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0" r:id="rId2"/>
  </p:sldMasterIdLst>
  <p:notesMasterIdLst>
    <p:notesMasterId r:id="rId47"/>
  </p:notesMasterIdLst>
  <p:sldIdLst>
    <p:sldId id="256" r:id="rId3"/>
    <p:sldId id="6170" r:id="rId4"/>
    <p:sldId id="6171" r:id="rId5"/>
    <p:sldId id="6172" r:id="rId6"/>
    <p:sldId id="286" r:id="rId7"/>
    <p:sldId id="6173" r:id="rId8"/>
    <p:sldId id="6174" r:id="rId9"/>
    <p:sldId id="452" r:id="rId10"/>
    <p:sldId id="6175" r:id="rId11"/>
    <p:sldId id="296" r:id="rId12"/>
    <p:sldId id="6176" r:id="rId13"/>
    <p:sldId id="6177" r:id="rId14"/>
    <p:sldId id="6178" r:id="rId15"/>
    <p:sldId id="6179" r:id="rId16"/>
    <p:sldId id="6180" r:id="rId17"/>
    <p:sldId id="6181" r:id="rId18"/>
    <p:sldId id="6182" r:id="rId19"/>
    <p:sldId id="6183" r:id="rId20"/>
    <p:sldId id="6184" r:id="rId21"/>
    <p:sldId id="6185" r:id="rId22"/>
    <p:sldId id="6186" r:id="rId23"/>
    <p:sldId id="6187" r:id="rId24"/>
    <p:sldId id="6188" r:id="rId25"/>
    <p:sldId id="6189" r:id="rId26"/>
    <p:sldId id="6193" r:id="rId27"/>
    <p:sldId id="6190" r:id="rId28"/>
    <p:sldId id="6191" r:id="rId29"/>
    <p:sldId id="6192" r:id="rId30"/>
    <p:sldId id="6196" r:id="rId31"/>
    <p:sldId id="6194" r:id="rId32"/>
    <p:sldId id="6197" r:id="rId33"/>
    <p:sldId id="6195" r:id="rId34"/>
    <p:sldId id="6198" r:id="rId35"/>
    <p:sldId id="6199" r:id="rId36"/>
    <p:sldId id="6200" r:id="rId37"/>
    <p:sldId id="6201" r:id="rId38"/>
    <p:sldId id="6167" r:id="rId39"/>
    <p:sldId id="6202" r:id="rId40"/>
    <p:sldId id="6203" r:id="rId41"/>
    <p:sldId id="6207" r:id="rId42"/>
    <p:sldId id="6206" r:id="rId43"/>
    <p:sldId id="6204" r:id="rId44"/>
    <p:sldId id="6205" r:id="rId45"/>
    <p:sldId id="438" r:id="rId46"/>
  </p:sldIdLst>
  <p:sldSz cx="12192000" cy="6858000"/>
  <p:notesSz cx="9144000" cy="6858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B4C"/>
    <a:srgbClr val="F5AE03"/>
    <a:srgbClr val="455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3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38" y="-10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6A506B58-90BC-4710-8AB1-33A683FE661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A186CCDA-99FD-4675-945E-6AF691BE9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4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D016C-3AD3-4ACE-8138-09DE741DE448}" type="slidenum">
              <a:rPr lang="en-US"/>
              <a:pPr/>
              <a:t>44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73514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2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7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4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8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1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2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5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2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34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4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0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2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5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5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06ABD190-56AD-4C55-BBCA-1554B872117B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3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E8AFF1FC-8BB6-4DBB-9940-F696B5579502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8416283F-E79A-4174-97F4-305C981B4A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.gif"/><Relationship Id="rId5" Type="http://schemas.openxmlformats.org/officeDocument/2006/relationships/slide" Target="slide7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image" Target="../media/image38.wmf"/><Relationship Id="rId10" Type="http://schemas.openxmlformats.org/officeDocument/2006/relationships/image" Target="../media/image55.jf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 descr="n181 zalo Nguyen Duc Chien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TextBox 28" descr="n181 zalo Nguyen Duc Chien"/>
          <p:cNvSpPr txBox="1"/>
          <p:nvPr/>
        </p:nvSpPr>
        <p:spPr>
          <a:xfrm>
            <a:off x="1820475" y="527158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 descr="n181 zalo Nguyen Duc Chien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5-Point Star 50" descr="n181 zalo Nguyen Duc Chien">
            <a:hlinkClick r:id="rId2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" name="TextBox 51" descr="n181 zalo Nguyen Duc Chien"/>
          <p:cNvSpPr txBox="1"/>
          <p:nvPr/>
        </p:nvSpPr>
        <p:spPr>
          <a:xfrm>
            <a:off x="3533330" y="1386299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 descr="n181 zalo Nguyen Duc Chien">
            <a:hlinkClick r:id="rId3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TextBox 53" descr="n181 zalo Nguyen Duc Chien"/>
          <p:cNvSpPr txBox="1"/>
          <p:nvPr/>
        </p:nvSpPr>
        <p:spPr>
          <a:xfrm>
            <a:off x="6346086" y="522451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5-Point Star 54" descr="n181 zalo Nguyen Duc Chien">
            <a:hlinkClick r:id="rId4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6" name="TextBox 55" descr="n181 zalo Nguyen Duc Chien"/>
          <p:cNvSpPr txBox="1"/>
          <p:nvPr/>
        </p:nvSpPr>
        <p:spPr>
          <a:xfrm>
            <a:off x="9158842" y="1815869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57" name="5-Point Star 56" descr="n181 zalo Nguyen Duc Chien">
            <a:hlinkClick r:id="rId5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 descr="n181 zalo Nguyen Duc Chien"/>
          <p:cNvSpPr txBox="1"/>
          <p:nvPr/>
        </p:nvSpPr>
        <p:spPr>
          <a:xfrm>
            <a:off x="7088705" y="2797170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 descr="n181 zalo Nguyen Duc Chien">
            <a:hlinkClick r:id="rId6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1" name="5-Point Star 60" descr="n181 zalo Nguyen Duc Chien">
            <a:hlinkClick r:id="rId5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2" name="TextBox 61" descr="n181 zalo Nguyen Duc Chien"/>
          <p:cNvSpPr txBox="1"/>
          <p:nvPr/>
        </p:nvSpPr>
        <p:spPr>
          <a:xfrm>
            <a:off x="750954" y="1815868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 descr="n181 zalo Nguyen Duc Chien">
            <a:hlinkClick r:id="rId7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5-Point Star 64" descr="n181 zalo Nguyen Duc Chien">
            <a:hlinkClick r:id="rId8" action="ppaction://hlinksldjump"/>
          </p:cNvPr>
          <p:cNvSpPr/>
          <p:nvPr/>
        </p:nvSpPr>
        <p:spPr>
          <a:xfrm>
            <a:off x="4503501" y="434277"/>
            <a:ext cx="522451" cy="52245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5-Point Star 66" descr="n181 zalo Nguyen Duc Chien">
            <a:hlinkClick r:id="rId9" action="ppaction://hlinksldjump"/>
          </p:cNvPr>
          <p:cNvSpPr/>
          <p:nvPr/>
        </p:nvSpPr>
        <p:spPr>
          <a:xfrm>
            <a:off x="8020447" y="828154"/>
            <a:ext cx="558146" cy="558146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5-Point Star 68" descr="n181 zalo Nguyen Duc Chien">
            <a:hlinkClick r:id="rId10" action="ppaction://hlinksldjump"/>
          </p:cNvPr>
          <p:cNvSpPr/>
          <p:nvPr/>
        </p:nvSpPr>
        <p:spPr>
          <a:xfrm>
            <a:off x="5027666" y="2446482"/>
            <a:ext cx="859141" cy="85914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0" name="Pentagon 69" descr="n181 zalo Nguyen Duc Chien">
            <a:hlinkClick r:id="rId8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pipi</a:t>
            </a:r>
          </a:p>
        </p:txBody>
      </p:sp>
      <p:sp>
        <p:nvSpPr>
          <p:cNvPr id="71" name="Rectangle 70" descr="n181 zalo Nguyen Duc Chien"/>
          <p:cNvSpPr/>
          <p:nvPr/>
        </p:nvSpPr>
        <p:spPr>
          <a:xfrm>
            <a:off x="85821" y="5040392"/>
            <a:ext cx="65317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LUCKY STAR</a:t>
            </a:r>
          </a:p>
        </p:txBody>
      </p:sp>
      <p:pic>
        <p:nvPicPr>
          <p:cNvPr id="73" name="Picture 72" descr="n181 zalo Nguyen Duc Chi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 descr="n181 zalo Nguyen Duc Chi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 descr="n181 zalo Nguyen Duc Chi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2.22222E-6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1" grpId="0" animBg="1"/>
      <p:bldP spid="61" grpId="1" animBg="1"/>
      <p:bldP spid="62" grpId="0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3" descr="n181 zalo Nguyen Duc Chien">
            <a:extLst>
              <a:ext uri="{FF2B5EF4-FFF2-40B4-BE49-F238E27FC236}">
                <a16:creationId xmlns:a16="http://schemas.microsoft.com/office/drawing/2014/main" id="{941A90B0-442F-D591-1A47-A111D71955C8}"/>
              </a:ext>
            </a:extLst>
          </p:cNvPr>
          <p:cNvSpPr>
            <a:spLocks/>
          </p:cNvSpPr>
          <p:nvPr/>
        </p:nvSpPr>
        <p:spPr bwMode="gray">
          <a:xfrm rot="16200000">
            <a:off x="4032046" y="4806596"/>
            <a:ext cx="1248026" cy="11747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40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Freeform 45" descr="n181 zalo Nguyen Duc Chien">
            <a:extLst>
              <a:ext uri="{FF2B5EF4-FFF2-40B4-BE49-F238E27FC236}">
                <a16:creationId xmlns:a16="http://schemas.microsoft.com/office/drawing/2014/main" id="{A3FB6BEC-7122-775D-B446-DD4EC9075E78}"/>
              </a:ext>
            </a:extLst>
          </p:cNvPr>
          <p:cNvSpPr>
            <a:spLocks/>
          </p:cNvSpPr>
          <p:nvPr/>
        </p:nvSpPr>
        <p:spPr bwMode="gray">
          <a:xfrm rot="16200000" flipH="1">
            <a:off x="4050732" y="1666720"/>
            <a:ext cx="1248026" cy="117475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400"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5" descr="n181 zalo Nguyen Duc Chien">
            <a:extLst>
              <a:ext uri="{FF2B5EF4-FFF2-40B4-BE49-F238E27FC236}">
                <a16:creationId xmlns:a16="http://schemas.microsoft.com/office/drawing/2014/main" id="{F40DAFD0-EAE1-ED2B-8298-1BEF99724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1277" y="1957683"/>
            <a:ext cx="1123123" cy="673100"/>
          </a:xfrm>
          <a:prstGeom prst="rect">
            <a:avLst/>
          </a:prstGeom>
          <a:noFill/>
        </p:spPr>
      </p:pic>
      <p:pic>
        <p:nvPicPr>
          <p:cNvPr id="8" name="Picture 6" descr="n181 zalo Nguyen Duc Chien">
            <a:extLst>
              <a:ext uri="{FF2B5EF4-FFF2-40B4-BE49-F238E27FC236}">
                <a16:creationId xmlns:a16="http://schemas.microsoft.com/office/drawing/2014/main" id="{837AC6B3-76BA-1D9B-4DF4-0ADA9EE12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5816" y="1917547"/>
            <a:ext cx="793751" cy="673100"/>
          </a:xfrm>
          <a:prstGeom prst="rect">
            <a:avLst/>
          </a:prstGeom>
          <a:noFill/>
        </p:spPr>
      </p:pic>
      <p:pic>
        <p:nvPicPr>
          <p:cNvPr id="9" name="Picture 7" descr="n181 zalo Nguyen Duc Chien">
            <a:extLst>
              <a:ext uri="{FF2B5EF4-FFF2-40B4-BE49-F238E27FC236}">
                <a16:creationId xmlns:a16="http://schemas.microsoft.com/office/drawing/2014/main" id="{F1818CC8-981D-F5AF-EC2F-685D4296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7395" y="4285767"/>
            <a:ext cx="792163" cy="673100"/>
          </a:xfrm>
          <a:prstGeom prst="rect">
            <a:avLst/>
          </a:prstGeom>
          <a:noFill/>
        </p:spPr>
      </p:pic>
      <p:grpSp>
        <p:nvGrpSpPr>
          <p:cNvPr id="10" name="Group 8" descr="n181 zalo Nguyen Duc Chien">
            <a:extLst>
              <a:ext uri="{FF2B5EF4-FFF2-40B4-BE49-F238E27FC236}">
                <a16:creationId xmlns:a16="http://schemas.microsoft.com/office/drawing/2014/main" id="{42B04DD7-3081-E5A0-C511-3940A9407860}"/>
              </a:ext>
            </a:extLst>
          </p:cNvPr>
          <p:cNvGrpSpPr>
            <a:grpSpLocks/>
          </p:cNvGrpSpPr>
          <p:nvPr/>
        </p:nvGrpSpPr>
        <p:grpSpPr bwMode="auto">
          <a:xfrm>
            <a:off x="1531908" y="897073"/>
            <a:ext cx="2743200" cy="2743200"/>
            <a:chOff x="2457" y="2000"/>
            <a:chExt cx="901" cy="888"/>
          </a:xfrm>
        </p:grpSpPr>
        <p:pic>
          <p:nvPicPr>
            <p:cNvPr id="11" name="Picture 9" descr="circuler_1">
              <a:extLst>
                <a:ext uri="{FF2B5EF4-FFF2-40B4-BE49-F238E27FC236}">
                  <a16:creationId xmlns:a16="http://schemas.microsoft.com/office/drawing/2014/main" id="{D457A9D5-3C68-BF84-123E-02A0DD92E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378B3A89-B90F-4D83-650C-7618419FD2D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E31E782-2DCB-A79E-759E-9E71B8FF8A1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BBBCB5A1-304D-26FE-A01B-B7C3480691E9}"/>
                </a:ext>
              </a:extLst>
            </p:cNvPr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BB9E3F3D-A132-8C93-65D9-09B61301DD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1" name="AutoShape 14">
                  <a:extLst>
                    <a:ext uri="{FF2B5EF4-FFF2-40B4-BE49-F238E27FC236}">
                      <a16:creationId xmlns:a16="http://schemas.microsoft.com/office/drawing/2014/main" id="{A2BA52C6-2DAA-F6F4-5027-D3B7D1722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AutoShape 15">
                  <a:extLst>
                    <a:ext uri="{FF2B5EF4-FFF2-40B4-BE49-F238E27FC236}">
                      <a16:creationId xmlns:a16="http://schemas.microsoft.com/office/drawing/2014/main" id="{89588569-9D22-6098-CE01-596CE017A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AutoShape 16">
                  <a:extLst>
                    <a:ext uri="{FF2B5EF4-FFF2-40B4-BE49-F238E27FC236}">
                      <a16:creationId xmlns:a16="http://schemas.microsoft.com/office/drawing/2014/main" id="{4D4990DE-C927-4FB7-0CD1-FD59468E46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AutoShape 17">
                  <a:extLst>
                    <a:ext uri="{FF2B5EF4-FFF2-40B4-BE49-F238E27FC236}">
                      <a16:creationId xmlns:a16="http://schemas.microsoft.com/office/drawing/2014/main" id="{ADC59EC2-4B2B-0EA6-BA65-A3554976D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" name="Group 18">
                <a:extLst>
                  <a:ext uri="{FF2B5EF4-FFF2-40B4-BE49-F238E27FC236}">
                    <a16:creationId xmlns:a16="http://schemas.microsoft.com/office/drawing/2014/main" id="{6BAD299C-E322-610C-6A68-BA4D867E31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7" name="AutoShape 19">
                  <a:extLst>
                    <a:ext uri="{FF2B5EF4-FFF2-40B4-BE49-F238E27FC236}">
                      <a16:creationId xmlns:a16="http://schemas.microsoft.com/office/drawing/2014/main" id="{CE77DE80-E138-CE90-A16F-FE2261125E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AutoShape 20">
                  <a:extLst>
                    <a:ext uri="{FF2B5EF4-FFF2-40B4-BE49-F238E27FC236}">
                      <a16:creationId xmlns:a16="http://schemas.microsoft.com/office/drawing/2014/main" id="{F053003C-0970-09FC-B5D4-56C4A090E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AutoShape 21">
                  <a:extLst>
                    <a:ext uri="{FF2B5EF4-FFF2-40B4-BE49-F238E27FC236}">
                      <a16:creationId xmlns:a16="http://schemas.microsoft.com/office/drawing/2014/main" id="{B0335D4F-B186-2D66-BB33-9FA3CB9A7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AutoShape 22">
                  <a:extLst>
                    <a:ext uri="{FF2B5EF4-FFF2-40B4-BE49-F238E27FC236}">
                      <a16:creationId xmlns:a16="http://schemas.microsoft.com/office/drawing/2014/main" id="{3437B546-8248-A57E-37E5-BB28F4737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5" name="Group 23" descr="n181 zalo Nguyen Duc Chien">
            <a:extLst>
              <a:ext uri="{FF2B5EF4-FFF2-40B4-BE49-F238E27FC236}">
                <a16:creationId xmlns:a16="http://schemas.microsoft.com/office/drawing/2014/main" id="{7FFEB1C5-E211-F932-006E-47C96B9D5144}"/>
              </a:ext>
            </a:extLst>
          </p:cNvPr>
          <p:cNvGrpSpPr>
            <a:grpSpLocks/>
          </p:cNvGrpSpPr>
          <p:nvPr/>
        </p:nvGrpSpPr>
        <p:grpSpPr bwMode="auto">
          <a:xfrm>
            <a:off x="1531908" y="3968926"/>
            <a:ext cx="2743200" cy="2743200"/>
            <a:chOff x="2457" y="2000"/>
            <a:chExt cx="901" cy="888"/>
          </a:xfrm>
        </p:grpSpPr>
        <p:pic>
          <p:nvPicPr>
            <p:cNvPr id="26" name="Picture 24" descr="circuler_1">
              <a:extLst>
                <a:ext uri="{FF2B5EF4-FFF2-40B4-BE49-F238E27FC236}">
                  <a16:creationId xmlns:a16="http://schemas.microsoft.com/office/drawing/2014/main" id="{0E30E62F-E92C-8EFA-ED2A-D88201352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27" name="Oval 25">
              <a:extLst>
                <a:ext uri="{FF2B5EF4-FFF2-40B4-BE49-F238E27FC236}">
                  <a16:creationId xmlns:a16="http://schemas.microsoft.com/office/drawing/2014/main" id="{3E96624D-A003-D8F0-62B1-2D71EC212C7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F0B8BCFE-EB96-E533-00D2-7336C48AF07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9" name="Group 27">
              <a:extLst>
                <a:ext uri="{FF2B5EF4-FFF2-40B4-BE49-F238E27FC236}">
                  <a16:creationId xmlns:a16="http://schemas.microsoft.com/office/drawing/2014/main" id="{F3B07127-5FA1-4FA1-30D0-5C25EA25A46C}"/>
                </a:ext>
              </a:extLst>
            </p:cNvPr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0" name="Group 28">
                <a:extLst>
                  <a:ext uri="{FF2B5EF4-FFF2-40B4-BE49-F238E27FC236}">
                    <a16:creationId xmlns:a16="http://schemas.microsoft.com/office/drawing/2014/main" id="{B4CFF00E-2C69-DED0-FCCC-8DCECD3D7E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6" name="AutoShape 29">
                  <a:extLst>
                    <a:ext uri="{FF2B5EF4-FFF2-40B4-BE49-F238E27FC236}">
                      <a16:creationId xmlns:a16="http://schemas.microsoft.com/office/drawing/2014/main" id="{B4D1F291-8AF1-1192-A6AB-C9062574C9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AutoShape 30">
                  <a:extLst>
                    <a:ext uri="{FF2B5EF4-FFF2-40B4-BE49-F238E27FC236}">
                      <a16:creationId xmlns:a16="http://schemas.microsoft.com/office/drawing/2014/main" id="{DEF82E8E-3070-E2FE-B62B-96DB4BB49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AutoShape 31">
                  <a:extLst>
                    <a:ext uri="{FF2B5EF4-FFF2-40B4-BE49-F238E27FC236}">
                      <a16:creationId xmlns:a16="http://schemas.microsoft.com/office/drawing/2014/main" id="{591B4540-237C-A773-B480-56BE5A229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AutoShape 32">
                  <a:extLst>
                    <a:ext uri="{FF2B5EF4-FFF2-40B4-BE49-F238E27FC236}">
                      <a16:creationId xmlns:a16="http://schemas.microsoft.com/office/drawing/2014/main" id="{AECEEE4D-EBE1-DA05-64C9-936E5AC1A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" name="Group 33">
                <a:extLst>
                  <a:ext uri="{FF2B5EF4-FFF2-40B4-BE49-F238E27FC236}">
                    <a16:creationId xmlns:a16="http://schemas.microsoft.com/office/drawing/2014/main" id="{10CE7D7C-6CF8-69E5-024C-2DD4C4E0FC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2" name="AutoShape 34">
                  <a:extLst>
                    <a:ext uri="{FF2B5EF4-FFF2-40B4-BE49-F238E27FC236}">
                      <a16:creationId xmlns:a16="http://schemas.microsoft.com/office/drawing/2014/main" id="{3C762E0A-3B6A-8C83-3408-7C842F1B7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AutoShape 35">
                  <a:extLst>
                    <a:ext uri="{FF2B5EF4-FFF2-40B4-BE49-F238E27FC236}">
                      <a16:creationId xmlns:a16="http://schemas.microsoft.com/office/drawing/2014/main" id="{27905C5E-2875-E777-CC0A-691DC5880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AutoShape 36">
                  <a:extLst>
                    <a:ext uri="{FF2B5EF4-FFF2-40B4-BE49-F238E27FC236}">
                      <a16:creationId xmlns:a16="http://schemas.microsoft.com/office/drawing/2014/main" id="{B5F2B0C2-BA27-B04F-DC6D-F1CAB1347B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AutoShape 37">
                  <a:extLst>
                    <a:ext uri="{FF2B5EF4-FFF2-40B4-BE49-F238E27FC236}">
                      <a16:creationId xmlns:a16="http://schemas.microsoft.com/office/drawing/2014/main" id="{F04381C3-BF2D-E24B-02D7-7C25F9AE48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400">
                    <a:latin typeface="Cambria" panose="02040503050406030204" pitchFamily="18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40" name="Group 39" descr="n181 zalo Nguyen Duc Chien">
            <a:extLst>
              <a:ext uri="{FF2B5EF4-FFF2-40B4-BE49-F238E27FC236}">
                <a16:creationId xmlns:a16="http://schemas.microsoft.com/office/drawing/2014/main" id="{5D850DB8-38A2-BAF7-80FE-020CD6BEE188}"/>
              </a:ext>
            </a:extLst>
          </p:cNvPr>
          <p:cNvGrpSpPr/>
          <p:nvPr/>
        </p:nvGrpSpPr>
        <p:grpSpPr>
          <a:xfrm>
            <a:off x="5243436" y="1860848"/>
            <a:ext cx="5211885" cy="1784142"/>
            <a:chOff x="3826013" y="1418113"/>
            <a:chExt cx="3481078" cy="1338107"/>
          </a:xfrm>
        </p:grpSpPr>
        <p:sp>
          <p:nvSpPr>
            <p:cNvPr id="41" name="AutoShape 2">
              <a:extLst>
                <a:ext uri="{FF2B5EF4-FFF2-40B4-BE49-F238E27FC236}">
                  <a16:creationId xmlns:a16="http://schemas.microsoft.com/office/drawing/2014/main" id="{7E44FB1C-7C3D-D401-EC92-A24BC3D05EF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826013" y="1418113"/>
              <a:ext cx="3481078" cy="1338107"/>
            </a:xfrm>
            <a:prstGeom prst="roundRect">
              <a:avLst>
                <a:gd name="adj" fmla="val 11921"/>
              </a:avLst>
            </a:prstGeom>
            <a:solidFill>
              <a:srgbClr val="F5AE03"/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E180634C-A0B5-0FFA-CA84-B9953E40FF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907880" y="1598752"/>
              <a:ext cx="3384637" cy="914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891" indent="-342891">
                <a:lnSpc>
                  <a:spcPct val="120000"/>
                </a:lnSpc>
                <a:buAutoNum type="arabicPeriod"/>
              </a:pPr>
              <a:r>
                <a:rPr lang="vi-VN" sz="3200" b="1" dirty="0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Phương trình vận tốc</a:t>
              </a:r>
              <a:endParaRPr lang="en-US" sz="3200" b="1" dirty="0">
                <a:solidFill>
                  <a:srgbClr val="FEFFFF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342891" indent="-342891">
                <a:lnSpc>
                  <a:spcPct val="120000"/>
                </a:lnSpc>
                <a:buFontTx/>
                <a:buAutoNum type="arabicPeriod"/>
              </a:pPr>
              <a:r>
                <a:rPr lang="vi-VN" sz="3200" b="1" dirty="0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Đồ thị </a:t>
              </a:r>
              <a:r>
                <a:rPr lang="vi-VN" sz="3200" b="1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vận tốc</a:t>
              </a:r>
              <a:r>
                <a:rPr lang="en-US" sz="3200" b="1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FEFFFF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 descr="n181 zalo Nguyen Duc Chien">
            <a:extLst>
              <a:ext uri="{FF2B5EF4-FFF2-40B4-BE49-F238E27FC236}">
                <a16:creationId xmlns:a16="http://schemas.microsoft.com/office/drawing/2014/main" id="{1FE46813-CDB3-56F1-F620-02DA839BA96A}"/>
              </a:ext>
            </a:extLst>
          </p:cNvPr>
          <p:cNvGrpSpPr/>
          <p:nvPr/>
        </p:nvGrpSpPr>
        <p:grpSpPr>
          <a:xfrm>
            <a:off x="5262122" y="3971270"/>
            <a:ext cx="5211885" cy="1671530"/>
            <a:chOff x="3777507" y="3198019"/>
            <a:chExt cx="3529583" cy="1253648"/>
          </a:xfrm>
        </p:grpSpPr>
        <p:sp>
          <p:nvSpPr>
            <p:cNvPr id="44" name="AutoShape 4">
              <a:extLst>
                <a:ext uri="{FF2B5EF4-FFF2-40B4-BE49-F238E27FC236}">
                  <a16:creationId xmlns:a16="http://schemas.microsoft.com/office/drawing/2014/main" id="{5E71EA4F-CDD5-0552-54C7-67A846EEB10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3777507" y="3198019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455469"/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86A022B9-17A9-84FC-18A7-1479394EDCA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3981387" y="3312665"/>
              <a:ext cx="3325703" cy="914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891" indent="-342891">
                <a:lnSpc>
                  <a:spcPct val="120000"/>
                </a:lnSpc>
                <a:buAutoNum type="arabicPeriod"/>
              </a:pPr>
              <a:r>
                <a:rPr lang="vi-VN" sz="3200" b="1" dirty="0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Phương trình gia tốc</a:t>
              </a:r>
              <a:endParaRPr lang="en-US" sz="3200" b="1" dirty="0">
                <a:solidFill>
                  <a:srgbClr val="FEFFFF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342891" indent="-342891">
                <a:lnSpc>
                  <a:spcPct val="120000"/>
                </a:lnSpc>
                <a:buFontTx/>
                <a:buAutoNum type="arabicPeriod"/>
              </a:pPr>
              <a:r>
                <a:rPr lang="vi-VN" sz="3200" b="1" dirty="0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Đồ thị </a:t>
              </a:r>
              <a:r>
                <a:rPr lang="vi-VN" sz="3200" b="1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gia tốc</a:t>
              </a:r>
              <a:r>
                <a:rPr lang="en-US" sz="3200" b="1">
                  <a:solidFill>
                    <a:srgbClr val="FEFFFF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FEFFFF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Text Box 41" descr="n181 zalo Nguyen Duc Chien">
            <a:extLst>
              <a:ext uri="{FF2B5EF4-FFF2-40B4-BE49-F238E27FC236}">
                <a16:creationId xmlns:a16="http://schemas.microsoft.com/office/drawing/2014/main" id="{184A978C-682B-FA1C-9359-70E62D89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558" y="1336466"/>
            <a:ext cx="2158253" cy="189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I. VẬN TỐC CỦA VẬT DAO ĐỘNG </a:t>
            </a:r>
            <a:r>
              <a:rPr lang="en-US" sz="2933" b="1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ĐIỀU HOÀ</a:t>
            </a:r>
            <a:endParaRPr lang="en-US" sz="2933" b="1" dirty="0"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 Box 42" descr="n181 zalo Nguyen Duc Chien">
            <a:extLst>
              <a:ext uri="{FF2B5EF4-FFF2-40B4-BE49-F238E27FC236}">
                <a16:creationId xmlns:a16="http://schemas.microsoft.com/office/drawing/2014/main" id="{17D21C7C-904E-F429-1A98-39D611E57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292" y="4445122"/>
            <a:ext cx="2406784" cy="189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II. GIA TỐC CỦA VẬT   DAO ĐỘNG ĐIỀU HOÀ</a:t>
            </a:r>
          </a:p>
        </p:txBody>
      </p:sp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25242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6290347" y="3077904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oogle Shape;1747;p31" descr="n181 zalo Nguyen Duc Chien">
            <a:extLst>
              <a:ext uri="{FF2B5EF4-FFF2-40B4-BE49-F238E27FC236}">
                <a16:creationId xmlns:a16="http://schemas.microsoft.com/office/drawing/2014/main" id="{4023CD0C-C109-B9CF-F4DC-48E1FE422BF7}"/>
              </a:ext>
            </a:extLst>
          </p:cNvPr>
          <p:cNvGrpSpPr/>
          <p:nvPr/>
        </p:nvGrpSpPr>
        <p:grpSpPr>
          <a:xfrm>
            <a:off x="6290347" y="4565976"/>
            <a:ext cx="762441" cy="834763"/>
            <a:chOff x="2172358" y="5517789"/>
            <a:chExt cx="571831" cy="626072"/>
          </a:xfrm>
        </p:grpSpPr>
        <p:sp>
          <p:nvSpPr>
            <p:cNvPr id="6" name="Google Shape;1748;p31">
              <a:extLst>
                <a:ext uri="{FF2B5EF4-FFF2-40B4-BE49-F238E27FC236}">
                  <a16:creationId xmlns:a16="http://schemas.microsoft.com/office/drawing/2014/main" id="{A7F47486-1B72-6E6E-AD88-9243E892642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1" name="Google Shape;1749;p31">
              <a:extLst>
                <a:ext uri="{FF2B5EF4-FFF2-40B4-BE49-F238E27FC236}">
                  <a16:creationId xmlns:a16="http://schemas.microsoft.com/office/drawing/2014/main" id="{01E39B6C-9820-A774-BE70-3222023C0291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04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oogle Shape;1750;p31" descr="n181 zalo Nguyen Duc Chien">
            <a:extLst>
              <a:ext uri="{FF2B5EF4-FFF2-40B4-BE49-F238E27FC236}">
                <a16:creationId xmlns:a16="http://schemas.microsoft.com/office/drawing/2014/main" id="{23E0B9B7-2526-C0BB-199D-B0F6FF047A43}"/>
              </a:ext>
            </a:extLst>
          </p:cNvPr>
          <p:cNvGrpSpPr/>
          <p:nvPr/>
        </p:nvGrpSpPr>
        <p:grpSpPr>
          <a:xfrm>
            <a:off x="9643149" y="3077904"/>
            <a:ext cx="762441" cy="834763"/>
            <a:chOff x="2172358" y="5517789"/>
            <a:chExt cx="571831" cy="626072"/>
          </a:xfrm>
        </p:grpSpPr>
        <p:sp>
          <p:nvSpPr>
            <p:cNvPr id="53" name="Google Shape;1751;p31">
              <a:extLst>
                <a:ext uri="{FF2B5EF4-FFF2-40B4-BE49-F238E27FC236}">
                  <a16:creationId xmlns:a16="http://schemas.microsoft.com/office/drawing/2014/main" id="{59AE3E81-2F44-F010-B8BB-201871B38F81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4" name="Google Shape;1752;p31">
              <a:extLst>
                <a:ext uri="{FF2B5EF4-FFF2-40B4-BE49-F238E27FC236}">
                  <a16:creationId xmlns:a16="http://schemas.microsoft.com/office/drawing/2014/main" id="{81933491-3BC7-FE6F-9196-AF7E4799F89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03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oogle Shape;1753;p31" descr="n181 zalo Nguyen Duc Chien">
            <a:extLst>
              <a:ext uri="{FF2B5EF4-FFF2-40B4-BE49-F238E27FC236}">
                <a16:creationId xmlns:a16="http://schemas.microsoft.com/office/drawing/2014/main" id="{EC99EE74-1C21-49F5-0871-EBEB98BBB216}"/>
              </a:ext>
            </a:extLst>
          </p:cNvPr>
          <p:cNvGrpSpPr/>
          <p:nvPr/>
        </p:nvGrpSpPr>
        <p:grpSpPr>
          <a:xfrm>
            <a:off x="7966748" y="3077904"/>
            <a:ext cx="762441" cy="834763"/>
            <a:chOff x="2172358" y="5517789"/>
            <a:chExt cx="571831" cy="626072"/>
          </a:xfrm>
        </p:grpSpPr>
        <p:sp>
          <p:nvSpPr>
            <p:cNvPr id="56" name="Google Shape;1754;p31">
              <a:extLst>
                <a:ext uri="{FF2B5EF4-FFF2-40B4-BE49-F238E27FC236}">
                  <a16:creationId xmlns:a16="http://schemas.microsoft.com/office/drawing/2014/main" id="{7A4DF50B-D6A3-DAB4-5A60-3B8FA67EE6F8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1755;p31">
              <a:extLst>
                <a:ext uri="{FF2B5EF4-FFF2-40B4-BE49-F238E27FC236}">
                  <a16:creationId xmlns:a16="http://schemas.microsoft.com/office/drawing/2014/main" id="{04718D22-415D-E44D-F829-AF24AF4544C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02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5" name="Picture 2" descr="n181 zalo Nguyen Duc Chien">
            <a:extLst>
              <a:ext uri="{FF2B5EF4-FFF2-40B4-BE49-F238E27FC236}">
                <a16:creationId xmlns:a16="http://schemas.microsoft.com/office/drawing/2014/main" id="{EBD607F5-7D79-127B-C5B3-D991AEA0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972" y="2833976"/>
            <a:ext cx="3984171" cy="412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" name="Google Shape;261;p35" descr="n181 zalo Nguyen Duc Chien">
            <a:extLst>
              <a:ext uri="{FF2B5EF4-FFF2-40B4-BE49-F238E27FC236}">
                <a16:creationId xmlns:a16="http://schemas.microsoft.com/office/drawing/2014/main" id="{26F1F534-C60D-BF3D-FC5F-70BC9B908A5C}"/>
              </a:ext>
            </a:extLst>
          </p:cNvPr>
          <p:cNvGrpSpPr/>
          <p:nvPr/>
        </p:nvGrpSpPr>
        <p:grpSpPr>
          <a:xfrm>
            <a:off x="804421" y="1798643"/>
            <a:ext cx="3913211" cy="955871"/>
            <a:chOff x="1196025" y="2012250"/>
            <a:chExt cx="2821234" cy="727040"/>
          </a:xfrm>
        </p:grpSpPr>
        <p:sp>
          <p:nvSpPr>
            <p:cNvPr id="67" name="Google Shape;262;p35">
              <a:extLst>
                <a:ext uri="{FF2B5EF4-FFF2-40B4-BE49-F238E27FC236}">
                  <a16:creationId xmlns:a16="http://schemas.microsoft.com/office/drawing/2014/main" id="{729285EB-8D74-B505-645B-CF9AD4094BB6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8" name="Google Shape;263;p35">
              <a:extLst>
                <a:ext uri="{FF2B5EF4-FFF2-40B4-BE49-F238E27FC236}">
                  <a16:creationId xmlns:a16="http://schemas.microsoft.com/office/drawing/2014/main" id="{E1C55C93-93CB-1504-BD49-591BAE654E41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 descr="n181 zalo Nguyen Duc Chien">
            <a:extLst>
              <a:ext uri="{FF2B5EF4-FFF2-40B4-BE49-F238E27FC236}">
                <a16:creationId xmlns:a16="http://schemas.microsoft.com/office/drawing/2014/main" id="{B8DA7A10-3552-7D1C-3165-C1A156CC9588}"/>
              </a:ext>
            </a:extLst>
          </p:cNvPr>
          <p:cNvSpPr txBox="1"/>
          <p:nvPr/>
        </p:nvSpPr>
        <p:spPr>
          <a:xfrm>
            <a:off x="1092090" y="199694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grpSp>
        <p:nvGrpSpPr>
          <p:cNvPr id="7" name="Group 6" descr="n181 zalo Nguyen Duc Chien">
            <a:extLst>
              <a:ext uri="{FF2B5EF4-FFF2-40B4-BE49-F238E27FC236}">
                <a16:creationId xmlns:a16="http://schemas.microsoft.com/office/drawing/2014/main" id="{42485FD0-A73A-2C5F-4197-58A3F73655A3}"/>
              </a:ext>
            </a:extLst>
          </p:cNvPr>
          <p:cNvGrpSpPr/>
          <p:nvPr/>
        </p:nvGrpSpPr>
        <p:grpSpPr>
          <a:xfrm>
            <a:off x="6096000" y="1798613"/>
            <a:ext cx="4380572" cy="624988"/>
            <a:chOff x="6096000" y="1798613"/>
            <a:chExt cx="4380572" cy="624988"/>
          </a:xfrm>
        </p:grpSpPr>
        <p:sp>
          <p:nvSpPr>
            <p:cNvPr id="70" name="Rectangle: Rounded Corners 1">
              <a:extLst>
                <a:ext uri="{FF2B5EF4-FFF2-40B4-BE49-F238E27FC236}">
                  <a16:creationId xmlns:a16="http://schemas.microsoft.com/office/drawing/2014/main" id="{6B32FB48-F758-558A-1689-36690B514CB1}"/>
                </a:ext>
              </a:extLst>
            </p:cNvPr>
            <p:cNvSpPr/>
            <p:nvPr/>
          </p:nvSpPr>
          <p:spPr>
            <a:xfrm>
              <a:off x="6096000" y="1798613"/>
              <a:ext cx="4009098" cy="624988"/>
            </a:xfrm>
            <a:prstGeom prst="roundRect">
              <a:avLst>
                <a:gd name="adj" fmla="val 50000"/>
              </a:avLst>
            </a:prstGeom>
            <a:solidFill>
              <a:srgbClr val="ED5B4C"/>
            </a:solidFill>
            <a:ln w="28575" cap="flat" cmpd="sng" algn="ctr">
              <a:noFill/>
              <a:prstDash val="solid"/>
              <a:miter lim="800000"/>
            </a:ln>
            <a:effectLst>
              <a:glow rad="63500">
                <a:srgbClr val="5B9BD5">
                  <a:satMod val="175000"/>
                  <a:alpha val="40000"/>
                </a:srgb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6ECABF6-06EB-7342-09A9-6055F768BC51}"/>
                </a:ext>
              </a:extLst>
            </p:cNvPr>
            <p:cNvSpPr/>
            <p:nvPr/>
          </p:nvSpPr>
          <p:spPr>
            <a:xfrm>
              <a:off x="9876884" y="1798613"/>
              <a:ext cx="599688" cy="624988"/>
            </a:xfrm>
            <a:prstGeom prst="ellipse">
              <a:avLst/>
            </a:prstGeom>
            <a:solidFill>
              <a:srgbClr val="455469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92249" y="797199"/>
            <a:ext cx="9589433" cy="914400"/>
            <a:chOff x="92249" y="797199"/>
            <a:chExt cx="9589433" cy="914400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VẬN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3" name="Arrow: Circular 50">
              <a:extLst>
                <a:ext uri="{FF2B5EF4-FFF2-40B4-BE49-F238E27FC236}">
                  <a16:creationId xmlns:a16="http://schemas.microsoft.com/office/drawing/2014/main" id="{A489F824-0201-9EF8-62CF-7C5C7BEB0AAB}"/>
                </a:ext>
              </a:extLst>
            </p:cNvPr>
            <p:cNvSpPr/>
            <p:nvPr/>
          </p:nvSpPr>
          <p:spPr>
            <a:xfrm>
              <a:off x="92249" y="797199"/>
              <a:ext cx="914400" cy="91440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ED5B4C"/>
            </a:solidFill>
            <a:ln>
              <a:solidFill>
                <a:srgbClr val="ED5B4C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</a:t>
              </a:r>
            </a:p>
          </p:txBody>
        </p:sp>
      </p:grpSp>
      <p:grpSp>
        <p:nvGrpSpPr>
          <p:cNvPr id="76" name="Google Shape;1747;p31" descr="n181 zalo Nguyen Duc Chien">
            <a:extLst>
              <a:ext uri="{FF2B5EF4-FFF2-40B4-BE49-F238E27FC236}">
                <a16:creationId xmlns:a16="http://schemas.microsoft.com/office/drawing/2014/main" id="{C4DC877E-62BA-2E03-07F3-27E55C74B3EA}"/>
              </a:ext>
            </a:extLst>
          </p:cNvPr>
          <p:cNvGrpSpPr/>
          <p:nvPr/>
        </p:nvGrpSpPr>
        <p:grpSpPr>
          <a:xfrm>
            <a:off x="7966747" y="4565976"/>
            <a:ext cx="762441" cy="834763"/>
            <a:chOff x="2172358" y="5517789"/>
            <a:chExt cx="571831" cy="626072"/>
          </a:xfrm>
        </p:grpSpPr>
        <p:sp>
          <p:nvSpPr>
            <p:cNvPr id="77" name="Google Shape;1748;p31">
              <a:extLst>
                <a:ext uri="{FF2B5EF4-FFF2-40B4-BE49-F238E27FC236}">
                  <a16:creationId xmlns:a16="http://schemas.microsoft.com/office/drawing/2014/main" id="{182C105F-D4E8-E05A-3A5B-9DF32061EC66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8" name="Google Shape;1749;p31">
              <a:extLst>
                <a:ext uri="{FF2B5EF4-FFF2-40B4-BE49-F238E27FC236}">
                  <a16:creationId xmlns:a16="http://schemas.microsoft.com/office/drawing/2014/main" id="{9F9A63AA-DFE0-8B53-1E65-D4054EB88072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05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Google Shape;1747;p31" descr="n181 zalo Nguyen Duc Chien">
            <a:extLst>
              <a:ext uri="{FF2B5EF4-FFF2-40B4-BE49-F238E27FC236}">
                <a16:creationId xmlns:a16="http://schemas.microsoft.com/office/drawing/2014/main" id="{24688F91-9867-7CFA-6DD9-54092F466B61}"/>
              </a:ext>
            </a:extLst>
          </p:cNvPr>
          <p:cNvGrpSpPr/>
          <p:nvPr/>
        </p:nvGrpSpPr>
        <p:grpSpPr>
          <a:xfrm>
            <a:off x="9643147" y="4565976"/>
            <a:ext cx="762441" cy="834763"/>
            <a:chOff x="2172358" y="5517789"/>
            <a:chExt cx="571831" cy="626072"/>
          </a:xfrm>
        </p:grpSpPr>
        <p:sp>
          <p:nvSpPr>
            <p:cNvPr id="80" name="Google Shape;1748;p31">
              <a:extLst>
                <a:ext uri="{FF2B5EF4-FFF2-40B4-BE49-F238E27FC236}">
                  <a16:creationId xmlns:a16="http://schemas.microsoft.com/office/drawing/2014/main" id="{72932B28-8BF1-5559-6B0C-A0025F05BF20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1" name="Google Shape;1749;p31">
              <a:extLst>
                <a:ext uri="{FF2B5EF4-FFF2-40B4-BE49-F238E27FC236}">
                  <a16:creationId xmlns:a16="http://schemas.microsoft.com/office/drawing/2014/main" id="{4A6FC01A-D03E-42EB-9B6D-C2D23DDC123C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06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1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383019"/>
            <a:ext cx="10616054" cy="1532334"/>
          </a:xfrm>
          <a:prstGeom prst="roundRect">
            <a:avLst/>
          </a:prstGeom>
          <a:noFill/>
          <a:ln w="28575">
            <a:solidFill>
              <a:srgbClr val="ED5B4C"/>
            </a:solidFill>
          </a:ln>
        </p:spPr>
        <p:txBody>
          <a:bodyPr wrap="square">
            <a:spAutoFit/>
          </a:bodyPr>
          <a:lstStyle/>
          <a:p>
            <a:pPr marL="228600" algn="just"/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vật?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thị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nào?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731804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 descr="n181 zalo Nguyen Duc Chien">
            <a:extLst>
              <a:ext uri="{FF2B5EF4-FFF2-40B4-BE49-F238E27FC236}">
                <a16:creationId xmlns:a16="http://schemas.microsoft.com/office/drawing/2014/main" id="{34D5F533-06BF-D7B3-688A-7701D4088FCF}"/>
              </a:ext>
            </a:extLst>
          </p:cNvPr>
          <p:cNvGrpSpPr/>
          <p:nvPr/>
        </p:nvGrpSpPr>
        <p:grpSpPr>
          <a:xfrm>
            <a:off x="524801" y="300037"/>
            <a:ext cx="4380572" cy="624988"/>
            <a:chOff x="524801" y="300037"/>
            <a:chExt cx="4380572" cy="624988"/>
          </a:xfrm>
        </p:grpSpPr>
        <p:sp>
          <p:nvSpPr>
            <p:cNvPr id="70" name="Rectangle: Rounded Corners 1">
              <a:extLst>
                <a:ext uri="{FF2B5EF4-FFF2-40B4-BE49-F238E27FC236}">
                  <a16:creationId xmlns:a16="http://schemas.microsoft.com/office/drawing/2014/main" id="{6B32FB48-F758-558A-1689-36690B514CB1}"/>
                </a:ext>
              </a:extLst>
            </p:cNvPr>
            <p:cNvSpPr/>
            <p:nvPr/>
          </p:nvSpPr>
          <p:spPr>
            <a:xfrm>
              <a:off x="524801" y="300037"/>
              <a:ext cx="4009098" cy="624988"/>
            </a:xfrm>
            <a:prstGeom prst="roundRect">
              <a:avLst>
                <a:gd name="adj" fmla="val 50000"/>
              </a:avLst>
            </a:prstGeom>
            <a:solidFill>
              <a:srgbClr val="ED5B4C"/>
            </a:solidFill>
            <a:ln w="28575" cap="flat" cmpd="sng" algn="ctr">
              <a:noFill/>
              <a:prstDash val="solid"/>
              <a:miter lim="800000"/>
            </a:ln>
            <a:effectLst>
              <a:glow rad="63500">
                <a:srgbClr val="5B9BD5">
                  <a:satMod val="175000"/>
                  <a:alpha val="40000"/>
                </a:srgb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6ECABF6-06EB-7342-09A9-6055F768BC51}"/>
                </a:ext>
              </a:extLst>
            </p:cNvPr>
            <p:cNvSpPr/>
            <p:nvPr/>
          </p:nvSpPr>
          <p:spPr>
            <a:xfrm>
              <a:off x="4305685" y="300037"/>
              <a:ext cx="599688" cy="624988"/>
            </a:xfrm>
            <a:prstGeom prst="ellipse">
              <a:avLst/>
            </a:prstGeom>
            <a:solidFill>
              <a:srgbClr val="455469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1287242" y="2966373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/>
              <p:nvPr/>
            </p:nvSpPr>
            <p:spPr>
              <a:xfrm>
                <a:off x="2114550" y="3541677"/>
                <a:ext cx="9460375" cy="2425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180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Công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marL="0" marR="0" algn="just">
                  <a:spcBef>
                    <a:spcPts val="180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Δx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Δt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2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𝑣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ớ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𝑖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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𝑟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ấ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𝑛h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ỏ)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spcBef>
                    <a:spcPts val="180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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rất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chứng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tỏ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toạ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(x – t)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3541677"/>
                <a:ext cx="9460375" cy="2425279"/>
              </a:xfrm>
              <a:prstGeom prst="rect">
                <a:avLst/>
              </a:prstGeom>
              <a:blipFill>
                <a:blip r:embed="rId2"/>
                <a:stretch>
                  <a:fillRect l="-1353" t="-2764" r="-1289" b="-6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26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228994"/>
            <a:ext cx="6644397" cy="2145268"/>
          </a:xfrm>
          <a:prstGeom prst="roundRect">
            <a:avLst/>
          </a:prstGeom>
          <a:noFill/>
          <a:ln w="28575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marL="228600" algn="just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một thước kẻ loại 20 cm cho mép của thước tiếp xúc với đồ thị li độ thời gian như hình 3.1 ở một số điểm C, D, E, G, H. Từ độ dốc của thước hãy so sánh độ lớn vận tốc của vật tại các điểm trên ?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884246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02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1287242" y="3368408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 descr="n181 zalo Nguyen Duc Chien">
            <a:extLst>
              <a:ext uri="{FF2B5EF4-FFF2-40B4-BE49-F238E27FC236}">
                <a16:creationId xmlns:a16="http://schemas.microsoft.com/office/drawing/2014/main" id="{05CF7D21-0964-A439-B112-C70F09E1DF48}"/>
              </a:ext>
            </a:extLst>
          </p:cNvPr>
          <p:cNvSpPr txBox="1"/>
          <p:nvPr/>
        </p:nvSpPr>
        <p:spPr>
          <a:xfrm>
            <a:off x="1894314" y="3795623"/>
            <a:ext cx="5708954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Ở điểm C và G thước có độ dốc như nhau </a:t>
            </a:r>
            <a:endParaRPr lang="vi-VN" sz="240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		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vận tốc có độ lớn như nhau.</a:t>
            </a:r>
          </a:p>
          <a:p>
            <a:pPr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Ở điểm D thước có độ dốc nhiều nhất </a:t>
            </a:r>
            <a:endParaRPr lang="vi-VN" sz="240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		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vận tốc có độ lớn cực đại.</a:t>
            </a:r>
          </a:p>
          <a:p>
            <a:pPr marL="228600" indent="-228600"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Ở điểm E và H thước nằm ngang, không có độ dốc </a:t>
            </a:r>
            <a:endParaRPr lang="vi-VN" sz="240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		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vận tốc bằng 0.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1AF25CCC-7C71-22B9-8DDC-3ED1B523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819" y="1191073"/>
            <a:ext cx="4396052" cy="4920984"/>
          </a:xfrm>
          <a:prstGeom prst="rect">
            <a:avLst/>
          </a:prstGeom>
        </p:spPr>
      </p:pic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25D124C9-837A-DBDC-6625-F469CF028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8900">
            <a:off x="8153937" y="2045181"/>
            <a:ext cx="1063919" cy="1063919"/>
          </a:xfrm>
          <a:prstGeom prst="rect">
            <a:avLst/>
          </a:prstGeom>
        </p:spPr>
      </p:pic>
      <p:pic>
        <p:nvPicPr>
          <p:cNvPr id="15" name="Picture 14" descr="n181 zalo Nguyen Duc Chien">
            <a:extLst>
              <a:ext uri="{FF2B5EF4-FFF2-40B4-BE49-F238E27FC236}">
                <a16:creationId xmlns:a16="http://schemas.microsoft.com/office/drawing/2014/main" id="{DED85548-A657-E239-CF38-2D98F2FB7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7380">
            <a:off x="8370564" y="2916090"/>
            <a:ext cx="1063919" cy="1063919"/>
          </a:xfrm>
          <a:prstGeom prst="rect">
            <a:avLst/>
          </a:prstGeom>
        </p:spPr>
      </p:pic>
      <p:pic>
        <p:nvPicPr>
          <p:cNvPr id="16" name="Picture 15" descr="n181 zalo Nguyen Duc Chien">
            <a:extLst>
              <a:ext uri="{FF2B5EF4-FFF2-40B4-BE49-F238E27FC236}">
                <a16:creationId xmlns:a16="http://schemas.microsoft.com/office/drawing/2014/main" id="{2F5D3169-42CB-A684-B1C2-337DAC972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7636">
            <a:off x="9044444" y="4305247"/>
            <a:ext cx="1063919" cy="1063919"/>
          </a:xfrm>
          <a:prstGeom prst="rect">
            <a:avLst/>
          </a:prstGeom>
        </p:spPr>
      </p:pic>
      <p:pic>
        <p:nvPicPr>
          <p:cNvPr id="17" name="Picture 16" descr="n181 zalo Nguyen Duc Chien">
            <a:extLst>
              <a:ext uri="{FF2B5EF4-FFF2-40B4-BE49-F238E27FC236}">
                <a16:creationId xmlns:a16="http://schemas.microsoft.com/office/drawing/2014/main" id="{2BF8D7A4-435E-4139-8565-AC7D63D32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6670">
            <a:off x="9360884" y="3621975"/>
            <a:ext cx="1063919" cy="1063919"/>
          </a:xfrm>
          <a:prstGeom prst="rect">
            <a:avLst/>
          </a:prstGeom>
        </p:spPr>
      </p:pic>
      <p:pic>
        <p:nvPicPr>
          <p:cNvPr id="18" name="Picture 17" descr="n181 zalo Nguyen Duc Chien">
            <a:extLst>
              <a:ext uri="{FF2B5EF4-FFF2-40B4-BE49-F238E27FC236}">
                <a16:creationId xmlns:a16="http://schemas.microsoft.com/office/drawing/2014/main" id="{16871D90-F70F-8172-201C-40B8DCA7A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1621">
            <a:off x="10231775" y="1184993"/>
            <a:ext cx="1063919" cy="10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366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958871" y="1363974"/>
                <a:ext cx="10616054" cy="1340580"/>
              </a:xfrm>
              <a:prstGeom prst="roundRect">
                <a:avLst/>
              </a:prstGeom>
              <a:noFill/>
              <a:ln w="28575">
                <a:solidFill>
                  <a:srgbClr val="F5AE03"/>
                </a:solidFill>
              </a:ln>
            </p:spPr>
            <p:txBody>
              <a:bodyPr wrap="square">
                <a:spAutoFit/>
              </a:bodyPr>
              <a:lstStyle/>
              <a:p>
                <a:pPr marL="228600" algn="just">
                  <a:spcBef>
                    <a:spcPts val="1800"/>
                  </a:spcBef>
                </a:pPr>
                <a:r>
                  <a:rPr lang="vi-VN" sz="28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Khi </a:t>
                </a:r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học phép tính đạo hàm,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latin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smtClean="0">
                        <a:latin typeface="Cambria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latin typeface="Cambria" panose="02040503050406030204" pitchFamily="18" charset="0"/>
                          </a:rPr>
                          <m:t>Δx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latin typeface="Cambria" panose="02040503050406030204" pitchFamily="18" charset="0"/>
                          </a:rPr>
                          <m:t>Δt</m:t>
                        </m:r>
                      </m:den>
                    </m:f>
                  </m:oMath>
                </a14:m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  với t rất nhỏ thì vận tốc v và li độ x có mối quan hệ như thế nào </a:t>
                </a:r>
                <a:r>
                  <a:rPr lang="vi-VN" sz="28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với nhau</a:t>
                </a:r>
                <a:r>
                  <a:rPr lang="en-US" sz="28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363974"/>
                <a:ext cx="10616054" cy="1340580"/>
              </a:xfrm>
              <a:prstGeom prst="roundRect">
                <a:avLst/>
              </a:prstGeom>
              <a:blipFill>
                <a:blip r:embed="rId2"/>
                <a:stretch>
                  <a:fillRect r="-401" b="-5333"/>
                </a:stretch>
              </a:blipFill>
              <a:ln w="28575">
                <a:solidFill>
                  <a:srgbClr val="F5AE0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613589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03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1287242" y="2966373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/>
              <p:nvPr/>
            </p:nvSpPr>
            <p:spPr>
              <a:xfrm>
                <a:off x="2114550" y="3885862"/>
                <a:ext cx="9460375" cy="1211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đạo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>
                        <a:latin typeface="Cambria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latin typeface="Cambria" panose="02040503050406030204" pitchFamily="18" charset="0"/>
                          </a:rPr>
                          <m:t>Δx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latin typeface="Cambria" panose="02040503050406030204" pitchFamily="18" charset="0"/>
                          </a:rPr>
                          <m:t>Δt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đạo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3885862"/>
                <a:ext cx="9460375" cy="1211678"/>
              </a:xfrm>
              <a:prstGeom prst="rect">
                <a:avLst/>
              </a:prstGeom>
              <a:blipFill>
                <a:blip r:embed="rId3"/>
                <a:stretch>
                  <a:fillRect l="-1353" r="-1289" b="-1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35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781050" y="1383019"/>
                <a:ext cx="11048999" cy="2494507"/>
              </a:xfrm>
              <a:prstGeom prst="roundRect">
                <a:avLst>
                  <a:gd name="adj" fmla="val 9716"/>
                </a:avLst>
              </a:prstGeom>
              <a:noFill/>
              <a:ln w="28575">
                <a:solidFill>
                  <a:srgbClr val="ED5B4C"/>
                </a:solidFill>
              </a:ln>
            </p:spPr>
            <p:txBody>
              <a:bodyPr wrap="square">
                <a:spAutoFit/>
              </a:bodyPr>
              <a:lstStyle/>
              <a:p>
                <a:pPr marL="228600" algn="just">
                  <a:tabLst>
                    <a:tab pos="396875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</a:t>
                </a:r>
                <a:r>
                  <a:rPr lang="en-US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 phép đạo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hàm, 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hãy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xác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định phương trình vận tốc của vật dao động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điều hoà?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Giải thích ý nghĩa và nêu đơn vị đo từng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đại lượng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tabLst>
                    <a:tab pos="457200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Từ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phương trình vận tốc, đồng thời vận dụng biến đổi toán học để chứng minh công thức độc lập thời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gian: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ω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tabLst>
                    <a:tab pos="457200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Qua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đó xác định giá trị của vận tốc ở vị trí cân bằng và vị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trí biên?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tabLst>
                    <a:tab pos="396875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Từ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phương trình vận tốc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cho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biết dạng đồ thị vận tốc của dao động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điều hoà?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383019"/>
                <a:ext cx="11048999" cy="2494507"/>
              </a:xfrm>
              <a:prstGeom prst="roundRect">
                <a:avLst>
                  <a:gd name="adj" fmla="val 9716"/>
                </a:avLst>
              </a:prstGeom>
              <a:blipFill>
                <a:blip r:embed="rId2"/>
                <a:stretch>
                  <a:fillRect b="-1691"/>
                </a:stretch>
              </a:blipFill>
              <a:ln w="28575">
                <a:solidFill>
                  <a:srgbClr val="ED5B4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399829" y="2212890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04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1162270" y="3908675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5" name="TextBox 4" descr="n181 zalo Nguyen Duc Chien">
            <a:extLst>
              <a:ext uri="{FF2B5EF4-FFF2-40B4-BE49-F238E27FC236}">
                <a16:creationId xmlns:a16="http://schemas.microsoft.com/office/drawing/2014/main" id="{E0B1A4DD-A158-4F30-5BEA-E7325A70A2BC}"/>
              </a:ext>
            </a:extLst>
          </p:cNvPr>
          <p:cNvSpPr txBox="1"/>
          <p:nvPr/>
        </p:nvSpPr>
        <p:spPr>
          <a:xfrm>
            <a:off x="1752600" y="4370340"/>
            <a:ext cx="4114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=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Acos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</a:t>
            </a:r>
            <a:r>
              <a:rPr lang="en-US" sz="2400" b="1" dirty="0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x’ = - </a:t>
            </a:r>
            <a:r>
              <a:rPr lang="en-US" sz="2400" b="1" dirty="0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 dirty="0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Asin(</a:t>
            </a:r>
            <a:r>
              <a:rPr lang="en-US" sz="2400" b="1" dirty="0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 dirty="0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400" b="1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b="1">
                <a:solidFill>
                  <a:srgbClr val="ED5B4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ED5B4C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n181 zalo Nguyen Duc Chien">
            <a:extLst>
              <a:ext uri="{FF2B5EF4-FFF2-40B4-BE49-F238E27FC236}">
                <a16:creationId xmlns:a16="http://schemas.microsoft.com/office/drawing/2014/main" id="{9627DD8E-6C3F-9C68-73E7-6D569059E567}"/>
              </a:ext>
            </a:extLst>
          </p:cNvPr>
          <p:cNvSpPr txBox="1"/>
          <p:nvPr/>
        </p:nvSpPr>
        <p:spPr>
          <a:xfrm>
            <a:off x="5581650" y="4423472"/>
            <a:ext cx="62483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 (m/s).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(rad/s).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(cm).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(rad).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 (rad).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 descr="n181 zalo Nguyen Duc Chien">
            <a:extLst>
              <a:ext uri="{FF2B5EF4-FFF2-40B4-BE49-F238E27FC236}">
                <a16:creationId xmlns:a16="http://schemas.microsoft.com/office/drawing/2014/main" id="{A61DBE3F-253C-4C89-79D2-11DAAF8C0895}"/>
              </a:ext>
            </a:extLst>
          </p:cNvPr>
          <p:cNvSpPr/>
          <p:nvPr/>
        </p:nvSpPr>
        <p:spPr>
          <a:xfrm>
            <a:off x="2171699" y="5166154"/>
            <a:ext cx="3276600" cy="411480"/>
          </a:xfrm>
          <a:prstGeom prst="roundRect">
            <a:avLst/>
          </a:prstGeom>
          <a:noFill/>
          <a:ln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600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781050" y="1383019"/>
                <a:ext cx="11048999" cy="2494507"/>
              </a:xfrm>
              <a:prstGeom prst="roundRect">
                <a:avLst>
                  <a:gd name="adj" fmla="val 9716"/>
                </a:avLst>
              </a:prstGeom>
              <a:noFill/>
              <a:ln w="28575">
                <a:solidFill>
                  <a:srgbClr val="ED5B4C"/>
                </a:solidFill>
              </a:ln>
            </p:spPr>
            <p:txBody>
              <a:bodyPr wrap="square">
                <a:spAutoFit/>
              </a:bodyPr>
              <a:lstStyle/>
              <a:p>
                <a:pPr marL="228600" algn="just">
                  <a:tabLst>
                    <a:tab pos="396875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</a:t>
                </a:r>
                <a:r>
                  <a:rPr lang="en-US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 phép đạo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hàm, 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hãy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xác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định phương trình vận tốc của vật dao động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điều hoà?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Giải thích ý nghĩa và nêu đơn vị đo từng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đại lượng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tabLst>
                    <a:tab pos="457200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Từ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phương trình vận tốc, đồng thời vận dụng biến đổi toán học để chứng minh công thức độc lập thời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gian: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ω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tabLst>
                    <a:tab pos="457200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Qua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đó xác định giá trị của vận tốc ở vị trí cân bằng và vị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trí biên?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marL="228600" algn="just">
                  <a:tabLst>
                    <a:tab pos="396875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Từ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phương trình vận tốc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cho </a:t>
                </a:r>
                <a:r>
                  <a:rPr lang="vi-VN" sz="2400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biết dạng đồ thị vận tốc của dao động </a:t>
                </a:r>
                <a:r>
                  <a:rPr lang="vi-VN" sz="24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điều hoà?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383019"/>
                <a:ext cx="11048999" cy="2494507"/>
              </a:xfrm>
              <a:prstGeom prst="roundRect">
                <a:avLst>
                  <a:gd name="adj" fmla="val 9716"/>
                </a:avLst>
              </a:prstGeom>
              <a:blipFill>
                <a:blip r:embed="rId2"/>
                <a:stretch>
                  <a:fillRect b="-1691"/>
                </a:stretch>
              </a:blipFill>
              <a:ln w="28575">
                <a:solidFill>
                  <a:srgbClr val="ED5B4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399829" y="2212890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04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1162270" y="3908675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5809DFB3-541D-2D0F-0CE3-BBBC5EAD20A6}"/>
                  </a:ext>
                </a:extLst>
              </p:cNvPr>
              <p:cNvSpPr txBox="1"/>
              <p:nvPr/>
            </p:nvSpPr>
            <p:spPr>
              <a:xfrm>
                <a:off x="2529350" y="4481433"/>
                <a:ext cx="5935873" cy="2327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ωA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co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ωt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+ 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</m:rad>
                  </m:oMath>
                </a14:m>
                <a:endParaRPr lang="en-US" sz="2400" i="1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𝑇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ừ 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𝑥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𝐴𝑐𝑜𝑠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(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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 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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ωt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m:rPr>
                          <m:nor/>
                        </m:rP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=±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ω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effectLst/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vi-VN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 </a:t>
                </a:r>
                <a:r>
                  <a:rPr lang="en-US" sz="2400" b="1">
                    <a:solidFill>
                      <a:srgbClr val="ED5B4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	</a:t>
                </a:r>
                <a:r>
                  <a:rPr lang="es-ES" sz="24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s-ES" sz="24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VTCB: v = 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GB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s-ES" sz="2400" baseline="-250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GB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GB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s-ES" sz="24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s-ES" sz="24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s-ES" sz="24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VT </a:t>
                </a:r>
                <a:r>
                  <a:rPr lang="es-ES" sz="2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s-ES" sz="24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s-ES" sz="2400" baseline="-250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s-ES" sz="2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40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0</a:t>
                </a:r>
                <a:endParaRPr lang="es-E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5809DFB3-541D-2D0F-0CE3-BBBC5EAD2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350" y="4481433"/>
                <a:ext cx="5935873" cy="2327047"/>
              </a:xfrm>
              <a:prstGeom prst="rect">
                <a:avLst/>
              </a:prstGeom>
              <a:blipFill>
                <a:blip r:embed="rId4"/>
                <a:stretch>
                  <a:fillRect l="-1643" b="-4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 descr="n181 zalo Nguyen Duc Chien">
            <a:extLst>
              <a:ext uri="{FF2B5EF4-FFF2-40B4-BE49-F238E27FC236}">
                <a16:creationId xmlns:a16="http://schemas.microsoft.com/office/drawing/2014/main" id="{7DC6F464-1509-9856-1D55-520434F9A20F}"/>
              </a:ext>
            </a:extLst>
          </p:cNvPr>
          <p:cNvSpPr/>
          <p:nvPr/>
        </p:nvSpPr>
        <p:spPr>
          <a:xfrm>
            <a:off x="3028949" y="3988619"/>
            <a:ext cx="3474720" cy="457200"/>
          </a:xfrm>
          <a:prstGeom prst="roundRect">
            <a:avLst/>
          </a:prstGeom>
          <a:noFill/>
          <a:ln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= x’ = - 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Asin(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 descr="n181 zalo Nguyen Duc Chien">
            <a:extLst>
              <a:ext uri="{FF2B5EF4-FFF2-40B4-BE49-F238E27FC236}">
                <a16:creationId xmlns:a16="http://schemas.microsoft.com/office/drawing/2014/main" id="{91B4A96E-ABF6-7E45-536C-35FEB0DD732E}"/>
              </a:ext>
            </a:extLst>
          </p:cNvPr>
          <p:cNvSpPr txBox="1"/>
          <p:nvPr/>
        </p:nvSpPr>
        <p:spPr>
          <a:xfrm>
            <a:off x="8465223" y="4481433"/>
            <a:ext cx="3364825" cy="2014002"/>
          </a:xfrm>
          <a:prstGeom prst="roundRect">
            <a:avLst>
              <a:gd name="adj" fmla="val 6970"/>
            </a:avLst>
          </a:prstGeom>
          <a:noFill/>
          <a:ln w="28575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= -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Asin(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sin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sin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198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400051" y="1280194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05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732773" y="2161711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A8FABFE4-3FEF-242B-1873-DC80A0A9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285" y="2167634"/>
            <a:ext cx="4623764" cy="3466347"/>
          </a:xfrm>
          <a:prstGeom prst="rect">
            <a:avLst/>
          </a:prstGeom>
        </p:spPr>
      </p:pic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EA208762-0162-532B-9D3D-9BBC7453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803" y="2224784"/>
            <a:ext cx="4407797" cy="3496138"/>
          </a:xfrm>
          <a:prstGeom prst="rect">
            <a:avLst/>
          </a:prstGeom>
        </p:spPr>
      </p:pic>
      <p:pic>
        <p:nvPicPr>
          <p:cNvPr id="15" name="Picture 14" descr="n181 zalo Nguyen Duc Chien">
            <a:extLst>
              <a:ext uri="{FF2B5EF4-FFF2-40B4-BE49-F238E27FC236}">
                <a16:creationId xmlns:a16="http://schemas.microsoft.com/office/drawing/2014/main" id="{E4D9331F-A8CA-B844-5CE1-9FF51BD769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47" r="27670"/>
          <a:stretch/>
        </p:blipFill>
        <p:spPr>
          <a:xfrm>
            <a:off x="8158398" y="2614309"/>
            <a:ext cx="3269839" cy="2219850"/>
          </a:xfrm>
          <a:prstGeom prst="rect">
            <a:avLst/>
          </a:prstGeom>
        </p:spPr>
      </p:pic>
      <p:cxnSp>
        <p:nvCxnSpPr>
          <p:cNvPr id="18" name="Straight Arrow Connector 17" descr="n181 zalo Nguyen Duc Chien">
            <a:extLst>
              <a:ext uri="{FF2B5EF4-FFF2-40B4-BE49-F238E27FC236}">
                <a16:creationId xmlns:a16="http://schemas.microsoft.com/office/drawing/2014/main" id="{989113E2-EE30-48F4-A176-088F9303D7E6}"/>
              </a:ext>
            </a:extLst>
          </p:cNvPr>
          <p:cNvCxnSpPr>
            <a:cxnSpLocks/>
          </p:cNvCxnSpPr>
          <p:nvPr/>
        </p:nvCxnSpPr>
        <p:spPr>
          <a:xfrm flipH="1">
            <a:off x="3366702" y="3573885"/>
            <a:ext cx="6400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 descr="n181 zalo Nguyen Duc Chien">
            <a:extLst>
              <a:ext uri="{FF2B5EF4-FFF2-40B4-BE49-F238E27FC236}">
                <a16:creationId xmlns:a16="http://schemas.microsoft.com/office/drawing/2014/main" id="{64256B44-0C75-57DE-8AF4-34207991FDFC}"/>
              </a:ext>
            </a:extLst>
          </p:cNvPr>
          <p:cNvSpPr txBox="1"/>
          <p:nvPr/>
        </p:nvSpPr>
        <p:spPr>
          <a:xfrm>
            <a:off x="3686742" y="2248120"/>
            <a:ext cx="1999343" cy="461665"/>
          </a:xfrm>
          <a:prstGeom prst="borderCallout2">
            <a:avLst>
              <a:gd name="adj1" fmla="val 51518"/>
              <a:gd name="adj2" fmla="val -661"/>
              <a:gd name="adj3" fmla="val 51518"/>
              <a:gd name="adj4" fmla="val -10915"/>
              <a:gd name="adj5" fmla="val 282340"/>
              <a:gd name="adj6" fmla="val 91"/>
            </a:avLst>
          </a:prstGeom>
          <a:solidFill>
            <a:schemeClr val="bg1"/>
          </a:solidFill>
          <a:ln w="28575">
            <a:solidFill>
              <a:srgbClr val="EF6337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 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Symbol" panose="05050102010706020507" pitchFamily="18" charset="2"/>
              </a:rPr>
              <a:t>t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n181 zalo Nguyen Duc Chien">
                <a:extLst>
                  <a:ext uri="{FF2B5EF4-FFF2-40B4-BE49-F238E27FC236}">
                    <a16:creationId xmlns:a16="http://schemas.microsoft.com/office/drawing/2014/main" id="{15973963-BA13-FDB1-2459-0B37FBD3EF3B}"/>
                  </a:ext>
                </a:extLst>
              </p:cNvPr>
              <p:cNvSpPr txBox="1"/>
              <p:nvPr/>
            </p:nvSpPr>
            <p:spPr>
              <a:xfrm>
                <a:off x="2678803" y="5632170"/>
                <a:ext cx="8988396" cy="984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sớm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suy ra,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sớm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góc</a:t>
                </a:r>
                <a:endPara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 descr="n181 zalo Nguyen Duc Chien">
                <a:extLst>
                  <a:ext uri="{FF2B5EF4-FFF2-40B4-BE49-F238E27FC236}">
                    <a16:creationId xmlns:a16="http://schemas.microsoft.com/office/drawing/2014/main" id="{15973963-BA13-FDB1-2459-0B37FBD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803" y="5632170"/>
                <a:ext cx="8988396" cy="984180"/>
              </a:xfrm>
              <a:prstGeom prst="rect">
                <a:avLst/>
              </a:prstGeom>
              <a:blipFill>
                <a:blip r:embed="rId6"/>
                <a:stretch>
                  <a:fillRect l="-1017" r="-1017" b="-13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781050" y="1173469"/>
            <a:ext cx="11048999" cy="1009471"/>
          </a:xfrm>
          <a:prstGeom prst="roundRect">
            <a:avLst>
              <a:gd name="adj" fmla="val 9716"/>
            </a:avLst>
          </a:prstGeom>
          <a:noFill/>
          <a:ln w="28575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marL="228600" algn="just">
              <a:tabLst>
                <a:tab pos="396875" algn="l"/>
              </a:tabLst>
            </a:pP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Từ đồ thị vận tốc (3.2) và đồ thị li độ (3.1) hãy so sánh pha của vận tốc với li độ ?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21D2492C-2C51-4F85-B564-6D0E0524F5AC}"/>
                  </a:ext>
                </a:extLst>
              </p:cNvPr>
              <p:cNvSpPr txBox="1"/>
              <p:nvPr/>
            </p:nvSpPr>
            <p:spPr>
              <a:xfrm>
                <a:off x="5854315" y="6074196"/>
                <a:ext cx="3658881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21D2492C-2C51-4F85-B564-6D0E0524F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315" y="6074196"/>
                <a:ext cx="3658881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4529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39076 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958871" y="1363974"/>
                <a:ext cx="6261079" cy="1978344"/>
              </a:xfrm>
              <a:prstGeom prst="roundRect">
                <a:avLst/>
              </a:prstGeom>
              <a:noFill/>
              <a:ln w="28575">
                <a:solidFill>
                  <a:srgbClr val="F5AE03"/>
                </a:solidFill>
              </a:ln>
            </p:spPr>
            <p:txBody>
              <a:bodyPr wrap="square">
                <a:spAutoFit/>
              </a:bodyPr>
              <a:lstStyle/>
              <a:p>
                <a:pPr marL="228600" algn="just">
                  <a:spcBef>
                    <a:spcPts val="18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3.2,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T,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hoà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nào?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363974"/>
                <a:ext cx="6261079" cy="1978344"/>
              </a:xfrm>
              <a:prstGeom prst="roundRect">
                <a:avLst/>
              </a:prstGeom>
              <a:blipFill>
                <a:blip r:embed="rId2"/>
                <a:stretch>
                  <a:fillRect b="-608"/>
                </a:stretch>
              </a:blipFill>
              <a:ln w="28575">
                <a:solidFill>
                  <a:srgbClr val="F5AE0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84261" y="1932306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06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0" y="3372392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AF1E757C-CBC3-90D9-5521-BE720E1FE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799" y="1277920"/>
            <a:ext cx="4166071" cy="3741101"/>
          </a:xfrm>
          <a:prstGeom prst="rect">
            <a:avLst/>
          </a:prstGeom>
        </p:spPr>
      </p:pic>
      <p:sp>
        <p:nvSpPr>
          <p:cNvPr id="6" name="TextBox 5" descr="n181 zalo Nguyen Duc Chien">
            <a:extLst>
              <a:ext uri="{FF2B5EF4-FFF2-40B4-BE49-F238E27FC236}">
                <a16:creationId xmlns:a16="http://schemas.microsoft.com/office/drawing/2014/main" id="{863901E2-2F45-79B0-664C-B9BB17D1940B}"/>
              </a:ext>
            </a:extLst>
          </p:cNvPr>
          <p:cNvSpPr txBox="1"/>
          <p:nvPr/>
        </p:nvSpPr>
        <p:spPr>
          <a:xfrm>
            <a:off x="1916370" y="4046672"/>
            <a:ext cx="626107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0"/>
              </a:spcAft>
              <a:tabLst>
                <a:tab pos="347663" algn="l"/>
                <a:tab pos="685800" algn="l"/>
              </a:tabLst>
            </a:pPr>
            <a:r>
              <a:rPr lang="vi-VN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0 đến T/4: vận tốc có hướng từ biên về vị trí cân bằng ngược chiều dương, độ lớn tăng dần từ 0 và đạt giá trị lớn nhất tại T/4</a:t>
            </a:r>
          </a:p>
          <a:p>
            <a:pPr marL="342900" marR="0" indent="-342900" algn="just">
              <a:spcBef>
                <a:spcPts val="600"/>
              </a:spcBef>
              <a:spcAft>
                <a:spcPts val="0"/>
              </a:spcAft>
              <a:tabLst>
                <a:tab pos="347663" algn="l"/>
                <a:tab pos="685800" algn="l"/>
              </a:tabLst>
            </a:pPr>
            <a:r>
              <a:rPr lang="vi-VN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T/4 đến T/2: vận tốc có hướng từ vị trí cân bằng về biên ngược với chiều dương, độ lớn giảm dần từ giá trị lớn nhất về 0 tại T/2</a:t>
            </a:r>
          </a:p>
        </p:txBody>
      </p:sp>
    </p:spTree>
    <p:extLst>
      <p:ext uri="{BB962C8B-B14F-4D97-AF65-F5344CB8AC3E}">
        <p14:creationId xmlns:p14="http://schemas.microsoft.com/office/powerpoint/2010/main" val="2000956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958871" y="1363974"/>
                <a:ext cx="6261079" cy="1978344"/>
              </a:xfrm>
              <a:prstGeom prst="roundRect">
                <a:avLst/>
              </a:prstGeom>
              <a:noFill/>
              <a:ln w="28575">
                <a:solidFill>
                  <a:srgbClr val="F5AE03"/>
                </a:solidFill>
              </a:ln>
            </p:spPr>
            <p:txBody>
              <a:bodyPr wrap="square">
                <a:spAutoFit/>
              </a:bodyPr>
              <a:lstStyle/>
              <a:p>
                <a:pPr marL="228600" algn="just">
                  <a:spcBef>
                    <a:spcPts val="18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3.2,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T,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hoà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nào?</a:t>
                </a:r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363974"/>
                <a:ext cx="6261079" cy="1978344"/>
              </a:xfrm>
              <a:prstGeom prst="roundRect">
                <a:avLst/>
              </a:prstGeom>
              <a:blipFill>
                <a:blip r:embed="rId2"/>
                <a:stretch>
                  <a:fillRect b="-608"/>
                </a:stretch>
              </a:blipFill>
              <a:ln w="28575">
                <a:solidFill>
                  <a:srgbClr val="F5AE0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0" y="3372392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 descr="n181 zalo Nguyen Duc Chien">
            <a:extLst>
              <a:ext uri="{FF2B5EF4-FFF2-40B4-BE49-F238E27FC236}">
                <a16:creationId xmlns:a16="http://schemas.microsoft.com/office/drawing/2014/main" id="{863901E2-2F45-79B0-664C-B9BB17D1940B}"/>
              </a:ext>
            </a:extLst>
          </p:cNvPr>
          <p:cNvSpPr txBox="1"/>
          <p:nvPr/>
        </p:nvSpPr>
        <p:spPr>
          <a:xfrm>
            <a:off x="2047875" y="3864131"/>
            <a:ext cx="5943599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0"/>
              </a:spcAft>
              <a:tabLst>
                <a:tab pos="347663" algn="l"/>
                <a:tab pos="685800" algn="l"/>
              </a:tabLst>
            </a:pPr>
            <a:r>
              <a:rPr lang="vi-VN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T/2 đến 3T/4: vận tốc có hướng từ vị trí biên về vị trí cân bằng cùng chiều dương, độ lớn tăng dần từ 0 và đạt giá trị lớn nhất tại 3T/4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40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600"/>
              </a:spcBef>
              <a:spcAft>
                <a:spcPts val="0"/>
              </a:spcAft>
              <a:tabLst>
                <a:tab pos="347663" algn="l"/>
                <a:tab pos="685800" algn="l"/>
              </a:tabLst>
            </a:pPr>
            <a:r>
              <a:rPr lang="vi-VN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3T/4 đến T: vận tốc có hướng từ vị trí cân bằng về biên cùng chiều dương, độ lớn giảm dần từ giá trị lớn nhất về 0 tại T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n181 zalo Nguyen Duc Chien">
            <a:extLst>
              <a:ext uri="{FF2B5EF4-FFF2-40B4-BE49-F238E27FC236}">
                <a16:creationId xmlns:a16="http://schemas.microsoft.com/office/drawing/2014/main" id="{9D1B00A1-63E5-7167-9ACC-5476B79AE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799" y="1277920"/>
            <a:ext cx="4166071" cy="3741101"/>
          </a:xfrm>
          <a:prstGeom prst="rect">
            <a:avLst/>
          </a:prstGeom>
        </p:spPr>
      </p:pic>
      <p:grpSp>
        <p:nvGrpSpPr>
          <p:cNvPr id="5" name="Google Shape;1744;p31" descr="n181 zalo Nguyen Duc Chien">
            <a:extLst>
              <a:ext uri="{FF2B5EF4-FFF2-40B4-BE49-F238E27FC236}">
                <a16:creationId xmlns:a16="http://schemas.microsoft.com/office/drawing/2014/main" id="{E4CE11BF-A3D7-2636-45D1-11A536617CE8}"/>
              </a:ext>
            </a:extLst>
          </p:cNvPr>
          <p:cNvGrpSpPr/>
          <p:nvPr/>
        </p:nvGrpSpPr>
        <p:grpSpPr>
          <a:xfrm>
            <a:off x="584261" y="1932306"/>
            <a:ext cx="762441" cy="834763"/>
            <a:chOff x="2172358" y="5517789"/>
            <a:chExt cx="571831" cy="626072"/>
          </a:xfrm>
        </p:grpSpPr>
        <p:sp>
          <p:nvSpPr>
            <p:cNvPr id="9" name="Google Shape;1745;p31">
              <a:extLst>
                <a:ext uri="{FF2B5EF4-FFF2-40B4-BE49-F238E27FC236}">
                  <a16:creationId xmlns:a16="http://schemas.microsoft.com/office/drawing/2014/main" id="{9F4CFD80-B10E-91F6-1A19-FB90E4EB3DBE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6" name="Google Shape;1746;p31">
              <a:extLst>
                <a:ext uri="{FF2B5EF4-FFF2-40B4-BE49-F238E27FC236}">
                  <a16:creationId xmlns:a16="http://schemas.microsoft.com/office/drawing/2014/main" id="{8E9D93D7-7981-9458-3923-DECD04FD416A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06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07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81 zalo Nguyen Duc Chien">
            <a:extLst>
              <a:ext uri="{FF2B5EF4-FFF2-40B4-BE49-F238E27FC236}">
                <a16:creationId xmlns:a16="http://schemas.microsoft.com/office/drawing/2014/main" id="{5EB9B1FE-F20A-3711-898E-6CCCB8C6A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12A42DCA-3C99-3276-F6EE-B3663C391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 descr="n181 zalo Nguyen Duc Chien">
            <a:hlinkClick r:id="rId6" action="ppaction://hlinksldjump"/>
            <a:extLst>
              <a:ext uri="{FF2B5EF4-FFF2-40B4-BE49-F238E27FC236}">
                <a16:creationId xmlns:a16="http://schemas.microsoft.com/office/drawing/2014/main" id="{8F3BF66E-9DB9-661E-D3A9-3905A7C207A4}"/>
              </a:ext>
            </a:extLst>
          </p:cNvPr>
          <p:cNvSpPr/>
          <p:nvPr/>
        </p:nvSpPr>
        <p:spPr>
          <a:xfrm flipH="1">
            <a:off x="9905998" y="6105130"/>
            <a:ext cx="2127262" cy="653004"/>
          </a:xfrm>
          <a:prstGeom prst="homePlate">
            <a:avLst/>
          </a:prstGeom>
          <a:solidFill>
            <a:srgbClr val="4554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 HOME</a:t>
            </a:r>
          </a:p>
        </p:txBody>
      </p:sp>
      <p:sp>
        <p:nvSpPr>
          <p:cNvPr id="10" name="Rectangle 9" descr="n181 zalo Nguyen Duc Chien">
            <a:extLst>
              <a:ext uri="{FF2B5EF4-FFF2-40B4-BE49-F238E27FC236}">
                <a16:creationId xmlns:a16="http://schemas.microsoft.com/office/drawing/2014/main" id="{84560652-751B-A63B-74AA-13CE7AE2D673}"/>
              </a:ext>
            </a:extLst>
          </p:cNvPr>
          <p:cNvSpPr/>
          <p:nvPr/>
        </p:nvSpPr>
        <p:spPr>
          <a:xfrm>
            <a:off x="3778435" y="3973427"/>
            <a:ext cx="4635128" cy="2451763"/>
          </a:xfrm>
          <a:prstGeom prst="rect">
            <a:avLst/>
          </a:prstGeom>
          <a:solidFill>
            <a:srgbClr val="F5AE0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Biên độ.	 </a:t>
            </a:r>
            <a:endParaRPr lang="en-US" sz="32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15000"/>
              </a:lnSpc>
              <a:buFont typeface="Wingdings" panose="05000000000000000000" pitchFamily="2" charset="2"/>
              <a:buChar char="Ø"/>
              <a:defRPr/>
            </a:pP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 kì. 	</a:t>
            </a:r>
            <a:endParaRPr lang="en-US" sz="32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15000"/>
              </a:lnSpc>
              <a:buFont typeface="Wingdings" panose="05000000000000000000" pitchFamily="2" charset="2"/>
              <a:buChar char="Ø"/>
              <a:defRPr/>
            </a:pP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Tần số. 	</a:t>
            </a:r>
            <a:endParaRPr lang="en-US" sz="32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15000"/>
              </a:lnSpc>
              <a:buFont typeface="Wingdings" panose="05000000000000000000" pitchFamily="2" charset="2"/>
              <a:buChar char="Ø"/>
              <a:defRPr/>
            </a:pP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Tần số góc.</a:t>
            </a:r>
            <a:endParaRPr lang="en-US" sz="32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 descr="n181 zalo Nguyen Duc Chien">
            <a:extLst>
              <a:ext uri="{FF2B5EF4-FFF2-40B4-BE49-F238E27FC236}">
                <a16:creationId xmlns:a16="http://schemas.microsoft.com/office/drawing/2014/main" id="{6A431C7E-BF98-FC99-3C4E-1E8F6CB1ABD3}"/>
              </a:ext>
            </a:extLst>
          </p:cNvPr>
          <p:cNvSpPr/>
          <p:nvPr/>
        </p:nvSpPr>
        <p:spPr>
          <a:xfrm>
            <a:off x="1958909" y="3013502"/>
            <a:ext cx="82741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ED5B4C"/>
                </a:solidFill>
                <a:latin typeface="Cambria" panose="02040503050406030204" pitchFamily="18" charset="0"/>
              </a:rPr>
              <a:t>Chúc mừng 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ạn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được 8 điểm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Snip Diagonal Corner Rectangle 39" descr="n181 zalo Nguyen Duc Chien">
            <a:extLst>
              <a:ext uri="{FF2B5EF4-FFF2-40B4-BE49-F238E27FC236}">
                <a16:creationId xmlns:a16="http://schemas.microsoft.com/office/drawing/2014/main" id="{EDEAB500-0EEB-F769-1ECB-C31874B12617}"/>
              </a:ext>
            </a:extLst>
          </p:cNvPr>
          <p:cNvSpPr/>
          <p:nvPr/>
        </p:nvSpPr>
        <p:spPr>
          <a:xfrm>
            <a:off x="834571" y="448259"/>
            <a:ext cx="10522857" cy="1713140"/>
          </a:xfrm>
          <a:prstGeom prst="snip2DiagRect">
            <a:avLst/>
          </a:prstGeom>
          <a:solidFill>
            <a:srgbClr val="ED5B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Những đại lượng nào đặc trưng cho dao động điều hoà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92249" y="797199"/>
            <a:ext cx="9589433" cy="914400"/>
            <a:chOff x="92249" y="797199"/>
            <a:chExt cx="9589433" cy="914400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VẬN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3" name="Arrow: Circular 50">
              <a:extLst>
                <a:ext uri="{FF2B5EF4-FFF2-40B4-BE49-F238E27FC236}">
                  <a16:creationId xmlns:a16="http://schemas.microsoft.com/office/drawing/2014/main" id="{A489F824-0201-9EF8-62CF-7C5C7BEB0AAB}"/>
                </a:ext>
              </a:extLst>
            </p:cNvPr>
            <p:cNvSpPr/>
            <p:nvPr/>
          </p:nvSpPr>
          <p:spPr>
            <a:xfrm>
              <a:off x="92249" y="797199"/>
              <a:ext cx="914400" cy="91440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ED5B4C"/>
            </a:solidFill>
            <a:ln>
              <a:solidFill>
                <a:srgbClr val="ED5B4C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</a:t>
              </a:r>
            </a:p>
          </p:txBody>
        </p:sp>
      </p:grpSp>
      <p:grpSp>
        <p:nvGrpSpPr>
          <p:cNvPr id="8" name="Group 7" descr="n181 zalo Nguyen Duc Chien">
            <a:extLst>
              <a:ext uri="{FF2B5EF4-FFF2-40B4-BE49-F238E27FC236}">
                <a16:creationId xmlns:a16="http://schemas.microsoft.com/office/drawing/2014/main" id="{4E163452-F986-45FA-B414-3DC3A54523C4}"/>
              </a:ext>
            </a:extLst>
          </p:cNvPr>
          <p:cNvGrpSpPr/>
          <p:nvPr/>
        </p:nvGrpSpPr>
        <p:grpSpPr>
          <a:xfrm>
            <a:off x="609600" y="1760465"/>
            <a:ext cx="5219701" cy="834763"/>
            <a:chOff x="609600" y="1760465"/>
            <a:chExt cx="5219701" cy="834763"/>
          </a:xfrm>
        </p:grpSpPr>
        <p:grpSp>
          <p:nvGrpSpPr>
            <p:cNvPr id="52" name="Google Shape;1750;p31">
              <a:extLst>
                <a:ext uri="{FF2B5EF4-FFF2-40B4-BE49-F238E27FC236}">
                  <a16:creationId xmlns:a16="http://schemas.microsoft.com/office/drawing/2014/main" id="{23E0B9B7-2526-C0BB-199D-B0F6FF047A43}"/>
                </a:ext>
              </a:extLst>
            </p:cNvPr>
            <p:cNvGrpSpPr/>
            <p:nvPr/>
          </p:nvGrpSpPr>
          <p:grpSpPr>
            <a:xfrm>
              <a:off x="609600" y="1760465"/>
              <a:ext cx="762441" cy="834763"/>
              <a:chOff x="2172358" y="5517789"/>
              <a:chExt cx="571831" cy="626072"/>
            </a:xfrm>
          </p:grpSpPr>
          <p:sp>
            <p:nvSpPr>
              <p:cNvPr id="53" name="Google Shape;1751;p31">
                <a:extLst>
                  <a:ext uri="{FF2B5EF4-FFF2-40B4-BE49-F238E27FC236}">
                    <a16:creationId xmlns:a16="http://schemas.microsoft.com/office/drawing/2014/main" id="{59AE3E81-2F44-F010-B8BB-201871B38F81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Google Shape;1752;p31">
                <a:extLst>
                  <a:ext uri="{FF2B5EF4-FFF2-40B4-BE49-F238E27FC236}">
                    <a16:creationId xmlns:a16="http://schemas.microsoft.com/office/drawing/2014/main" id="{81933491-3BC7-FE6F-9196-AF7E4799F890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01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F06C7439-70D4-520B-5EAE-4FBA1A12D431}"/>
                </a:ext>
              </a:extLst>
            </p:cNvPr>
            <p:cNvSpPr txBox="1">
              <a:spLocks/>
            </p:cNvSpPr>
            <p:nvPr/>
          </p:nvSpPr>
          <p:spPr>
            <a:xfrm>
              <a:off x="1341415" y="1805689"/>
              <a:ext cx="4487886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vi-VN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trình vận tốc:</a:t>
              </a:r>
              <a:endParaRPr lang="en-US" sz="32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C609F860-0892-1419-EA2F-9D9D9658E850}"/>
                  </a:ext>
                </a:extLst>
              </p:cNvPr>
              <p:cNvSpPr txBox="1"/>
              <p:nvPr/>
            </p:nvSpPr>
            <p:spPr>
              <a:xfrm>
                <a:off x="609600" y="2423769"/>
                <a:ext cx="10972799" cy="4443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Vận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Δx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Δt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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rất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),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toạ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(x – t)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đang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 = x’ = -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Asin(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 +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Trong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 (m/s).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(rad/s)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(cm).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(rad).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 + 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):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 (rad).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C609F860-0892-1419-EA2F-9D9D9658E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423769"/>
                <a:ext cx="10972799" cy="4443332"/>
              </a:xfrm>
              <a:prstGeom prst="rect">
                <a:avLst/>
              </a:prstGeom>
              <a:blipFill>
                <a:blip r:embed="rId2"/>
                <a:stretch>
                  <a:fillRect l="-1111" r="-1111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 descr="n181 zalo Nguyen Duc Chien">
            <a:extLst>
              <a:ext uri="{FF2B5EF4-FFF2-40B4-BE49-F238E27FC236}">
                <a16:creationId xmlns:a16="http://schemas.microsoft.com/office/drawing/2014/main" id="{5163DB7C-DF70-89FD-BB4B-36BE29A16F6A}"/>
              </a:ext>
            </a:extLst>
          </p:cNvPr>
          <p:cNvSpPr/>
          <p:nvPr/>
        </p:nvSpPr>
        <p:spPr>
          <a:xfrm>
            <a:off x="4305300" y="3676650"/>
            <a:ext cx="3848100" cy="54864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92249" y="797199"/>
            <a:ext cx="9589433" cy="914400"/>
            <a:chOff x="92249" y="797199"/>
            <a:chExt cx="9589433" cy="914400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VẬN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3" name="Arrow: Circular 50">
              <a:extLst>
                <a:ext uri="{FF2B5EF4-FFF2-40B4-BE49-F238E27FC236}">
                  <a16:creationId xmlns:a16="http://schemas.microsoft.com/office/drawing/2014/main" id="{A489F824-0201-9EF8-62CF-7C5C7BEB0AAB}"/>
                </a:ext>
              </a:extLst>
            </p:cNvPr>
            <p:cNvSpPr/>
            <p:nvPr/>
          </p:nvSpPr>
          <p:spPr>
            <a:xfrm>
              <a:off x="92249" y="797199"/>
              <a:ext cx="914400" cy="91440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ED5B4C"/>
            </a:solidFill>
            <a:ln>
              <a:solidFill>
                <a:srgbClr val="ED5B4C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</a:t>
              </a:r>
            </a:p>
          </p:txBody>
        </p:sp>
      </p:grpSp>
      <p:grpSp>
        <p:nvGrpSpPr>
          <p:cNvPr id="8" name="Group 7" descr="n181 zalo Nguyen Duc Chien">
            <a:extLst>
              <a:ext uri="{FF2B5EF4-FFF2-40B4-BE49-F238E27FC236}">
                <a16:creationId xmlns:a16="http://schemas.microsoft.com/office/drawing/2014/main" id="{4E163452-F986-45FA-B414-3DC3A54523C4}"/>
              </a:ext>
            </a:extLst>
          </p:cNvPr>
          <p:cNvGrpSpPr/>
          <p:nvPr/>
        </p:nvGrpSpPr>
        <p:grpSpPr>
          <a:xfrm>
            <a:off x="609600" y="1760465"/>
            <a:ext cx="5219701" cy="834763"/>
            <a:chOff x="609600" y="1760465"/>
            <a:chExt cx="5219701" cy="834763"/>
          </a:xfrm>
        </p:grpSpPr>
        <p:grpSp>
          <p:nvGrpSpPr>
            <p:cNvPr id="52" name="Google Shape;1750;p31">
              <a:extLst>
                <a:ext uri="{FF2B5EF4-FFF2-40B4-BE49-F238E27FC236}">
                  <a16:creationId xmlns:a16="http://schemas.microsoft.com/office/drawing/2014/main" id="{23E0B9B7-2526-C0BB-199D-B0F6FF047A43}"/>
                </a:ext>
              </a:extLst>
            </p:cNvPr>
            <p:cNvGrpSpPr/>
            <p:nvPr/>
          </p:nvGrpSpPr>
          <p:grpSpPr>
            <a:xfrm>
              <a:off x="609600" y="1760465"/>
              <a:ext cx="762441" cy="834763"/>
              <a:chOff x="2172358" y="5517789"/>
              <a:chExt cx="571831" cy="626072"/>
            </a:xfrm>
          </p:grpSpPr>
          <p:sp>
            <p:nvSpPr>
              <p:cNvPr id="53" name="Google Shape;1751;p31">
                <a:extLst>
                  <a:ext uri="{FF2B5EF4-FFF2-40B4-BE49-F238E27FC236}">
                    <a16:creationId xmlns:a16="http://schemas.microsoft.com/office/drawing/2014/main" id="{59AE3E81-2F44-F010-B8BB-201871B38F81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Google Shape;1752;p31">
                <a:extLst>
                  <a:ext uri="{FF2B5EF4-FFF2-40B4-BE49-F238E27FC236}">
                    <a16:creationId xmlns:a16="http://schemas.microsoft.com/office/drawing/2014/main" id="{81933491-3BC7-FE6F-9196-AF7E4799F890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01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F06C7439-70D4-520B-5EAE-4FBA1A12D431}"/>
                </a:ext>
              </a:extLst>
            </p:cNvPr>
            <p:cNvSpPr txBox="1">
              <a:spLocks/>
            </p:cNvSpPr>
            <p:nvPr/>
          </p:nvSpPr>
          <p:spPr>
            <a:xfrm>
              <a:off x="1341415" y="1805689"/>
              <a:ext cx="4487886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vi-VN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trình vận tốc:</a:t>
              </a:r>
              <a:endParaRPr lang="en-US" sz="32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 descr="n181 zalo Nguyen Duc Chien">
            <a:extLst>
              <a:ext uri="{FF2B5EF4-FFF2-40B4-BE49-F238E27FC236}">
                <a16:creationId xmlns:a16="http://schemas.microsoft.com/office/drawing/2014/main" id="{5163DB7C-DF70-89FD-BB4B-36BE29A16F6A}"/>
              </a:ext>
            </a:extLst>
          </p:cNvPr>
          <p:cNvSpPr/>
          <p:nvPr/>
        </p:nvSpPr>
        <p:spPr>
          <a:xfrm>
            <a:off x="5695950" y="1929042"/>
            <a:ext cx="3848100" cy="54864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= x’ = -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Asin(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n181 zalo Nguyen Duc Chien">
                <a:extLst>
                  <a:ext uri="{FF2B5EF4-FFF2-40B4-BE49-F238E27FC236}">
                    <a16:creationId xmlns:a16="http://schemas.microsoft.com/office/drawing/2014/main" id="{41944DF9-DDD4-C93E-CDF9-65DC67EE5A52}"/>
                  </a:ext>
                </a:extLst>
              </p:cNvPr>
              <p:cNvSpPr txBox="1"/>
              <p:nvPr/>
            </p:nvSpPr>
            <p:spPr>
              <a:xfrm>
                <a:off x="609599" y="2728396"/>
                <a:ext cx="10972799" cy="3513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800" dirty="0">
                    <a:latin typeface="Cambria" panose="02040503050406030204" pitchFamily="18" charset="0"/>
                  </a:rPr>
                  <a:t>- Công </a:t>
                </a:r>
                <a:r>
                  <a:rPr lang="en-US" sz="2800" dirty="0" err="1">
                    <a:latin typeface="Cambria" panose="02040503050406030204" pitchFamily="18" charset="0"/>
                  </a:rPr>
                  <a:t>thức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độc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lập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thời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gian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liên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hệ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giữa</a:t>
                </a:r>
                <a:r>
                  <a:rPr lang="en-US" sz="2800" dirty="0">
                    <a:latin typeface="Cambria" panose="02040503050406030204" pitchFamily="18" charset="0"/>
                  </a:rPr>
                  <a:t> v </a:t>
                </a:r>
                <a:r>
                  <a:rPr lang="en-US" sz="2800" dirty="0" err="1">
                    <a:latin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</a:rPr>
                  <a:t> x: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=±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" panose="02040503050406030204" pitchFamily="18" charset="0"/>
                      </a:rPr>
                      <m:t>ω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1">
                                <a:solidFill>
                                  <a:srgbClr val="FF0000"/>
                                </a:solidFill>
                                <a:latin typeface="Cambria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b="1" dirty="0">
                    <a:latin typeface="Cambria" panose="020405030504060302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s-ES" sz="2800" dirty="0">
                    <a:latin typeface="Cambria" panose="02040503050406030204" pitchFamily="18" charset="0"/>
                  </a:rPr>
                  <a:t>	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Khi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ở VTCB: v = 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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n-GB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GB" sz="2800" dirty="0">
                    <a:latin typeface="Cambria" panose="02040503050406030204" pitchFamily="18" charset="0"/>
                  </a:rPr>
                  <a:t>A 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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latin typeface="Cambria" panose="02040503050406030204" pitchFamily="18" charset="0"/>
                  </a:rPr>
                  <a:t>|</a:t>
                </a:r>
                <a:r>
                  <a:rPr lang="es-ES" sz="2800" dirty="0">
                    <a:latin typeface="Cambria" panose="02040503050406030204" pitchFamily="18" charset="0"/>
                  </a:rPr>
                  <a:t>v</a:t>
                </a:r>
                <a:r>
                  <a:rPr lang="en-US" sz="2800" dirty="0">
                    <a:latin typeface="Cambria" panose="02040503050406030204" pitchFamily="18" charset="0"/>
                  </a:rPr>
                  <a:t>|</a:t>
                </a:r>
                <a:r>
                  <a:rPr lang="es-ES" sz="2800" baseline="-25000" dirty="0" err="1">
                    <a:latin typeface="Cambria" panose="02040503050406030204" pitchFamily="18" charset="0"/>
                  </a:rPr>
                  <a:t>max</a:t>
                </a:r>
                <a:r>
                  <a:rPr lang="es-ES" sz="2800" dirty="0">
                    <a:latin typeface="Cambria" panose="02040503050406030204" pitchFamily="18" charset="0"/>
                  </a:rPr>
                  <a:t> = </a:t>
                </a:r>
                <a:r>
                  <a:rPr lang="en-GB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GB" sz="2800" dirty="0">
                    <a:latin typeface="Cambria" panose="02040503050406030204" pitchFamily="18" charset="0"/>
                  </a:rPr>
                  <a:t>A</a:t>
                </a:r>
                <a:r>
                  <a:rPr lang="es-ES" sz="2800" dirty="0">
                    <a:latin typeface="Cambria" panose="02040503050406030204" pitchFamily="18" charset="0"/>
                  </a:rPr>
                  <a:t>.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s-ES" sz="2800" dirty="0">
                    <a:latin typeface="Cambria" panose="02040503050406030204" pitchFamily="18" charset="0"/>
                  </a:rPr>
                  <a:t>	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Khi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ở VT </a:t>
                </a:r>
                <a:r>
                  <a:rPr lang="es-ES" sz="2800" dirty="0" err="1">
                    <a:latin typeface="Cambria" panose="02040503050406030204" pitchFamily="18" charset="0"/>
                  </a:rPr>
                  <a:t>biên</a:t>
                </a:r>
                <a:r>
                  <a:rPr lang="es-ES" sz="2800" dirty="0">
                    <a:latin typeface="Cambria" panose="02040503050406030204" pitchFamily="18" charset="0"/>
                  </a:rPr>
                  <a:t>: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</a:t>
                </a:r>
                <a:r>
                  <a:rPr lang="es-ES" sz="2800" baseline="-25000" dirty="0" err="1">
                    <a:latin typeface="Cambria" panose="02040503050406030204" pitchFamily="18" charset="0"/>
                  </a:rPr>
                  <a:t>min</a:t>
                </a:r>
                <a:r>
                  <a:rPr lang="es-ES" sz="2800" dirty="0">
                    <a:latin typeface="Cambria" panose="02040503050406030204" pitchFamily="18" charset="0"/>
                  </a:rPr>
                  <a:t> = </a:t>
                </a:r>
                <a:r>
                  <a:rPr lang="vi-VN" sz="2800" dirty="0">
                    <a:latin typeface="Cambria" panose="02040503050406030204" pitchFamily="18" charset="0"/>
                  </a:rPr>
                  <a:t>0</a:t>
                </a:r>
                <a:r>
                  <a:rPr lang="es-ES" sz="2800" dirty="0">
                    <a:latin typeface="Cambria" panose="02040503050406030204" pitchFamily="18" charset="0"/>
                  </a:rPr>
                  <a:t>.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s-ES" sz="2800" b="1" dirty="0">
                    <a:latin typeface="Cambria" panose="02040503050406030204" pitchFamily="18" charset="0"/>
                  </a:rPr>
                  <a:t>* </a:t>
                </a:r>
                <a:r>
                  <a:rPr lang="es-ES" sz="2800" b="1" dirty="0" err="1">
                    <a:latin typeface="Cambria" panose="02040503050406030204" pitchFamily="18" charset="0"/>
                  </a:rPr>
                  <a:t>Nhận</a:t>
                </a:r>
                <a:r>
                  <a:rPr lang="es-ES" sz="2800" b="1" dirty="0">
                    <a:latin typeface="Cambria" panose="02040503050406030204" pitchFamily="18" charset="0"/>
                  </a:rPr>
                  <a:t> </a:t>
                </a:r>
                <a:r>
                  <a:rPr lang="es-ES" sz="2800" b="1" dirty="0" err="1">
                    <a:latin typeface="Cambria" panose="02040503050406030204" pitchFamily="18" charset="0"/>
                  </a:rPr>
                  <a:t>xét</a:t>
                </a:r>
                <a:r>
                  <a:rPr lang="es-ES" sz="2800" b="1" dirty="0">
                    <a:latin typeface="Cambria" panose="02040503050406030204" pitchFamily="18" charset="0"/>
                  </a:rPr>
                  <a:t>: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endParaRPr lang="vi-VN" sz="2800" dirty="0">
                  <a:latin typeface="Cambria" panose="020405030504060302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vi-VN" sz="2800" dirty="0">
                    <a:latin typeface="Cambria" panose="02040503050406030204" pitchFamily="18" charset="0"/>
                  </a:rPr>
                  <a:t>	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Vận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tốc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của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dao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động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sớm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pha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ES" sz="2800" dirty="0">
                    <a:latin typeface="Cambria" panose="02040503050406030204" pitchFamily="18" charset="0"/>
                  </a:rPr>
                  <a:t> so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với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</a:t>
                </a:r>
                <a:r>
                  <a:rPr lang="es-ES" sz="2800" dirty="0">
                    <a:latin typeface="Cambria" panose="02040503050406030204" pitchFamily="18" charset="0"/>
                  </a:rPr>
                  <a:t>.</a:t>
                </a:r>
                <a:endParaRPr lang="en-US" sz="28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 descr="n181 zalo Nguyen Duc Chien">
                <a:extLst>
                  <a:ext uri="{FF2B5EF4-FFF2-40B4-BE49-F238E27FC236}">
                    <a16:creationId xmlns:a16="http://schemas.microsoft.com/office/drawing/2014/main" id="{41944DF9-DDD4-C93E-CDF9-65DC67EE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2728396"/>
                <a:ext cx="10972799" cy="3513078"/>
              </a:xfrm>
              <a:prstGeom prst="rect">
                <a:avLst/>
              </a:prstGeom>
              <a:blipFill>
                <a:blip r:embed="rId2"/>
                <a:stretch>
                  <a:fillRect l="-1111" t="-1910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 descr="n181 zalo Nguyen Duc Chien">
            <a:extLst>
              <a:ext uri="{FF2B5EF4-FFF2-40B4-BE49-F238E27FC236}">
                <a16:creationId xmlns:a16="http://schemas.microsoft.com/office/drawing/2014/main" id="{730BDD65-B37D-C038-0884-1E4554DE3517}"/>
              </a:ext>
            </a:extLst>
          </p:cNvPr>
          <p:cNvSpPr/>
          <p:nvPr/>
        </p:nvSpPr>
        <p:spPr>
          <a:xfrm>
            <a:off x="4591050" y="3356550"/>
            <a:ext cx="3108960" cy="6400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1623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92249" y="797199"/>
            <a:ext cx="9589433" cy="914400"/>
            <a:chOff x="92249" y="797199"/>
            <a:chExt cx="9589433" cy="914400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VẬN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3" name="Arrow: Circular 50">
              <a:extLst>
                <a:ext uri="{FF2B5EF4-FFF2-40B4-BE49-F238E27FC236}">
                  <a16:creationId xmlns:a16="http://schemas.microsoft.com/office/drawing/2014/main" id="{A489F824-0201-9EF8-62CF-7C5C7BEB0AAB}"/>
                </a:ext>
              </a:extLst>
            </p:cNvPr>
            <p:cNvSpPr/>
            <p:nvPr/>
          </p:nvSpPr>
          <p:spPr>
            <a:xfrm>
              <a:off x="92249" y="797199"/>
              <a:ext cx="914400" cy="91440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ED5B4C"/>
            </a:solidFill>
            <a:ln>
              <a:solidFill>
                <a:srgbClr val="ED5B4C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</a:t>
              </a:r>
            </a:p>
          </p:txBody>
        </p:sp>
      </p:grpSp>
      <p:grpSp>
        <p:nvGrpSpPr>
          <p:cNvPr id="8" name="Group 7" descr="n181 zalo Nguyen Duc Chien">
            <a:extLst>
              <a:ext uri="{FF2B5EF4-FFF2-40B4-BE49-F238E27FC236}">
                <a16:creationId xmlns:a16="http://schemas.microsoft.com/office/drawing/2014/main" id="{4E163452-F986-45FA-B414-3DC3A54523C4}"/>
              </a:ext>
            </a:extLst>
          </p:cNvPr>
          <p:cNvGrpSpPr/>
          <p:nvPr/>
        </p:nvGrpSpPr>
        <p:grpSpPr>
          <a:xfrm>
            <a:off x="609600" y="1760465"/>
            <a:ext cx="5219701" cy="834763"/>
            <a:chOff x="609600" y="1760465"/>
            <a:chExt cx="5219701" cy="834763"/>
          </a:xfrm>
        </p:grpSpPr>
        <p:grpSp>
          <p:nvGrpSpPr>
            <p:cNvPr id="52" name="Google Shape;1750;p31">
              <a:extLst>
                <a:ext uri="{FF2B5EF4-FFF2-40B4-BE49-F238E27FC236}">
                  <a16:creationId xmlns:a16="http://schemas.microsoft.com/office/drawing/2014/main" id="{23E0B9B7-2526-C0BB-199D-B0F6FF047A43}"/>
                </a:ext>
              </a:extLst>
            </p:cNvPr>
            <p:cNvGrpSpPr/>
            <p:nvPr/>
          </p:nvGrpSpPr>
          <p:grpSpPr>
            <a:xfrm>
              <a:off x="609600" y="1760465"/>
              <a:ext cx="762441" cy="834763"/>
              <a:chOff x="2172358" y="5517789"/>
              <a:chExt cx="571831" cy="626072"/>
            </a:xfrm>
          </p:grpSpPr>
          <p:sp>
            <p:nvSpPr>
              <p:cNvPr id="53" name="Google Shape;1751;p31">
                <a:extLst>
                  <a:ext uri="{FF2B5EF4-FFF2-40B4-BE49-F238E27FC236}">
                    <a16:creationId xmlns:a16="http://schemas.microsoft.com/office/drawing/2014/main" id="{59AE3E81-2F44-F010-B8BB-201871B38F81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Google Shape;1752;p31">
                <a:extLst>
                  <a:ext uri="{FF2B5EF4-FFF2-40B4-BE49-F238E27FC236}">
                    <a16:creationId xmlns:a16="http://schemas.microsoft.com/office/drawing/2014/main" id="{81933491-3BC7-FE6F-9196-AF7E4799F890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02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itle 2">
              <a:extLst>
                <a:ext uri="{FF2B5EF4-FFF2-40B4-BE49-F238E27FC236}">
                  <a16:creationId xmlns:a16="http://schemas.microsoft.com/office/drawing/2014/main" id="{F06C7439-70D4-520B-5EAE-4FBA1A12D431}"/>
                </a:ext>
              </a:extLst>
            </p:cNvPr>
            <p:cNvSpPr txBox="1">
              <a:spLocks/>
            </p:cNvSpPr>
            <p:nvPr/>
          </p:nvSpPr>
          <p:spPr>
            <a:xfrm>
              <a:off x="1341415" y="1805689"/>
              <a:ext cx="4487886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Đồ thị vận tốc:</a:t>
              </a:r>
              <a:endParaRPr lang="en-US" sz="32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 descr="n181 zalo Nguyen Duc Chien">
            <a:extLst>
              <a:ext uri="{FF2B5EF4-FFF2-40B4-BE49-F238E27FC236}">
                <a16:creationId xmlns:a16="http://schemas.microsoft.com/office/drawing/2014/main" id="{5163DB7C-DF70-89FD-BB4B-36BE29A16F6A}"/>
              </a:ext>
            </a:extLst>
          </p:cNvPr>
          <p:cNvSpPr/>
          <p:nvPr/>
        </p:nvSpPr>
        <p:spPr>
          <a:xfrm>
            <a:off x="4438651" y="1929042"/>
            <a:ext cx="3848100" cy="54864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= x’ = -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Asin(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+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4" name="TextBox 3" descr="n181 zalo Nguyen Duc Chien">
            <a:extLst>
              <a:ext uri="{FF2B5EF4-FFF2-40B4-BE49-F238E27FC236}">
                <a16:creationId xmlns:a16="http://schemas.microsoft.com/office/drawing/2014/main" id="{F864477E-675E-1420-DFEA-AFE493A901F6}"/>
              </a:ext>
            </a:extLst>
          </p:cNvPr>
          <p:cNvSpPr txBox="1"/>
          <p:nvPr/>
        </p:nvSpPr>
        <p:spPr>
          <a:xfrm>
            <a:off x="609600" y="5975657"/>
            <a:ext cx="10972799" cy="575051"/>
          </a:xfrm>
          <a:prstGeom prst="roundRect">
            <a:avLst/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 vận tốc của dao động điều hoà theo thời gian là đường hình sin.</a:t>
            </a: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DE2D65C8-B32F-CFA7-E1DF-CD9FD6270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96"/>
          <a:stretch/>
        </p:blipFill>
        <p:spPr>
          <a:xfrm>
            <a:off x="6425235" y="2785729"/>
            <a:ext cx="4623764" cy="3005472"/>
          </a:xfrm>
          <a:prstGeom prst="rect">
            <a:avLst/>
          </a:prstGeom>
        </p:spPr>
      </p:pic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E7128428-3D0C-2923-549B-006486079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69"/>
          <a:stretch/>
        </p:blipFill>
        <p:spPr>
          <a:xfrm>
            <a:off x="1878703" y="2842878"/>
            <a:ext cx="4407797" cy="2948322"/>
          </a:xfrm>
          <a:prstGeom prst="rect">
            <a:avLst/>
          </a:prstGeom>
        </p:spPr>
      </p:pic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24C209C3-861C-034B-46F6-CD2182390D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7" r="27670"/>
          <a:stretch/>
        </p:blipFill>
        <p:spPr>
          <a:xfrm>
            <a:off x="2604702" y="3277683"/>
            <a:ext cx="3269839" cy="2219850"/>
          </a:xfrm>
          <a:prstGeom prst="rect">
            <a:avLst/>
          </a:prstGeom>
        </p:spPr>
      </p:pic>
      <p:cxnSp>
        <p:nvCxnSpPr>
          <p:cNvPr id="11" name="Straight Arrow Connector 10" descr="n181 zalo Nguyen Duc Chien">
            <a:extLst>
              <a:ext uri="{FF2B5EF4-FFF2-40B4-BE49-F238E27FC236}">
                <a16:creationId xmlns:a16="http://schemas.microsoft.com/office/drawing/2014/main" id="{BC3ABF2A-4692-BE23-4FEE-130D0CBFFFAA}"/>
              </a:ext>
            </a:extLst>
          </p:cNvPr>
          <p:cNvCxnSpPr>
            <a:cxnSpLocks/>
          </p:cNvCxnSpPr>
          <p:nvPr/>
        </p:nvCxnSpPr>
        <p:spPr>
          <a:xfrm flipH="1">
            <a:off x="2566602" y="4191979"/>
            <a:ext cx="6400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 descr="n181 zalo Nguyen Duc Chien">
            <a:extLst>
              <a:ext uri="{FF2B5EF4-FFF2-40B4-BE49-F238E27FC236}">
                <a16:creationId xmlns:a16="http://schemas.microsoft.com/office/drawing/2014/main" id="{26D49312-F150-996F-64B9-87DA928EF37C}"/>
              </a:ext>
            </a:extLst>
          </p:cNvPr>
          <p:cNvSpPr txBox="1"/>
          <p:nvPr/>
        </p:nvSpPr>
        <p:spPr>
          <a:xfrm>
            <a:off x="3438979" y="2554896"/>
            <a:ext cx="1999343" cy="461665"/>
          </a:xfrm>
          <a:prstGeom prst="borderCallout2">
            <a:avLst>
              <a:gd name="adj1" fmla="val 51518"/>
              <a:gd name="adj2" fmla="val -661"/>
              <a:gd name="adj3" fmla="val 51518"/>
              <a:gd name="adj4" fmla="val -10915"/>
              <a:gd name="adj5" fmla="val 352488"/>
              <a:gd name="adj6" fmla="val -29446"/>
            </a:avLst>
          </a:prstGeom>
          <a:solidFill>
            <a:schemeClr val="bg1"/>
          </a:solidFill>
          <a:ln w="28575">
            <a:solidFill>
              <a:srgbClr val="EF6337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 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Symbol" panose="05050102010706020507" pitchFamily="18" charset="2"/>
              </a:rPr>
              <a:t>t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882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3914 -0.006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294134" y="846065"/>
            <a:ext cx="9387548" cy="671993"/>
            <a:chOff x="294134" y="846065"/>
            <a:chExt cx="9387548" cy="671993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GIA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Arrow: Circular 50" descr="n181 zalo Nguyen Duc Chien">
            <a:extLst>
              <a:ext uri="{FF2B5EF4-FFF2-40B4-BE49-F238E27FC236}">
                <a16:creationId xmlns:a16="http://schemas.microsoft.com/office/drawing/2014/main" id="{7AE65482-2C30-77F0-E202-20E093523CF6}"/>
              </a:ext>
            </a:extLst>
          </p:cNvPr>
          <p:cNvSpPr/>
          <p:nvPr/>
        </p:nvSpPr>
        <p:spPr>
          <a:xfrm rot="11492668">
            <a:off x="92249" y="778149"/>
            <a:ext cx="914400" cy="91440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F5AE03"/>
          </a:solidFill>
          <a:ln>
            <a:solidFill>
              <a:srgbClr val="F5AE03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oogle Shape;1744;p31" descr="n181 zalo Nguyen Duc Chien">
            <a:extLst>
              <a:ext uri="{FF2B5EF4-FFF2-40B4-BE49-F238E27FC236}">
                <a16:creationId xmlns:a16="http://schemas.microsoft.com/office/drawing/2014/main" id="{9D57EB7B-C755-829D-1743-493C67C5097B}"/>
              </a:ext>
            </a:extLst>
          </p:cNvPr>
          <p:cNvGrpSpPr/>
          <p:nvPr/>
        </p:nvGrpSpPr>
        <p:grpSpPr>
          <a:xfrm>
            <a:off x="6290347" y="3077904"/>
            <a:ext cx="762441" cy="834763"/>
            <a:chOff x="2172358" y="5517789"/>
            <a:chExt cx="571831" cy="626072"/>
          </a:xfrm>
        </p:grpSpPr>
        <p:sp>
          <p:nvSpPr>
            <p:cNvPr id="13" name="Google Shape;1745;p31">
              <a:extLst>
                <a:ext uri="{FF2B5EF4-FFF2-40B4-BE49-F238E27FC236}">
                  <a16:creationId xmlns:a16="http://schemas.microsoft.com/office/drawing/2014/main" id="{0DEAC6CC-B4E4-6F1D-E978-2B4050668787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Google Shape;1746;p31">
              <a:extLst>
                <a:ext uri="{FF2B5EF4-FFF2-40B4-BE49-F238E27FC236}">
                  <a16:creationId xmlns:a16="http://schemas.microsoft.com/office/drawing/2014/main" id="{A10BD95F-D42C-9864-2FCA-F8E1B85BB859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oogle Shape;1747;p31" descr="n181 zalo Nguyen Duc Chien">
            <a:extLst>
              <a:ext uri="{FF2B5EF4-FFF2-40B4-BE49-F238E27FC236}">
                <a16:creationId xmlns:a16="http://schemas.microsoft.com/office/drawing/2014/main" id="{850EBF7C-A42D-65CE-F1A0-819196A0468D}"/>
              </a:ext>
            </a:extLst>
          </p:cNvPr>
          <p:cNvGrpSpPr/>
          <p:nvPr/>
        </p:nvGrpSpPr>
        <p:grpSpPr>
          <a:xfrm>
            <a:off x="6290347" y="4565976"/>
            <a:ext cx="762441" cy="834763"/>
            <a:chOff x="2172358" y="5517789"/>
            <a:chExt cx="571831" cy="626072"/>
          </a:xfrm>
        </p:grpSpPr>
        <p:sp>
          <p:nvSpPr>
            <p:cNvPr id="16" name="Google Shape;1748;p31">
              <a:extLst>
                <a:ext uri="{FF2B5EF4-FFF2-40B4-BE49-F238E27FC236}">
                  <a16:creationId xmlns:a16="http://schemas.microsoft.com/office/drawing/2014/main" id="{BCDB9576-E967-E483-301E-0374088F118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1749;p31">
              <a:extLst>
                <a:ext uri="{FF2B5EF4-FFF2-40B4-BE49-F238E27FC236}">
                  <a16:creationId xmlns:a16="http://schemas.microsoft.com/office/drawing/2014/main" id="{F65AAC4D-5590-E5D9-6CC6-52D9A9D21E5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04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oogle Shape;1750;p31" descr="n181 zalo Nguyen Duc Chien">
            <a:extLst>
              <a:ext uri="{FF2B5EF4-FFF2-40B4-BE49-F238E27FC236}">
                <a16:creationId xmlns:a16="http://schemas.microsoft.com/office/drawing/2014/main" id="{2CC577A2-E6C6-F750-5DE9-90282BDCEBCF}"/>
              </a:ext>
            </a:extLst>
          </p:cNvPr>
          <p:cNvGrpSpPr/>
          <p:nvPr/>
        </p:nvGrpSpPr>
        <p:grpSpPr>
          <a:xfrm>
            <a:off x="9643149" y="3077904"/>
            <a:ext cx="762441" cy="834763"/>
            <a:chOff x="2172358" y="5517789"/>
            <a:chExt cx="571831" cy="626072"/>
          </a:xfrm>
        </p:grpSpPr>
        <p:sp>
          <p:nvSpPr>
            <p:cNvPr id="19" name="Google Shape;1751;p31">
              <a:extLst>
                <a:ext uri="{FF2B5EF4-FFF2-40B4-BE49-F238E27FC236}">
                  <a16:creationId xmlns:a16="http://schemas.microsoft.com/office/drawing/2014/main" id="{B845A5B3-7A17-6EF8-40AD-1B1968719FBA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752;p31">
              <a:extLst>
                <a:ext uri="{FF2B5EF4-FFF2-40B4-BE49-F238E27FC236}">
                  <a16:creationId xmlns:a16="http://schemas.microsoft.com/office/drawing/2014/main" id="{6DC35EC4-CC87-3AE3-6720-9076BB688111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03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oogle Shape;1753;p31" descr="n181 zalo Nguyen Duc Chien">
            <a:extLst>
              <a:ext uri="{FF2B5EF4-FFF2-40B4-BE49-F238E27FC236}">
                <a16:creationId xmlns:a16="http://schemas.microsoft.com/office/drawing/2014/main" id="{EEE56D89-1187-D3D2-CD71-F2A9563E6AC3}"/>
              </a:ext>
            </a:extLst>
          </p:cNvPr>
          <p:cNvGrpSpPr/>
          <p:nvPr/>
        </p:nvGrpSpPr>
        <p:grpSpPr>
          <a:xfrm>
            <a:off x="7966748" y="3077904"/>
            <a:ext cx="762441" cy="834763"/>
            <a:chOff x="2172358" y="5517789"/>
            <a:chExt cx="571831" cy="626072"/>
          </a:xfrm>
        </p:grpSpPr>
        <p:sp>
          <p:nvSpPr>
            <p:cNvPr id="22" name="Google Shape;1754;p31">
              <a:extLst>
                <a:ext uri="{FF2B5EF4-FFF2-40B4-BE49-F238E27FC236}">
                  <a16:creationId xmlns:a16="http://schemas.microsoft.com/office/drawing/2014/main" id="{04807A96-8778-9AB5-5BF9-8DF4A6E1AD4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Google Shape;1755;p31">
              <a:extLst>
                <a:ext uri="{FF2B5EF4-FFF2-40B4-BE49-F238E27FC236}">
                  <a16:creationId xmlns:a16="http://schemas.microsoft.com/office/drawing/2014/main" id="{C52D512E-8816-5D2C-A82C-ABA64D40F636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02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" descr="n181 zalo Nguyen Duc Chien">
            <a:extLst>
              <a:ext uri="{FF2B5EF4-FFF2-40B4-BE49-F238E27FC236}">
                <a16:creationId xmlns:a16="http://schemas.microsoft.com/office/drawing/2014/main" id="{D93A78A2-B6D9-2BFD-794E-13221CF65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972" y="2833976"/>
            <a:ext cx="3984171" cy="412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oogle Shape;261;p35" descr="n181 zalo Nguyen Duc Chien">
            <a:extLst>
              <a:ext uri="{FF2B5EF4-FFF2-40B4-BE49-F238E27FC236}">
                <a16:creationId xmlns:a16="http://schemas.microsoft.com/office/drawing/2014/main" id="{9A9D55B9-8C97-9EE6-6664-356EEF1731C4}"/>
              </a:ext>
            </a:extLst>
          </p:cNvPr>
          <p:cNvGrpSpPr/>
          <p:nvPr/>
        </p:nvGrpSpPr>
        <p:grpSpPr>
          <a:xfrm>
            <a:off x="804421" y="1798643"/>
            <a:ext cx="3913211" cy="955871"/>
            <a:chOff x="1196025" y="2012250"/>
            <a:chExt cx="2821234" cy="727040"/>
          </a:xfrm>
        </p:grpSpPr>
        <p:sp>
          <p:nvSpPr>
            <p:cNvPr id="26" name="Google Shape;262;p35">
              <a:extLst>
                <a:ext uri="{FF2B5EF4-FFF2-40B4-BE49-F238E27FC236}">
                  <a16:creationId xmlns:a16="http://schemas.microsoft.com/office/drawing/2014/main" id="{9EEAE4DF-4E00-FF65-FD17-98C4269F1BE8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7" name="Google Shape;263;p35">
              <a:extLst>
                <a:ext uri="{FF2B5EF4-FFF2-40B4-BE49-F238E27FC236}">
                  <a16:creationId xmlns:a16="http://schemas.microsoft.com/office/drawing/2014/main" id="{9F767A8F-1C02-2BA2-A08F-57D26392DF28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8" name="TextBox 27" descr="n181 zalo Nguyen Duc Chien">
            <a:extLst>
              <a:ext uri="{FF2B5EF4-FFF2-40B4-BE49-F238E27FC236}">
                <a16:creationId xmlns:a16="http://schemas.microsoft.com/office/drawing/2014/main" id="{AC455464-C56E-FF3F-B530-7B08BA675C94}"/>
              </a:ext>
            </a:extLst>
          </p:cNvPr>
          <p:cNvSpPr txBox="1"/>
          <p:nvPr/>
        </p:nvSpPr>
        <p:spPr>
          <a:xfrm>
            <a:off x="1092090" y="199694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grpSp>
        <p:nvGrpSpPr>
          <p:cNvPr id="4" name="Group 3" descr="n181 zalo Nguyen Duc Chien">
            <a:extLst>
              <a:ext uri="{FF2B5EF4-FFF2-40B4-BE49-F238E27FC236}">
                <a16:creationId xmlns:a16="http://schemas.microsoft.com/office/drawing/2014/main" id="{288ED414-1C7F-FE51-1B17-CBB73E6A16B2}"/>
              </a:ext>
            </a:extLst>
          </p:cNvPr>
          <p:cNvGrpSpPr/>
          <p:nvPr/>
        </p:nvGrpSpPr>
        <p:grpSpPr>
          <a:xfrm>
            <a:off x="6096000" y="1798613"/>
            <a:ext cx="4380572" cy="624988"/>
            <a:chOff x="6096000" y="1798613"/>
            <a:chExt cx="4380572" cy="624988"/>
          </a:xfrm>
        </p:grpSpPr>
        <p:sp>
          <p:nvSpPr>
            <p:cNvPr id="29" name="Rectangle: Rounded Corners 1">
              <a:extLst>
                <a:ext uri="{FF2B5EF4-FFF2-40B4-BE49-F238E27FC236}">
                  <a16:creationId xmlns:a16="http://schemas.microsoft.com/office/drawing/2014/main" id="{67BC8C9E-10F3-9DE2-A3B7-A5ED9E350254}"/>
                </a:ext>
              </a:extLst>
            </p:cNvPr>
            <p:cNvSpPr/>
            <p:nvPr/>
          </p:nvSpPr>
          <p:spPr>
            <a:xfrm>
              <a:off x="6096000" y="1798613"/>
              <a:ext cx="4009098" cy="624988"/>
            </a:xfrm>
            <a:prstGeom prst="roundRect">
              <a:avLst>
                <a:gd name="adj" fmla="val 50000"/>
              </a:avLst>
            </a:prstGeom>
            <a:solidFill>
              <a:srgbClr val="ED5B4C"/>
            </a:solidFill>
            <a:ln w="28575" cap="flat" cmpd="sng" algn="ctr">
              <a:noFill/>
              <a:prstDash val="solid"/>
              <a:miter lim="800000"/>
            </a:ln>
            <a:effectLst>
              <a:glow rad="63500">
                <a:srgbClr val="5B9BD5">
                  <a:satMod val="175000"/>
                  <a:alpha val="40000"/>
                </a:srgb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F9A18B-8E0D-E94B-320A-FC45D126205D}"/>
                </a:ext>
              </a:extLst>
            </p:cNvPr>
            <p:cNvSpPr/>
            <p:nvPr/>
          </p:nvSpPr>
          <p:spPr>
            <a:xfrm>
              <a:off x="9876884" y="1798613"/>
              <a:ext cx="599688" cy="624988"/>
            </a:xfrm>
            <a:prstGeom prst="ellipse">
              <a:avLst/>
            </a:prstGeom>
            <a:solidFill>
              <a:srgbClr val="455469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oogle Shape;1747;p31" descr="n181 zalo Nguyen Duc Chien">
            <a:extLst>
              <a:ext uri="{FF2B5EF4-FFF2-40B4-BE49-F238E27FC236}">
                <a16:creationId xmlns:a16="http://schemas.microsoft.com/office/drawing/2014/main" id="{DB17B90C-58B7-F0F6-096B-D44CA724BCE2}"/>
              </a:ext>
            </a:extLst>
          </p:cNvPr>
          <p:cNvGrpSpPr/>
          <p:nvPr/>
        </p:nvGrpSpPr>
        <p:grpSpPr>
          <a:xfrm>
            <a:off x="7966747" y="4565976"/>
            <a:ext cx="762441" cy="834763"/>
            <a:chOff x="2172358" y="5517789"/>
            <a:chExt cx="571831" cy="626072"/>
          </a:xfrm>
        </p:grpSpPr>
        <p:sp>
          <p:nvSpPr>
            <p:cNvPr id="32" name="Google Shape;1748;p31">
              <a:extLst>
                <a:ext uri="{FF2B5EF4-FFF2-40B4-BE49-F238E27FC236}">
                  <a16:creationId xmlns:a16="http://schemas.microsoft.com/office/drawing/2014/main" id="{EE2095B9-3D76-A5E2-B142-E0D563DFA9AD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3" name="Google Shape;1749;p31">
              <a:extLst>
                <a:ext uri="{FF2B5EF4-FFF2-40B4-BE49-F238E27FC236}">
                  <a16:creationId xmlns:a16="http://schemas.microsoft.com/office/drawing/2014/main" id="{69C27F33-4082-E931-BC23-CC0D44382231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05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oogle Shape;1747;p31" descr="n181 zalo Nguyen Duc Chien">
            <a:extLst>
              <a:ext uri="{FF2B5EF4-FFF2-40B4-BE49-F238E27FC236}">
                <a16:creationId xmlns:a16="http://schemas.microsoft.com/office/drawing/2014/main" id="{AACD83FE-D4A4-1433-3E62-E2C3E73DC27B}"/>
              </a:ext>
            </a:extLst>
          </p:cNvPr>
          <p:cNvGrpSpPr/>
          <p:nvPr/>
        </p:nvGrpSpPr>
        <p:grpSpPr>
          <a:xfrm>
            <a:off x="9643147" y="4565976"/>
            <a:ext cx="762441" cy="834763"/>
            <a:chOff x="2172358" y="5517789"/>
            <a:chExt cx="571831" cy="626072"/>
          </a:xfrm>
        </p:grpSpPr>
        <p:sp>
          <p:nvSpPr>
            <p:cNvPr id="35" name="Google Shape;1748;p31">
              <a:extLst>
                <a:ext uri="{FF2B5EF4-FFF2-40B4-BE49-F238E27FC236}">
                  <a16:creationId xmlns:a16="http://schemas.microsoft.com/office/drawing/2014/main" id="{5D48F71F-BE97-15E8-8ED2-F881E3F124A9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1749;p31">
              <a:extLst>
                <a:ext uri="{FF2B5EF4-FFF2-40B4-BE49-F238E27FC236}">
                  <a16:creationId xmlns:a16="http://schemas.microsoft.com/office/drawing/2014/main" id="{23E1CBB1-010A-272A-C409-C98A54A3FE8A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06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514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383019"/>
            <a:ext cx="10616054" cy="1532334"/>
          </a:xfrm>
          <a:prstGeom prst="roundRect">
            <a:avLst/>
          </a:prstGeom>
          <a:noFill/>
          <a:ln w="28575">
            <a:solidFill>
              <a:srgbClr val="ED5B4C"/>
            </a:solidFill>
          </a:ln>
        </p:spPr>
        <p:txBody>
          <a:bodyPr wrap="square">
            <a:spAutoFit/>
          </a:bodyPr>
          <a:lstStyle/>
          <a:p>
            <a:pPr marL="225425" algn="just"/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công thức gia tốc tức thời của một vật ? Trong công thức gia tốc tức thời, vì thời gian ta xét là rất nhỏ chứng tỏ gia tốc tức thời bằng độ dốc của đồ thị nào 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731804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 descr="n181 zalo Nguyen Duc Chien">
            <a:extLst>
              <a:ext uri="{FF2B5EF4-FFF2-40B4-BE49-F238E27FC236}">
                <a16:creationId xmlns:a16="http://schemas.microsoft.com/office/drawing/2014/main" id="{FECC022C-6117-9FAD-C582-81F579A73086}"/>
              </a:ext>
            </a:extLst>
          </p:cNvPr>
          <p:cNvGrpSpPr/>
          <p:nvPr/>
        </p:nvGrpSpPr>
        <p:grpSpPr>
          <a:xfrm>
            <a:off x="524801" y="300037"/>
            <a:ext cx="4380572" cy="624988"/>
            <a:chOff x="524801" y="300037"/>
            <a:chExt cx="4380572" cy="624988"/>
          </a:xfrm>
        </p:grpSpPr>
        <p:sp>
          <p:nvSpPr>
            <p:cNvPr id="70" name="Rectangle: Rounded Corners 1">
              <a:extLst>
                <a:ext uri="{FF2B5EF4-FFF2-40B4-BE49-F238E27FC236}">
                  <a16:creationId xmlns:a16="http://schemas.microsoft.com/office/drawing/2014/main" id="{6B32FB48-F758-558A-1689-36690B514CB1}"/>
                </a:ext>
              </a:extLst>
            </p:cNvPr>
            <p:cNvSpPr/>
            <p:nvPr/>
          </p:nvSpPr>
          <p:spPr>
            <a:xfrm>
              <a:off x="524801" y="300037"/>
              <a:ext cx="4009098" cy="624988"/>
            </a:xfrm>
            <a:prstGeom prst="roundRect">
              <a:avLst>
                <a:gd name="adj" fmla="val 50000"/>
              </a:avLst>
            </a:prstGeom>
            <a:solidFill>
              <a:srgbClr val="ED5B4C"/>
            </a:solidFill>
            <a:ln w="28575" cap="flat" cmpd="sng" algn="ctr">
              <a:noFill/>
              <a:prstDash val="solid"/>
              <a:miter lim="800000"/>
            </a:ln>
            <a:effectLst>
              <a:glow rad="63500">
                <a:srgbClr val="5B9BD5">
                  <a:satMod val="175000"/>
                  <a:alpha val="40000"/>
                </a:srgbClr>
              </a:glow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6ECABF6-06EB-7342-09A9-6055F768BC51}"/>
                </a:ext>
              </a:extLst>
            </p:cNvPr>
            <p:cNvSpPr/>
            <p:nvPr/>
          </p:nvSpPr>
          <p:spPr>
            <a:xfrm>
              <a:off x="4305685" y="300037"/>
              <a:ext cx="599688" cy="624988"/>
            </a:xfrm>
            <a:prstGeom prst="ellipse">
              <a:avLst/>
            </a:prstGeom>
            <a:solidFill>
              <a:srgbClr val="455469"/>
            </a:solidFill>
            <a:ln w="28575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1287242" y="2966373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/>
              <p:nvPr/>
            </p:nvSpPr>
            <p:spPr>
              <a:xfrm>
                <a:off x="2114550" y="3541677"/>
                <a:ext cx="9460375" cy="2271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Δv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Δt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(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𝑣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ớ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𝑖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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𝑟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ấ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𝑛h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ỏ)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8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rất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chứng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vận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(v – t)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đang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3541677"/>
                <a:ext cx="9460375" cy="2271391"/>
              </a:xfrm>
              <a:prstGeom prst="rect">
                <a:avLst/>
              </a:prstGeom>
              <a:blipFill>
                <a:blip r:embed="rId2"/>
                <a:stretch>
                  <a:fillRect l="-1353" t="-2949" r="-1289" b="-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5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958871" y="1383019"/>
                <a:ext cx="10616054" cy="1341786"/>
              </a:xfrm>
              <a:prstGeom prst="roundRect">
                <a:avLst/>
              </a:prstGeom>
              <a:noFill/>
              <a:ln w="28575">
                <a:solidFill>
                  <a:srgbClr val="455469"/>
                </a:solidFill>
              </a:ln>
            </p:spPr>
            <p:txBody>
              <a:bodyPr wrap="square">
                <a:spAutoFit/>
              </a:bodyPr>
              <a:lstStyle/>
              <a:p>
                <a:pPr marL="225425" algn="just"/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Khi học phép tính đạo hàm,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với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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 rất nhỏ thì gia tốc a và vận tốc v có mối quan hệ như thế nào với nhau ?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383019"/>
                <a:ext cx="10616054" cy="1341786"/>
              </a:xfrm>
              <a:prstGeom prst="roundRect">
                <a:avLst/>
              </a:prstGeom>
              <a:blipFill>
                <a:blip r:embed="rId2"/>
                <a:stretch>
                  <a:fillRect r="-401" b="-5778"/>
                </a:stretch>
              </a:blipFill>
              <a:ln w="28575">
                <a:solidFill>
                  <a:srgbClr val="45546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636530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02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0" y="2800004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/>
              <p:nvPr/>
            </p:nvSpPr>
            <p:spPr>
              <a:xfrm>
                <a:off x="2114550" y="3541677"/>
                <a:ext cx="9460375" cy="1840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học phép tính đạo hàm, </a:t>
                </a:r>
                <a:endParaRPr lang="en-US" sz="2800">
                  <a:solidFill>
                    <a:srgbClr val="00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Δv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Δt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(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𝑣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ớ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𝑖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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𝑟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ấ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𝑡</m:t>
                      </m:r>
                      <m:r>
                        <a:rPr lang="en-US" sz="28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𝑛h</m:t>
                      </m:r>
                      <m:r>
                        <a:rPr lang="en-US" sz="2800" i="1" dirty="0" err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ỏ)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chính là </a:t>
                </a:r>
                <a:r>
                  <a:rPr lang="en-US" sz="2800" b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đạo hàm của vận tốc v theo thời gian</a:t>
                </a: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05CF7D21-0964-A439-B112-C70F09E1D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3541677"/>
                <a:ext cx="9460375" cy="1840504"/>
              </a:xfrm>
              <a:prstGeom prst="rect">
                <a:avLst/>
              </a:prstGeom>
              <a:blipFill>
                <a:blip r:embed="rId3"/>
                <a:stretch>
                  <a:fillRect l="-1353" t="-3642" b="-8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6324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383019"/>
            <a:ext cx="10616054" cy="2051506"/>
          </a:xfrm>
          <a:prstGeom prst="roundRect">
            <a:avLst>
              <a:gd name="adj" fmla="val 10797"/>
            </a:avLst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marL="284163" marR="0" algn="just">
              <a:spcAft>
                <a:spcPts val="0"/>
              </a:spcAft>
              <a:tabLst>
                <a:tab pos="358775" algn="l"/>
                <a:tab pos="539750" algn="l"/>
                <a:tab pos="719138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phép đạo hàm, hãy xác định phương trình gia tốc của vật dao động điều hoà ? Giải thích ý nghĩa và nêu đơn vị đo từng đại lượng.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4163" marR="0" algn="just">
              <a:spcAft>
                <a:spcPts val="0"/>
              </a:spcAft>
              <a:tabLst>
                <a:tab pos="358775" algn="l"/>
                <a:tab pos="539750" algn="l"/>
                <a:tab pos="719138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phương trình gia tốc và li độ hãy chứng minh công thức độc lập thời gian: a = -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x. Qua đó xác định giá trị gia tốc ở vị trí cân bằng và vị trí biên ?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4163" marR="0" algn="just">
              <a:spcAft>
                <a:spcPts val="0"/>
              </a:spcAft>
              <a:tabLst>
                <a:tab pos="358775" algn="l"/>
                <a:tab pos="539750" algn="l"/>
                <a:tab pos="719138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phương trình gia tốc, hãy cho biết đồ thị gia tốc của dao động điều hoà?</a:t>
            </a:r>
            <a:endParaRPr lang="en-US" sz="24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87095" y="1993787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03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1" y="3456974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5" name="TextBox 4" descr="n181 zalo Nguyen Duc Chien">
            <a:extLst>
              <a:ext uri="{FF2B5EF4-FFF2-40B4-BE49-F238E27FC236}">
                <a16:creationId xmlns:a16="http://schemas.microsoft.com/office/drawing/2014/main" id="{43F1BF9E-1E13-0FFE-17DA-A9B3F90E2C58}"/>
              </a:ext>
            </a:extLst>
          </p:cNvPr>
          <p:cNvSpPr txBox="1"/>
          <p:nvPr/>
        </p:nvSpPr>
        <p:spPr>
          <a:xfrm>
            <a:off x="1349536" y="3980194"/>
            <a:ext cx="4198846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mbria" panose="02040503050406030204" pitchFamily="18" charset="0"/>
              </a:rPr>
              <a:t>Ta </a:t>
            </a:r>
            <a:r>
              <a:rPr lang="en-US" sz="2400" dirty="0" err="1">
                <a:latin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</a:rPr>
              <a:t>: v = -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Cambria" panose="02040503050406030204" pitchFamily="18" charset="0"/>
              </a:rPr>
              <a:t>Asin(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Cambria" panose="02040503050406030204" pitchFamily="18" charset="0"/>
              </a:rPr>
              <a:t>t +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latin typeface="Cambria" panose="02040503050406030204" pitchFamily="18" charset="0"/>
              </a:rPr>
              <a:t>)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2400">
                <a:latin typeface="Cambria" panose="02040503050406030204" pitchFamily="18" charset="0"/>
              </a:rPr>
              <a:t>      </a:t>
            </a:r>
            <a:r>
              <a:rPr lang="en-US" sz="2400">
                <a:latin typeface="Cambria" panose="02040503050406030204" pitchFamily="18" charset="0"/>
                <a:sym typeface="Symbol" panose="05050102010706020507" pitchFamily="18" charset="2"/>
              </a:rPr>
              <a:t> 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</a:rPr>
              <a:t>a 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</a:rPr>
              <a:t>= v’ = - 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="1" baseline="30000" dirty="0">
                <a:solidFill>
                  <a:srgbClr val="ED5B4C"/>
                </a:solidFill>
                <a:latin typeface="Cambria" panose="02040503050406030204" pitchFamily="18" charset="0"/>
              </a:rPr>
              <a:t>2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</a:rPr>
              <a:t>Acos(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</a:rPr>
              <a:t>t + 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</a:rPr>
              <a:t>) </a:t>
            </a:r>
            <a:endParaRPr lang="en-US" sz="2400" b="1" dirty="0">
              <a:solidFill>
                <a:srgbClr val="ED5B4C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 descr="n181 zalo Nguyen Duc Chien">
            <a:extLst>
              <a:ext uri="{FF2B5EF4-FFF2-40B4-BE49-F238E27FC236}">
                <a16:creationId xmlns:a16="http://schemas.microsoft.com/office/drawing/2014/main" id="{A9FF3316-E9D3-0F19-73BE-431F0B2E8CB6}"/>
              </a:ext>
            </a:extLst>
          </p:cNvPr>
          <p:cNvSpPr txBox="1"/>
          <p:nvPr/>
        </p:nvSpPr>
        <p:spPr>
          <a:xfrm>
            <a:off x="5915167" y="3980194"/>
            <a:ext cx="60853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2400">
                <a:latin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</a:p>
          <a:p>
            <a:pPr>
              <a:tabLst>
                <a:tab pos="228600" algn="l"/>
              </a:tabLst>
            </a:pP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	</a:t>
            </a:r>
            <a:r>
              <a:rPr lang="en-US" sz="2400" dirty="0">
                <a:latin typeface="Cambria" panose="02040503050406030204" pitchFamily="18" charset="0"/>
              </a:rPr>
              <a:t> a: </a:t>
            </a:r>
            <a:r>
              <a:rPr lang="en-US" sz="2400" dirty="0" err="1">
                <a:latin typeface="Cambria" panose="02040503050406030204" pitchFamily="18" charset="0"/>
              </a:rPr>
              <a:t>gia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tốc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tức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thời</a:t>
            </a:r>
            <a:r>
              <a:rPr lang="en-US" sz="2400" dirty="0">
                <a:latin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</a:rPr>
              <a:t>thời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</a:rPr>
              <a:t> t (m/s</a:t>
            </a:r>
            <a:r>
              <a:rPr lang="en-US" sz="2400" baseline="30000" dirty="0">
                <a:latin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</a:rPr>
              <a:t>).</a:t>
            </a:r>
          </a:p>
          <a:p>
            <a:pPr>
              <a:tabLst>
                <a:tab pos="228600" algn="l"/>
              </a:tabLst>
            </a:pP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	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</a:rPr>
              <a:t>tần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</a:rPr>
              <a:t> (rad/s).</a:t>
            </a:r>
          </a:p>
          <a:p>
            <a:pPr>
              <a:tabLst>
                <a:tab pos="228600" algn="l"/>
              </a:tabLst>
            </a:pPr>
            <a:r>
              <a:rPr lang="en-US" sz="2400" dirty="0">
                <a:latin typeface="Cambria" panose="02040503050406030204" pitchFamily="18" charset="0"/>
              </a:rPr>
              <a:t>	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</a:t>
            </a:r>
            <a:r>
              <a:rPr lang="en-US" sz="2400" dirty="0">
                <a:latin typeface="Cambria" panose="02040503050406030204" pitchFamily="18" charset="0"/>
              </a:rPr>
              <a:t> A: </a:t>
            </a:r>
            <a:r>
              <a:rPr lang="en-US" sz="2400" dirty="0" err="1">
                <a:latin typeface="Cambria" panose="02040503050406030204" pitchFamily="18" charset="0"/>
              </a:rPr>
              <a:t>biên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dao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</a:rPr>
              <a:t> (cm).</a:t>
            </a:r>
          </a:p>
          <a:p>
            <a:pPr>
              <a:tabLst>
                <a:tab pos="228600" algn="l"/>
              </a:tabLst>
            </a:pPr>
            <a:r>
              <a:rPr lang="en-US" sz="2400" dirty="0">
                <a:latin typeface="Cambria" panose="02040503050406030204" pitchFamily="18" charset="0"/>
              </a:rPr>
              <a:t>	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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</a:rPr>
              <a:t>pha</a:t>
            </a:r>
            <a:r>
              <a:rPr lang="en-US" sz="2400" dirty="0">
                <a:latin typeface="Cambria" panose="02040503050406030204" pitchFamily="18" charset="0"/>
              </a:rPr>
              <a:t> ban </a:t>
            </a:r>
            <a:r>
              <a:rPr lang="en-US" sz="2400" dirty="0" err="1">
                <a:latin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</a:rPr>
              <a:t> li </a:t>
            </a:r>
            <a:r>
              <a:rPr lang="en-US" sz="2400" dirty="0" err="1">
                <a:latin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</a:rPr>
              <a:t> (rad).</a:t>
            </a:r>
          </a:p>
          <a:p>
            <a:pPr>
              <a:tabLst>
                <a:tab pos="228600" algn="l"/>
              </a:tabLst>
            </a:pPr>
            <a:r>
              <a:rPr lang="en-US" sz="2400" dirty="0">
                <a:latin typeface="Cambria" panose="02040503050406030204" pitchFamily="18" charset="0"/>
              </a:rPr>
              <a:t>	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</a:t>
            </a:r>
            <a:r>
              <a:rPr lang="en-US" sz="2400" dirty="0">
                <a:latin typeface="Cambria" panose="02040503050406030204" pitchFamily="18" charset="0"/>
              </a:rPr>
              <a:t> (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Cambria" panose="02040503050406030204" pitchFamily="18" charset="0"/>
              </a:rPr>
              <a:t>t +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latin typeface="Cambria" panose="02040503050406030204" pitchFamily="18" charset="0"/>
              </a:rPr>
              <a:t>): </a:t>
            </a:r>
            <a:r>
              <a:rPr lang="en-US" sz="2400" dirty="0" err="1">
                <a:latin typeface="Cambria" panose="02040503050406030204" pitchFamily="18" charset="0"/>
              </a:rPr>
              <a:t>pha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</a:rPr>
              <a:t> li </a:t>
            </a:r>
            <a:r>
              <a:rPr lang="en-US" sz="2400" dirty="0" err="1">
                <a:latin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</a:rPr>
              <a:t>thời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</a:rPr>
              <a:t> t (rad).</a:t>
            </a:r>
          </a:p>
        </p:txBody>
      </p:sp>
      <p:sp>
        <p:nvSpPr>
          <p:cNvPr id="15" name="Rectangle: Rounded Corners 14" descr="n181 zalo Nguyen Duc Chien">
            <a:extLst>
              <a:ext uri="{FF2B5EF4-FFF2-40B4-BE49-F238E27FC236}">
                <a16:creationId xmlns:a16="http://schemas.microsoft.com/office/drawing/2014/main" id="{A78F762D-02F3-AE70-0BF1-605468D09A8A}"/>
              </a:ext>
            </a:extLst>
          </p:cNvPr>
          <p:cNvSpPr/>
          <p:nvPr/>
        </p:nvSpPr>
        <p:spPr>
          <a:xfrm>
            <a:off x="2160605" y="4497049"/>
            <a:ext cx="3387777" cy="4295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348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383019"/>
            <a:ext cx="10616054" cy="2051506"/>
          </a:xfrm>
          <a:prstGeom prst="roundRect">
            <a:avLst>
              <a:gd name="adj" fmla="val 10797"/>
            </a:avLst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marL="284163" marR="0" algn="just">
              <a:spcAft>
                <a:spcPts val="0"/>
              </a:spcAft>
              <a:tabLst>
                <a:tab pos="358775" algn="l"/>
                <a:tab pos="539750" algn="l"/>
                <a:tab pos="719138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phép đạo hàm, hãy xác định phương trình gia tốc của vật dao động điều hoà ? Giải thích ý nghĩa và nêu đơn vị đo từng đại lượng.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4163" marR="0" algn="just">
              <a:spcAft>
                <a:spcPts val="0"/>
              </a:spcAft>
              <a:tabLst>
                <a:tab pos="358775" algn="l"/>
                <a:tab pos="539750" algn="l"/>
                <a:tab pos="719138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phương trình gia tốc và li độ hãy chứng minh công thức độc lập thời gian: a = -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aseline="300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x. Qua đó xác định giá trị gia tốc ở vị trí cân bằng và vị trí biên ?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4163" marR="0" algn="just">
              <a:spcAft>
                <a:spcPts val="0"/>
              </a:spcAft>
              <a:tabLst>
                <a:tab pos="358775" algn="l"/>
                <a:tab pos="539750" algn="l"/>
                <a:tab pos="719138" algn="l"/>
              </a:tabLst>
            </a:pPr>
            <a:r>
              <a:rPr lang="vi-VN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phương trình gia tốc, hãy cho biết đồ thị gia tốc của dao động điều hoà?</a:t>
            </a:r>
            <a:endParaRPr lang="en-US" sz="24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87095" y="1993787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03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1" y="3495074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5" name="Rectangle: Rounded Corners 14" descr="n181 zalo Nguyen Duc Chien">
            <a:extLst>
              <a:ext uri="{FF2B5EF4-FFF2-40B4-BE49-F238E27FC236}">
                <a16:creationId xmlns:a16="http://schemas.microsoft.com/office/drawing/2014/main" id="{A78F762D-02F3-AE70-0BF1-605468D09A8A}"/>
              </a:ext>
            </a:extLst>
          </p:cNvPr>
          <p:cNvSpPr/>
          <p:nvPr/>
        </p:nvSpPr>
        <p:spPr>
          <a:xfrm>
            <a:off x="3085272" y="3485589"/>
            <a:ext cx="4206240" cy="54864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</a:rPr>
              <a:t>a = v’ = - </a:t>
            </a:r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>
                <a:solidFill>
                  <a:srgbClr val="ED5B4C"/>
                </a:solidFill>
                <a:latin typeface="Cambria" panose="02040503050406030204" pitchFamily="18" charset="0"/>
              </a:rPr>
              <a:t>2</a:t>
            </a:r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</a:rPr>
              <a:t>Acos(</a:t>
            </a:r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</a:rPr>
              <a:t>t + </a:t>
            </a:r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800" b="1">
                <a:solidFill>
                  <a:srgbClr val="ED5B4C"/>
                </a:solidFill>
                <a:latin typeface="Cambria" panose="02040503050406030204" pitchFamily="18" charset="0"/>
              </a:rPr>
              <a:t>) </a:t>
            </a:r>
          </a:p>
        </p:txBody>
      </p:sp>
      <p:sp>
        <p:nvSpPr>
          <p:cNvPr id="9" name="TextBox 8" descr="n181 zalo Nguyen Duc Chien">
            <a:extLst>
              <a:ext uri="{FF2B5EF4-FFF2-40B4-BE49-F238E27FC236}">
                <a16:creationId xmlns:a16="http://schemas.microsoft.com/office/drawing/2014/main" id="{868915A8-C2D1-3AF1-56D7-A8CCF448CE46}"/>
              </a:ext>
            </a:extLst>
          </p:cNvPr>
          <p:cNvSpPr txBox="1"/>
          <p:nvPr/>
        </p:nvSpPr>
        <p:spPr>
          <a:xfrm>
            <a:off x="2425753" y="4300685"/>
            <a:ext cx="91491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400" dirty="0">
                <a:latin typeface="Cambria" panose="02040503050406030204" pitchFamily="18" charset="0"/>
              </a:rPr>
              <a:t>Mà: x = </a:t>
            </a:r>
            <a:r>
              <a:rPr lang="en-US" sz="2400" dirty="0" err="1">
                <a:latin typeface="Cambria" panose="02040503050406030204" pitchFamily="18" charset="0"/>
              </a:rPr>
              <a:t>Acos</a:t>
            </a:r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Cambria" panose="02040503050406030204" pitchFamily="18" charset="0"/>
              </a:rPr>
              <a:t>t +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400">
                <a:latin typeface="Cambria" panose="02040503050406030204" pitchFamily="18" charset="0"/>
              </a:rPr>
              <a:t>) </a:t>
            </a:r>
            <a:r>
              <a:rPr lang="en-US" sz="2400">
                <a:latin typeface="Cambria" panose="02040503050406030204" pitchFamily="18" charset="0"/>
                <a:sym typeface="Symbol" panose="05050102010706020507" pitchFamily="18" charset="2"/>
              </a:rPr>
              <a:t> </a:t>
            </a:r>
            <a:r>
              <a:rPr lang="en-US" sz="2400"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</a:rPr>
              <a:t>a = -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="1" baseline="30000">
                <a:solidFill>
                  <a:srgbClr val="ED5B4C"/>
                </a:solidFill>
                <a:latin typeface="Cambria" panose="02040503050406030204" pitchFamily="18" charset="0"/>
              </a:rPr>
              <a:t>2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</a:rPr>
              <a:t>x</a:t>
            </a:r>
            <a:endParaRPr lang="en-US" sz="2400" b="1" dirty="0">
              <a:latin typeface="Cambria" panose="020405030504060302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   </a:t>
            </a:r>
            <a:r>
              <a:rPr lang="es-ES" sz="2400" dirty="0">
                <a:latin typeface="Cambria" panose="02040503050406030204" pitchFamily="18" charset="0"/>
                <a:sym typeface="Symbol" panose="05050102010706020507" pitchFamily="18" charset="2"/>
              </a:rPr>
              <a:t></a:t>
            </a:r>
            <a:r>
              <a:rPr lang="es-ES" sz="2400" dirty="0">
                <a:latin typeface="Cambria" panose="02040503050406030204" pitchFamily="18" charset="0"/>
              </a:rPr>
              <a:t> </a:t>
            </a:r>
            <a:r>
              <a:rPr lang="es-ES" sz="2400" dirty="0" err="1">
                <a:latin typeface="Cambria" panose="02040503050406030204" pitchFamily="18" charset="0"/>
              </a:rPr>
              <a:t>Khi</a:t>
            </a:r>
            <a:r>
              <a:rPr lang="es-ES" sz="2400" dirty="0">
                <a:latin typeface="Cambria" panose="02040503050406030204" pitchFamily="18" charset="0"/>
              </a:rPr>
              <a:t> </a:t>
            </a:r>
            <a:r>
              <a:rPr lang="es-ES" sz="2400" dirty="0" err="1">
                <a:latin typeface="Cambria" panose="02040503050406030204" pitchFamily="18" charset="0"/>
              </a:rPr>
              <a:t>vật</a:t>
            </a:r>
            <a:r>
              <a:rPr lang="es-ES" sz="2400" dirty="0">
                <a:latin typeface="Cambria" panose="02040503050406030204" pitchFamily="18" charset="0"/>
              </a:rPr>
              <a:t> ở VTCB: </a:t>
            </a:r>
            <a:r>
              <a:rPr lang="es-ES" sz="2400" dirty="0" err="1">
                <a:latin typeface="Cambria" panose="02040503050406030204" pitchFamily="18" charset="0"/>
              </a:rPr>
              <a:t>a</a:t>
            </a:r>
            <a:r>
              <a:rPr lang="es-ES" sz="2400" baseline="-25000" dirty="0" err="1">
                <a:latin typeface="Cambria" panose="02040503050406030204" pitchFamily="18" charset="0"/>
              </a:rPr>
              <a:t>min</a:t>
            </a:r>
            <a:r>
              <a:rPr lang="es-ES" sz="2400" dirty="0">
                <a:latin typeface="Cambria" panose="02040503050406030204" pitchFamily="18" charset="0"/>
              </a:rPr>
              <a:t> = 0.</a:t>
            </a:r>
            <a:endParaRPr lang="en-US" sz="2400" dirty="0">
              <a:latin typeface="Cambria" panose="020405030504060302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es-ES" sz="2400" dirty="0">
                <a:latin typeface="Cambria" panose="02040503050406030204" pitchFamily="18" charset="0"/>
                <a:sym typeface="Symbol" panose="05050102010706020507" pitchFamily="18" charset="2"/>
              </a:rPr>
              <a:t>   </a:t>
            </a:r>
            <a:r>
              <a:rPr lang="es-ES" sz="2400" dirty="0">
                <a:latin typeface="Cambria" panose="02040503050406030204" pitchFamily="18" charset="0"/>
              </a:rPr>
              <a:t> </a:t>
            </a:r>
            <a:r>
              <a:rPr lang="es-ES" sz="2400" dirty="0" err="1">
                <a:latin typeface="Cambria" panose="02040503050406030204" pitchFamily="18" charset="0"/>
              </a:rPr>
              <a:t>Khi</a:t>
            </a:r>
            <a:r>
              <a:rPr lang="es-ES" sz="2400" dirty="0">
                <a:latin typeface="Cambria" panose="02040503050406030204" pitchFamily="18" charset="0"/>
              </a:rPr>
              <a:t> </a:t>
            </a:r>
            <a:r>
              <a:rPr lang="es-ES" sz="2400" dirty="0" err="1">
                <a:latin typeface="Cambria" panose="02040503050406030204" pitchFamily="18" charset="0"/>
              </a:rPr>
              <a:t>vật</a:t>
            </a:r>
            <a:r>
              <a:rPr lang="es-ES" sz="2400" dirty="0">
                <a:latin typeface="Cambria" panose="02040503050406030204" pitchFamily="18" charset="0"/>
              </a:rPr>
              <a:t> ở VT </a:t>
            </a:r>
            <a:r>
              <a:rPr lang="es-ES" sz="2400" dirty="0" err="1">
                <a:latin typeface="Cambria" panose="02040503050406030204" pitchFamily="18" charset="0"/>
              </a:rPr>
              <a:t>biên</a:t>
            </a:r>
            <a:r>
              <a:rPr lang="es-ES" sz="2400" dirty="0">
                <a:latin typeface="Cambria" panose="02040503050406030204" pitchFamily="18" charset="0"/>
              </a:rPr>
              <a:t>: a = </a:t>
            </a:r>
            <a:r>
              <a:rPr lang="es-ES" sz="2400" dirty="0">
                <a:latin typeface="Cambria" panose="02040503050406030204" pitchFamily="18" charset="0"/>
                <a:sym typeface="Symbol" panose="05050102010706020507" pitchFamily="18" charset="2"/>
              </a:rPr>
              <a:t></a:t>
            </a:r>
            <a:r>
              <a:rPr lang="es-ES" sz="2400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aseline="30000" dirty="0">
                <a:latin typeface="Cambria" panose="02040503050406030204" pitchFamily="18" charset="0"/>
              </a:rPr>
              <a:t>2</a:t>
            </a:r>
            <a:r>
              <a:rPr lang="en-GB" sz="2400" dirty="0">
                <a:latin typeface="Cambria" panose="02040503050406030204" pitchFamily="18" charset="0"/>
              </a:rPr>
              <a:t>A </a:t>
            </a:r>
            <a:r>
              <a:rPr lang="es-ES" sz="2400" dirty="0">
                <a:latin typeface="Cambria" panose="02040503050406030204" pitchFamily="18" charset="0"/>
                <a:sym typeface="Symbol" panose="05050102010706020507" pitchFamily="18" charset="2"/>
              </a:rPr>
              <a:t></a:t>
            </a:r>
            <a:r>
              <a:rPr lang="es-ES" sz="2400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|a|</a:t>
            </a:r>
            <a:r>
              <a:rPr lang="es-ES" sz="2400" baseline="-25000" dirty="0" err="1">
                <a:latin typeface="Cambria" panose="02040503050406030204" pitchFamily="18" charset="0"/>
              </a:rPr>
              <a:t>max</a:t>
            </a:r>
            <a:r>
              <a:rPr lang="es-ES" sz="2400" dirty="0">
                <a:latin typeface="Cambria" panose="02040503050406030204" pitchFamily="18" charset="0"/>
              </a:rPr>
              <a:t> =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aseline="30000" dirty="0">
                <a:latin typeface="Cambria" panose="02040503050406030204" pitchFamily="18" charset="0"/>
              </a:rPr>
              <a:t>2</a:t>
            </a:r>
            <a:r>
              <a:rPr lang="en-GB" sz="2400" dirty="0">
                <a:latin typeface="Cambria" panose="02040503050406030204" pitchFamily="18" charset="0"/>
              </a:rPr>
              <a:t>A</a:t>
            </a:r>
            <a:r>
              <a:rPr lang="es-ES" sz="2400" dirty="0">
                <a:latin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</a:endParaRPr>
          </a:p>
          <a:p>
            <a:pPr algn="just">
              <a:tabLst>
                <a:tab pos="457200" algn="l"/>
              </a:tabLst>
            </a:pPr>
            <a:r>
              <a:rPr lang="en-US" sz="2400">
                <a:latin typeface="Cambria" panose="02040503050406030204" pitchFamily="18" charset="0"/>
              </a:rPr>
              <a:t>Phương </a:t>
            </a:r>
            <a:r>
              <a:rPr lang="en-US" sz="2400" dirty="0" err="1">
                <a:latin typeface="Cambria" panose="02040503050406030204" pitchFamily="18" charset="0"/>
              </a:rPr>
              <a:t>trình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gia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tốc</a:t>
            </a:r>
            <a:r>
              <a:rPr lang="en-US" sz="2400" dirty="0">
                <a:latin typeface="Cambria" panose="02040503050406030204" pitchFamily="18" charset="0"/>
              </a:rPr>
              <a:t>: a = -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baseline="30000" dirty="0">
                <a:latin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</a:rPr>
              <a:t>Acos(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400" dirty="0">
                <a:latin typeface="Cambria" panose="02040503050406030204" pitchFamily="18" charset="0"/>
              </a:rPr>
              <a:t>t + </a:t>
            </a:r>
            <a:r>
              <a:rPr lang="en-US" sz="2400" dirty="0">
                <a:latin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400" dirty="0">
                <a:latin typeface="Cambria" panose="02040503050406030204" pitchFamily="18" charset="0"/>
              </a:rPr>
              <a:t>) </a:t>
            </a:r>
            <a:r>
              <a:rPr lang="en-US" sz="2400" dirty="0" err="1">
                <a:latin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hàm</a:t>
            </a:r>
            <a:r>
              <a:rPr lang="en-US" sz="2400" dirty="0">
                <a:latin typeface="Cambria" panose="02040503050406030204" pitchFamily="18" charset="0"/>
              </a:rPr>
              <a:t> sin </a:t>
            </a:r>
            <a:r>
              <a:rPr lang="en-US" sz="2400" dirty="0" err="1">
                <a:latin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thị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nó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cũng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</a:rPr>
              <a:t> sin.</a:t>
            </a:r>
          </a:p>
        </p:txBody>
      </p:sp>
      <p:sp>
        <p:nvSpPr>
          <p:cNvPr id="17" name="Rectangle: Rounded Corners 16" descr="n181 zalo Nguyen Duc Chien">
            <a:extLst>
              <a:ext uri="{FF2B5EF4-FFF2-40B4-BE49-F238E27FC236}">
                <a16:creationId xmlns:a16="http://schemas.microsoft.com/office/drawing/2014/main" id="{9610018D-E682-656D-DB8A-538E37446407}"/>
              </a:ext>
            </a:extLst>
          </p:cNvPr>
          <p:cNvSpPr/>
          <p:nvPr/>
        </p:nvSpPr>
        <p:spPr>
          <a:xfrm>
            <a:off x="5562600" y="4436673"/>
            <a:ext cx="1280160" cy="4572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ED5B4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41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DD2B786F-E5D2-FA14-5153-986220184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5"/>
          <a:stretch/>
        </p:blipFill>
        <p:spPr>
          <a:xfrm>
            <a:off x="7405141" y="2246722"/>
            <a:ext cx="2790896" cy="2969855"/>
          </a:xfrm>
          <a:prstGeom prst="rect">
            <a:avLst/>
          </a:prstGeom>
        </p:spPr>
      </p:pic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E9098E5B-7E66-F988-343A-3883C8688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153" y="2256834"/>
            <a:ext cx="2560684" cy="2959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n181 zalo Nguyen Duc Chien">
                <a:extLst>
                  <a:ext uri="{FF2B5EF4-FFF2-40B4-BE49-F238E27FC236}">
                    <a16:creationId xmlns:a16="http://schemas.microsoft.com/office/drawing/2014/main" id="{984BB3C0-49B3-3513-A1C1-C4D64EECBB74}"/>
                  </a:ext>
                </a:extLst>
              </p:cNvPr>
              <p:cNvSpPr txBox="1"/>
              <p:nvPr/>
            </p:nvSpPr>
            <p:spPr>
              <a:xfrm>
                <a:off x="2114550" y="5200601"/>
                <a:ext cx="9460375" cy="984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sớm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li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Suy ra, gia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li </a:t>
                </a:r>
                <a:r>
                  <a:rPr lang="en-US" sz="24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lệch pha nhau 1 góc: </a:t>
                </a:r>
                <a:endParaRPr lang="en-US" sz="24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 descr="n181 zalo Nguyen Duc Chien">
                <a:extLst>
                  <a:ext uri="{FF2B5EF4-FFF2-40B4-BE49-F238E27FC236}">
                    <a16:creationId xmlns:a16="http://schemas.microsoft.com/office/drawing/2014/main" id="{984BB3C0-49B3-3513-A1C1-C4D64EECB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5200601"/>
                <a:ext cx="9460375" cy="984180"/>
              </a:xfrm>
              <a:prstGeom prst="rect">
                <a:avLst/>
              </a:prstGeom>
              <a:blipFill>
                <a:blip r:embed="rId5"/>
                <a:stretch>
                  <a:fillRect l="-1031" r="-966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458ECCC7-1853-79C5-8DC4-787142923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899" y="2256835"/>
            <a:ext cx="2871242" cy="2969855"/>
          </a:xfrm>
          <a:prstGeom prst="rect">
            <a:avLst/>
          </a:prstGeom>
        </p:spPr>
      </p:pic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165309"/>
            <a:ext cx="10616054" cy="1055608"/>
          </a:xfrm>
          <a:prstGeom prst="roundRect">
            <a:avLst/>
          </a:prstGeom>
          <a:noFill/>
          <a:ln w="28575">
            <a:solidFill>
              <a:srgbClr val="ED5B4C"/>
            </a:solidFill>
          </a:ln>
        </p:spPr>
        <p:txBody>
          <a:bodyPr wrap="square">
            <a:spAutoFit/>
          </a:bodyPr>
          <a:lstStyle/>
          <a:p>
            <a:pPr marL="225425" algn="just"/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đồ thị gia tốc (3.3), đồ thị vận tốc (3.2) và đồ thị li độ (3.1) hãy so sánh pha của gia tốc với vận tốc và li độ?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275731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04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n181 zalo Nguyen Duc Chien">
            <a:extLst>
              <a:ext uri="{FF2B5EF4-FFF2-40B4-BE49-F238E27FC236}">
                <a16:creationId xmlns:a16="http://schemas.microsoft.com/office/drawing/2014/main" id="{6D9CF1DD-860F-9C9F-D805-29C8874FE6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73" r="48439"/>
          <a:stretch/>
        </p:blipFill>
        <p:spPr>
          <a:xfrm>
            <a:off x="7992916" y="2578856"/>
            <a:ext cx="1831574" cy="1920240"/>
          </a:xfrm>
          <a:prstGeom prst="rect">
            <a:avLst/>
          </a:prstGeom>
        </p:spPr>
      </p:pic>
      <p:cxnSp>
        <p:nvCxnSpPr>
          <p:cNvPr id="17" name="Straight Arrow Connector 16" descr="n181 zalo Nguyen Duc Chien">
            <a:extLst>
              <a:ext uri="{FF2B5EF4-FFF2-40B4-BE49-F238E27FC236}">
                <a16:creationId xmlns:a16="http://schemas.microsoft.com/office/drawing/2014/main" id="{5F696774-337B-D991-B9D9-3875377675E5}"/>
              </a:ext>
            </a:extLst>
          </p:cNvPr>
          <p:cNvCxnSpPr>
            <a:cxnSpLocks/>
          </p:cNvCxnSpPr>
          <p:nvPr/>
        </p:nvCxnSpPr>
        <p:spPr>
          <a:xfrm flipH="1">
            <a:off x="2293977" y="2578856"/>
            <a:ext cx="73152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 descr="n181 zalo Nguyen Duc Chien">
            <a:extLst>
              <a:ext uri="{FF2B5EF4-FFF2-40B4-BE49-F238E27FC236}">
                <a16:creationId xmlns:a16="http://schemas.microsoft.com/office/drawing/2014/main" id="{74FE9A07-301E-DA39-E8ED-C064804442B2}"/>
              </a:ext>
            </a:extLst>
          </p:cNvPr>
          <p:cNvSpPr txBox="1"/>
          <p:nvPr/>
        </p:nvSpPr>
        <p:spPr>
          <a:xfrm>
            <a:off x="317395" y="3060285"/>
            <a:ext cx="1479296" cy="830997"/>
          </a:xfrm>
          <a:prstGeom prst="borderCallout2">
            <a:avLst>
              <a:gd name="adj1" fmla="val 48161"/>
              <a:gd name="adj2" fmla="val 100886"/>
              <a:gd name="adj3" fmla="val 48161"/>
              <a:gd name="adj4" fmla="val 111562"/>
              <a:gd name="adj5" fmla="val -52618"/>
              <a:gd name="adj6" fmla="val 159382"/>
            </a:avLst>
          </a:prstGeom>
          <a:solidFill>
            <a:schemeClr val="bg1"/>
          </a:solidFill>
          <a:ln w="28575">
            <a:solidFill>
              <a:srgbClr val="EF6337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 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Symbol" panose="05050102010706020507" pitchFamily="18" charset="2"/>
              </a:rPr>
              <a:t>t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n181 zalo Nguyen Duc Chien">
                <a:extLst>
                  <a:ext uri="{FF2B5EF4-FFF2-40B4-BE49-F238E27FC236}">
                    <a16:creationId xmlns:a16="http://schemas.microsoft.com/office/drawing/2014/main" id="{63420D74-9F3C-F0A5-C025-926C9B061B53}"/>
                  </a:ext>
                </a:extLst>
              </p:cNvPr>
              <p:cNvSpPr txBox="1"/>
              <p:nvPr/>
            </p:nvSpPr>
            <p:spPr>
              <a:xfrm>
                <a:off x="5392239" y="5792879"/>
                <a:ext cx="3287066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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𝑟𝑎𝑑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 descr="n181 zalo Nguyen Duc Chien">
                <a:extLst>
                  <a:ext uri="{FF2B5EF4-FFF2-40B4-BE49-F238E27FC236}">
                    <a16:creationId xmlns:a16="http://schemas.microsoft.com/office/drawing/2014/main" id="{63420D74-9F3C-F0A5-C025-926C9B061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239" y="5792879"/>
                <a:ext cx="3287066" cy="783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 descr="n181 zalo Nguyen Duc Chien">
            <a:extLst>
              <a:ext uri="{FF2B5EF4-FFF2-40B4-BE49-F238E27FC236}">
                <a16:creationId xmlns:a16="http://schemas.microsoft.com/office/drawing/2014/main" id="{7FE8FF44-F26C-6D1A-66B2-8C2EAA629DD0}"/>
              </a:ext>
            </a:extLst>
          </p:cNvPr>
          <p:cNvSpPr txBox="1"/>
          <p:nvPr/>
        </p:nvSpPr>
        <p:spPr>
          <a:xfrm>
            <a:off x="2114550" y="6365910"/>
            <a:ext cx="9460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 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 </a:t>
            </a:r>
            <a:r>
              <a:rPr lang="en-US" sz="240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ngược pha nhau.</a:t>
            </a:r>
            <a:endParaRPr lang="en-US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677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46888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2114550" y="5184739"/>
            <a:ext cx="229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DD2B786F-E5D2-FA14-5153-986220184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5"/>
          <a:stretch/>
        </p:blipFill>
        <p:spPr>
          <a:xfrm>
            <a:off x="7529125" y="2246722"/>
            <a:ext cx="2790896" cy="2969855"/>
          </a:xfrm>
          <a:prstGeom prst="rect">
            <a:avLst/>
          </a:prstGeom>
        </p:spPr>
      </p:pic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E9098E5B-7E66-F988-343A-3883C8688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153" y="2256834"/>
            <a:ext cx="2560684" cy="2959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n181 zalo Nguyen Duc Chien">
                <a:extLst>
                  <a:ext uri="{FF2B5EF4-FFF2-40B4-BE49-F238E27FC236}">
                    <a16:creationId xmlns:a16="http://schemas.microsoft.com/office/drawing/2014/main" id="{984BB3C0-49B3-3513-A1C1-C4D64EECBB74}"/>
                  </a:ext>
                </a:extLst>
              </p:cNvPr>
              <p:cNvSpPr txBox="1"/>
              <p:nvPr/>
            </p:nvSpPr>
            <p:spPr>
              <a:xfrm>
                <a:off x="2114550" y="5606824"/>
                <a:ext cx="9460375" cy="1061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sớm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vận tốc một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𝑇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en-US" sz="2400" b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Suy ra, gia tốc sớm pha hơn vận tốc 1 góc:</a:t>
                </a:r>
                <a:endParaRPr lang="en-US" sz="24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 descr="n181 zalo Nguyen Duc Chien">
                <a:extLst>
                  <a:ext uri="{FF2B5EF4-FFF2-40B4-BE49-F238E27FC236}">
                    <a16:creationId xmlns:a16="http://schemas.microsoft.com/office/drawing/2014/main" id="{984BB3C0-49B3-3513-A1C1-C4D64EECB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5606824"/>
                <a:ext cx="9460375" cy="1061124"/>
              </a:xfrm>
              <a:prstGeom prst="rect">
                <a:avLst/>
              </a:prstGeom>
              <a:blipFill>
                <a:blip r:embed="rId5"/>
                <a:stretch>
                  <a:fillRect l="-1031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458ECCC7-1853-79C5-8DC4-787142923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891" y="2256834"/>
            <a:ext cx="2743200" cy="2927905"/>
          </a:xfrm>
          <a:prstGeom prst="rect">
            <a:avLst/>
          </a:prstGeom>
        </p:spPr>
      </p:pic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58871" y="1165309"/>
            <a:ext cx="10616054" cy="1055608"/>
          </a:xfrm>
          <a:prstGeom prst="roundRect">
            <a:avLst/>
          </a:prstGeom>
          <a:noFill/>
          <a:ln w="28575">
            <a:solidFill>
              <a:srgbClr val="ED5B4C"/>
            </a:solidFill>
          </a:ln>
        </p:spPr>
        <p:txBody>
          <a:bodyPr wrap="square">
            <a:spAutoFit/>
          </a:bodyPr>
          <a:lstStyle/>
          <a:p>
            <a:pPr marL="225425" algn="just"/>
            <a:r>
              <a:rPr lang="en-US" sz="2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đồ thị gia tốc (3.3), đồ thị vận tốc (3.2) và đồ thị li độ (3.1) hãy so sánh pha của gia tốc với vận tốc và li độ?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275731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04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n181 zalo Nguyen Duc Chien">
            <a:extLst>
              <a:ext uri="{FF2B5EF4-FFF2-40B4-BE49-F238E27FC236}">
                <a16:creationId xmlns:a16="http://schemas.microsoft.com/office/drawing/2014/main" id="{6D9CF1DD-860F-9C9F-D805-29C8874FE6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73" r="48439"/>
          <a:stretch/>
        </p:blipFill>
        <p:spPr>
          <a:xfrm>
            <a:off x="8116900" y="2578856"/>
            <a:ext cx="1831574" cy="1920240"/>
          </a:xfrm>
          <a:prstGeom prst="rect">
            <a:avLst/>
          </a:prstGeom>
        </p:spPr>
      </p:pic>
      <p:cxnSp>
        <p:nvCxnSpPr>
          <p:cNvPr id="17" name="Straight Arrow Connector 16" descr="n181 zalo Nguyen Duc Chien">
            <a:extLst>
              <a:ext uri="{FF2B5EF4-FFF2-40B4-BE49-F238E27FC236}">
                <a16:creationId xmlns:a16="http://schemas.microsoft.com/office/drawing/2014/main" id="{5F696774-337B-D991-B9D9-3875377675E5}"/>
              </a:ext>
            </a:extLst>
          </p:cNvPr>
          <p:cNvCxnSpPr>
            <a:cxnSpLocks/>
          </p:cNvCxnSpPr>
          <p:nvPr/>
        </p:nvCxnSpPr>
        <p:spPr>
          <a:xfrm flipH="1">
            <a:off x="5184343" y="4551727"/>
            <a:ext cx="36576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 descr="n181 zalo Nguyen Duc Chien">
            <a:extLst>
              <a:ext uri="{FF2B5EF4-FFF2-40B4-BE49-F238E27FC236}">
                <a16:creationId xmlns:a16="http://schemas.microsoft.com/office/drawing/2014/main" id="{74FE9A07-301E-DA39-E8ED-C064804442B2}"/>
              </a:ext>
            </a:extLst>
          </p:cNvPr>
          <p:cNvSpPr txBox="1"/>
          <p:nvPr/>
        </p:nvSpPr>
        <p:spPr>
          <a:xfrm>
            <a:off x="6003335" y="4743989"/>
            <a:ext cx="1479296" cy="830997"/>
          </a:xfrm>
          <a:prstGeom prst="borderCallout2">
            <a:avLst>
              <a:gd name="adj1" fmla="val 53756"/>
              <a:gd name="adj2" fmla="val -1787"/>
              <a:gd name="adj3" fmla="val 53756"/>
              <a:gd name="adj4" fmla="val -19398"/>
              <a:gd name="adj5" fmla="val -20913"/>
              <a:gd name="adj6" fmla="val -40725"/>
            </a:avLst>
          </a:prstGeom>
          <a:solidFill>
            <a:schemeClr val="bg1"/>
          </a:solidFill>
          <a:ln w="28575">
            <a:solidFill>
              <a:srgbClr val="EF6337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 </a:t>
            </a:r>
            <a:r>
              <a:rPr kumimoji="0" lang="pt-BR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Symbol" panose="05050102010706020507" pitchFamily="18" charset="2"/>
              </a:rPr>
              <a:t>t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n181 zalo Nguyen Duc Chien">
                <a:extLst>
                  <a:ext uri="{FF2B5EF4-FFF2-40B4-BE49-F238E27FC236}">
                    <a16:creationId xmlns:a16="http://schemas.microsoft.com/office/drawing/2014/main" id="{F39817E9-BEE3-40BA-E993-09E906116BCA}"/>
                  </a:ext>
                </a:extLst>
              </p:cNvPr>
              <p:cNvSpPr txBox="1"/>
              <p:nvPr/>
            </p:nvSpPr>
            <p:spPr>
              <a:xfrm>
                <a:off x="7384061" y="6074196"/>
                <a:ext cx="3658881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 descr="n181 zalo Nguyen Duc Chien">
                <a:extLst>
                  <a:ext uri="{FF2B5EF4-FFF2-40B4-BE49-F238E27FC236}">
                    <a16:creationId xmlns:a16="http://schemas.microsoft.com/office/drawing/2014/main" id="{F39817E9-BEE3-40BA-E993-09E906116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061" y="6074196"/>
                <a:ext cx="3658881" cy="783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4962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4089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81 zalo Nguyen Duc Chien">
            <a:extLst>
              <a:ext uri="{FF2B5EF4-FFF2-40B4-BE49-F238E27FC236}">
                <a16:creationId xmlns:a16="http://schemas.microsoft.com/office/drawing/2014/main" id="{970336F3-F290-97CF-B1B0-2773E97C0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4B6E8269-EBFD-AE1A-1E1A-D685BB9EC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6" name="Snip Diagonal Corner Rectangle 39" descr="n181 zalo Nguyen Duc Chien">
            <a:extLst>
              <a:ext uri="{FF2B5EF4-FFF2-40B4-BE49-F238E27FC236}">
                <a16:creationId xmlns:a16="http://schemas.microsoft.com/office/drawing/2014/main" id="{8081DAAC-687E-07D7-1733-81511C6630BB}"/>
              </a:ext>
            </a:extLst>
          </p:cNvPr>
          <p:cNvSpPr/>
          <p:nvPr/>
        </p:nvSpPr>
        <p:spPr>
          <a:xfrm>
            <a:off x="806581" y="177671"/>
            <a:ext cx="10517512" cy="4260979"/>
          </a:xfrm>
          <a:prstGeom prst="snip2DiagRect">
            <a:avLst>
              <a:gd name="adj1" fmla="val 0"/>
              <a:gd name="adj2" fmla="val 14012"/>
            </a:avLst>
          </a:prstGeom>
          <a:solidFill>
            <a:srgbClr val="ED5B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Chọn câu đúng khi nói về dao động điều hòa?</a:t>
            </a:r>
          </a:p>
          <a:p>
            <a:pPr marL="571500" lvl="0" indent="-571500" algn="just">
              <a:spcBef>
                <a:spcPts val="6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Số dao động toàn phần thực hiện trong 1 giây là chu kì của dao động điều hòa. </a:t>
            </a:r>
          </a:p>
          <a:p>
            <a:pPr marL="571500" lvl="0" indent="-571500" algn="just">
              <a:spcBef>
                <a:spcPts val="6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Cứ sau một khoảng thời gian là một chu kì thì vật trở về vị trí ban đầu.</a:t>
            </a:r>
          </a:p>
          <a:p>
            <a:pPr marL="571500" lvl="0" indent="-571500" algn="just">
              <a:spcBef>
                <a:spcPts val="6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Cứ sau một khoảng thời gian là một chu kì thì biên độ của vật trở về giá trị ban đầu.</a:t>
            </a:r>
          </a:p>
          <a:p>
            <a:pPr marL="571500" lvl="0" indent="-571500" algn="just">
              <a:spcBef>
                <a:spcPts val="600"/>
              </a:spcBef>
              <a:defRPr/>
            </a:pPr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Khoảng thời gian để vật thực hiện một dao động toàn phần là một chu kì. </a:t>
            </a:r>
          </a:p>
        </p:txBody>
      </p:sp>
      <p:sp>
        <p:nvSpPr>
          <p:cNvPr id="10" name="Rectangle 9" descr="n181 zalo Nguyen Duc Chien">
            <a:extLst>
              <a:ext uri="{FF2B5EF4-FFF2-40B4-BE49-F238E27FC236}">
                <a16:creationId xmlns:a16="http://schemas.microsoft.com/office/drawing/2014/main" id="{2CB58134-0ECC-8525-7CC9-245D12F961E0}"/>
              </a:ext>
            </a:extLst>
          </p:cNvPr>
          <p:cNvSpPr/>
          <p:nvPr/>
        </p:nvSpPr>
        <p:spPr>
          <a:xfrm>
            <a:off x="2461351" y="5199753"/>
            <a:ext cx="7269297" cy="1124847"/>
          </a:xfrm>
          <a:prstGeom prst="rect">
            <a:avLst/>
          </a:prstGeom>
          <a:solidFill>
            <a:srgbClr val="F5AE0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latin typeface="Cambria" panose="02040503050406030204" pitchFamily="18" charset="0"/>
              </a:rPr>
              <a:t>Đáp án: D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Rectangle 10" descr="n181 zalo Nguyen Duc Chien">
            <a:extLst>
              <a:ext uri="{FF2B5EF4-FFF2-40B4-BE49-F238E27FC236}">
                <a16:creationId xmlns:a16="http://schemas.microsoft.com/office/drawing/2014/main" id="{DF486014-E1B6-FF4E-3B2F-EB09053E4C48}"/>
              </a:ext>
            </a:extLst>
          </p:cNvPr>
          <p:cNvSpPr/>
          <p:nvPr/>
        </p:nvSpPr>
        <p:spPr>
          <a:xfrm>
            <a:off x="2087697" y="3013502"/>
            <a:ext cx="79552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mừng bạn nhận được 1 điểm cộng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Pentagon 8" descr="n181 zalo Nguyen Duc Chien">
            <a:hlinkClick r:id="rId6" action="ppaction://hlinksldjump"/>
            <a:extLst>
              <a:ext uri="{FF2B5EF4-FFF2-40B4-BE49-F238E27FC236}">
                <a16:creationId xmlns:a16="http://schemas.microsoft.com/office/drawing/2014/main" id="{B97119B5-1077-4BE3-22A9-1C5AA902D8F4}"/>
              </a:ext>
            </a:extLst>
          </p:cNvPr>
          <p:cNvSpPr/>
          <p:nvPr/>
        </p:nvSpPr>
        <p:spPr>
          <a:xfrm flipH="1">
            <a:off x="9905998" y="6105130"/>
            <a:ext cx="2127262" cy="653004"/>
          </a:xfrm>
          <a:prstGeom prst="homePlate">
            <a:avLst/>
          </a:prstGeom>
          <a:solidFill>
            <a:srgbClr val="4554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737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1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10" grpId="0" animBg="1"/>
          <p:bldP spid="10" grpId="1" animBg="1"/>
          <p:bldP spid="11" grpId="0"/>
          <p:bldP spid="1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1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10" grpId="0" animBg="1"/>
          <p:bldP spid="10" grpId="1" animBg="1"/>
          <p:bldP spid="11" grpId="0"/>
          <p:bldP spid="11" grpId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6929C853-5C4B-0AF5-F230-95FA0E1B74D9}"/>
              </a:ext>
            </a:extLst>
          </p:cNvPr>
          <p:cNvSpPr txBox="1"/>
          <p:nvPr/>
        </p:nvSpPr>
        <p:spPr>
          <a:xfrm>
            <a:off x="919679" y="1309779"/>
            <a:ext cx="6490807" cy="2639020"/>
          </a:xfrm>
          <a:prstGeom prst="roundRect">
            <a:avLst>
              <a:gd name="adj" fmla="val 12817"/>
            </a:avLst>
          </a:prstGeom>
          <a:noFill/>
          <a:ln w="28575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marL="231775"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thước kẻ loại 20 cm để xác định xem trên đồ thị (v – t) như hình 3.2, tại thời điểm nào độ dốc của đồ thị bằng 0 và tại thời điểm nào độ dốc của đồ thị cực đại. </a:t>
            </a:r>
          </a:p>
          <a:p>
            <a:pPr marL="231775" algn="just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đó, so sánh độ lớn gia tốc trên đồ thị (a – t) hình 3.3 ở các thời điểm tương ứng.</a:t>
            </a:r>
            <a:endParaRPr lang="en-US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38458" y="2220395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05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0" y="3994919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247AE14C-685E-82A9-823D-069CC2DEB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678" y="1260538"/>
            <a:ext cx="4578550" cy="4735801"/>
          </a:xfrm>
          <a:prstGeom prst="rect">
            <a:avLst/>
          </a:prstGeom>
        </p:spPr>
      </p:pic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3E45B981-6D26-3912-A6A3-2E5BB6F0D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4119">
            <a:off x="8458567" y="4449114"/>
            <a:ext cx="1063919" cy="1063919"/>
          </a:xfrm>
          <a:prstGeom prst="rect">
            <a:avLst/>
          </a:prstGeom>
        </p:spPr>
      </p:pic>
      <p:pic>
        <p:nvPicPr>
          <p:cNvPr id="15" name="Picture 14" descr="n181 zalo Nguyen Duc Chien">
            <a:extLst>
              <a:ext uri="{FF2B5EF4-FFF2-40B4-BE49-F238E27FC236}">
                <a16:creationId xmlns:a16="http://schemas.microsoft.com/office/drawing/2014/main" id="{3E3BFB11-AF95-44D9-ED03-13DFA11C8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6657">
            <a:off x="9641043" y="1274925"/>
            <a:ext cx="1063919" cy="1063919"/>
          </a:xfrm>
          <a:prstGeom prst="rect">
            <a:avLst/>
          </a:prstGeom>
        </p:spPr>
      </p:pic>
      <p:pic>
        <p:nvPicPr>
          <p:cNvPr id="16" name="Picture 15" descr="n181 zalo Nguyen Duc Chien">
            <a:extLst>
              <a:ext uri="{FF2B5EF4-FFF2-40B4-BE49-F238E27FC236}">
                <a16:creationId xmlns:a16="http://schemas.microsoft.com/office/drawing/2014/main" id="{07CC30C8-061D-16B6-7D53-D4B9DD292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512">
            <a:off x="10335982" y="2862918"/>
            <a:ext cx="1063919" cy="1063919"/>
          </a:xfrm>
          <a:prstGeom prst="rect">
            <a:avLst/>
          </a:prstGeom>
        </p:spPr>
      </p:pic>
      <p:pic>
        <p:nvPicPr>
          <p:cNvPr id="17" name="Picture 16" descr="n181 zalo Nguyen Duc Chien">
            <a:extLst>
              <a:ext uri="{FF2B5EF4-FFF2-40B4-BE49-F238E27FC236}">
                <a16:creationId xmlns:a16="http://schemas.microsoft.com/office/drawing/2014/main" id="{A6ECE42D-2C94-1B41-9069-B20F05E82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3614">
            <a:off x="7774932" y="2830933"/>
            <a:ext cx="1063919" cy="1063919"/>
          </a:xfrm>
          <a:prstGeom prst="rect">
            <a:avLst/>
          </a:prstGeom>
        </p:spPr>
      </p:pic>
      <p:pic>
        <p:nvPicPr>
          <p:cNvPr id="18" name="Picture 17" descr="n181 zalo Nguyen Duc Chien">
            <a:extLst>
              <a:ext uri="{FF2B5EF4-FFF2-40B4-BE49-F238E27FC236}">
                <a16:creationId xmlns:a16="http://schemas.microsoft.com/office/drawing/2014/main" id="{A7FDE643-96C8-7695-0EA1-AC5290E28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4993">
            <a:off x="8940560" y="2839135"/>
            <a:ext cx="1063919" cy="1063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n181 zalo Nguyen Duc Chien">
                <a:extLst>
                  <a:ext uri="{FF2B5EF4-FFF2-40B4-BE49-F238E27FC236}">
                    <a16:creationId xmlns:a16="http://schemas.microsoft.com/office/drawing/2014/main" id="{9046B0C9-77F8-996E-1BE4-06385FFAE537}"/>
                  </a:ext>
                </a:extLst>
              </p:cNvPr>
              <p:cNvSpPr txBox="1"/>
              <p:nvPr/>
            </p:nvSpPr>
            <p:spPr>
              <a:xfrm>
                <a:off x="2114550" y="4480033"/>
                <a:ext cx="5295936" cy="1941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cực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4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0</a:t>
                </a: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T.</a:t>
                </a:r>
                <a:endParaRPr lang="en-US" sz="24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 descr="n181 zalo Nguyen Duc Chien">
                <a:extLst>
                  <a:ext uri="{FF2B5EF4-FFF2-40B4-BE49-F238E27FC236}">
                    <a16:creationId xmlns:a16="http://schemas.microsoft.com/office/drawing/2014/main" id="{9046B0C9-77F8-996E-1BE4-06385FFAE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550" y="4480033"/>
                <a:ext cx="5295936" cy="1941301"/>
              </a:xfrm>
              <a:prstGeom prst="rect">
                <a:avLst/>
              </a:prstGeom>
              <a:blipFill>
                <a:blip r:embed="rId5"/>
                <a:stretch>
                  <a:fillRect l="-1841" t="-2516" r="-172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915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181 zalo Nguyen Duc Chien">
            <a:extLst>
              <a:ext uri="{FF2B5EF4-FFF2-40B4-BE49-F238E27FC236}">
                <a16:creationId xmlns:a16="http://schemas.microsoft.com/office/drawing/2014/main" id="{5127C153-3C6F-5FA7-387F-78FE85261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0"/>
          <a:stretch/>
        </p:blipFill>
        <p:spPr>
          <a:xfrm>
            <a:off x="5879450" y="1114069"/>
            <a:ext cx="4006142" cy="3554978"/>
          </a:xfrm>
          <a:prstGeom prst="rect">
            <a:avLst/>
          </a:prstGeom>
        </p:spPr>
      </p:pic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6F918146-F054-D914-B7BF-B40665E7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51" y="1054781"/>
            <a:ext cx="3494255" cy="3614266"/>
          </a:xfrm>
          <a:prstGeom prst="rect">
            <a:avLst/>
          </a:prstGeom>
        </p:spPr>
      </p:pic>
      <p:pic>
        <p:nvPicPr>
          <p:cNvPr id="21" name="Picture 20" descr="n181 zalo Nguyen Duc Chien">
            <a:extLst>
              <a:ext uri="{FF2B5EF4-FFF2-40B4-BE49-F238E27FC236}">
                <a16:creationId xmlns:a16="http://schemas.microsoft.com/office/drawing/2014/main" id="{D081A7E9-7659-3C3B-657B-C03CAE20D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4119">
            <a:off x="2595538" y="3367056"/>
            <a:ext cx="1063919" cy="1063919"/>
          </a:xfrm>
          <a:prstGeom prst="rect">
            <a:avLst/>
          </a:prstGeom>
        </p:spPr>
      </p:pic>
      <p:pic>
        <p:nvPicPr>
          <p:cNvPr id="22" name="Picture 21" descr="n181 zalo Nguyen Duc Chien">
            <a:extLst>
              <a:ext uri="{FF2B5EF4-FFF2-40B4-BE49-F238E27FC236}">
                <a16:creationId xmlns:a16="http://schemas.microsoft.com/office/drawing/2014/main" id="{32C62175-F522-7D2D-ADCA-36CFD6EEA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36657">
            <a:off x="3416064" y="916767"/>
            <a:ext cx="1063919" cy="1063919"/>
          </a:xfrm>
          <a:prstGeom prst="rect">
            <a:avLst/>
          </a:prstGeom>
        </p:spPr>
      </p:pic>
      <p:pic>
        <p:nvPicPr>
          <p:cNvPr id="23" name="Picture 22" descr="n181 zalo Nguyen Duc Chien">
            <a:extLst>
              <a:ext uri="{FF2B5EF4-FFF2-40B4-BE49-F238E27FC236}">
                <a16:creationId xmlns:a16="http://schemas.microsoft.com/office/drawing/2014/main" id="{DCA46DEE-9E12-FA28-0BB2-4563722D8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512">
            <a:off x="3977653" y="2161860"/>
            <a:ext cx="1063919" cy="1063919"/>
          </a:xfrm>
          <a:prstGeom prst="rect">
            <a:avLst/>
          </a:prstGeom>
        </p:spPr>
      </p:pic>
      <p:pic>
        <p:nvPicPr>
          <p:cNvPr id="24" name="Picture 23" descr="n181 zalo Nguyen Duc Chien">
            <a:extLst>
              <a:ext uri="{FF2B5EF4-FFF2-40B4-BE49-F238E27FC236}">
                <a16:creationId xmlns:a16="http://schemas.microsoft.com/office/drawing/2014/main" id="{72153E1D-BEFB-C522-6310-018FA51B5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3614">
            <a:off x="1988221" y="2133048"/>
            <a:ext cx="1063919" cy="1063919"/>
          </a:xfrm>
          <a:prstGeom prst="rect">
            <a:avLst/>
          </a:prstGeom>
        </p:spPr>
      </p:pic>
      <p:pic>
        <p:nvPicPr>
          <p:cNvPr id="25" name="Picture 24" descr="n181 zalo Nguyen Duc Chien">
            <a:extLst>
              <a:ext uri="{FF2B5EF4-FFF2-40B4-BE49-F238E27FC236}">
                <a16:creationId xmlns:a16="http://schemas.microsoft.com/office/drawing/2014/main" id="{B90EF16E-4641-F53C-00D0-1911AE9E3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4993">
            <a:off x="2867981" y="2138077"/>
            <a:ext cx="1063919" cy="1063919"/>
          </a:xfrm>
          <a:prstGeom prst="rect">
            <a:avLst/>
          </a:prstGeom>
        </p:spPr>
      </p:pic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38458" y="2220395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554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05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27" name="TextBox 26" descr="n181 zalo Nguyen Duc Chien">
            <a:extLst>
              <a:ext uri="{FF2B5EF4-FFF2-40B4-BE49-F238E27FC236}">
                <a16:creationId xmlns:a16="http://schemas.microsoft.com/office/drawing/2014/main" id="{EB805895-7EC9-F43B-F0D8-5B0E077EAFB3}"/>
              </a:ext>
            </a:extLst>
          </p:cNvPr>
          <p:cNvSpPr txBox="1"/>
          <p:nvPr/>
        </p:nvSpPr>
        <p:spPr>
          <a:xfrm>
            <a:off x="524800" y="4432024"/>
            <a:ext cx="21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4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n181 zalo Nguyen Duc Chien">
                <a:extLst>
                  <a:ext uri="{FF2B5EF4-FFF2-40B4-BE49-F238E27FC236}">
                    <a16:creationId xmlns:a16="http://schemas.microsoft.com/office/drawing/2014/main" id="{D689C860-1E3D-2C38-A943-E98E19E77BB9}"/>
                  </a:ext>
                </a:extLst>
              </p:cNvPr>
              <p:cNvSpPr txBox="1"/>
              <p:nvPr/>
            </p:nvSpPr>
            <p:spPr>
              <a:xfrm>
                <a:off x="2169011" y="4636895"/>
                <a:ext cx="7965148" cy="1825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6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6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6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6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cực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6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0</a:t>
                </a:r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T.</a:t>
                </a:r>
                <a:endParaRPr lang="en-US" sz="26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 descr="n181 zalo Nguyen Duc Chien">
                <a:extLst>
                  <a:ext uri="{FF2B5EF4-FFF2-40B4-BE49-F238E27FC236}">
                    <a16:creationId xmlns:a16="http://schemas.microsoft.com/office/drawing/2014/main" id="{D689C860-1E3D-2C38-A943-E98E19E77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011" y="4636895"/>
                <a:ext cx="7965148" cy="1825756"/>
              </a:xfrm>
              <a:prstGeom prst="rect">
                <a:avLst/>
              </a:prstGeom>
              <a:blipFill>
                <a:blip r:embed="rId6"/>
                <a:stretch>
                  <a:fillRect l="-1378" b="-2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 descr="n181 zalo Nguyen Duc Chien">
            <a:extLst>
              <a:ext uri="{FF2B5EF4-FFF2-40B4-BE49-F238E27FC236}">
                <a16:creationId xmlns:a16="http://schemas.microsoft.com/office/drawing/2014/main" id="{10A748AD-4A92-28AA-71F0-D4DDA1BF87B3}"/>
              </a:ext>
            </a:extLst>
          </p:cNvPr>
          <p:cNvSpPr txBox="1"/>
          <p:nvPr/>
        </p:nvSpPr>
        <p:spPr>
          <a:xfrm>
            <a:off x="9934696" y="5003404"/>
            <a:ext cx="1572798" cy="492443"/>
          </a:xfrm>
          <a:prstGeom prst="rect">
            <a:avLst/>
          </a:prstGeom>
          <a:noFill/>
          <a:ln w="19050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6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2600" b="1" baseline="-2500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</a:t>
            </a:r>
            <a:r>
              <a:rPr lang="en-US" sz="26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26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0.</a:t>
            </a:r>
            <a:endParaRPr lang="en-US" sz="2600" b="1" dirty="0">
              <a:solidFill>
                <a:srgbClr val="ED5B4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 descr="n181 zalo Nguyen Duc Chien">
            <a:extLst>
              <a:ext uri="{FF2B5EF4-FFF2-40B4-BE49-F238E27FC236}">
                <a16:creationId xmlns:a16="http://schemas.microsoft.com/office/drawing/2014/main" id="{C827EB91-3028-9E81-C06F-7418EDD130C3}"/>
              </a:ext>
            </a:extLst>
          </p:cNvPr>
          <p:cNvSpPr txBox="1"/>
          <p:nvPr/>
        </p:nvSpPr>
        <p:spPr>
          <a:xfrm>
            <a:off x="9663821" y="5855999"/>
            <a:ext cx="2114549" cy="492443"/>
          </a:xfrm>
          <a:prstGeom prst="rect">
            <a:avLst/>
          </a:prstGeom>
          <a:noFill/>
          <a:ln w="19050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6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|</a:t>
            </a:r>
            <a:r>
              <a:rPr lang="en-US" sz="2600" b="1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a|</a:t>
            </a:r>
            <a:r>
              <a:rPr lang="es-ES" sz="2600" b="1" baseline="-25000" dirty="0" err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max</a:t>
            </a:r>
            <a:r>
              <a:rPr lang="es-ES" sz="2600" b="1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lang="en-US" sz="2600" b="1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600" b="1" baseline="30000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GB" sz="2600" b="1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s-ES" sz="2600" b="1" dirty="0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ED5B4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 descr="n181 zalo Nguyen Duc Chien">
            <a:extLst>
              <a:ext uri="{FF2B5EF4-FFF2-40B4-BE49-F238E27FC236}">
                <a16:creationId xmlns:a16="http://schemas.microsoft.com/office/drawing/2014/main" id="{DB11F22F-C860-EFCD-3001-78A0974C7C16}"/>
              </a:ext>
            </a:extLst>
          </p:cNvPr>
          <p:cNvSpPr/>
          <p:nvPr/>
        </p:nvSpPr>
        <p:spPr>
          <a:xfrm>
            <a:off x="7139694" y="2601616"/>
            <a:ext cx="182880" cy="182880"/>
          </a:xfrm>
          <a:prstGeom prst="ellipse">
            <a:avLst/>
          </a:prstGeom>
          <a:solidFill>
            <a:srgbClr val="F5AE03"/>
          </a:solidFill>
          <a:ln>
            <a:solidFill>
              <a:srgbClr val="F5A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1" name="Oval 30" descr="n181 zalo Nguyen Duc Chien">
            <a:extLst>
              <a:ext uri="{FF2B5EF4-FFF2-40B4-BE49-F238E27FC236}">
                <a16:creationId xmlns:a16="http://schemas.microsoft.com/office/drawing/2014/main" id="{7DC28F41-78D0-281E-0862-6C71298148A5}"/>
              </a:ext>
            </a:extLst>
          </p:cNvPr>
          <p:cNvSpPr/>
          <p:nvPr/>
        </p:nvSpPr>
        <p:spPr>
          <a:xfrm>
            <a:off x="8158398" y="2582492"/>
            <a:ext cx="182880" cy="182880"/>
          </a:xfrm>
          <a:prstGeom prst="ellipse">
            <a:avLst/>
          </a:prstGeom>
          <a:solidFill>
            <a:srgbClr val="F5AE03"/>
          </a:solidFill>
          <a:ln>
            <a:solidFill>
              <a:srgbClr val="F5AE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2" name="Oval 31" descr="n181 zalo Nguyen Duc Chien">
            <a:extLst>
              <a:ext uri="{FF2B5EF4-FFF2-40B4-BE49-F238E27FC236}">
                <a16:creationId xmlns:a16="http://schemas.microsoft.com/office/drawing/2014/main" id="{738A01C3-585B-EADE-C8B1-81ACB0ADE15F}"/>
              </a:ext>
            </a:extLst>
          </p:cNvPr>
          <p:cNvSpPr/>
          <p:nvPr/>
        </p:nvSpPr>
        <p:spPr>
          <a:xfrm>
            <a:off x="6637767" y="3657356"/>
            <a:ext cx="182880" cy="182880"/>
          </a:xfrm>
          <a:prstGeom prst="ellipse">
            <a:avLst/>
          </a:prstGeom>
          <a:solidFill>
            <a:srgbClr val="455469"/>
          </a:solidFill>
          <a:ln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3" name="Oval 32" descr="n181 zalo Nguyen Duc Chien">
            <a:extLst>
              <a:ext uri="{FF2B5EF4-FFF2-40B4-BE49-F238E27FC236}">
                <a16:creationId xmlns:a16="http://schemas.microsoft.com/office/drawing/2014/main" id="{8B568C85-A08B-CC15-62F7-D615F5FFCAE5}"/>
              </a:ext>
            </a:extLst>
          </p:cNvPr>
          <p:cNvSpPr/>
          <p:nvPr/>
        </p:nvSpPr>
        <p:spPr>
          <a:xfrm>
            <a:off x="7666098" y="1484224"/>
            <a:ext cx="182880" cy="182880"/>
          </a:xfrm>
          <a:prstGeom prst="ellipse">
            <a:avLst/>
          </a:prstGeom>
          <a:solidFill>
            <a:srgbClr val="455469"/>
          </a:solidFill>
          <a:ln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4" name="Oval 33" descr="n181 zalo Nguyen Duc Chien">
            <a:extLst>
              <a:ext uri="{FF2B5EF4-FFF2-40B4-BE49-F238E27FC236}">
                <a16:creationId xmlns:a16="http://schemas.microsoft.com/office/drawing/2014/main" id="{FD9B0BCD-07C8-36E8-0154-35D8C40011F0}"/>
              </a:ext>
            </a:extLst>
          </p:cNvPr>
          <p:cNvSpPr/>
          <p:nvPr/>
        </p:nvSpPr>
        <p:spPr>
          <a:xfrm>
            <a:off x="8656698" y="3634272"/>
            <a:ext cx="182880" cy="182880"/>
          </a:xfrm>
          <a:prstGeom prst="ellipse">
            <a:avLst/>
          </a:prstGeom>
          <a:solidFill>
            <a:srgbClr val="455469"/>
          </a:solidFill>
          <a:ln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1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958871" y="1383019"/>
                <a:ext cx="6864329" cy="1501114"/>
              </a:xfrm>
              <a:prstGeom prst="roundRect">
                <a:avLst>
                  <a:gd name="adj" fmla="val 10797"/>
                </a:avLst>
              </a:prstGeom>
              <a:noFill/>
              <a:ln w="28575">
                <a:solidFill>
                  <a:srgbClr val="F5AE03"/>
                </a:solidFill>
              </a:ln>
            </p:spPr>
            <p:txBody>
              <a:bodyPr wrap="square">
                <a:spAutoFit/>
              </a:bodyPr>
              <a:lstStyle/>
              <a:p>
                <a:pPr marL="284163" marR="0" algn="just">
                  <a:spcAft>
                    <a:spcPts val="0"/>
                  </a:spcAft>
                  <a:tabLst>
                    <a:tab pos="358775" algn="l"/>
                    <a:tab pos="539750" algn="l"/>
                    <a:tab pos="719138" algn="l"/>
                  </a:tabLs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3.3,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dao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nào?</a:t>
                </a:r>
                <a:endParaRPr lang="en-US" sz="24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383019"/>
                <a:ext cx="6864329" cy="1501114"/>
              </a:xfrm>
              <a:prstGeom prst="roundRect">
                <a:avLst>
                  <a:gd name="adj" fmla="val 10797"/>
                </a:avLst>
              </a:prstGeom>
              <a:blipFill>
                <a:blip r:embed="rId2"/>
                <a:stretch>
                  <a:fillRect r="-442" b="-4781"/>
                </a:stretch>
              </a:blipFill>
              <a:ln w="28575">
                <a:solidFill>
                  <a:srgbClr val="F5AE0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631037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06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0" y="2905761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6" name="TextBox 15" descr="n181 zalo Nguyen Duc Chien">
            <a:extLst>
              <a:ext uri="{FF2B5EF4-FFF2-40B4-BE49-F238E27FC236}">
                <a16:creationId xmlns:a16="http://schemas.microsoft.com/office/drawing/2014/main" id="{7B8349B6-BDE4-F684-B8E4-DD2A3117566D}"/>
              </a:ext>
            </a:extLst>
          </p:cNvPr>
          <p:cNvSpPr txBox="1"/>
          <p:nvPr/>
        </p:nvSpPr>
        <p:spPr>
          <a:xfrm>
            <a:off x="2114550" y="3428981"/>
            <a:ext cx="59260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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Từ 0 đến T/4: vận tốc có hướng từ biên về vị trí cân bằng ngược chiều dương, độ lớn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gia tốc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tăng dần từ 0 và đạt giá trị lớn nhất tại T/4</a:t>
            </a:r>
          </a:p>
          <a:p>
            <a:pPr marL="285750" indent="-285750" algn="just"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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Từ T/4 đến T/2: vận tốc có hướng từ vị trí cân bằng về biên ngược với chiều dương, độ lớn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gia tốc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giảm dần từ giá trị lớn nhất về 0 tại T/2</a:t>
            </a:r>
          </a:p>
        </p:txBody>
      </p:sp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E3C45C93-6789-AB0F-7C0F-EACAA07D5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4"/>
          <a:stretch/>
        </p:blipFill>
        <p:spPr>
          <a:xfrm>
            <a:off x="8040609" y="1429660"/>
            <a:ext cx="3959940" cy="34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81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/>
              <p:nvPr/>
            </p:nvSpPr>
            <p:spPr>
              <a:xfrm>
                <a:off x="958871" y="1383019"/>
                <a:ext cx="6864329" cy="1501114"/>
              </a:xfrm>
              <a:prstGeom prst="roundRect">
                <a:avLst>
                  <a:gd name="adj" fmla="val 10797"/>
                </a:avLst>
              </a:prstGeom>
              <a:noFill/>
              <a:ln w="28575">
                <a:solidFill>
                  <a:srgbClr val="F5AE03"/>
                </a:solidFill>
              </a:ln>
            </p:spPr>
            <p:txBody>
              <a:bodyPr wrap="square">
                <a:spAutoFit/>
              </a:bodyPr>
              <a:lstStyle/>
              <a:p>
                <a:pPr marL="284163" marR="0" algn="just">
                  <a:spcAft>
                    <a:spcPts val="0"/>
                  </a:spcAft>
                  <a:tabLst>
                    <a:tab pos="358775" algn="l"/>
                    <a:tab pos="539750" algn="l"/>
                    <a:tab pos="719138" algn="l"/>
                  </a:tabLs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3.3,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dao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nào?</a:t>
                </a:r>
                <a:endParaRPr lang="en-US" sz="24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 descr="n181 zalo Nguyen Duc Chien">
                <a:extLst>
                  <a:ext uri="{FF2B5EF4-FFF2-40B4-BE49-F238E27FC236}">
                    <a16:creationId xmlns:a16="http://schemas.microsoft.com/office/drawing/2014/main" id="{6929C853-5C4B-0AF5-F230-95FA0E1B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383019"/>
                <a:ext cx="6864329" cy="1501114"/>
              </a:xfrm>
              <a:prstGeom prst="roundRect">
                <a:avLst>
                  <a:gd name="adj" fmla="val 10797"/>
                </a:avLst>
              </a:prstGeom>
              <a:blipFill>
                <a:blip r:embed="rId2"/>
                <a:stretch>
                  <a:fillRect r="-442" b="-4781"/>
                </a:stretch>
              </a:blipFill>
              <a:ln w="28575">
                <a:solidFill>
                  <a:srgbClr val="F5AE0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1744;p31" descr="n181 zalo Nguyen Duc Chien">
            <a:extLst>
              <a:ext uri="{FF2B5EF4-FFF2-40B4-BE49-F238E27FC236}">
                <a16:creationId xmlns:a16="http://schemas.microsoft.com/office/drawing/2014/main" id="{93EC0BAB-9A8A-946F-D650-966247CDBE0A}"/>
              </a:ext>
            </a:extLst>
          </p:cNvPr>
          <p:cNvGrpSpPr/>
          <p:nvPr/>
        </p:nvGrpSpPr>
        <p:grpSpPr>
          <a:xfrm>
            <a:off x="577650" y="1631037"/>
            <a:ext cx="762441" cy="834763"/>
            <a:chOff x="2172358" y="5517789"/>
            <a:chExt cx="571831" cy="626072"/>
          </a:xfrm>
        </p:grpSpPr>
        <p:sp>
          <p:nvSpPr>
            <p:cNvPr id="3" name="Google Shape;1745;p31">
              <a:extLst>
                <a:ext uri="{FF2B5EF4-FFF2-40B4-BE49-F238E27FC236}">
                  <a16:creationId xmlns:a16="http://schemas.microsoft.com/office/drawing/2014/main" id="{60C092DB-098F-F6B3-6983-531C5D82EFFC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" name="Google Shape;1746;p31">
              <a:extLst>
                <a:ext uri="{FF2B5EF4-FFF2-40B4-BE49-F238E27FC236}">
                  <a16:creationId xmlns:a16="http://schemas.microsoft.com/office/drawing/2014/main" id="{8B0D8CBC-8109-3B2F-0950-1481B524F994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06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Rectangle: Rounded Corners 1" descr="n181 zalo Nguyen Duc Chien">
            <a:extLst>
              <a:ext uri="{FF2B5EF4-FFF2-40B4-BE49-F238E27FC236}">
                <a16:creationId xmlns:a16="http://schemas.microsoft.com/office/drawing/2014/main" id="{6B32FB48-F758-558A-1689-36690B514CB1}"/>
              </a:ext>
            </a:extLst>
          </p:cNvPr>
          <p:cNvSpPr/>
          <p:nvPr/>
        </p:nvSpPr>
        <p:spPr>
          <a:xfrm>
            <a:off x="524801" y="300037"/>
            <a:ext cx="4009098" cy="624988"/>
          </a:xfrm>
          <a:prstGeom prst="roundRect">
            <a:avLst>
              <a:gd name="adj" fmla="val 50000"/>
            </a:avLst>
          </a:prstGeom>
          <a:solidFill>
            <a:srgbClr val="ED5B4C"/>
          </a:solidFill>
          <a:ln w="28575" cap="flat" cmpd="sng" algn="ctr">
            <a:noFill/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</a:t>
            </a:r>
          </a:p>
        </p:txBody>
      </p:sp>
      <p:sp>
        <p:nvSpPr>
          <p:cNvPr id="71" name="Oval 70" descr="n181 zalo Nguyen Duc Chien">
            <a:extLst>
              <a:ext uri="{FF2B5EF4-FFF2-40B4-BE49-F238E27FC236}">
                <a16:creationId xmlns:a16="http://schemas.microsoft.com/office/drawing/2014/main" id="{86ECABF6-06EB-7342-09A9-6055F768BC51}"/>
              </a:ext>
            </a:extLst>
          </p:cNvPr>
          <p:cNvSpPr/>
          <p:nvPr/>
        </p:nvSpPr>
        <p:spPr>
          <a:xfrm>
            <a:off x="4305685" y="300037"/>
            <a:ext cx="599688" cy="624988"/>
          </a:xfrm>
          <a:prstGeom prst="ellipse">
            <a:avLst/>
          </a:prstGeom>
          <a:solidFill>
            <a:srgbClr val="455469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FD3A987B-8B80-C415-2568-8864BB08DEBA}"/>
              </a:ext>
            </a:extLst>
          </p:cNvPr>
          <p:cNvSpPr txBox="1"/>
          <p:nvPr/>
        </p:nvSpPr>
        <p:spPr>
          <a:xfrm>
            <a:off x="958870" y="2905761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0" name="Picture 2" descr="n181 zalo Nguyen Duc Chien">
            <a:extLst>
              <a:ext uri="{FF2B5EF4-FFF2-40B4-BE49-F238E27FC236}">
                <a16:creationId xmlns:a16="http://schemas.microsoft.com/office/drawing/2014/main" id="{AB52349A-A2E2-1153-FBA1-F27961C04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886" y="4806453"/>
            <a:ext cx="2044779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oogle Shape;261;p35" descr="n181 zalo Nguyen Duc Chien">
            <a:extLst>
              <a:ext uri="{FF2B5EF4-FFF2-40B4-BE49-F238E27FC236}">
                <a16:creationId xmlns:a16="http://schemas.microsoft.com/office/drawing/2014/main" id="{FD20253B-0536-2FFC-2F7B-965599F7ECD3}"/>
              </a:ext>
            </a:extLst>
          </p:cNvPr>
          <p:cNvGrpSpPr/>
          <p:nvPr/>
        </p:nvGrpSpPr>
        <p:grpSpPr>
          <a:xfrm>
            <a:off x="8177554" y="101733"/>
            <a:ext cx="3913211" cy="955871"/>
            <a:chOff x="1196025" y="2012250"/>
            <a:chExt cx="2821234" cy="727040"/>
          </a:xfrm>
        </p:grpSpPr>
        <p:sp>
          <p:nvSpPr>
            <p:cNvPr id="12" name="Google Shape;262;p35">
              <a:extLst>
                <a:ext uri="{FF2B5EF4-FFF2-40B4-BE49-F238E27FC236}">
                  <a16:creationId xmlns:a16="http://schemas.microsoft.com/office/drawing/2014/main" id="{392001CF-BA28-B17C-1A77-4AD624D3FA9D}"/>
                </a:ext>
              </a:extLst>
            </p:cNvPr>
            <p:cNvSpPr/>
            <p:nvPr/>
          </p:nvSpPr>
          <p:spPr>
            <a:xfrm rot="-991">
              <a:off x="1196025" y="201265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Google Shape;263;p35">
              <a:extLst>
                <a:ext uri="{FF2B5EF4-FFF2-40B4-BE49-F238E27FC236}">
                  <a16:creationId xmlns:a16="http://schemas.microsoft.com/office/drawing/2014/main" id="{2570BAB6-0E30-CED0-D15E-B77120F9D742}"/>
                </a:ext>
              </a:extLst>
            </p:cNvPr>
            <p:cNvSpPr/>
            <p:nvPr/>
          </p:nvSpPr>
          <p:spPr>
            <a:xfrm rot="-991">
              <a:off x="1196025" y="2180207"/>
              <a:ext cx="2821234" cy="558677"/>
            </a:xfrm>
            <a:custGeom>
              <a:avLst/>
              <a:gdLst/>
              <a:ahLst/>
              <a:cxnLst/>
              <a:rect l="l" t="t" r="r" b="b"/>
              <a:pathLst>
                <a:path w="81327" h="21434" extrusionOk="0">
                  <a:moveTo>
                    <a:pt x="21384" y="1495"/>
                  </a:moveTo>
                  <a:lnTo>
                    <a:pt x="21528" y="1543"/>
                  </a:lnTo>
                  <a:cubicBezTo>
                    <a:pt x="21512" y="1559"/>
                    <a:pt x="21480" y="1575"/>
                    <a:pt x="21448" y="1590"/>
                  </a:cubicBezTo>
                  <a:cubicBezTo>
                    <a:pt x="21416" y="1575"/>
                    <a:pt x="21369" y="1559"/>
                    <a:pt x="21306" y="1543"/>
                  </a:cubicBezTo>
                  <a:cubicBezTo>
                    <a:pt x="21337" y="1527"/>
                    <a:pt x="21369" y="1495"/>
                    <a:pt x="21384" y="1495"/>
                  </a:cubicBezTo>
                  <a:close/>
                  <a:moveTo>
                    <a:pt x="40131" y="1352"/>
                  </a:moveTo>
                  <a:cubicBezTo>
                    <a:pt x="40146" y="1352"/>
                    <a:pt x="40210" y="1384"/>
                    <a:pt x="40210" y="1400"/>
                  </a:cubicBezTo>
                  <a:lnTo>
                    <a:pt x="40163" y="1590"/>
                  </a:lnTo>
                  <a:cubicBezTo>
                    <a:pt x="40114" y="1590"/>
                    <a:pt x="40067" y="1590"/>
                    <a:pt x="40035" y="1607"/>
                  </a:cubicBezTo>
                  <a:cubicBezTo>
                    <a:pt x="40019" y="1543"/>
                    <a:pt x="39987" y="1480"/>
                    <a:pt x="39987" y="1416"/>
                  </a:cubicBezTo>
                  <a:cubicBezTo>
                    <a:pt x="39987" y="1384"/>
                    <a:pt x="40082" y="1368"/>
                    <a:pt x="40131" y="1352"/>
                  </a:cubicBezTo>
                  <a:close/>
                  <a:moveTo>
                    <a:pt x="34995" y="1336"/>
                  </a:moveTo>
                  <a:cubicBezTo>
                    <a:pt x="35058" y="1384"/>
                    <a:pt x="35106" y="1416"/>
                    <a:pt x="35202" y="1480"/>
                  </a:cubicBezTo>
                  <a:lnTo>
                    <a:pt x="36330" y="1480"/>
                  </a:lnTo>
                  <a:cubicBezTo>
                    <a:pt x="36361" y="1521"/>
                    <a:pt x="36386" y="1549"/>
                    <a:pt x="36403" y="1576"/>
                  </a:cubicBezTo>
                  <a:lnTo>
                    <a:pt x="36403" y="1576"/>
                  </a:lnTo>
                  <a:cubicBezTo>
                    <a:pt x="35848" y="1622"/>
                    <a:pt x="35262" y="1622"/>
                    <a:pt x="34439" y="1622"/>
                  </a:cubicBezTo>
                  <a:cubicBezTo>
                    <a:pt x="34740" y="1463"/>
                    <a:pt x="34867" y="1400"/>
                    <a:pt x="34995" y="1336"/>
                  </a:cubicBezTo>
                  <a:close/>
                  <a:moveTo>
                    <a:pt x="26790" y="1639"/>
                  </a:moveTo>
                  <a:cubicBezTo>
                    <a:pt x="26822" y="1639"/>
                    <a:pt x="26839" y="1670"/>
                    <a:pt x="26870" y="1686"/>
                  </a:cubicBezTo>
                  <a:cubicBezTo>
                    <a:pt x="26822" y="1702"/>
                    <a:pt x="26775" y="1734"/>
                    <a:pt x="26727" y="1734"/>
                  </a:cubicBezTo>
                  <a:cubicBezTo>
                    <a:pt x="26695" y="1734"/>
                    <a:pt x="26680" y="1702"/>
                    <a:pt x="26648" y="1686"/>
                  </a:cubicBezTo>
                  <a:lnTo>
                    <a:pt x="26790" y="1639"/>
                  </a:lnTo>
                  <a:close/>
                  <a:moveTo>
                    <a:pt x="42149" y="1352"/>
                  </a:moveTo>
                  <a:cubicBezTo>
                    <a:pt x="42181" y="1416"/>
                    <a:pt x="42198" y="1480"/>
                    <a:pt x="42230" y="1527"/>
                  </a:cubicBezTo>
                  <a:cubicBezTo>
                    <a:pt x="42086" y="1607"/>
                    <a:pt x="42007" y="1718"/>
                    <a:pt x="41831" y="1734"/>
                  </a:cubicBezTo>
                  <a:cubicBezTo>
                    <a:pt x="41672" y="1639"/>
                    <a:pt x="41831" y="1511"/>
                    <a:pt x="41689" y="1352"/>
                  </a:cubicBezTo>
                  <a:close/>
                  <a:moveTo>
                    <a:pt x="36428" y="1623"/>
                  </a:moveTo>
                  <a:cubicBezTo>
                    <a:pt x="36507" y="1639"/>
                    <a:pt x="36570" y="1671"/>
                    <a:pt x="36633" y="1702"/>
                  </a:cubicBezTo>
                  <a:cubicBezTo>
                    <a:pt x="36582" y="1728"/>
                    <a:pt x="36546" y="1738"/>
                    <a:pt x="36519" y="1738"/>
                  </a:cubicBezTo>
                  <a:cubicBezTo>
                    <a:pt x="36460" y="1738"/>
                    <a:pt x="36448" y="1685"/>
                    <a:pt x="36428" y="1623"/>
                  </a:cubicBezTo>
                  <a:close/>
                  <a:moveTo>
                    <a:pt x="60514" y="1639"/>
                  </a:moveTo>
                  <a:lnTo>
                    <a:pt x="60657" y="1686"/>
                  </a:lnTo>
                  <a:cubicBezTo>
                    <a:pt x="60641" y="1702"/>
                    <a:pt x="60610" y="1718"/>
                    <a:pt x="60578" y="1749"/>
                  </a:cubicBezTo>
                  <a:cubicBezTo>
                    <a:pt x="60529" y="1718"/>
                    <a:pt x="60482" y="1702"/>
                    <a:pt x="60434" y="1686"/>
                  </a:cubicBezTo>
                  <a:cubicBezTo>
                    <a:pt x="60466" y="1670"/>
                    <a:pt x="60498" y="1639"/>
                    <a:pt x="60514" y="1639"/>
                  </a:cubicBezTo>
                  <a:close/>
                  <a:moveTo>
                    <a:pt x="38333" y="1352"/>
                  </a:moveTo>
                  <a:cubicBezTo>
                    <a:pt x="38397" y="1543"/>
                    <a:pt x="38414" y="1622"/>
                    <a:pt x="38429" y="1686"/>
                  </a:cubicBezTo>
                  <a:cubicBezTo>
                    <a:pt x="38341" y="1738"/>
                    <a:pt x="38268" y="1762"/>
                    <a:pt x="38197" y="1762"/>
                  </a:cubicBezTo>
                  <a:cubicBezTo>
                    <a:pt x="38138" y="1762"/>
                    <a:pt x="38080" y="1746"/>
                    <a:pt x="38015" y="1718"/>
                  </a:cubicBezTo>
                  <a:cubicBezTo>
                    <a:pt x="38032" y="1590"/>
                    <a:pt x="38255" y="1575"/>
                    <a:pt x="38333" y="1352"/>
                  </a:cubicBezTo>
                  <a:close/>
                  <a:moveTo>
                    <a:pt x="33806" y="1329"/>
                  </a:moveTo>
                  <a:cubicBezTo>
                    <a:pt x="33829" y="1329"/>
                    <a:pt x="33845" y="1331"/>
                    <a:pt x="33850" y="1336"/>
                  </a:cubicBezTo>
                  <a:cubicBezTo>
                    <a:pt x="33977" y="1463"/>
                    <a:pt x="34072" y="1590"/>
                    <a:pt x="34168" y="1718"/>
                  </a:cubicBezTo>
                  <a:cubicBezTo>
                    <a:pt x="34136" y="1734"/>
                    <a:pt x="34121" y="1766"/>
                    <a:pt x="34089" y="1766"/>
                  </a:cubicBezTo>
                  <a:lnTo>
                    <a:pt x="33118" y="1766"/>
                  </a:lnTo>
                  <a:cubicBezTo>
                    <a:pt x="33055" y="1766"/>
                    <a:pt x="32991" y="1734"/>
                    <a:pt x="32912" y="1718"/>
                  </a:cubicBezTo>
                  <a:cubicBezTo>
                    <a:pt x="32905" y="1642"/>
                    <a:pt x="32947" y="1624"/>
                    <a:pt x="33004" y="1624"/>
                  </a:cubicBezTo>
                  <a:cubicBezTo>
                    <a:pt x="33057" y="1624"/>
                    <a:pt x="33124" y="1640"/>
                    <a:pt x="33174" y="1640"/>
                  </a:cubicBezTo>
                  <a:cubicBezTo>
                    <a:pt x="33183" y="1640"/>
                    <a:pt x="33191" y="1640"/>
                    <a:pt x="33199" y="1639"/>
                  </a:cubicBezTo>
                  <a:cubicBezTo>
                    <a:pt x="33341" y="1527"/>
                    <a:pt x="33485" y="1416"/>
                    <a:pt x="33612" y="1336"/>
                  </a:cubicBezTo>
                  <a:cubicBezTo>
                    <a:pt x="33686" y="1336"/>
                    <a:pt x="33760" y="1329"/>
                    <a:pt x="33806" y="1329"/>
                  </a:cubicBezTo>
                  <a:close/>
                  <a:moveTo>
                    <a:pt x="59878" y="1622"/>
                  </a:moveTo>
                  <a:cubicBezTo>
                    <a:pt x="59910" y="1654"/>
                    <a:pt x="59925" y="1686"/>
                    <a:pt x="59957" y="1718"/>
                  </a:cubicBezTo>
                  <a:cubicBezTo>
                    <a:pt x="59925" y="1734"/>
                    <a:pt x="59910" y="1749"/>
                    <a:pt x="59878" y="1766"/>
                  </a:cubicBezTo>
                  <a:cubicBezTo>
                    <a:pt x="59862" y="1734"/>
                    <a:pt x="59815" y="1702"/>
                    <a:pt x="59815" y="1670"/>
                  </a:cubicBezTo>
                  <a:cubicBezTo>
                    <a:pt x="59815" y="1654"/>
                    <a:pt x="59862" y="1639"/>
                    <a:pt x="59878" y="1622"/>
                  </a:cubicBezTo>
                  <a:close/>
                  <a:moveTo>
                    <a:pt x="63885" y="1480"/>
                  </a:moveTo>
                  <a:cubicBezTo>
                    <a:pt x="64044" y="1575"/>
                    <a:pt x="64044" y="1670"/>
                    <a:pt x="63885" y="1766"/>
                  </a:cubicBezTo>
                  <a:cubicBezTo>
                    <a:pt x="63726" y="1670"/>
                    <a:pt x="63726" y="1575"/>
                    <a:pt x="63885" y="1480"/>
                  </a:cubicBezTo>
                  <a:close/>
                  <a:moveTo>
                    <a:pt x="40735" y="1781"/>
                  </a:moveTo>
                  <a:lnTo>
                    <a:pt x="40877" y="1829"/>
                  </a:lnTo>
                  <a:cubicBezTo>
                    <a:pt x="40846" y="1845"/>
                    <a:pt x="40814" y="1877"/>
                    <a:pt x="40799" y="1877"/>
                  </a:cubicBezTo>
                  <a:cubicBezTo>
                    <a:pt x="40750" y="1877"/>
                    <a:pt x="40703" y="1845"/>
                    <a:pt x="40655" y="1829"/>
                  </a:cubicBezTo>
                  <a:cubicBezTo>
                    <a:pt x="40671" y="1813"/>
                    <a:pt x="40703" y="1798"/>
                    <a:pt x="40735" y="1781"/>
                  </a:cubicBezTo>
                  <a:close/>
                  <a:moveTo>
                    <a:pt x="21006" y="1634"/>
                  </a:moveTo>
                  <a:cubicBezTo>
                    <a:pt x="21079" y="1634"/>
                    <a:pt x="21079" y="1716"/>
                    <a:pt x="21115" y="1798"/>
                  </a:cubicBezTo>
                  <a:cubicBezTo>
                    <a:pt x="21127" y="1795"/>
                    <a:pt x="21138" y="1793"/>
                    <a:pt x="21149" y="1793"/>
                  </a:cubicBezTo>
                  <a:cubicBezTo>
                    <a:pt x="21197" y="1793"/>
                    <a:pt x="21237" y="1819"/>
                    <a:pt x="21289" y="1845"/>
                  </a:cubicBezTo>
                  <a:cubicBezTo>
                    <a:pt x="21238" y="1870"/>
                    <a:pt x="21202" y="1881"/>
                    <a:pt x="21175" y="1881"/>
                  </a:cubicBezTo>
                  <a:cubicBezTo>
                    <a:pt x="21102" y="1881"/>
                    <a:pt x="21102" y="1800"/>
                    <a:pt x="21066" y="1718"/>
                  </a:cubicBezTo>
                  <a:cubicBezTo>
                    <a:pt x="21049" y="1726"/>
                    <a:pt x="21032" y="1730"/>
                    <a:pt x="21016" y="1730"/>
                  </a:cubicBezTo>
                  <a:cubicBezTo>
                    <a:pt x="20975" y="1730"/>
                    <a:pt x="20938" y="1704"/>
                    <a:pt x="20892" y="1670"/>
                  </a:cubicBezTo>
                  <a:cubicBezTo>
                    <a:pt x="20943" y="1645"/>
                    <a:pt x="20979" y="1634"/>
                    <a:pt x="21006" y="1634"/>
                  </a:cubicBezTo>
                  <a:close/>
                  <a:moveTo>
                    <a:pt x="42548" y="1622"/>
                  </a:moveTo>
                  <a:cubicBezTo>
                    <a:pt x="42707" y="1718"/>
                    <a:pt x="42707" y="1813"/>
                    <a:pt x="42548" y="1908"/>
                  </a:cubicBezTo>
                  <a:cubicBezTo>
                    <a:pt x="42389" y="1813"/>
                    <a:pt x="42389" y="1718"/>
                    <a:pt x="42548" y="1622"/>
                  </a:cubicBezTo>
                  <a:close/>
                  <a:moveTo>
                    <a:pt x="18762" y="1908"/>
                  </a:moveTo>
                  <a:cubicBezTo>
                    <a:pt x="18777" y="1940"/>
                    <a:pt x="18809" y="1972"/>
                    <a:pt x="18825" y="2004"/>
                  </a:cubicBezTo>
                  <a:cubicBezTo>
                    <a:pt x="18825" y="2020"/>
                    <a:pt x="18777" y="2036"/>
                    <a:pt x="18762" y="2052"/>
                  </a:cubicBezTo>
                  <a:cubicBezTo>
                    <a:pt x="18730" y="2020"/>
                    <a:pt x="18698" y="1988"/>
                    <a:pt x="18681" y="1957"/>
                  </a:cubicBezTo>
                  <a:cubicBezTo>
                    <a:pt x="18681" y="1940"/>
                    <a:pt x="18730" y="1925"/>
                    <a:pt x="18762" y="1908"/>
                  </a:cubicBezTo>
                  <a:close/>
                  <a:moveTo>
                    <a:pt x="22822" y="1758"/>
                  </a:moveTo>
                  <a:cubicBezTo>
                    <a:pt x="22963" y="1758"/>
                    <a:pt x="23110" y="1774"/>
                    <a:pt x="23261" y="1781"/>
                  </a:cubicBezTo>
                  <a:cubicBezTo>
                    <a:pt x="23292" y="1845"/>
                    <a:pt x="23309" y="1908"/>
                    <a:pt x="23341" y="1988"/>
                  </a:cubicBezTo>
                  <a:cubicBezTo>
                    <a:pt x="23175" y="2038"/>
                    <a:pt x="23013" y="2062"/>
                    <a:pt x="22853" y="2062"/>
                  </a:cubicBezTo>
                  <a:cubicBezTo>
                    <a:pt x="22707" y="2062"/>
                    <a:pt x="22563" y="2042"/>
                    <a:pt x="22419" y="2004"/>
                  </a:cubicBezTo>
                  <a:lnTo>
                    <a:pt x="22419" y="1829"/>
                  </a:lnTo>
                  <a:cubicBezTo>
                    <a:pt x="22546" y="1774"/>
                    <a:pt x="22681" y="1758"/>
                    <a:pt x="22822" y="1758"/>
                  </a:cubicBezTo>
                  <a:close/>
                  <a:moveTo>
                    <a:pt x="15026" y="2079"/>
                  </a:moveTo>
                  <a:cubicBezTo>
                    <a:pt x="15048" y="2079"/>
                    <a:pt x="15063" y="2102"/>
                    <a:pt x="15088" y="2116"/>
                  </a:cubicBezTo>
                  <a:cubicBezTo>
                    <a:pt x="15041" y="2131"/>
                    <a:pt x="14993" y="2163"/>
                    <a:pt x="14946" y="2163"/>
                  </a:cubicBezTo>
                  <a:cubicBezTo>
                    <a:pt x="14914" y="2163"/>
                    <a:pt x="14897" y="2131"/>
                    <a:pt x="14866" y="2116"/>
                  </a:cubicBezTo>
                  <a:cubicBezTo>
                    <a:pt x="14914" y="2099"/>
                    <a:pt x="14961" y="2084"/>
                    <a:pt x="15009" y="2084"/>
                  </a:cubicBezTo>
                  <a:cubicBezTo>
                    <a:pt x="15016" y="2081"/>
                    <a:pt x="15021" y="2079"/>
                    <a:pt x="15026" y="2079"/>
                  </a:cubicBezTo>
                  <a:close/>
                  <a:moveTo>
                    <a:pt x="20542" y="1908"/>
                  </a:moveTo>
                  <a:cubicBezTo>
                    <a:pt x="20701" y="2004"/>
                    <a:pt x="20701" y="2099"/>
                    <a:pt x="20542" y="2195"/>
                  </a:cubicBezTo>
                  <a:cubicBezTo>
                    <a:pt x="20383" y="2099"/>
                    <a:pt x="20383" y="2004"/>
                    <a:pt x="20542" y="1908"/>
                  </a:cubicBezTo>
                  <a:close/>
                  <a:moveTo>
                    <a:pt x="45425" y="2195"/>
                  </a:moveTo>
                  <a:cubicBezTo>
                    <a:pt x="45457" y="2226"/>
                    <a:pt x="45488" y="2258"/>
                    <a:pt x="45505" y="2290"/>
                  </a:cubicBezTo>
                  <a:cubicBezTo>
                    <a:pt x="45473" y="2306"/>
                    <a:pt x="45457" y="2322"/>
                    <a:pt x="45425" y="2338"/>
                  </a:cubicBezTo>
                  <a:cubicBezTo>
                    <a:pt x="45409" y="2306"/>
                    <a:pt x="45378" y="2275"/>
                    <a:pt x="45361" y="2243"/>
                  </a:cubicBezTo>
                  <a:cubicBezTo>
                    <a:pt x="45361" y="2226"/>
                    <a:pt x="45409" y="2211"/>
                    <a:pt x="45425" y="2195"/>
                  </a:cubicBezTo>
                  <a:close/>
                  <a:moveTo>
                    <a:pt x="68765" y="2195"/>
                  </a:moveTo>
                  <a:cubicBezTo>
                    <a:pt x="68797" y="2226"/>
                    <a:pt x="68829" y="2258"/>
                    <a:pt x="68846" y="2290"/>
                  </a:cubicBezTo>
                  <a:cubicBezTo>
                    <a:pt x="68814" y="2306"/>
                    <a:pt x="68797" y="2322"/>
                    <a:pt x="68765" y="2338"/>
                  </a:cubicBezTo>
                  <a:cubicBezTo>
                    <a:pt x="68750" y="2306"/>
                    <a:pt x="68718" y="2275"/>
                    <a:pt x="68702" y="2243"/>
                  </a:cubicBezTo>
                  <a:cubicBezTo>
                    <a:pt x="68702" y="2226"/>
                    <a:pt x="68750" y="2211"/>
                    <a:pt x="68765" y="2195"/>
                  </a:cubicBezTo>
                  <a:close/>
                  <a:moveTo>
                    <a:pt x="36209" y="2330"/>
                  </a:moveTo>
                  <a:cubicBezTo>
                    <a:pt x="36283" y="2330"/>
                    <a:pt x="36354" y="2354"/>
                    <a:pt x="36426" y="2402"/>
                  </a:cubicBezTo>
                  <a:cubicBezTo>
                    <a:pt x="36354" y="2457"/>
                    <a:pt x="36283" y="2485"/>
                    <a:pt x="36209" y="2485"/>
                  </a:cubicBezTo>
                  <a:cubicBezTo>
                    <a:pt x="36136" y="2485"/>
                    <a:pt x="36060" y="2457"/>
                    <a:pt x="35980" y="2402"/>
                  </a:cubicBezTo>
                  <a:cubicBezTo>
                    <a:pt x="36060" y="2354"/>
                    <a:pt x="36136" y="2330"/>
                    <a:pt x="36209" y="2330"/>
                  </a:cubicBezTo>
                  <a:close/>
                  <a:moveTo>
                    <a:pt x="14134" y="2370"/>
                  </a:moveTo>
                  <a:cubicBezTo>
                    <a:pt x="14166" y="2385"/>
                    <a:pt x="14230" y="2434"/>
                    <a:pt x="14278" y="2465"/>
                  </a:cubicBezTo>
                  <a:cubicBezTo>
                    <a:pt x="14507" y="2444"/>
                    <a:pt x="14636" y="2432"/>
                    <a:pt x="14714" y="2432"/>
                  </a:cubicBezTo>
                  <a:cubicBezTo>
                    <a:pt x="14814" y="2432"/>
                    <a:pt x="14830" y="2452"/>
                    <a:pt x="14866" y="2497"/>
                  </a:cubicBezTo>
                  <a:cubicBezTo>
                    <a:pt x="14834" y="2624"/>
                    <a:pt x="14643" y="2672"/>
                    <a:pt x="14532" y="2767"/>
                  </a:cubicBezTo>
                  <a:lnTo>
                    <a:pt x="13657" y="2767"/>
                  </a:lnTo>
                  <a:cubicBezTo>
                    <a:pt x="13625" y="2767"/>
                    <a:pt x="13594" y="2735"/>
                    <a:pt x="13610" y="2735"/>
                  </a:cubicBezTo>
                  <a:cubicBezTo>
                    <a:pt x="13784" y="2624"/>
                    <a:pt x="13960" y="2497"/>
                    <a:pt x="14134" y="2370"/>
                  </a:cubicBezTo>
                  <a:close/>
                  <a:moveTo>
                    <a:pt x="15473" y="1897"/>
                  </a:moveTo>
                  <a:cubicBezTo>
                    <a:pt x="15543" y="1897"/>
                    <a:pt x="15644" y="1936"/>
                    <a:pt x="15820" y="2020"/>
                  </a:cubicBezTo>
                  <a:cubicBezTo>
                    <a:pt x="15891" y="2047"/>
                    <a:pt x="15969" y="2054"/>
                    <a:pt x="16050" y="2054"/>
                  </a:cubicBezTo>
                  <a:cubicBezTo>
                    <a:pt x="16131" y="2054"/>
                    <a:pt x="16214" y="2047"/>
                    <a:pt x="16297" y="2047"/>
                  </a:cubicBezTo>
                  <a:cubicBezTo>
                    <a:pt x="16428" y="2047"/>
                    <a:pt x="16560" y="2064"/>
                    <a:pt x="16678" y="2147"/>
                  </a:cubicBezTo>
                  <a:cubicBezTo>
                    <a:pt x="16456" y="2226"/>
                    <a:pt x="16265" y="2306"/>
                    <a:pt x="16010" y="2417"/>
                  </a:cubicBezTo>
                  <a:cubicBezTo>
                    <a:pt x="15995" y="2497"/>
                    <a:pt x="15947" y="2640"/>
                    <a:pt x="15915" y="2783"/>
                  </a:cubicBezTo>
                  <a:cubicBezTo>
                    <a:pt x="15597" y="2624"/>
                    <a:pt x="15851" y="2402"/>
                    <a:pt x="15709" y="2243"/>
                  </a:cubicBezTo>
                  <a:cubicBezTo>
                    <a:pt x="15597" y="2163"/>
                    <a:pt x="15470" y="2084"/>
                    <a:pt x="15327" y="1988"/>
                  </a:cubicBezTo>
                  <a:cubicBezTo>
                    <a:pt x="15372" y="1928"/>
                    <a:pt x="15410" y="1897"/>
                    <a:pt x="15473" y="1897"/>
                  </a:cubicBezTo>
                  <a:close/>
                  <a:moveTo>
                    <a:pt x="10827" y="2911"/>
                  </a:moveTo>
                  <a:cubicBezTo>
                    <a:pt x="10844" y="3006"/>
                    <a:pt x="10859" y="3085"/>
                    <a:pt x="10859" y="3180"/>
                  </a:cubicBezTo>
                  <a:cubicBezTo>
                    <a:pt x="10685" y="3197"/>
                    <a:pt x="10557" y="3197"/>
                    <a:pt x="10414" y="3212"/>
                  </a:cubicBezTo>
                  <a:cubicBezTo>
                    <a:pt x="10398" y="3244"/>
                    <a:pt x="10335" y="3292"/>
                    <a:pt x="10286" y="3324"/>
                  </a:cubicBezTo>
                  <a:cubicBezTo>
                    <a:pt x="10144" y="3212"/>
                    <a:pt x="10303" y="3212"/>
                    <a:pt x="10477" y="3180"/>
                  </a:cubicBezTo>
                  <a:cubicBezTo>
                    <a:pt x="10462" y="3053"/>
                    <a:pt x="10604" y="2990"/>
                    <a:pt x="10827" y="2911"/>
                  </a:cubicBezTo>
                  <a:close/>
                  <a:moveTo>
                    <a:pt x="16408" y="3038"/>
                  </a:moveTo>
                  <a:lnTo>
                    <a:pt x="16408" y="3308"/>
                  </a:lnTo>
                  <a:cubicBezTo>
                    <a:pt x="16297" y="3324"/>
                    <a:pt x="16186" y="3339"/>
                    <a:pt x="16042" y="3356"/>
                  </a:cubicBezTo>
                  <a:cubicBezTo>
                    <a:pt x="16010" y="3276"/>
                    <a:pt x="15995" y="3197"/>
                    <a:pt x="15963" y="3085"/>
                  </a:cubicBezTo>
                  <a:cubicBezTo>
                    <a:pt x="16106" y="3070"/>
                    <a:pt x="16201" y="3053"/>
                    <a:pt x="16408" y="3038"/>
                  </a:cubicBezTo>
                  <a:close/>
                  <a:moveTo>
                    <a:pt x="7456" y="3657"/>
                  </a:moveTo>
                  <a:cubicBezTo>
                    <a:pt x="7473" y="3657"/>
                    <a:pt x="7505" y="3689"/>
                    <a:pt x="7536" y="3706"/>
                  </a:cubicBezTo>
                  <a:cubicBezTo>
                    <a:pt x="7488" y="3721"/>
                    <a:pt x="7441" y="3737"/>
                    <a:pt x="7377" y="3753"/>
                  </a:cubicBezTo>
                  <a:cubicBezTo>
                    <a:pt x="7361" y="3753"/>
                    <a:pt x="7329" y="3721"/>
                    <a:pt x="7314" y="3706"/>
                  </a:cubicBezTo>
                  <a:cubicBezTo>
                    <a:pt x="7361" y="3689"/>
                    <a:pt x="7409" y="3657"/>
                    <a:pt x="7456" y="3657"/>
                  </a:cubicBezTo>
                  <a:close/>
                  <a:moveTo>
                    <a:pt x="11193" y="3197"/>
                  </a:moveTo>
                  <a:cubicBezTo>
                    <a:pt x="11399" y="3324"/>
                    <a:pt x="11240" y="3451"/>
                    <a:pt x="11304" y="3515"/>
                  </a:cubicBezTo>
                  <a:cubicBezTo>
                    <a:pt x="11177" y="3674"/>
                    <a:pt x="11081" y="3785"/>
                    <a:pt x="10971" y="3928"/>
                  </a:cubicBezTo>
                  <a:lnTo>
                    <a:pt x="10494" y="3547"/>
                  </a:lnTo>
                  <a:cubicBezTo>
                    <a:pt x="10573" y="3515"/>
                    <a:pt x="10716" y="3483"/>
                    <a:pt x="10844" y="3419"/>
                  </a:cubicBezTo>
                  <a:cubicBezTo>
                    <a:pt x="10971" y="3356"/>
                    <a:pt x="11081" y="3276"/>
                    <a:pt x="11193" y="3197"/>
                  </a:cubicBezTo>
                  <a:close/>
                  <a:moveTo>
                    <a:pt x="28126" y="3801"/>
                  </a:moveTo>
                  <a:cubicBezTo>
                    <a:pt x="28142" y="3801"/>
                    <a:pt x="28206" y="3833"/>
                    <a:pt x="28206" y="3848"/>
                  </a:cubicBezTo>
                  <a:lnTo>
                    <a:pt x="28158" y="4039"/>
                  </a:lnTo>
                  <a:lnTo>
                    <a:pt x="28031" y="4039"/>
                  </a:lnTo>
                  <a:cubicBezTo>
                    <a:pt x="28015" y="3975"/>
                    <a:pt x="27983" y="3912"/>
                    <a:pt x="27983" y="3848"/>
                  </a:cubicBezTo>
                  <a:cubicBezTo>
                    <a:pt x="27983" y="3833"/>
                    <a:pt x="28079" y="3816"/>
                    <a:pt x="28126" y="3801"/>
                  </a:cubicBezTo>
                  <a:close/>
                  <a:moveTo>
                    <a:pt x="24873" y="3908"/>
                  </a:moveTo>
                  <a:cubicBezTo>
                    <a:pt x="24946" y="3908"/>
                    <a:pt x="25018" y="3936"/>
                    <a:pt x="25090" y="3992"/>
                  </a:cubicBezTo>
                  <a:cubicBezTo>
                    <a:pt x="25018" y="4040"/>
                    <a:pt x="24946" y="4063"/>
                    <a:pt x="24873" y="4063"/>
                  </a:cubicBezTo>
                  <a:cubicBezTo>
                    <a:pt x="24799" y="4063"/>
                    <a:pt x="24724" y="4040"/>
                    <a:pt x="24645" y="3992"/>
                  </a:cubicBezTo>
                  <a:cubicBezTo>
                    <a:pt x="24724" y="3936"/>
                    <a:pt x="24799" y="3908"/>
                    <a:pt x="24873" y="3908"/>
                  </a:cubicBezTo>
                  <a:close/>
                  <a:moveTo>
                    <a:pt x="24787" y="4230"/>
                  </a:moveTo>
                  <a:cubicBezTo>
                    <a:pt x="24819" y="4246"/>
                    <a:pt x="24851" y="4261"/>
                    <a:pt x="24867" y="4278"/>
                  </a:cubicBezTo>
                  <a:lnTo>
                    <a:pt x="24723" y="4325"/>
                  </a:lnTo>
                  <a:cubicBezTo>
                    <a:pt x="24708" y="4325"/>
                    <a:pt x="24676" y="4293"/>
                    <a:pt x="24645" y="4278"/>
                  </a:cubicBezTo>
                  <a:lnTo>
                    <a:pt x="24787" y="4230"/>
                  </a:lnTo>
                  <a:close/>
                  <a:moveTo>
                    <a:pt x="20526" y="4357"/>
                  </a:moveTo>
                  <a:cubicBezTo>
                    <a:pt x="20558" y="4357"/>
                    <a:pt x="20589" y="4405"/>
                    <a:pt x="20606" y="4437"/>
                  </a:cubicBezTo>
                  <a:cubicBezTo>
                    <a:pt x="20606" y="4452"/>
                    <a:pt x="20558" y="4484"/>
                    <a:pt x="20542" y="4484"/>
                  </a:cubicBezTo>
                  <a:cubicBezTo>
                    <a:pt x="20430" y="4484"/>
                    <a:pt x="20335" y="4469"/>
                    <a:pt x="20240" y="4469"/>
                  </a:cubicBezTo>
                  <a:lnTo>
                    <a:pt x="20240" y="4373"/>
                  </a:lnTo>
                  <a:cubicBezTo>
                    <a:pt x="20335" y="4373"/>
                    <a:pt x="20430" y="4357"/>
                    <a:pt x="20526" y="4357"/>
                  </a:cubicBezTo>
                  <a:close/>
                  <a:moveTo>
                    <a:pt x="9858" y="4055"/>
                  </a:moveTo>
                  <a:lnTo>
                    <a:pt x="9858" y="4055"/>
                  </a:lnTo>
                  <a:cubicBezTo>
                    <a:pt x="10208" y="4293"/>
                    <a:pt x="9731" y="4357"/>
                    <a:pt x="9682" y="4501"/>
                  </a:cubicBezTo>
                  <a:cubicBezTo>
                    <a:pt x="9476" y="4484"/>
                    <a:pt x="9285" y="4516"/>
                    <a:pt x="9110" y="4452"/>
                  </a:cubicBezTo>
                  <a:cubicBezTo>
                    <a:pt x="9126" y="4452"/>
                    <a:pt x="9491" y="4310"/>
                    <a:pt x="9491" y="4293"/>
                  </a:cubicBezTo>
                  <a:lnTo>
                    <a:pt x="9349" y="4102"/>
                  </a:lnTo>
                  <a:cubicBezTo>
                    <a:pt x="9418" y="4068"/>
                    <a:pt x="9493" y="4061"/>
                    <a:pt x="9569" y="4061"/>
                  </a:cubicBezTo>
                  <a:cubicBezTo>
                    <a:pt x="9626" y="4061"/>
                    <a:pt x="9684" y="4065"/>
                    <a:pt x="9741" y="4065"/>
                  </a:cubicBezTo>
                  <a:cubicBezTo>
                    <a:pt x="9781" y="4065"/>
                    <a:pt x="9820" y="4063"/>
                    <a:pt x="9858" y="4055"/>
                  </a:cubicBezTo>
                  <a:close/>
                  <a:moveTo>
                    <a:pt x="6535" y="4250"/>
                  </a:moveTo>
                  <a:cubicBezTo>
                    <a:pt x="6581" y="4250"/>
                    <a:pt x="6605" y="4256"/>
                    <a:pt x="6630" y="4261"/>
                  </a:cubicBezTo>
                  <a:cubicBezTo>
                    <a:pt x="6471" y="4357"/>
                    <a:pt x="6423" y="4484"/>
                    <a:pt x="6343" y="4611"/>
                  </a:cubicBezTo>
                  <a:cubicBezTo>
                    <a:pt x="6235" y="4620"/>
                    <a:pt x="6126" y="4642"/>
                    <a:pt x="6019" y="4642"/>
                  </a:cubicBezTo>
                  <a:cubicBezTo>
                    <a:pt x="5923" y="4642"/>
                    <a:pt x="5829" y="4624"/>
                    <a:pt x="5739" y="4564"/>
                  </a:cubicBezTo>
                  <a:cubicBezTo>
                    <a:pt x="5756" y="4452"/>
                    <a:pt x="5962" y="4484"/>
                    <a:pt x="6025" y="4389"/>
                  </a:cubicBezTo>
                  <a:cubicBezTo>
                    <a:pt x="6051" y="4357"/>
                    <a:pt x="6084" y="4328"/>
                    <a:pt x="6103" y="4310"/>
                  </a:cubicBezTo>
                  <a:lnTo>
                    <a:pt x="6103" y="4310"/>
                  </a:lnTo>
                  <a:cubicBezTo>
                    <a:pt x="6346" y="4263"/>
                    <a:pt x="6466" y="4250"/>
                    <a:pt x="6535" y="4250"/>
                  </a:cubicBezTo>
                  <a:close/>
                  <a:moveTo>
                    <a:pt x="5421" y="5056"/>
                  </a:moveTo>
                  <a:lnTo>
                    <a:pt x="5421" y="5056"/>
                  </a:lnTo>
                  <a:cubicBezTo>
                    <a:pt x="5580" y="5168"/>
                    <a:pt x="5533" y="5247"/>
                    <a:pt x="5470" y="5343"/>
                  </a:cubicBezTo>
                  <a:cubicBezTo>
                    <a:pt x="5215" y="5279"/>
                    <a:pt x="5279" y="5184"/>
                    <a:pt x="5421" y="5056"/>
                  </a:cubicBezTo>
                  <a:close/>
                  <a:moveTo>
                    <a:pt x="4086" y="5932"/>
                  </a:moveTo>
                  <a:cubicBezTo>
                    <a:pt x="4117" y="5963"/>
                    <a:pt x="4134" y="5995"/>
                    <a:pt x="4166" y="6027"/>
                  </a:cubicBezTo>
                  <a:cubicBezTo>
                    <a:pt x="4134" y="6042"/>
                    <a:pt x="4117" y="6059"/>
                    <a:pt x="4086" y="6074"/>
                  </a:cubicBezTo>
                  <a:cubicBezTo>
                    <a:pt x="4054" y="6042"/>
                    <a:pt x="4022" y="6010"/>
                    <a:pt x="4022" y="5979"/>
                  </a:cubicBezTo>
                  <a:cubicBezTo>
                    <a:pt x="4007" y="5963"/>
                    <a:pt x="4054" y="5947"/>
                    <a:pt x="4086" y="5932"/>
                  </a:cubicBezTo>
                  <a:close/>
                  <a:moveTo>
                    <a:pt x="4531" y="7363"/>
                  </a:moveTo>
                  <a:cubicBezTo>
                    <a:pt x="4547" y="7394"/>
                    <a:pt x="4594" y="7426"/>
                    <a:pt x="4594" y="7458"/>
                  </a:cubicBezTo>
                  <a:cubicBezTo>
                    <a:pt x="4611" y="7473"/>
                    <a:pt x="4547" y="7490"/>
                    <a:pt x="4531" y="7505"/>
                  </a:cubicBezTo>
                  <a:cubicBezTo>
                    <a:pt x="4499" y="7473"/>
                    <a:pt x="4484" y="7441"/>
                    <a:pt x="4452" y="7410"/>
                  </a:cubicBezTo>
                  <a:cubicBezTo>
                    <a:pt x="4484" y="7394"/>
                    <a:pt x="4499" y="7378"/>
                    <a:pt x="4531" y="7363"/>
                  </a:cubicBezTo>
                  <a:close/>
                  <a:moveTo>
                    <a:pt x="4340" y="7681"/>
                  </a:moveTo>
                  <a:cubicBezTo>
                    <a:pt x="4372" y="7696"/>
                    <a:pt x="4388" y="7712"/>
                    <a:pt x="4420" y="7728"/>
                  </a:cubicBezTo>
                  <a:lnTo>
                    <a:pt x="4276" y="7776"/>
                  </a:lnTo>
                  <a:cubicBezTo>
                    <a:pt x="4245" y="7776"/>
                    <a:pt x="4229" y="7744"/>
                    <a:pt x="4198" y="7728"/>
                  </a:cubicBezTo>
                  <a:lnTo>
                    <a:pt x="4340" y="7681"/>
                  </a:lnTo>
                  <a:close/>
                  <a:moveTo>
                    <a:pt x="77020" y="8391"/>
                  </a:moveTo>
                  <a:cubicBezTo>
                    <a:pt x="77092" y="8391"/>
                    <a:pt x="77090" y="8469"/>
                    <a:pt x="77113" y="8539"/>
                  </a:cubicBezTo>
                  <a:cubicBezTo>
                    <a:pt x="77033" y="8491"/>
                    <a:pt x="76970" y="8459"/>
                    <a:pt x="76906" y="8427"/>
                  </a:cubicBezTo>
                  <a:cubicBezTo>
                    <a:pt x="76957" y="8402"/>
                    <a:pt x="76994" y="8391"/>
                    <a:pt x="77020" y="8391"/>
                  </a:cubicBezTo>
                  <a:close/>
                  <a:moveTo>
                    <a:pt x="4467" y="8953"/>
                  </a:moveTo>
                  <a:lnTo>
                    <a:pt x="4467" y="8953"/>
                  </a:lnTo>
                  <a:cubicBezTo>
                    <a:pt x="4738" y="9016"/>
                    <a:pt x="4675" y="9112"/>
                    <a:pt x="4531" y="9239"/>
                  </a:cubicBezTo>
                  <a:cubicBezTo>
                    <a:pt x="4372" y="9127"/>
                    <a:pt x="4404" y="9048"/>
                    <a:pt x="4467" y="8953"/>
                  </a:cubicBezTo>
                  <a:close/>
                  <a:moveTo>
                    <a:pt x="79657" y="9811"/>
                  </a:moveTo>
                  <a:cubicBezTo>
                    <a:pt x="79689" y="9843"/>
                    <a:pt x="79721" y="9875"/>
                    <a:pt x="79736" y="9906"/>
                  </a:cubicBezTo>
                  <a:cubicBezTo>
                    <a:pt x="79721" y="9922"/>
                    <a:pt x="79689" y="9938"/>
                    <a:pt x="79657" y="9954"/>
                  </a:cubicBezTo>
                  <a:cubicBezTo>
                    <a:pt x="79641" y="9922"/>
                    <a:pt x="79609" y="9890"/>
                    <a:pt x="79594" y="9858"/>
                  </a:cubicBezTo>
                  <a:cubicBezTo>
                    <a:pt x="79594" y="9843"/>
                    <a:pt x="79641" y="9826"/>
                    <a:pt x="79657" y="9811"/>
                  </a:cubicBezTo>
                  <a:close/>
                  <a:moveTo>
                    <a:pt x="2973" y="11385"/>
                  </a:moveTo>
                  <a:cubicBezTo>
                    <a:pt x="3132" y="11480"/>
                    <a:pt x="3132" y="11575"/>
                    <a:pt x="2973" y="11671"/>
                  </a:cubicBezTo>
                  <a:cubicBezTo>
                    <a:pt x="2814" y="11575"/>
                    <a:pt x="2814" y="11480"/>
                    <a:pt x="2973" y="11385"/>
                  </a:cubicBezTo>
                  <a:close/>
                  <a:moveTo>
                    <a:pt x="2321" y="11671"/>
                  </a:moveTo>
                  <a:cubicBezTo>
                    <a:pt x="2417" y="11798"/>
                    <a:pt x="2655" y="11814"/>
                    <a:pt x="2639" y="11957"/>
                  </a:cubicBezTo>
                  <a:cubicBezTo>
                    <a:pt x="2750" y="11957"/>
                    <a:pt x="2845" y="11973"/>
                    <a:pt x="2814" y="12052"/>
                  </a:cubicBezTo>
                  <a:cubicBezTo>
                    <a:pt x="2814" y="12084"/>
                    <a:pt x="2703" y="12084"/>
                    <a:pt x="2639" y="12101"/>
                  </a:cubicBezTo>
                  <a:cubicBezTo>
                    <a:pt x="2653" y="12172"/>
                    <a:pt x="2629" y="12230"/>
                    <a:pt x="2531" y="12230"/>
                  </a:cubicBezTo>
                  <a:cubicBezTo>
                    <a:pt x="2520" y="12230"/>
                    <a:pt x="2508" y="12229"/>
                    <a:pt x="2496" y="12228"/>
                  </a:cubicBezTo>
                  <a:cubicBezTo>
                    <a:pt x="2464" y="12211"/>
                    <a:pt x="2449" y="12148"/>
                    <a:pt x="2417" y="12101"/>
                  </a:cubicBezTo>
                  <a:cubicBezTo>
                    <a:pt x="2305" y="12148"/>
                    <a:pt x="2194" y="12196"/>
                    <a:pt x="2050" y="12243"/>
                  </a:cubicBezTo>
                  <a:cubicBezTo>
                    <a:pt x="2019" y="12179"/>
                    <a:pt x="1955" y="12116"/>
                    <a:pt x="1987" y="12069"/>
                  </a:cubicBezTo>
                  <a:cubicBezTo>
                    <a:pt x="2067" y="11925"/>
                    <a:pt x="2194" y="11814"/>
                    <a:pt x="2321" y="11671"/>
                  </a:cubicBezTo>
                  <a:close/>
                  <a:moveTo>
                    <a:pt x="3195" y="12101"/>
                  </a:moveTo>
                  <a:cubicBezTo>
                    <a:pt x="3354" y="12211"/>
                    <a:pt x="3354" y="12307"/>
                    <a:pt x="3195" y="12402"/>
                  </a:cubicBezTo>
                  <a:cubicBezTo>
                    <a:pt x="3036" y="12307"/>
                    <a:pt x="3036" y="12211"/>
                    <a:pt x="3195" y="12101"/>
                  </a:cubicBezTo>
                  <a:close/>
                  <a:moveTo>
                    <a:pt x="2527" y="12529"/>
                  </a:moveTo>
                  <a:cubicBezTo>
                    <a:pt x="2718" y="12688"/>
                    <a:pt x="2718" y="12832"/>
                    <a:pt x="2527" y="12974"/>
                  </a:cubicBezTo>
                  <a:cubicBezTo>
                    <a:pt x="2337" y="12832"/>
                    <a:pt x="2337" y="12688"/>
                    <a:pt x="2527" y="12529"/>
                  </a:cubicBezTo>
                  <a:close/>
                  <a:moveTo>
                    <a:pt x="3354" y="12705"/>
                  </a:moveTo>
                  <a:cubicBezTo>
                    <a:pt x="3577" y="12720"/>
                    <a:pt x="3609" y="12847"/>
                    <a:pt x="3768" y="12896"/>
                  </a:cubicBezTo>
                  <a:cubicBezTo>
                    <a:pt x="3752" y="12959"/>
                    <a:pt x="3736" y="13023"/>
                    <a:pt x="3704" y="13102"/>
                  </a:cubicBezTo>
                  <a:cubicBezTo>
                    <a:pt x="3481" y="13086"/>
                    <a:pt x="3450" y="12943"/>
                    <a:pt x="3291" y="12911"/>
                  </a:cubicBezTo>
                  <a:cubicBezTo>
                    <a:pt x="3307" y="12832"/>
                    <a:pt x="3339" y="12768"/>
                    <a:pt x="3354" y="12705"/>
                  </a:cubicBezTo>
                  <a:close/>
                  <a:moveTo>
                    <a:pt x="1192" y="12959"/>
                  </a:moveTo>
                  <a:lnTo>
                    <a:pt x="1192" y="12959"/>
                  </a:lnTo>
                  <a:cubicBezTo>
                    <a:pt x="1367" y="13070"/>
                    <a:pt x="1319" y="13150"/>
                    <a:pt x="1255" y="13245"/>
                  </a:cubicBezTo>
                  <a:cubicBezTo>
                    <a:pt x="986" y="13182"/>
                    <a:pt x="1049" y="13086"/>
                    <a:pt x="1192" y="12959"/>
                  </a:cubicBezTo>
                  <a:close/>
                  <a:moveTo>
                    <a:pt x="78252" y="14831"/>
                  </a:moveTo>
                  <a:cubicBezTo>
                    <a:pt x="78361" y="14831"/>
                    <a:pt x="78479" y="14858"/>
                    <a:pt x="78591" y="14867"/>
                  </a:cubicBezTo>
                  <a:cubicBezTo>
                    <a:pt x="78623" y="14899"/>
                    <a:pt x="78799" y="14963"/>
                    <a:pt x="78560" y="14994"/>
                  </a:cubicBezTo>
                  <a:cubicBezTo>
                    <a:pt x="78483" y="14994"/>
                    <a:pt x="78427" y="15046"/>
                    <a:pt x="78457" y="15057"/>
                  </a:cubicBezTo>
                  <a:lnTo>
                    <a:pt x="78457" y="15057"/>
                  </a:lnTo>
                  <a:cubicBezTo>
                    <a:pt x="78201" y="15051"/>
                    <a:pt x="78109" y="14975"/>
                    <a:pt x="78004" y="14914"/>
                  </a:cubicBezTo>
                  <a:cubicBezTo>
                    <a:pt x="78076" y="14850"/>
                    <a:pt x="78161" y="14831"/>
                    <a:pt x="78252" y="14831"/>
                  </a:cubicBezTo>
                  <a:close/>
                  <a:moveTo>
                    <a:pt x="2623" y="16107"/>
                  </a:moveTo>
                  <a:lnTo>
                    <a:pt x="2845" y="16218"/>
                  </a:lnTo>
                  <a:cubicBezTo>
                    <a:pt x="2794" y="16244"/>
                    <a:pt x="2757" y="16255"/>
                    <a:pt x="2731" y="16255"/>
                  </a:cubicBezTo>
                  <a:cubicBezTo>
                    <a:pt x="2659" y="16255"/>
                    <a:pt x="2658" y="16177"/>
                    <a:pt x="2623" y="16107"/>
                  </a:cubicBezTo>
                  <a:close/>
                  <a:moveTo>
                    <a:pt x="75174" y="16871"/>
                  </a:moveTo>
                  <a:cubicBezTo>
                    <a:pt x="75237" y="16886"/>
                    <a:pt x="75284" y="16902"/>
                    <a:pt x="75333" y="16918"/>
                  </a:cubicBezTo>
                  <a:cubicBezTo>
                    <a:pt x="75301" y="16934"/>
                    <a:pt x="75284" y="16949"/>
                    <a:pt x="75253" y="16966"/>
                  </a:cubicBezTo>
                  <a:lnTo>
                    <a:pt x="75110" y="16918"/>
                  </a:lnTo>
                  <a:cubicBezTo>
                    <a:pt x="75125" y="16902"/>
                    <a:pt x="75157" y="16871"/>
                    <a:pt x="75174" y="16871"/>
                  </a:cubicBezTo>
                  <a:close/>
                  <a:moveTo>
                    <a:pt x="46650" y="0"/>
                  </a:moveTo>
                  <a:cubicBezTo>
                    <a:pt x="46522" y="64"/>
                    <a:pt x="46411" y="128"/>
                    <a:pt x="46300" y="191"/>
                  </a:cubicBezTo>
                  <a:lnTo>
                    <a:pt x="45886" y="191"/>
                  </a:lnTo>
                  <a:cubicBezTo>
                    <a:pt x="45791" y="240"/>
                    <a:pt x="45711" y="271"/>
                    <a:pt x="45647" y="318"/>
                  </a:cubicBezTo>
                  <a:cubicBezTo>
                    <a:pt x="45552" y="271"/>
                    <a:pt x="45473" y="223"/>
                    <a:pt x="45425" y="191"/>
                  </a:cubicBezTo>
                  <a:lnTo>
                    <a:pt x="44773" y="191"/>
                  </a:lnTo>
                  <a:cubicBezTo>
                    <a:pt x="44662" y="255"/>
                    <a:pt x="44566" y="287"/>
                    <a:pt x="44487" y="335"/>
                  </a:cubicBezTo>
                  <a:lnTo>
                    <a:pt x="43294" y="335"/>
                  </a:lnTo>
                  <a:cubicBezTo>
                    <a:pt x="43438" y="558"/>
                    <a:pt x="43152" y="621"/>
                    <a:pt x="42944" y="780"/>
                  </a:cubicBezTo>
                  <a:cubicBezTo>
                    <a:pt x="42913" y="636"/>
                    <a:pt x="42866" y="494"/>
                    <a:pt x="42834" y="367"/>
                  </a:cubicBezTo>
                  <a:cubicBezTo>
                    <a:pt x="42738" y="303"/>
                    <a:pt x="42626" y="240"/>
                    <a:pt x="42548" y="191"/>
                  </a:cubicBezTo>
                  <a:lnTo>
                    <a:pt x="41880" y="191"/>
                  </a:lnTo>
                  <a:cubicBezTo>
                    <a:pt x="41784" y="240"/>
                    <a:pt x="41704" y="271"/>
                    <a:pt x="41641" y="318"/>
                  </a:cubicBezTo>
                  <a:cubicBezTo>
                    <a:pt x="41562" y="271"/>
                    <a:pt x="41513" y="240"/>
                    <a:pt x="41450" y="191"/>
                  </a:cubicBezTo>
                  <a:lnTo>
                    <a:pt x="40958" y="191"/>
                  </a:lnTo>
                  <a:cubicBezTo>
                    <a:pt x="40894" y="287"/>
                    <a:pt x="40830" y="367"/>
                    <a:pt x="40782" y="462"/>
                  </a:cubicBezTo>
                  <a:cubicBezTo>
                    <a:pt x="40750" y="446"/>
                    <a:pt x="40735" y="446"/>
                    <a:pt x="40703" y="430"/>
                  </a:cubicBezTo>
                  <a:cubicBezTo>
                    <a:pt x="40655" y="350"/>
                    <a:pt x="40623" y="271"/>
                    <a:pt x="40576" y="191"/>
                  </a:cubicBezTo>
                  <a:lnTo>
                    <a:pt x="40322" y="191"/>
                  </a:lnTo>
                  <a:cubicBezTo>
                    <a:pt x="40258" y="223"/>
                    <a:pt x="40163" y="271"/>
                    <a:pt x="40082" y="318"/>
                  </a:cubicBezTo>
                  <a:cubicBezTo>
                    <a:pt x="40051" y="325"/>
                    <a:pt x="40018" y="327"/>
                    <a:pt x="39985" y="327"/>
                  </a:cubicBezTo>
                  <a:cubicBezTo>
                    <a:pt x="39925" y="327"/>
                    <a:pt x="39862" y="320"/>
                    <a:pt x="39800" y="320"/>
                  </a:cubicBezTo>
                  <a:cubicBezTo>
                    <a:pt x="39718" y="320"/>
                    <a:pt x="39640" y="331"/>
                    <a:pt x="39574" y="382"/>
                  </a:cubicBezTo>
                  <a:cubicBezTo>
                    <a:pt x="39510" y="446"/>
                    <a:pt x="39590" y="573"/>
                    <a:pt x="39415" y="605"/>
                  </a:cubicBezTo>
                  <a:cubicBezTo>
                    <a:pt x="39240" y="367"/>
                    <a:pt x="38763" y="573"/>
                    <a:pt x="38573" y="350"/>
                  </a:cubicBezTo>
                  <a:cubicBezTo>
                    <a:pt x="38557" y="335"/>
                    <a:pt x="38507" y="331"/>
                    <a:pt x="38447" y="331"/>
                  </a:cubicBezTo>
                  <a:cubicBezTo>
                    <a:pt x="38384" y="331"/>
                    <a:pt x="38311" y="335"/>
                    <a:pt x="38255" y="335"/>
                  </a:cubicBezTo>
                  <a:cubicBezTo>
                    <a:pt x="38199" y="327"/>
                    <a:pt x="38143" y="323"/>
                    <a:pt x="38087" y="323"/>
                  </a:cubicBezTo>
                  <a:cubicBezTo>
                    <a:pt x="38032" y="323"/>
                    <a:pt x="37976" y="327"/>
                    <a:pt x="37920" y="335"/>
                  </a:cubicBezTo>
                  <a:cubicBezTo>
                    <a:pt x="37888" y="335"/>
                    <a:pt x="37856" y="350"/>
                    <a:pt x="37825" y="350"/>
                  </a:cubicBezTo>
                  <a:lnTo>
                    <a:pt x="37841" y="367"/>
                  </a:lnTo>
                  <a:cubicBezTo>
                    <a:pt x="37729" y="414"/>
                    <a:pt x="37602" y="462"/>
                    <a:pt x="37491" y="494"/>
                  </a:cubicBezTo>
                  <a:cubicBezTo>
                    <a:pt x="37380" y="430"/>
                    <a:pt x="37301" y="382"/>
                    <a:pt x="37189" y="318"/>
                  </a:cubicBezTo>
                  <a:cubicBezTo>
                    <a:pt x="37138" y="329"/>
                    <a:pt x="37085" y="333"/>
                    <a:pt x="37031" y="333"/>
                  </a:cubicBezTo>
                  <a:cubicBezTo>
                    <a:pt x="36937" y="333"/>
                    <a:pt x="36840" y="322"/>
                    <a:pt x="36742" y="322"/>
                  </a:cubicBezTo>
                  <a:cubicBezTo>
                    <a:pt x="36652" y="322"/>
                    <a:pt x="36562" y="331"/>
                    <a:pt x="36474" y="367"/>
                  </a:cubicBezTo>
                  <a:cubicBezTo>
                    <a:pt x="36426" y="446"/>
                    <a:pt x="36378" y="541"/>
                    <a:pt x="36362" y="573"/>
                  </a:cubicBezTo>
                  <a:cubicBezTo>
                    <a:pt x="36291" y="601"/>
                    <a:pt x="36233" y="612"/>
                    <a:pt x="36183" y="612"/>
                  </a:cubicBezTo>
                  <a:cubicBezTo>
                    <a:pt x="36032" y="612"/>
                    <a:pt x="35957" y="510"/>
                    <a:pt x="35838" y="462"/>
                  </a:cubicBezTo>
                  <a:lnTo>
                    <a:pt x="35456" y="462"/>
                  </a:lnTo>
                  <a:cubicBezTo>
                    <a:pt x="35313" y="399"/>
                    <a:pt x="35202" y="350"/>
                    <a:pt x="35090" y="303"/>
                  </a:cubicBezTo>
                  <a:cubicBezTo>
                    <a:pt x="34931" y="367"/>
                    <a:pt x="34820" y="414"/>
                    <a:pt x="34740" y="462"/>
                  </a:cubicBezTo>
                  <a:lnTo>
                    <a:pt x="33850" y="462"/>
                  </a:lnTo>
                  <a:cubicBezTo>
                    <a:pt x="33771" y="414"/>
                    <a:pt x="33723" y="382"/>
                    <a:pt x="33659" y="335"/>
                  </a:cubicBezTo>
                  <a:cubicBezTo>
                    <a:pt x="33580" y="382"/>
                    <a:pt x="33517" y="414"/>
                    <a:pt x="33421" y="462"/>
                  </a:cubicBezTo>
                  <a:lnTo>
                    <a:pt x="33008" y="462"/>
                  </a:lnTo>
                  <a:cubicBezTo>
                    <a:pt x="32829" y="560"/>
                    <a:pt x="32742" y="607"/>
                    <a:pt x="32652" y="607"/>
                  </a:cubicBezTo>
                  <a:cubicBezTo>
                    <a:pt x="32567" y="607"/>
                    <a:pt x="32479" y="563"/>
                    <a:pt x="32308" y="477"/>
                  </a:cubicBezTo>
                  <a:cubicBezTo>
                    <a:pt x="32228" y="526"/>
                    <a:pt x="32149" y="558"/>
                    <a:pt x="32086" y="605"/>
                  </a:cubicBezTo>
                  <a:cubicBezTo>
                    <a:pt x="32005" y="558"/>
                    <a:pt x="31958" y="526"/>
                    <a:pt x="31895" y="477"/>
                  </a:cubicBezTo>
                  <a:lnTo>
                    <a:pt x="31418" y="477"/>
                  </a:lnTo>
                  <a:cubicBezTo>
                    <a:pt x="31322" y="541"/>
                    <a:pt x="31242" y="573"/>
                    <a:pt x="31179" y="605"/>
                  </a:cubicBezTo>
                  <a:cubicBezTo>
                    <a:pt x="31100" y="541"/>
                    <a:pt x="31051" y="509"/>
                    <a:pt x="30988" y="477"/>
                  </a:cubicBezTo>
                  <a:lnTo>
                    <a:pt x="29652" y="477"/>
                  </a:lnTo>
                  <a:cubicBezTo>
                    <a:pt x="29543" y="519"/>
                    <a:pt x="29457" y="631"/>
                    <a:pt x="29293" y="631"/>
                  </a:cubicBezTo>
                  <a:cubicBezTo>
                    <a:pt x="29266" y="631"/>
                    <a:pt x="29238" y="628"/>
                    <a:pt x="29207" y="621"/>
                  </a:cubicBezTo>
                  <a:cubicBezTo>
                    <a:pt x="29128" y="558"/>
                    <a:pt x="29048" y="509"/>
                    <a:pt x="28969" y="477"/>
                  </a:cubicBezTo>
                  <a:lnTo>
                    <a:pt x="27872" y="477"/>
                  </a:lnTo>
                  <a:cubicBezTo>
                    <a:pt x="27793" y="526"/>
                    <a:pt x="27713" y="558"/>
                    <a:pt x="27634" y="605"/>
                  </a:cubicBezTo>
                  <a:cubicBezTo>
                    <a:pt x="27570" y="558"/>
                    <a:pt x="27522" y="526"/>
                    <a:pt x="27458" y="494"/>
                  </a:cubicBezTo>
                  <a:cubicBezTo>
                    <a:pt x="27292" y="549"/>
                    <a:pt x="27134" y="620"/>
                    <a:pt x="26956" y="620"/>
                  </a:cubicBezTo>
                  <a:cubicBezTo>
                    <a:pt x="26879" y="620"/>
                    <a:pt x="26798" y="607"/>
                    <a:pt x="26711" y="573"/>
                  </a:cubicBezTo>
                  <a:cubicBezTo>
                    <a:pt x="26648" y="541"/>
                    <a:pt x="26600" y="509"/>
                    <a:pt x="26536" y="462"/>
                  </a:cubicBezTo>
                  <a:cubicBezTo>
                    <a:pt x="26463" y="462"/>
                    <a:pt x="26358" y="452"/>
                    <a:pt x="26270" y="452"/>
                  </a:cubicBezTo>
                  <a:cubicBezTo>
                    <a:pt x="26205" y="452"/>
                    <a:pt x="26150" y="457"/>
                    <a:pt x="26123" y="477"/>
                  </a:cubicBezTo>
                  <a:cubicBezTo>
                    <a:pt x="25916" y="621"/>
                    <a:pt x="25582" y="589"/>
                    <a:pt x="25408" y="748"/>
                  </a:cubicBezTo>
                  <a:cubicBezTo>
                    <a:pt x="25359" y="717"/>
                    <a:pt x="25312" y="685"/>
                    <a:pt x="25232" y="636"/>
                  </a:cubicBezTo>
                  <a:lnTo>
                    <a:pt x="24342" y="636"/>
                  </a:lnTo>
                  <a:cubicBezTo>
                    <a:pt x="24183" y="685"/>
                    <a:pt x="24072" y="732"/>
                    <a:pt x="23945" y="780"/>
                  </a:cubicBezTo>
                  <a:cubicBezTo>
                    <a:pt x="23833" y="717"/>
                    <a:pt x="23754" y="685"/>
                    <a:pt x="23610" y="605"/>
                  </a:cubicBezTo>
                  <a:lnTo>
                    <a:pt x="22720" y="605"/>
                  </a:lnTo>
                  <a:cubicBezTo>
                    <a:pt x="22656" y="494"/>
                    <a:pt x="22609" y="414"/>
                    <a:pt x="22546" y="287"/>
                  </a:cubicBezTo>
                  <a:cubicBezTo>
                    <a:pt x="22307" y="462"/>
                    <a:pt x="22084" y="636"/>
                    <a:pt x="21910" y="764"/>
                  </a:cubicBezTo>
                  <a:lnTo>
                    <a:pt x="20303" y="764"/>
                  </a:lnTo>
                  <a:cubicBezTo>
                    <a:pt x="20240" y="812"/>
                    <a:pt x="20176" y="844"/>
                    <a:pt x="20129" y="876"/>
                  </a:cubicBezTo>
                  <a:cubicBezTo>
                    <a:pt x="19958" y="830"/>
                    <a:pt x="19787" y="752"/>
                    <a:pt x="19599" y="752"/>
                  </a:cubicBezTo>
                  <a:cubicBezTo>
                    <a:pt x="19524" y="752"/>
                    <a:pt x="19447" y="764"/>
                    <a:pt x="19366" y="795"/>
                  </a:cubicBezTo>
                  <a:lnTo>
                    <a:pt x="19222" y="891"/>
                  </a:lnTo>
                  <a:cubicBezTo>
                    <a:pt x="19134" y="891"/>
                    <a:pt x="19042" y="903"/>
                    <a:pt x="18946" y="903"/>
                  </a:cubicBezTo>
                  <a:cubicBezTo>
                    <a:pt x="18852" y="903"/>
                    <a:pt x="18753" y="891"/>
                    <a:pt x="18650" y="844"/>
                  </a:cubicBezTo>
                  <a:cubicBezTo>
                    <a:pt x="18666" y="780"/>
                    <a:pt x="18681" y="685"/>
                    <a:pt x="18698" y="621"/>
                  </a:cubicBezTo>
                  <a:cubicBezTo>
                    <a:pt x="19016" y="621"/>
                    <a:pt x="19270" y="621"/>
                    <a:pt x="19525" y="605"/>
                  </a:cubicBezTo>
                  <a:cubicBezTo>
                    <a:pt x="19552" y="603"/>
                    <a:pt x="19579" y="603"/>
                    <a:pt x="19606" y="603"/>
                  </a:cubicBezTo>
                  <a:cubicBezTo>
                    <a:pt x="19754" y="603"/>
                    <a:pt x="19905" y="621"/>
                    <a:pt x="20053" y="621"/>
                  </a:cubicBezTo>
                  <a:cubicBezTo>
                    <a:pt x="20166" y="621"/>
                    <a:pt x="20277" y="610"/>
                    <a:pt x="20383" y="573"/>
                  </a:cubicBezTo>
                  <a:cubicBezTo>
                    <a:pt x="20447" y="462"/>
                    <a:pt x="20447" y="382"/>
                    <a:pt x="20303" y="335"/>
                  </a:cubicBezTo>
                  <a:cubicBezTo>
                    <a:pt x="20259" y="320"/>
                    <a:pt x="20221" y="314"/>
                    <a:pt x="20188" y="314"/>
                  </a:cubicBezTo>
                  <a:cubicBezTo>
                    <a:pt x="20040" y="314"/>
                    <a:pt x="19978" y="433"/>
                    <a:pt x="19875" y="446"/>
                  </a:cubicBezTo>
                  <a:cubicBezTo>
                    <a:pt x="19747" y="399"/>
                    <a:pt x="19620" y="350"/>
                    <a:pt x="19508" y="303"/>
                  </a:cubicBezTo>
                  <a:cubicBezTo>
                    <a:pt x="19398" y="367"/>
                    <a:pt x="19302" y="399"/>
                    <a:pt x="19222" y="446"/>
                  </a:cubicBezTo>
                  <a:cubicBezTo>
                    <a:pt x="18840" y="462"/>
                    <a:pt x="18444" y="477"/>
                    <a:pt x="18046" y="509"/>
                  </a:cubicBezTo>
                  <a:cubicBezTo>
                    <a:pt x="18030" y="509"/>
                    <a:pt x="18014" y="541"/>
                    <a:pt x="17998" y="558"/>
                  </a:cubicBezTo>
                  <a:cubicBezTo>
                    <a:pt x="18062" y="573"/>
                    <a:pt x="18109" y="589"/>
                    <a:pt x="18173" y="621"/>
                  </a:cubicBezTo>
                  <a:cubicBezTo>
                    <a:pt x="18253" y="636"/>
                    <a:pt x="18332" y="653"/>
                    <a:pt x="18444" y="685"/>
                  </a:cubicBezTo>
                  <a:cubicBezTo>
                    <a:pt x="18253" y="764"/>
                    <a:pt x="18189" y="907"/>
                    <a:pt x="17918" y="907"/>
                  </a:cubicBezTo>
                  <a:cubicBezTo>
                    <a:pt x="17839" y="859"/>
                    <a:pt x="17728" y="812"/>
                    <a:pt x="17632" y="780"/>
                  </a:cubicBezTo>
                  <a:cubicBezTo>
                    <a:pt x="17537" y="827"/>
                    <a:pt x="17458" y="859"/>
                    <a:pt x="17378" y="907"/>
                  </a:cubicBezTo>
                  <a:lnTo>
                    <a:pt x="16742" y="907"/>
                  </a:lnTo>
                  <a:cubicBezTo>
                    <a:pt x="16584" y="986"/>
                    <a:pt x="16514" y="1021"/>
                    <a:pt x="16439" y="1021"/>
                  </a:cubicBezTo>
                  <a:cubicBezTo>
                    <a:pt x="16379" y="1021"/>
                    <a:pt x="16316" y="997"/>
                    <a:pt x="16201" y="954"/>
                  </a:cubicBezTo>
                  <a:cubicBezTo>
                    <a:pt x="16201" y="939"/>
                    <a:pt x="16186" y="907"/>
                    <a:pt x="16201" y="891"/>
                  </a:cubicBezTo>
                  <a:cubicBezTo>
                    <a:pt x="16265" y="812"/>
                    <a:pt x="16328" y="732"/>
                    <a:pt x="16408" y="653"/>
                  </a:cubicBezTo>
                  <a:cubicBezTo>
                    <a:pt x="16329" y="617"/>
                    <a:pt x="16246" y="607"/>
                    <a:pt x="16163" y="607"/>
                  </a:cubicBezTo>
                  <a:cubicBezTo>
                    <a:pt x="16063" y="607"/>
                    <a:pt x="15963" y="621"/>
                    <a:pt x="15868" y="621"/>
                  </a:cubicBezTo>
                  <a:cubicBezTo>
                    <a:pt x="15787" y="621"/>
                    <a:pt x="15702" y="611"/>
                    <a:pt x="15616" y="611"/>
                  </a:cubicBezTo>
                  <a:cubicBezTo>
                    <a:pt x="15516" y="611"/>
                    <a:pt x="15413" y="625"/>
                    <a:pt x="15311" y="685"/>
                  </a:cubicBezTo>
                  <a:lnTo>
                    <a:pt x="15311" y="1113"/>
                  </a:lnTo>
                  <a:cubicBezTo>
                    <a:pt x="15247" y="1162"/>
                    <a:pt x="15215" y="1194"/>
                    <a:pt x="15184" y="1194"/>
                  </a:cubicBezTo>
                  <a:lnTo>
                    <a:pt x="13642" y="1194"/>
                  </a:lnTo>
                  <a:cubicBezTo>
                    <a:pt x="13534" y="1117"/>
                    <a:pt x="13433" y="1027"/>
                    <a:pt x="13309" y="1027"/>
                  </a:cubicBezTo>
                  <a:cubicBezTo>
                    <a:pt x="13251" y="1027"/>
                    <a:pt x="13188" y="1047"/>
                    <a:pt x="13117" y="1098"/>
                  </a:cubicBezTo>
                  <a:cubicBezTo>
                    <a:pt x="13085" y="1177"/>
                    <a:pt x="13070" y="1241"/>
                    <a:pt x="13053" y="1289"/>
                  </a:cubicBezTo>
                  <a:cubicBezTo>
                    <a:pt x="12799" y="1368"/>
                    <a:pt x="12576" y="1416"/>
                    <a:pt x="12353" y="1480"/>
                  </a:cubicBezTo>
                  <a:cubicBezTo>
                    <a:pt x="12105" y="1538"/>
                    <a:pt x="12032" y="1771"/>
                    <a:pt x="11736" y="1771"/>
                  </a:cubicBezTo>
                  <a:cubicBezTo>
                    <a:pt x="11710" y="1771"/>
                    <a:pt x="11683" y="1770"/>
                    <a:pt x="11654" y="1766"/>
                  </a:cubicBezTo>
                  <a:cubicBezTo>
                    <a:pt x="11575" y="1718"/>
                    <a:pt x="11495" y="1670"/>
                    <a:pt x="11448" y="1639"/>
                  </a:cubicBezTo>
                  <a:cubicBezTo>
                    <a:pt x="10812" y="1845"/>
                    <a:pt x="10208" y="2052"/>
                    <a:pt x="9635" y="2243"/>
                  </a:cubicBezTo>
                  <a:cubicBezTo>
                    <a:pt x="9491" y="2385"/>
                    <a:pt x="9349" y="2513"/>
                    <a:pt x="9237" y="2624"/>
                  </a:cubicBezTo>
                  <a:lnTo>
                    <a:pt x="8808" y="2624"/>
                  </a:lnTo>
                  <a:cubicBezTo>
                    <a:pt x="8522" y="2735"/>
                    <a:pt x="8283" y="2831"/>
                    <a:pt x="8029" y="2911"/>
                  </a:cubicBezTo>
                  <a:cubicBezTo>
                    <a:pt x="7992" y="2921"/>
                    <a:pt x="7950" y="2925"/>
                    <a:pt x="7905" y="2925"/>
                  </a:cubicBezTo>
                  <a:cubicBezTo>
                    <a:pt x="7816" y="2925"/>
                    <a:pt x="7717" y="2911"/>
                    <a:pt x="7632" y="2911"/>
                  </a:cubicBezTo>
                  <a:cubicBezTo>
                    <a:pt x="7520" y="3021"/>
                    <a:pt x="7329" y="3070"/>
                    <a:pt x="7297" y="3212"/>
                  </a:cubicBezTo>
                  <a:cubicBezTo>
                    <a:pt x="7266" y="3308"/>
                    <a:pt x="7107" y="3403"/>
                    <a:pt x="6996" y="3483"/>
                  </a:cubicBezTo>
                  <a:lnTo>
                    <a:pt x="6757" y="3483"/>
                  </a:lnTo>
                  <a:cubicBezTo>
                    <a:pt x="6439" y="3674"/>
                    <a:pt x="6201" y="3912"/>
                    <a:pt x="5756" y="3992"/>
                  </a:cubicBezTo>
                  <a:cubicBezTo>
                    <a:pt x="5756" y="4151"/>
                    <a:pt x="5756" y="4325"/>
                    <a:pt x="6025" y="4325"/>
                  </a:cubicBezTo>
                  <a:cubicBezTo>
                    <a:pt x="5533" y="4484"/>
                    <a:pt x="5421" y="4628"/>
                    <a:pt x="5199" y="4660"/>
                  </a:cubicBezTo>
                  <a:cubicBezTo>
                    <a:pt x="4976" y="4691"/>
                    <a:pt x="4817" y="4866"/>
                    <a:pt x="4626" y="4978"/>
                  </a:cubicBezTo>
                  <a:cubicBezTo>
                    <a:pt x="4722" y="5041"/>
                    <a:pt x="4785" y="5088"/>
                    <a:pt x="4834" y="5120"/>
                  </a:cubicBezTo>
                  <a:cubicBezTo>
                    <a:pt x="4722" y="5264"/>
                    <a:pt x="4626" y="5374"/>
                    <a:pt x="4531" y="5502"/>
                  </a:cubicBezTo>
                  <a:lnTo>
                    <a:pt x="4293" y="5359"/>
                  </a:lnTo>
                  <a:cubicBezTo>
                    <a:pt x="4213" y="5455"/>
                    <a:pt x="4149" y="5550"/>
                    <a:pt x="4054" y="5677"/>
                  </a:cubicBezTo>
                  <a:cubicBezTo>
                    <a:pt x="3880" y="5614"/>
                    <a:pt x="3752" y="5565"/>
                    <a:pt x="3640" y="5533"/>
                  </a:cubicBezTo>
                  <a:cubicBezTo>
                    <a:pt x="3434" y="5597"/>
                    <a:pt x="3259" y="5661"/>
                    <a:pt x="3085" y="5724"/>
                  </a:cubicBezTo>
                  <a:cubicBezTo>
                    <a:pt x="3085" y="5773"/>
                    <a:pt x="3068" y="5820"/>
                    <a:pt x="3068" y="5883"/>
                  </a:cubicBezTo>
                  <a:cubicBezTo>
                    <a:pt x="2957" y="5915"/>
                    <a:pt x="2798" y="5915"/>
                    <a:pt x="2703" y="5979"/>
                  </a:cubicBezTo>
                  <a:cubicBezTo>
                    <a:pt x="2590" y="6022"/>
                    <a:pt x="2502" y="6077"/>
                    <a:pt x="2360" y="6077"/>
                  </a:cubicBezTo>
                  <a:cubicBezTo>
                    <a:pt x="2343" y="6077"/>
                    <a:pt x="2324" y="6076"/>
                    <a:pt x="2305" y="6074"/>
                  </a:cubicBezTo>
                  <a:cubicBezTo>
                    <a:pt x="2035" y="6265"/>
                    <a:pt x="1749" y="6440"/>
                    <a:pt x="1478" y="6615"/>
                  </a:cubicBezTo>
                  <a:cubicBezTo>
                    <a:pt x="1319" y="6646"/>
                    <a:pt x="1208" y="6678"/>
                    <a:pt x="1081" y="6710"/>
                  </a:cubicBezTo>
                  <a:cubicBezTo>
                    <a:pt x="1128" y="6837"/>
                    <a:pt x="1001" y="6964"/>
                    <a:pt x="1177" y="7060"/>
                  </a:cubicBezTo>
                  <a:cubicBezTo>
                    <a:pt x="1351" y="7076"/>
                    <a:pt x="1526" y="7092"/>
                    <a:pt x="1685" y="7092"/>
                  </a:cubicBezTo>
                  <a:cubicBezTo>
                    <a:pt x="1796" y="7187"/>
                    <a:pt x="1891" y="7251"/>
                    <a:pt x="1972" y="7299"/>
                  </a:cubicBezTo>
                  <a:cubicBezTo>
                    <a:pt x="2003" y="7441"/>
                    <a:pt x="1891" y="7569"/>
                    <a:pt x="2099" y="7664"/>
                  </a:cubicBezTo>
                  <a:cubicBezTo>
                    <a:pt x="2162" y="7553"/>
                    <a:pt x="2241" y="7458"/>
                    <a:pt x="2305" y="7363"/>
                  </a:cubicBezTo>
                  <a:cubicBezTo>
                    <a:pt x="2316" y="7362"/>
                    <a:pt x="2326" y="7362"/>
                    <a:pt x="2337" y="7362"/>
                  </a:cubicBezTo>
                  <a:cubicBezTo>
                    <a:pt x="2921" y="7362"/>
                    <a:pt x="2789" y="7810"/>
                    <a:pt x="3195" y="7935"/>
                  </a:cubicBezTo>
                  <a:cubicBezTo>
                    <a:pt x="3259" y="7887"/>
                    <a:pt x="3339" y="7855"/>
                    <a:pt x="3434" y="7791"/>
                  </a:cubicBezTo>
                  <a:cubicBezTo>
                    <a:pt x="3497" y="7791"/>
                    <a:pt x="3596" y="7781"/>
                    <a:pt x="3682" y="7781"/>
                  </a:cubicBezTo>
                  <a:cubicBezTo>
                    <a:pt x="3747" y="7781"/>
                    <a:pt x="3804" y="7787"/>
                    <a:pt x="3831" y="7808"/>
                  </a:cubicBezTo>
                  <a:cubicBezTo>
                    <a:pt x="3990" y="7935"/>
                    <a:pt x="4325" y="7887"/>
                    <a:pt x="4435" y="8062"/>
                  </a:cubicBezTo>
                  <a:cubicBezTo>
                    <a:pt x="4308" y="8221"/>
                    <a:pt x="4198" y="8380"/>
                    <a:pt x="4054" y="8523"/>
                  </a:cubicBezTo>
                  <a:cubicBezTo>
                    <a:pt x="4007" y="8586"/>
                    <a:pt x="3911" y="8618"/>
                    <a:pt x="3848" y="8650"/>
                  </a:cubicBezTo>
                  <a:lnTo>
                    <a:pt x="3163" y="8650"/>
                  </a:lnTo>
                  <a:cubicBezTo>
                    <a:pt x="3132" y="8603"/>
                    <a:pt x="3116" y="8554"/>
                    <a:pt x="3085" y="8523"/>
                  </a:cubicBezTo>
                  <a:cubicBezTo>
                    <a:pt x="3069" y="8522"/>
                    <a:pt x="3054" y="8521"/>
                    <a:pt x="3040" y="8521"/>
                  </a:cubicBezTo>
                  <a:cubicBezTo>
                    <a:pt x="2862" y="8521"/>
                    <a:pt x="2862" y="8611"/>
                    <a:pt x="2862" y="8713"/>
                  </a:cubicBezTo>
                  <a:cubicBezTo>
                    <a:pt x="3053" y="8825"/>
                    <a:pt x="3259" y="8936"/>
                    <a:pt x="3481" y="9048"/>
                  </a:cubicBezTo>
                  <a:cubicBezTo>
                    <a:pt x="3629" y="8974"/>
                    <a:pt x="3717" y="8938"/>
                    <a:pt x="3788" y="8938"/>
                  </a:cubicBezTo>
                  <a:cubicBezTo>
                    <a:pt x="3854" y="8938"/>
                    <a:pt x="3905" y="8970"/>
                    <a:pt x="3975" y="9031"/>
                  </a:cubicBezTo>
                  <a:lnTo>
                    <a:pt x="3975" y="9286"/>
                  </a:lnTo>
                  <a:cubicBezTo>
                    <a:pt x="3927" y="9381"/>
                    <a:pt x="3672" y="9398"/>
                    <a:pt x="3848" y="9525"/>
                  </a:cubicBezTo>
                  <a:lnTo>
                    <a:pt x="4308" y="9525"/>
                  </a:lnTo>
                  <a:cubicBezTo>
                    <a:pt x="4372" y="9477"/>
                    <a:pt x="4452" y="9430"/>
                    <a:pt x="4531" y="9381"/>
                  </a:cubicBezTo>
                  <a:lnTo>
                    <a:pt x="4881" y="9381"/>
                  </a:lnTo>
                  <a:cubicBezTo>
                    <a:pt x="4897" y="9254"/>
                    <a:pt x="4897" y="9112"/>
                    <a:pt x="4897" y="8968"/>
                  </a:cubicBezTo>
                  <a:cubicBezTo>
                    <a:pt x="5008" y="8968"/>
                    <a:pt x="5103" y="8953"/>
                    <a:pt x="5230" y="8936"/>
                  </a:cubicBezTo>
                  <a:cubicBezTo>
                    <a:pt x="5262" y="9000"/>
                    <a:pt x="5294" y="9063"/>
                    <a:pt x="5342" y="9143"/>
                  </a:cubicBezTo>
                  <a:lnTo>
                    <a:pt x="4961" y="9381"/>
                  </a:lnTo>
                  <a:lnTo>
                    <a:pt x="4881" y="9381"/>
                  </a:lnTo>
                  <a:cubicBezTo>
                    <a:pt x="4834" y="9493"/>
                    <a:pt x="5040" y="9525"/>
                    <a:pt x="5088" y="9604"/>
                  </a:cubicBezTo>
                  <a:lnTo>
                    <a:pt x="5088" y="10034"/>
                  </a:lnTo>
                  <a:cubicBezTo>
                    <a:pt x="4976" y="10097"/>
                    <a:pt x="4865" y="10161"/>
                    <a:pt x="4753" y="10240"/>
                  </a:cubicBezTo>
                  <a:cubicBezTo>
                    <a:pt x="4675" y="10144"/>
                    <a:pt x="4611" y="10049"/>
                    <a:pt x="4531" y="9938"/>
                  </a:cubicBezTo>
                  <a:cubicBezTo>
                    <a:pt x="4420" y="9954"/>
                    <a:pt x="4325" y="9970"/>
                    <a:pt x="4181" y="9985"/>
                  </a:cubicBezTo>
                  <a:cubicBezTo>
                    <a:pt x="4276" y="10065"/>
                    <a:pt x="4340" y="10113"/>
                    <a:pt x="4404" y="10161"/>
                  </a:cubicBezTo>
                  <a:cubicBezTo>
                    <a:pt x="4308" y="10240"/>
                    <a:pt x="4134" y="10320"/>
                    <a:pt x="4213" y="10462"/>
                  </a:cubicBezTo>
                  <a:cubicBezTo>
                    <a:pt x="4276" y="10494"/>
                    <a:pt x="4340" y="10558"/>
                    <a:pt x="4420" y="10606"/>
                  </a:cubicBezTo>
                  <a:cubicBezTo>
                    <a:pt x="4181" y="10685"/>
                    <a:pt x="3880" y="10733"/>
                    <a:pt x="3752" y="10908"/>
                  </a:cubicBezTo>
                  <a:cubicBezTo>
                    <a:pt x="3704" y="11067"/>
                    <a:pt x="3863" y="11242"/>
                    <a:pt x="3625" y="11401"/>
                  </a:cubicBezTo>
                  <a:cubicBezTo>
                    <a:pt x="3418" y="11194"/>
                    <a:pt x="3195" y="11003"/>
                    <a:pt x="2989" y="10812"/>
                  </a:cubicBezTo>
                  <a:cubicBezTo>
                    <a:pt x="2894" y="10876"/>
                    <a:pt x="2845" y="10908"/>
                    <a:pt x="2782" y="10939"/>
                  </a:cubicBezTo>
                  <a:cubicBezTo>
                    <a:pt x="2559" y="10844"/>
                    <a:pt x="2496" y="10844"/>
                    <a:pt x="2258" y="10844"/>
                  </a:cubicBezTo>
                  <a:cubicBezTo>
                    <a:pt x="2209" y="10939"/>
                    <a:pt x="2162" y="11019"/>
                    <a:pt x="2114" y="11115"/>
                  </a:cubicBezTo>
                  <a:cubicBezTo>
                    <a:pt x="1987" y="11098"/>
                    <a:pt x="1891" y="11083"/>
                    <a:pt x="1813" y="11083"/>
                  </a:cubicBezTo>
                  <a:cubicBezTo>
                    <a:pt x="1749" y="10971"/>
                    <a:pt x="1717" y="10892"/>
                    <a:pt x="1669" y="10812"/>
                  </a:cubicBezTo>
                  <a:cubicBezTo>
                    <a:pt x="1629" y="10820"/>
                    <a:pt x="1594" y="10823"/>
                    <a:pt x="1561" y="10823"/>
                  </a:cubicBezTo>
                  <a:cubicBezTo>
                    <a:pt x="1384" y="10823"/>
                    <a:pt x="1297" y="10726"/>
                    <a:pt x="1177" y="10685"/>
                  </a:cubicBezTo>
                  <a:cubicBezTo>
                    <a:pt x="1177" y="10685"/>
                    <a:pt x="1128" y="10717"/>
                    <a:pt x="1065" y="10765"/>
                  </a:cubicBezTo>
                  <a:cubicBezTo>
                    <a:pt x="1383" y="10988"/>
                    <a:pt x="795" y="11083"/>
                    <a:pt x="859" y="11306"/>
                  </a:cubicBezTo>
                  <a:cubicBezTo>
                    <a:pt x="954" y="11401"/>
                    <a:pt x="1160" y="11465"/>
                    <a:pt x="1081" y="11607"/>
                  </a:cubicBezTo>
                  <a:cubicBezTo>
                    <a:pt x="986" y="11671"/>
                    <a:pt x="874" y="11734"/>
                    <a:pt x="763" y="11814"/>
                  </a:cubicBezTo>
                  <a:cubicBezTo>
                    <a:pt x="645" y="11775"/>
                    <a:pt x="571" y="11671"/>
                    <a:pt x="415" y="11671"/>
                  </a:cubicBezTo>
                  <a:cubicBezTo>
                    <a:pt x="381" y="11671"/>
                    <a:pt x="344" y="11676"/>
                    <a:pt x="301" y="11687"/>
                  </a:cubicBezTo>
                  <a:cubicBezTo>
                    <a:pt x="206" y="11798"/>
                    <a:pt x="111" y="11925"/>
                    <a:pt x="0" y="12069"/>
                  </a:cubicBezTo>
                  <a:cubicBezTo>
                    <a:pt x="111" y="12132"/>
                    <a:pt x="223" y="12196"/>
                    <a:pt x="318" y="12243"/>
                  </a:cubicBezTo>
                  <a:cubicBezTo>
                    <a:pt x="430" y="12172"/>
                    <a:pt x="536" y="12100"/>
                    <a:pt x="652" y="12100"/>
                  </a:cubicBezTo>
                  <a:cubicBezTo>
                    <a:pt x="716" y="12100"/>
                    <a:pt x="784" y="12123"/>
                    <a:pt x="859" y="12179"/>
                  </a:cubicBezTo>
                  <a:lnTo>
                    <a:pt x="859" y="12323"/>
                  </a:lnTo>
                  <a:cubicBezTo>
                    <a:pt x="651" y="12434"/>
                    <a:pt x="318" y="12419"/>
                    <a:pt x="223" y="12625"/>
                  </a:cubicBezTo>
                  <a:cubicBezTo>
                    <a:pt x="286" y="12673"/>
                    <a:pt x="333" y="12705"/>
                    <a:pt x="382" y="12737"/>
                  </a:cubicBezTo>
                  <a:cubicBezTo>
                    <a:pt x="333" y="12800"/>
                    <a:pt x="270" y="12864"/>
                    <a:pt x="223" y="12927"/>
                  </a:cubicBezTo>
                  <a:cubicBezTo>
                    <a:pt x="382" y="12959"/>
                    <a:pt x="509" y="12991"/>
                    <a:pt x="668" y="13023"/>
                  </a:cubicBezTo>
                  <a:cubicBezTo>
                    <a:pt x="588" y="13197"/>
                    <a:pt x="715" y="13356"/>
                    <a:pt x="572" y="13515"/>
                  </a:cubicBezTo>
                  <a:cubicBezTo>
                    <a:pt x="524" y="13547"/>
                    <a:pt x="477" y="13579"/>
                    <a:pt x="413" y="13610"/>
                  </a:cubicBezTo>
                  <a:lnTo>
                    <a:pt x="413" y="13977"/>
                  </a:lnTo>
                  <a:cubicBezTo>
                    <a:pt x="524" y="14024"/>
                    <a:pt x="715" y="14104"/>
                    <a:pt x="874" y="14183"/>
                  </a:cubicBezTo>
                  <a:lnTo>
                    <a:pt x="874" y="14692"/>
                  </a:lnTo>
                  <a:cubicBezTo>
                    <a:pt x="1128" y="15090"/>
                    <a:pt x="1414" y="15376"/>
                    <a:pt x="1940" y="15471"/>
                  </a:cubicBezTo>
                  <a:cubicBezTo>
                    <a:pt x="2035" y="15582"/>
                    <a:pt x="1891" y="15709"/>
                    <a:pt x="2082" y="15836"/>
                  </a:cubicBezTo>
                  <a:cubicBezTo>
                    <a:pt x="2178" y="15836"/>
                    <a:pt x="2321" y="15836"/>
                    <a:pt x="2464" y="15853"/>
                  </a:cubicBezTo>
                  <a:cubicBezTo>
                    <a:pt x="2527" y="15853"/>
                    <a:pt x="2576" y="15900"/>
                    <a:pt x="2639" y="15917"/>
                  </a:cubicBezTo>
                  <a:cubicBezTo>
                    <a:pt x="2639" y="15995"/>
                    <a:pt x="2639" y="16059"/>
                    <a:pt x="2623" y="16107"/>
                  </a:cubicBezTo>
                  <a:cubicBezTo>
                    <a:pt x="2598" y="16115"/>
                    <a:pt x="2577" y="16118"/>
                    <a:pt x="2558" y="16118"/>
                  </a:cubicBezTo>
                  <a:cubicBezTo>
                    <a:pt x="2452" y="16118"/>
                    <a:pt x="2413" y="16022"/>
                    <a:pt x="2305" y="15995"/>
                  </a:cubicBezTo>
                  <a:cubicBezTo>
                    <a:pt x="2114" y="16123"/>
                    <a:pt x="1923" y="16235"/>
                    <a:pt x="1749" y="16345"/>
                  </a:cubicBezTo>
                  <a:lnTo>
                    <a:pt x="1749" y="16631"/>
                  </a:lnTo>
                  <a:cubicBezTo>
                    <a:pt x="1940" y="16759"/>
                    <a:pt x="2131" y="16871"/>
                    <a:pt x="2241" y="16949"/>
                  </a:cubicBezTo>
                  <a:cubicBezTo>
                    <a:pt x="2334" y="16986"/>
                    <a:pt x="2421" y="16992"/>
                    <a:pt x="2502" y="16992"/>
                  </a:cubicBezTo>
                  <a:cubicBezTo>
                    <a:pt x="2542" y="16992"/>
                    <a:pt x="2581" y="16991"/>
                    <a:pt x="2617" y="16991"/>
                  </a:cubicBezTo>
                  <a:cubicBezTo>
                    <a:pt x="2698" y="16991"/>
                    <a:pt x="2770" y="16998"/>
                    <a:pt x="2830" y="17045"/>
                  </a:cubicBezTo>
                  <a:cubicBezTo>
                    <a:pt x="2862" y="17157"/>
                    <a:pt x="2877" y="17267"/>
                    <a:pt x="2894" y="17379"/>
                  </a:cubicBezTo>
                  <a:cubicBezTo>
                    <a:pt x="2973" y="17415"/>
                    <a:pt x="3056" y="17425"/>
                    <a:pt x="3139" y="17425"/>
                  </a:cubicBezTo>
                  <a:cubicBezTo>
                    <a:pt x="3239" y="17425"/>
                    <a:pt x="3339" y="17411"/>
                    <a:pt x="3434" y="17411"/>
                  </a:cubicBezTo>
                  <a:cubicBezTo>
                    <a:pt x="3542" y="17346"/>
                    <a:pt x="3642" y="17267"/>
                    <a:pt x="3765" y="17267"/>
                  </a:cubicBezTo>
                  <a:cubicBezTo>
                    <a:pt x="3823" y="17267"/>
                    <a:pt x="3887" y="17285"/>
                    <a:pt x="3958" y="17331"/>
                  </a:cubicBezTo>
                  <a:cubicBezTo>
                    <a:pt x="3975" y="17411"/>
                    <a:pt x="3990" y="17475"/>
                    <a:pt x="4022" y="17538"/>
                  </a:cubicBezTo>
                  <a:cubicBezTo>
                    <a:pt x="4149" y="17554"/>
                    <a:pt x="4245" y="17570"/>
                    <a:pt x="4357" y="17602"/>
                  </a:cubicBezTo>
                  <a:cubicBezTo>
                    <a:pt x="4516" y="17840"/>
                    <a:pt x="4643" y="18111"/>
                    <a:pt x="4865" y="18221"/>
                  </a:cubicBezTo>
                  <a:cubicBezTo>
                    <a:pt x="5152" y="18333"/>
                    <a:pt x="5342" y="18221"/>
                    <a:pt x="5533" y="18365"/>
                  </a:cubicBezTo>
                  <a:cubicBezTo>
                    <a:pt x="5421" y="18444"/>
                    <a:pt x="5167" y="18524"/>
                    <a:pt x="5406" y="18715"/>
                  </a:cubicBezTo>
                  <a:cubicBezTo>
                    <a:pt x="5501" y="18715"/>
                    <a:pt x="5629" y="18698"/>
                    <a:pt x="5739" y="18683"/>
                  </a:cubicBezTo>
                  <a:cubicBezTo>
                    <a:pt x="5756" y="18285"/>
                    <a:pt x="5756" y="18285"/>
                    <a:pt x="5898" y="18174"/>
                  </a:cubicBezTo>
                  <a:cubicBezTo>
                    <a:pt x="6057" y="18270"/>
                    <a:pt x="5930" y="18397"/>
                    <a:pt x="5978" y="18508"/>
                  </a:cubicBezTo>
                  <a:cubicBezTo>
                    <a:pt x="6057" y="18556"/>
                    <a:pt x="6137" y="18603"/>
                    <a:pt x="6201" y="18651"/>
                  </a:cubicBezTo>
                  <a:cubicBezTo>
                    <a:pt x="6233" y="18826"/>
                    <a:pt x="6089" y="19001"/>
                    <a:pt x="6328" y="19160"/>
                  </a:cubicBezTo>
                  <a:lnTo>
                    <a:pt x="6996" y="19160"/>
                  </a:lnTo>
                  <a:cubicBezTo>
                    <a:pt x="7091" y="19224"/>
                    <a:pt x="7138" y="19255"/>
                    <a:pt x="7202" y="19287"/>
                  </a:cubicBezTo>
                  <a:lnTo>
                    <a:pt x="7632" y="19287"/>
                  </a:lnTo>
                  <a:cubicBezTo>
                    <a:pt x="7727" y="19334"/>
                    <a:pt x="7806" y="19383"/>
                    <a:pt x="7886" y="19446"/>
                  </a:cubicBezTo>
                  <a:lnTo>
                    <a:pt x="8236" y="19446"/>
                  </a:lnTo>
                  <a:cubicBezTo>
                    <a:pt x="8490" y="19525"/>
                    <a:pt x="8681" y="19589"/>
                    <a:pt x="8840" y="19637"/>
                  </a:cubicBezTo>
                  <a:cubicBezTo>
                    <a:pt x="8872" y="19716"/>
                    <a:pt x="8887" y="19780"/>
                    <a:pt x="8904" y="19828"/>
                  </a:cubicBezTo>
                  <a:cubicBezTo>
                    <a:pt x="9063" y="19875"/>
                    <a:pt x="9190" y="19891"/>
                    <a:pt x="9317" y="19923"/>
                  </a:cubicBezTo>
                  <a:lnTo>
                    <a:pt x="9317" y="20225"/>
                  </a:lnTo>
                  <a:cubicBezTo>
                    <a:pt x="9413" y="20305"/>
                    <a:pt x="9523" y="20368"/>
                    <a:pt x="9667" y="20464"/>
                  </a:cubicBezTo>
                  <a:lnTo>
                    <a:pt x="10335" y="20464"/>
                  </a:lnTo>
                  <a:cubicBezTo>
                    <a:pt x="10430" y="20511"/>
                    <a:pt x="10477" y="20559"/>
                    <a:pt x="10526" y="20591"/>
                  </a:cubicBezTo>
                  <a:cubicBezTo>
                    <a:pt x="10604" y="20543"/>
                    <a:pt x="10685" y="20496"/>
                    <a:pt x="10780" y="20432"/>
                  </a:cubicBezTo>
                  <a:cubicBezTo>
                    <a:pt x="11050" y="20782"/>
                    <a:pt x="11686" y="20782"/>
                    <a:pt x="12084" y="21004"/>
                  </a:cubicBezTo>
                  <a:cubicBezTo>
                    <a:pt x="12110" y="21020"/>
                    <a:pt x="12151" y="21025"/>
                    <a:pt x="12198" y="21025"/>
                  </a:cubicBezTo>
                  <a:cubicBezTo>
                    <a:pt x="12294" y="21025"/>
                    <a:pt x="12417" y="21004"/>
                    <a:pt x="12512" y="21004"/>
                  </a:cubicBezTo>
                  <a:cubicBezTo>
                    <a:pt x="12671" y="21115"/>
                    <a:pt x="12830" y="21210"/>
                    <a:pt x="12989" y="21306"/>
                  </a:cubicBezTo>
                  <a:lnTo>
                    <a:pt x="14310" y="21306"/>
                  </a:lnTo>
                  <a:cubicBezTo>
                    <a:pt x="14373" y="21338"/>
                    <a:pt x="14420" y="21386"/>
                    <a:pt x="14501" y="21433"/>
                  </a:cubicBezTo>
                  <a:lnTo>
                    <a:pt x="15677" y="21433"/>
                  </a:lnTo>
                  <a:lnTo>
                    <a:pt x="15868" y="21306"/>
                  </a:lnTo>
                  <a:lnTo>
                    <a:pt x="17203" y="21306"/>
                  </a:lnTo>
                  <a:cubicBezTo>
                    <a:pt x="17282" y="21242"/>
                    <a:pt x="17346" y="21210"/>
                    <a:pt x="17394" y="21179"/>
                  </a:cubicBezTo>
                  <a:cubicBezTo>
                    <a:pt x="17537" y="21227"/>
                    <a:pt x="17680" y="21291"/>
                    <a:pt x="17808" y="21338"/>
                  </a:cubicBezTo>
                  <a:cubicBezTo>
                    <a:pt x="17935" y="21259"/>
                    <a:pt x="18014" y="21210"/>
                    <a:pt x="18094" y="21163"/>
                  </a:cubicBezTo>
                  <a:lnTo>
                    <a:pt x="19413" y="21163"/>
                  </a:lnTo>
                  <a:lnTo>
                    <a:pt x="19652" y="21020"/>
                  </a:lnTo>
                  <a:lnTo>
                    <a:pt x="19890" y="21163"/>
                  </a:lnTo>
                  <a:lnTo>
                    <a:pt x="20017" y="21163"/>
                  </a:lnTo>
                  <a:cubicBezTo>
                    <a:pt x="20129" y="21115"/>
                    <a:pt x="20256" y="21068"/>
                    <a:pt x="20399" y="21004"/>
                  </a:cubicBezTo>
                  <a:lnTo>
                    <a:pt x="21671" y="21004"/>
                  </a:lnTo>
                  <a:cubicBezTo>
                    <a:pt x="21734" y="20956"/>
                    <a:pt x="21783" y="20924"/>
                    <a:pt x="21878" y="20861"/>
                  </a:cubicBezTo>
                  <a:lnTo>
                    <a:pt x="24104" y="20861"/>
                  </a:lnTo>
                  <a:cubicBezTo>
                    <a:pt x="24199" y="20814"/>
                    <a:pt x="24246" y="20782"/>
                    <a:pt x="24295" y="20733"/>
                  </a:cubicBezTo>
                  <a:cubicBezTo>
                    <a:pt x="24549" y="20733"/>
                    <a:pt x="24804" y="20718"/>
                    <a:pt x="24994" y="20718"/>
                  </a:cubicBezTo>
                  <a:cubicBezTo>
                    <a:pt x="25090" y="20655"/>
                    <a:pt x="25153" y="20623"/>
                    <a:pt x="25200" y="20591"/>
                  </a:cubicBezTo>
                  <a:cubicBezTo>
                    <a:pt x="25280" y="20638"/>
                    <a:pt x="25359" y="20686"/>
                    <a:pt x="25423" y="20718"/>
                  </a:cubicBezTo>
                  <a:cubicBezTo>
                    <a:pt x="25503" y="20670"/>
                    <a:pt x="25582" y="20638"/>
                    <a:pt x="25646" y="20591"/>
                  </a:cubicBezTo>
                  <a:cubicBezTo>
                    <a:pt x="25741" y="20638"/>
                    <a:pt x="25821" y="20686"/>
                    <a:pt x="25885" y="20718"/>
                  </a:cubicBezTo>
                  <a:cubicBezTo>
                    <a:pt x="25964" y="20670"/>
                    <a:pt x="26012" y="20638"/>
                    <a:pt x="26107" y="20574"/>
                  </a:cubicBezTo>
                  <a:lnTo>
                    <a:pt x="28094" y="20574"/>
                  </a:lnTo>
                  <a:cubicBezTo>
                    <a:pt x="28189" y="20527"/>
                    <a:pt x="28253" y="20479"/>
                    <a:pt x="28317" y="20447"/>
                  </a:cubicBezTo>
                  <a:lnTo>
                    <a:pt x="30511" y="20447"/>
                  </a:lnTo>
                  <a:cubicBezTo>
                    <a:pt x="30543" y="20447"/>
                    <a:pt x="30574" y="20415"/>
                    <a:pt x="30591" y="20400"/>
                  </a:cubicBezTo>
                  <a:cubicBezTo>
                    <a:pt x="30655" y="20368"/>
                    <a:pt x="30702" y="20337"/>
                    <a:pt x="30750" y="20305"/>
                  </a:cubicBezTo>
                  <a:lnTo>
                    <a:pt x="33199" y="20305"/>
                  </a:lnTo>
                  <a:lnTo>
                    <a:pt x="33436" y="20161"/>
                  </a:lnTo>
                  <a:lnTo>
                    <a:pt x="33866" y="20161"/>
                  </a:lnTo>
                  <a:cubicBezTo>
                    <a:pt x="33945" y="20209"/>
                    <a:pt x="34025" y="20241"/>
                    <a:pt x="34104" y="20288"/>
                  </a:cubicBezTo>
                  <a:cubicBezTo>
                    <a:pt x="34184" y="20241"/>
                    <a:pt x="34280" y="20193"/>
                    <a:pt x="34327" y="20161"/>
                  </a:cubicBezTo>
                  <a:lnTo>
                    <a:pt x="34979" y="20161"/>
                  </a:lnTo>
                  <a:cubicBezTo>
                    <a:pt x="35090" y="20209"/>
                    <a:pt x="35154" y="20257"/>
                    <a:pt x="35217" y="20288"/>
                  </a:cubicBezTo>
                  <a:cubicBezTo>
                    <a:pt x="35297" y="20241"/>
                    <a:pt x="35361" y="20193"/>
                    <a:pt x="35424" y="20161"/>
                  </a:cubicBezTo>
                  <a:cubicBezTo>
                    <a:pt x="35727" y="20153"/>
                    <a:pt x="36032" y="20153"/>
                    <a:pt x="36333" y="20153"/>
                  </a:cubicBezTo>
                  <a:cubicBezTo>
                    <a:pt x="36633" y="20153"/>
                    <a:pt x="36927" y="20153"/>
                    <a:pt x="37205" y="20146"/>
                  </a:cubicBezTo>
                  <a:cubicBezTo>
                    <a:pt x="37316" y="20082"/>
                    <a:pt x="37364" y="20050"/>
                    <a:pt x="37428" y="20019"/>
                  </a:cubicBezTo>
                  <a:lnTo>
                    <a:pt x="38541" y="20019"/>
                  </a:lnTo>
                  <a:cubicBezTo>
                    <a:pt x="38604" y="20050"/>
                    <a:pt x="38683" y="20098"/>
                    <a:pt x="38763" y="20146"/>
                  </a:cubicBezTo>
                  <a:cubicBezTo>
                    <a:pt x="38842" y="20098"/>
                    <a:pt x="38922" y="20050"/>
                    <a:pt x="39018" y="20002"/>
                  </a:cubicBezTo>
                  <a:lnTo>
                    <a:pt x="41435" y="20002"/>
                  </a:lnTo>
                  <a:cubicBezTo>
                    <a:pt x="41498" y="19970"/>
                    <a:pt x="41545" y="19939"/>
                    <a:pt x="41641" y="19875"/>
                  </a:cubicBezTo>
                  <a:lnTo>
                    <a:pt x="43421" y="19875"/>
                  </a:lnTo>
                  <a:cubicBezTo>
                    <a:pt x="43517" y="19811"/>
                    <a:pt x="43565" y="19780"/>
                    <a:pt x="43629" y="19732"/>
                  </a:cubicBezTo>
                  <a:lnTo>
                    <a:pt x="44121" y="19732"/>
                  </a:lnTo>
                  <a:cubicBezTo>
                    <a:pt x="44185" y="19780"/>
                    <a:pt x="44248" y="19811"/>
                    <a:pt x="44312" y="19860"/>
                  </a:cubicBezTo>
                  <a:cubicBezTo>
                    <a:pt x="44375" y="19811"/>
                    <a:pt x="44455" y="19780"/>
                    <a:pt x="44551" y="19732"/>
                  </a:cubicBezTo>
                  <a:lnTo>
                    <a:pt x="44964" y="19732"/>
                  </a:lnTo>
                  <a:cubicBezTo>
                    <a:pt x="45060" y="19669"/>
                    <a:pt x="45139" y="19621"/>
                    <a:pt x="45219" y="19573"/>
                  </a:cubicBezTo>
                  <a:lnTo>
                    <a:pt x="46093" y="19573"/>
                  </a:lnTo>
                  <a:lnTo>
                    <a:pt x="46332" y="19716"/>
                  </a:lnTo>
                  <a:cubicBezTo>
                    <a:pt x="46395" y="19684"/>
                    <a:pt x="46442" y="19652"/>
                    <a:pt x="46538" y="19589"/>
                  </a:cubicBezTo>
                  <a:lnTo>
                    <a:pt x="50513" y="19589"/>
                  </a:lnTo>
                  <a:cubicBezTo>
                    <a:pt x="50640" y="19525"/>
                    <a:pt x="50720" y="19478"/>
                    <a:pt x="50767" y="19446"/>
                  </a:cubicBezTo>
                  <a:cubicBezTo>
                    <a:pt x="50879" y="19493"/>
                    <a:pt x="50943" y="19542"/>
                    <a:pt x="51006" y="19573"/>
                  </a:cubicBezTo>
                  <a:cubicBezTo>
                    <a:pt x="51102" y="19510"/>
                    <a:pt x="51149" y="19478"/>
                    <a:pt x="51212" y="19430"/>
                  </a:cubicBezTo>
                  <a:lnTo>
                    <a:pt x="53423" y="19430"/>
                  </a:lnTo>
                  <a:cubicBezTo>
                    <a:pt x="53438" y="19430"/>
                    <a:pt x="53470" y="19414"/>
                    <a:pt x="53502" y="19398"/>
                  </a:cubicBezTo>
                  <a:cubicBezTo>
                    <a:pt x="53550" y="19366"/>
                    <a:pt x="53597" y="19319"/>
                    <a:pt x="53661" y="19287"/>
                  </a:cubicBezTo>
                  <a:lnTo>
                    <a:pt x="56317" y="19287"/>
                  </a:lnTo>
                  <a:cubicBezTo>
                    <a:pt x="56396" y="19239"/>
                    <a:pt x="56476" y="19192"/>
                    <a:pt x="56555" y="19160"/>
                  </a:cubicBezTo>
                  <a:lnTo>
                    <a:pt x="56984" y="19160"/>
                  </a:lnTo>
                  <a:cubicBezTo>
                    <a:pt x="57080" y="19207"/>
                    <a:pt x="57143" y="19239"/>
                    <a:pt x="57222" y="19287"/>
                  </a:cubicBezTo>
                  <a:cubicBezTo>
                    <a:pt x="57318" y="19224"/>
                    <a:pt x="57398" y="19192"/>
                    <a:pt x="57493" y="19144"/>
                  </a:cubicBezTo>
                  <a:lnTo>
                    <a:pt x="58765" y="19144"/>
                  </a:lnTo>
                  <a:cubicBezTo>
                    <a:pt x="58876" y="19080"/>
                    <a:pt x="58939" y="19048"/>
                    <a:pt x="58971" y="19033"/>
                  </a:cubicBezTo>
                  <a:cubicBezTo>
                    <a:pt x="59147" y="19096"/>
                    <a:pt x="59274" y="19128"/>
                    <a:pt x="59385" y="19175"/>
                  </a:cubicBezTo>
                  <a:cubicBezTo>
                    <a:pt x="59497" y="19096"/>
                    <a:pt x="59575" y="19048"/>
                    <a:pt x="59656" y="19001"/>
                  </a:cubicBezTo>
                  <a:lnTo>
                    <a:pt x="60101" y="19001"/>
                  </a:lnTo>
                  <a:cubicBezTo>
                    <a:pt x="60180" y="19048"/>
                    <a:pt x="60260" y="19096"/>
                    <a:pt x="60323" y="19144"/>
                  </a:cubicBezTo>
                  <a:cubicBezTo>
                    <a:pt x="60419" y="19096"/>
                    <a:pt x="60498" y="19048"/>
                    <a:pt x="60578" y="19001"/>
                  </a:cubicBezTo>
                  <a:lnTo>
                    <a:pt x="62104" y="19001"/>
                  </a:lnTo>
                  <a:cubicBezTo>
                    <a:pt x="62200" y="18953"/>
                    <a:pt x="62263" y="18906"/>
                    <a:pt x="62342" y="18874"/>
                  </a:cubicBezTo>
                  <a:cubicBezTo>
                    <a:pt x="62422" y="18921"/>
                    <a:pt x="62469" y="18953"/>
                    <a:pt x="62518" y="18985"/>
                  </a:cubicBezTo>
                  <a:lnTo>
                    <a:pt x="64123" y="18985"/>
                  </a:lnTo>
                  <a:cubicBezTo>
                    <a:pt x="64203" y="18937"/>
                    <a:pt x="64250" y="18906"/>
                    <a:pt x="64314" y="18874"/>
                  </a:cubicBezTo>
                  <a:lnTo>
                    <a:pt x="66953" y="18874"/>
                  </a:lnTo>
                  <a:cubicBezTo>
                    <a:pt x="67080" y="18810"/>
                    <a:pt x="67192" y="18747"/>
                    <a:pt x="67334" y="18683"/>
                  </a:cubicBezTo>
                  <a:cubicBezTo>
                    <a:pt x="67462" y="18747"/>
                    <a:pt x="67557" y="18794"/>
                    <a:pt x="67669" y="18857"/>
                  </a:cubicBezTo>
                  <a:cubicBezTo>
                    <a:pt x="67716" y="18826"/>
                    <a:pt x="67780" y="18794"/>
                    <a:pt x="67860" y="18730"/>
                  </a:cubicBezTo>
                  <a:lnTo>
                    <a:pt x="68750" y="18730"/>
                  </a:lnTo>
                  <a:lnTo>
                    <a:pt x="68988" y="18571"/>
                  </a:lnTo>
                  <a:lnTo>
                    <a:pt x="72772" y="18571"/>
                  </a:lnTo>
                  <a:cubicBezTo>
                    <a:pt x="72852" y="18524"/>
                    <a:pt x="72916" y="18492"/>
                    <a:pt x="72995" y="18429"/>
                  </a:cubicBezTo>
                  <a:lnTo>
                    <a:pt x="74108" y="18429"/>
                  </a:lnTo>
                  <a:cubicBezTo>
                    <a:pt x="74283" y="18317"/>
                    <a:pt x="74410" y="18238"/>
                    <a:pt x="74521" y="18158"/>
                  </a:cubicBezTo>
                  <a:cubicBezTo>
                    <a:pt x="74648" y="18142"/>
                    <a:pt x="74744" y="18126"/>
                    <a:pt x="74839" y="18111"/>
                  </a:cubicBezTo>
                  <a:cubicBezTo>
                    <a:pt x="74871" y="18031"/>
                    <a:pt x="74903" y="17967"/>
                    <a:pt x="74919" y="17903"/>
                  </a:cubicBezTo>
                  <a:cubicBezTo>
                    <a:pt x="75110" y="17856"/>
                    <a:pt x="75316" y="17824"/>
                    <a:pt x="75460" y="17729"/>
                  </a:cubicBezTo>
                  <a:cubicBezTo>
                    <a:pt x="75539" y="17776"/>
                    <a:pt x="75619" y="17824"/>
                    <a:pt x="75666" y="17840"/>
                  </a:cubicBezTo>
                  <a:lnTo>
                    <a:pt x="76700" y="17840"/>
                  </a:lnTo>
                  <a:cubicBezTo>
                    <a:pt x="76970" y="17761"/>
                    <a:pt x="77145" y="17697"/>
                    <a:pt x="77351" y="17634"/>
                  </a:cubicBezTo>
                  <a:cubicBezTo>
                    <a:pt x="77319" y="17554"/>
                    <a:pt x="77288" y="17490"/>
                    <a:pt x="77256" y="17411"/>
                  </a:cubicBezTo>
                  <a:cubicBezTo>
                    <a:pt x="77160" y="17475"/>
                    <a:pt x="77082" y="17522"/>
                    <a:pt x="76986" y="17570"/>
                  </a:cubicBezTo>
                  <a:lnTo>
                    <a:pt x="76556" y="17570"/>
                  </a:lnTo>
                  <a:cubicBezTo>
                    <a:pt x="76382" y="17458"/>
                    <a:pt x="76414" y="17236"/>
                    <a:pt x="76159" y="17189"/>
                  </a:cubicBezTo>
                  <a:cubicBezTo>
                    <a:pt x="75920" y="17125"/>
                    <a:pt x="75698" y="17061"/>
                    <a:pt x="75539" y="16918"/>
                  </a:cubicBezTo>
                  <a:cubicBezTo>
                    <a:pt x="75658" y="16866"/>
                    <a:pt x="75765" y="16846"/>
                    <a:pt x="75864" y="16846"/>
                  </a:cubicBezTo>
                  <a:cubicBezTo>
                    <a:pt x="76161" y="16846"/>
                    <a:pt x="76381" y="17025"/>
                    <a:pt x="76620" y="17061"/>
                  </a:cubicBezTo>
                  <a:cubicBezTo>
                    <a:pt x="76683" y="17157"/>
                    <a:pt x="76715" y="17220"/>
                    <a:pt x="76747" y="17284"/>
                  </a:cubicBezTo>
                  <a:cubicBezTo>
                    <a:pt x="76874" y="17267"/>
                    <a:pt x="76970" y="17267"/>
                    <a:pt x="77097" y="17252"/>
                  </a:cubicBezTo>
                  <a:cubicBezTo>
                    <a:pt x="77018" y="17157"/>
                    <a:pt x="76938" y="17093"/>
                    <a:pt x="76891" y="17013"/>
                  </a:cubicBezTo>
                  <a:cubicBezTo>
                    <a:pt x="76811" y="16934"/>
                    <a:pt x="76764" y="16839"/>
                    <a:pt x="76700" y="16759"/>
                  </a:cubicBezTo>
                  <a:cubicBezTo>
                    <a:pt x="76779" y="16695"/>
                    <a:pt x="76827" y="16663"/>
                    <a:pt x="76891" y="16631"/>
                  </a:cubicBezTo>
                  <a:lnTo>
                    <a:pt x="76891" y="16489"/>
                  </a:lnTo>
                  <a:cubicBezTo>
                    <a:pt x="76700" y="16362"/>
                    <a:pt x="76334" y="16394"/>
                    <a:pt x="76238" y="16171"/>
                  </a:cubicBezTo>
                  <a:cubicBezTo>
                    <a:pt x="76308" y="16136"/>
                    <a:pt x="76384" y="16128"/>
                    <a:pt x="76473" y="16128"/>
                  </a:cubicBezTo>
                  <a:cubicBezTo>
                    <a:pt x="76539" y="16128"/>
                    <a:pt x="76611" y="16132"/>
                    <a:pt x="76693" y="16132"/>
                  </a:cubicBezTo>
                  <a:cubicBezTo>
                    <a:pt x="76754" y="16132"/>
                    <a:pt x="76819" y="16130"/>
                    <a:pt x="76891" y="16123"/>
                  </a:cubicBezTo>
                  <a:cubicBezTo>
                    <a:pt x="77033" y="16012"/>
                    <a:pt x="77241" y="15836"/>
                    <a:pt x="77478" y="15662"/>
                  </a:cubicBezTo>
                  <a:cubicBezTo>
                    <a:pt x="77654" y="15726"/>
                    <a:pt x="77813" y="15789"/>
                    <a:pt x="77908" y="15836"/>
                  </a:cubicBezTo>
                  <a:lnTo>
                    <a:pt x="78591" y="15836"/>
                  </a:lnTo>
                  <a:cubicBezTo>
                    <a:pt x="78640" y="15726"/>
                    <a:pt x="78687" y="15646"/>
                    <a:pt x="78750" y="15535"/>
                  </a:cubicBezTo>
                  <a:cubicBezTo>
                    <a:pt x="78846" y="15662"/>
                    <a:pt x="78909" y="15741"/>
                    <a:pt x="78990" y="15853"/>
                  </a:cubicBezTo>
                  <a:cubicBezTo>
                    <a:pt x="79100" y="15836"/>
                    <a:pt x="79196" y="15821"/>
                    <a:pt x="79259" y="15821"/>
                  </a:cubicBezTo>
                  <a:cubicBezTo>
                    <a:pt x="79498" y="15614"/>
                    <a:pt x="79021" y="15535"/>
                    <a:pt x="79117" y="15359"/>
                  </a:cubicBezTo>
                  <a:lnTo>
                    <a:pt x="79323" y="15153"/>
                  </a:lnTo>
                  <a:cubicBezTo>
                    <a:pt x="79085" y="15137"/>
                    <a:pt x="78909" y="15122"/>
                    <a:pt x="78750" y="15105"/>
                  </a:cubicBezTo>
                  <a:cubicBezTo>
                    <a:pt x="78713" y="15093"/>
                    <a:pt x="78694" y="15049"/>
                    <a:pt x="78589" y="15049"/>
                  </a:cubicBezTo>
                  <a:cubicBezTo>
                    <a:pt x="78571" y="15049"/>
                    <a:pt x="78549" y="15051"/>
                    <a:pt x="78524" y="15054"/>
                  </a:cubicBezTo>
                  <a:lnTo>
                    <a:pt x="78524" y="15054"/>
                  </a:lnTo>
                  <a:cubicBezTo>
                    <a:pt x="78848" y="15002"/>
                    <a:pt x="78881" y="14867"/>
                    <a:pt x="79005" y="14851"/>
                  </a:cubicBezTo>
                  <a:cubicBezTo>
                    <a:pt x="79085" y="14882"/>
                    <a:pt x="79164" y="14931"/>
                    <a:pt x="79227" y="14978"/>
                  </a:cubicBezTo>
                  <a:cubicBezTo>
                    <a:pt x="79403" y="14867"/>
                    <a:pt x="79291" y="14740"/>
                    <a:pt x="79339" y="14628"/>
                  </a:cubicBezTo>
                  <a:cubicBezTo>
                    <a:pt x="79037" y="14533"/>
                    <a:pt x="78735" y="14422"/>
                    <a:pt x="78432" y="14327"/>
                  </a:cubicBezTo>
                  <a:cubicBezTo>
                    <a:pt x="77877" y="14136"/>
                    <a:pt x="77559" y="13960"/>
                    <a:pt x="77606" y="13865"/>
                  </a:cubicBezTo>
                  <a:cubicBezTo>
                    <a:pt x="77670" y="13831"/>
                    <a:pt x="77725" y="13818"/>
                    <a:pt x="77773" y="13818"/>
                  </a:cubicBezTo>
                  <a:cubicBezTo>
                    <a:pt x="77927" y="13818"/>
                    <a:pt x="78014" y="13953"/>
                    <a:pt x="78146" y="13977"/>
                  </a:cubicBezTo>
                  <a:cubicBezTo>
                    <a:pt x="78179" y="13972"/>
                    <a:pt x="78213" y="13971"/>
                    <a:pt x="78248" y="13971"/>
                  </a:cubicBezTo>
                  <a:cubicBezTo>
                    <a:pt x="78359" y="13971"/>
                    <a:pt x="78475" y="13988"/>
                    <a:pt x="78587" y="13988"/>
                  </a:cubicBezTo>
                  <a:cubicBezTo>
                    <a:pt x="78691" y="13988"/>
                    <a:pt x="78792" y="13973"/>
                    <a:pt x="78878" y="13913"/>
                  </a:cubicBezTo>
                  <a:cubicBezTo>
                    <a:pt x="78862" y="13833"/>
                    <a:pt x="78973" y="13722"/>
                    <a:pt x="78735" y="13706"/>
                  </a:cubicBezTo>
                  <a:cubicBezTo>
                    <a:pt x="78687" y="13754"/>
                    <a:pt x="78623" y="13786"/>
                    <a:pt x="78544" y="13833"/>
                  </a:cubicBezTo>
                  <a:cubicBezTo>
                    <a:pt x="78432" y="13769"/>
                    <a:pt x="78305" y="13706"/>
                    <a:pt x="78242" y="13674"/>
                  </a:cubicBezTo>
                  <a:cubicBezTo>
                    <a:pt x="78354" y="13500"/>
                    <a:pt x="78417" y="13404"/>
                    <a:pt x="78496" y="13292"/>
                  </a:cubicBezTo>
                  <a:cubicBezTo>
                    <a:pt x="78767" y="13261"/>
                    <a:pt x="79005" y="13165"/>
                    <a:pt x="79227" y="13086"/>
                  </a:cubicBezTo>
                  <a:cubicBezTo>
                    <a:pt x="79498" y="12991"/>
                    <a:pt x="79689" y="12800"/>
                    <a:pt x="79991" y="12752"/>
                  </a:cubicBezTo>
                  <a:cubicBezTo>
                    <a:pt x="80007" y="12688"/>
                    <a:pt x="80007" y="12656"/>
                    <a:pt x="80007" y="12609"/>
                  </a:cubicBezTo>
                  <a:cubicBezTo>
                    <a:pt x="80198" y="12482"/>
                    <a:pt x="80372" y="12370"/>
                    <a:pt x="80548" y="12243"/>
                  </a:cubicBezTo>
                  <a:lnTo>
                    <a:pt x="80802" y="12243"/>
                  </a:lnTo>
                  <a:cubicBezTo>
                    <a:pt x="80849" y="12164"/>
                    <a:pt x="80898" y="12084"/>
                    <a:pt x="80929" y="12005"/>
                  </a:cubicBezTo>
                  <a:cubicBezTo>
                    <a:pt x="81057" y="11973"/>
                    <a:pt x="81199" y="11942"/>
                    <a:pt x="81311" y="11925"/>
                  </a:cubicBezTo>
                  <a:cubicBezTo>
                    <a:pt x="81326" y="11862"/>
                    <a:pt x="81326" y="11814"/>
                    <a:pt x="81326" y="11766"/>
                  </a:cubicBezTo>
                  <a:cubicBezTo>
                    <a:pt x="81263" y="11703"/>
                    <a:pt x="81184" y="11655"/>
                    <a:pt x="81104" y="11607"/>
                  </a:cubicBezTo>
                  <a:lnTo>
                    <a:pt x="81104" y="11321"/>
                  </a:lnTo>
                  <a:cubicBezTo>
                    <a:pt x="81184" y="11274"/>
                    <a:pt x="81263" y="11226"/>
                    <a:pt x="81326" y="11178"/>
                  </a:cubicBezTo>
                  <a:lnTo>
                    <a:pt x="81326" y="10892"/>
                  </a:lnTo>
                  <a:cubicBezTo>
                    <a:pt x="81247" y="10829"/>
                    <a:pt x="81184" y="10780"/>
                    <a:pt x="81120" y="10733"/>
                  </a:cubicBezTo>
                  <a:cubicBezTo>
                    <a:pt x="81184" y="10701"/>
                    <a:pt x="81231" y="10670"/>
                    <a:pt x="81294" y="10621"/>
                  </a:cubicBezTo>
                  <a:lnTo>
                    <a:pt x="80770" y="9954"/>
                  </a:lnTo>
                  <a:cubicBezTo>
                    <a:pt x="80722" y="10002"/>
                    <a:pt x="80690" y="10049"/>
                    <a:pt x="80658" y="10081"/>
                  </a:cubicBezTo>
                  <a:cubicBezTo>
                    <a:pt x="80627" y="10129"/>
                    <a:pt x="80595" y="10176"/>
                    <a:pt x="80548" y="10240"/>
                  </a:cubicBezTo>
                  <a:cubicBezTo>
                    <a:pt x="80325" y="10065"/>
                    <a:pt x="80563" y="9843"/>
                    <a:pt x="80357" y="9667"/>
                  </a:cubicBezTo>
                  <a:lnTo>
                    <a:pt x="80357" y="9667"/>
                  </a:lnTo>
                  <a:cubicBezTo>
                    <a:pt x="80277" y="9716"/>
                    <a:pt x="80198" y="9747"/>
                    <a:pt x="80071" y="9826"/>
                  </a:cubicBezTo>
                  <a:cubicBezTo>
                    <a:pt x="80022" y="9572"/>
                    <a:pt x="79673" y="9413"/>
                    <a:pt x="79753" y="9143"/>
                  </a:cubicBezTo>
                  <a:cubicBezTo>
                    <a:pt x="79562" y="9080"/>
                    <a:pt x="79323" y="9080"/>
                    <a:pt x="79180" y="8936"/>
                  </a:cubicBezTo>
                  <a:cubicBezTo>
                    <a:pt x="79129" y="8951"/>
                    <a:pt x="79075" y="8955"/>
                    <a:pt x="79019" y="8955"/>
                  </a:cubicBezTo>
                  <a:cubicBezTo>
                    <a:pt x="78932" y="8955"/>
                    <a:pt x="78840" y="8944"/>
                    <a:pt x="78749" y="8944"/>
                  </a:cubicBezTo>
                  <a:cubicBezTo>
                    <a:pt x="78647" y="8944"/>
                    <a:pt x="78545" y="8958"/>
                    <a:pt x="78449" y="9016"/>
                  </a:cubicBezTo>
                  <a:cubicBezTo>
                    <a:pt x="78513" y="9063"/>
                    <a:pt x="78576" y="9112"/>
                    <a:pt x="78655" y="9159"/>
                  </a:cubicBezTo>
                  <a:cubicBezTo>
                    <a:pt x="78587" y="9212"/>
                    <a:pt x="78518" y="9236"/>
                    <a:pt x="78449" y="9236"/>
                  </a:cubicBezTo>
                  <a:cubicBezTo>
                    <a:pt x="78375" y="9236"/>
                    <a:pt x="78300" y="9208"/>
                    <a:pt x="78226" y="9159"/>
                  </a:cubicBezTo>
                  <a:lnTo>
                    <a:pt x="78226" y="8809"/>
                  </a:lnTo>
                  <a:lnTo>
                    <a:pt x="77892" y="8809"/>
                  </a:lnTo>
                  <a:lnTo>
                    <a:pt x="77654" y="8953"/>
                  </a:lnTo>
                  <a:cubicBezTo>
                    <a:pt x="77623" y="8959"/>
                    <a:pt x="77595" y="8962"/>
                    <a:pt x="77569" y="8962"/>
                  </a:cubicBezTo>
                  <a:cubicBezTo>
                    <a:pt x="77408" y="8962"/>
                    <a:pt x="77329" y="8850"/>
                    <a:pt x="77192" y="8809"/>
                  </a:cubicBezTo>
                  <a:cubicBezTo>
                    <a:pt x="77110" y="8879"/>
                    <a:pt x="77028" y="8950"/>
                    <a:pt x="76887" y="8950"/>
                  </a:cubicBezTo>
                  <a:cubicBezTo>
                    <a:pt x="76838" y="8950"/>
                    <a:pt x="76781" y="8941"/>
                    <a:pt x="76715" y="8921"/>
                  </a:cubicBezTo>
                  <a:cubicBezTo>
                    <a:pt x="76700" y="8872"/>
                    <a:pt x="76668" y="8809"/>
                    <a:pt x="76652" y="8745"/>
                  </a:cubicBezTo>
                  <a:cubicBezTo>
                    <a:pt x="76715" y="8713"/>
                    <a:pt x="76764" y="8666"/>
                    <a:pt x="76827" y="8666"/>
                  </a:cubicBezTo>
                  <a:cubicBezTo>
                    <a:pt x="76970" y="8650"/>
                    <a:pt x="77129" y="8650"/>
                    <a:pt x="77113" y="8539"/>
                  </a:cubicBezTo>
                  <a:lnTo>
                    <a:pt x="77113" y="8539"/>
                  </a:lnTo>
                  <a:cubicBezTo>
                    <a:pt x="77224" y="8554"/>
                    <a:pt x="77336" y="8603"/>
                    <a:pt x="77495" y="8666"/>
                  </a:cubicBezTo>
                  <a:cubicBezTo>
                    <a:pt x="77590" y="8666"/>
                    <a:pt x="77721" y="8659"/>
                    <a:pt x="77858" y="8659"/>
                  </a:cubicBezTo>
                  <a:cubicBezTo>
                    <a:pt x="77927" y="8659"/>
                    <a:pt x="77998" y="8661"/>
                    <a:pt x="78067" y="8666"/>
                  </a:cubicBezTo>
                  <a:cubicBezTo>
                    <a:pt x="78163" y="8666"/>
                    <a:pt x="78242" y="8713"/>
                    <a:pt x="78226" y="8809"/>
                  </a:cubicBezTo>
                  <a:cubicBezTo>
                    <a:pt x="78449" y="8809"/>
                    <a:pt x="78496" y="8650"/>
                    <a:pt x="78782" y="8554"/>
                  </a:cubicBezTo>
                  <a:cubicBezTo>
                    <a:pt x="78226" y="8554"/>
                    <a:pt x="78036" y="8317"/>
                    <a:pt x="77781" y="8141"/>
                  </a:cubicBezTo>
                  <a:cubicBezTo>
                    <a:pt x="77813" y="8030"/>
                    <a:pt x="77701" y="7903"/>
                    <a:pt x="77877" y="7808"/>
                  </a:cubicBezTo>
                  <a:cubicBezTo>
                    <a:pt x="77940" y="7808"/>
                    <a:pt x="78019" y="7808"/>
                    <a:pt x="78114" y="7791"/>
                  </a:cubicBezTo>
                  <a:cubicBezTo>
                    <a:pt x="78210" y="7681"/>
                    <a:pt x="78305" y="7537"/>
                    <a:pt x="78432" y="7378"/>
                  </a:cubicBezTo>
                  <a:cubicBezTo>
                    <a:pt x="78226" y="7378"/>
                    <a:pt x="78051" y="7363"/>
                    <a:pt x="77877" y="7363"/>
                  </a:cubicBezTo>
                  <a:cubicBezTo>
                    <a:pt x="77796" y="7314"/>
                    <a:pt x="77733" y="7267"/>
                    <a:pt x="77669" y="7235"/>
                  </a:cubicBezTo>
                  <a:cubicBezTo>
                    <a:pt x="77542" y="7299"/>
                    <a:pt x="77415" y="7346"/>
                    <a:pt x="77319" y="7378"/>
                  </a:cubicBezTo>
                  <a:cubicBezTo>
                    <a:pt x="77177" y="7331"/>
                    <a:pt x="77065" y="7282"/>
                    <a:pt x="77018" y="7251"/>
                  </a:cubicBezTo>
                  <a:cubicBezTo>
                    <a:pt x="76842" y="7314"/>
                    <a:pt x="76715" y="7346"/>
                    <a:pt x="76556" y="7410"/>
                  </a:cubicBezTo>
                  <a:cubicBezTo>
                    <a:pt x="76334" y="7235"/>
                    <a:pt x="76111" y="7060"/>
                    <a:pt x="75969" y="6949"/>
                  </a:cubicBezTo>
                  <a:cubicBezTo>
                    <a:pt x="75879" y="6937"/>
                    <a:pt x="75797" y="6934"/>
                    <a:pt x="75719" y="6934"/>
                  </a:cubicBezTo>
                  <a:cubicBezTo>
                    <a:pt x="75625" y="6934"/>
                    <a:pt x="75539" y="6939"/>
                    <a:pt x="75458" y="6939"/>
                  </a:cubicBezTo>
                  <a:cubicBezTo>
                    <a:pt x="75332" y="6939"/>
                    <a:pt x="75219" y="6927"/>
                    <a:pt x="75110" y="6869"/>
                  </a:cubicBezTo>
                  <a:cubicBezTo>
                    <a:pt x="75301" y="6790"/>
                    <a:pt x="75507" y="6742"/>
                    <a:pt x="75666" y="6678"/>
                  </a:cubicBezTo>
                  <a:cubicBezTo>
                    <a:pt x="75810" y="6742"/>
                    <a:pt x="75937" y="6774"/>
                    <a:pt x="76047" y="6822"/>
                  </a:cubicBezTo>
                  <a:cubicBezTo>
                    <a:pt x="76159" y="6742"/>
                    <a:pt x="76238" y="6695"/>
                    <a:pt x="76334" y="6646"/>
                  </a:cubicBezTo>
                  <a:lnTo>
                    <a:pt x="76764" y="6646"/>
                  </a:lnTo>
                  <a:cubicBezTo>
                    <a:pt x="76874" y="6536"/>
                    <a:pt x="76970" y="6409"/>
                    <a:pt x="77082" y="6313"/>
                  </a:cubicBezTo>
                  <a:cubicBezTo>
                    <a:pt x="77209" y="6201"/>
                    <a:pt x="77463" y="6138"/>
                    <a:pt x="77272" y="5963"/>
                  </a:cubicBezTo>
                  <a:cubicBezTo>
                    <a:pt x="77192" y="5937"/>
                    <a:pt x="77116" y="5926"/>
                    <a:pt x="77042" y="5926"/>
                  </a:cubicBezTo>
                  <a:cubicBezTo>
                    <a:pt x="76853" y="5926"/>
                    <a:pt x="76681" y="5996"/>
                    <a:pt x="76509" y="6042"/>
                  </a:cubicBezTo>
                  <a:cubicBezTo>
                    <a:pt x="76461" y="6010"/>
                    <a:pt x="76397" y="5979"/>
                    <a:pt x="76334" y="5932"/>
                  </a:cubicBezTo>
                  <a:cubicBezTo>
                    <a:pt x="76270" y="5979"/>
                    <a:pt x="76191" y="6027"/>
                    <a:pt x="76096" y="6074"/>
                  </a:cubicBezTo>
                  <a:lnTo>
                    <a:pt x="74569" y="6074"/>
                  </a:lnTo>
                  <a:cubicBezTo>
                    <a:pt x="74538" y="6074"/>
                    <a:pt x="74506" y="6042"/>
                    <a:pt x="74489" y="6027"/>
                  </a:cubicBezTo>
                  <a:cubicBezTo>
                    <a:pt x="74362" y="5932"/>
                    <a:pt x="74092" y="5868"/>
                    <a:pt x="74283" y="5677"/>
                  </a:cubicBezTo>
                  <a:cubicBezTo>
                    <a:pt x="74458" y="5645"/>
                    <a:pt x="74665" y="5629"/>
                    <a:pt x="74871" y="5614"/>
                  </a:cubicBezTo>
                  <a:cubicBezTo>
                    <a:pt x="74871" y="5470"/>
                    <a:pt x="74935" y="5359"/>
                    <a:pt x="74807" y="5232"/>
                  </a:cubicBezTo>
                  <a:cubicBezTo>
                    <a:pt x="74585" y="5215"/>
                    <a:pt x="74330" y="5215"/>
                    <a:pt x="74092" y="5200"/>
                  </a:cubicBezTo>
                  <a:cubicBezTo>
                    <a:pt x="74029" y="5168"/>
                    <a:pt x="73981" y="5120"/>
                    <a:pt x="73917" y="5088"/>
                  </a:cubicBezTo>
                  <a:cubicBezTo>
                    <a:pt x="73798" y="5069"/>
                    <a:pt x="73676" y="5063"/>
                    <a:pt x="73552" y="5063"/>
                  </a:cubicBezTo>
                  <a:cubicBezTo>
                    <a:pt x="73365" y="5063"/>
                    <a:pt x="73173" y="5076"/>
                    <a:pt x="72978" y="5076"/>
                  </a:cubicBezTo>
                  <a:cubicBezTo>
                    <a:pt x="72784" y="5076"/>
                    <a:pt x="72587" y="5063"/>
                    <a:pt x="72391" y="5009"/>
                  </a:cubicBezTo>
                  <a:cubicBezTo>
                    <a:pt x="72598" y="4946"/>
                    <a:pt x="72740" y="4897"/>
                    <a:pt x="72884" y="4850"/>
                  </a:cubicBezTo>
                  <a:cubicBezTo>
                    <a:pt x="72884" y="4787"/>
                    <a:pt x="72899" y="4738"/>
                    <a:pt x="72899" y="4691"/>
                  </a:cubicBezTo>
                  <a:cubicBezTo>
                    <a:pt x="73043" y="4643"/>
                    <a:pt x="73186" y="4596"/>
                    <a:pt x="73329" y="4564"/>
                  </a:cubicBezTo>
                  <a:cubicBezTo>
                    <a:pt x="73361" y="4357"/>
                    <a:pt x="73122" y="4310"/>
                    <a:pt x="72995" y="4214"/>
                  </a:cubicBezTo>
                  <a:cubicBezTo>
                    <a:pt x="72916" y="4261"/>
                    <a:pt x="72836" y="4293"/>
                    <a:pt x="72789" y="4325"/>
                  </a:cubicBezTo>
                  <a:cubicBezTo>
                    <a:pt x="72645" y="4278"/>
                    <a:pt x="72534" y="4230"/>
                    <a:pt x="72439" y="4183"/>
                  </a:cubicBezTo>
                  <a:cubicBezTo>
                    <a:pt x="72280" y="4246"/>
                    <a:pt x="72185" y="4293"/>
                    <a:pt x="72073" y="4325"/>
                  </a:cubicBezTo>
                  <a:cubicBezTo>
                    <a:pt x="72009" y="4278"/>
                    <a:pt x="71962" y="4246"/>
                    <a:pt x="71867" y="4198"/>
                  </a:cubicBezTo>
                  <a:lnTo>
                    <a:pt x="70913" y="4198"/>
                  </a:lnTo>
                  <a:cubicBezTo>
                    <a:pt x="70817" y="4024"/>
                    <a:pt x="70531" y="3992"/>
                    <a:pt x="70467" y="3801"/>
                  </a:cubicBezTo>
                  <a:cubicBezTo>
                    <a:pt x="70690" y="3785"/>
                    <a:pt x="70896" y="3769"/>
                    <a:pt x="71246" y="3721"/>
                  </a:cubicBezTo>
                  <a:cubicBezTo>
                    <a:pt x="70832" y="3610"/>
                    <a:pt x="70928" y="3371"/>
                    <a:pt x="70673" y="3260"/>
                  </a:cubicBezTo>
                  <a:cubicBezTo>
                    <a:pt x="70769" y="3197"/>
                    <a:pt x="70881" y="3133"/>
                    <a:pt x="70991" y="3070"/>
                  </a:cubicBezTo>
                  <a:cubicBezTo>
                    <a:pt x="71231" y="3149"/>
                    <a:pt x="71326" y="3324"/>
                    <a:pt x="71468" y="3498"/>
                  </a:cubicBezTo>
                  <a:cubicBezTo>
                    <a:pt x="71517" y="3403"/>
                    <a:pt x="71564" y="3308"/>
                    <a:pt x="71612" y="3229"/>
                  </a:cubicBezTo>
                  <a:lnTo>
                    <a:pt x="72136" y="3180"/>
                  </a:lnTo>
                  <a:cubicBezTo>
                    <a:pt x="72344" y="3053"/>
                    <a:pt x="72518" y="2894"/>
                    <a:pt x="72820" y="2879"/>
                  </a:cubicBezTo>
                  <a:cubicBezTo>
                    <a:pt x="72874" y="2785"/>
                    <a:pt x="72981" y="2770"/>
                    <a:pt x="73097" y="2770"/>
                  </a:cubicBezTo>
                  <a:cubicBezTo>
                    <a:pt x="73152" y="2770"/>
                    <a:pt x="73208" y="2774"/>
                    <a:pt x="73262" y="2774"/>
                  </a:cubicBezTo>
                  <a:cubicBezTo>
                    <a:pt x="73368" y="2774"/>
                    <a:pt x="73465" y="2761"/>
                    <a:pt x="73520" y="2688"/>
                  </a:cubicBezTo>
                  <a:cubicBezTo>
                    <a:pt x="73448" y="2637"/>
                    <a:pt x="73369" y="2626"/>
                    <a:pt x="73287" y="2626"/>
                  </a:cubicBezTo>
                  <a:cubicBezTo>
                    <a:pt x="73225" y="2626"/>
                    <a:pt x="73161" y="2633"/>
                    <a:pt x="73097" y="2633"/>
                  </a:cubicBezTo>
                  <a:cubicBezTo>
                    <a:pt x="73063" y="2633"/>
                    <a:pt x="73028" y="2631"/>
                    <a:pt x="72995" y="2624"/>
                  </a:cubicBezTo>
                  <a:cubicBezTo>
                    <a:pt x="72916" y="2576"/>
                    <a:pt x="72836" y="2529"/>
                    <a:pt x="72645" y="2417"/>
                  </a:cubicBezTo>
                  <a:cubicBezTo>
                    <a:pt x="72534" y="2544"/>
                    <a:pt x="72439" y="2672"/>
                    <a:pt x="72312" y="2815"/>
                  </a:cubicBezTo>
                  <a:cubicBezTo>
                    <a:pt x="72136" y="2752"/>
                    <a:pt x="72009" y="2703"/>
                    <a:pt x="71882" y="2656"/>
                  </a:cubicBezTo>
                  <a:cubicBezTo>
                    <a:pt x="71771" y="2688"/>
                    <a:pt x="71627" y="2752"/>
                    <a:pt x="71500" y="2799"/>
                  </a:cubicBezTo>
                  <a:cubicBezTo>
                    <a:pt x="71373" y="2720"/>
                    <a:pt x="71294" y="2672"/>
                    <a:pt x="71231" y="2640"/>
                  </a:cubicBezTo>
                  <a:cubicBezTo>
                    <a:pt x="71119" y="2688"/>
                    <a:pt x="71008" y="2735"/>
                    <a:pt x="70896" y="2799"/>
                  </a:cubicBezTo>
                  <a:cubicBezTo>
                    <a:pt x="70737" y="2735"/>
                    <a:pt x="70642" y="2688"/>
                    <a:pt x="70531" y="2640"/>
                  </a:cubicBezTo>
                  <a:cubicBezTo>
                    <a:pt x="70451" y="2688"/>
                    <a:pt x="70372" y="2735"/>
                    <a:pt x="70245" y="2799"/>
                  </a:cubicBezTo>
                  <a:cubicBezTo>
                    <a:pt x="70101" y="2735"/>
                    <a:pt x="69959" y="2672"/>
                    <a:pt x="69815" y="2624"/>
                  </a:cubicBezTo>
                  <a:cubicBezTo>
                    <a:pt x="69789" y="2619"/>
                    <a:pt x="69762" y="2617"/>
                    <a:pt x="69734" y="2617"/>
                  </a:cubicBezTo>
                  <a:cubicBezTo>
                    <a:pt x="69671" y="2617"/>
                    <a:pt x="69605" y="2627"/>
                    <a:pt x="69543" y="2627"/>
                  </a:cubicBezTo>
                  <a:cubicBezTo>
                    <a:pt x="69464" y="2627"/>
                    <a:pt x="69390" y="2612"/>
                    <a:pt x="69338" y="2544"/>
                  </a:cubicBezTo>
                  <a:cubicBezTo>
                    <a:pt x="69450" y="2481"/>
                    <a:pt x="69560" y="2402"/>
                    <a:pt x="69656" y="2338"/>
                  </a:cubicBezTo>
                  <a:cubicBezTo>
                    <a:pt x="69736" y="2385"/>
                    <a:pt x="69815" y="2434"/>
                    <a:pt x="69910" y="2497"/>
                  </a:cubicBezTo>
                  <a:cubicBezTo>
                    <a:pt x="70006" y="2481"/>
                    <a:pt x="70101" y="2465"/>
                    <a:pt x="70213" y="2434"/>
                  </a:cubicBezTo>
                  <a:lnTo>
                    <a:pt x="70213" y="2116"/>
                  </a:lnTo>
                  <a:cubicBezTo>
                    <a:pt x="70101" y="2052"/>
                    <a:pt x="69974" y="1925"/>
                    <a:pt x="69831" y="1925"/>
                  </a:cubicBezTo>
                  <a:cubicBezTo>
                    <a:pt x="69624" y="1908"/>
                    <a:pt x="69545" y="1781"/>
                    <a:pt x="69370" y="1766"/>
                  </a:cubicBezTo>
                  <a:cubicBezTo>
                    <a:pt x="69348" y="1764"/>
                    <a:pt x="69326" y="1763"/>
                    <a:pt x="69304" y="1763"/>
                  </a:cubicBezTo>
                  <a:cubicBezTo>
                    <a:pt x="69249" y="1763"/>
                    <a:pt x="69191" y="1768"/>
                    <a:pt x="69135" y="1768"/>
                  </a:cubicBezTo>
                  <a:cubicBezTo>
                    <a:pt x="69041" y="1768"/>
                    <a:pt x="68953" y="1755"/>
                    <a:pt x="68893" y="1686"/>
                  </a:cubicBezTo>
                  <a:cubicBezTo>
                    <a:pt x="69052" y="1622"/>
                    <a:pt x="69100" y="1480"/>
                    <a:pt x="69323" y="1480"/>
                  </a:cubicBezTo>
                  <a:cubicBezTo>
                    <a:pt x="69338" y="1477"/>
                    <a:pt x="69352" y="1475"/>
                    <a:pt x="69366" y="1475"/>
                  </a:cubicBezTo>
                  <a:cubicBezTo>
                    <a:pt x="69519" y="1475"/>
                    <a:pt x="69623" y="1640"/>
                    <a:pt x="69778" y="1640"/>
                  </a:cubicBezTo>
                  <a:cubicBezTo>
                    <a:pt x="69835" y="1640"/>
                    <a:pt x="69898" y="1618"/>
                    <a:pt x="69974" y="1559"/>
                  </a:cubicBezTo>
                  <a:cubicBezTo>
                    <a:pt x="69974" y="1511"/>
                    <a:pt x="69990" y="1480"/>
                    <a:pt x="69990" y="1416"/>
                  </a:cubicBezTo>
                  <a:cubicBezTo>
                    <a:pt x="69927" y="1368"/>
                    <a:pt x="69863" y="1321"/>
                    <a:pt x="69783" y="1257"/>
                  </a:cubicBezTo>
                  <a:cubicBezTo>
                    <a:pt x="69847" y="1209"/>
                    <a:pt x="69927" y="1162"/>
                    <a:pt x="69990" y="1113"/>
                  </a:cubicBezTo>
                  <a:lnTo>
                    <a:pt x="69990" y="907"/>
                  </a:lnTo>
                  <a:cubicBezTo>
                    <a:pt x="69981" y="908"/>
                    <a:pt x="69971" y="909"/>
                    <a:pt x="69962" y="909"/>
                  </a:cubicBezTo>
                  <a:cubicBezTo>
                    <a:pt x="69809" y="909"/>
                    <a:pt x="69759" y="793"/>
                    <a:pt x="69609" y="748"/>
                  </a:cubicBezTo>
                  <a:lnTo>
                    <a:pt x="69052" y="748"/>
                  </a:lnTo>
                  <a:cubicBezTo>
                    <a:pt x="68988" y="685"/>
                    <a:pt x="68877" y="558"/>
                    <a:pt x="68814" y="477"/>
                  </a:cubicBezTo>
                  <a:lnTo>
                    <a:pt x="68098" y="477"/>
                  </a:lnTo>
                  <a:cubicBezTo>
                    <a:pt x="68002" y="541"/>
                    <a:pt x="67923" y="573"/>
                    <a:pt x="67860" y="605"/>
                  </a:cubicBezTo>
                  <a:cubicBezTo>
                    <a:pt x="67780" y="541"/>
                    <a:pt x="67733" y="509"/>
                    <a:pt x="67669" y="477"/>
                  </a:cubicBezTo>
                  <a:cubicBezTo>
                    <a:pt x="67528" y="470"/>
                    <a:pt x="67388" y="468"/>
                    <a:pt x="67248" y="468"/>
                  </a:cubicBezTo>
                  <a:cubicBezTo>
                    <a:pt x="66998" y="468"/>
                    <a:pt x="66751" y="475"/>
                    <a:pt x="66508" y="475"/>
                  </a:cubicBezTo>
                  <a:cubicBezTo>
                    <a:pt x="66286" y="475"/>
                    <a:pt x="66068" y="469"/>
                    <a:pt x="65856" y="446"/>
                  </a:cubicBezTo>
                  <a:cubicBezTo>
                    <a:pt x="65761" y="399"/>
                    <a:pt x="65713" y="367"/>
                    <a:pt x="65666" y="335"/>
                  </a:cubicBezTo>
                  <a:cubicBezTo>
                    <a:pt x="65586" y="382"/>
                    <a:pt x="65507" y="430"/>
                    <a:pt x="65490" y="430"/>
                  </a:cubicBezTo>
                  <a:cubicBezTo>
                    <a:pt x="65419" y="456"/>
                    <a:pt x="65361" y="467"/>
                    <a:pt x="65312" y="467"/>
                  </a:cubicBezTo>
                  <a:cubicBezTo>
                    <a:pt x="65155" y="467"/>
                    <a:pt x="65095" y="359"/>
                    <a:pt x="64998" y="335"/>
                  </a:cubicBezTo>
                  <a:lnTo>
                    <a:pt x="64553" y="335"/>
                  </a:lnTo>
                  <a:cubicBezTo>
                    <a:pt x="64441" y="382"/>
                    <a:pt x="64362" y="430"/>
                    <a:pt x="64314" y="462"/>
                  </a:cubicBezTo>
                  <a:lnTo>
                    <a:pt x="63662" y="462"/>
                  </a:lnTo>
                  <a:cubicBezTo>
                    <a:pt x="63550" y="399"/>
                    <a:pt x="63455" y="350"/>
                    <a:pt x="63423" y="335"/>
                  </a:cubicBezTo>
                  <a:lnTo>
                    <a:pt x="62740" y="335"/>
                  </a:lnTo>
                  <a:cubicBezTo>
                    <a:pt x="62660" y="399"/>
                    <a:pt x="62613" y="430"/>
                    <a:pt x="62549" y="462"/>
                  </a:cubicBezTo>
                  <a:cubicBezTo>
                    <a:pt x="62486" y="414"/>
                    <a:pt x="62406" y="367"/>
                    <a:pt x="62327" y="318"/>
                  </a:cubicBezTo>
                  <a:lnTo>
                    <a:pt x="61945" y="318"/>
                  </a:lnTo>
                  <a:cubicBezTo>
                    <a:pt x="61659" y="430"/>
                    <a:pt x="61420" y="509"/>
                    <a:pt x="61229" y="589"/>
                  </a:cubicBezTo>
                  <a:cubicBezTo>
                    <a:pt x="60928" y="494"/>
                    <a:pt x="60657" y="399"/>
                    <a:pt x="60339" y="287"/>
                  </a:cubicBezTo>
                  <a:cubicBezTo>
                    <a:pt x="60196" y="414"/>
                    <a:pt x="60052" y="526"/>
                    <a:pt x="59925" y="636"/>
                  </a:cubicBezTo>
                  <a:cubicBezTo>
                    <a:pt x="59321" y="367"/>
                    <a:pt x="59210" y="335"/>
                    <a:pt x="58749" y="335"/>
                  </a:cubicBezTo>
                  <a:cubicBezTo>
                    <a:pt x="58670" y="382"/>
                    <a:pt x="58590" y="430"/>
                    <a:pt x="58543" y="462"/>
                  </a:cubicBezTo>
                  <a:lnTo>
                    <a:pt x="57938" y="462"/>
                  </a:lnTo>
                  <a:cubicBezTo>
                    <a:pt x="57731" y="382"/>
                    <a:pt x="57620" y="350"/>
                    <a:pt x="57508" y="303"/>
                  </a:cubicBezTo>
                  <a:cubicBezTo>
                    <a:pt x="57381" y="367"/>
                    <a:pt x="57302" y="414"/>
                    <a:pt x="57222" y="462"/>
                  </a:cubicBezTo>
                  <a:cubicBezTo>
                    <a:pt x="57143" y="414"/>
                    <a:pt x="57063" y="367"/>
                    <a:pt x="56984" y="335"/>
                  </a:cubicBezTo>
                  <a:lnTo>
                    <a:pt x="56555" y="335"/>
                  </a:lnTo>
                  <a:cubicBezTo>
                    <a:pt x="56476" y="271"/>
                    <a:pt x="56396" y="223"/>
                    <a:pt x="56300" y="176"/>
                  </a:cubicBezTo>
                  <a:lnTo>
                    <a:pt x="55219" y="176"/>
                  </a:lnTo>
                  <a:cubicBezTo>
                    <a:pt x="55124" y="128"/>
                    <a:pt x="55060" y="96"/>
                    <a:pt x="54981" y="49"/>
                  </a:cubicBezTo>
                  <a:cubicBezTo>
                    <a:pt x="54901" y="96"/>
                    <a:pt x="54822" y="128"/>
                    <a:pt x="54758" y="176"/>
                  </a:cubicBezTo>
                  <a:cubicBezTo>
                    <a:pt x="54678" y="128"/>
                    <a:pt x="54631" y="96"/>
                    <a:pt x="54568" y="49"/>
                  </a:cubicBezTo>
                  <a:lnTo>
                    <a:pt x="54074" y="49"/>
                  </a:lnTo>
                  <a:cubicBezTo>
                    <a:pt x="53995" y="112"/>
                    <a:pt x="53947" y="144"/>
                    <a:pt x="53883" y="176"/>
                  </a:cubicBezTo>
                  <a:cubicBezTo>
                    <a:pt x="53804" y="128"/>
                    <a:pt x="53741" y="81"/>
                    <a:pt x="53661" y="49"/>
                  </a:cubicBezTo>
                  <a:cubicBezTo>
                    <a:pt x="53582" y="81"/>
                    <a:pt x="53502" y="128"/>
                    <a:pt x="53423" y="176"/>
                  </a:cubicBezTo>
                  <a:cubicBezTo>
                    <a:pt x="53343" y="176"/>
                    <a:pt x="53041" y="81"/>
                    <a:pt x="52961" y="49"/>
                  </a:cubicBezTo>
                  <a:lnTo>
                    <a:pt x="51880" y="49"/>
                  </a:lnTo>
                  <a:cubicBezTo>
                    <a:pt x="51785" y="96"/>
                    <a:pt x="51689" y="144"/>
                    <a:pt x="51674" y="159"/>
                  </a:cubicBezTo>
                  <a:cubicBezTo>
                    <a:pt x="51590" y="190"/>
                    <a:pt x="51517" y="201"/>
                    <a:pt x="51450" y="201"/>
                  </a:cubicBezTo>
                  <a:cubicBezTo>
                    <a:pt x="51196" y="201"/>
                    <a:pt x="51035" y="32"/>
                    <a:pt x="50784" y="32"/>
                  </a:cubicBezTo>
                  <a:cubicBezTo>
                    <a:pt x="50720" y="81"/>
                    <a:pt x="50640" y="128"/>
                    <a:pt x="50544" y="176"/>
                  </a:cubicBezTo>
                  <a:lnTo>
                    <a:pt x="46999" y="176"/>
                  </a:lnTo>
                  <a:cubicBezTo>
                    <a:pt x="46904" y="128"/>
                    <a:pt x="46792" y="81"/>
                    <a:pt x="46650" y="0"/>
                  </a:cubicBez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4F06580F-4180-1F56-4CC8-CAFD754E525D}"/>
              </a:ext>
            </a:extLst>
          </p:cNvPr>
          <p:cNvSpPr txBox="1"/>
          <p:nvPr/>
        </p:nvSpPr>
        <p:spPr>
          <a:xfrm>
            <a:off x="8465223" y="300037"/>
            <a:ext cx="320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91738048-C43B-7810-6C47-165A41AB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4"/>
          <a:stretch/>
        </p:blipFill>
        <p:spPr>
          <a:xfrm>
            <a:off x="8040609" y="1429660"/>
            <a:ext cx="3959940" cy="3473320"/>
          </a:xfrm>
          <a:prstGeom prst="rect">
            <a:avLst/>
          </a:prstGeom>
        </p:spPr>
      </p:pic>
      <p:sp>
        <p:nvSpPr>
          <p:cNvPr id="16" name="TextBox 15" descr="n181 zalo Nguyen Duc Chien">
            <a:extLst>
              <a:ext uri="{FF2B5EF4-FFF2-40B4-BE49-F238E27FC236}">
                <a16:creationId xmlns:a16="http://schemas.microsoft.com/office/drawing/2014/main" id="{7B8349B6-BDE4-F684-B8E4-DD2A3117566D}"/>
              </a:ext>
            </a:extLst>
          </p:cNvPr>
          <p:cNvSpPr txBox="1"/>
          <p:nvPr/>
        </p:nvSpPr>
        <p:spPr>
          <a:xfrm>
            <a:off x="2114550" y="3428981"/>
            <a:ext cx="59260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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Từ T/2 đến 3T/4: vận tốc có hướng từ vị trí biên về vị trí cân bằng cùng chiều dương, độ lớn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gia tốc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tăng dần từ 0 và đạt giá trị lớn nhất tại 3T/4</a:t>
            </a:r>
          </a:p>
          <a:p>
            <a:pPr marL="285750" indent="-285750" algn="just"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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Từ 3T/4 đến T: vận tốc có hướng từ vị trí cân bằng về biên cùng chiều dương, độ lớn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gia tốc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giảm dần từ giá trị lớn nhất về 0 tại 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687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294134" y="846065"/>
            <a:ext cx="9387548" cy="671993"/>
            <a:chOff x="294134" y="846065"/>
            <a:chExt cx="9387548" cy="671993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GIA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Arrow: Circular 50" descr="n181 zalo Nguyen Duc Chien">
            <a:extLst>
              <a:ext uri="{FF2B5EF4-FFF2-40B4-BE49-F238E27FC236}">
                <a16:creationId xmlns:a16="http://schemas.microsoft.com/office/drawing/2014/main" id="{7AE65482-2C30-77F0-E202-20E093523CF6}"/>
              </a:ext>
            </a:extLst>
          </p:cNvPr>
          <p:cNvSpPr/>
          <p:nvPr/>
        </p:nvSpPr>
        <p:spPr>
          <a:xfrm rot="11492668">
            <a:off x="92249" y="778149"/>
            <a:ext cx="914400" cy="91440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F5AE03"/>
          </a:solidFill>
          <a:ln>
            <a:solidFill>
              <a:srgbClr val="F5AE03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3" descr="n181 zalo Nguyen Duc Chien">
            <a:extLst>
              <a:ext uri="{FF2B5EF4-FFF2-40B4-BE49-F238E27FC236}">
                <a16:creationId xmlns:a16="http://schemas.microsoft.com/office/drawing/2014/main" id="{ED171C75-77C3-EBB8-408E-F821279C1D72}"/>
              </a:ext>
            </a:extLst>
          </p:cNvPr>
          <p:cNvGrpSpPr/>
          <p:nvPr/>
        </p:nvGrpSpPr>
        <p:grpSpPr>
          <a:xfrm>
            <a:off x="609600" y="1760465"/>
            <a:ext cx="5219701" cy="834763"/>
            <a:chOff x="609600" y="1760465"/>
            <a:chExt cx="5219701" cy="834763"/>
          </a:xfrm>
        </p:grpSpPr>
        <p:grpSp>
          <p:nvGrpSpPr>
            <p:cNvPr id="5" name="Google Shape;1750;p31">
              <a:extLst>
                <a:ext uri="{FF2B5EF4-FFF2-40B4-BE49-F238E27FC236}">
                  <a16:creationId xmlns:a16="http://schemas.microsoft.com/office/drawing/2014/main" id="{33685994-A404-F0F8-D481-76F28F69CBC0}"/>
                </a:ext>
              </a:extLst>
            </p:cNvPr>
            <p:cNvGrpSpPr/>
            <p:nvPr/>
          </p:nvGrpSpPr>
          <p:grpSpPr>
            <a:xfrm>
              <a:off x="609600" y="1760465"/>
              <a:ext cx="762441" cy="834763"/>
              <a:chOff x="2172358" y="5517789"/>
              <a:chExt cx="571831" cy="626072"/>
            </a:xfrm>
          </p:grpSpPr>
          <p:sp>
            <p:nvSpPr>
              <p:cNvPr id="7" name="Google Shape;1751;p31">
                <a:extLst>
                  <a:ext uri="{FF2B5EF4-FFF2-40B4-BE49-F238E27FC236}">
                    <a16:creationId xmlns:a16="http://schemas.microsoft.com/office/drawing/2014/main" id="{42794276-DB5E-6840-A8D1-0807972D1FAC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Google Shape;1752;p31">
                <a:extLst>
                  <a:ext uri="{FF2B5EF4-FFF2-40B4-BE49-F238E27FC236}">
                    <a16:creationId xmlns:a16="http://schemas.microsoft.com/office/drawing/2014/main" id="{6CFE7AC8-E56A-2899-29A3-02AD52EFB543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01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05FC1BC7-83CA-66FA-BD75-32A8FA2605CB}"/>
                </a:ext>
              </a:extLst>
            </p:cNvPr>
            <p:cNvSpPr txBox="1">
              <a:spLocks/>
            </p:cNvSpPr>
            <p:nvPr/>
          </p:nvSpPr>
          <p:spPr>
            <a:xfrm>
              <a:off x="1341415" y="1805689"/>
              <a:ext cx="4487886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vi-VN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trình gia tốc:</a:t>
              </a:r>
              <a:endParaRPr lang="en-US" sz="32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3C130744-9EE4-9868-C8E0-7A1E452DCC89}"/>
                  </a:ext>
                </a:extLst>
              </p:cNvPr>
              <p:cNvSpPr txBox="1"/>
              <p:nvPr/>
            </p:nvSpPr>
            <p:spPr>
              <a:xfrm>
                <a:off x="804421" y="2419890"/>
                <a:ext cx="10777978" cy="4443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vi-VN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Δt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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rất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),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thị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vận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 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t)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đang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a = v’ = -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Acos(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+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a: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 (m/s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).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tần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góc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(rad/s).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A: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biên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dao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(cm).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ban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li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(rad).</a:t>
                </a:r>
                <a:endParaRPr lang="en-US" sz="2800" dirty="0">
                  <a:solidFill>
                    <a:srgbClr val="0033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		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 + 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):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li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 (rad).</a:t>
                </a:r>
                <a:endPara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3C130744-9EE4-9868-C8E0-7A1E452DC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21" y="2419890"/>
                <a:ext cx="10777978" cy="4443332"/>
              </a:xfrm>
              <a:prstGeom prst="rect">
                <a:avLst/>
              </a:prstGeom>
              <a:blipFill>
                <a:blip r:embed="rId2"/>
                <a:stretch>
                  <a:fillRect l="-1188" r="-1131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 descr="n181 zalo Nguyen Duc Chien">
            <a:extLst>
              <a:ext uri="{FF2B5EF4-FFF2-40B4-BE49-F238E27FC236}">
                <a16:creationId xmlns:a16="http://schemas.microsoft.com/office/drawing/2014/main" id="{0869F7AF-DAF3-415C-823F-FC9F0336AB5F}"/>
              </a:ext>
            </a:extLst>
          </p:cNvPr>
          <p:cNvSpPr/>
          <p:nvPr/>
        </p:nvSpPr>
        <p:spPr>
          <a:xfrm>
            <a:off x="4324350" y="3600450"/>
            <a:ext cx="4114800" cy="640080"/>
          </a:xfrm>
          <a:prstGeom prst="roundRect">
            <a:avLst/>
          </a:prstGeom>
          <a:noFill/>
          <a:ln w="28575"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294134" y="846065"/>
            <a:ext cx="9387548" cy="671993"/>
            <a:chOff x="294134" y="846065"/>
            <a:chExt cx="9387548" cy="671993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GIA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Arrow: Circular 50" descr="n181 zalo Nguyen Duc Chien">
            <a:extLst>
              <a:ext uri="{FF2B5EF4-FFF2-40B4-BE49-F238E27FC236}">
                <a16:creationId xmlns:a16="http://schemas.microsoft.com/office/drawing/2014/main" id="{7AE65482-2C30-77F0-E202-20E093523CF6}"/>
              </a:ext>
            </a:extLst>
          </p:cNvPr>
          <p:cNvSpPr/>
          <p:nvPr/>
        </p:nvSpPr>
        <p:spPr>
          <a:xfrm rot="11492668">
            <a:off x="92249" y="778149"/>
            <a:ext cx="914400" cy="91440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F5AE03"/>
          </a:solidFill>
          <a:ln>
            <a:solidFill>
              <a:srgbClr val="F5AE03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3" descr="n181 zalo Nguyen Duc Chien">
            <a:extLst>
              <a:ext uri="{FF2B5EF4-FFF2-40B4-BE49-F238E27FC236}">
                <a16:creationId xmlns:a16="http://schemas.microsoft.com/office/drawing/2014/main" id="{ED171C75-77C3-EBB8-408E-F821279C1D72}"/>
              </a:ext>
            </a:extLst>
          </p:cNvPr>
          <p:cNvGrpSpPr/>
          <p:nvPr/>
        </p:nvGrpSpPr>
        <p:grpSpPr>
          <a:xfrm>
            <a:off x="609600" y="1760465"/>
            <a:ext cx="5219701" cy="834763"/>
            <a:chOff x="609600" y="1760465"/>
            <a:chExt cx="5219701" cy="834763"/>
          </a:xfrm>
        </p:grpSpPr>
        <p:grpSp>
          <p:nvGrpSpPr>
            <p:cNvPr id="5" name="Google Shape;1750;p31">
              <a:extLst>
                <a:ext uri="{FF2B5EF4-FFF2-40B4-BE49-F238E27FC236}">
                  <a16:creationId xmlns:a16="http://schemas.microsoft.com/office/drawing/2014/main" id="{33685994-A404-F0F8-D481-76F28F69CBC0}"/>
                </a:ext>
              </a:extLst>
            </p:cNvPr>
            <p:cNvGrpSpPr/>
            <p:nvPr/>
          </p:nvGrpSpPr>
          <p:grpSpPr>
            <a:xfrm>
              <a:off x="609600" y="1760465"/>
              <a:ext cx="762441" cy="834763"/>
              <a:chOff x="2172358" y="5517789"/>
              <a:chExt cx="571831" cy="626072"/>
            </a:xfrm>
          </p:grpSpPr>
          <p:sp>
            <p:nvSpPr>
              <p:cNvPr id="7" name="Google Shape;1751;p31">
                <a:extLst>
                  <a:ext uri="{FF2B5EF4-FFF2-40B4-BE49-F238E27FC236}">
                    <a16:creationId xmlns:a16="http://schemas.microsoft.com/office/drawing/2014/main" id="{42794276-DB5E-6840-A8D1-0807972D1FAC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Google Shape;1752;p31">
                <a:extLst>
                  <a:ext uri="{FF2B5EF4-FFF2-40B4-BE49-F238E27FC236}">
                    <a16:creationId xmlns:a16="http://schemas.microsoft.com/office/drawing/2014/main" id="{6CFE7AC8-E56A-2899-29A3-02AD52EFB543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01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05FC1BC7-83CA-66FA-BD75-32A8FA2605CB}"/>
                </a:ext>
              </a:extLst>
            </p:cNvPr>
            <p:cNvSpPr txBox="1">
              <a:spLocks/>
            </p:cNvSpPr>
            <p:nvPr/>
          </p:nvSpPr>
          <p:spPr>
            <a:xfrm>
              <a:off x="1341415" y="1805689"/>
              <a:ext cx="4487886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vi-VN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 trình gia tốc:</a:t>
              </a:r>
              <a:endParaRPr lang="en-US" sz="32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 descr="n181 zalo Nguyen Duc Chien">
            <a:extLst>
              <a:ext uri="{FF2B5EF4-FFF2-40B4-BE49-F238E27FC236}">
                <a16:creationId xmlns:a16="http://schemas.microsoft.com/office/drawing/2014/main" id="{0869F7AF-DAF3-415C-823F-FC9F0336AB5F}"/>
              </a:ext>
            </a:extLst>
          </p:cNvPr>
          <p:cNvSpPr/>
          <p:nvPr/>
        </p:nvSpPr>
        <p:spPr>
          <a:xfrm>
            <a:off x="5566882" y="1874912"/>
            <a:ext cx="4114800" cy="640080"/>
          </a:xfrm>
          <a:prstGeom prst="roundRect">
            <a:avLst/>
          </a:prstGeom>
          <a:noFill/>
          <a:ln w="28575"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v’ = -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Acos(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+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n181 zalo Nguyen Duc Chien">
                <a:extLst>
                  <a:ext uri="{FF2B5EF4-FFF2-40B4-BE49-F238E27FC236}">
                    <a16:creationId xmlns:a16="http://schemas.microsoft.com/office/drawing/2014/main" id="{3869B5EA-B41A-4E90-0F1B-3E11EC27987C}"/>
                  </a:ext>
                </a:extLst>
              </p:cNvPr>
              <p:cNvSpPr txBox="1"/>
              <p:nvPr/>
            </p:nvSpPr>
            <p:spPr>
              <a:xfrm>
                <a:off x="609599" y="2521124"/>
                <a:ext cx="10972799" cy="4326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Cambria" panose="02040503050406030204" pitchFamily="18" charset="0"/>
                  </a:rPr>
                  <a:t>- Công </a:t>
                </a:r>
                <a:r>
                  <a:rPr lang="en-US" sz="2800" dirty="0" err="1">
                    <a:latin typeface="Cambria" panose="02040503050406030204" pitchFamily="18" charset="0"/>
                  </a:rPr>
                  <a:t>thức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độc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lập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thời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gian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liên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hệ</a:t>
                </a:r>
                <a:r>
                  <a:rPr lang="en-U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</a:rPr>
                  <a:t>giữa</a:t>
                </a:r>
                <a:r>
                  <a:rPr lang="en-US" sz="2800" dirty="0">
                    <a:latin typeface="Cambria" panose="02040503050406030204" pitchFamily="18" charset="0"/>
                  </a:rPr>
                  <a:t> a </a:t>
                </a:r>
                <a:r>
                  <a:rPr lang="en-US" sz="2800" dirty="0" err="1">
                    <a:latin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</a:rPr>
                  <a:t> x: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b="1">
                    <a:solidFill>
                      <a:srgbClr val="ED5B4C"/>
                    </a:solidFill>
                    <a:latin typeface="Cambria" panose="02040503050406030204" pitchFamily="18" charset="0"/>
                  </a:rPr>
                  <a:t>a </a:t>
                </a:r>
                <a:r>
                  <a:rPr lang="en-US" sz="2800" b="1" dirty="0">
                    <a:solidFill>
                      <a:srgbClr val="ED5B4C"/>
                    </a:solidFill>
                    <a:latin typeface="Cambria" panose="02040503050406030204" pitchFamily="18" charset="0"/>
                  </a:rPr>
                  <a:t>= -</a:t>
                </a:r>
                <a:r>
                  <a:rPr lang="en-US" sz="2800" b="1">
                    <a:solidFill>
                      <a:srgbClr val="ED5B4C"/>
                    </a:solidFill>
                    <a:latin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baseline="30000">
                    <a:solidFill>
                      <a:srgbClr val="ED5B4C"/>
                    </a:solidFill>
                    <a:latin typeface="Cambria" panose="02040503050406030204" pitchFamily="18" charset="0"/>
                  </a:rPr>
                  <a:t>2</a:t>
                </a:r>
                <a:r>
                  <a:rPr lang="en-US" sz="2800" b="1">
                    <a:solidFill>
                      <a:srgbClr val="ED5B4C"/>
                    </a:solidFill>
                    <a:latin typeface="Cambria" panose="02040503050406030204" pitchFamily="18" charset="0"/>
                  </a:rPr>
                  <a:t>x</a:t>
                </a:r>
                <a:endParaRPr lang="en-US" sz="2800" b="1" dirty="0">
                  <a:solidFill>
                    <a:srgbClr val="ED5B4C"/>
                  </a:solidFill>
                  <a:latin typeface="Cambria" panose="02040503050406030204" pitchFamily="18" charset="0"/>
                </a:endParaRPr>
              </a:p>
              <a:p>
                <a:pPr algn="just"/>
                <a:r>
                  <a:rPr lang="en-U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   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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Khi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ở VTCB: </a:t>
                </a:r>
                <a:r>
                  <a:rPr lang="es-ES" sz="2800" dirty="0" err="1">
                    <a:latin typeface="Cambria" panose="02040503050406030204" pitchFamily="18" charset="0"/>
                  </a:rPr>
                  <a:t>a</a:t>
                </a:r>
                <a:r>
                  <a:rPr lang="es-ES" sz="2800" baseline="-25000" dirty="0" err="1">
                    <a:latin typeface="Cambria" panose="02040503050406030204" pitchFamily="18" charset="0"/>
                  </a:rPr>
                  <a:t>min</a:t>
                </a:r>
                <a:r>
                  <a:rPr lang="es-ES" sz="2800" dirty="0">
                    <a:latin typeface="Cambria" panose="02040503050406030204" pitchFamily="18" charset="0"/>
                  </a:rPr>
                  <a:t> = </a:t>
                </a:r>
                <a:r>
                  <a:rPr lang="es-ES" sz="2800" dirty="0">
                    <a:latin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s-ES" sz="2800" dirty="0">
                    <a:latin typeface="Cambria" panose="02040503050406030204" pitchFamily="18" charset="0"/>
                  </a:rPr>
                  <a:t>.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 algn="just"/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   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Khi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ở VT </a:t>
                </a:r>
                <a:r>
                  <a:rPr lang="es-ES" sz="2800" dirty="0" err="1">
                    <a:latin typeface="Cambria" panose="02040503050406030204" pitchFamily="18" charset="0"/>
                  </a:rPr>
                  <a:t>biên</a:t>
                </a:r>
                <a:r>
                  <a:rPr lang="es-ES" sz="2800" dirty="0">
                    <a:latin typeface="Cambria" panose="02040503050406030204" pitchFamily="18" charset="0"/>
                  </a:rPr>
                  <a:t>: a = 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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aseline="30000" dirty="0">
                    <a:latin typeface="Cambria" panose="02040503050406030204" pitchFamily="18" charset="0"/>
                  </a:rPr>
                  <a:t>2</a:t>
                </a:r>
                <a:r>
                  <a:rPr lang="en-GB" sz="2800" dirty="0">
                    <a:latin typeface="Cambria" panose="02040503050406030204" pitchFamily="18" charset="0"/>
                  </a:rPr>
                  <a:t>A </a:t>
                </a:r>
                <a:r>
                  <a:rPr lang="es-E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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n-US" sz="2800" dirty="0">
                    <a:latin typeface="Cambria" panose="02040503050406030204" pitchFamily="18" charset="0"/>
                  </a:rPr>
                  <a:t>|a|</a:t>
                </a:r>
                <a:r>
                  <a:rPr lang="es-ES" sz="2800" baseline="-25000" dirty="0" err="1">
                    <a:latin typeface="Cambria" panose="02040503050406030204" pitchFamily="18" charset="0"/>
                  </a:rPr>
                  <a:t>max</a:t>
                </a:r>
                <a:r>
                  <a:rPr lang="es-ES" sz="2800" dirty="0">
                    <a:latin typeface="Cambria" panose="02040503050406030204" pitchFamily="18" charset="0"/>
                  </a:rPr>
                  <a:t> = </a:t>
                </a:r>
                <a:r>
                  <a:rPr lang="en-US" sz="2800" dirty="0">
                    <a:latin typeface="Cambria" panose="020405030504060302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aseline="30000" dirty="0">
                    <a:latin typeface="Cambria" panose="02040503050406030204" pitchFamily="18" charset="0"/>
                  </a:rPr>
                  <a:t>2</a:t>
                </a:r>
                <a:r>
                  <a:rPr lang="en-GB" sz="2800" dirty="0">
                    <a:latin typeface="Cambria" panose="02040503050406030204" pitchFamily="18" charset="0"/>
                  </a:rPr>
                  <a:t>A</a:t>
                </a:r>
                <a:r>
                  <a:rPr lang="es-ES" sz="2800" dirty="0">
                    <a:latin typeface="Cambria" panose="02040503050406030204" pitchFamily="18" charset="0"/>
                  </a:rPr>
                  <a:t>.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 algn="just"/>
                <a:r>
                  <a:rPr lang="es-ES" sz="2800" b="1" dirty="0">
                    <a:latin typeface="Cambria" panose="02040503050406030204" pitchFamily="18" charset="0"/>
                  </a:rPr>
                  <a:t>* </a:t>
                </a:r>
                <a:r>
                  <a:rPr lang="es-ES" sz="2800" b="1" dirty="0" err="1">
                    <a:latin typeface="Cambria" panose="02040503050406030204" pitchFamily="18" charset="0"/>
                  </a:rPr>
                  <a:t>Nhận</a:t>
                </a:r>
                <a:r>
                  <a:rPr lang="es-ES" sz="2800" b="1" dirty="0">
                    <a:latin typeface="Cambria" panose="02040503050406030204" pitchFamily="18" charset="0"/>
                  </a:rPr>
                  <a:t> </a:t>
                </a:r>
                <a:r>
                  <a:rPr lang="es-ES" sz="2800" b="1" dirty="0" err="1">
                    <a:latin typeface="Cambria" panose="02040503050406030204" pitchFamily="18" charset="0"/>
                  </a:rPr>
                  <a:t>xét</a:t>
                </a:r>
                <a:r>
                  <a:rPr lang="es-ES" sz="2800" b="1" dirty="0">
                    <a:latin typeface="Cambria" panose="02040503050406030204" pitchFamily="18" charset="0"/>
                  </a:rPr>
                  <a:t>: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endParaRPr lang="en-US" sz="2800" dirty="0">
                  <a:latin typeface="Cambria" panose="02040503050406030204" pitchFamily="18" charset="0"/>
                </a:endParaRPr>
              </a:p>
              <a:p>
                <a:pPr marL="514350" indent="-285750" algn="just"/>
                <a:r>
                  <a:rPr lang="es-ES" sz="2800">
                    <a:latin typeface="Cambria" panose="02040503050406030204" pitchFamily="18" charset="0"/>
                  </a:rPr>
                  <a:t>+ </a:t>
                </a:r>
                <a:r>
                  <a:rPr lang="es-ES" sz="2800" dirty="0">
                    <a:latin typeface="Cambria" panose="02040503050406030204" pitchFamily="18" charset="0"/>
                  </a:rPr>
                  <a:t>Gia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tốc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của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dao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động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và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ngược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pha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err="1">
                    <a:latin typeface="Cambria" panose="02040503050406030204" pitchFamily="18" charset="0"/>
                  </a:rPr>
                  <a:t>nhau</a:t>
                </a:r>
                <a:r>
                  <a:rPr lang="es-ES" sz="2800">
                    <a:latin typeface="Cambria" panose="02040503050406030204" pitchFamily="18" charset="0"/>
                  </a:rPr>
                  <a:t>.</a:t>
                </a:r>
              </a:p>
              <a:p>
                <a:pPr marL="685800" indent="-457200" algn="just"/>
                <a:r>
                  <a:rPr lang="es-ES" sz="2800">
                    <a:latin typeface="Cambria" panose="02040503050406030204" pitchFamily="18" charset="0"/>
                    <a:sym typeface="Symbol" panose="05050102010706020507" pitchFamily="18" charset="2"/>
                  </a:rPr>
                  <a:t> </a:t>
                </a:r>
                <a:r>
                  <a:rPr lang="es-ES" sz="2800">
                    <a:latin typeface="Cambria" panose="02040503050406030204" pitchFamily="18" charset="0"/>
                  </a:rPr>
                  <a:t>Véc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tơ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gia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tốc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luôn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hướng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về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vị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trí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cân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bằng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và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có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lớn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tỉ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lệ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với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lớn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của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li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err="1">
                    <a:latin typeface="Cambria" panose="02040503050406030204" pitchFamily="18" charset="0"/>
                  </a:rPr>
                  <a:t>độ</a:t>
                </a:r>
                <a:r>
                  <a:rPr lang="es-ES" sz="2800">
                    <a:latin typeface="Cambria" panose="02040503050406030204" pitchFamily="18" charset="0"/>
                  </a:rPr>
                  <a:t>.</a:t>
                </a:r>
              </a:p>
              <a:p>
                <a:pPr marL="514350" indent="-285750" algn="just"/>
                <a:r>
                  <a:rPr lang="en-US" sz="2800">
                    <a:latin typeface="Cambria" panose="02040503050406030204" pitchFamily="18" charset="0"/>
                  </a:rPr>
                  <a:t>+ </a:t>
                </a:r>
                <a:r>
                  <a:rPr lang="es-ES" sz="2800">
                    <a:latin typeface="Cambria" panose="02040503050406030204" pitchFamily="18" charset="0"/>
                  </a:rPr>
                  <a:t>Gia </a:t>
                </a:r>
                <a:r>
                  <a:rPr lang="es-ES" sz="2800" dirty="0" err="1">
                    <a:latin typeface="Cambria" panose="02040503050406030204" pitchFamily="18" charset="0"/>
                  </a:rPr>
                  <a:t>tốc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của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vật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dao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động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sớm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:r>
                  <a:rPr lang="es-ES" sz="2800" dirty="0" err="1">
                    <a:latin typeface="Cambria" panose="02040503050406030204" pitchFamily="18" charset="0"/>
                  </a:rPr>
                  <a:t>pha</a:t>
                </a:r>
                <a:r>
                  <a:rPr lang="es-ES" sz="2800" dirty="0"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s-ES" sz="2800" dirty="0">
                    <a:latin typeface="Cambria" panose="02040503050406030204" pitchFamily="18" charset="0"/>
                  </a:rPr>
                  <a:t> so </a:t>
                </a:r>
                <a:r>
                  <a:rPr lang="es-ES" sz="2800" err="1">
                    <a:latin typeface="Cambria" panose="02040503050406030204" pitchFamily="18" charset="0"/>
                  </a:rPr>
                  <a:t>với</a:t>
                </a:r>
                <a:r>
                  <a:rPr lang="es-ES" sz="2800">
                    <a:latin typeface="Cambria" panose="02040503050406030204" pitchFamily="18" charset="0"/>
                  </a:rPr>
                  <a:t> vận tốc.</a:t>
                </a:r>
                <a:endParaRPr lang="en-US" sz="28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 descr="n181 zalo Nguyen Duc Chien">
                <a:extLst>
                  <a:ext uri="{FF2B5EF4-FFF2-40B4-BE49-F238E27FC236}">
                    <a16:creationId xmlns:a16="http://schemas.microsoft.com/office/drawing/2014/main" id="{3869B5EA-B41A-4E90-0F1B-3E11EC279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2521124"/>
                <a:ext cx="10972799" cy="4326377"/>
              </a:xfrm>
              <a:prstGeom prst="rect">
                <a:avLst/>
              </a:prstGeom>
              <a:blipFill>
                <a:blip r:embed="rId2"/>
                <a:stretch>
                  <a:fillRect l="-1111" t="-1551" r="-1111" b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 descr="n181 zalo Nguyen Duc Chien">
            <a:extLst>
              <a:ext uri="{FF2B5EF4-FFF2-40B4-BE49-F238E27FC236}">
                <a16:creationId xmlns:a16="http://schemas.microsoft.com/office/drawing/2014/main" id="{BE2028C7-89CC-A9E0-F4ED-DA8FFFF807F0}"/>
              </a:ext>
            </a:extLst>
          </p:cNvPr>
          <p:cNvSpPr/>
          <p:nvPr/>
        </p:nvSpPr>
        <p:spPr>
          <a:xfrm>
            <a:off x="5276850" y="3108960"/>
            <a:ext cx="1737360" cy="548640"/>
          </a:xfrm>
          <a:prstGeom prst="roundRect">
            <a:avLst/>
          </a:prstGeom>
          <a:noFill/>
          <a:ln w="28575"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60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 descr="n181 zalo Nguyen Duc Chien">
            <a:extLst>
              <a:ext uri="{FF2B5EF4-FFF2-40B4-BE49-F238E27FC236}">
                <a16:creationId xmlns:a16="http://schemas.microsoft.com/office/drawing/2014/main" id="{11B4F47D-B99F-E1AB-9AEE-26481F34C2E1}"/>
              </a:ext>
            </a:extLst>
          </p:cNvPr>
          <p:cNvSpPr/>
          <p:nvPr/>
        </p:nvSpPr>
        <p:spPr>
          <a:xfrm>
            <a:off x="609600" y="132542"/>
            <a:ext cx="10972799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 3: VẬN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TỐC, GIA TỐC TRONG DAO ĐỘNG ĐIỀU HÒA</a:t>
            </a:r>
          </a:p>
        </p:txBody>
      </p:sp>
      <p:grpSp>
        <p:nvGrpSpPr>
          <p:cNvPr id="75" name="Group 74" descr="n181 zalo Nguyen Duc Chien">
            <a:extLst>
              <a:ext uri="{FF2B5EF4-FFF2-40B4-BE49-F238E27FC236}">
                <a16:creationId xmlns:a16="http://schemas.microsoft.com/office/drawing/2014/main" id="{74E89C92-3FDC-B622-04DB-6D558B626F55}"/>
              </a:ext>
            </a:extLst>
          </p:cNvPr>
          <p:cNvGrpSpPr/>
          <p:nvPr/>
        </p:nvGrpSpPr>
        <p:grpSpPr>
          <a:xfrm>
            <a:off x="294134" y="846065"/>
            <a:ext cx="9387548" cy="671993"/>
            <a:chOff x="294134" y="846065"/>
            <a:chExt cx="9387548" cy="671993"/>
          </a:xfrm>
        </p:grpSpPr>
        <p:sp>
          <p:nvSpPr>
            <p:cNvPr id="72" name="Title 2">
              <a:extLst>
                <a:ext uri="{FF2B5EF4-FFF2-40B4-BE49-F238E27FC236}">
                  <a16:creationId xmlns:a16="http://schemas.microsoft.com/office/drawing/2014/main" id="{5983BD61-1767-DBFF-37A9-3B9065227A5D}"/>
                </a:ext>
              </a:extLst>
            </p:cNvPr>
            <p:cNvSpPr txBox="1">
              <a:spLocks/>
            </p:cNvSpPr>
            <p:nvPr/>
          </p:nvSpPr>
          <p:spPr>
            <a:xfrm>
              <a:off x="998729" y="846065"/>
              <a:ext cx="8682953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GIA </a:t>
              </a:r>
              <a:r>
                <a:rPr lang="en-US" sz="3200" b="1" dirty="0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TỐC CỦA VẬT DAO ĐỘNG ĐIỀU HOÀ</a:t>
              </a:r>
            </a:p>
          </p:txBody>
        </p:sp>
        <p:sp>
          <p:nvSpPr>
            <p:cNvPr id="74" name="Freeform: Shape 51">
              <a:extLst>
                <a:ext uri="{FF2B5EF4-FFF2-40B4-BE49-F238E27FC236}">
                  <a16:creationId xmlns:a16="http://schemas.microsoft.com/office/drawing/2014/main" id="{0C7BC2EE-0278-A762-B684-ADDBB0DD039E}"/>
                </a:ext>
              </a:extLst>
            </p:cNvPr>
            <p:cNvSpPr/>
            <p:nvPr/>
          </p:nvSpPr>
          <p:spPr>
            <a:xfrm>
              <a:off x="294134" y="1118459"/>
              <a:ext cx="510287" cy="255091"/>
            </a:xfrm>
            <a:custGeom>
              <a:avLst/>
              <a:gdLst>
                <a:gd name="connsiteX0" fmla="*/ 0 w 904592"/>
                <a:gd name="connsiteY0" fmla="*/ 0 h 452249"/>
                <a:gd name="connsiteX1" fmla="*/ 904592 w 904592"/>
                <a:gd name="connsiteY1" fmla="*/ 0 h 452249"/>
                <a:gd name="connsiteX2" fmla="*/ 904592 w 904592"/>
                <a:gd name="connsiteY2" fmla="*/ 452249 h 452249"/>
                <a:gd name="connsiteX3" fmla="*/ 0 w 904592"/>
                <a:gd name="connsiteY3" fmla="*/ 452249 h 452249"/>
                <a:gd name="connsiteX4" fmla="*/ 0 w 904592"/>
                <a:gd name="connsiteY4" fmla="*/ 0 h 45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92" h="452249">
                  <a:moveTo>
                    <a:pt x="0" y="0"/>
                  </a:moveTo>
                  <a:lnTo>
                    <a:pt x="904592" y="0"/>
                  </a:lnTo>
                  <a:lnTo>
                    <a:pt x="904592" y="452249"/>
                  </a:lnTo>
                  <a:lnTo>
                    <a:pt x="0" y="4522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marL="0" marR="0" lvl="0" indent="0" algn="ctr" defTabSz="1377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B4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  <a:sym typeface="Arial"/>
                </a:rPr>
                <a:t>II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Arrow: Circular 50" descr="n181 zalo Nguyen Duc Chien">
            <a:extLst>
              <a:ext uri="{FF2B5EF4-FFF2-40B4-BE49-F238E27FC236}">
                <a16:creationId xmlns:a16="http://schemas.microsoft.com/office/drawing/2014/main" id="{7AE65482-2C30-77F0-E202-20E093523CF6}"/>
              </a:ext>
            </a:extLst>
          </p:cNvPr>
          <p:cNvSpPr/>
          <p:nvPr/>
        </p:nvSpPr>
        <p:spPr>
          <a:xfrm rot="11492668">
            <a:off x="92249" y="778149"/>
            <a:ext cx="914400" cy="91440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F5AE03"/>
          </a:solidFill>
          <a:ln>
            <a:solidFill>
              <a:srgbClr val="F5AE03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3" descr="n181 zalo Nguyen Duc Chien">
            <a:extLst>
              <a:ext uri="{FF2B5EF4-FFF2-40B4-BE49-F238E27FC236}">
                <a16:creationId xmlns:a16="http://schemas.microsoft.com/office/drawing/2014/main" id="{ED171C75-77C3-EBB8-408E-F821279C1D72}"/>
              </a:ext>
            </a:extLst>
          </p:cNvPr>
          <p:cNvGrpSpPr/>
          <p:nvPr/>
        </p:nvGrpSpPr>
        <p:grpSpPr>
          <a:xfrm>
            <a:off x="609600" y="1760465"/>
            <a:ext cx="5219701" cy="834763"/>
            <a:chOff x="609600" y="1760465"/>
            <a:chExt cx="5219701" cy="834763"/>
          </a:xfrm>
        </p:grpSpPr>
        <p:grpSp>
          <p:nvGrpSpPr>
            <p:cNvPr id="5" name="Google Shape;1750;p31">
              <a:extLst>
                <a:ext uri="{FF2B5EF4-FFF2-40B4-BE49-F238E27FC236}">
                  <a16:creationId xmlns:a16="http://schemas.microsoft.com/office/drawing/2014/main" id="{33685994-A404-F0F8-D481-76F28F69CBC0}"/>
                </a:ext>
              </a:extLst>
            </p:cNvPr>
            <p:cNvGrpSpPr/>
            <p:nvPr/>
          </p:nvGrpSpPr>
          <p:grpSpPr>
            <a:xfrm>
              <a:off x="609600" y="1760465"/>
              <a:ext cx="762441" cy="834763"/>
              <a:chOff x="2172358" y="5517789"/>
              <a:chExt cx="571831" cy="626072"/>
            </a:xfrm>
          </p:grpSpPr>
          <p:sp>
            <p:nvSpPr>
              <p:cNvPr id="7" name="Google Shape;1751;p31">
                <a:extLst>
                  <a:ext uri="{FF2B5EF4-FFF2-40B4-BE49-F238E27FC236}">
                    <a16:creationId xmlns:a16="http://schemas.microsoft.com/office/drawing/2014/main" id="{42794276-DB5E-6840-A8D1-0807972D1FAC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Google Shape;1752;p31">
                <a:extLst>
                  <a:ext uri="{FF2B5EF4-FFF2-40B4-BE49-F238E27FC236}">
                    <a16:creationId xmlns:a16="http://schemas.microsoft.com/office/drawing/2014/main" id="{6CFE7AC8-E56A-2899-29A3-02AD52EFB543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02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05FC1BC7-83CA-66FA-BD75-32A8FA2605CB}"/>
                </a:ext>
              </a:extLst>
            </p:cNvPr>
            <p:cNvSpPr txBox="1">
              <a:spLocks/>
            </p:cNvSpPr>
            <p:nvPr/>
          </p:nvSpPr>
          <p:spPr>
            <a:xfrm>
              <a:off x="1341415" y="1805689"/>
              <a:ext cx="4487886" cy="67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algn="just"/>
              <a:r>
                <a:rPr lang="en-US" sz="3200" b="1">
                  <a:solidFill>
                    <a:srgbClr val="455469"/>
                  </a:solidFill>
                  <a:latin typeface="Cambria" panose="02040503050406030204" pitchFamily="18" charset="0"/>
                  <a:ea typeface="Tahoma" panose="020B0604030504040204" pitchFamily="34" charset="0"/>
                  <a:cs typeface="Calibri" panose="020F0502020204030204" pitchFamily="34" charset="0"/>
                </a:rPr>
                <a:t>Đồ thị gia tốc:</a:t>
              </a:r>
              <a:endParaRPr lang="en-US" sz="3200" b="1" dirty="0">
                <a:solidFill>
                  <a:srgbClr val="455469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 descr="n181 zalo Nguyen Duc Chien">
            <a:extLst>
              <a:ext uri="{FF2B5EF4-FFF2-40B4-BE49-F238E27FC236}">
                <a16:creationId xmlns:a16="http://schemas.microsoft.com/office/drawing/2014/main" id="{0869F7AF-DAF3-415C-823F-FC9F0336AB5F}"/>
              </a:ext>
            </a:extLst>
          </p:cNvPr>
          <p:cNvSpPr/>
          <p:nvPr/>
        </p:nvSpPr>
        <p:spPr>
          <a:xfrm>
            <a:off x="4372358" y="1874912"/>
            <a:ext cx="5283703" cy="640080"/>
          </a:xfrm>
          <a:prstGeom prst="roundRect">
            <a:avLst/>
          </a:prstGeom>
          <a:noFill/>
          <a:ln w="28575">
            <a:solidFill>
              <a:srgbClr val="45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v’ = -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Acos(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+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= -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</a:rPr>
              <a:t>x</a:t>
            </a:r>
            <a:endParaRPr lang="en-US" sz="28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337E4A2B-31D1-A0C3-5277-CFDE06060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"/>
          <a:stretch/>
        </p:blipFill>
        <p:spPr>
          <a:xfrm>
            <a:off x="7531621" y="2718465"/>
            <a:ext cx="2790896" cy="2969855"/>
          </a:xfrm>
          <a:prstGeom prst="rect">
            <a:avLst/>
          </a:prstGeom>
        </p:spPr>
      </p:pic>
      <p:pic>
        <p:nvPicPr>
          <p:cNvPr id="12" name="Picture 11" descr="n181 zalo Nguyen Duc Chien">
            <a:extLst>
              <a:ext uri="{FF2B5EF4-FFF2-40B4-BE49-F238E27FC236}">
                <a16:creationId xmlns:a16="http://schemas.microsoft.com/office/drawing/2014/main" id="{695B3D52-1F38-D2EE-169A-145C49DF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33" y="2728577"/>
            <a:ext cx="2560684" cy="2959743"/>
          </a:xfrm>
          <a:prstGeom prst="rect">
            <a:avLst/>
          </a:prstGeom>
        </p:spPr>
      </p:pic>
      <p:pic>
        <p:nvPicPr>
          <p:cNvPr id="13" name="Picture 12" descr="n181 zalo Nguyen Duc Chien">
            <a:extLst>
              <a:ext uri="{FF2B5EF4-FFF2-40B4-BE49-F238E27FC236}">
                <a16:creationId xmlns:a16="http://schemas.microsoft.com/office/drawing/2014/main" id="{B9C463D4-58D6-CE72-E902-A61D7D0C7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379" y="2728578"/>
            <a:ext cx="2871242" cy="2969855"/>
          </a:xfrm>
          <a:prstGeom prst="rect">
            <a:avLst/>
          </a:prstGeom>
        </p:spPr>
      </p:pic>
      <p:sp>
        <p:nvSpPr>
          <p:cNvPr id="14" name="TextBox 13" descr="n181 zalo Nguyen Duc Chien">
            <a:extLst>
              <a:ext uri="{FF2B5EF4-FFF2-40B4-BE49-F238E27FC236}">
                <a16:creationId xmlns:a16="http://schemas.microsoft.com/office/drawing/2014/main" id="{617F9F4E-694D-C06B-2D1B-78287C0D40E8}"/>
              </a:ext>
            </a:extLst>
          </p:cNvPr>
          <p:cNvSpPr txBox="1"/>
          <p:nvPr/>
        </p:nvSpPr>
        <p:spPr>
          <a:xfrm>
            <a:off x="609599" y="5941226"/>
            <a:ext cx="10972799" cy="577251"/>
          </a:xfrm>
          <a:prstGeom prst="roundRect">
            <a:avLst/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 (Body)"/>
                <a:ea typeface="Cambria" panose="02040503050406030204" pitchFamily="18" charset="0"/>
              </a:rPr>
              <a:t>thị </a:t>
            </a:r>
            <a:r>
              <a:rPr lang="en-US" sz="2800" dirty="0" err="1">
                <a:solidFill>
                  <a:srgbClr val="000000"/>
                </a:solidFill>
                <a:latin typeface="Times New Roman (Body)"/>
                <a:ea typeface="Cambria" panose="02040503050406030204" pitchFamily="18" charset="0"/>
              </a:rPr>
              <a:t>gia</a:t>
            </a:r>
            <a:r>
              <a:rPr lang="vi-VN" sz="2800" dirty="0">
                <a:solidFill>
                  <a:srgbClr val="000000"/>
                </a:solidFill>
                <a:latin typeface="Times New Roman (Body)"/>
                <a:ea typeface="Cambria" panose="02040503050406030204" pitchFamily="18" charset="0"/>
              </a:rPr>
              <a:t> tốc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dao động điều hoà theo thời </a:t>
            </a:r>
            <a:r>
              <a:rPr lang="vi-VN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 là</a:t>
            </a:r>
            <a:r>
              <a:rPr lang="en-US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hình sin.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987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 descr="n181 zalo Nguyen Duc Chien">
            <a:extLst>
              <a:ext uri="{FF2B5EF4-FFF2-40B4-BE49-F238E27FC236}">
                <a16:creationId xmlns:a16="http://schemas.microsoft.com/office/drawing/2014/main" id="{EA4E5D12-BA7C-4FA3-AF43-384F375559B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173092" y="-2128938"/>
            <a:ext cx="1864866" cy="11410950"/>
          </a:xfrm>
          <a:prstGeom prst="downArrow">
            <a:avLst>
              <a:gd name="adj1" fmla="val 55194"/>
              <a:gd name="adj2" fmla="val 48907"/>
            </a:avLst>
          </a:prstGeom>
          <a:solidFill>
            <a:srgbClr val="ED5B4C"/>
          </a:solidFill>
          <a:ln>
            <a:noFill/>
          </a:ln>
        </p:spPr>
        <p:txBody>
          <a:bodyPr rot="10800000" lIns="121905" tIns="60952" rIns="121905" bIns="60952"/>
          <a:lstStyle/>
          <a:p>
            <a:pPr defTabSz="1219436">
              <a:defRPr/>
            </a:pPr>
            <a:endParaRPr lang="zh-CN" altLang="en-US" sz="2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46" descr="n181 zalo Nguyen Duc Chien">
            <a:extLst>
              <a:ext uri="{FF2B5EF4-FFF2-40B4-BE49-F238E27FC236}">
                <a16:creationId xmlns:a16="http://schemas.microsoft.com/office/drawing/2014/main" id="{F2AFBDBE-22FE-417C-B242-A319AC3C3B40}"/>
              </a:ext>
            </a:extLst>
          </p:cNvPr>
          <p:cNvGrpSpPr>
            <a:grpSpLocks/>
          </p:cNvGrpSpPr>
          <p:nvPr/>
        </p:nvGrpSpPr>
        <p:grpSpPr bwMode="auto">
          <a:xfrm>
            <a:off x="8062018" y="2663162"/>
            <a:ext cx="2055307" cy="2051352"/>
            <a:chOff x="1295400" y="2786058"/>
            <a:chExt cx="1753450" cy="1751017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A165BB9B-AB4B-4771-9A9A-845322A393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0" name="Oval 7">
                <a:extLst>
                  <a:ext uri="{FF2B5EF4-FFF2-40B4-BE49-F238E27FC236}">
                    <a16:creationId xmlns:a16="http://schemas.microsoft.com/office/drawing/2014/main" id="{AFC32C14-E556-4A30-99E1-DFD3D1EB3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53571" tIns="76786" rIns="153571" bIns="76786"/>
              <a:lstStyle/>
              <a:p>
                <a:pPr defTabSz="1219436">
                  <a:defRPr/>
                </a:pPr>
                <a:endParaRPr lang="zh-CN" altLang="en-US" sz="2800" b="1">
                  <a:solidFill>
                    <a:srgbClr val="0048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Oval 8">
                <a:extLst>
                  <a:ext uri="{FF2B5EF4-FFF2-40B4-BE49-F238E27FC236}">
                    <a16:creationId xmlns:a16="http://schemas.microsoft.com/office/drawing/2014/main" id="{F87100F9-A962-49FE-AAD8-D7DD5A01D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455469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153571" tIns="76786" rIns="153571" bIns="76786"/>
              <a:lstStyle/>
              <a:p>
                <a:pPr defTabSz="1219436">
                  <a:defRPr/>
                </a:pPr>
                <a:endParaRPr lang="zh-CN" altLang="en-US" sz="2800" b="1">
                  <a:solidFill>
                    <a:srgbClr val="0048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69C7F502-0E42-4FA7-9EEF-498E79698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179" y="3146216"/>
              <a:ext cx="1514918" cy="813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53571" tIns="76786" rIns="153571" bIns="76786"/>
            <a:lstStyle>
              <a:lvl1pPr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36625" indent="-360363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439863" indent="-287338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16125" indent="-287338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592388" indent="-287338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tốc</a:t>
              </a:r>
              <a:r>
                <a:rPr lang="en-US" altLang="zh-CN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DĐĐH</a:t>
              </a:r>
              <a:endParaRPr lang="zh-CN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微软雅黑" pitchFamily="34" charset="-122"/>
              </a:endParaRPr>
            </a:p>
          </p:txBody>
        </p:sp>
      </p:grpSp>
      <p:grpSp>
        <p:nvGrpSpPr>
          <p:cNvPr id="12" name="组合 40" descr="n181 zalo Nguyen Duc Chien">
            <a:extLst>
              <a:ext uri="{FF2B5EF4-FFF2-40B4-BE49-F238E27FC236}">
                <a16:creationId xmlns:a16="http://schemas.microsoft.com/office/drawing/2014/main" id="{86E62584-22A8-4215-96A6-6B94B2D05C17}"/>
              </a:ext>
            </a:extLst>
          </p:cNvPr>
          <p:cNvGrpSpPr>
            <a:grpSpLocks/>
          </p:cNvGrpSpPr>
          <p:nvPr/>
        </p:nvGrpSpPr>
        <p:grpSpPr bwMode="auto">
          <a:xfrm>
            <a:off x="1259060" y="2663162"/>
            <a:ext cx="2053787" cy="2051352"/>
            <a:chOff x="1295400" y="2786058"/>
            <a:chExt cx="1753450" cy="1751017"/>
          </a:xfrm>
        </p:grpSpPr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8B94D468-F520-4258-BD1A-0EBFB5511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5" name="Oval 7">
                <a:extLst>
                  <a:ext uri="{FF2B5EF4-FFF2-40B4-BE49-F238E27FC236}">
                    <a16:creationId xmlns:a16="http://schemas.microsoft.com/office/drawing/2014/main" id="{F3DF5F48-9616-41B2-9EB0-19ED428C8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53571" tIns="76786" rIns="153571" bIns="76786"/>
              <a:lstStyle/>
              <a:p>
                <a:pPr defTabSz="1219436">
                  <a:defRPr/>
                </a:pPr>
                <a:endParaRPr lang="zh-CN" altLang="en-US" sz="2800" b="1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BA8CA895-0850-462D-823B-7FB10CDF4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5AE03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153571" tIns="76786" rIns="153571" bIns="76786"/>
              <a:lstStyle/>
              <a:p>
                <a:pPr defTabSz="1219436">
                  <a:defRPr/>
                </a:pPr>
                <a:endParaRPr lang="zh-CN" altLang="en-US" sz="2800" b="1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BD2BFC8D-848D-459A-BBE4-73C6071C7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665" y="3215464"/>
              <a:ext cx="1514919" cy="92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53571" tIns="76786" rIns="153571" bIns="76786"/>
            <a:lstStyle>
              <a:lvl1pPr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36625" indent="-360363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439863" indent="-287338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2016125" indent="-287338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592388" indent="-287338" algn="l" defTabSz="1152525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altLang="zh-CN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tốc</a:t>
              </a:r>
              <a:r>
                <a:rPr lang="en-US" altLang="zh-CN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DĐĐH</a:t>
              </a:r>
              <a:endParaRPr lang="zh-CN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微软雅黑" pitchFamily="34" charset="-122"/>
              </a:endParaRPr>
            </a:p>
          </p:txBody>
        </p:sp>
      </p:grpSp>
      <p:sp>
        <p:nvSpPr>
          <p:cNvPr id="17" name="矩形标注 23" descr="n181 zalo Nguyen Duc Chien">
            <a:extLst>
              <a:ext uri="{FF2B5EF4-FFF2-40B4-BE49-F238E27FC236}">
                <a16:creationId xmlns:a16="http://schemas.microsoft.com/office/drawing/2014/main" id="{1183DC8C-89B2-4479-BBED-67640AB8F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136" y="4829834"/>
            <a:ext cx="1970141" cy="60483"/>
          </a:xfrm>
          <a:prstGeom prst="wedgeRectCallout">
            <a:avLst>
              <a:gd name="adj1" fmla="val -17528"/>
              <a:gd name="adj2" fmla="val -509463"/>
            </a:avLst>
          </a:prstGeom>
          <a:solidFill>
            <a:srgbClr val="ED5B4C"/>
          </a:solidFill>
          <a:ln>
            <a:noFill/>
          </a:ln>
        </p:spPr>
        <p:txBody>
          <a:bodyPr lIns="121905" tIns="60952" rIns="121905" bIns="60952" anchor="ctr"/>
          <a:lstStyle/>
          <a:p>
            <a:pPr defTabSz="1219436">
              <a:defRPr/>
            </a:pPr>
            <a:endParaRPr lang="zh-CN" altLang="en-US" sz="280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矩形标注 24" descr="n181 zalo Nguyen Duc Chien">
            <a:extLst>
              <a:ext uri="{FF2B5EF4-FFF2-40B4-BE49-F238E27FC236}">
                <a16:creationId xmlns:a16="http://schemas.microsoft.com/office/drawing/2014/main" id="{C61EAD73-79EF-4280-91F9-8F3F8F4F2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403" y="2296770"/>
            <a:ext cx="2111226" cy="85683"/>
          </a:xfrm>
          <a:prstGeom prst="wedgeRectCallout">
            <a:avLst>
              <a:gd name="adj1" fmla="val -23398"/>
              <a:gd name="adj2" fmla="val 403292"/>
            </a:avLst>
          </a:prstGeom>
          <a:solidFill>
            <a:srgbClr val="ED5B4C"/>
          </a:solidFill>
          <a:ln>
            <a:noFill/>
          </a:ln>
        </p:spPr>
        <p:txBody>
          <a:bodyPr lIns="121905" tIns="60952" rIns="121905" bIns="60952" anchor="ctr"/>
          <a:lstStyle/>
          <a:p>
            <a:pPr defTabSz="1219436">
              <a:defRPr/>
            </a:pPr>
            <a:endParaRPr lang="zh-CN" altLang="en-US" sz="280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8" descr="n181 zalo Nguyen Duc Chien">
                <a:extLst>
                  <a:ext uri="{FF2B5EF4-FFF2-40B4-BE49-F238E27FC236}">
                    <a16:creationId xmlns:a16="http://schemas.microsoft.com/office/drawing/2014/main" id="{33E11D20-35F0-41F9-A5FA-9B668D849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049" y="549919"/>
                <a:ext cx="4095751" cy="1681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21905" tIns="60952" rIns="121905" bIns="60952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 = - </a:t>
                </a: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Asin(</a:t>
                </a: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 + </a:t>
                </a: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en-US" sz="2800" b="1" dirty="0">
                    <a:solidFill>
                      <a:srgbClr val="F5AE0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F5AE03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800" b="1" i="1">
                          <a:solidFill>
                            <a:srgbClr val="F5AE03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rgbClr val="F5AE03"/>
                          </a:solidFill>
                          <a:latin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>
                          <a:solidFill>
                            <a:srgbClr val="F5AE03"/>
                          </a:solidFill>
                          <a:latin typeface="Cambria" panose="02040503050406030204" pitchFamily="18" charset="0"/>
                        </a:rPr>
                        <m:t>ω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srgbClr val="F5AE03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F5AE0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rgbClr val="F5AE03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rgbClr val="F5AE03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5AE03"/>
                              </a:solidFill>
                              <a:latin typeface="Cambria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1">
                              <a:solidFill>
                                <a:srgbClr val="F5AE03"/>
                              </a:solidFill>
                              <a:latin typeface="Cambria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5AE03"/>
                              </a:solidFill>
                              <a:latin typeface="Cambria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F5AE0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800" b="1">
                                  <a:solidFill>
                                    <a:srgbClr val="F5AE03"/>
                                  </a:solidFill>
                                  <a:latin typeface="Cambria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800" b="1" i="1">
                                  <a:solidFill>
                                    <a:srgbClr val="F5AE03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2800" b="1" i="1">
                          <a:solidFill>
                            <a:srgbClr val="F5AE0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2800" b="1" dirty="0">
                  <a:solidFill>
                    <a:srgbClr val="F5AE03"/>
                  </a:solidFill>
                  <a:latin typeface="Cambria" panose="020405030504060302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s-ES" sz="2800" b="1" dirty="0">
                    <a:solidFill>
                      <a:srgbClr val="F5AE03"/>
                    </a:solidFill>
                    <a:latin typeface="Cambria" panose="02040503050406030204" pitchFamily="18" charset="0"/>
                  </a:rPr>
                  <a:t>Đồ </a:t>
                </a:r>
                <a:r>
                  <a:rPr lang="es-ES" sz="2800" b="1" dirty="0" err="1">
                    <a:solidFill>
                      <a:srgbClr val="F5AE03"/>
                    </a:solidFill>
                    <a:latin typeface="Cambria" panose="02040503050406030204" pitchFamily="18" charset="0"/>
                  </a:rPr>
                  <a:t>thị</a:t>
                </a:r>
                <a:r>
                  <a:rPr lang="es-ES" sz="2800" b="1" dirty="0">
                    <a:solidFill>
                      <a:srgbClr val="F5AE03"/>
                    </a:solidFill>
                    <a:latin typeface="Cambria" panose="02040503050406030204" pitchFamily="18" charset="0"/>
                  </a:rPr>
                  <a:t>: </a:t>
                </a:r>
                <a:r>
                  <a:rPr lang="es-ES" sz="2800" b="1" dirty="0" err="1">
                    <a:solidFill>
                      <a:srgbClr val="F5AE03"/>
                    </a:solidFill>
                    <a:latin typeface="Cambria" panose="02040503050406030204" pitchFamily="18" charset="0"/>
                  </a:rPr>
                  <a:t>đường</a:t>
                </a:r>
                <a:r>
                  <a:rPr lang="es-ES" sz="2800" b="1" dirty="0">
                    <a:solidFill>
                      <a:srgbClr val="F5AE03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s-ES" sz="2800" b="1" dirty="0" err="1">
                    <a:solidFill>
                      <a:srgbClr val="F5AE03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s-ES" sz="2800" b="1" dirty="0">
                    <a:solidFill>
                      <a:srgbClr val="F5AE03"/>
                    </a:solidFill>
                    <a:latin typeface="Cambria" panose="02040503050406030204" pitchFamily="18" charset="0"/>
                  </a:rPr>
                  <a:t> sin.</a:t>
                </a:r>
                <a:endParaRPr lang="en-US" sz="2800" b="1" dirty="0">
                  <a:solidFill>
                    <a:srgbClr val="F5AE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28" descr="n181 zalo Nguyen Duc Chien">
                <a:extLst>
                  <a:ext uri="{FF2B5EF4-FFF2-40B4-BE49-F238E27FC236}">
                    <a16:creationId xmlns:a16="http://schemas.microsoft.com/office/drawing/2014/main" id="{33E11D20-35F0-41F9-A5FA-9B668D849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049" y="549919"/>
                <a:ext cx="4095751" cy="1681406"/>
              </a:xfrm>
              <a:prstGeom prst="rect">
                <a:avLst/>
              </a:prstGeom>
              <a:blipFill>
                <a:blip r:embed="rId2"/>
                <a:stretch>
                  <a:fillRect l="-1042" t="-3261" r="-744" b="-76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 descr="n181 zalo Nguyen Duc Chien">
            <a:extLst>
              <a:ext uri="{FF2B5EF4-FFF2-40B4-BE49-F238E27FC236}">
                <a16:creationId xmlns:a16="http://schemas.microsoft.com/office/drawing/2014/main" id="{DE2C1440-F81B-9A19-68E1-092D27FB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000579"/>
            <a:ext cx="4191000" cy="159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5" tIns="60952" rIns="121905" bIns="60952">
            <a:spAutoFit/>
          </a:bodyPr>
          <a:lstStyle/>
          <a:p>
            <a:pPr algn="ctr"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- 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Acos(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+ 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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a = -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 dirty="0">
                <a:solidFill>
                  <a:srgbClr val="455469"/>
                </a:solidFill>
                <a:latin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x.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Đồ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thị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: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đường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hình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sin.</a:t>
            </a:r>
            <a:endParaRPr lang="en-US" sz="2800" b="1" dirty="0">
              <a:solidFill>
                <a:srgbClr val="45546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 descr="n181 zalo Nguyen Duc Chien">
            <a:extLst>
              <a:ext uri="{FF2B5EF4-FFF2-40B4-BE49-F238E27FC236}">
                <a16:creationId xmlns:a16="http://schemas.microsoft.com/office/drawing/2014/main" id="{77D9A59A-E3E4-953A-6ED4-15E3A508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87" y="5041287"/>
            <a:ext cx="4464611" cy="14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5" tIns="60952" rIns="121905" bIns="60952">
            <a:spAutoFit/>
          </a:bodyPr>
          <a:lstStyle/>
          <a:p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 v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sớm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pha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/2 so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với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 x.</a:t>
            </a:r>
            <a:endParaRPr lang="es-ES" sz="2800" b="1" dirty="0">
              <a:solidFill>
                <a:srgbClr val="F5AE03"/>
              </a:solidFill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a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sớm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pha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/2 so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với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 v.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a, x: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</a:rPr>
              <a:t>ngược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</a:rPr>
              <a:t>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</a:rPr>
              <a:t>pha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</a:rPr>
              <a:t> </a:t>
            </a:r>
            <a:r>
              <a:rPr lang="es-ES" sz="2800" b="1" dirty="0" err="1">
                <a:solidFill>
                  <a:srgbClr val="F5AE03"/>
                </a:solidFill>
                <a:latin typeface="Cambria" panose="02040503050406030204" pitchFamily="18" charset="0"/>
              </a:rPr>
              <a:t>nhau</a:t>
            </a:r>
            <a:r>
              <a:rPr lang="es-ES" sz="2800" b="1" dirty="0">
                <a:solidFill>
                  <a:srgbClr val="F5AE03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1" name="Rectangle 30" descr="n181 zalo Nguyen Duc Chien">
            <a:extLst>
              <a:ext uri="{FF2B5EF4-FFF2-40B4-BE49-F238E27FC236}">
                <a16:creationId xmlns:a16="http://schemas.microsoft.com/office/drawing/2014/main" id="{050792E1-2360-7897-B6DF-7A2420803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720" y="1092568"/>
            <a:ext cx="7530280" cy="113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5" tIns="60952" rIns="121905" bIns="60952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 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Ở VTCB: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x</a:t>
            </a:r>
            <a:r>
              <a:rPr lang="es-ES" sz="2800" b="1" baseline="-25000" dirty="0" err="1">
                <a:solidFill>
                  <a:srgbClr val="455469"/>
                </a:solidFill>
                <a:latin typeface="Cambria" panose="02040503050406030204" pitchFamily="18" charset="0"/>
              </a:rPr>
              <a:t>min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= 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; 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a</a:t>
            </a:r>
            <a:r>
              <a:rPr lang="es-ES" sz="2800" b="1" baseline="-25000" dirty="0" err="1">
                <a:solidFill>
                  <a:srgbClr val="455469"/>
                </a:solidFill>
                <a:latin typeface="Cambria" panose="02040503050406030204" pitchFamily="18" charset="0"/>
              </a:rPr>
              <a:t>min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= 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;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v</a:t>
            </a:r>
            <a:r>
              <a:rPr lang="es-ES" sz="2800" b="1" baseline="-25000" dirty="0" err="1">
                <a:solidFill>
                  <a:srgbClr val="455469"/>
                </a:solidFill>
                <a:latin typeface="Cambria" panose="02040503050406030204" pitchFamily="18" charset="0"/>
              </a:rPr>
              <a:t>max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=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 </a:t>
            </a:r>
            <a:r>
              <a:rPr lang="en-US" sz="2800" b="1" baseline="30000" dirty="0">
                <a:solidFill>
                  <a:srgbClr val="455469"/>
                </a:solidFill>
                <a:latin typeface="Cambria" panose="02040503050406030204" pitchFamily="18" charset="0"/>
              </a:rPr>
              <a:t>2</a:t>
            </a:r>
            <a:r>
              <a:rPr lang="en-GB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A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endParaRPr lang="en-US" sz="2800" b="1" dirty="0">
              <a:solidFill>
                <a:srgbClr val="455469"/>
              </a:solidFill>
              <a:latin typeface="Cambria" panose="02040503050406030204" pitchFamily="18" charset="0"/>
            </a:endParaRPr>
          </a:p>
          <a:p>
            <a:pPr>
              <a:spcBef>
                <a:spcPts val="1200"/>
              </a:spcBef>
            </a:pP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 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Ở VT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biên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: 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|x| </a:t>
            </a:r>
            <a:r>
              <a:rPr lang="es-ES" sz="2800" b="1" baseline="-25000" dirty="0" err="1">
                <a:solidFill>
                  <a:srgbClr val="455469"/>
                </a:solidFill>
                <a:latin typeface="Cambria" panose="02040503050406030204" pitchFamily="18" charset="0"/>
              </a:rPr>
              <a:t>max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= A; 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|a|</a:t>
            </a:r>
            <a:r>
              <a:rPr lang="es-ES" sz="2800" b="1" baseline="-25000" dirty="0" err="1">
                <a:solidFill>
                  <a:srgbClr val="455469"/>
                </a:solidFill>
                <a:latin typeface="Cambria" panose="02040503050406030204" pitchFamily="18" charset="0"/>
              </a:rPr>
              <a:t>max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= </a:t>
            </a:r>
            <a:r>
              <a:rPr lang="en-US" sz="2800" b="1" dirty="0">
                <a:solidFill>
                  <a:srgbClr val="455469"/>
                </a:solidFill>
                <a:latin typeface="Cambria" panose="02040503050406030204" pitchFamily="18" charset="0"/>
                <a:sym typeface="Symbol" panose="05050102010706020507" pitchFamily="18" charset="2"/>
              </a:rPr>
              <a:t></a:t>
            </a:r>
            <a:r>
              <a:rPr lang="en-US" sz="2800" b="1" baseline="30000" dirty="0">
                <a:solidFill>
                  <a:srgbClr val="455469"/>
                </a:solidFill>
                <a:latin typeface="Cambria" panose="02040503050406030204" pitchFamily="18" charset="0"/>
              </a:rPr>
              <a:t>2</a:t>
            </a:r>
            <a:r>
              <a:rPr lang="en-GB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A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; </a:t>
            </a:r>
            <a:r>
              <a:rPr lang="es-ES" sz="2800" b="1" dirty="0" err="1">
                <a:solidFill>
                  <a:srgbClr val="455469"/>
                </a:solidFill>
                <a:latin typeface="Cambria" panose="02040503050406030204" pitchFamily="18" charset="0"/>
              </a:rPr>
              <a:t>v</a:t>
            </a:r>
            <a:r>
              <a:rPr lang="es-ES" sz="2800" b="1" baseline="-25000" dirty="0" err="1">
                <a:solidFill>
                  <a:srgbClr val="455469"/>
                </a:solidFill>
                <a:latin typeface="Cambria" panose="02040503050406030204" pitchFamily="18" charset="0"/>
              </a:rPr>
              <a:t>min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 = 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s-ES" sz="2800" b="1" dirty="0">
                <a:solidFill>
                  <a:srgbClr val="455469"/>
                </a:solidFill>
                <a:latin typeface="Cambria" panose="02040503050406030204" pitchFamily="18" charset="0"/>
              </a:rPr>
              <a:t>; </a:t>
            </a:r>
            <a:endParaRPr lang="en-US" sz="2800" b="1" dirty="0">
              <a:solidFill>
                <a:srgbClr val="455469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4829551" y="93195"/>
            <a:ext cx="2272997" cy="471488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12853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7" grpId="1" animBg="1"/>
      <p:bldP spid="18" grpId="0" animBg="1"/>
      <p:bldP spid="18" grpId="1" animBg="1"/>
      <p:bldP spid="19" grpId="0"/>
      <p:bldP spid="29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262890" y="138067"/>
            <a:ext cx="256032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 descr="n181 zalo Nguyen Duc Chien">
            <a:extLst>
              <a:ext uri="{FF2B5EF4-FFF2-40B4-BE49-F238E27FC236}">
                <a16:creationId xmlns:a16="http://schemas.microsoft.com/office/drawing/2014/main" id="{E9A7018D-687F-DFD4-FA25-C7C764F6F237}"/>
              </a:ext>
            </a:extLst>
          </p:cNvPr>
          <p:cNvSpPr/>
          <p:nvPr/>
        </p:nvSpPr>
        <p:spPr>
          <a:xfrm>
            <a:off x="3493770" y="138067"/>
            <a:ext cx="520446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CHƠI: GIẢI MẬT THƯ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 descr="n181 zalo Nguyen Duc Chien">
            <a:extLst>
              <a:ext uri="{FF2B5EF4-FFF2-40B4-BE49-F238E27FC236}">
                <a16:creationId xmlns:a16="http://schemas.microsoft.com/office/drawing/2014/main" id="{2B2966E8-9544-EF34-1291-C8AAD33DA3AC}"/>
              </a:ext>
            </a:extLst>
          </p:cNvPr>
          <p:cNvGrpSpPr/>
          <p:nvPr/>
        </p:nvGrpSpPr>
        <p:grpSpPr>
          <a:xfrm>
            <a:off x="577647" y="1116319"/>
            <a:ext cx="10997278" cy="2089011"/>
            <a:chOff x="577647" y="1116319"/>
            <a:chExt cx="10997278" cy="20890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A8D195-1D83-9128-00CF-F1DB04D03FC3}"/>
                </a:ext>
              </a:extLst>
            </p:cNvPr>
            <p:cNvSpPr txBox="1"/>
            <p:nvPr/>
          </p:nvSpPr>
          <p:spPr>
            <a:xfrm>
              <a:off x="958871" y="1116319"/>
              <a:ext cx="10616054" cy="2089011"/>
            </a:xfrm>
            <a:prstGeom prst="roundRect">
              <a:avLst>
                <a:gd name="adj" fmla="val 12835"/>
              </a:avLst>
            </a:prstGeom>
            <a:noFill/>
            <a:ln w="28575">
              <a:solidFill>
                <a:srgbClr val="455469"/>
              </a:solidFill>
            </a:ln>
          </p:spPr>
          <p:txBody>
            <a:bodyPr wrap="square">
              <a:spAutoFit/>
            </a:bodyPr>
            <a:lstStyle/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45546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 nhóm nhận mật thư số 1 (bằng 1 bài tập): Có 5 mật thư giống nhau được giao cho từng HS của nhóm</a:t>
              </a:r>
            </a:p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45546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Cá nhân HS ghi tên và giải bài tập trong mật thư trong thời gian 2 phút.</a:t>
              </a:r>
            </a:p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45546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Thảo luận nhóm chung trong 1 phút.</a:t>
              </a:r>
              <a:endPara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oogle Shape;1744;p31">
              <a:extLst>
                <a:ext uri="{FF2B5EF4-FFF2-40B4-BE49-F238E27FC236}">
                  <a16:creationId xmlns:a16="http://schemas.microsoft.com/office/drawing/2014/main" id="{66AC17BD-C6A1-F7D0-F32A-B678AF8BEAEE}"/>
                </a:ext>
              </a:extLst>
            </p:cNvPr>
            <p:cNvGrpSpPr/>
            <p:nvPr/>
          </p:nvGrpSpPr>
          <p:grpSpPr>
            <a:xfrm>
              <a:off x="577647" y="1743442"/>
              <a:ext cx="762441" cy="834763"/>
              <a:chOff x="2172358" y="5517789"/>
              <a:chExt cx="571831" cy="626072"/>
            </a:xfrm>
          </p:grpSpPr>
          <p:sp>
            <p:nvSpPr>
              <p:cNvPr id="5" name="Google Shape;1745;p31">
                <a:extLst>
                  <a:ext uri="{FF2B5EF4-FFF2-40B4-BE49-F238E27FC236}">
                    <a16:creationId xmlns:a16="http://schemas.microsoft.com/office/drawing/2014/main" id="{31D133F3-1FA2-6B3C-C45C-D14509BE9845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Google Shape;1746;p31">
                <a:extLst>
                  <a:ext uri="{FF2B5EF4-FFF2-40B4-BE49-F238E27FC236}">
                    <a16:creationId xmlns:a16="http://schemas.microsoft.com/office/drawing/2014/main" id="{92FAB7E7-0860-B5E1-0082-986EED33E800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4554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01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" name="Group 6" descr="n181 zalo Nguyen Duc Chien">
            <a:extLst>
              <a:ext uri="{FF2B5EF4-FFF2-40B4-BE49-F238E27FC236}">
                <a16:creationId xmlns:a16="http://schemas.microsoft.com/office/drawing/2014/main" id="{95EF1311-D0D2-5591-22C5-0EFCCF2909FA}"/>
              </a:ext>
            </a:extLst>
          </p:cNvPr>
          <p:cNvGrpSpPr/>
          <p:nvPr/>
        </p:nvGrpSpPr>
        <p:grpSpPr>
          <a:xfrm>
            <a:off x="577649" y="3408761"/>
            <a:ext cx="10997276" cy="834763"/>
            <a:chOff x="577649" y="3408761"/>
            <a:chExt cx="10997276" cy="8347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EDBE5B-3651-393B-9A76-3E0D6CCF3963}"/>
                </a:ext>
              </a:extLst>
            </p:cNvPr>
            <p:cNvSpPr txBox="1"/>
            <p:nvPr/>
          </p:nvSpPr>
          <p:spPr>
            <a:xfrm>
              <a:off x="958871" y="3478519"/>
              <a:ext cx="10616054" cy="582216"/>
            </a:xfrm>
            <a:prstGeom prst="roundRect">
              <a:avLst>
                <a:gd name="adj" fmla="val 35815"/>
              </a:avLst>
            </a:prstGeom>
            <a:noFill/>
            <a:ln w="28575">
              <a:solidFill>
                <a:srgbClr val="F5AE03"/>
              </a:solidFill>
            </a:ln>
          </p:spPr>
          <p:txBody>
            <a:bodyPr wrap="square">
              <a:spAutoFit/>
            </a:bodyPr>
            <a:lstStyle/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F5AE0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GV gọi bất kì số thứ tự nào đem mật thư lên chập tại vị trí của tổ</a:t>
              </a:r>
              <a:endParaRPr lang="en-US" sz="2400" b="1" dirty="0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oogle Shape;1744;p31">
              <a:extLst>
                <a:ext uri="{FF2B5EF4-FFF2-40B4-BE49-F238E27FC236}">
                  <a16:creationId xmlns:a16="http://schemas.microsoft.com/office/drawing/2014/main" id="{C708D078-4594-063B-1460-C21936818FF5}"/>
                </a:ext>
              </a:extLst>
            </p:cNvPr>
            <p:cNvGrpSpPr/>
            <p:nvPr/>
          </p:nvGrpSpPr>
          <p:grpSpPr>
            <a:xfrm>
              <a:off x="577649" y="3408761"/>
              <a:ext cx="762441" cy="834763"/>
              <a:chOff x="2172358" y="5517789"/>
              <a:chExt cx="571831" cy="626072"/>
            </a:xfrm>
          </p:grpSpPr>
          <p:sp>
            <p:nvSpPr>
              <p:cNvPr id="23" name="Google Shape;1745;p31">
                <a:extLst>
                  <a:ext uri="{FF2B5EF4-FFF2-40B4-BE49-F238E27FC236}">
                    <a16:creationId xmlns:a16="http://schemas.microsoft.com/office/drawing/2014/main" id="{FE740CCC-0E58-15E3-E02A-2C2978255950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Google Shape;1746;p31">
                <a:extLst>
                  <a:ext uri="{FF2B5EF4-FFF2-40B4-BE49-F238E27FC236}">
                    <a16:creationId xmlns:a16="http://schemas.microsoft.com/office/drawing/2014/main" id="{6304D284-6225-F65D-AF33-19C283ACF22A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02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" name="Group 7" descr="n181 zalo Nguyen Duc Chien">
            <a:extLst>
              <a:ext uri="{FF2B5EF4-FFF2-40B4-BE49-F238E27FC236}">
                <a16:creationId xmlns:a16="http://schemas.microsoft.com/office/drawing/2014/main" id="{35F6FF47-CCE7-7C46-FA10-9791B3308695}"/>
              </a:ext>
            </a:extLst>
          </p:cNvPr>
          <p:cNvGrpSpPr/>
          <p:nvPr/>
        </p:nvGrpSpPr>
        <p:grpSpPr>
          <a:xfrm>
            <a:off x="577647" y="4373869"/>
            <a:ext cx="10997278" cy="1005840"/>
            <a:chOff x="577647" y="4373869"/>
            <a:chExt cx="10997278" cy="10058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654CFA-E239-2CDF-5D4B-FDB60643BE80}"/>
                </a:ext>
              </a:extLst>
            </p:cNvPr>
            <p:cNvSpPr txBox="1"/>
            <p:nvPr/>
          </p:nvSpPr>
          <p:spPr>
            <a:xfrm>
              <a:off x="958871" y="4373869"/>
              <a:ext cx="10616054" cy="1005840"/>
            </a:xfrm>
            <a:prstGeom prst="roundRect">
              <a:avLst>
                <a:gd name="adj" fmla="val 29857"/>
              </a:avLst>
            </a:prstGeom>
            <a:noFill/>
            <a:ln w="28575">
              <a:solidFill>
                <a:srgbClr val="455469"/>
              </a:solidFill>
            </a:ln>
          </p:spPr>
          <p:txBody>
            <a:bodyPr wrap="square">
              <a:spAutoFit/>
            </a:bodyPr>
            <a:lstStyle/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45546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HS tiếp tục lấy mật thư số 2 và thực hiện như trên …</a:t>
              </a:r>
            </a:p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45546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GV chấm điểm mật thư trên bảng (điểm thành viên là điểm của tổ)</a:t>
              </a:r>
              <a:endParaRPr lang="en-US" sz="2400" b="1" dirty="0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Google Shape;1744;p31">
              <a:extLst>
                <a:ext uri="{FF2B5EF4-FFF2-40B4-BE49-F238E27FC236}">
                  <a16:creationId xmlns:a16="http://schemas.microsoft.com/office/drawing/2014/main" id="{96D5B241-9BE1-18B4-6BE4-2C4551130A7F}"/>
                </a:ext>
              </a:extLst>
            </p:cNvPr>
            <p:cNvGrpSpPr/>
            <p:nvPr/>
          </p:nvGrpSpPr>
          <p:grpSpPr>
            <a:xfrm>
              <a:off x="577647" y="4501133"/>
              <a:ext cx="762441" cy="834763"/>
              <a:chOff x="2172358" y="5517789"/>
              <a:chExt cx="571831" cy="626072"/>
            </a:xfrm>
          </p:grpSpPr>
          <p:sp>
            <p:nvSpPr>
              <p:cNvPr id="27" name="Google Shape;1745;p31">
                <a:extLst>
                  <a:ext uri="{FF2B5EF4-FFF2-40B4-BE49-F238E27FC236}">
                    <a16:creationId xmlns:a16="http://schemas.microsoft.com/office/drawing/2014/main" id="{7DDA0112-1F52-9AFD-C8BD-CC13CC486341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Google Shape;1746;p31">
                <a:extLst>
                  <a:ext uri="{FF2B5EF4-FFF2-40B4-BE49-F238E27FC236}">
                    <a16:creationId xmlns:a16="http://schemas.microsoft.com/office/drawing/2014/main" id="{2ED17D6C-F2DB-C54C-2874-48C194E2F7A6}"/>
                  </a:ext>
                </a:extLst>
              </p:cNvPr>
              <p:cNvSpPr/>
              <p:nvPr/>
            </p:nvSpPr>
            <p:spPr>
              <a:xfrm>
                <a:off x="2172358" y="5517789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4554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03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" descr="n181 zalo Nguyen Duc Chien">
            <a:extLst>
              <a:ext uri="{FF2B5EF4-FFF2-40B4-BE49-F238E27FC236}">
                <a16:creationId xmlns:a16="http://schemas.microsoft.com/office/drawing/2014/main" id="{BE8CCE9A-1430-DF69-9E3E-73A73C346C6B}"/>
              </a:ext>
            </a:extLst>
          </p:cNvPr>
          <p:cNvGrpSpPr/>
          <p:nvPr/>
        </p:nvGrpSpPr>
        <p:grpSpPr>
          <a:xfrm>
            <a:off x="577648" y="5612119"/>
            <a:ext cx="10997277" cy="1005840"/>
            <a:chOff x="577648" y="5612119"/>
            <a:chExt cx="10997277" cy="10058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648FC8-7235-F7B2-2CE2-3CAFD18EB674}"/>
                </a:ext>
              </a:extLst>
            </p:cNvPr>
            <p:cNvSpPr txBox="1"/>
            <p:nvPr/>
          </p:nvSpPr>
          <p:spPr>
            <a:xfrm>
              <a:off x="958871" y="5612119"/>
              <a:ext cx="10616054" cy="1005840"/>
            </a:xfrm>
            <a:prstGeom prst="roundRect">
              <a:avLst>
                <a:gd name="adj" fmla="val 27730"/>
              </a:avLst>
            </a:prstGeom>
            <a:noFill/>
            <a:ln w="28575">
              <a:solidFill>
                <a:srgbClr val="F5AE03"/>
              </a:solidFill>
            </a:ln>
          </p:spPr>
          <p:txBody>
            <a:bodyPr wrap="square">
              <a:spAutoFit/>
            </a:bodyPr>
            <a:lstStyle/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F5AE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Hết mật thư kết thúc trò chơi</a:t>
              </a:r>
            </a:p>
            <a:p>
              <a:pPr marL="682625" indent="-339725" algn="just">
                <a:buFont typeface="Wingdings" panose="05000000000000000000" pitchFamily="2" charset="2"/>
                <a:buChar char="Ä"/>
              </a:pPr>
              <a:r>
                <a:rPr lang="en-US" sz="2400" b="1">
                  <a:solidFill>
                    <a:srgbClr val="F5AE0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Wingdings" panose="05000000000000000000" pitchFamily="2" charset="2"/>
                </a:rPr>
                <a:t>Trình chiếu kết quả, học sinh sửa phiếu học tập và tổng kết điểm</a:t>
              </a:r>
              <a:endParaRPr lang="en-US" sz="2400" b="1" dirty="0">
                <a:solidFill>
                  <a:srgbClr val="F5AE0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oogle Shape;1744;p31">
              <a:extLst>
                <a:ext uri="{FF2B5EF4-FFF2-40B4-BE49-F238E27FC236}">
                  <a16:creationId xmlns:a16="http://schemas.microsoft.com/office/drawing/2014/main" id="{D077D31C-7B05-1CF6-7F7C-AE64FCC8E72F}"/>
                </a:ext>
              </a:extLst>
            </p:cNvPr>
            <p:cNvGrpSpPr/>
            <p:nvPr/>
          </p:nvGrpSpPr>
          <p:grpSpPr>
            <a:xfrm>
              <a:off x="577648" y="5710743"/>
              <a:ext cx="762442" cy="834766"/>
              <a:chOff x="2172358" y="5517787"/>
              <a:chExt cx="571832" cy="626074"/>
            </a:xfrm>
          </p:grpSpPr>
          <p:sp>
            <p:nvSpPr>
              <p:cNvPr id="35" name="Google Shape;1745;p31">
                <a:extLst>
                  <a:ext uri="{FF2B5EF4-FFF2-40B4-BE49-F238E27FC236}">
                    <a16:creationId xmlns:a16="http://schemas.microsoft.com/office/drawing/2014/main" id="{3A59966E-F340-50DE-32BB-FE1405DAC282}"/>
                  </a:ext>
                </a:extLst>
              </p:cNvPr>
              <p:cNvSpPr/>
              <p:nvPr/>
            </p:nvSpPr>
            <p:spPr>
              <a:xfrm>
                <a:off x="2172358" y="5572023"/>
                <a:ext cx="571831" cy="571838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20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543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766"/>
                    </a:lnTo>
                    <a:lnTo>
                      <a:pt x="14335" y="8860"/>
                    </a:lnTo>
                    <a:lnTo>
                      <a:pt x="11436" y="11437"/>
                    </a:lnTo>
                    <a:lnTo>
                      <a:pt x="9020" y="14175"/>
                    </a:lnTo>
                    <a:lnTo>
                      <a:pt x="6765" y="17235"/>
                    </a:lnTo>
                    <a:lnTo>
                      <a:pt x="4832" y="20457"/>
                    </a:lnTo>
                    <a:lnTo>
                      <a:pt x="3060" y="23839"/>
                    </a:lnTo>
                    <a:lnTo>
                      <a:pt x="1772" y="27383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181"/>
                    </a:lnTo>
                    <a:lnTo>
                      <a:pt x="322" y="35114"/>
                    </a:lnTo>
                    <a:lnTo>
                      <a:pt x="161" y="37047"/>
                    </a:lnTo>
                    <a:lnTo>
                      <a:pt x="0" y="39141"/>
                    </a:lnTo>
                    <a:lnTo>
                      <a:pt x="161" y="41073"/>
                    </a:lnTo>
                    <a:lnTo>
                      <a:pt x="322" y="43006"/>
                    </a:lnTo>
                    <a:lnTo>
                      <a:pt x="483" y="45100"/>
                    </a:lnTo>
                    <a:lnTo>
                      <a:pt x="805" y="46872"/>
                    </a:lnTo>
                    <a:lnTo>
                      <a:pt x="1289" y="48805"/>
                    </a:lnTo>
                    <a:lnTo>
                      <a:pt x="1772" y="50737"/>
                    </a:lnTo>
                    <a:lnTo>
                      <a:pt x="3060" y="54281"/>
                    </a:lnTo>
                    <a:lnTo>
                      <a:pt x="4832" y="57663"/>
                    </a:lnTo>
                    <a:lnTo>
                      <a:pt x="6765" y="60885"/>
                    </a:lnTo>
                    <a:lnTo>
                      <a:pt x="9020" y="63945"/>
                    </a:lnTo>
                    <a:lnTo>
                      <a:pt x="11436" y="66683"/>
                    </a:lnTo>
                    <a:lnTo>
                      <a:pt x="14335" y="69260"/>
                    </a:lnTo>
                    <a:lnTo>
                      <a:pt x="17234" y="71515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543" y="76347"/>
                    </a:lnTo>
                    <a:lnTo>
                      <a:pt x="29315" y="76831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166" y="77958"/>
                    </a:lnTo>
                    <a:lnTo>
                      <a:pt x="45099" y="77636"/>
                    </a:lnTo>
                    <a:lnTo>
                      <a:pt x="47032" y="77314"/>
                    </a:lnTo>
                    <a:lnTo>
                      <a:pt x="48804" y="76831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515"/>
                    </a:lnTo>
                    <a:lnTo>
                      <a:pt x="63944" y="69260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737"/>
                    </a:lnTo>
                    <a:lnTo>
                      <a:pt x="76991" y="48805"/>
                    </a:lnTo>
                    <a:lnTo>
                      <a:pt x="77313" y="46872"/>
                    </a:lnTo>
                    <a:lnTo>
                      <a:pt x="77635" y="45100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9141"/>
                    </a:lnTo>
                    <a:lnTo>
                      <a:pt x="78118" y="37047"/>
                    </a:lnTo>
                    <a:lnTo>
                      <a:pt x="77957" y="35114"/>
                    </a:lnTo>
                    <a:lnTo>
                      <a:pt x="77635" y="33181"/>
                    </a:lnTo>
                    <a:lnTo>
                      <a:pt x="77313" y="31248"/>
                    </a:lnTo>
                    <a:lnTo>
                      <a:pt x="76991" y="29315"/>
                    </a:lnTo>
                    <a:lnTo>
                      <a:pt x="76346" y="27383"/>
                    </a:lnTo>
                    <a:lnTo>
                      <a:pt x="75058" y="23839"/>
                    </a:lnTo>
                    <a:lnTo>
                      <a:pt x="73447" y="20457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766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7032" y="806"/>
                    </a:lnTo>
                    <a:lnTo>
                      <a:pt x="45099" y="484"/>
                    </a:lnTo>
                    <a:lnTo>
                      <a:pt x="43166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000000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Google Shape;1746;p31">
                <a:extLst>
                  <a:ext uri="{FF2B5EF4-FFF2-40B4-BE49-F238E27FC236}">
                    <a16:creationId xmlns:a16="http://schemas.microsoft.com/office/drawing/2014/main" id="{653D060F-855F-BD3D-3638-C01220B2DF3A}"/>
                  </a:ext>
                </a:extLst>
              </p:cNvPr>
              <p:cNvSpPr/>
              <p:nvPr/>
            </p:nvSpPr>
            <p:spPr>
              <a:xfrm>
                <a:off x="2172359" y="5517787"/>
                <a:ext cx="571831" cy="571831"/>
              </a:xfrm>
              <a:custGeom>
                <a:avLst/>
                <a:gdLst/>
                <a:ahLst/>
                <a:cxnLst/>
                <a:rect l="l" t="t" r="r" b="b"/>
                <a:pathLst>
                  <a:path w="78119" h="78119" extrusionOk="0">
                    <a:moveTo>
                      <a:pt x="37046" y="1"/>
                    </a:moveTo>
                    <a:lnTo>
                      <a:pt x="35113" y="162"/>
                    </a:lnTo>
                    <a:lnTo>
                      <a:pt x="33180" y="484"/>
                    </a:lnTo>
                    <a:lnTo>
                      <a:pt x="31247" y="806"/>
                    </a:lnTo>
                    <a:lnTo>
                      <a:pt x="29315" y="1289"/>
                    </a:lnTo>
                    <a:lnTo>
                      <a:pt x="27382" y="1773"/>
                    </a:lnTo>
                    <a:lnTo>
                      <a:pt x="23838" y="3061"/>
                    </a:lnTo>
                    <a:lnTo>
                      <a:pt x="20456" y="4672"/>
                    </a:lnTo>
                    <a:lnTo>
                      <a:pt x="17234" y="6605"/>
                    </a:lnTo>
                    <a:lnTo>
                      <a:pt x="14174" y="8860"/>
                    </a:lnTo>
                    <a:lnTo>
                      <a:pt x="11436" y="11437"/>
                    </a:lnTo>
                    <a:lnTo>
                      <a:pt x="8859" y="14175"/>
                    </a:lnTo>
                    <a:lnTo>
                      <a:pt x="6604" y="17235"/>
                    </a:lnTo>
                    <a:lnTo>
                      <a:pt x="4671" y="20456"/>
                    </a:lnTo>
                    <a:lnTo>
                      <a:pt x="3060" y="23839"/>
                    </a:lnTo>
                    <a:lnTo>
                      <a:pt x="1772" y="27382"/>
                    </a:lnTo>
                    <a:lnTo>
                      <a:pt x="1289" y="29315"/>
                    </a:lnTo>
                    <a:lnTo>
                      <a:pt x="805" y="31248"/>
                    </a:lnTo>
                    <a:lnTo>
                      <a:pt x="483" y="33020"/>
                    </a:lnTo>
                    <a:lnTo>
                      <a:pt x="161" y="35114"/>
                    </a:lnTo>
                    <a:lnTo>
                      <a:pt x="0" y="37046"/>
                    </a:lnTo>
                    <a:lnTo>
                      <a:pt x="0" y="38979"/>
                    </a:lnTo>
                    <a:lnTo>
                      <a:pt x="0" y="41073"/>
                    </a:lnTo>
                    <a:lnTo>
                      <a:pt x="161" y="43006"/>
                    </a:lnTo>
                    <a:lnTo>
                      <a:pt x="483" y="44939"/>
                    </a:lnTo>
                    <a:lnTo>
                      <a:pt x="805" y="46872"/>
                    </a:lnTo>
                    <a:lnTo>
                      <a:pt x="1289" y="48804"/>
                    </a:lnTo>
                    <a:lnTo>
                      <a:pt x="1772" y="50576"/>
                    </a:lnTo>
                    <a:lnTo>
                      <a:pt x="3060" y="54281"/>
                    </a:lnTo>
                    <a:lnTo>
                      <a:pt x="4671" y="57663"/>
                    </a:lnTo>
                    <a:lnTo>
                      <a:pt x="6604" y="60885"/>
                    </a:lnTo>
                    <a:lnTo>
                      <a:pt x="8859" y="63945"/>
                    </a:lnTo>
                    <a:lnTo>
                      <a:pt x="11436" y="66683"/>
                    </a:lnTo>
                    <a:lnTo>
                      <a:pt x="14174" y="69099"/>
                    </a:lnTo>
                    <a:lnTo>
                      <a:pt x="17234" y="71354"/>
                    </a:lnTo>
                    <a:lnTo>
                      <a:pt x="20456" y="73448"/>
                    </a:lnTo>
                    <a:lnTo>
                      <a:pt x="23838" y="75059"/>
                    </a:lnTo>
                    <a:lnTo>
                      <a:pt x="27382" y="76347"/>
                    </a:lnTo>
                    <a:lnTo>
                      <a:pt x="29315" y="76830"/>
                    </a:lnTo>
                    <a:lnTo>
                      <a:pt x="31247" y="77314"/>
                    </a:lnTo>
                    <a:lnTo>
                      <a:pt x="33180" y="77636"/>
                    </a:lnTo>
                    <a:lnTo>
                      <a:pt x="35113" y="77958"/>
                    </a:lnTo>
                    <a:lnTo>
                      <a:pt x="37046" y="78119"/>
                    </a:lnTo>
                    <a:lnTo>
                      <a:pt x="41073" y="78119"/>
                    </a:lnTo>
                    <a:lnTo>
                      <a:pt x="43005" y="77958"/>
                    </a:lnTo>
                    <a:lnTo>
                      <a:pt x="44938" y="77636"/>
                    </a:lnTo>
                    <a:lnTo>
                      <a:pt x="46871" y="77314"/>
                    </a:lnTo>
                    <a:lnTo>
                      <a:pt x="48804" y="76830"/>
                    </a:lnTo>
                    <a:lnTo>
                      <a:pt x="50737" y="76347"/>
                    </a:lnTo>
                    <a:lnTo>
                      <a:pt x="54280" y="75059"/>
                    </a:lnTo>
                    <a:lnTo>
                      <a:pt x="57663" y="73448"/>
                    </a:lnTo>
                    <a:lnTo>
                      <a:pt x="60884" y="71354"/>
                    </a:lnTo>
                    <a:lnTo>
                      <a:pt x="63944" y="69099"/>
                    </a:lnTo>
                    <a:lnTo>
                      <a:pt x="66682" y="66683"/>
                    </a:lnTo>
                    <a:lnTo>
                      <a:pt x="69259" y="63945"/>
                    </a:lnTo>
                    <a:lnTo>
                      <a:pt x="71514" y="60885"/>
                    </a:lnTo>
                    <a:lnTo>
                      <a:pt x="73447" y="57663"/>
                    </a:lnTo>
                    <a:lnTo>
                      <a:pt x="75058" y="54281"/>
                    </a:lnTo>
                    <a:lnTo>
                      <a:pt x="76346" y="50576"/>
                    </a:lnTo>
                    <a:lnTo>
                      <a:pt x="76830" y="48804"/>
                    </a:lnTo>
                    <a:lnTo>
                      <a:pt x="77313" y="46872"/>
                    </a:lnTo>
                    <a:lnTo>
                      <a:pt x="77635" y="44939"/>
                    </a:lnTo>
                    <a:lnTo>
                      <a:pt x="77957" y="43006"/>
                    </a:lnTo>
                    <a:lnTo>
                      <a:pt x="78118" y="41073"/>
                    </a:lnTo>
                    <a:lnTo>
                      <a:pt x="78118" y="38979"/>
                    </a:lnTo>
                    <a:lnTo>
                      <a:pt x="78118" y="37046"/>
                    </a:lnTo>
                    <a:lnTo>
                      <a:pt x="77957" y="35114"/>
                    </a:lnTo>
                    <a:lnTo>
                      <a:pt x="77635" y="33020"/>
                    </a:lnTo>
                    <a:lnTo>
                      <a:pt x="77313" y="31248"/>
                    </a:lnTo>
                    <a:lnTo>
                      <a:pt x="76830" y="29315"/>
                    </a:lnTo>
                    <a:lnTo>
                      <a:pt x="76346" y="27382"/>
                    </a:lnTo>
                    <a:lnTo>
                      <a:pt x="75058" y="23839"/>
                    </a:lnTo>
                    <a:lnTo>
                      <a:pt x="73447" y="20456"/>
                    </a:lnTo>
                    <a:lnTo>
                      <a:pt x="71514" y="17235"/>
                    </a:lnTo>
                    <a:lnTo>
                      <a:pt x="69259" y="14175"/>
                    </a:lnTo>
                    <a:lnTo>
                      <a:pt x="66682" y="11437"/>
                    </a:lnTo>
                    <a:lnTo>
                      <a:pt x="63944" y="8860"/>
                    </a:lnTo>
                    <a:lnTo>
                      <a:pt x="60884" y="6605"/>
                    </a:lnTo>
                    <a:lnTo>
                      <a:pt x="57663" y="4672"/>
                    </a:lnTo>
                    <a:lnTo>
                      <a:pt x="54280" y="3061"/>
                    </a:lnTo>
                    <a:lnTo>
                      <a:pt x="50737" y="1773"/>
                    </a:lnTo>
                    <a:lnTo>
                      <a:pt x="48804" y="1289"/>
                    </a:lnTo>
                    <a:lnTo>
                      <a:pt x="46871" y="806"/>
                    </a:lnTo>
                    <a:lnTo>
                      <a:pt x="44938" y="484"/>
                    </a:lnTo>
                    <a:lnTo>
                      <a:pt x="43005" y="162"/>
                    </a:lnTo>
                    <a:lnTo>
                      <a:pt x="41073" y="1"/>
                    </a:lnTo>
                    <a:close/>
                  </a:path>
                </a:pathLst>
              </a:custGeom>
              <a:solidFill>
                <a:srgbClr val="F5AE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Cambria" panose="02040503050406030204" pitchFamily="18" charset="0"/>
                    <a:cs typeface="Calibri" panose="020F0502020204030204" pitchFamily="34" charset="0"/>
                  </a:rPr>
                  <a:t>04</a:t>
                </a:r>
                <a:endParaRPr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72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262890" y="138067"/>
            <a:ext cx="256032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 descr="n181 zalo Nguyen Duc Chien">
            <a:extLst>
              <a:ext uri="{FF2B5EF4-FFF2-40B4-BE49-F238E27FC236}">
                <a16:creationId xmlns:a16="http://schemas.microsoft.com/office/drawing/2014/main" id="{E9A7018D-687F-DFD4-FA25-C7C764F6F237}"/>
              </a:ext>
            </a:extLst>
          </p:cNvPr>
          <p:cNvSpPr/>
          <p:nvPr/>
        </p:nvSpPr>
        <p:spPr>
          <a:xfrm>
            <a:off x="4432935" y="138067"/>
            <a:ext cx="332613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MẬT THƯ SỐ 1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n181 zalo Nguyen Duc Chien">
            <a:extLst>
              <a:ext uri="{FF2B5EF4-FFF2-40B4-BE49-F238E27FC236}">
                <a16:creationId xmlns:a16="http://schemas.microsoft.com/office/drawing/2014/main" id="{60A8D195-1D83-9128-00CF-F1DB04D03FC3}"/>
              </a:ext>
            </a:extLst>
          </p:cNvPr>
          <p:cNvSpPr txBox="1"/>
          <p:nvPr/>
        </p:nvSpPr>
        <p:spPr>
          <a:xfrm>
            <a:off x="958871" y="1116319"/>
            <a:ext cx="10616054" cy="1691104"/>
          </a:xfrm>
          <a:prstGeom prst="roundRect">
            <a:avLst>
              <a:gd name="adj" fmla="val 12835"/>
            </a:avLst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 trình dao động của một vật là x = 5cos4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(cm).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a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Xác định tốc độ cực đại của vật.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b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Hãy viết phương trình vận tốc, gia tốc.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Vẽ đồ thị li độ, vận tốc, gia tốc theo thời gian của vật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oogle Shape;1744;p31" descr="n181 zalo Nguyen Duc Chien">
            <a:extLst>
              <a:ext uri="{FF2B5EF4-FFF2-40B4-BE49-F238E27FC236}">
                <a16:creationId xmlns:a16="http://schemas.microsoft.com/office/drawing/2014/main" id="{66AC17BD-C6A1-F7D0-F32A-B678AF8BEAEE}"/>
              </a:ext>
            </a:extLst>
          </p:cNvPr>
          <p:cNvGrpSpPr/>
          <p:nvPr/>
        </p:nvGrpSpPr>
        <p:grpSpPr>
          <a:xfrm>
            <a:off x="577650" y="1544489"/>
            <a:ext cx="762441" cy="834763"/>
            <a:chOff x="2172358" y="5517789"/>
            <a:chExt cx="571831" cy="626072"/>
          </a:xfrm>
        </p:grpSpPr>
        <p:sp>
          <p:nvSpPr>
            <p:cNvPr id="5" name="Google Shape;1745;p31">
              <a:extLst>
                <a:ext uri="{FF2B5EF4-FFF2-40B4-BE49-F238E27FC236}">
                  <a16:creationId xmlns:a16="http://schemas.microsoft.com/office/drawing/2014/main" id="{31D133F3-1FA2-6B3C-C45C-D14509BE984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746;p31">
              <a:extLst>
                <a:ext uri="{FF2B5EF4-FFF2-40B4-BE49-F238E27FC236}">
                  <a16:creationId xmlns:a16="http://schemas.microsoft.com/office/drawing/2014/main" id="{92FAB7E7-0860-B5E1-0082-986EED33E80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 descr="n181 zalo Nguyen Duc Chien">
            <a:extLst>
              <a:ext uri="{FF2B5EF4-FFF2-40B4-BE49-F238E27FC236}">
                <a16:creationId xmlns:a16="http://schemas.microsoft.com/office/drawing/2014/main" id="{571C9BC0-A6EF-261B-B23C-C73F58BF78A4}"/>
              </a:ext>
            </a:extLst>
          </p:cNvPr>
          <p:cNvSpPr txBox="1"/>
          <p:nvPr/>
        </p:nvSpPr>
        <p:spPr>
          <a:xfrm>
            <a:off x="958870" y="3426718"/>
            <a:ext cx="10616054" cy="3030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phương trình: x = 5cos4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(cm).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Ta có: A = 5 cm;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rad/s;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a. Tốc độ cực đại của vật: v</a:t>
            </a:r>
            <a:r>
              <a:rPr lang="en-US" sz="2400" b="1" baseline="-25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= 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.5 = 20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cm/s.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b. Phương trình vận tốc: 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v = -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Asin(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+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- 4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.5.sin4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= - 20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.sin4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(cm/s).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Phương trình gia tốc: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a = -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 baseline="30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Acos(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+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- (4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baseline="30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.5cos4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= - 800.cos4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(cm/s</a:t>
            </a:r>
            <a:r>
              <a:rPr lang="en-US" sz="2400" b="1" baseline="30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 descr="n181 zalo Nguyen Duc Chien">
            <a:extLst>
              <a:ext uri="{FF2B5EF4-FFF2-40B4-BE49-F238E27FC236}">
                <a16:creationId xmlns:a16="http://schemas.microsoft.com/office/drawing/2014/main" id="{49B1B47D-231E-ED5E-4517-EBF2620F2A27}"/>
              </a:ext>
            </a:extLst>
          </p:cNvPr>
          <p:cNvSpPr txBox="1"/>
          <p:nvPr/>
        </p:nvSpPr>
        <p:spPr>
          <a:xfrm>
            <a:off x="958870" y="2852906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1" name="Google Shape;1849;p34" descr="n181 zalo Nguyen Duc Chien">
            <a:extLst>
              <a:ext uri="{FF2B5EF4-FFF2-40B4-BE49-F238E27FC236}">
                <a16:creationId xmlns:a16="http://schemas.microsoft.com/office/drawing/2014/main" id="{E4DEE350-ADE1-2504-A321-8486D8246597}"/>
              </a:ext>
            </a:extLst>
          </p:cNvPr>
          <p:cNvGrpSpPr/>
          <p:nvPr/>
        </p:nvGrpSpPr>
        <p:grpSpPr>
          <a:xfrm rot="11917095">
            <a:off x="10725913" y="-475653"/>
            <a:ext cx="1620463" cy="1990497"/>
            <a:chOff x="7490828" y="1640786"/>
            <a:chExt cx="926423" cy="1192419"/>
          </a:xfrm>
        </p:grpSpPr>
        <p:sp>
          <p:nvSpPr>
            <p:cNvPr id="12" name="Google Shape;1850;p34">
              <a:extLst>
                <a:ext uri="{FF2B5EF4-FFF2-40B4-BE49-F238E27FC236}">
                  <a16:creationId xmlns:a16="http://schemas.microsoft.com/office/drawing/2014/main" id="{29F279C1-A924-1BD8-6117-D9759E1FC5B6}"/>
                </a:ext>
              </a:extLst>
            </p:cNvPr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3" name="Google Shape;1851;p34">
              <a:extLst>
                <a:ext uri="{FF2B5EF4-FFF2-40B4-BE49-F238E27FC236}">
                  <a16:creationId xmlns:a16="http://schemas.microsoft.com/office/drawing/2014/main" id="{4F5395A7-DD89-A76D-1775-3225FB3D1745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4" name="Google Shape;1852;p34">
              <a:extLst>
                <a:ext uri="{FF2B5EF4-FFF2-40B4-BE49-F238E27FC236}">
                  <a16:creationId xmlns:a16="http://schemas.microsoft.com/office/drawing/2014/main" id="{F469D1A7-E904-A0FE-91C0-C3F47F35D8EB}"/>
                </a:ext>
              </a:extLst>
            </p:cNvPr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5" name="Google Shape;1853;p34">
              <a:extLst>
                <a:ext uri="{FF2B5EF4-FFF2-40B4-BE49-F238E27FC236}">
                  <a16:creationId xmlns:a16="http://schemas.microsoft.com/office/drawing/2014/main" id="{6E7C689A-FA4B-B61B-BFA2-D4964CBCB040}"/>
                </a:ext>
              </a:extLst>
            </p:cNvPr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6" name="Google Shape;1854;p34">
              <a:extLst>
                <a:ext uri="{FF2B5EF4-FFF2-40B4-BE49-F238E27FC236}">
                  <a16:creationId xmlns:a16="http://schemas.microsoft.com/office/drawing/2014/main" id="{09C5F8ED-8706-A8A4-E45D-CBB6A66BD1FB}"/>
                </a:ext>
              </a:extLst>
            </p:cNvPr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7" name="Google Shape;1855;p34">
              <a:extLst>
                <a:ext uri="{FF2B5EF4-FFF2-40B4-BE49-F238E27FC236}">
                  <a16:creationId xmlns:a16="http://schemas.microsoft.com/office/drawing/2014/main" id="{0DB5EB87-4478-FD03-B50E-243E6C2A1D3B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8" name="Google Shape;1856;p34">
              <a:extLst>
                <a:ext uri="{FF2B5EF4-FFF2-40B4-BE49-F238E27FC236}">
                  <a16:creationId xmlns:a16="http://schemas.microsoft.com/office/drawing/2014/main" id="{CC1C2374-8BA4-9A5C-3835-EA828DC8DE53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9" name="Google Shape;1857;p34">
              <a:extLst>
                <a:ext uri="{FF2B5EF4-FFF2-40B4-BE49-F238E27FC236}">
                  <a16:creationId xmlns:a16="http://schemas.microsoft.com/office/drawing/2014/main" id="{0C2F1CA2-996B-D6DF-18BB-7502785F873D}"/>
                </a:ext>
              </a:extLst>
            </p:cNvPr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9" name="Google Shape;1858;p34">
              <a:extLst>
                <a:ext uri="{FF2B5EF4-FFF2-40B4-BE49-F238E27FC236}">
                  <a16:creationId xmlns:a16="http://schemas.microsoft.com/office/drawing/2014/main" id="{4ACD630A-6C1B-7A23-D481-A7F6501373F1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0" name="Google Shape;1859;p34">
              <a:extLst>
                <a:ext uri="{FF2B5EF4-FFF2-40B4-BE49-F238E27FC236}">
                  <a16:creationId xmlns:a16="http://schemas.microsoft.com/office/drawing/2014/main" id="{79B7EC0E-8BDA-B232-899B-6EEEF4006171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1" name="Google Shape;1860;p34">
              <a:extLst>
                <a:ext uri="{FF2B5EF4-FFF2-40B4-BE49-F238E27FC236}">
                  <a16:creationId xmlns:a16="http://schemas.microsoft.com/office/drawing/2014/main" id="{904FE966-5134-4C81-3056-5CA8239B45D4}"/>
                </a:ext>
              </a:extLst>
            </p:cNvPr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7" name="Google Shape;1861;p34">
              <a:extLst>
                <a:ext uri="{FF2B5EF4-FFF2-40B4-BE49-F238E27FC236}">
                  <a16:creationId xmlns:a16="http://schemas.microsoft.com/office/drawing/2014/main" id="{BEC30DAB-3560-B1C3-EEC6-FDD3A2251650}"/>
                </a:ext>
              </a:extLst>
            </p:cNvPr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8" name="Google Shape;1862;p34">
              <a:extLst>
                <a:ext uri="{FF2B5EF4-FFF2-40B4-BE49-F238E27FC236}">
                  <a16:creationId xmlns:a16="http://schemas.microsoft.com/office/drawing/2014/main" id="{9FED16AD-A094-B85B-0C9E-5DFFD6232EFA}"/>
                </a:ext>
              </a:extLst>
            </p:cNvPr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9" name="Google Shape;1863;p34">
              <a:extLst>
                <a:ext uri="{FF2B5EF4-FFF2-40B4-BE49-F238E27FC236}">
                  <a16:creationId xmlns:a16="http://schemas.microsoft.com/office/drawing/2014/main" id="{644870CE-4052-DD81-0ADE-BCDE35C3A9A2}"/>
                </a:ext>
              </a:extLst>
            </p:cNvPr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0" name="Google Shape;1864;p34">
              <a:extLst>
                <a:ext uri="{FF2B5EF4-FFF2-40B4-BE49-F238E27FC236}">
                  <a16:creationId xmlns:a16="http://schemas.microsoft.com/office/drawing/2014/main" id="{519858E7-C73E-AA93-94CA-E0EC88EAA25E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1" name="Google Shape;1865;p34">
              <a:extLst>
                <a:ext uri="{FF2B5EF4-FFF2-40B4-BE49-F238E27FC236}">
                  <a16:creationId xmlns:a16="http://schemas.microsoft.com/office/drawing/2014/main" id="{8106DE87-65FC-BAF9-9FF7-9F3C439F1AF4}"/>
                </a:ext>
              </a:extLst>
            </p:cNvPr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2" name="Google Shape;1866;p34">
              <a:extLst>
                <a:ext uri="{FF2B5EF4-FFF2-40B4-BE49-F238E27FC236}">
                  <a16:creationId xmlns:a16="http://schemas.microsoft.com/office/drawing/2014/main" id="{24885BCC-B3F1-CC33-A1E2-7B24FF06A3D4}"/>
                </a:ext>
              </a:extLst>
            </p:cNvPr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3" name="Google Shape;1867;p34">
              <a:extLst>
                <a:ext uri="{FF2B5EF4-FFF2-40B4-BE49-F238E27FC236}">
                  <a16:creationId xmlns:a16="http://schemas.microsoft.com/office/drawing/2014/main" id="{941956C5-4872-17D2-25D3-65B225B16F3B}"/>
                </a:ext>
              </a:extLst>
            </p:cNvPr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4" name="Google Shape;1868;p34">
              <a:extLst>
                <a:ext uri="{FF2B5EF4-FFF2-40B4-BE49-F238E27FC236}">
                  <a16:creationId xmlns:a16="http://schemas.microsoft.com/office/drawing/2014/main" id="{B3CB6644-1CC9-C078-C117-D20699E9478E}"/>
                </a:ext>
              </a:extLst>
            </p:cNvPr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5" name="Google Shape;1869;p34">
              <a:extLst>
                <a:ext uri="{FF2B5EF4-FFF2-40B4-BE49-F238E27FC236}">
                  <a16:creationId xmlns:a16="http://schemas.microsoft.com/office/drawing/2014/main" id="{914CB28F-B6EA-8C73-C947-A8AFAE8E2C1E}"/>
                </a:ext>
              </a:extLst>
            </p:cNvPr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6" name="Google Shape;1870;p34">
              <a:extLst>
                <a:ext uri="{FF2B5EF4-FFF2-40B4-BE49-F238E27FC236}">
                  <a16:creationId xmlns:a16="http://schemas.microsoft.com/office/drawing/2014/main" id="{F0FD1F97-497B-FD18-FAA1-7C3A8FC3EFE4}"/>
                </a:ext>
              </a:extLst>
            </p:cNvPr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7" name="Google Shape;1871;p34">
              <a:extLst>
                <a:ext uri="{FF2B5EF4-FFF2-40B4-BE49-F238E27FC236}">
                  <a16:creationId xmlns:a16="http://schemas.microsoft.com/office/drawing/2014/main" id="{F17A4441-2D79-CE5B-625F-A90D19E08D08}"/>
                </a:ext>
              </a:extLst>
            </p:cNvPr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8" name="Google Shape;1872;p34">
              <a:extLst>
                <a:ext uri="{FF2B5EF4-FFF2-40B4-BE49-F238E27FC236}">
                  <a16:creationId xmlns:a16="http://schemas.microsoft.com/office/drawing/2014/main" id="{72707742-A430-43B6-E7A0-EC06E84929B0}"/>
                </a:ext>
              </a:extLst>
            </p:cNvPr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9" name="Google Shape;1873;p34">
              <a:extLst>
                <a:ext uri="{FF2B5EF4-FFF2-40B4-BE49-F238E27FC236}">
                  <a16:creationId xmlns:a16="http://schemas.microsoft.com/office/drawing/2014/main" id="{A6858AEE-5705-A9F3-65C6-2F4551AD16B7}"/>
                </a:ext>
              </a:extLst>
            </p:cNvPr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0" name="Google Shape;1874;p34">
              <a:extLst>
                <a:ext uri="{FF2B5EF4-FFF2-40B4-BE49-F238E27FC236}">
                  <a16:creationId xmlns:a16="http://schemas.microsoft.com/office/drawing/2014/main" id="{ACDEA6A6-B0B9-FDEB-832C-E0954ADC6631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1" name="Google Shape;1875;p34">
              <a:extLst>
                <a:ext uri="{FF2B5EF4-FFF2-40B4-BE49-F238E27FC236}">
                  <a16:creationId xmlns:a16="http://schemas.microsoft.com/office/drawing/2014/main" id="{19C9FED5-8389-D77B-A175-E070DFDC5A39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2" name="Google Shape;1876;p34">
              <a:extLst>
                <a:ext uri="{FF2B5EF4-FFF2-40B4-BE49-F238E27FC236}">
                  <a16:creationId xmlns:a16="http://schemas.microsoft.com/office/drawing/2014/main" id="{49C31B06-69C8-A924-625E-E8E6A229BC26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3" name="Google Shape;1877;p34">
              <a:extLst>
                <a:ext uri="{FF2B5EF4-FFF2-40B4-BE49-F238E27FC236}">
                  <a16:creationId xmlns:a16="http://schemas.microsoft.com/office/drawing/2014/main" id="{9142D208-CFD8-AE75-A302-97BA8CE0D265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4" name="Google Shape;1878;p34">
              <a:extLst>
                <a:ext uri="{FF2B5EF4-FFF2-40B4-BE49-F238E27FC236}">
                  <a16:creationId xmlns:a16="http://schemas.microsoft.com/office/drawing/2014/main" id="{0CE29AA0-76AD-04D2-D7E6-53ADEF2679E0}"/>
                </a:ext>
              </a:extLst>
            </p:cNvPr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5" name="Google Shape;1879;p34">
              <a:extLst>
                <a:ext uri="{FF2B5EF4-FFF2-40B4-BE49-F238E27FC236}">
                  <a16:creationId xmlns:a16="http://schemas.microsoft.com/office/drawing/2014/main" id="{6989CC46-4DB4-628A-4891-C5B8E24B69B1}"/>
                </a:ext>
              </a:extLst>
            </p:cNvPr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6" name="Google Shape;1880;p34">
              <a:extLst>
                <a:ext uri="{FF2B5EF4-FFF2-40B4-BE49-F238E27FC236}">
                  <a16:creationId xmlns:a16="http://schemas.microsoft.com/office/drawing/2014/main" id="{DB6361FE-E36E-F98C-44F2-EA44D86CE2A2}"/>
                </a:ext>
              </a:extLst>
            </p:cNvPr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7" name="Google Shape;1881;p34">
              <a:extLst>
                <a:ext uri="{FF2B5EF4-FFF2-40B4-BE49-F238E27FC236}">
                  <a16:creationId xmlns:a16="http://schemas.microsoft.com/office/drawing/2014/main" id="{AB1EC581-9830-C963-BB58-0D8D046250DE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8" name="Google Shape;1882;p34">
              <a:extLst>
                <a:ext uri="{FF2B5EF4-FFF2-40B4-BE49-F238E27FC236}">
                  <a16:creationId xmlns:a16="http://schemas.microsoft.com/office/drawing/2014/main" id="{9A930EF8-9818-C45E-B12C-E18AA52CF55F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9" name="Google Shape;1883;p34">
              <a:extLst>
                <a:ext uri="{FF2B5EF4-FFF2-40B4-BE49-F238E27FC236}">
                  <a16:creationId xmlns:a16="http://schemas.microsoft.com/office/drawing/2014/main" id="{2AE7E46A-1A29-453C-433A-7CB6D1A03964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0" name="Google Shape;1884;p34">
              <a:extLst>
                <a:ext uri="{FF2B5EF4-FFF2-40B4-BE49-F238E27FC236}">
                  <a16:creationId xmlns:a16="http://schemas.microsoft.com/office/drawing/2014/main" id="{344EBDE0-DB27-E4D4-5FE5-F0FD07F7A60E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1" name="Google Shape;1885;p34">
              <a:extLst>
                <a:ext uri="{FF2B5EF4-FFF2-40B4-BE49-F238E27FC236}">
                  <a16:creationId xmlns:a16="http://schemas.microsoft.com/office/drawing/2014/main" id="{9094B77E-273A-54A1-6236-6C423221E343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2" name="Google Shape;1886;p34">
              <a:extLst>
                <a:ext uri="{FF2B5EF4-FFF2-40B4-BE49-F238E27FC236}">
                  <a16:creationId xmlns:a16="http://schemas.microsoft.com/office/drawing/2014/main" id="{F5EF5C43-D38A-2337-511B-8F15BAE42797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3" name="Google Shape;1887;p34">
              <a:extLst>
                <a:ext uri="{FF2B5EF4-FFF2-40B4-BE49-F238E27FC236}">
                  <a16:creationId xmlns:a16="http://schemas.microsoft.com/office/drawing/2014/main" id="{86E2FB5F-0E24-8D37-6B51-742B76C577FB}"/>
                </a:ext>
              </a:extLst>
            </p:cNvPr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4" name="Google Shape;1888;p34">
              <a:extLst>
                <a:ext uri="{FF2B5EF4-FFF2-40B4-BE49-F238E27FC236}">
                  <a16:creationId xmlns:a16="http://schemas.microsoft.com/office/drawing/2014/main" id="{4680CB4F-8226-A084-95DE-4B659F3E7B0C}"/>
                </a:ext>
              </a:extLst>
            </p:cNvPr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419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81 zalo Nguyen Duc Chien">
            <a:extLst>
              <a:ext uri="{FF2B5EF4-FFF2-40B4-BE49-F238E27FC236}">
                <a16:creationId xmlns:a16="http://schemas.microsoft.com/office/drawing/2014/main" id="{22B904C5-5753-282B-1863-E76178AC6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15A69CA3-5F70-62BB-7FC8-4FADC88EA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0" name="Rectangle 9" descr="n181 zalo Nguyen Duc Chien">
            <a:extLst>
              <a:ext uri="{FF2B5EF4-FFF2-40B4-BE49-F238E27FC236}">
                <a16:creationId xmlns:a16="http://schemas.microsoft.com/office/drawing/2014/main" id="{B78ED682-F5A5-ECA7-110C-15347E0358F1}"/>
              </a:ext>
            </a:extLst>
          </p:cNvPr>
          <p:cNvSpPr/>
          <p:nvPr/>
        </p:nvSpPr>
        <p:spPr>
          <a:xfrm>
            <a:off x="2286000" y="4801919"/>
            <a:ext cx="7452358" cy="1307170"/>
          </a:xfrm>
          <a:prstGeom prst="rect">
            <a:avLst/>
          </a:prstGeom>
          <a:solidFill>
            <a:srgbClr val="F5AE0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</a:rPr>
              <a:t>Đáp án: B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Rectangle 10" descr="n181 zalo Nguyen Duc Chien">
            <a:extLst>
              <a:ext uri="{FF2B5EF4-FFF2-40B4-BE49-F238E27FC236}">
                <a16:creationId xmlns:a16="http://schemas.microsoft.com/office/drawing/2014/main" id="{668B0528-4F9D-D982-0B1D-4A54C700A96D}"/>
              </a:ext>
            </a:extLst>
          </p:cNvPr>
          <p:cNvSpPr/>
          <p:nvPr/>
        </p:nvSpPr>
        <p:spPr>
          <a:xfrm>
            <a:off x="2118358" y="3013502"/>
            <a:ext cx="79552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mừng bạn nhận được 5 viên kẹo!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Snip Diagonal Corner Rectangle 39" descr="n181 zalo Nguyen Duc Chien">
            <a:extLst>
              <a:ext uri="{FF2B5EF4-FFF2-40B4-BE49-F238E27FC236}">
                <a16:creationId xmlns:a16="http://schemas.microsoft.com/office/drawing/2014/main" id="{30E088B3-EB79-3F7B-1EDA-565450AA0278}"/>
              </a:ext>
            </a:extLst>
          </p:cNvPr>
          <p:cNvSpPr/>
          <p:nvPr/>
        </p:nvSpPr>
        <p:spPr>
          <a:xfrm>
            <a:off x="834571" y="438927"/>
            <a:ext cx="10522857" cy="2574575"/>
          </a:xfrm>
          <a:prstGeom prst="snip2DiagRect">
            <a:avLst/>
          </a:prstGeom>
          <a:solidFill>
            <a:srgbClr val="ED5B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Trong dao động điều hòa, đại lượng luôn thay đổi theo thời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gian là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defRPr/>
            </a:pPr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vi-VN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A. biên độ.	</a:t>
            </a:r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vi-VN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B. pha dao động.</a:t>
            </a:r>
            <a:endParaRPr lang="en-US" sz="36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just">
              <a:lnSpc>
                <a:spcPct val="115000"/>
              </a:lnSpc>
              <a:defRPr/>
            </a:pPr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vi-VN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C. tần số góc.	</a:t>
            </a:r>
            <a:r>
              <a:rPr 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vi-VN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D. pha ban đầu.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entagon 8" descr="n181 zalo Nguyen Duc Chien">
            <a:hlinkClick r:id="rId6" action="ppaction://hlinksldjump"/>
            <a:extLst>
              <a:ext uri="{FF2B5EF4-FFF2-40B4-BE49-F238E27FC236}">
                <a16:creationId xmlns:a16="http://schemas.microsoft.com/office/drawing/2014/main" id="{735E618A-5598-E33E-B15D-66454258738C}"/>
              </a:ext>
            </a:extLst>
          </p:cNvPr>
          <p:cNvSpPr/>
          <p:nvPr/>
        </p:nvSpPr>
        <p:spPr>
          <a:xfrm flipH="1">
            <a:off x="9905998" y="6105130"/>
            <a:ext cx="2127262" cy="653004"/>
          </a:xfrm>
          <a:prstGeom prst="homePlate">
            <a:avLst/>
          </a:prstGeom>
          <a:solidFill>
            <a:srgbClr val="4554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5365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4" grpId="0" animBg="1"/>
      <p:bldP spid="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262890" y="138067"/>
            <a:ext cx="256032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 descr="n181 zalo Nguyen Duc Chien">
            <a:extLst>
              <a:ext uri="{FF2B5EF4-FFF2-40B4-BE49-F238E27FC236}">
                <a16:creationId xmlns:a16="http://schemas.microsoft.com/office/drawing/2014/main" id="{E9A7018D-687F-DFD4-FA25-C7C764F6F237}"/>
              </a:ext>
            </a:extLst>
          </p:cNvPr>
          <p:cNvSpPr/>
          <p:nvPr/>
        </p:nvSpPr>
        <p:spPr>
          <a:xfrm>
            <a:off x="4432935" y="138067"/>
            <a:ext cx="332613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MẬT THƯ SỐ 1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n181 zalo Nguyen Duc Chien">
            <a:extLst>
              <a:ext uri="{FF2B5EF4-FFF2-40B4-BE49-F238E27FC236}">
                <a16:creationId xmlns:a16="http://schemas.microsoft.com/office/drawing/2014/main" id="{60A8D195-1D83-9128-00CF-F1DB04D03FC3}"/>
              </a:ext>
            </a:extLst>
          </p:cNvPr>
          <p:cNvSpPr txBox="1"/>
          <p:nvPr/>
        </p:nvSpPr>
        <p:spPr>
          <a:xfrm>
            <a:off x="958871" y="1116319"/>
            <a:ext cx="10616054" cy="1691104"/>
          </a:xfrm>
          <a:prstGeom prst="roundRect">
            <a:avLst>
              <a:gd name="adj" fmla="val 12835"/>
            </a:avLst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 trình dao động của một vật là x = 5cos4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(cm).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a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Xác định tốc độ cực đại của vật.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b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Hãy viết phương trình vận tốc, gia tốc.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Vẽ đồ thị li độ, vận tốc, gia tốc theo thời gian của vật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oogle Shape;1744;p31" descr="n181 zalo Nguyen Duc Chien">
            <a:extLst>
              <a:ext uri="{FF2B5EF4-FFF2-40B4-BE49-F238E27FC236}">
                <a16:creationId xmlns:a16="http://schemas.microsoft.com/office/drawing/2014/main" id="{66AC17BD-C6A1-F7D0-F32A-B678AF8BEAEE}"/>
              </a:ext>
            </a:extLst>
          </p:cNvPr>
          <p:cNvGrpSpPr/>
          <p:nvPr/>
        </p:nvGrpSpPr>
        <p:grpSpPr>
          <a:xfrm>
            <a:off x="577650" y="1544489"/>
            <a:ext cx="762441" cy="834763"/>
            <a:chOff x="2172358" y="5517789"/>
            <a:chExt cx="571831" cy="626072"/>
          </a:xfrm>
        </p:grpSpPr>
        <p:sp>
          <p:nvSpPr>
            <p:cNvPr id="5" name="Google Shape;1745;p31">
              <a:extLst>
                <a:ext uri="{FF2B5EF4-FFF2-40B4-BE49-F238E27FC236}">
                  <a16:creationId xmlns:a16="http://schemas.microsoft.com/office/drawing/2014/main" id="{31D133F3-1FA2-6B3C-C45C-D14509BE984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746;p31">
              <a:extLst>
                <a:ext uri="{FF2B5EF4-FFF2-40B4-BE49-F238E27FC236}">
                  <a16:creationId xmlns:a16="http://schemas.microsoft.com/office/drawing/2014/main" id="{92FAB7E7-0860-B5E1-0082-986EED33E80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 descr="n181 zalo Nguyen Duc Chien">
            <a:extLst>
              <a:ext uri="{FF2B5EF4-FFF2-40B4-BE49-F238E27FC236}">
                <a16:creationId xmlns:a16="http://schemas.microsoft.com/office/drawing/2014/main" id="{49B1B47D-231E-ED5E-4517-EBF2620F2A27}"/>
              </a:ext>
            </a:extLst>
          </p:cNvPr>
          <p:cNvSpPr txBox="1"/>
          <p:nvPr/>
        </p:nvSpPr>
        <p:spPr>
          <a:xfrm>
            <a:off x="958870" y="2852906"/>
            <a:ext cx="212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8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dẫn</a:t>
            </a:r>
            <a:r>
              <a:rPr lang="en-US" sz="2800" b="1" dirty="0">
                <a:solidFill>
                  <a:srgbClr val="ED5B4C"/>
                </a:solidFill>
                <a:latin typeface="Cambria" panose="02040503050406030204" pitchFamily="18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n181 zalo Nguyen Duc Chien">
                <a:extLst>
                  <a:ext uri="{FF2B5EF4-FFF2-40B4-BE49-F238E27FC236}">
                    <a16:creationId xmlns:a16="http://schemas.microsoft.com/office/drawing/2014/main" id="{DB4EF6CD-FA4C-2EA2-5EE8-0971FE86DDBA}"/>
                  </a:ext>
                </a:extLst>
              </p:cNvPr>
              <p:cNvSpPr txBox="1"/>
              <p:nvPr/>
            </p:nvSpPr>
            <p:spPr>
              <a:xfrm>
                <a:off x="958871" y="3253922"/>
                <a:ext cx="6131477" cy="748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Ta có: 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rad/s 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𝝎</m:t>
                        </m:r>
                      </m:den>
                    </m:f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den>
                    </m:f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s.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n181 zalo Nguyen Duc Chien">
                <a:extLst>
                  <a:ext uri="{FF2B5EF4-FFF2-40B4-BE49-F238E27FC236}">
                    <a16:creationId xmlns:a16="http://schemas.microsoft.com/office/drawing/2014/main" id="{DB4EF6CD-FA4C-2EA2-5EE8-0971FE86D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3253922"/>
                <a:ext cx="6131477" cy="748923"/>
              </a:xfrm>
              <a:prstGeom prst="rect">
                <a:avLst/>
              </a:prstGeom>
              <a:blipFill>
                <a:blip r:embed="rId2"/>
                <a:stretch>
                  <a:fillRect l="-1491" r="-1491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n181 zalo Nguyen Duc Chien">
            <a:extLst>
              <a:ext uri="{FF2B5EF4-FFF2-40B4-BE49-F238E27FC236}">
                <a16:creationId xmlns:a16="http://schemas.microsoft.com/office/drawing/2014/main" id="{4BA3BC80-402A-075D-5450-5243D39B144E}"/>
              </a:ext>
            </a:extLst>
          </p:cNvPr>
          <p:cNvSpPr txBox="1"/>
          <p:nvPr/>
        </p:nvSpPr>
        <p:spPr>
          <a:xfrm>
            <a:off x="577651" y="4222539"/>
            <a:ext cx="3619595" cy="2181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phương trình: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5cos4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(cm).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= - 20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.sin4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(cm/s).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= - 800.cos4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(cm/s</a:t>
            </a:r>
            <a:r>
              <a:rPr lang="en-US" sz="2400" b="1" baseline="30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lập bảng số liệu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 descr="n181 zalo Nguyen Duc Chien">
                <a:extLst>
                  <a:ext uri="{FF2B5EF4-FFF2-40B4-BE49-F238E27FC236}">
                    <a16:creationId xmlns:a16="http://schemas.microsoft.com/office/drawing/2014/main" id="{F2B4522D-6070-F9B8-489A-1F9C6B50A0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2593653"/>
                  </p:ext>
                </p:extLst>
              </p:nvPr>
            </p:nvGraphicFramePr>
            <p:xfrm>
              <a:off x="4432935" y="4050578"/>
              <a:ext cx="7141990" cy="25033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55229">
                      <a:extLst>
                        <a:ext uri="{9D8B030D-6E8A-4147-A177-3AD203B41FA5}">
                          <a16:colId xmlns:a16="http://schemas.microsoft.com/office/drawing/2014/main" val="1330733275"/>
                        </a:ext>
                      </a:extLst>
                    </a:gridCol>
                    <a:gridCol w="1000504">
                      <a:extLst>
                        <a:ext uri="{9D8B030D-6E8A-4147-A177-3AD203B41FA5}">
                          <a16:colId xmlns:a16="http://schemas.microsoft.com/office/drawing/2014/main" val="1485405169"/>
                        </a:ext>
                      </a:extLst>
                    </a:gridCol>
                    <a:gridCol w="1239010">
                      <a:extLst>
                        <a:ext uri="{9D8B030D-6E8A-4147-A177-3AD203B41FA5}">
                          <a16:colId xmlns:a16="http://schemas.microsoft.com/office/drawing/2014/main" val="832391181"/>
                        </a:ext>
                      </a:extLst>
                    </a:gridCol>
                    <a:gridCol w="1182415">
                      <a:extLst>
                        <a:ext uri="{9D8B030D-6E8A-4147-A177-3AD203B41FA5}">
                          <a16:colId xmlns:a16="http://schemas.microsoft.com/office/drawing/2014/main" val="6391710"/>
                        </a:ext>
                      </a:extLst>
                    </a:gridCol>
                    <a:gridCol w="1273371">
                      <a:extLst>
                        <a:ext uri="{9D8B030D-6E8A-4147-A177-3AD203B41FA5}">
                          <a16:colId xmlns:a16="http://schemas.microsoft.com/office/drawing/2014/main" val="676321092"/>
                        </a:ext>
                      </a:extLst>
                    </a:gridCol>
                    <a:gridCol w="1091461">
                      <a:extLst>
                        <a:ext uri="{9D8B030D-6E8A-4147-A177-3AD203B41FA5}">
                          <a16:colId xmlns:a16="http://schemas.microsoft.com/office/drawing/2014/main" val="702282722"/>
                        </a:ext>
                      </a:extLst>
                    </a:gridCol>
                  </a:tblGrid>
                  <a:tr h="14301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 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t = 0 (s)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000">
                                        <a:effectLst/>
                                      </a:rPr>
                                      <m:t>3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000">
                                        <a:effectLst/>
                                      </a:rPr>
                                      <m:t>T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8254767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x (cm)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99435502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v (cm/s)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07749130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a (cm/s</a:t>
                          </a:r>
                          <a:r>
                            <a:rPr lang="en-US" sz="2000" baseline="30000">
                              <a:effectLst/>
                            </a:rPr>
                            <a:t>2</a:t>
                          </a:r>
                          <a:r>
                            <a:rPr lang="en-US" sz="2000">
                              <a:effectLst/>
                            </a:rPr>
                            <a:t>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95863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 descr="n181 zalo Nguyen Duc Chien">
                <a:extLst>
                  <a:ext uri="{FF2B5EF4-FFF2-40B4-BE49-F238E27FC236}">
                    <a16:creationId xmlns:a16="http://schemas.microsoft.com/office/drawing/2014/main" id="{F2B4522D-6070-F9B8-489A-1F9C6B50A0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2593653"/>
                  </p:ext>
                </p:extLst>
              </p:nvPr>
            </p:nvGraphicFramePr>
            <p:xfrm>
              <a:off x="4432935" y="4050578"/>
              <a:ext cx="7141990" cy="25033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55229">
                      <a:extLst>
                        <a:ext uri="{9D8B030D-6E8A-4147-A177-3AD203B41FA5}">
                          <a16:colId xmlns:a16="http://schemas.microsoft.com/office/drawing/2014/main" val="1330733275"/>
                        </a:ext>
                      </a:extLst>
                    </a:gridCol>
                    <a:gridCol w="1000504">
                      <a:extLst>
                        <a:ext uri="{9D8B030D-6E8A-4147-A177-3AD203B41FA5}">
                          <a16:colId xmlns:a16="http://schemas.microsoft.com/office/drawing/2014/main" val="1485405169"/>
                        </a:ext>
                      </a:extLst>
                    </a:gridCol>
                    <a:gridCol w="1239010">
                      <a:extLst>
                        <a:ext uri="{9D8B030D-6E8A-4147-A177-3AD203B41FA5}">
                          <a16:colId xmlns:a16="http://schemas.microsoft.com/office/drawing/2014/main" val="832391181"/>
                        </a:ext>
                      </a:extLst>
                    </a:gridCol>
                    <a:gridCol w="1182415">
                      <a:extLst>
                        <a:ext uri="{9D8B030D-6E8A-4147-A177-3AD203B41FA5}">
                          <a16:colId xmlns:a16="http://schemas.microsoft.com/office/drawing/2014/main" val="6391710"/>
                        </a:ext>
                      </a:extLst>
                    </a:gridCol>
                    <a:gridCol w="1273371">
                      <a:extLst>
                        <a:ext uri="{9D8B030D-6E8A-4147-A177-3AD203B41FA5}">
                          <a16:colId xmlns:a16="http://schemas.microsoft.com/office/drawing/2014/main" val="676321092"/>
                        </a:ext>
                      </a:extLst>
                    </a:gridCol>
                    <a:gridCol w="1091461">
                      <a:extLst>
                        <a:ext uri="{9D8B030D-6E8A-4147-A177-3AD203B41FA5}">
                          <a16:colId xmlns:a16="http://schemas.microsoft.com/office/drawing/2014/main" val="702282722"/>
                        </a:ext>
                      </a:extLst>
                    </a:gridCol>
                  </a:tblGrid>
                  <a:tr h="14301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 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t = 0 (s)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1133" t="-426" r="-288670" b="-8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04639" t="-426" r="-202062" b="-8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75598" t="-426" r="-87560" b="-8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555307" t="-426" r="-2235" b="-846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8254767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x (cm)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99435502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v (cm/s)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07749130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a (cm/s</a:t>
                          </a:r>
                          <a:r>
                            <a:rPr lang="en-US" sz="2000" baseline="30000">
                              <a:effectLst/>
                            </a:rPr>
                            <a:t>2</a:t>
                          </a:r>
                          <a:r>
                            <a:rPr lang="en-US" sz="2000">
                              <a:effectLst/>
                            </a:rPr>
                            <a:t>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95863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" name="Google Shape;1849;p34" descr="n181 zalo Nguyen Duc Chien">
            <a:extLst>
              <a:ext uri="{FF2B5EF4-FFF2-40B4-BE49-F238E27FC236}">
                <a16:creationId xmlns:a16="http://schemas.microsoft.com/office/drawing/2014/main" id="{4F251775-F2D2-E6C3-37AC-DF8CF5E8954A}"/>
              </a:ext>
            </a:extLst>
          </p:cNvPr>
          <p:cNvGrpSpPr/>
          <p:nvPr/>
        </p:nvGrpSpPr>
        <p:grpSpPr>
          <a:xfrm rot="11917095">
            <a:off x="10725913" y="-475653"/>
            <a:ext cx="1620463" cy="1990497"/>
            <a:chOff x="7490828" y="1640786"/>
            <a:chExt cx="926423" cy="1192419"/>
          </a:xfrm>
        </p:grpSpPr>
        <p:sp>
          <p:nvSpPr>
            <p:cNvPr id="54" name="Google Shape;1850;p34">
              <a:extLst>
                <a:ext uri="{FF2B5EF4-FFF2-40B4-BE49-F238E27FC236}">
                  <a16:creationId xmlns:a16="http://schemas.microsoft.com/office/drawing/2014/main" id="{24885F45-13BC-652C-4E3A-F780E3668729}"/>
                </a:ext>
              </a:extLst>
            </p:cNvPr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5" name="Google Shape;1851;p34">
              <a:extLst>
                <a:ext uri="{FF2B5EF4-FFF2-40B4-BE49-F238E27FC236}">
                  <a16:creationId xmlns:a16="http://schemas.microsoft.com/office/drawing/2014/main" id="{FD31E847-A013-1E33-EAB3-37E64662FB39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6" name="Google Shape;1852;p34">
              <a:extLst>
                <a:ext uri="{FF2B5EF4-FFF2-40B4-BE49-F238E27FC236}">
                  <a16:creationId xmlns:a16="http://schemas.microsoft.com/office/drawing/2014/main" id="{4EEEAF4E-FC69-ED36-A25C-AA74FEBAFCB0}"/>
                </a:ext>
              </a:extLst>
            </p:cNvPr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7" name="Google Shape;1853;p34">
              <a:extLst>
                <a:ext uri="{FF2B5EF4-FFF2-40B4-BE49-F238E27FC236}">
                  <a16:creationId xmlns:a16="http://schemas.microsoft.com/office/drawing/2014/main" id="{BB5B4C4B-87A2-C513-5BD1-552DCFDC83EC}"/>
                </a:ext>
              </a:extLst>
            </p:cNvPr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8" name="Google Shape;1854;p34">
              <a:extLst>
                <a:ext uri="{FF2B5EF4-FFF2-40B4-BE49-F238E27FC236}">
                  <a16:creationId xmlns:a16="http://schemas.microsoft.com/office/drawing/2014/main" id="{4AFE9559-045E-2BB6-6D72-D27B4C1E5427}"/>
                </a:ext>
              </a:extLst>
            </p:cNvPr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9" name="Google Shape;1855;p34">
              <a:extLst>
                <a:ext uri="{FF2B5EF4-FFF2-40B4-BE49-F238E27FC236}">
                  <a16:creationId xmlns:a16="http://schemas.microsoft.com/office/drawing/2014/main" id="{EF9A92CE-2417-7300-D676-FCCB683C2AA0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0" name="Google Shape;1856;p34">
              <a:extLst>
                <a:ext uri="{FF2B5EF4-FFF2-40B4-BE49-F238E27FC236}">
                  <a16:creationId xmlns:a16="http://schemas.microsoft.com/office/drawing/2014/main" id="{950A84C7-8000-7A5C-B8F3-6E83781E556D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1" name="Google Shape;1857;p34">
              <a:extLst>
                <a:ext uri="{FF2B5EF4-FFF2-40B4-BE49-F238E27FC236}">
                  <a16:creationId xmlns:a16="http://schemas.microsoft.com/office/drawing/2014/main" id="{84B837EA-0416-84CE-E5BD-58B2ABA15AB5}"/>
                </a:ext>
              </a:extLst>
            </p:cNvPr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2" name="Google Shape;1858;p34">
              <a:extLst>
                <a:ext uri="{FF2B5EF4-FFF2-40B4-BE49-F238E27FC236}">
                  <a16:creationId xmlns:a16="http://schemas.microsoft.com/office/drawing/2014/main" id="{563FF3B5-DE59-20BA-EBD5-08A0F6EBD4E1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3" name="Google Shape;1859;p34">
              <a:extLst>
                <a:ext uri="{FF2B5EF4-FFF2-40B4-BE49-F238E27FC236}">
                  <a16:creationId xmlns:a16="http://schemas.microsoft.com/office/drawing/2014/main" id="{A310E7FD-4389-73F7-6C03-85C7353D8290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4" name="Google Shape;1860;p34">
              <a:extLst>
                <a:ext uri="{FF2B5EF4-FFF2-40B4-BE49-F238E27FC236}">
                  <a16:creationId xmlns:a16="http://schemas.microsoft.com/office/drawing/2014/main" id="{89000353-620B-5C69-8DD3-38322AC1F885}"/>
                </a:ext>
              </a:extLst>
            </p:cNvPr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5" name="Google Shape;1861;p34">
              <a:extLst>
                <a:ext uri="{FF2B5EF4-FFF2-40B4-BE49-F238E27FC236}">
                  <a16:creationId xmlns:a16="http://schemas.microsoft.com/office/drawing/2014/main" id="{E73FC636-B058-0EAB-722C-64D2BAFE248F}"/>
                </a:ext>
              </a:extLst>
            </p:cNvPr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6" name="Google Shape;1862;p34">
              <a:extLst>
                <a:ext uri="{FF2B5EF4-FFF2-40B4-BE49-F238E27FC236}">
                  <a16:creationId xmlns:a16="http://schemas.microsoft.com/office/drawing/2014/main" id="{33D98FE9-7ED6-3D94-EEB9-C91C8571CCD6}"/>
                </a:ext>
              </a:extLst>
            </p:cNvPr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7" name="Google Shape;1863;p34">
              <a:extLst>
                <a:ext uri="{FF2B5EF4-FFF2-40B4-BE49-F238E27FC236}">
                  <a16:creationId xmlns:a16="http://schemas.microsoft.com/office/drawing/2014/main" id="{15B94092-2788-6EB9-6D70-771E5BF2DCDF}"/>
                </a:ext>
              </a:extLst>
            </p:cNvPr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8" name="Google Shape;1864;p34">
              <a:extLst>
                <a:ext uri="{FF2B5EF4-FFF2-40B4-BE49-F238E27FC236}">
                  <a16:creationId xmlns:a16="http://schemas.microsoft.com/office/drawing/2014/main" id="{CD5A405E-0540-B8AF-B7C6-AFD218BB2596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9" name="Google Shape;1865;p34">
              <a:extLst>
                <a:ext uri="{FF2B5EF4-FFF2-40B4-BE49-F238E27FC236}">
                  <a16:creationId xmlns:a16="http://schemas.microsoft.com/office/drawing/2014/main" id="{B98D9F30-56F5-B1DC-6677-276350D9A5F7}"/>
                </a:ext>
              </a:extLst>
            </p:cNvPr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0" name="Google Shape;1866;p34">
              <a:extLst>
                <a:ext uri="{FF2B5EF4-FFF2-40B4-BE49-F238E27FC236}">
                  <a16:creationId xmlns:a16="http://schemas.microsoft.com/office/drawing/2014/main" id="{B9FD184E-FEEC-B989-97E7-EFE496BABFD2}"/>
                </a:ext>
              </a:extLst>
            </p:cNvPr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1" name="Google Shape;1867;p34">
              <a:extLst>
                <a:ext uri="{FF2B5EF4-FFF2-40B4-BE49-F238E27FC236}">
                  <a16:creationId xmlns:a16="http://schemas.microsoft.com/office/drawing/2014/main" id="{0CBE91D3-4EF3-0544-17E5-07AF83FBE14C}"/>
                </a:ext>
              </a:extLst>
            </p:cNvPr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2" name="Google Shape;1868;p34">
              <a:extLst>
                <a:ext uri="{FF2B5EF4-FFF2-40B4-BE49-F238E27FC236}">
                  <a16:creationId xmlns:a16="http://schemas.microsoft.com/office/drawing/2014/main" id="{703B09C4-315A-0B4A-3E88-E2283FDFA031}"/>
                </a:ext>
              </a:extLst>
            </p:cNvPr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3" name="Google Shape;1869;p34">
              <a:extLst>
                <a:ext uri="{FF2B5EF4-FFF2-40B4-BE49-F238E27FC236}">
                  <a16:creationId xmlns:a16="http://schemas.microsoft.com/office/drawing/2014/main" id="{A7F73600-0158-8352-FFFB-66D68C1AF81B}"/>
                </a:ext>
              </a:extLst>
            </p:cNvPr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4" name="Google Shape;1870;p34">
              <a:extLst>
                <a:ext uri="{FF2B5EF4-FFF2-40B4-BE49-F238E27FC236}">
                  <a16:creationId xmlns:a16="http://schemas.microsoft.com/office/drawing/2014/main" id="{BFAA7E59-783D-1A53-EFFF-64FDB9288106}"/>
                </a:ext>
              </a:extLst>
            </p:cNvPr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5" name="Google Shape;1871;p34">
              <a:extLst>
                <a:ext uri="{FF2B5EF4-FFF2-40B4-BE49-F238E27FC236}">
                  <a16:creationId xmlns:a16="http://schemas.microsoft.com/office/drawing/2014/main" id="{5E9D9F8C-099B-4A7E-9E2E-F9F4BC77DAA8}"/>
                </a:ext>
              </a:extLst>
            </p:cNvPr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6" name="Google Shape;1872;p34">
              <a:extLst>
                <a:ext uri="{FF2B5EF4-FFF2-40B4-BE49-F238E27FC236}">
                  <a16:creationId xmlns:a16="http://schemas.microsoft.com/office/drawing/2014/main" id="{D85EC3D6-BC06-68E3-EAC2-CDE6DB429210}"/>
                </a:ext>
              </a:extLst>
            </p:cNvPr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7" name="Google Shape;1873;p34">
              <a:extLst>
                <a:ext uri="{FF2B5EF4-FFF2-40B4-BE49-F238E27FC236}">
                  <a16:creationId xmlns:a16="http://schemas.microsoft.com/office/drawing/2014/main" id="{927764E6-0FCA-2052-DFA2-8A4C3121D18E}"/>
                </a:ext>
              </a:extLst>
            </p:cNvPr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8" name="Google Shape;1874;p34">
              <a:extLst>
                <a:ext uri="{FF2B5EF4-FFF2-40B4-BE49-F238E27FC236}">
                  <a16:creationId xmlns:a16="http://schemas.microsoft.com/office/drawing/2014/main" id="{48202107-23BC-F211-1AFD-FF9A147699DB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9" name="Google Shape;1875;p34">
              <a:extLst>
                <a:ext uri="{FF2B5EF4-FFF2-40B4-BE49-F238E27FC236}">
                  <a16:creationId xmlns:a16="http://schemas.microsoft.com/office/drawing/2014/main" id="{192AE2D8-5284-0016-0B00-155A7F489011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0" name="Google Shape;1876;p34">
              <a:extLst>
                <a:ext uri="{FF2B5EF4-FFF2-40B4-BE49-F238E27FC236}">
                  <a16:creationId xmlns:a16="http://schemas.microsoft.com/office/drawing/2014/main" id="{C60DE6B0-0418-D120-1B27-957805FDDCAF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1" name="Google Shape;1877;p34">
              <a:extLst>
                <a:ext uri="{FF2B5EF4-FFF2-40B4-BE49-F238E27FC236}">
                  <a16:creationId xmlns:a16="http://schemas.microsoft.com/office/drawing/2014/main" id="{F822D250-F8AB-7A4D-9CE4-7E42929A8D07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2" name="Google Shape;1878;p34">
              <a:extLst>
                <a:ext uri="{FF2B5EF4-FFF2-40B4-BE49-F238E27FC236}">
                  <a16:creationId xmlns:a16="http://schemas.microsoft.com/office/drawing/2014/main" id="{12C45663-DF10-52C9-5736-A5FB343AF0D2}"/>
                </a:ext>
              </a:extLst>
            </p:cNvPr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3" name="Google Shape;1879;p34">
              <a:extLst>
                <a:ext uri="{FF2B5EF4-FFF2-40B4-BE49-F238E27FC236}">
                  <a16:creationId xmlns:a16="http://schemas.microsoft.com/office/drawing/2014/main" id="{001EC6BD-C5D4-F878-0E0D-A18D18A139DA}"/>
                </a:ext>
              </a:extLst>
            </p:cNvPr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4" name="Google Shape;1880;p34">
              <a:extLst>
                <a:ext uri="{FF2B5EF4-FFF2-40B4-BE49-F238E27FC236}">
                  <a16:creationId xmlns:a16="http://schemas.microsoft.com/office/drawing/2014/main" id="{E2961AB3-BDD9-F4AB-1D2A-C079187D3323}"/>
                </a:ext>
              </a:extLst>
            </p:cNvPr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5" name="Google Shape;1881;p34">
              <a:extLst>
                <a:ext uri="{FF2B5EF4-FFF2-40B4-BE49-F238E27FC236}">
                  <a16:creationId xmlns:a16="http://schemas.microsoft.com/office/drawing/2014/main" id="{1C421CD4-FCFB-1FAE-5CE6-ADB485A74DF6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6" name="Google Shape;1882;p34">
              <a:extLst>
                <a:ext uri="{FF2B5EF4-FFF2-40B4-BE49-F238E27FC236}">
                  <a16:creationId xmlns:a16="http://schemas.microsoft.com/office/drawing/2014/main" id="{DF1DB3D5-14F7-FEE7-1D4F-B39C4426D1F5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7" name="Google Shape;1883;p34">
              <a:extLst>
                <a:ext uri="{FF2B5EF4-FFF2-40B4-BE49-F238E27FC236}">
                  <a16:creationId xmlns:a16="http://schemas.microsoft.com/office/drawing/2014/main" id="{FBA383A4-8FA5-59D5-63D4-D590F58DCC22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8" name="Google Shape;1884;p34">
              <a:extLst>
                <a:ext uri="{FF2B5EF4-FFF2-40B4-BE49-F238E27FC236}">
                  <a16:creationId xmlns:a16="http://schemas.microsoft.com/office/drawing/2014/main" id="{C9F59963-DB34-3837-E37C-634FBAEED358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9" name="Google Shape;1885;p34">
              <a:extLst>
                <a:ext uri="{FF2B5EF4-FFF2-40B4-BE49-F238E27FC236}">
                  <a16:creationId xmlns:a16="http://schemas.microsoft.com/office/drawing/2014/main" id="{2E588EE2-EBBC-4675-D36E-B6BD5303DD98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0" name="Google Shape;1886;p34">
              <a:extLst>
                <a:ext uri="{FF2B5EF4-FFF2-40B4-BE49-F238E27FC236}">
                  <a16:creationId xmlns:a16="http://schemas.microsoft.com/office/drawing/2014/main" id="{82C819CF-229B-1448-39C9-584077723C20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1" name="Google Shape;1887;p34">
              <a:extLst>
                <a:ext uri="{FF2B5EF4-FFF2-40B4-BE49-F238E27FC236}">
                  <a16:creationId xmlns:a16="http://schemas.microsoft.com/office/drawing/2014/main" id="{251AAF63-F9A6-7950-4042-338780006242}"/>
                </a:ext>
              </a:extLst>
            </p:cNvPr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2" name="Google Shape;1888;p34">
              <a:extLst>
                <a:ext uri="{FF2B5EF4-FFF2-40B4-BE49-F238E27FC236}">
                  <a16:creationId xmlns:a16="http://schemas.microsoft.com/office/drawing/2014/main" id="{65C50765-9517-02CE-3AF8-244DD470238C}"/>
                </a:ext>
              </a:extLst>
            </p:cNvPr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928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262890" y="138067"/>
            <a:ext cx="256032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 descr="n181 zalo Nguyen Duc Chien">
            <a:extLst>
              <a:ext uri="{FF2B5EF4-FFF2-40B4-BE49-F238E27FC236}">
                <a16:creationId xmlns:a16="http://schemas.microsoft.com/office/drawing/2014/main" id="{E9A7018D-687F-DFD4-FA25-C7C764F6F237}"/>
              </a:ext>
            </a:extLst>
          </p:cNvPr>
          <p:cNvSpPr/>
          <p:nvPr/>
        </p:nvSpPr>
        <p:spPr>
          <a:xfrm>
            <a:off x="4432935" y="138067"/>
            <a:ext cx="332613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MẬT THƯ SỐ 1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1744;p31" descr="n181 zalo Nguyen Duc Chien">
            <a:extLst>
              <a:ext uri="{FF2B5EF4-FFF2-40B4-BE49-F238E27FC236}">
                <a16:creationId xmlns:a16="http://schemas.microsoft.com/office/drawing/2014/main" id="{66AC17BD-C6A1-F7D0-F32A-B678AF8BEAEE}"/>
              </a:ext>
            </a:extLst>
          </p:cNvPr>
          <p:cNvGrpSpPr/>
          <p:nvPr/>
        </p:nvGrpSpPr>
        <p:grpSpPr>
          <a:xfrm>
            <a:off x="577650" y="1544489"/>
            <a:ext cx="762441" cy="834763"/>
            <a:chOff x="2172358" y="5517789"/>
            <a:chExt cx="571831" cy="626072"/>
          </a:xfrm>
        </p:grpSpPr>
        <p:sp>
          <p:nvSpPr>
            <p:cNvPr id="5" name="Google Shape;1745;p31">
              <a:extLst>
                <a:ext uri="{FF2B5EF4-FFF2-40B4-BE49-F238E27FC236}">
                  <a16:creationId xmlns:a16="http://schemas.microsoft.com/office/drawing/2014/main" id="{31D133F3-1FA2-6B3C-C45C-D14509BE984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746;p31">
              <a:extLst>
                <a:ext uri="{FF2B5EF4-FFF2-40B4-BE49-F238E27FC236}">
                  <a16:creationId xmlns:a16="http://schemas.microsoft.com/office/drawing/2014/main" id="{92FAB7E7-0860-B5E1-0082-986EED33E80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01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n181 zalo Nguyen Duc Chien">
            <a:extLst>
              <a:ext uri="{FF2B5EF4-FFF2-40B4-BE49-F238E27FC236}">
                <a16:creationId xmlns:a16="http://schemas.microsoft.com/office/drawing/2014/main" id="{E81470A1-903C-2327-EAB1-CAB8F96E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50" y="3429000"/>
            <a:ext cx="3648671" cy="2911057"/>
          </a:xfrm>
          <a:prstGeom prst="rect">
            <a:avLst/>
          </a:prstGeom>
        </p:spPr>
      </p:pic>
      <p:pic>
        <p:nvPicPr>
          <p:cNvPr id="10" name="Picture 9" descr="n181 zalo Nguyen Duc Chien">
            <a:extLst>
              <a:ext uri="{FF2B5EF4-FFF2-40B4-BE49-F238E27FC236}">
                <a16:creationId xmlns:a16="http://schemas.microsoft.com/office/drawing/2014/main" id="{47DFE6AD-4C63-E7AB-624E-D42A3C7F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64" y="3458589"/>
            <a:ext cx="3648671" cy="2851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 descr="n181 zalo Nguyen Duc Chien">
                <a:extLst>
                  <a:ext uri="{FF2B5EF4-FFF2-40B4-BE49-F238E27FC236}">
                    <a16:creationId xmlns:a16="http://schemas.microsoft.com/office/drawing/2014/main" id="{81CD65A8-4B51-165A-6BBD-D918BB2661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847488"/>
                  </p:ext>
                </p:extLst>
              </p:nvPr>
            </p:nvGraphicFramePr>
            <p:xfrm>
              <a:off x="2525005" y="866466"/>
              <a:ext cx="7141990" cy="25033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55229">
                      <a:extLst>
                        <a:ext uri="{9D8B030D-6E8A-4147-A177-3AD203B41FA5}">
                          <a16:colId xmlns:a16="http://schemas.microsoft.com/office/drawing/2014/main" val="1330733275"/>
                        </a:ext>
                      </a:extLst>
                    </a:gridCol>
                    <a:gridCol w="1000504">
                      <a:extLst>
                        <a:ext uri="{9D8B030D-6E8A-4147-A177-3AD203B41FA5}">
                          <a16:colId xmlns:a16="http://schemas.microsoft.com/office/drawing/2014/main" val="1485405169"/>
                        </a:ext>
                      </a:extLst>
                    </a:gridCol>
                    <a:gridCol w="1239010">
                      <a:extLst>
                        <a:ext uri="{9D8B030D-6E8A-4147-A177-3AD203B41FA5}">
                          <a16:colId xmlns:a16="http://schemas.microsoft.com/office/drawing/2014/main" val="832391181"/>
                        </a:ext>
                      </a:extLst>
                    </a:gridCol>
                    <a:gridCol w="1182415">
                      <a:extLst>
                        <a:ext uri="{9D8B030D-6E8A-4147-A177-3AD203B41FA5}">
                          <a16:colId xmlns:a16="http://schemas.microsoft.com/office/drawing/2014/main" val="6391710"/>
                        </a:ext>
                      </a:extLst>
                    </a:gridCol>
                    <a:gridCol w="1273371">
                      <a:extLst>
                        <a:ext uri="{9D8B030D-6E8A-4147-A177-3AD203B41FA5}">
                          <a16:colId xmlns:a16="http://schemas.microsoft.com/office/drawing/2014/main" val="676321092"/>
                        </a:ext>
                      </a:extLst>
                    </a:gridCol>
                    <a:gridCol w="1091461">
                      <a:extLst>
                        <a:ext uri="{9D8B030D-6E8A-4147-A177-3AD203B41FA5}">
                          <a16:colId xmlns:a16="http://schemas.microsoft.com/office/drawing/2014/main" val="702282722"/>
                        </a:ext>
                      </a:extLst>
                    </a:gridCol>
                  </a:tblGrid>
                  <a:tr h="14301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 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t = 0 (s)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000">
                                        <a:effectLst/>
                                      </a:rPr>
                                      <m:t>3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000">
                                        <a:effectLst/>
                                      </a:rPr>
                                      <m:t>T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  <a:latin typeface="Cambria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US" sz="200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>
                                    <a:effectLst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8254767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x (cm)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99435502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v (cm/s)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07749130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a (cm/s</a:t>
                          </a:r>
                          <a:r>
                            <a:rPr lang="en-US" sz="2000" baseline="30000">
                              <a:effectLst/>
                            </a:rPr>
                            <a:t>2</a:t>
                          </a:r>
                          <a:r>
                            <a:rPr lang="en-US" sz="2000">
                              <a:effectLst/>
                            </a:rPr>
                            <a:t>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95863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 descr="n181 zalo Nguyen Duc Chien">
                <a:extLst>
                  <a:ext uri="{FF2B5EF4-FFF2-40B4-BE49-F238E27FC236}">
                    <a16:creationId xmlns:a16="http://schemas.microsoft.com/office/drawing/2014/main" id="{81CD65A8-4B51-165A-6BBD-D918BB2661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847488"/>
                  </p:ext>
                </p:extLst>
              </p:nvPr>
            </p:nvGraphicFramePr>
            <p:xfrm>
              <a:off x="2525005" y="866466"/>
              <a:ext cx="7141990" cy="250335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55229">
                      <a:extLst>
                        <a:ext uri="{9D8B030D-6E8A-4147-A177-3AD203B41FA5}">
                          <a16:colId xmlns:a16="http://schemas.microsoft.com/office/drawing/2014/main" val="1330733275"/>
                        </a:ext>
                      </a:extLst>
                    </a:gridCol>
                    <a:gridCol w="1000504">
                      <a:extLst>
                        <a:ext uri="{9D8B030D-6E8A-4147-A177-3AD203B41FA5}">
                          <a16:colId xmlns:a16="http://schemas.microsoft.com/office/drawing/2014/main" val="1485405169"/>
                        </a:ext>
                      </a:extLst>
                    </a:gridCol>
                    <a:gridCol w="1239010">
                      <a:extLst>
                        <a:ext uri="{9D8B030D-6E8A-4147-A177-3AD203B41FA5}">
                          <a16:colId xmlns:a16="http://schemas.microsoft.com/office/drawing/2014/main" val="832391181"/>
                        </a:ext>
                      </a:extLst>
                    </a:gridCol>
                    <a:gridCol w="1182415">
                      <a:extLst>
                        <a:ext uri="{9D8B030D-6E8A-4147-A177-3AD203B41FA5}">
                          <a16:colId xmlns:a16="http://schemas.microsoft.com/office/drawing/2014/main" val="6391710"/>
                        </a:ext>
                      </a:extLst>
                    </a:gridCol>
                    <a:gridCol w="1273371">
                      <a:extLst>
                        <a:ext uri="{9D8B030D-6E8A-4147-A177-3AD203B41FA5}">
                          <a16:colId xmlns:a16="http://schemas.microsoft.com/office/drawing/2014/main" val="676321092"/>
                        </a:ext>
                      </a:extLst>
                    </a:gridCol>
                    <a:gridCol w="1091461">
                      <a:extLst>
                        <a:ext uri="{9D8B030D-6E8A-4147-A177-3AD203B41FA5}">
                          <a16:colId xmlns:a16="http://schemas.microsoft.com/office/drawing/2014/main" val="702282722"/>
                        </a:ext>
                      </a:extLst>
                    </a:gridCol>
                  </a:tblGrid>
                  <a:tr h="14301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 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t = 0 (s)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91133" t="-426" r="-288670" b="-8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04639" t="-426" r="-202062" b="-8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75598" t="-426" r="-87560" b="-846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55307" t="-426" r="-2235" b="-846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8254767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x (cm)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5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99435502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v (cm/s)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20</a:t>
                          </a:r>
                          <a:r>
                            <a:rPr lang="en-US" sz="2000">
                              <a:effectLst/>
                              <a:sym typeface="Symbol" panose="05050102010706020507" pitchFamily="18" charset="2"/>
                            </a:rPr>
                            <a:t>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07749130"/>
                      </a:ext>
                    </a:extLst>
                  </a:tr>
                  <a:tr h="35773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a (cm/s</a:t>
                          </a:r>
                          <a:r>
                            <a:rPr lang="en-US" sz="2000" baseline="30000">
                              <a:effectLst/>
                            </a:rPr>
                            <a:t>2</a:t>
                          </a:r>
                          <a:r>
                            <a:rPr lang="en-US" sz="2000">
                              <a:effectLst/>
                            </a:rPr>
                            <a:t>)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45546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80340" algn="l"/>
                              <a:tab pos="360045" algn="l"/>
                              <a:tab pos="540385" algn="l"/>
                              <a:tab pos="720090" algn="l"/>
                            </a:tabLst>
                          </a:pPr>
                          <a:r>
                            <a:rPr lang="en-US" sz="2000">
                              <a:effectLst/>
                              <a:latin typeface="Cambria" panose="02040503050406030204" pitchFamily="18" charset="0"/>
                            </a:rPr>
                            <a:t>-800</a:t>
                          </a:r>
                          <a:endParaRPr lang="en-US" sz="2000">
                            <a:solidFill>
                              <a:srgbClr val="0033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195863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 descr="n181 zalo Nguyen Duc Chien">
            <a:extLst>
              <a:ext uri="{FF2B5EF4-FFF2-40B4-BE49-F238E27FC236}">
                <a16:creationId xmlns:a16="http://schemas.microsoft.com/office/drawing/2014/main" id="{16029280-2196-8DDD-F9B1-FD09F0364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679" y="3458589"/>
            <a:ext cx="3648671" cy="2851878"/>
          </a:xfrm>
          <a:prstGeom prst="rect">
            <a:avLst/>
          </a:prstGeom>
        </p:spPr>
      </p:pic>
      <p:grpSp>
        <p:nvGrpSpPr>
          <p:cNvPr id="56" name="Google Shape;1849;p34" descr="n181 zalo Nguyen Duc Chien">
            <a:extLst>
              <a:ext uri="{FF2B5EF4-FFF2-40B4-BE49-F238E27FC236}">
                <a16:creationId xmlns:a16="http://schemas.microsoft.com/office/drawing/2014/main" id="{85F3C3BE-15F2-7826-C9ED-038347B71FA8}"/>
              </a:ext>
            </a:extLst>
          </p:cNvPr>
          <p:cNvGrpSpPr/>
          <p:nvPr/>
        </p:nvGrpSpPr>
        <p:grpSpPr>
          <a:xfrm rot="11917095">
            <a:off x="10725913" y="-475653"/>
            <a:ext cx="1620463" cy="1990497"/>
            <a:chOff x="7490828" y="1640786"/>
            <a:chExt cx="926423" cy="1192419"/>
          </a:xfrm>
        </p:grpSpPr>
        <p:sp>
          <p:nvSpPr>
            <p:cNvPr id="57" name="Google Shape;1850;p34">
              <a:extLst>
                <a:ext uri="{FF2B5EF4-FFF2-40B4-BE49-F238E27FC236}">
                  <a16:creationId xmlns:a16="http://schemas.microsoft.com/office/drawing/2014/main" id="{257883FD-13DF-5A8A-357C-9DB20FD0BB47}"/>
                </a:ext>
              </a:extLst>
            </p:cNvPr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8" name="Google Shape;1851;p34">
              <a:extLst>
                <a:ext uri="{FF2B5EF4-FFF2-40B4-BE49-F238E27FC236}">
                  <a16:creationId xmlns:a16="http://schemas.microsoft.com/office/drawing/2014/main" id="{AA39B912-41C4-DBAE-3862-13B3E13497F2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9" name="Google Shape;1852;p34">
              <a:extLst>
                <a:ext uri="{FF2B5EF4-FFF2-40B4-BE49-F238E27FC236}">
                  <a16:creationId xmlns:a16="http://schemas.microsoft.com/office/drawing/2014/main" id="{9C643587-2A53-8F5A-2D79-B3078123FA09}"/>
                </a:ext>
              </a:extLst>
            </p:cNvPr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0" name="Google Shape;1853;p34">
              <a:extLst>
                <a:ext uri="{FF2B5EF4-FFF2-40B4-BE49-F238E27FC236}">
                  <a16:creationId xmlns:a16="http://schemas.microsoft.com/office/drawing/2014/main" id="{369E6C27-E688-E9B6-A364-DC3AB8B1DC20}"/>
                </a:ext>
              </a:extLst>
            </p:cNvPr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1" name="Google Shape;1854;p34">
              <a:extLst>
                <a:ext uri="{FF2B5EF4-FFF2-40B4-BE49-F238E27FC236}">
                  <a16:creationId xmlns:a16="http://schemas.microsoft.com/office/drawing/2014/main" id="{5697BEC9-7F60-F58C-1537-C9C6774E5AFD}"/>
                </a:ext>
              </a:extLst>
            </p:cNvPr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2" name="Google Shape;1855;p34">
              <a:extLst>
                <a:ext uri="{FF2B5EF4-FFF2-40B4-BE49-F238E27FC236}">
                  <a16:creationId xmlns:a16="http://schemas.microsoft.com/office/drawing/2014/main" id="{F9D060A9-1E90-6D37-6455-FE0FE7E83244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3" name="Google Shape;1856;p34">
              <a:extLst>
                <a:ext uri="{FF2B5EF4-FFF2-40B4-BE49-F238E27FC236}">
                  <a16:creationId xmlns:a16="http://schemas.microsoft.com/office/drawing/2014/main" id="{462768BF-9142-0E9E-4E33-C80D35EA54CF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4" name="Google Shape;1857;p34">
              <a:extLst>
                <a:ext uri="{FF2B5EF4-FFF2-40B4-BE49-F238E27FC236}">
                  <a16:creationId xmlns:a16="http://schemas.microsoft.com/office/drawing/2014/main" id="{FF4AF976-FF02-470B-F105-710ACBD41464}"/>
                </a:ext>
              </a:extLst>
            </p:cNvPr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5" name="Google Shape;1858;p34">
              <a:extLst>
                <a:ext uri="{FF2B5EF4-FFF2-40B4-BE49-F238E27FC236}">
                  <a16:creationId xmlns:a16="http://schemas.microsoft.com/office/drawing/2014/main" id="{AA9515AB-31C1-E354-2239-0522A1F68C0A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6" name="Google Shape;1859;p34">
              <a:extLst>
                <a:ext uri="{FF2B5EF4-FFF2-40B4-BE49-F238E27FC236}">
                  <a16:creationId xmlns:a16="http://schemas.microsoft.com/office/drawing/2014/main" id="{A9CA1F1A-30A5-D4B5-D949-80CA0FFE4C2F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7" name="Google Shape;1860;p34">
              <a:extLst>
                <a:ext uri="{FF2B5EF4-FFF2-40B4-BE49-F238E27FC236}">
                  <a16:creationId xmlns:a16="http://schemas.microsoft.com/office/drawing/2014/main" id="{77E8FEDF-BC4B-B462-186E-AFE7A0F3391F}"/>
                </a:ext>
              </a:extLst>
            </p:cNvPr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8" name="Google Shape;1861;p34">
              <a:extLst>
                <a:ext uri="{FF2B5EF4-FFF2-40B4-BE49-F238E27FC236}">
                  <a16:creationId xmlns:a16="http://schemas.microsoft.com/office/drawing/2014/main" id="{8D4FF121-B07E-F8AE-5707-0DD6D3249633}"/>
                </a:ext>
              </a:extLst>
            </p:cNvPr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69" name="Google Shape;1862;p34">
              <a:extLst>
                <a:ext uri="{FF2B5EF4-FFF2-40B4-BE49-F238E27FC236}">
                  <a16:creationId xmlns:a16="http://schemas.microsoft.com/office/drawing/2014/main" id="{3317D612-4A52-6F23-23D6-8C2513C21CFB}"/>
                </a:ext>
              </a:extLst>
            </p:cNvPr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0" name="Google Shape;1863;p34">
              <a:extLst>
                <a:ext uri="{FF2B5EF4-FFF2-40B4-BE49-F238E27FC236}">
                  <a16:creationId xmlns:a16="http://schemas.microsoft.com/office/drawing/2014/main" id="{6744593C-7F27-45E9-3473-219F68DED43B}"/>
                </a:ext>
              </a:extLst>
            </p:cNvPr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1" name="Google Shape;1864;p34">
              <a:extLst>
                <a:ext uri="{FF2B5EF4-FFF2-40B4-BE49-F238E27FC236}">
                  <a16:creationId xmlns:a16="http://schemas.microsoft.com/office/drawing/2014/main" id="{5D80FE0D-2C4A-8C7E-03B3-9B5632A6A4BD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2" name="Google Shape;1865;p34">
              <a:extLst>
                <a:ext uri="{FF2B5EF4-FFF2-40B4-BE49-F238E27FC236}">
                  <a16:creationId xmlns:a16="http://schemas.microsoft.com/office/drawing/2014/main" id="{4E8E404F-55EE-40EB-D572-F2B18B9FCFE7}"/>
                </a:ext>
              </a:extLst>
            </p:cNvPr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3" name="Google Shape;1866;p34">
              <a:extLst>
                <a:ext uri="{FF2B5EF4-FFF2-40B4-BE49-F238E27FC236}">
                  <a16:creationId xmlns:a16="http://schemas.microsoft.com/office/drawing/2014/main" id="{80744F16-A4DE-E8BC-4018-3878FBA14FF4}"/>
                </a:ext>
              </a:extLst>
            </p:cNvPr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4" name="Google Shape;1867;p34">
              <a:extLst>
                <a:ext uri="{FF2B5EF4-FFF2-40B4-BE49-F238E27FC236}">
                  <a16:creationId xmlns:a16="http://schemas.microsoft.com/office/drawing/2014/main" id="{531F3872-E6AF-B657-FD54-AD2CCEFF6379}"/>
                </a:ext>
              </a:extLst>
            </p:cNvPr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5" name="Google Shape;1868;p34">
              <a:extLst>
                <a:ext uri="{FF2B5EF4-FFF2-40B4-BE49-F238E27FC236}">
                  <a16:creationId xmlns:a16="http://schemas.microsoft.com/office/drawing/2014/main" id="{69E76029-E495-4736-A1B5-39B79E9938C1}"/>
                </a:ext>
              </a:extLst>
            </p:cNvPr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6" name="Google Shape;1869;p34">
              <a:extLst>
                <a:ext uri="{FF2B5EF4-FFF2-40B4-BE49-F238E27FC236}">
                  <a16:creationId xmlns:a16="http://schemas.microsoft.com/office/drawing/2014/main" id="{30CE4261-653D-03D1-A6CE-7EBF6A8B2AC9}"/>
                </a:ext>
              </a:extLst>
            </p:cNvPr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7" name="Google Shape;1870;p34">
              <a:extLst>
                <a:ext uri="{FF2B5EF4-FFF2-40B4-BE49-F238E27FC236}">
                  <a16:creationId xmlns:a16="http://schemas.microsoft.com/office/drawing/2014/main" id="{B26C8245-8045-9D45-2345-37FD7427A127}"/>
                </a:ext>
              </a:extLst>
            </p:cNvPr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8" name="Google Shape;1871;p34">
              <a:extLst>
                <a:ext uri="{FF2B5EF4-FFF2-40B4-BE49-F238E27FC236}">
                  <a16:creationId xmlns:a16="http://schemas.microsoft.com/office/drawing/2014/main" id="{0EE1C7D7-5174-05B4-2364-F5B19B87A082}"/>
                </a:ext>
              </a:extLst>
            </p:cNvPr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79" name="Google Shape;1872;p34">
              <a:extLst>
                <a:ext uri="{FF2B5EF4-FFF2-40B4-BE49-F238E27FC236}">
                  <a16:creationId xmlns:a16="http://schemas.microsoft.com/office/drawing/2014/main" id="{045C158D-674D-842C-0D89-5CE80F78EAB3}"/>
                </a:ext>
              </a:extLst>
            </p:cNvPr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0" name="Google Shape;1873;p34">
              <a:extLst>
                <a:ext uri="{FF2B5EF4-FFF2-40B4-BE49-F238E27FC236}">
                  <a16:creationId xmlns:a16="http://schemas.microsoft.com/office/drawing/2014/main" id="{29B6C17D-A2BF-1C8E-0B48-5AC8400F8740}"/>
                </a:ext>
              </a:extLst>
            </p:cNvPr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1" name="Google Shape;1874;p34">
              <a:extLst>
                <a:ext uri="{FF2B5EF4-FFF2-40B4-BE49-F238E27FC236}">
                  <a16:creationId xmlns:a16="http://schemas.microsoft.com/office/drawing/2014/main" id="{1DBBBAEE-090C-FC5A-809C-189A03D0F9E6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2" name="Google Shape;1875;p34">
              <a:extLst>
                <a:ext uri="{FF2B5EF4-FFF2-40B4-BE49-F238E27FC236}">
                  <a16:creationId xmlns:a16="http://schemas.microsoft.com/office/drawing/2014/main" id="{E9402976-6920-6718-031C-7E9377B2B871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3" name="Google Shape;1876;p34">
              <a:extLst>
                <a:ext uri="{FF2B5EF4-FFF2-40B4-BE49-F238E27FC236}">
                  <a16:creationId xmlns:a16="http://schemas.microsoft.com/office/drawing/2014/main" id="{FC458143-4A75-8EDF-46A8-133B43F85F9A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4" name="Google Shape;1877;p34">
              <a:extLst>
                <a:ext uri="{FF2B5EF4-FFF2-40B4-BE49-F238E27FC236}">
                  <a16:creationId xmlns:a16="http://schemas.microsoft.com/office/drawing/2014/main" id="{59946150-D334-17C8-A6BB-7B3AC3E8D90A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5" name="Google Shape;1878;p34">
              <a:extLst>
                <a:ext uri="{FF2B5EF4-FFF2-40B4-BE49-F238E27FC236}">
                  <a16:creationId xmlns:a16="http://schemas.microsoft.com/office/drawing/2014/main" id="{47C0B0B8-F0D0-D9BC-E5BF-C1522CC99A8D}"/>
                </a:ext>
              </a:extLst>
            </p:cNvPr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6" name="Google Shape;1879;p34">
              <a:extLst>
                <a:ext uri="{FF2B5EF4-FFF2-40B4-BE49-F238E27FC236}">
                  <a16:creationId xmlns:a16="http://schemas.microsoft.com/office/drawing/2014/main" id="{AB90CCDE-2AF6-8841-009A-BA6FAED1286D}"/>
                </a:ext>
              </a:extLst>
            </p:cNvPr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7" name="Google Shape;1880;p34">
              <a:extLst>
                <a:ext uri="{FF2B5EF4-FFF2-40B4-BE49-F238E27FC236}">
                  <a16:creationId xmlns:a16="http://schemas.microsoft.com/office/drawing/2014/main" id="{B0AB17D0-50CB-CD30-8F8B-5AED8FEB4E68}"/>
                </a:ext>
              </a:extLst>
            </p:cNvPr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8" name="Google Shape;1881;p34">
              <a:extLst>
                <a:ext uri="{FF2B5EF4-FFF2-40B4-BE49-F238E27FC236}">
                  <a16:creationId xmlns:a16="http://schemas.microsoft.com/office/drawing/2014/main" id="{068D20D8-0214-B7D3-AB36-31A6CDBF8758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89" name="Google Shape;1882;p34">
              <a:extLst>
                <a:ext uri="{FF2B5EF4-FFF2-40B4-BE49-F238E27FC236}">
                  <a16:creationId xmlns:a16="http://schemas.microsoft.com/office/drawing/2014/main" id="{3F4F26F2-4178-F9E8-4B90-2F7DBE88C931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0" name="Google Shape;1883;p34">
              <a:extLst>
                <a:ext uri="{FF2B5EF4-FFF2-40B4-BE49-F238E27FC236}">
                  <a16:creationId xmlns:a16="http://schemas.microsoft.com/office/drawing/2014/main" id="{93DE7C61-7F5F-A93B-5720-6306D085494C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1" name="Google Shape;1884;p34">
              <a:extLst>
                <a:ext uri="{FF2B5EF4-FFF2-40B4-BE49-F238E27FC236}">
                  <a16:creationId xmlns:a16="http://schemas.microsoft.com/office/drawing/2014/main" id="{8CAC679E-4156-CF62-0D50-3A2F03ADC46E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2" name="Google Shape;1885;p34">
              <a:extLst>
                <a:ext uri="{FF2B5EF4-FFF2-40B4-BE49-F238E27FC236}">
                  <a16:creationId xmlns:a16="http://schemas.microsoft.com/office/drawing/2014/main" id="{87EB5E24-1A6D-42BC-3893-57D586F21D17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3" name="Google Shape;1886;p34">
              <a:extLst>
                <a:ext uri="{FF2B5EF4-FFF2-40B4-BE49-F238E27FC236}">
                  <a16:creationId xmlns:a16="http://schemas.microsoft.com/office/drawing/2014/main" id="{870B7AD5-E51C-9E9F-AB54-C050EEBE69B9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4" name="Google Shape;1887;p34">
              <a:extLst>
                <a:ext uri="{FF2B5EF4-FFF2-40B4-BE49-F238E27FC236}">
                  <a16:creationId xmlns:a16="http://schemas.microsoft.com/office/drawing/2014/main" id="{9CC551A8-AA07-CF3D-24F4-7AAA59A0DF2F}"/>
                </a:ext>
              </a:extLst>
            </p:cNvPr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95" name="Google Shape;1888;p34">
              <a:extLst>
                <a:ext uri="{FF2B5EF4-FFF2-40B4-BE49-F238E27FC236}">
                  <a16:creationId xmlns:a16="http://schemas.microsoft.com/office/drawing/2014/main" id="{D8C0B78A-A09E-B085-4492-0E5E3608D5B2}"/>
                </a:ext>
              </a:extLst>
            </p:cNvPr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252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262890" y="138067"/>
            <a:ext cx="256032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 descr="n181 zalo Nguyen Duc Chien">
            <a:extLst>
              <a:ext uri="{FF2B5EF4-FFF2-40B4-BE49-F238E27FC236}">
                <a16:creationId xmlns:a16="http://schemas.microsoft.com/office/drawing/2014/main" id="{E9A7018D-687F-DFD4-FA25-C7C764F6F237}"/>
              </a:ext>
            </a:extLst>
          </p:cNvPr>
          <p:cNvSpPr/>
          <p:nvPr/>
        </p:nvSpPr>
        <p:spPr>
          <a:xfrm>
            <a:off x="4432935" y="138067"/>
            <a:ext cx="332613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MẬT THƯ SỐ 2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n181 zalo Nguyen Duc Chien">
            <a:extLst>
              <a:ext uri="{FF2B5EF4-FFF2-40B4-BE49-F238E27FC236}">
                <a16:creationId xmlns:a16="http://schemas.microsoft.com/office/drawing/2014/main" id="{60A8D195-1D83-9128-00CF-F1DB04D03FC3}"/>
              </a:ext>
            </a:extLst>
          </p:cNvPr>
          <p:cNvSpPr txBox="1"/>
          <p:nvPr/>
        </p:nvSpPr>
        <p:spPr>
          <a:xfrm>
            <a:off x="958871" y="1116319"/>
            <a:ext cx="10616054" cy="895290"/>
          </a:xfrm>
          <a:prstGeom prst="roundRect">
            <a:avLst>
              <a:gd name="adj" fmla="val 12835"/>
            </a:avLst>
          </a:prstGeom>
          <a:noFill/>
          <a:ln w="28575">
            <a:solidFill>
              <a:srgbClr val="F5AE03"/>
            </a:solidFill>
          </a:ln>
        </p:spPr>
        <p:txBody>
          <a:bodyPr wrap="square">
            <a:spAutoFit/>
          </a:bodyPr>
          <a:lstStyle/>
          <a:p>
            <a:pPr marL="225425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vi-VN" sz="24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đồ thị dao động của một vật như hình vẽ. Viết phương trình li độ, vận tốc và gia tốc của vật.</a:t>
            </a:r>
            <a:endParaRPr lang="en-US" sz="240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oogle Shape;1744;p31" descr="n181 zalo Nguyen Duc Chien">
            <a:extLst>
              <a:ext uri="{FF2B5EF4-FFF2-40B4-BE49-F238E27FC236}">
                <a16:creationId xmlns:a16="http://schemas.microsoft.com/office/drawing/2014/main" id="{66AC17BD-C6A1-F7D0-F32A-B678AF8BEAEE}"/>
              </a:ext>
            </a:extLst>
          </p:cNvPr>
          <p:cNvGrpSpPr/>
          <p:nvPr/>
        </p:nvGrpSpPr>
        <p:grpSpPr>
          <a:xfrm>
            <a:off x="577649" y="1176846"/>
            <a:ext cx="762441" cy="834763"/>
            <a:chOff x="2172358" y="5517789"/>
            <a:chExt cx="571831" cy="626072"/>
          </a:xfrm>
        </p:grpSpPr>
        <p:sp>
          <p:nvSpPr>
            <p:cNvPr id="5" name="Google Shape;1745;p31">
              <a:extLst>
                <a:ext uri="{FF2B5EF4-FFF2-40B4-BE49-F238E27FC236}">
                  <a16:creationId xmlns:a16="http://schemas.microsoft.com/office/drawing/2014/main" id="{31D133F3-1FA2-6B3C-C45C-D14509BE984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746;p31">
              <a:extLst>
                <a:ext uri="{FF2B5EF4-FFF2-40B4-BE49-F238E27FC236}">
                  <a16:creationId xmlns:a16="http://schemas.microsoft.com/office/drawing/2014/main" id="{92FAB7E7-0860-B5E1-0082-986EED33E80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02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n181 zalo Nguyen Duc Chien">
            <a:extLst>
              <a:ext uri="{FF2B5EF4-FFF2-40B4-BE49-F238E27FC236}">
                <a16:creationId xmlns:a16="http://schemas.microsoft.com/office/drawing/2014/main" id="{0E3003E8-69C9-C155-367D-BFDADCDCC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84" y="2072640"/>
            <a:ext cx="4069941" cy="1734862"/>
          </a:xfrm>
          <a:prstGeom prst="roundRect">
            <a:avLst/>
          </a:prstGeom>
          <a:noFill/>
          <a:ln w="19050">
            <a:solidFill>
              <a:srgbClr val="455469"/>
            </a:solidFill>
          </a:ln>
        </p:spPr>
      </p:pic>
      <p:sp>
        <p:nvSpPr>
          <p:cNvPr id="9" name="TextBox 8" descr="n181 zalo Nguyen Duc Chien">
            <a:extLst>
              <a:ext uri="{FF2B5EF4-FFF2-40B4-BE49-F238E27FC236}">
                <a16:creationId xmlns:a16="http://schemas.microsoft.com/office/drawing/2014/main" id="{D17C2786-1689-D608-118F-73CD0FFBF93F}"/>
              </a:ext>
            </a:extLst>
          </p:cNvPr>
          <p:cNvSpPr txBox="1"/>
          <p:nvPr/>
        </p:nvSpPr>
        <p:spPr>
          <a:xfrm>
            <a:off x="958869" y="2128891"/>
            <a:ext cx="635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đồ thị ta thấy: 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= 10 cm; 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T/2 = (7/6-1/6).10</a:t>
            </a:r>
            <a:r>
              <a:rPr lang="en-US" sz="2400" b="1" baseline="30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="1" baseline="30000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360045" algn="l"/>
                <a:tab pos="540385" algn="l"/>
                <a:tab pos="720090" algn="l"/>
              </a:tabLst>
            </a:pPr>
            <a:r>
              <a:rPr lang="en-US" sz="2400" b="1">
                <a:solidFill>
                  <a:srgbClr val="45546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= 0,02 s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(rad/s). </a:t>
            </a:r>
            <a:endParaRPr lang="en-US" sz="2400" b="1">
              <a:solidFill>
                <a:srgbClr val="45546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n181 zalo Nguyen Duc Chien">
                <a:extLst>
                  <a:ext uri="{FF2B5EF4-FFF2-40B4-BE49-F238E27FC236}">
                    <a16:creationId xmlns:a16="http://schemas.microsoft.com/office/drawing/2014/main" id="{7D71522E-9FED-0DDF-CF43-0D515B883660}"/>
                  </a:ext>
                </a:extLst>
              </p:cNvPr>
              <p:cNvSpPr txBox="1"/>
              <p:nvPr/>
            </p:nvSpPr>
            <p:spPr>
              <a:xfrm>
                <a:off x="958869" y="3683561"/>
                <a:ext cx="10616054" cy="3102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Lúc t = 0: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5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cm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&lt; 0    </m:t>
                              </m:r>
                            </m:e>
                          </m:mr>
                        </m:m>
                      </m:e>
                    </m:d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5 = 10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  <m: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𝝋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𝝋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&gt; 0          </m:t>
                              </m:r>
                            </m:e>
                          </m:mr>
                        </m:m>
                      </m:e>
                    </m:d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𝝋</m:t>
                              </m:r>
                              <m: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=±</m:t>
                              </m:r>
                              <m:f>
                                <m:fPr>
                                  <m:ctrlPr>
                                    <a:rPr lang="en-US" sz="2400" b="1" i="1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𝝅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𝝋</m:t>
                              </m:r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&gt; 0</m:t>
                              </m:r>
                            </m:e>
                          </m:mr>
                        </m:m>
                      </m:e>
                    </m:d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𝝋</m:t>
                    </m:r>
                    <m:r>
                      <a:rPr lang="en-US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Phương trình li độ: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=10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πt</m:t>
                        </m:r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de-DE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Phương trình vận tốc: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de-DE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1000</m:t>
                    </m:r>
                    <m:r>
                      <a:rPr lang="de-DE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𝝅</m:t>
                    </m:r>
                    <m:func>
                      <m:func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de-DE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sz="2400" b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  <m:r>
                              <m:rPr>
                                <m:nor/>
                              </m:rPr>
                              <a:rPr lang="de-DE" sz="2400" b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πt</m:t>
                            </m:r>
                            <m:r>
                              <m:rPr>
                                <m:nor/>
                              </m:rPr>
                              <a:rPr lang="de-DE" sz="2400" b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 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rgbClr val="45546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1" i="1">
                                    <a:solidFill>
                                      <a:srgbClr val="45546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𝝅</m:t>
                                </m:r>
                              </m:num>
                              <m:den>
                                <m:r>
                                  <a:rPr lang="de-DE" sz="2400" b="1" i="1">
                                    <a:solidFill>
                                      <a:srgbClr val="45546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Phương trình gia tốc: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de-DE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de-DE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πt</m:t>
                        </m:r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de-DE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de-DE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p>
                        <m:r>
                          <a:rPr lang="de-DE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de-DE" sz="2400" b="1" i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de-DE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n181 zalo Nguyen Duc Chien">
                <a:extLst>
                  <a:ext uri="{FF2B5EF4-FFF2-40B4-BE49-F238E27FC236}">
                    <a16:creationId xmlns:a16="http://schemas.microsoft.com/office/drawing/2014/main" id="{7D71522E-9FED-0DDF-CF43-0D515B883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69" y="3683561"/>
                <a:ext cx="10616054" cy="3102324"/>
              </a:xfrm>
              <a:prstGeom prst="rect">
                <a:avLst/>
              </a:prstGeom>
              <a:blipFill>
                <a:blip r:embed="rId3"/>
                <a:stretch>
                  <a:fillRect b="-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1849;p34" descr="n181 zalo Nguyen Duc Chien">
            <a:extLst>
              <a:ext uri="{FF2B5EF4-FFF2-40B4-BE49-F238E27FC236}">
                <a16:creationId xmlns:a16="http://schemas.microsoft.com/office/drawing/2014/main" id="{D476C069-DF57-AB13-2940-C0E5200C9CB8}"/>
              </a:ext>
            </a:extLst>
          </p:cNvPr>
          <p:cNvGrpSpPr/>
          <p:nvPr/>
        </p:nvGrpSpPr>
        <p:grpSpPr>
          <a:xfrm rot="11917095">
            <a:off x="10725913" y="-715493"/>
            <a:ext cx="1620463" cy="1990497"/>
            <a:chOff x="7490828" y="1640786"/>
            <a:chExt cx="926423" cy="1192419"/>
          </a:xfrm>
        </p:grpSpPr>
        <p:sp>
          <p:nvSpPr>
            <p:cNvPr id="12" name="Google Shape;1850;p34">
              <a:extLst>
                <a:ext uri="{FF2B5EF4-FFF2-40B4-BE49-F238E27FC236}">
                  <a16:creationId xmlns:a16="http://schemas.microsoft.com/office/drawing/2014/main" id="{00640725-8C8E-E6EE-95F7-17FFD60FC11B}"/>
                </a:ext>
              </a:extLst>
            </p:cNvPr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3" name="Google Shape;1851;p34">
              <a:extLst>
                <a:ext uri="{FF2B5EF4-FFF2-40B4-BE49-F238E27FC236}">
                  <a16:creationId xmlns:a16="http://schemas.microsoft.com/office/drawing/2014/main" id="{A645878F-5C3C-BFCA-17F6-ECF9A55238E7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4" name="Google Shape;1852;p34">
              <a:extLst>
                <a:ext uri="{FF2B5EF4-FFF2-40B4-BE49-F238E27FC236}">
                  <a16:creationId xmlns:a16="http://schemas.microsoft.com/office/drawing/2014/main" id="{179084F6-1488-ABAB-11D9-BF5755F7CB94}"/>
                </a:ext>
              </a:extLst>
            </p:cNvPr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5" name="Google Shape;1853;p34">
              <a:extLst>
                <a:ext uri="{FF2B5EF4-FFF2-40B4-BE49-F238E27FC236}">
                  <a16:creationId xmlns:a16="http://schemas.microsoft.com/office/drawing/2014/main" id="{A0711253-33FC-EF58-469B-E52E94C033FB}"/>
                </a:ext>
              </a:extLst>
            </p:cNvPr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6" name="Google Shape;1854;p34">
              <a:extLst>
                <a:ext uri="{FF2B5EF4-FFF2-40B4-BE49-F238E27FC236}">
                  <a16:creationId xmlns:a16="http://schemas.microsoft.com/office/drawing/2014/main" id="{DD270196-10DC-A82D-D97D-64F67C69D224}"/>
                </a:ext>
              </a:extLst>
            </p:cNvPr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7" name="Google Shape;1855;p34">
              <a:extLst>
                <a:ext uri="{FF2B5EF4-FFF2-40B4-BE49-F238E27FC236}">
                  <a16:creationId xmlns:a16="http://schemas.microsoft.com/office/drawing/2014/main" id="{8FFCF00C-211A-4882-DDCC-0B33B37D0EE3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8" name="Google Shape;1856;p34">
              <a:extLst>
                <a:ext uri="{FF2B5EF4-FFF2-40B4-BE49-F238E27FC236}">
                  <a16:creationId xmlns:a16="http://schemas.microsoft.com/office/drawing/2014/main" id="{BBBCD928-DC29-4C90-B124-D307F04C6C09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9" name="Google Shape;1857;p34">
              <a:extLst>
                <a:ext uri="{FF2B5EF4-FFF2-40B4-BE49-F238E27FC236}">
                  <a16:creationId xmlns:a16="http://schemas.microsoft.com/office/drawing/2014/main" id="{F846A5C8-1450-DAB9-857F-CA1A0D69739F}"/>
                </a:ext>
              </a:extLst>
            </p:cNvPr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1" name="Google Shape;1858;p34">
              <a:extLst>
                <a:ext uri="{FF2B5EF4-FFF2-40B4-BE49-F238E27FC236}">
                  <a16:creationId xmlns:a16="http://schemas.microsoft.com/office/drawing/2014/main" id="{2846F31F-B30C-714C-EFA0-C0CE5AC6B4F9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2" name="Google Shape;1859;p34">
              <a:extLst>
                <a:ext uri="{FF2B5EF4-FFF2-40B4-BE49-F238E27FC236}">
                  <a16:creationId xmlns:a16="http://schemas.microsoft.com/office/drawing/2014/main" id="{203D2DBB-5B2D-9B7D-EB46-9C58CC6675AF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3" name="Google Shape;1860;p34">
              <a:extLst>
                <a:ext uri="{FF2B5EF4-FFF2-40B4-BE49-F238E27FC236}">
                  <a16:creationId xmlns:a16="http://schemas.microsoft.com/office/drawing/2014/main" id="{B4BAC04A-94C4-741A-5399-C1800A8431E1}"/>
                </a:ext>
              </a:extLst>
            </p:cNvPr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4" name="Google Shape;1861;p34">
              <a:extLst>
                <a:ext uri="{FF2B5EF4-FFF2-40B4-BE49-F238E27FC236}">
                  <a16:creationId xmlns:a16="http://schemas.microsoft.com/office/drawing/2014/main" id="{640723EE-D4D3-D4D0-280E-4ABA8CB5946C}"/>
                </a:ext>
              </a:extLst>
            </p:cNvPr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5" name="Google Shape;1862;p34">
              <a:extLst>
                <a:ext uri="{FF2B5EF4-FFF2-40B4-BE49-F238E27FC236}">
                  <a16:creationId xmlns:a16="http://schemas.microsoft.com/office/drawing/2014/main" id="{B54855AB-F6C8-51B7-F9C4-6CFDC244B01C}"/>
                </a:ext>
              </a:extLst>
            </p:cNvPr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6" name="Google Shape;1863;p34">
              <a:extLst>
                <a:ext uri="{FF2B5EF4-FFF2-40B4-BE49-F238E27FC236}">
                  <a16:creationId xmlns:a16="http://schemas.microsoft.com/office/drawing/2014/main" id="{1B791F54-2083-1773-57B4-4F374766D305}"/>
                </a:ext>
              </a:extLst>
            </p:cNvPr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7" name="Google Shape;1864;p34">
              <a:extLst>
                <a:ext uri="{FF2B5EF4-FFF2-40B4-BE49-F238E27FC236}">
                  <a16:creationId xmlns:a16="http://schemas.microsoft.com/office/drawing/2014/main" id="{0077A0F8-3E85-FD4F-5A49-A359293108CC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8" name="Google Shape;1865;p34">
              <a:extLst>
                <a:ext uri="{FF2B5EF4-FFF2-40B4-BE49-F238E27FC236}">
                  <a16:creationId xmlns:a16="http://schemas.microsoft.com/office/drawing/2014/main" id="{7B1B73F7-E3B2-1350-0B74-01D9DF68AF91}"/>
                </a:ext>
              </a:extLst>
            </p:cNvPr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9" name="Google Shape;1866;p34">
              <a:extLst>
                <a:ext uri="{FF2B5EF4-FFF2-40B4-BE49-F238E27FC236}">
                  <a16:creationId xmlns:a16="http://schemas.microsoft.com/office/drawing/2014/main" id="{EA5D288F-CEFD-0DDF-476D-210700F06D55}"/>
                </a:ext>
              </a:extLst>
            </p:cNvPr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0" name="Google Shape;1867;p34">
              <a:extLst>
                <a:ext uri="{FF2B5EF4-FFF2-40B4-BE49-F238E27FC236}">
                  <a16:creationId xmlns:a16="http://schemas.microsoft.com/office/drawing/2014/main" id="{CCF25AC9-28F3-4CDB-64F3-F869D6F53F5E}"/>
                </a:ext>
              </a:extLst>
            </p:cNvPr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1" name="Google Shape;1868;p34">
              <a:extLst>
                <a:ext uri="{FF2B5EF4-FFF2-40B4-BE49-F238E27FC236}">
                  <a16:creationId xmlns:a16="http://schemas.microsoft.com/office/drawing/2014/main" id="{4D10050C-C80E-425C-14C0-F3C905AD043C}"/>
                </a:ext>
              </a:extLst>
            </p:cNvPr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3" name="Google Shape;1869;p34">
              <a:extLst>
                <a:ext uri="{FF2B5EF4-FFF2-40B4-BE49-F238E27FC236}">
                  <a16:creationId xmlns:a16="http://schemas.microsoft.com/office/drawing/2014/main" id="{BF032521-8330-835C-F3D6-95E9A39D40E1}"/>
                </a:ext>
              </a:extLst>
            </p:cNvPr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4" name="Google Shape;1870;p34">
              <a:extLst>
                <a:ext uri="{FF2B5EF4-FFF2-40B4-BE49-F238E27FC236}">
                  <a16:creationId xmlns:a16="http://schemas.microsoft.com/office/drawing/2014/main" id="{B828C6A7-0D40-5A08-2DE8-B75CAF1DDCBA}"/>
                </a:ext>
              </a:extLst>
            </p:cNvPr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5" name="Google Shape;1871;p34">
              <a:extLst>
                <a:ext uri="{FF2B5EF4-FFF2-40B4-BE49-F238E27FC236}">
                  <a16:creationId xmlns:a16="http://schemas.microsoft.com/office/drawing/2014/main" id="{ABFEE822-CFF5-9BBE-138F-7B52B0AE0724}"/>
                </a:ext>
              </a:extLst>
            </p:cNvPr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6" name="Google Shape;1872;p34">
              <a:extLst>
                <a:ext uri="{FF2B5EF4-FFF2-40B4-BE49-F238E27FC236}">
                  <a16:creationId xmlns:a16="http://schemas.microsoft.com/office/drawing/2014/main" id="{7D6154DE-4DC5-1482-5A3A-A211F1547D87}"/>
                </a:ext>
              </a:extLst>
            </p:cNvPr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7" name="Google Shape;1873;p34">
              <a:extLst>
                <a:ext uri="{FF2B5EF4-FFF2-40B4-BE49-F238E27FC236}">
                  <a16:creationId xmlns:a16="http://schemas.microsoft.com/office/drawing/2014/main" id="{2D7F9781-7DD1-B633-7601-D4534F429FAE}"/>
                </a:ext>
              </a:extLst>
            </p:cNvPr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8" name="Google Shape;1874;p34">
              <a:extLst>
                <a:ext uri="{FF2B5EF4-FFF2-40B4-BE49-F238E27FC236}">
                  <a16:creationId xmlns:a16="http://schemas.microsoft.com/office/drawing/2014/main" id="{2B7B80FA-405F-6E72-5DA7-00DAEA41CFF2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9" name="Google Shape;1875;p34">
              <a:extLst>
                <a:ext uri="{FF2B5EF4-FFF2-40B4-BE49-F238E27FC236}">
                  <a16:creationId xmlns:a16="http://schemas.microsoft.com/office/drawing/2014/main" id="{092CEDA5-E000-407F-6AEC-7122D873D371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0" name="Google Shape;1876;p34">
              <a:extLst>
                <a:ext uri="{FF2B5EF4-FFF2-40B4-BE49-F238E27FC236}">
                  <a16:creationId xmlns:a16="http://schemas.microsoft.com/office/drawing/2014/main" id="{6393CB52-6A18-2F7E-9A2A-1C900CCFE324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1" name="Google Shape;1877;p34">
              <a:extLst>
                <a:ext uri="{FF2B5EF4-FFF2-40B4-BE49-F238E27FC236}">
                  <a16:creationId xmlns:a16="http://schemas.microsoft.com/office/drawing/2014/main" id="{196D1EC4-33E8-2365-70AF-D28B0FAB6A03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2" name="Google Shape;1878;p34">
              <a:extLst>
                <a:ext uri="{FF2B5EF4-FFF2-40B4-BE49-F238E27FC236}">
                  <a16:creationId xmlns:a16="http://schemas.microsoft.com/office/drawing/2014/main" id="{D7603023-54F1-C9A6-0693-46AC5EA6AA21}"/>
                </a:ext>
              </a:extLst>
            </p:cNvPr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3" name="Google Shape;1879;p34">
              <a:extLst>
                <a:ext uri="{FF2B5EF4-FFF2-40B4-BE49-F238E27FC236}">
                  <a16:creationId xmlns:a16="http://schemas.microsoft.com/office/drawing/2014/main" id="{75A43A8C-119F-81E2-2695-9C215B5BC00F}"/>
                </a:ext>
              </a:extLst>
            </p:cNvPr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4" name="Google Shape;1880;p34">
              <a:extLst>
                <a:ext uri="{FF2B5EF4-FFF2-40B4-BE49-F238E27FC236}">
                  <a16:creationId xmlns:a16="http://schemas.microsoft.com/office/drawing/2014/main" id="{30583F8D-8709-F7FC-B933-9A6CA6CF753F}"/>
                </a:ext>
              </a:extLst>
            </p:cNvPr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5" name="Google Shape;1881;p34">
              <a:extLst>
                <a:ext uri="{FF2B5EF4-FFF2-40B4-BE49-F238E27FC236}">
                  <a16:creationId xmlns:a16="http://schemas.microsoft.com/office/drawing/2014/main" id="{D1D6ECCA-F6A1-368B-BE04-80DB7F292FBC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6" name="Google Shape;1882;p34">
              <a:extLst>
                <a:ext uri="{FF2B5EF4-FFF2-40B4-BE49-F238E27FC236}">
                  <a16:creationId xmlns:a16="http://schemas.microsoft.com/office/drawing/2014/main" id="{48FC795B-A761-B89A-4607-253D05F71E8C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7" name="Google Shape;1883;p34">
              <a:extLst>
                <a:ext uri="{FF2B5EF4-FFF2-40B4-BE49-F238E27FC236}">
                  <a16:creationId xmlns:a16="http://schemas.microsoft.com/office/drawing/2014/main" id="{C1C5CC54-DD0A-CAAC-555F-84988A7CCC66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8" name="Google Shape;1884;p34">
              <a:extLst>
                <a:ext uri="{FF2B5EF4-FFF2-40B4-BE49-F238E27FC236}">
                  <a16:creationId xmlns:a16="http://schemas.microsoft.com/office/drawing/2014/main" id="{E2767D51-E2AD-1B38-D27F-D05D471B2AB6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9" name="Google Shape;1885;p34">
              <a:extLst>
                <a:ext uri="{FF2B5EF4-FFF2-40B4-BE49-F238E27FC236}">
                  <a16:creationId xmlns:a16="http://schemas.microsoft.com/office/drawing/2014/main" id="{FEAA5DDA-9CD1-B976-B3DF-6D621171C2EF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0" name="Google Shape;1886;p34">
              <a:extLst>
                <a:ext uri="{FF2B5EF4-FFF2-40B4-BE49-F238E27FC236}">
                  <a16:creationId xmlns:a16="http://schemas.microsoft.com/office/drawing/2014/main" id="{6A1D1493-5495-831D-9008-17D633E36873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1" name="Google Shape;1887;p34">
              <a:extLst>
                <a:ext uri="{FF2B5EF4-FFF2-40B4-BE49-F238E27FC236}">
                  <a16:creationId xmlns:a16="http://schemas.microsoft.com/office/drawing/2014/main" id="{5EB5C1A6-ED87-20DA-761E-56CDA4A8A387}"/>
                </a:ext>
              </a:extLst>
            </p:cNvPr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2" name="Google Shape;1888;p34">
              <a:extLst>
                <a:ext uri="{FF2B5EF4-FFF2-40B4-BE49-F238E27FC236}">
                  <a16:creationId xmlns:a16="http://schemas.microsoft.com/office/drawing/2014/main" id="{12409CCF-DF5F-E69C-3E99-F4972D76E2B1}"/>
                </a:ext>
              </a:extLst>
            </p:cNvPr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950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 descr="n181 zalo Nguyen Duc Chien">
            <a:extLst>
              <a:ext uri="{FF2B5EF4-FFF2-40B4-BE49-F238E27FC236}">
                <a16:creationId xmlns:a16="http://schemas.microsoft.com/office/drawing/2014/main" id="{9299082E-EE56-32D0-35C0-8E9366687F44}"/>
              </a:ext>
            </a:extLst>
          </p:cNvPr>
          <p:cNvSpPr/>
          <p:nvPr/>
        </p:nvSpPr>
        <p:spPr>
          <a:xfrm>
            <a:off x="262890" y="138067"/>
            <a:ext cx="256032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 descr="n181 zalo Nguyen Duc Chien">
            <a:extLst>
              <a:ext uri="{FF2B5EF4-FFF2-40B4-BE49-F238E27FC236}">
                <a16:creationId xmlns:a16="http://schemas.microsoft.com/office/drawing/2014/main" id="{E9A7018D-687F-DFD4-FA25-C7C764F6F237}"/>
              </a:ext>
            </a:extLst>
          </p:cNvPr>
          <p:cNvSpPr/>
          <p:nvPr/>
        </p:nvSpPr>
        <p:spPr>
          <a:xfrm>
            <a:off x="4432935" y="138067"/>
            <a:ext cx="3326130" cy="640080"/>
          </a:xfrm>
          <a:prstGeom prst="roundRect">
            <a:avLst/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MẬT THƯ SỐ 3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n181 zalo Nguyen Duc Chien">
                <a:extLst>
                  <a:ext uri="{FF2B5EF4-FFF2-40B4-BE49-F238E27FC236}">
                    <a16:creationId xmlns:a16="http://schemas.microsoft.com/office/drawing/2014/main" id="{60A8D195-1D83-9128-00CF-F1DB04D03FC3}"/>
                  </a:ext>
                </a:extLst>
              </p:cNvPr>
              <p:cNvSpPr txBox="1"/>
              <p:nvPr/>
            </p:nvSpPr>
            <p:spPr>
              <a:xfrm>
                <a:off x="958871" y="1221249"/>
                <a:ext cx="10616054" cy="1330709"/>
              </a:xfrm>
              <a:prstGeom prst="roundRect">
                <a:avLst>
                  <a:gd name="adj" fmla="val 12835"/>
                </a:avLst>
              </a:prstGeom>
              <a:noFill/>
              <a:ln w="28575">
                <a:solidFill>
                  <a:srgbClr val="F5AE03"/>
                </a:solidFill>
              </a:ln>
            </p:spPr>
            <p:txBody>
              <a:bodyPr wrap="square">
                <a:spAutoFit/>
              </a:bodyPr>
              <a:lstStyle/>
              <a:p>
                <a:pPr marL="225425" marR="0" algn="just"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 vật dao động điều hoà trên trục Ox. Khi vật qua vị trí cân bằng thì tốc độ của nó là 20 cm/s. Khi vật có tốc độ 10 cm/s thì gia tốc của nó có độ lớn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40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cm/s</a:t>
                </a:r>
                <a:r>
                  <a:rPr lang="en-US" sz="2400" baseline="300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Tính biên độ dao động của vật.</a:t>
                </a:r>
                <a:endParaRPr lang="en-US" sz="240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 descr="n181 zalo Nguyen Duc Chien">
                <a:extLst>
                  <a:ext uri="{FF2B5EF4-FFF2-40B4-BE49-F238E27FC236}">
                    <a16:creationId xmlns:a16="http://schemas.microsoft.com/office/drawing/2014/main" id="{60A8D195-1D83-9128-00CF-F1DB04D03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1" y="1221249"/>
                <a:ext cx="10616054" cy="1330709"/>
              </a:xfrm>
              <a:prstGeom prst="roundRect">
                <a:avLst>
                  <a:gd name="adj" fmla="val 12835"/>
                </a:avLst>
              </a:prstGeom>
              <a:blipFill>
                <a:blip r:embed="rId2"/>
                <a:stretch>
                  <a:fillRect r="-229" b="-4464"/>
                </a:stretch>
              </a:blipFill>
              <a:ln w="28575">
                <a:solidFill>
                  <a:srgbClr val="F5AE0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oogle Shape;1744;p31" descr="n181 zalo Nguyen Duc Chien">
            <a:extLst>
              <a:ext uri="{FF2B5EF4-FFF2-40B4-BE49-F238E27FC236}">
                <a16:creationId xmlns:a16="http://schemas.microsoft.com/office/drawing/2014/main" id="{66AC17BD-C6A1-F7D0-F32A-B678AF8BEAEE}"/>
              </a:ext>
            </a:extLst>
          </p:cNvPr>
          <p:cNvGrpSpPr/>
          <p:nvPr/>
        </p:nvGrpSpPr>
        <p:grpSpPr>
          <a:xfrm>
            <a:off x="577649" y="1469221"/>
            <a:ext cx="762441" cy="834763"/>
            <a:chOff x="2172358" y="5517789"/>
            <a:chExt cx="571831" cy="626072"/>
          </a:xfrm>
        </p:grpSpPr>
        <p:sp>
          <p:nvSpPr>
            <p:cNvPr id="5" name="Google Shape;1745;p31">
              <a:extLst>
                <a:ext uri="{FF2B5EF4-FFF2-40B4-BE49-F238E27FC236}">
                  <a16:creationId xmlns:a16="http://schemas.microsoft.com/office/drawing/2014/main" id="{31D133F3-1FA2-6B3C-C45C-D14509BE984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Google Shape;1746;p31">
              <a:extLst>
                <a:ext uri="{FF2B5EF4-FFF2-40B4-BE49-F238E27FC236}">
                  <a16:creationId xmlns:a16="http://schemas.microsoft.com/office/drawing/2014/main" id="{92FAB7E7-0860-B5E1-0082-986EED33E80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F5AE0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Cambria" panose="02040503050406030204" pitchFamily="18" charset="0"/>
                  <a:cs typeface="Calibri" panose="020F0502020204030204" pitchFamily="34" charset="0"/>
                </a:rPr>
                <a:t>03</a:t>
              </a:r>
              <a:endParaRPr sz="3200" b="1">
                <a:solidFill>
                  <a:schemeClr val="bg1"/>
                </a:solidFill>
                <a:latin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B2AD74A5-5D7C-1F7A-F95F-967FF9C93732}"/>
                  </a:ext>
                </a:extLst>
              </p:cNvPr>
              <p:cNvSpPr txBox="1"/>
              <p:nvPr/>
            </p:nvSpPr>
            <p:spPr>
              <a:xfrm>
                <a:off x="958869" y="2564310"/>
                <a:ext cx="10616054" cy="4198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 v</a:t>
                </a:r>
                <a:r>
                  <a:rPr lang="en-US" sz="2400" b="1" baseline="-25000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20 cm/s = 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v = 10 cm/s; a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𝟒𝟎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cm/s</a:t>
                </a:r>
                <a:r>
                  <a:rPr lang="en-US" sz="2400" b="1" baseline="30000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Từ: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2400" b="1" i="1" smtClean="0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=±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rgbClr val="455469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1" i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45546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400" b="1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45546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a = -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400" b="1" baseline="30000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2400" b="1">
                  <a:solidFill>
                    <a:srgbClr val="455469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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ωA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m:rPr>
                          <m:nor/>
                        </m:rPr>
                        <a:rPr lang="en-US" sz="2400" b="1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ωA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m:rPr>
                          <m:nor/>
                        </m:rPr>
                        <a:rPr lang="en-US" sz="2400" b="1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1" i="1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 smtClean="0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𝟒𝟎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1" i="1">
                                          <a:solidFill>
                                            <a:srgbClr val="455469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455469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1" i="1" smtClean="0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1" i="1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 smtClean="0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2400" b="1" i="1" smtClean="0">
                                      <a:solidFill>
                                        <a:srgbClr val="45546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</a:t>
                </a: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 rad/s.</a:t>
                </a:r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:r>
                  <a:rPr lang="en-US" sz="2400" b="1">
                    <a:solidFill>
                      <a:srgbClr val="45546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Vậy: </a:t>
                </a: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80340" algn="l"/>
                    <a:tab pos="360045" algn="l"/>
                    <a:tab pos="54038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1">
                                  <a:solidFill>
                                    <a:srgbClr val="45546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max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𝝎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455469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455469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 b="1">
                  <a:solidFill>
                    <a:srgbClr val="455469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n181 zalo Nguyen Duc Chien">
                <a:extLst>
                  <a:ext uri="{FF2B5EF4-FFF2-40B4-BE49-F238E27FC236}">
                    <a16:creationId xmlns:a16="http://schemas.microsoft.com/office/drawing/2014/main" id="{B2AD74A5-5D7C-1F7A-F95F-967FF9C93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69" y="2564310"/>
                <a:ext cx="10616054" cy="4198970"/>
              </a:xfrm>
              <a:prstGeom prst="rect">
                <a:avLst/>
              </a:prstGeom>
              <a:blipFill>
                <a:blip r:embed="rId3"/>
                <a:stretch>
                  <a:fillRect l="-861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oogle Shape;1849;p34" descr="n181 zalo Nguyen Duc Chien">
            <a:extLst>
              <a:ext uri="{FF2B5EF4-FFF2-40B4-BE49-F238E27FC236}">
                <a16:creationId xmlns:a16="http://schemas.microsoft.com/office/drawing/2014/main" id="{5FBA498A-14B1-2171-E7BC-8F9683D0F7D2}"/>
              </a:ext>
            </a:extLst>
          </p:cNvPr>
          <p:cNvGrpSpPr/>
          <p:nvPr/>
        </p:nvGrpSpPr>
        <p:grpSpPr>
          <a:xfrm rot="11917095">
            <a:off x="10725913" y="-475653"/>
            <a:ext cx="1620463" cy="1990497"/>
            <a:chOff x="7490828" y="1640786"/>
            <a:chExt cx="926423" cy="1192419"/>
          </a:xfrm>
        </p:grpSpPr>
        <p:sp>
          <p:nvSpPr>
            <p:cNvPr id="11" name="Google Shape;1850;p34">
              <a:extLst>
                <a:ext uri="{FF2B5EF4-FFF2-40B4-BE49-F238E27FC236}">
                  <a16:creationId xmlns:a16="http://schemas.microsoft.com/office/drawing/2014/main" id="{A41D87DA-317B-7F4F-2B94-AA04C9B3F278}"/>
                </a:ext>
              </a:extLst>
            </p:cNvPr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2" name="Google Shape;1851;p34">
              <a:extLst>
                <a:ext uri="{FF2B5EF4-FFF2-40B4-BE49-F238E27FC236}">
                  <a16:creationId xmlns:a16="http://schemas.microsoft.com/office/drawing/2014/main" id="{884A8FB1-C5EE-2523-8D05-8B66B03DA938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3" name="Google Shape;1852;p34">
              <a:extLst>
                <a:ext uri="{FF2B5EF4-FFF2-40B4-BE49-F238E27FC236}">
                  <a16:creationId xmlns:a16="http://schemas.microsoft.com/office/drawing/2014/main" id="{0FC99987-B439-52B6-C60F-58C3CA75F4B5}"/>
                </a:ext>
              </a:extLst>
            </p:cNvPr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4" name="Google Shape;1853;p34">
              <a:extLst>
                <a:ext uri="{FF2B5EF4-FFF2-40B4-BE49-F238E27FC236}">
                  <a16:creationId xmlns:a16="http://schemas.microsoft.com/office/drawing/2014/main" id="{D23B145E-9F2A-5B54-D722-155A4F8F3BC8}"/>
                </a:ext>
              </a:extLst>
            </p:cNvPr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5" name="Google Shape;1854;p34">
              <a:extLst>
                <a:ext uri="{FF2B5EF4-FFF2-40B4-BE49-F238E27FC236}">
                  <a16:creationId xmlns:a16="http://schemas.microsoft.com/office/drawing/2014/main" id="{2ADADA2C-B7F3-CA58-F714-17784FF23E7C}"/>
                </a:ext>
              </a:extLst>
            </p:cNvPr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6" name="Google Shape;1855;p34">
              <a:extLst>
                <a:ext uri="{FF2B5EF4-FFF2-40B4-BE49-F238E27FC236}">
                  <a16:creationId xmlns:a16="http://schemas.microsoft.com/office/drawing/2014/main" id="{DB64855C-F4CD-A2FA-00E1-4ACFF12FC77C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7" name="Google Shape;1856;p34">
              <a:extLst>
                <a:ext uri="{FF2B5EF4-FFF2-40B4-BE49-F238E27FC236}">
                  <a16:creationId xmlns:a16="http://schemas.microsoft.com/office/drawing/2014/main" id="{9C5E099B-27F5-A4E3-BD4B-72F9C88DAC5B}"/>
                </a:ext>
              </a:extLst>
            </p:cNvPr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8" name="Google Shape;1857;p34">
              <a:extLst>
                <a:ext uri="{FF2B5EF4-FFF2-40B4-BE49-F238E27FC236}">
                  <a16:creationId xmlns:a16="http://schemas.microsoft.com/office/drawing/2014/main" id="{CA85F88B-95A6-B2BF-D100-1720F425AEB8}"/>
                </a:ext>
              </a:extLst>
            </p:cNvPr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19" name="Google Shape;1858;p34">
              <a:extLst>
                <a:ext uri="{FF2B5EF4-FFF2-40B4-BE49-F238E27FC236}">
                  <a16:creationId xmlns:a16="http://schemas.microsoft.com/office/drawing/2014/main" id="{87BFFDF1-1C6C-6103-FEBA-B15FD76A826B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1" name="Google Shape;1859;p34">
              <a:extLst>
                <a:ext uri="{FF2B5EF4-FFF2-40B4-BE49-F238E27FC236}">
                  <a16:creationId xmlns:a16="http://schemas.microsoft.com/office/drawing/2014/main" id="{BA1B5AF3-4E3D-1867-BF5B-98BF8D78740C}"/>
                </a:ext>
              </a:extLst>
            </p:cNvPr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2" name="Google Shape;1860;p34">
              <a:extLst>
                <a:ext uri="{FF2B5EF4-FFF2-40B4-BE49-F238E27FC236}">
                  <a16:creationId xmlns:a16="http://schemas.microsoft.com/office/drawing/2014/main" id="{7DD33FB3-D118-AEA4-FC4E-ACEF51A6EDC7}"/>
                </a:ext>
              </a:extLst>
            </p:cNvPr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3" name="Google Shape;1861;p34">
              <a:extLst>
                <a:ext uri="{FF2B5EF4-FFF2-40B4-BE49-F238E27FC236}">
                  <a16:creationId xmlns:a16="http://schemas.microsoft.com/office/drawing/2014/main" id="{B5A2FBF4-13D1-6A6D-B3EA-61BEA77B4677}"/>
                </a:ext>
              </a:extLst>
            </p:cNvPr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4" name="Google Shape;1862;p34">
              <a:extLst>
                <a:ext uri="{FF2B5EF4-FFF2-40B4-BE49-F238E27FC236}">
                  <a16:creationId xmlns:a16="http://schemas.microsoft.com/office/drawing/2014/main" id="{62CDAD0D-BB4C-8E55-0712-972DECB8BA2A}"/>
                </a:ext>
              </a:extLst>
            </p:cNvPr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5" name="Google Shape;1863;p34">
              <a:extLst>
                <a:ext uri="{FF2B5EF4-FFF2-40B4-BE49-F238E27FC236}">
                  <a16:creationId xmlns:a16="http://schemas.microsoft.com/office/drawing/2014/main" id="{63EDAAE7-1774-ED59-FF04-016DF49A83D4}"/>
                </a:ext>
              </a:extLst>
            </p:cNvPr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6" name="Google Shape;1864;p34">
              <a:extLst>
                <a:ext uri="{FF2B5EF4-FFF2-40B4-BE49-F238E27FC236}">
                  <a16:creationId xmlns:a16="http://schemas.microsoft.com/office/drawing/2014/main" id="{F577281C-1B4D-5D76-67E1-5DD15E2A73AE}"/>
                </a:ext>
              </a:extLst>
            </p:cNvPr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7" name="Google Shape;1865;p34">
              <a:extLst>
                <a:ext uri="{FF2B5EF4-FFF2-40B4-BE49-F238E27FC236}">
                  <a16:creationId xmlns:a16="http://schemas.microsoft.com/office/drawing/2014/main" id="{28E45F1F-8B59-4856-F0E3-B676C663F70B}"/>
                </a:ext>
              </a:extLst>
            </p:cNvPr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8" name="Google Shape;1866;p34">
              <a:extLst>
                <a:ext uri="{FF2B5EF4-FFF2-40B4-BE49-F238E27FC236}">
                  <a16:creationId xmlns:a16="http://schemas.microsoft.com/office/drawing/2014/main" id="{81EC2948-AD0D-B9AA-0E6E-097B9A4844BD}"/>
                </a:ext>
              </a:extLst>
            </p:cNvPr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29" name="Google Shape;1867;p34">
              <a:extLst>
                <a:ext uri="{FF2B5EF4-FFF2-40B4-BE49-F238E27FC236}">
                  <a16:creationId xmlns:a16="http://schemas.microsoft.com/office/drawing/2014/main" id="{A6B54BB1-F22C-39E7-E126-3AFF3BE72E5F}"/>
                </a:ext>
              </a:extLst>
            </p:cNvPr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0" name="Google Shape;1868;p34">
              <a:extLst>
                <a:ext uri="{FF2B5EF4-FFF2-40B4-BE49-F238E27FC236}">
                  <a16:creationId xmlns:a16="http://schemas.microsoft.com/office/drawing/2014/main" id="{455020F0-8DDA-1FB4-FC5D-8300AB496ADD}"/>
                </a:ext>
              </a:extLst>
            </p:cNvPr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1" name="Google Shape;1869;p34">
              <a:extLst>
                <a:ext uri="{FF2B5EF4-FFF2-40B4-BE49-F238E27FC236}">
                  <a16:creationId xmlns:a16="http://schemas.microsoft.com/office/drawing/2014/main" id="{46B9CBA8-1275-9A88-E489-AE310AF3A0E0}"/>
                </a:ext>
              </a:extLst>
            </p:cNvPr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3" name="Google Shape;1870;p34">
              <a:extLst>
                <a:ext uri="{FF2B5EF4-FFF2-40B4-BE49-F238E27FC236}">
                  <a16:creationId xmlns:a16="http://schemas.microsoft.com/office/drawing/2014/main" id="{2ABD7C9E-8EA4-BD40-D4AB-1EA4F843D3EC}"/>
                </a:ext>
              </a:extLst>
            </p:cNvPr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4" name="Google Shape;1871;p34">
              <a:extLst>
                <a:ext uri="{FF2B5EF4-FFF2-40B4-BE49-F238E27FC236}">
                  <a16:creationId xmlns:a16="http://schemas.microsoft.com/office/drawing/2014/main" id="{D2386EEA-2145-CEE3-DE07-6DE96B159DEE}"/>
                </a:ext>
              </a:extLst>
            </p:cNvPr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5" name="Google Shape;1872;p34">
              <a:extLst>
                <a:ext uri="{FF2B5EF4-FFF2-40B4-BE49-F238E27FC236}">
                  <a16:creationId xmlns:a16="http://schemas.microsoft.com/office/drawing/2014/main" id="{32E5ABDE-406A-E848-454C-47B906B04F26}"/>
                </a:ext>
              </a:extLst>
            </p:cNvPr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6" name="Google Shape;1873;p34">
              <a:extLst>
                <a:ext uri="{FF2B5EF4-FFF2-40B4-BE49-F238E27FC236}">
                  <a16:creationId xmlns:a16="http://schemas.microsoft.com/office/drawing/2014/main" id="{A4136834-DA36-5BA0-2204-AD76617420EB}"/>
                </a:ext>
              </a:extLst>
            </p:cNvPr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7" name="Google Shape;1874;p34">
              <a:extLst>
                <a:ext uri="{FF2B5EF4-FFF2-40B4-BE49-F238E27FC236}">
                  <a16:creationId xmlns:a16="http://schemas.microsoft.com/office/drawing/2014/main" id="{4931E575-E5D0-7583-A011-507EBF67CDD8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8" name="Google Shape;1875;p34">
              <a:extLst>
                <a:ext uri="{FF2B5EF4-FFF2-40B4-BE49-F238E27FC236}">
                  <a16:creationId xmlns:a16="http://schemas.microsoft.com/office/drawing/2014/main" id="{1FD39544-8FD8-DCC6-95C5-05B8AF76C2CF}"/>
                </a:ext>
              </a:extLst>
            </p:cNvPr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39" name="Google Shape;1876;p34">
              <a:extLst>
                <a:ext uri="{FF2B5EF4-FFF2-40B4-BE49-F238E27FC236}">
                  <a16:creationId xmlns:a16="http://schemas.microsoft.com/office/drawing/2014/main" id="{22927EE2-E03C-4C5E-4D04-CC74D03D3A6D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0" name="Google Shape;1877;p34">
              <a:extLst>
                <a:ext uri="{FF2B5EF4-FFF2-40B4-BE49-F238E27FC236}">
                  <a16:creationId xmlns:a16="http://schemas.microsoft.com/office/drawing/2014/main" id="{2F9A756A-40E5-8CD3-1551-5A2665FB500A}"/>
                </a:ext>
              </a:extLst>
            </p:cNvPr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1" name="Google Shape;1878;p34">
              <a:extLst>
                <a:ext uri="{FF2B5EF4-FFF2-40B4-BE49-F238E27FC236}">
                  <a16:creationId xmlns:a16="http://schemas.microsoft.com/office/drawing/2014/main" id="{5B7398D8-692C-B366-7128-4C84314C33FC}"/>
                </a:ext>
              </a:extLst>
            </p:cNvPr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2" name="Google Shape;1879;p34">
              <a:extLst>
                <a:ext uri="{FF2B5EF4-FFF2-40B4-BE49-F238E27FC236}">
                  <a16:creationId xmlns:a16="http://schemas.microsoft.com/office/drawing/2014/main" id="{94C50AE6-8A7C-E6C0-214F-DBCD555440D2}"/>
                </a:ext>
              </a:extLst>
            </p:cNvPr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3" name="Google Shape;1880;p34">
              <a:extLst>
                <a:ext uri="{FF2B5EF4-FFF2-40B4-BE49-F238E27FC236}">
                  <a16:creationId xmlns:a16="http://schemas.microsoft.com/office/drawing/2014/main" id="{0BE0FD0C-1EC1-B445-401D-731190550AF7}"/>
                </a:ext>
              </a:extLst>
            </p:cNvPr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4" name="Google Shape;1881;p34">
              <a:extLst>
                <a:ext uri="{FF2B5EF4-FFF2-40B4-BE49-F238E27FC236}">
                  <a16:creationId xmlns:a16="http://schemas.microsoft.com/office/drawing/2014/main" id="{77658659-E5E1-1D2D-9BED-E7E4771C3638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5" name="Google Shape;1882;p34">
              <a:extLst>
                <a:ext uri="{FF2B5EF4-FFF2-40B4-BE49-F238E27FC236}">
                  <a16:creationId xmlns:a16="http://schemas.microsoft.com/office/drawing/2014/main" id="{8160823E-1390-70F5-3FDD-70D28867A7C3}"/>
                </a:ext>
              </a:extLst>
            </p:cNvPr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6" name="Google Shape;1883;p34">
              <a:extLst>
                <a:ext uri="{FF2B5EF4-FFF2-40B4-BE49-F238E27FC236}">
                  <a16:creationId xmlns:a16="http://schemas.microsoft.com/office/drawing/2014/main" id="{855FAEC8-D1F8-5313-B3D9-E8C17242F9A0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7" name="Google Shape;1884;p34">
              <a:extLst>
                <a:ext uri="{FF2B5EF4-FFF2-40B4-BE49-F238E27FC236}">
                  <a16:creationId xmlns:a16="http://schemas.microsoft.com/office/drawing/2014/main" id="{F30747E3-AE4F-DD8B-F54D-4F5E3343C6B2}"/>
                </a:ext>
              </a:extLst>
            </p:cNvPr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8" name="Google Shape;1885;p34">
              <a:extLst>
                <a:ext uri="{FF2B5EF4-FFF2-40B4-BE49-F238E27FC236}">
                  <a16:creationId xmlns:a16="http://schemas.microsoft.com/office/drawing/2014/main" id="{FBF96284-FA99-9562-F747-DAE3B0D3581F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49" name="Google Shape;1886;p34">
              <a:extLst>
                <a:ext uri="{FF2B5EF4-FFF2-40B4-BE49-F238E27FC236}">
                  <a16:creationId xmlns:a16="http://schemas.microsoft.com/office/drawing/2014/main" id="{54E06091-F491-F126-20CF-FC3A3E6810B5}"/>
                </a:ext>
              </a:extLst>
            </p:cNvPr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0" name="Google Shape;1887;p34">
              <a:extLst>
                <a:ext uri="{FF2B5EF4-FFF2-40B4-BE49-F238E27FC236}">
                  <a16:creationId xmlns:a16="http://schemas.microsoft.com/office/drawing/2014/main" id="{FB33A422-123B-5723-C7E7-6C4D1AF843E9}"/>
                </a:ext>
              </a:extLst>
            </p:cNvPr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  <p:sp>
          <p:nvSpPr>
            <p:cNvPr id="51" name="Google Shape;1888;p34">
              <a:extLst>
                <a:ext uri="{FF2B5EF4-FFF2-40B4-BE49-F238E27FC236}">
                  <a16:creationId xmlns:a16="http://schemas.microsoft.com/office/drawing/2014/main" id="{6F5006D5-07F1-27BB-A545-D41ADDB61FF3}"/>
                </a:ext>
              </a:extLst>
            </p:cNvPr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197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 descr="n181 zalo Nguyen Duc Chie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601241"/>
              </p:ext>
            </p:extLst>
          </p:nvPr>
        </p:nvGraphicFramePr>
        <p:xfrm>
          <a:off x="6019800" y="33210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450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321050"/>
                        <a:ext cx="152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Text Box 3" descr="n181 zalo Nguyen Duc Chien"/>
          <p:cNvSpPr txBox="1">
            <a:spLocks noChangeArrowheads="1"/>
          </p:cNvSpPr>
          <p:nvPr/>
        </p:nvSpPr>
        <p:spPr bwMode="auto">
          <a:xfrm>
            <a:off x="2032000" y="1219201"/>
            <a:ext cx="284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.VnArial" pitchFamily="34" charset="0"/>
            </a:endParaRPr>
          </a:p>
        </p:txBody>
      </p:sp>
      <p:pic>
        <p:nvPicPr>
          <p:cNvPr id="4" name="Picture 3" descr="n181 zalo Nguyen Duc Chien">
            <a:extLst>
              <a:ext uri="{FF2B5EF4-FFF2-40B4-BE49-F238E27FC236}">
                <a16:creationId xmlns:a16="http://schemas.microsoft.com/office/drawing/2014/main" id="{8B8511F5-EB38-43D6-A5F7-BB30DAF4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181 zalo Nguyen Duc Chien">
            <a:extLst>
              <a:ext uri="{FF2B5EF4-FFF2-40B4-BE49-F238E27FC236}">
                <a16:creationId xmlns:a16="http://schemas.microsoft.com/office/drawing/2014/main" id="{5A701F0A-2696-48E5-B8D6-76D7013F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91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n181 zalo Nguyen Duc Chien">
            <a:extLst>
              <a:ext uri="{FF2B5EF4-FFF2-40B4-BE49-F238E27FC236}">
                <a16:creationId xmlns:a16="http://schemas.microsoft.com/office/drawing/2014/main" id="{3230E857-C779-4FAF-B092-67AD9FF6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" y="5570995"/>
            <a:ext cx="1240639" cy="124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n181 zalo Nguyen Duc Chien">
            <a:extLst>
              <a:ext uri="{FF2B5EF4-FFF2-40B4-BE49-F238E27FC236}">
                <a16:creationId xmlns:a16="http://schemas.microsoft.com/office/drawing/2014/main" id="{13CC4336-A322-4A8C-A723-6DC2811D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DEA757BE-7AA3-75C0-0D54-25EB105FF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5" y="609600"/>
            <a:ext cx="3280821" cy="2457449"/>
          </a:xfrm>
          <a:prstGeom prst="rect">
            <a:avLst/>
          </a:prstGeom>
        </p:spPr>
      </p:pic>
      <p:sp>
        <p:nvSpPr>
          <p:cNvPr id="6" name="Rectangle: Rounded Corners 5" descr="n181 zalo Nguyen Duc Chien">
            <a:extLst>
              <a:ext uri="{FF2B5EF4-FFF2-40B4-BE49-F238E27FC236}">
                <a16:creationId xmlns:a16="http://schemas.microsoft.com/office/drawing/2014/main" id="{A9F159ED-2942-07BB-D86D-029ADB65064A}"/>
              </a:ext>
            </a:extLst>
          </p:cNvPr>
          <p:cNvSpPr/>
          <p:nvPr/>
        </p:nvSpPr>
        <p:spPr>
          <a:xfrm>
            <a:off x="5169370" y="1364612"/>
            <a:ext cx="5257801" cy="947424"/>
          </a:xfrm>
          <a:custGeom>
            <a:avLst/>
            <a:gdLst>
              <a:gd name="connsiteX0" fmla="*/ 0 w 5257801"/>
              <a:gd name="connsiteY0" fmla="*/ 157907 h 947424"/>
              <a:gd name="connsiteX1" fmla="*/ 157907 w 5257801"/>
              <a:gd name="connsiteY1" fmla="*/ 0 h 947424"/>
              <a:gd name="connsiteX2" fmla="*/ 805856 w 5257801"/>
              <a:gd name="connsiteY2" fmla="*/ 0 h 947424"/>
              <a:gd name="connsiteX3" fmla="*/ 1256126 w 5257801"/>
              <a:gd name="connsiteY3" fmla="*/ 0 h 947424"/>
              <a:gd name="connsiteX4" fmla="*/ 1854656 w 5257801"/>
              <a:gd name="connsiteY4" fmla="*/ 0 h 947424"/>
              <a:gd name="connsiteX5" fmla="*/ 2255506 w 5257801"/>
              <a:gd name="connsiteY5" fmla="*/ 0 h 947424"/>
              <a:gd name="connsiteX6" fmla="*/ 2755196 w 5257801"/>
              <a:gd name="connsiteY6" fmla="*/ 0 h 947424"/>
              <a:gd name="connsiteX7" fmla="*/ 3156046 w 5257801"/>
              <a:gd name="connsiteY7" fmla="*/ 0 h 947424"/>
              <a:gd name="connsiteX8" fmla="*/ 3803995 w 5257801"/>
              <a:gd name="connsiteY8" fmla="*/ 0 h 947424"/>
              <a:gd name="connsiteX9" fmla="*/ 4353105 w 5257801"/>
              <a:gd name="connsiteY9" fmla="*/ 0 h 947424"/>
              <a:gd name="connsiteX10" fmla="*/ 5099894 w 5257801"/>
              <a:gd name="connsiteY10" fmla="*/ 0 h 947424"/>
              <a:gd name="connsiteX11" fmla="*/ 5257801 w 5257801"/>
              <a:gd name="connsiteY11" fmla="*/ 157907 h 947424"/>
              <a:gd name="connsiteX12" fmla="*/ 5257801 w 5257801"/>
              <a:gd name="connsiteY12" fmla="*/ 486344 h 947424"/>
              <a:gd name="connsiteX13" fmla="*/ 5257801 w 5257801"/>
              <a:gd name="connsiteY13" fmla="*/ 789517 h 947424"/>
              <a:gd name="connsiteX14" fmla="*/ 5099894 w 5257801"/>
              <a:gd name="connsiteY14" fmla="*/ 947424 h 947424"/>
              <a:gd name="connsiteX15" fmla="*/ 4600204 w 5257801"/>
              <a:gd name="connsiteY15" fmla="*/ 947424 h 947424"/>
              <a:gd name="connsiteX16" fmla="*/ 3952255 w 5257801"/>
              <a:gd name="connsiteY16" fmla="*/ 947424 h 947424"/>
              <a:gd name="connsiteX17" fmla="*/ 3452565 w 5257801"/>
              <a:gd name="connsiteY17" fmla="*/ 947424 h 947424"/>
              <a:gd name="connsiteX18" fmla="*/ 3002295 w 5257801"/>
              <a:gd name="connsiteY18" fmla="*/ 947424 h 947424"/>
              <a:gd name="connsiteX19" fmla="*/ 2552025 w 5257801"/>
              <a:gd name="connsiteY19" fmla="*/ 947424 h 947424"/>
              <a:gd name="connsiteX20" fmla="*/ 1953496 w 5257801"/>
              <a:gd name="connsiteY20" fmla="*/ 947424 h 947424"/>
              <a:gd name="connsiteX21" fmla="*/ 1404386 w 5257801"/>
              <a:gd name="connsiteY21" fmla="*/ 947424 h 947424"/>
              <a:gd name="connsiteX22" fmla="*/ 1003536 w 5257801"/>
              <a:gd name="connsiteY22" fmla="*/ 947424 h 947424"/>
              <a:gd name="connsiteX23" fmla="*/ 157907 w 5257801"/>
              <a:gd name="connsiteY23" fmla="*/ 947424 h 947424"/>
              <a:gd name="connsiteX24" fmla="*/ 0 w 5257801"/>
              <a:gd name="connsiteY24" fmla="*/ 789517 h 947424"/>
              <a:gd name="connsiteX25" fmla="*/ 0 w 5257801"/>
              <a:gd name="connsiteY25" fmla="*/ 492660 h 947424"/>
              <a:gd name="connsiteX26" fmla="*/ 0 w 5257801"/>
              <a:gd name="connsiteY26" fmla="*/ 157907 h 94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7801" h="947424" fill="none" extrusionOk="0">
                <a:moveTo>
                  <a:pt x="0" y="157907"/>
                </a:moveTo>
                <a:cubicBezTo>
                  <a:pt x="21529" y="78661"/>
                  <a:pt x="71076" y="1927"/>
                  <a:pt x="157907" y="0"/>
                </a:cubicBezTo>
                <a:cubicBezTo>
                  <a:pt x="396783" y="-69551"/>
                  <a:pt x="508417" y="28708"/>
                  <a:pt x="805856" y="0"/>
                </a:cubicBezTo>
                <a:cubicBezTo>
                  <a:pt x="1103295" y="-28708"/>
                  <a:pt x="1125408" y="6172"/>
                  <a:pt x="1256126" y="0"/>
                </a:cubicBezTo>
                <a:cubicBezTo>
                  <a:pt x="1386844" y="-6172"/>
                  <a:pt x="1726534" y="49596"/>
                  <a:pt x="1854656" y="0"/>
                </a:cubicBezTo>
                <a:cubicBezTo>
                  <a:pt x="1982778" y="-49596"/>
                  <a:pt x="2111781" y="1952"/>
                  <a:pt x="2255506" y="0"/>
                </a:cubicBezTo>
                <a:cubicBezTo>
                  <a:pt x="2399231" y="-1952"/>
                  <a:pt x="2545132" y="35423"/>
                  <a:pt x="2755196" y="0"/>
                </a:cubicBezTo>
                <a:cubicBezTo>
                  <a:pt x="2965260" y="-35423"/>
                  <a:pt x="2999000" y="27059"/>
                  <a:pt x="3156046" y="0"/>
                </a:cubicBezTo>
                <a:cubicBezTo>
                  <a:pt x="3313092" y="-27059"/>
                  <a:pt x="3520234" y="69645"/>
                  <a:pt x="3803995" y="0"/>
                </a:cubicBezTo>
                <a:cubicBezTo>
                  <a:pt x="4087756" y="-69645"/>
                  <a:pt x="4155705" y="37512"/>
                  <a:pt x="4353105" y="0"/>
                </a:cubicBezTo>
                <a:cubicBezTo>
                  <a:pt x="4550505" y="-37512"/>
                  <a:pt x="4937341" y="67136"/>
                  <a:pt x="5099894" y="0"/>
                </a:cubicBezTo>
                <a:cubicBezTo>
                  <a:pt x="5181229" y="11625"/>
                  <a:pt x="5276542" y="60194"/>
                  <a:pt x="5257801" y="157907"/>
                </a:cubicBezTo>
                <a:cubicBezTo>
                  <a:pt x="5279206" y="266302"/>
                  <a:pt x="5256189" y="404882"/>
                  <a:pt x="5257801" y="486344"/>
                </a:cubicBezTo>
                <a:cubicBezTo>
                  <a:pt x="5259413" y="567806"/>
                  <a:pt x="5231068" y="705159"/>
                  <a:pt x="5257801" y="789517"/>
                </a:cubicBezTo>
                <a:cubicBezTo>
                  <a:pt x="5270664" y="857658"/>
                  <a:pt x="5184106" y="951237"/>
                  <a:pt x="5099894" y="947424"/>
                </a:cubicBezTo>
                <a:cubicBezTo>
                  <a:pt x="4941314" y="983807"/>
                  <a:pt x="4742274" y="900615"/>
                  <a:pt x="4600204" y="947424"/>
                </a:cubicBezTo>
                <a:cubicBezTo>
                  <a:pt x="4458134" y="994233"/>
                  <a:pt x="4157450" y="938814"/>
                  <a:pt x="3952255" y="947424"/>
                </a:cubicBezTo>
                <a:cubicBezTo>
                  <a:pt x="3747060" y="956034"/>
                  <a:pt x="3554153" y="924678"/>
                  <a:pt x="3452565" y="947424"/>
                </a:cubicBezTo>
                <a:cubicBezTo>
                  <a:pt x="3350977" y="970170"/>
                  <a:pt x="3110103" y="916279"/>
                  <a:pt x="3002295" y="947424"/>
                </a:cubicBezTo>
                <a:cubicBezTo>
                  <a:pt x="2894487" y="978569"/>
                  <a:pt x="2669045" y="937267"/>
                  <a:pt x="2552025" y="947424"/>
                </a:cubicBezTo>
                <a:cubicBezTo>
                  <a:pt x="2435005" y="957581"/>
                  <a:pt x="2200697" y="926439"/>
                  <a:pt x="1953496" y="947424"/>
                </a:cubicBezTo>
                <a:cubicBezTo>
                  <a:pt x="1706295" y="968409"/>
                  <a:pt x="1616279" y="905241"/>
                  <a:pt x="1404386" y="947424"/>
                </a:cubicBezTo>
                <a:cubicBezTo>
                  <a:pt x="1192493" y="989607"/>
                  <a:pt x="1202662" y="925196"/>
                  <a:pt x="1003536" y="947424"/>
                </a:cubicBezTo>
                <a:cubicBezTo>
                  <a:pt x="804410" y="969652"/>
                  <a:pt x="346651" y="912172"/>
                  <a:pt x="157907" y="947424"/>
                </a:cubicBezTo>
                <a:cubicBezTo>
                  <a:pt x="83846" y="944568"/>
                  <a:pt x="10781" y="873738"/>
                  <a:pt x="0" y="789517"/>
                </a:cubicBezTo>
                <a:cubicBezTo>
                  <a:pt x="-28876" y="689790"/>
                  <a:pt x="16132" y="633947"/>
                  <a:pt x="0" y="492660"/>
                </a:cubicBezTo>
                <a:cubicBezTo>
                  <a:pt x="-16132" y="351373"/>
                  <a:pt x="21465" y="288059"/>
                  <a:pt x="0" y="157907"/>
                </a:cubicBezTo>
                <a:close/>
              </a:path>
              <a:path w="5257801" h="947424" stroke="0" extrusionOk="0">
                <a:moveTo>
                  <a:pt x="0" y="157907"/>
                </a:moveTo>
                <a:cubicBezTo>
                  <a:pt x="-4828" y="94155"/>
                  <a:pt x="89220" y="-4007"/>
                  <a:pt x="157907" y="0"/>
                </a:cubicBezTo>
                <a:cubicBezTo>
                  <a:pt x="371364" y="-10718"/>
                  <a:pt x="588934" y="22394"/>
                  <a:pt x="707017" y="0"/>
                </a:cubicBezTo>
                <a:cubicBezTo>
                  <a:pt x="825100" y="-22394"/>
                  <a:pt x="1068930" y="56000"/>
                  <a:pt x="1354966" y="0"/>
                </a:cubicBezTo>
                <a:cubicBezTo>
                  <a:pt x="1641002" y="-56000"/>
                  <a:pt x="1760590" y="28882"/>
                  <a:pt x="2002915" y="0"/>
                </a:cubicBezTo>
                <a:cubicBezTo>
                  <a:pt x="2245240" y="-28882"/>
                  <a:pt x="2350406" y="44551"/>
                  <a:pt x="2552025" y="0"/>
                </a:cubicBezTo>
                <a:cubicBezTo>
                  <a:pt x="2753644" y="-44551"/>
                  <a:pt x="2777998" y="32922"/>
                  <a:pt x="3002295" y="0"/>
                </a:cubicBezTo>
                <a:cubicBezTo>
                  <a:pt x="3226592" y="-32922"/>
                  <a:pt x="3471175" y="23523"/>
                  <a:pt x="3650244" y="0"/>
                </a:cubicBezTo>
                <a:cubicBezTo>
                  <a:pt x="3829313" y="-23523"/>
                  <a:pt x="3903511" y="21798"/>
                  <a:pt x="4149934" y="0"/>
                </a:cubicBezTo>
                <a:cubicBezTo>
                  <a:pt x="4396357" y="-21798"/>
                  <a:pt x="4882749" y="72560"/>
                  <a:pt x="5099894" y="0"/>
                </a:cubicBezTo>
                <a:cubicBezTo>
                  <a:pt x="5193791" y="15502"/>
                  <a:pt x="5273157" y="71276"/>
                  <a:pt x="5257801" y="157907"/>
                </a:cubicBezTo>
                <a:cubicBezTo>
                  <a:pt x="5262347" y="278922"/>
                  <a:pt x="5245230" y="366807"/>
                  <a:pt x="5257801" y="467396"/>
                </a:cubicBezTo>
                <a:cubicBezTo>
                  <a:pt x="5270372" y="567985"/>
                  <a:pt x="5247469" y="709134"/>
                  <a:pt x="5257801" y="789517"/>
                </a:cubicBezTo>
                <a:cubicBezTo>
                  <a:pt x="5252894" y="897693"/>
                  <a:pt x="5190694" y="926687"/>
                  <a:pt x="5099894" y="947424"/>
                </a:cubicBezTo>
                <a:cubicBezTo>
                  <a:pt x="4959697" y="978704"/>
                  <a:pt x="4754717" y="895882"/>
                  <a:pt x="4600204" y="947424"/>
                </a:cubicBezTo>
                <a:cubicBezTo>
                  <a:pt x="4445691" y="998966"/>
                  <a:pt x="4245011" y="907281"/>
                  <a:pt x="3952255" y="947424"/>
                </a:cubicBezTo>
                <a:cubicBezTo>
                  <a:pt x="3659499" y="987567"/>
                  <a:pt x="3517355" y="942269"/>
                  <a:pt x="3403145" y="947424"/>
                </a:cubicBezTo>
                <a:cubicBezTo>
                  <a:pt x="3288935" y="952579"/>
                  <a:pt x="2941959" y="880577"/>
                  <a:pt x="2804616" y="947424"/>
                </a:cubicBezTo>
                <a:cubicBezTo>
                  <a:pt x="2667273" y="1014271"/>
                  <a:pt x="2451129" y="946583"/>
                  <a:pt x="2255506" y="947424"/>
                </a:cubicBezTo>
                <a:cubicBezTo>
                  <a:pt x="2059883" y="948265"/>
                  <a:pt x="1941699" y="876865"/>
                  <a:pt x="1656976" y="947424"/>
                </a:cubicBezTo>
                <a:cubicBezTo>
                  <a:pt x="1372253" y="1017983"/>
                  <a:pt x="1349411" y="938798"/>
                  <a:pt x="1206706" y="947424"/>
                </a:cubicBezTo>
                <a:cubicBezTo>
                  <a:pt x="1064001" y="956050"/>
                  <a:pt x="873031" y="936049"/>
                  <a:pt x="657597" y="947424"/>
                </a:cubicBezTo>
                <a:cubicBezTo>
                  <a:pt x="442163" y="958799"/>
                  <a:pt x="331662" y="893331"/>
                  <a:pt x="157907" y="947424"/>
                </a:cubicBezTo>
                <a:cubicBezTo>
                  <a:pt x="70783" y="942135"/>
                  <a:pt x="-4788" y="866571"/>
                  <a:pt x="0" y="789517"/>
                </a:cubicBezTo>
                <a:cubicBezTo>
                  <a:pt x="-32252" y="694605"/>
                  <a:pt x="36406" y="585482"/>
                  <a:pt x="0" y="467396"/>
                </a:cubicBezTo>
                <a:cubicBezTo>
                  <a:pt x="-36406" y="349310"/>
                  <a:pt x="32548" y="290315"/>
                  <a:pt x="0" y="157907"/>
                </a:cubicBezTo>
                <a:close/>
              </a:path>
            </a:pathLst>
          </a:custGeom>
          <a:solidFill>
            <a:srgbClr val="F5AE03"/>
          </a:solidFill>
          <a:ln w="28575">
            <a:solidFill>
              <a:srgbClr val="455469"/>
            </a:solidFill>
            <a:extLst>
              <a:ext uri="{C807C97D-BFC1-408E-A445-0C87EB9F89A2}">
                <ask:lineSketchStyleProps xmlns:ask="http://schemas.microsoft.com/office/drawing/2018/sketchyshapes" xmlns="" sd="4073095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-93"/>
              </a:rPr>
              <a:t>NHIỆM VỤ VỀ NHÀ</a:t>
            </a:r>
          </a:p>
        </p:txBody>
      </p:sp>
      <p:sp>
        <p:nvSpPr>
          <p:cNvPr id="2" name="Title 2" descr="n181 zalo Nguyen Duc Chien">
            <a:extLst>
              <a:ext uri="{FF2B5EF4-FFF2-40B4-BE49-F238E27FC236}">
                <a16:creationId xmlns:a16="http://schemas.microsoft.com/office/drawing/2014/main" id="{038B6819-BF0A-02D0-DFD2-DDA7F72237CF}"/>
              </a:ext>
            </a:extLst>
          </p:cNvPr>
          <p:cNvSpPr txBox="1">
            <a:spLocks/>
          </p:cNvSpPr>
          <p:nvPr/>
        </p:nvSpPr>
        <p:spPr>
          <a:xfrm>
            <a:off x="1746827" y="3321050"/>
            <a:ext cx="8545945" cy="260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 bài tập trong SGK, sách bài tập</a:t>
            </a:r>
          </a:p>
          <a:p>
            <a:pPr algn="just">
              <a:spcBef>
                <a:spcPts val="600"/>
              </a:spcBef>
            </a:pPr>
            <a:r>
              <a:rPr lang="en-US" sz="2400" b="1">
                <a:solidFill>
                  <a:srgbClr val="4554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  </a:t>
            </a:r>
            <a:r>
              <a:rPr lang="en-US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Tương tự như cách vẽ đồ thị x – t, xét phương trình dao động x = Acos(</a:t>
            </a:r>
            <a:r>
              <a:rPr lang="en-US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 + </a:t>
            </a:r>
            <a:r>
              <a:rPr lang="en-US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lang="es-ES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xác định vận tốc và gia tốc tại các thời điểm t = 0, t = T/4, </a:t>
            </a:r>
            <a:r>
              <a:rPr lang="de-DE" sz="2400" b="1">
                <a:solidFill>
                  <a:srgbClr val="45546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 = T/2, t = 3T/4, t = T. Từ dữ liệu này hãy vẽ đồ thị v - t, a – t</a:t>
            </a:r>
            <a:endParaRPr lang="en-US" sz="2400" b="1">
              <a:solidFill>
                <a:srgbClr val="455469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2400" b="1">
                <a:solidFill>
                  <a:srgbClr val="ED5B4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Ôn bài 1, 2, 3 chuẩn bị cho tiết bài tập hôm sau</a:t>
            </a:r>
            <a:endParaRPr lang="en-US" sz="2400" b="1" dirty="0">
              <a:solidFill>
                <a:srgbClr val="ED5B4C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7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>
            <a:extLst>
              <a:ext uri="{FF2B5EF4-FFF2-40B4-BE49-F238E27FC236}">
                <a16:creationId xmlns:a16="http://schemas.microsoft.com/office/drawing/2014/main" id="{EED3E0E5-6623-D6E6-64AC-EB9D8E223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8" name="Picture 7" descr="n181 zalo Nguyen Duc Chien">
            <a:extLst>
              <a:ext uri="{FF2B5EF4-FFF2-40B4-BE49-F238E27FC236}">
                <a16:creationId xmlns:a16="http://schemas.microsoft.com/office/drawing/2014/main" id="{8ED6FDC3-6120-65C1-79BD-E8B75ED6A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Rectangle 8" descr="n181 zalo Nguyen Duc Chien">
            <a:extLst>
              <a:ext uri="{FF2B5EF4-FFF2-40B4-BE49-F238E27FC236}">
                <a16:creationId xmlns:a16="http://schemas.microsoft.com/office/drawing/2014/main" id="{BD2A4D35-DDF4-4FBE-A30E-8D979D8EDAAE}"/>
              </a:ext>
            </a:extLst>
          </p:cNvPr>
          <p:cNvSpPr/>
          <p:nvPr/>
        </p:nvSpPr>
        <p:spPr>
          <a:xfrm>
            <a:off x="2286000" y="4989769"/>
            <a:ext cx="7452360" cy="1187264"/>
          </a:xfrm>
          <a:prstGeom prst="rect">
            <a:avLst/>
          </a:prstGeom>
          <a:solidFill>
            <a:srgbClr val="F5AE0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</a:rPr>
              <a:t>Đáp án: 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Rectangle 9" descr="n181 zalo Nguyen Duc Chien">
            <a:extLst>
              <a:ext uri="{FF2B5EF4-FFF2-40B4-BE49-F238E27FC236}">
                <a16:creationId xmlns:a16="http://schemas.microsoft.com/office/drawing/2014/main" id="{D5F04328-FD6A-7FDF-1A26-DA28EA178948}"/>
              </a:ext>
            </a:extLst>
          </p:cNvPr>
          <p:cNvSpPr/>
          <p:nvPr/>
        </p:nvSpPr>
        <p:spPr>
          <a:xfrm>
            <a:off x="1066841" y="3860817"/>
            <a:ext cx="100583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mừng bạn nhận được 9 điểm!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Snip Diagonal Corner Rectangle 39" descr="n181 zalo Nguyen Duc Chien"/>
              <p:cNvSpPr/>
              <p:nvPr/>
            </p:nvSpPr>
            <p:spPr>
              <a:xfrm>
                <a:off x="873260" y="273545"/>
                <a:ext cx="4510818" cy="3261061"/>
              </a:xfrm>
              <a:prstGeom prst="snip2DiagRect">
                <a:avLst>
                  <a:gd name="adj1" fmla="val 0"/>
                  <a:gd name="adj2" fmla="val 13633"/>
                </a:avLst>
              </a:prstGeom>
              <a:solidFill>
                <a:srgbClr val="ED5B4C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Cho đồ thị như hình vẽ. Độ lệch pha của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hai dao động này 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Arial" panose="020B0604020202020204" pitchFamily="34" charset="0"/>
                  </a:rPr>
                  <a:t>bao nhiêu?</a:t>
                </a:r>
              </a:p>
              <a:p>
                <a:pPr algn="ctr">
                  <a:defRPr/>
                </a:pPr>
                <a:r>
                  <a:rPr lang="en-US" sz="3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0 </a:t>
                </a:r>
                <a:r>
                  <a:rPr lang="en-US" sz="32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rad. 	B</a:t>
                </a:r>
                <a:r>
                  <a:rPr lang="en-US" sz="3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sz="3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rad</a:t>
                </a:r>
              </a:p>
              <a:p>
                <a:pPr algn="ctr">
                  <a:defRPr/>
                </a:pPr>
                <a:r>
                  <a:rPr lang="en-US" sz="3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32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rad.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rad.</a:t>
                </a:r>
                <a:endPara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Snip Diagonal Corner Rectangle 39" descr="n181 zalo Nguyen Duc Chie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60" y="273545"/>
                <a:ext cx="4510818" cy="3261061"/>
              </a:xfrm>
              <a:prstGeom prst="snip2DiagRect">
                <a:avLst>
                  <a:gd name="adj1" fmla="val 0"/>
                  <a:gd name="adj2" fmla="val 13633"/>
                </a:avLst>
              </a:prstGeom>
              <a:blipFill>
                <a:blip r:embed="rId6"/>
                <a:stretch>
                  <a:fillRect t="-1121" b="-1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E127FD4A-CA68-5B61-ECA4-602B2B687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11" y="273545"/>
            <a:ext cx="6075986" cy="3261062"/>
          </a:xfrm>
          <a:prstGeom prst="rect">
            <a:avLst/>
          </a:prstGeom>
          <a:ln w="28575">
            <a:solidFill>
              <a:srgbClr val="455469"/>
            </a:solidFill>
          </a:ln>
        </p:spPr>
      </p:pic>
      <p:sp>
        <p:nvSpPr>
          <p:cNvPr id="11" name="Pentagon 8" descr="n181 zalo Nguyen Duc Chien">
            <a:hlinkClick r:id="rId8" action="ppaction://hlinksldjump"/>
            <a:extLst>
              <a:ext uri="{FF2B5EF4-FFF2-40B4-BE49-F238E27FC236}">
                <a16:creationId xmlns:a16="http://schemas.microsoft.com/office/drawing/2014/main" id="{5F090C98-93FD-22CF-4EE7-AF71490753DE}"/>
              </a:ext>
            </a:extLst>
          </p:cNvPr>
          <p:cNvSpPr/>
          <p:nvPr/>
        </p:nvSpPr>
        <p:spPr>
          <a:xfrm flipH="1">
            <a:off x="9905998" y="6105130"/>
            <a:ext cx="2127262" cy="653004"/>
          </a:xfrm>
          <a:prstGeom prst="homePlate">
            <a:avLst/>
          </a:prstGeom>
          <a:solidFill>
            <a:srgbClr val="4554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7333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181 zalo Nguyen Duc Chien">
            <a:extLst>
              <a:ext uri="{FF2B5EF4-FFF2-40B4-BE49-F238E27FC236}">
                <a16:creationId xmlns:a16="http://schemas.microsoft.com/office/drawing/2014/main" id="{40796B75-BF3F-74F0-2F46-F6E2B098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82CAD605-35B5-BB7F-FE85-17432D73D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0" name="Rectangle 9" descr="n181 zalo Nguyen Duc Chien">
            <a:extLst>
              <a:ext uri="{FF2B5EF4-FFF2-40B4-BE49-F238E27FC236}">
                <a16:creationId xmlns:a16="http://schemas.microsoft.com/office/drawing/2014/main" id="{0E9F111C-0263-E075-91E6-04BB7D6D9988}"/>
              </a:ext>
            </a:extLst>
          </p:cNvPr>
          <p:cNvSpPr/>
          <p:nvPr/>
        </p:nvSpPr>
        <p:spPr>
          <a:xfrm>
            <a:off x="2203822" y="4014966"/>
            <a:ext cx="7955280" cy="1259514"/>
          </a:xfrm>
          <a:prstGeom prst="rect">
            <a:avLst/>
          </a:prstGeom>
          <a:solidFill>
            <a:srgbClr val="F5AE0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</a:rPr>
              <a:t>Đáp án: 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Rectangle 10" descr="n181 zalo Nguyen Duc Chien">
            <a:extLst>
              <a:ext uri="{FF2B5EF4-FFF2-40B4-BE49-F238E27FC236}">
                <a16:creationId xmlns:a16="http://schemas.microsoft.com/office/drawing/2014/main" id="{87506636-664B-878A-1348-1D846A93625B}"/>
              </a:ext>
            </a:extLst>
          </p:cNvPr>
          <p:cNvSpPr/>
          <p:nvPr/>
        </p:nvSpPr>
        <p:spPr>
          <a:xfrm>
            <a:off x="1958906" y="3013502"/>
            <a:ext cx="82741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ED5B4C"/>
                </a:solidFill>
                <a:latin typeface="Cambria" panose="02040503050406030204" pitchFamily="18" charset="0"/>
              </a:rPr>
              <a:t>Chúc mừng bạn được 8 điểm</a:t>
            </a:r>
          </a:p>
        </p:txBody>
      </p:sp>
      <p:sp>
        <p:nvSpPr>
          <p:cNvPr id="2" name="Snip Diagonal Corner Rectangle 39" descr="n181 zalo Nguyen Duc Chien">
            <a:extLst>
              <a:ext uri="{FF2B5EF4-FFF2-40B4-BE49-F238E27FC236}">
                <a16:creationId xmlns:a16="http://schemas.microsoft.com/office/drawing/2014/main" id="{1C8AFFE9-DEFB-D583-EF8D-373B25B23712}"/>
              </a:ext>
            </a:extLst>
          </p:cNvPr>
          <p:cNvSpPr/>
          <p:nvPr/>
        </p:nvSpPr>
        <p:spPr>
          <a:xfrm>
            <a:off x="271462" y="401033"/>
            <a:ext cx="11649075" cy="2161525"/>
          </a:xfrm>
          <a:prstGeom prst="snip2DiagRect">
            <a:avLst/>
          </a:prstGeom>
          <a:solidFill>
            <a:srgbClr val="ED5B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Đại lượng nào dưới đây đặc trưng cho độ lệch về thời gian giữa hai dao động điều hoà cùng 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 kì?</a:t>
            </a:r>
            <a:endParaRPr lang="en-US" sz="3200" b="1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A. Li độ.	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		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B. Pha.	</a:t>
            </a:r>
            <a:endParaRPr lang="en-US" sz="32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just">
              <a:lnSpc>
                <a:spcPct val="115000"/>
              </a:lnSpc>
              <a:defRPr/>
            </a:pP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C. Độ lệch pha.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			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D. Pha ban đầu.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Pentagon 8" descr="n181 zalo Nguyen Duc Chien">
            <a:hlinkClick r:id="rId6" action="ppaction://hlinksldjump"/>
            <a:extLst>
              <a:ext uri="{FF2B5EF4-FFF2-40B4-BE49-F238E27FC236}">
                <a16:creationId xmlns:a16="http://schemas.microsoft.com/office/drawing/2014/main" id="{CBEA729C-5444-8A82-D8AB-7B387E9587FB}"/>
              </a:ext>
            </a:extLst>
          </p:cNvPr>
          <p:cNvSpPr/>
          <p:nvPr/>
        </p:nvSpPr>
        <p:spPr>
          <a:xfrm flipH="1">
            <a:off x="9905998" y="6105130"/>
            <a:ext cx="2127262" cy="653004"/>
          </a:xfrm>
          <a:prstGeom prst="homePlate">
            <a:avLst/>
          </a:prstGeom>
          <a:solidFill>
            <a:srgbClr val="4554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6725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181 zalo Nguyen Duc Chien">
            <a:extLst>
              <a:ext uri="{FF2B5EF4-FFF2-40B4-BE49-F238E27FC236}">
                <a16:creationId xmlns:a16="http://schemas.microsoft.com/office/drawing/2014/main" id="{21DC8107-5D48-81BE-D9DE-8E858287A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9" name="Picture 8" descr="n181 zalo Nguyen Duc Chien">
            <a:extLst>
              <a:ext uri="{FF2B5EF4-FFF2-40B4-BE49-F238E27FC236}">
                <a16:creationId xmlns:a16="http://schemas.microsoft.com/office/drawing/2014/main" id="{E84E8B70-2A47-29FF-0A35-2DF9A705E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0" name="Rectangle 9" descr="n181 zalo Nguyen Duc Chien">
            <a:extLst>
              <a:ext uri="{FF2B5EF4-FFF2-40B4-BE49-F238E27FC236}">
                <a16:creationId xmlns:a16="http://schemas.microsoft.com/office/drawing/2014/main" id="{DEACF2E6-3B5F-AB39-35F4-2DD8E7447318}"/>
              </a:ext>
            </a:extLst>
          </p:cNvPr>
          <p:cNvSpPr/>
          <p:nvPr/>
        </p:nvSpPr>
        <p:spPr>
          <a:xfrm>
            <a:off x="3468990" y="4730437"/>
            <a:ext cx="5211384" cy="1439743"/>
          </a:xfrm>
          <a:prstGeom prst="rect">
            <a:avLst/>
          </a:prstGeom>
          <a:solidFill>
            <a:srgbClr val="F5AE0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600"/>
              </a:spcBef>
              <a:defRPr/>
            </a:pPr>
            <a:r>
              <a:rPr lang="pl-PL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Từ đồ thị:</a:t>
            </a:r>
            <a:endParaRPr lang="en-US" sz="32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0" algn="ctr">
              <a:spcBef>
                <a:spcPts val="600"/>
              </a:spcBef>
              <a:defRPr/>
            </a:pPr>
            <a:r>
              <a:rPr lang="pl-PL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pl-PL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A = 0,2 m; T = 0,4 s.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 descr="n181 zalo Nguyen Duc Chien">
            <a:extLst>
              <a:ext uri="{FF2B5EF4-FFF2-40B4-BE49-F238E27FC236}">
                <a16:creationId xmlns:a16="http://schemas.microsoft.com/office/drawing/2014/main" id="{DAEDA167-6AF9-5D81-BF2C-1F72ADB5D86D}"/>
              </a:ext>
            </a:extLst>
          </p:cNvPr>
          <p:cNvSpPr/>
          <p:nvPr/>
        </p:nvSpPr>
        <p:spPr>
          <a:xfrm>
            <a:off x="2163120" y="2994183"/>
            <a:ext cx="78657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mừng bạn nhận được một tràng pháo tay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Snip Diagonal Corner Rectangle 39" descr="n181 zalo Nguyen Duc Chien">
            <a:extLst>
              <a:ext uri="{FF2B5EF4-FFF2-40B4-BE49-F238E27FC236}">
                <a16:creationId xmlns:a16="http://schemas.microsoft.com/office/drawing/2014/main" id="{8DDCA706-B9A3-787E-210C-BDA3A1598D56}"/>
              </a:ext>
            </a:extLst>
          </p:cNvPr>
          <p:cNvSpPr/>
          <p:nvPr/>
        </p:nvSpPr>
        <p:spPr>
          <a:xfrm>
            <a:off x="652463" y="732282"/>
            <a:ext cx="4414837" cy="2500681"/>
          </a:xfrm>
          <a:prstGeom prst="snip2DiagRect">
            <a:avLst/>
          </a:prstGeom>
          <a:solidFill>
            <a:srgbClr val="ED5B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Cho đồ thị như hình vẽ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Từ </a:t>
            </a:r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 thị xác định biên độ và chu kì của </a:t>
            </a:r>
            <a:r>
              <a:rPr lang="vi-VN" sz="3200" b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vật.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966F5BCF-68B7-8100-205E-FD8D97808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9762" y="318719"/>
            <a:ext cx="6061225" cy="3326707"/>
          </a:xfrm>
          <a:prstGeom prst="rect">
            <a:avLst/>
          </a:prstGeom>
          <a:ln>
            <a:solidFill>
              <a:srgbClr val="455469"/>
            </a:solidFill>
          </a:ln>
        </p:spPr>
      </p:pic>
      <p:sp>
        <p:nvSpPr>
          <p:cNvPr id="12" name="Pentagon 8" descr="n181 zalo Nguyen Duc Chien">
            <a:hlinkClick r:id="rId8" action="ppaction://hlinksldjump"/>
            <a:extLst>
              <a:ext uri="{FF2B5EF4-FFF2-40B4-BE49-F238E27FC236}">
                <a16:creationId xmlns:a16="http://schemas.microsoft.com/office/drawing/2014/main" id="{A1A81956-C1D1-E024-D97D-1169763AA7F3}"/>
              </a:ext>
            </a:extLst>
          </p:cNvPr>
          <p:cNvSpPr/>
          <p:nvPr/>
        </p:nvSpPr>
        <p:spPr>
          <a:xfrm flipH="1">
            <a:off x="9905998" y="6105130"/>
            <a:ext cx="2127262" cy="653004"/>
          </a:xfrm>
          <a:prstGeom prst="homePlate">
            <a:avLst/>
          </a:prstGeom>
          <a:solidFill>
            <a:srgbClr val="45546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282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>
            <a:extLst>
              <a:ext uri="{FF2B5EF4-FFF2-40B4-BE49-F238E27FC236}">
                <a16:creationId xmlns:a16="http://schemas.microsoft.com/office/drawing/2014/main" id="{2165BE78-8737-8E1F-9823-5F82F0233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 descr="n181 zalo Nguyen Duc Chien">
            <a:extLst>
              <a:ext uri="{FF2B5EF4-FFF2-40B4-BE49-F238E27FC236}">
                <a16:creationId xmlns:a16="http://schemas.microsoft.com/office/drawing/2014/main" id="{5871B86B-3A61-8237-32CF-5175E451544D}"/>
              </a:ext>
            </a:extLst>
          </p:cNvPr>
          <p:cNvSpPr/>
          <p:nvPr/>
        </p:nvSpPr>
        <p:spPr>
          <a:xfrm>
            <a:off x="164706" y="914401"/>
            <a:ext cx="3873894" cy="3390899"/>
          </a:xfrm>
          <a:prstGeom prst="wedgeEllipseCallout">
            <a:avLst>
              <a:gd name="adj1" fmla="val -22726"/>
              <a:gd name="adj2" fmla="val 64185"/>
            </a:avLst>
          </a:prstGeom>
          <a:solidFill>
            <a:srgbClr val="ED5B4C"/>
          </a:solidFill>
          <a:ln>
            <a:solidFill>
              <a:srgbClr val="ED5B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Trong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dao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hoà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Cambria" panose="02040503050406030204" pitchFamily="18" charset="0"/>
              </a:rPr>
              <a:t>tốc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</a:rPr>
              <a:t> không? </a:t>
            </a:r>
            <a:r>
              <a:rPr lang="en-US" sz="3200" b="1" err="1">
                <a:solidFill>
                  <a:schemeClr val="bg1"/>
                </a:solidFill>
                <a:latin typeface="Cambria" panose="02040503050406030204" pitchFamily="18" charset="0"/>
              </a:rPr>
              <a:t>Vì</a:t>
            </a:r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</a:rPr>
              <a:t> sao?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B564FAC5-762F-8DFF-367B-3D5F95B57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71"/>
            <a:ext cx="1613104" cy="1307922"/>
          </a:xfrm>
          <a:prstGeom prst="rect">
            <a:avLst/>
          </a:prstGeom>
        </p:spPr>
      </p:pic>
      <p:sp>
        <p:nvSpPr>
          <p:cNvPr id="4" name="TextBox 3" descr="n181 zalo Nguyen Duc Chien">
            <a:extLst>
              <a:ext uri="{FF2B5EF4-FFF2-40B4-BE49-F238E27FC236}">
                <a16:creationId xmlns:a16="http://schemas.microsoft.com/office/drawing/2014/main" id="{79E5FC39-5AC2-11DA-B948-A4C4AB526B8C}"/>
              </a:ext>
            </a:extLst>
          </p:cNvPr>
          <p:cNvSpPr txBox="1"/>
          <p:nvPr/>
        </p:nvSpPr>
        <p:spPr>
          <a:xfrm>
            <a:off x="9315450" y="502753"/>
            <a:ext cx="2711844" cy="4401205"/>
          </a:xfrm>
          <a:prstGeom prst="rect">
            <a:avLst/>
          </a:prstGeom>
          <a:solidFill>
            <a:schemeClr val="bg1"/>
          </a:solidFill>
          <a:ln w="28575">
            <a:solidFill>
              <a:srgbClr val="4554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Trong DĐĐH,</a:t>
            </a:r>
          </a:p>
          <a:p>
            <a:pPr algn="just"/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+ khi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biên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VTCB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nhanh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455469"/>
                </a:solidFill>
                <a:latin typeface="Cambria" panose="02040503050406030204" pitchFamily="18" charset="0"/>
              </a:rPr>
              <a:t>dần</a:t>
            </a:r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,</a:t>
            </a:r>
          </a:p>
          <a:p>
            <a:pPr algn="just"/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+ đi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VTCB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biên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455469"/>
                </a:solidFill>
                <a:latin typeface="Cambria" panose="02040503050406030204" pitchFamily="18" charset="0"/>
              </a:rPr>
              <a:t>chậm</a:t>
            </a:r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 dần</a:t>
            </a:r>
          </a:p>
          <a:p>
            <a:pPr algn="just"/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 </a:t>
            </a:r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tức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sự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biến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vận</a:t>
            </a:r>
            <a:r>
              <a:rPr lang="en-US" sz="2800" dirty="0">
                <a:solidFill>
                  <a:srgbClr val="455469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455469"/>
                </a:solidFill>
                <a:latin typeface="Cambria" panose="02040503050406030204" pitchFamily="18" charset="0"/>
              </a:rPr>
              <a:t>tốc</a:t>
            </a:r>
            <a:r>
              <a:rPr lang="en-US" sz="2800">
                <a:solidFill>
                  <a:srgbClr val="455469"/>
                </a:solidFill>
                <a:latin typeface="Cambria" panose="02040503050406030204" pitchFamily="18" charset="0"/>
              </a:rPr>
              <a:t>. </a:t>
            </a:r>
            <a:endParaRPr lang="en-US" sz="2800" dirty="0">
              <a:solidFill>
                <a:srgbClr val="455469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 descr="n181 zalo Nguyen Duc Chien">
            <a:extLst>
              <a:ext uri="{FF2B5EF4-FFF2-40B4-BE49-F238E27FC236}">
                <a16:creationId xmlns:a16="http://schemas.microsoft.com/office/drawing/2014/main" id="{9C215DC0-EDB9-C6A3-2665-897A26B2EEE6}"/>
              </a:ext>
            </a:extLst>
          </p:cNvPr>
          <p:cNvSpPr txBox="1"/>
          <p:nvPr/>
        </p:nvSpPr>
        <p:spPr>
          <a:xfrm>
            <a:off x="9315450" y="5111771"/>
            <a:ext cx="2711844" cy="1384995"/>
          </a:xfrm>
          <a:prstGeom prst="rect">
            <a:avLst/>
          </a:prstGeom>
          <a:solidFill>
            <a:srgbClr val="F5AE0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Cambria" panose="02040503050406030204" pitchFamily="18" charset="0"/>
              </a:rPr>
              <a:t>Vậy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 DĐĐH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2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181 zalo Nguyen Duc Chien">
            <a:extLst>
              <a:ext uri="{FF2B5EF4-FFF2-40B4-BE49-F238E27FC236}">
                <a16:creationId xmlns:a16="http://schemas.microsoft.com/office/drawing/2014/main" id="{397468FF-3D31-1BA1-473C-F1B3DE4BB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2"/>
          <a:stretch/>
        </p:blipFill>
        <p:spPr bwMode="auto">
          <a:xfrm>
            <a:off x="5543549" y="3913587"/>
            <a:ext cx="6238875" cy="2582464"/>
          </a:xfrm>
          <a:prstGeom prst="roundRect">
            <a:avLst>
              <a:gd name="adj" fmla="val 14471"/>
            </a:avLst>
          </a:prstGeom>
          <a:noFill/>
          <a:ln w="28575">
            <a:solidFill>
              <a:srgbClr val="4554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n181 zalo Nguyen Duc Chien">
            <a:extLst>
              <a:ext uri="{FF2B5EF4-FFF2-40B4-BE49-F238E27FC236}">
                <a16:creationId xmlns:a16="http://schemas.microsoft.com/office/drawing/2014/main" id="{CA9CA0AD-CDED-13D4-C284-8E1AB3EBC673}"/>
              </a:ext>
            </a:extLst>
          </p:cNvPr>
          <p:cNvSpPr txBox="1"/>
          <p:nvPr/>
        </p:nvSpPr>
        <p:spPr>
          <a:xfrm>
            <a:off x="2490787" y="521989"/>
            <a:ext cx="7210425" cy="2422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BÀI </a:t>
            </a:r>
            <a:r>
              <a:rPr lang="nl-NL" sz="4000" b="1" dirty="0">
                <a:solidFill>
                  <a:srgbClr val="ED5B4C"/>
                </a:solidFill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3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VẬN TỐC, GIA TỐC</a:t>
            </a:r>
          </a:p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 TRONG DAO ĐỘNG ĐIỀU HÒA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5B4C"/>
              </a:solidFill>
              <a:effectLst/>
              <a:uLnTx/>
              <a:uFillTx/>
              <a:latin typeface="Cambria" panose="02040503050406030204" pitchFamily="18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n181 zalo Nguyen Duc Chien">
            <a:extLst>
              <a:ext uri="{FF2B5EF4-FFF2-40B4-BE49-F238E27FC236}">
                <a16:creationId xmlns:a16="http://schemas.microsoft.com/office/drawing/2014/main" id="{DDAACE2E-82B2-7465-7B5C-7A2823B39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/>
        </p:blipFill>
        <p:spPr bwMode="auto">
          <a:xfrm rot="5400000">
            <a:off x="1554693" y="2768470"/>
            <a:ext cx="2582465" cy="4872700"/>
          </a:xfrm>
          <a:prstGeom prst="roundRect">
            <a:avLst/>
          </a:prstGeom>
          <a:noFill/>
          <a:ln w="28575">
            <a:solidFill>
              <a:srgbClr val="45546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n181 zalo Nguyen Duc Chien">
            <a:extLst>
              <a:ext uri="{FF2B5EF4-FFF2-40B4-BE49-F238E27FC236}">
                <a16:creationId xmlns:a16="http://schemas.microsoft.com/office/drawing/2014/main" id="{AD45B852-9A12-07B6-4B69-68B60678AA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34425" cy="2247381"/>
          </a:xfrm>
          <a:prstGeom prst="rect">
            <a:avLst/>
          </a:prstGeom>
        </p:spPr>
      </p:pic>
      <p:pic>
        <p:nvPicPr>
          <p:cNvPr id="5" name="Picture 17" descr="n181 zalo Nguyen Duc Chien">
            <a:extLst>
              <a:ext uri="{FF2B5EF4-FFF2-40B4-BE49-F238E27FC236}">
                <a16:creationId xmlns:a16="http://schemas.microsoft.com/office/drawing/2014/main" id="{CBA9A20C-3C2B-590A-78FA-FEF45A737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297363">
            <a:off x="9659164" y="181689"/>
            <a:ext cx="2627767" cy="1481105"/>
          </a:xfrm>
          <a:prstGeom prst="rect">
            <a:avLst/>
          </a:prstGeom>
        </p:spPr>
      </p:pic>
      <p:sp>
        <p:nvSpPr>
          <p:cNvPr id="6" name="TextBox 5" descr="n181 zalo Nguyen Duc Chien">
            <a:extLst>
              <a:ext uri="{FF2B5EF4-FFF2-40B4-BE49-F238E27FC236}">
                <a16:creationId xmlns:a16="http://schemas.microsoft.com/office/drawing/2014/main" id="{339D1AA3-BA4C-9821-2F46-8380D1576A21}"/>
              </a:ext>
            </a:extLst>
          </p:cNvPr>
          <p:cNvSpPr txBox="1"/>
          <p:nvPr/>
        </p:nvSpPr>
        <p:spPr>
          <a:xfrm>
            <a:off x="1037309" y="3104455"/>
            <a:ext cx="3654959" cy="809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455469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Cô</a:t>
            </a:r>
            <a:r>
              <a:rPr kumimoji="0" lang="nl-NL" sz="4000" b="1" i="0" u="none" strike="noStrike" kern="1200" cap="none" spc="0" normalizeH="0" noProof="0">
                <a:ln>
                  <a:noFill/>
                </a:ln>
                <a:solidFill>
                  <a:srgbClr val="455469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 Nhung Cute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5469"/>
              </a:solidFill>
              <a:effectLst/>
              <a:uLnTx/>
              <a:uFillTx/>
              <a:latin typeface="Cambria" panose="02040503050406030204" pitchFamily="18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Box 6" descr="n181 zalo Nguyen Duc Chien">
            <a:extLst>
              <a:ext uri="{FF2B5EF4-FFF2-40B4-BE49-F238E27FC236}">
                <a16:creationId xmlns:a16="http://schemas.microsoft.com/office/drawing/2014/main" id="{259282F6-1C13-BBD3-1947-9087C435AC99}"/>
              </a:ext>
            </a:extLst>
          </p:cNvPr>
          <p:cNvSpPr txBox="1"/>
          <p:nvPr/>
        </p:nvSpPr>
        <p:spPr>
          <a:xfrm>
            <a:off x="6909726" y="3104455"/>
            <a:ext cx="3654959" cy="809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3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455469"/>
                </a:solidFill>
                <a:effectLst/>
                <a:uLnTx/>
                <a:uFillTx/>
                <a:latin typeface="Cambria" panose="02040503050406030204" pitchFamily="18" charset="0"/>
                <a:ea typeface="DengXian Light" panose="02010600030101010101" pitchFamily="2" charset="-122"/>
                <a:cs typeface="Arial" panose="020B0604020202020204" pitchFamily="34" charset="0"/>
              </a:rPr>
              <a:t>0972.46.48.52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5469"/>
              </a:solidFill>
              <a:effectLst/>
              <a:uLnTx/>
              <a:uFillTx/>
              <a:latin typeface="Cambria" panose="02040503050406030204" pitchFamily="18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2215</TotalTime>
  <Words>5336</Words>
  <Application>Microsoft Office PowerPoint</Application>
  <PresentationFormat>Widescreen</PresentationFormat>
  <Paragraphs>488</Paragraphs>
  <Slides>44</Slides>
  <Notes>1</Notes>
  <HiddenSlides>0</HiddenSlides>
  <MMClips>0</MMClips>
  <ScaleCrop>false</ScaleCrop>
  <HeadingPairs>
    <vt:vector size="10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  <vt:variant>
        <vt:lpstr>Custom Shows</vt:lpstr>
      </vt:variant>
      <vt:variant>
        <vt:i4>1</vt:i4>
      </vt:variant>
    </vt:vector>
  </HeadingPairs>
  <TitlesOfParts>
    <vt:vector size="65" baseType="lpstr">
      <vt:lpstr>微软雅黑</vt:lpstr>
      <vt:lpstr>#9Slide03 AmpleSoft Bold</vt:lpstr>
      <vt:lpstr>#9Slide03 Arima Madurai Black</vt:lpstr>
      <vt:lpstr>.VnArial</vt:lpstr>
      <vt:lpstr>Arial</vt:lpstr>
      <vt:lpstr>Boogaloo</vt:lpstr>
      <vt:lpstr>Calibri</vt:lpstr>
      <vt:lpstr>Calibri Light</vt:lpstr>
      <vt:lpstr>Cambria</vt:lpstr>
      <vt:lpstr>Cambria Math</vt:lpstr>
      <vt:lpstr>等线</vt:lpstr>
      <vt:lpstr>DengXian Light</vt:lpstr>
      <vt:lpstr>Symbol</vt:lpstr>
      <vt:lpstr>Tahoma</vt:lpstr>
      <vt:lpstr>Times New Roman</vt:lpstr>
      <vt:lpstr>Times New Roman (Body)</vt:lpstr>
      <vt:lpstr>Wingdings</vt:lpstr>
      <vt:lpstr>4_Office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THPT Nam Trực, Nam Định</dc:title>
  <dc:creator>Đoàn Văn Doanh</dc:creator>
  <cp:lastModifiedBy>vinh</cp:lastModifiedBy>
  <cp:revision>170</cp:revision>
  <cp:lastPrinted>2023-05-05T16:58:31Z</cp:lastPrinted>
  <dcterms:created xsi:type="dcterms:W3CDTF">2015-09-25T01:34:49Z</dcterms:created>
  <dcterms:modified xsi:type="dcterms:W3CDTF">2025-04-26T03:59:13Z</dcterms:modified>
</cp:coreProperties>
</file>