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90" r:id="rId3"/>
  </p:sldMasterIdLst>
  <p:notesMasterIdLst>
    <p:notesMasterId r:id="rId30"/>
  </p:notesMasterIdLst>
  <p:sldIdLst>
    <p:sldId id="305" r:id="rId4"/>
    <p:sldId id="256" r:id="rId5"/>
    <p:sldId id="304" r:id="rId6"/>
    <p:sldId id="258" r:id="rId7"/>
    <p:sldId id="259" r:id="rId8"/>
    <p:sldId id="260" r:id="rId9"/>
    <p:sldId id="264" r:id="rId10"/>
    <p:sldId id="265" r:id="rId11"/>
    <p:sldId id="275" r:id="rId12"/>
    <p:sldId id="266" r:id="rId13"/>
    <p:sldId id="300" r:id="rId14"/>
    <p:sldId id="298" r:id="rId15"/>
    <p:sldId id="299" r:id="rId16"/>
    <p:sldId id="280" r:id="rId17"/>
    <p:sldId id="301" r:id="rId18"/>
    <p:sldId id="306" r:id="rId19"/>
    <p:sldId id="281" r:id="rId20"/>
    <p:sldId id="302" r:id="rId21"/>
    <p:sldId id="270" r:id="rId22"/>
    <p:sldId id="297" r:id="rId23"/>
    <p:sldId id="257" r:id="rId24"/>
    <p:sldId id="303" r:id="rId25"/>
    <p:sldId id="271" r:id="rId26"/>
    <p:sldId id="307" r:id="rId27"/>
    <p:sldId id="308" r:id="rId28"/>
    <p:sldId id="309" r:id="rId29"/>
  </p:sldIdLst>
  <p:sldSz cx="18288000" cy="10287000"/>
  <p:notesSz cx="9144000" cy="6858000"/>
  <p:embeddedFontLst>
    <p:embeddedFont>
      <p:font typeface="Cambria Math" panose="02040503050406030204" pitchFamily="18" charset="0"/>
      <p:regular r:id="rId31"/>
    </p:embeddedFont>
    <p:embeddedFont>
      <p:font typeface="Tahoma" panose="020B0604030504040204" pitchFamily="34" charset="0"/>
      <p:regular r:id="rId32"/>
      <p:bold r:id="rId33"/>
    </p:embeddedFont>
    <p:embeddedFont>
      <p:font typeface="Cambria" panose="02040503050406030204" pitchFamily="18"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Arimo" panose="020B0604020202020204" charset="0"/>
      <p:regular r:id="rId42"/>
    </p:embeddedFont>
    <p:embeddedFont>
      <p:font typeface="Calibri Light" panose="020F0302020204030204" pitchFamily="34" charset="0"/>
      <p:regular r:id="rId43"/>
      <p:italic r:id="rId44"/>
    </p:embeddedFont>
    <p:embeddedFont>
      <p:font typeface="Garamond" panose="02020404030301010803" pitchFamily="18" charset="0"/>
      <p:regular r:id="rId45"/>
      <p:bold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0000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384" y="1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41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atin typeface="Cambria" panose="02040503050406030204" pitchFamily="18"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atin typeface="Cambria" panose="02040503050406030204" pitchFamily="18" charset="0"/>
              </a:defRPr>
            </a:lvl1pPr>
          </a:lstStyle>
          <a:p>
            <a:fld id="{5BF324AE-EC41-4ABF-B341-C746150EDA08}" type="datetimeFigureOut">
              <a:rPr lang="en-US" smtClean="0"/>
              <a:pPr/>
              <a:t>1/10/2026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atin typeface="Cambria" panose="02040503050406030204" pitchFamily="18"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atin typeface="Cambria" panose="02040503050406030204" pitchFamily="18" charset="0"/>
              </a:defRPr>
            </a:lvl1pPr>
          </a:lstStyle>
          <a:p>
            <a:fld id="{A08D223B-CE46-4032-80A1-F19254A5075B}" type="slidenum">
              <a:rPr lang="en-US" smtClean="0"/>
              <a:pPr/>
              <a:t>‹#›</a:t>
            </a:fld>
            <a:endParaRPr lang="en-US"/>
          </a:p>
        </p:txBody>
      </p:sp>
    </p:spTree>
    <p:extLst>
      <p:ext uri="{BB962C8B-B14F-4D97-AF65-F5344CB8AC3E}">
        <p14:creationId xmlns:p14="http://schemas.microsoft.com/office/powerpoint/2010/main" val="3318994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8D223B-CE46-4032-80A1-F19254A5075B}" type="slidenum">
              <a:rPr lang="en-US" smtClean="0"/>
              <a:t>17</a:t>
            </a:fld>
            <a:endParaRPr lang="en-US"/>
          </a:p>
        </p:txBody>
      </p:sp>
    </p:spTree>
    <p:extLst>
      <p:ext uri="{BB962C8B-B14F-4D97-AF65-F5344CB8AC3E}">
        <p14:creationId xmlns:p14="http://schemas.microsoft.com/office/powerpoint/2010/main" val="2113418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878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34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4357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387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995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0266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005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247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1237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380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7844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49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48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1704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112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3115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8975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0971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28986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2705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133828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68501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683984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704320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40999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0546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61354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1/10/2026</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8554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1D8BD707-D9CF-40AE-B4C6-C98DA3205C09}" type="datetimeFigureOut">
              <a:rPr lang="en-US" smtClean="0"/>
              <a:pPr/>
              <a:t>1/10/2026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ambria" panose="02040503050406030204"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1/10/2026</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54766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Cambria" panose="02040503050406030204" pitchFamily="18" charset="0"/>
              </a:defRPr>
            </a:lvl1pPr>
          </a:lstStyle>
          <a:p>
            <a:fld id="{2B8C012C-B1B7-47F6-B168-A941E97A73A9}" type="datetimeFigureOut">
              <a:rPr lang="en-US" smtClean="0"/>
              <a:pPr/>
              <a:t>1/10/2026</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Cambria" panose="02040503050406030204" pitchFamily="18" charset="0"/>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Cambria" panose="02040503050406030204" pitchFamily="18" charset="0"/>
              </a:defRPr>
            </a:lvl1pPr>
          </a:lstStyle>
          <a:p>
            <a:fld id="{91EC7793-07B9-4429-92E8-8730EA770269}" type="slidenum">
              <a:rPr lang="en-US" smtClean="0"/>
              <a:pPr/>
              <a:t>‹#›</a:t>
            </a:fld>
            <a:endParaRPr lang="en-US"/>
          </a:p>
        </p:txBody>
      </p:sp>
    </p:spTree>
    <p:extLst>
      <p:ext uri="{BB962C8B-B14F-4D97-AF65-F5344CB8AC3E}">
        <p14:creationId xmlns:p14="http://schemas.microsoft.com/office/powerpoint/2010/main" val="14142774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Cambria" panose="02040503050406030204" pitchFamily="18"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mbria" panose="02040503050406030204" pitchFamily="18"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mbria" panose="02040503050406030204" pitchFamily="18"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mbria" panose="02040503050406030204" pitchFamily="18"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mbria" panose="02040503050406030204" pitchFamily="18"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5.png"/><Relationship Id="rId5" Type="http://schemas.openxmlformats.org/officeDocument/2006/relationships/image" Target="../media/image24.png"/><Relationship Id="rId10"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27.gif"/></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29.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2.wdp"/><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50.png"/><Relationship Id="rId4" Type="http://schemas.openxmlformats.org/officeDocument/2006/relationships/image" Target="../media/image31.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500.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gif"/><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6.png"/><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56.png"/><Relationship Id="rId4" Type="http://schemas.openxmlformats.org/officeDocument/2006/relationships/image" Target="../media/image68.sv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6.svg"/><Relationship Id="rId4" Type="http://schemas.openxmlformats.org/officeDocument/2006/relationships/image" Target="../media/image65.png"/><Relationship Id="rId9" Type="http://schemas.openxmlformats.org/officeDocument/2006/relationships/image" Target="../media/image80.svg"/></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sv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descr="n181 zalo Nguyen Duc Chien"/>
          <p:cNvSpPr txBox="1"/>
          <p:nvPr/>
        </p:nvSpPr>
        <p:spPr>
          <a:xfrm>
            <a:off x="2438400" y="2605087"/>
            <a:ext cx="13949796" cy="2462213"/>
          </a:xfrm>
          <a:prstGeom prst="rect">
            <a:avLst/>
          </a:prstGeom>
        </p:spPr>
        <p:txBody>
          <a:bodyPr wrap="square" lIns="0" tIns="0" rIns="0" bIns="0" rtlCol="0" anchor="t">
            <a:spAutoFit/>
          </a:bodyPr>
          <a:lstStyle/>
          <a:p>
            <a:pPr marL="0" marR="0" lvl="0" indent="0" algn="ctr" defTabSz="914400" rtl="0" eaLnBrk="1" fontAlgn="auto" latinLnBrk="0" hangingPunct="1">
              <a:lnSpc>
                <a:spcPts val="9597"/>
              </a:lnSpc>
              <a:spcBef>
                <a:spcPts val="0"/>
              </a:spcBef>
              <a:spcAft>
                <a:spcPts val="0"/>
              </a:spcAft>
              <a:buClrTx/>
              <a:buSzTx/>
              <a:buFontTx/>
              <a:buNone/>
              <a:tabLst/>
              <a:defRPr/>
            </a:pPr>
            <a:r>
              <a:rPr kumimoji="0" lang="en-US" sz="8725" b="1" i="0" u="none" strike="noStrike" kern="1200" cap="none" spc="0" normalizeH="0" baseline="0" noProof="0">
                <a:ln>
                  <a:noFill/>
                </a:ln>
                <a:solidFill>
                  <a:srgbClr val="339966"/>
                </a:solidFill>
                <a:effectLst/>
                <a:uLnTx/>
                <a:uFillTx/>
                <a:latin typeface="Cambria" panose="02040503050406030204" pitchFamily="18" charset="0"/>
                <a:ea typeface="+mn-ea"/>
                <a:cs typeface="Calibri" panose="020F0502020204030204" pitchFamily="34" charset="0"/>
              </a:rPr>
              <a:t>CHÀO MỪNG QUÝ THẦY CÔ</a:t>
            </a:r>
          </a:p>
          <a:p>
            <a:pPr marL="0" marR="0" lvl="0" indent="0" algn="ctr" defTabSz="914400" rtl="0" eaLnBrk="1" fontAlgn="auto" latinLnBrk="0" hangingPunct="1">
              <a:lnSpc>
                <a:spcPts val="9597"/>
              </a:lnSpc>
              <a:spcBef>
                <a:spcPts val="0"/>
              </a:spcBef>
              <a:spcAft>
                <a:spcPts val="0"/>
              </a:spcAft>
              <a:buClrTx/>
              <a:buSzTx/>
              <a:buFontTx/>
              <a:buNone/>
              <a:tabLst/>
              <a:defRPr/>
            </a:pPr>
            <a:r>
              <a:rPr kumimoji="0" lang="en-US" sz="8725" b="1" i="0" u="none" strike="noStrike" kern="1200" cap="none" spc="0" normalizeH="0" baseline="0" noProof="0">
                <a:ln>
                  <a:noFill/>
                </a:ln>
                <a:solidFill>
                  <a:srgbClr val="339966"/>
                </a:solidFill>
                <a:effectLst/>
                <a:uLnTx/>
                <a:uFillTx/>
                <a:latin typeface="Cambria" panose="02040503050406030204" pitchFamily="18" charset="0"/>
                <a:ea typeface="+mn-ea"/>
                <a:cs typeface="Calibri" panose="020F0502020204030204" pitchFamily="34" charset="0"/>
              </a:rPr>
              <a:t>ĐẾN DỰ GIỜ THĂM LỚP</a:t>
            </a:r>
          </a:p>
        </p:txBody>
      </p:sp>
      <p:pic>
        <p:nvPicPr>
          <p:cNvPr id="5" name="Picture 5" descr="n181 zalo Nguyen Duc Chien"/>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308366">
            <a:off x="-604814" y="-97792"/>
            <a:ext cx="3267029" cy="3094767"/>
          </a:xfrm>
          <a:prstGeom prst="rect">
            <a:avLst/>
          </a:prstGeom>
        </p:spPr>
      </p:pic>
      <p:pic>
        <p:nvPicPr>
          <p:cNvPr id="6" name="Picture 6" descr="n181 zalo Nguyen Duc Chien"/>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72708">
            <a:off x="16006786" y="5718038"/>
            <a:ext cx="3267029" cy="3094767"/>
          </a:xfrm>
          <a:prstGeom prst="rect">
            <a:avLst/>
          </a:prstGeom>
        </p:spPr>
      </p:pic>
      <p:grpSp>
        <p:nvGrpSpPr>
          <p:cNvPr id="8" name="Group 8" descr="n181 zalo Nguyen Duc Chien"/>
          <p:cNvGrpSpPr/>
          <p:nvPr/>
        </p:nvGrpSpPr>
        <p:grpSpPr>
          <a:xfrm>
            <a:off x="0" y="9466902"/>
            <a:ext cx="18288000" cy="820098"/>
            <a:chOff x="0" y="0"/>
            <a:chExt cx="6555032" cy="293951"/>
          </a:xfrm>
        </p:grpSpPr>
        <p:sp>
          <p:nvSpPr>
            <p:cNvPr id="9" name="Freeform 9"/>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txBody>
            <a:bodyPr/>
            <a:lstStyle/>
            <a:p>
              <a:endParaRPr lang="en-US"/>
            </a:p>
          </p:txBody>
        </p:sp>
      </p:grpSp>
      <p:pic>
        <p:nvPicPr>
          <p:cNvPr id="11" name="Picture 11" descr="n181 zalo Nguyen Duc Chien"/>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953777" y="6139583"/>
            <a:ext cx="5404918" cy="3756418"/>
          </a:xfrm>
          <a:prstGeom prst="rect">
            <a:avLst/>
          </a:prstGeom>
        </p:spPr>
      </p:pic>
      <p:pic>
        <p:nvPicPr>
          <p:cNvPr id="12" name="Picture 12" descr="n181 zalo Nguyen Duc Chien"/>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687917" y="7514551"/>
            <a:ext cx="1985355" cy="2188267"/>
          </a:xfrm>
          <a:prstGeom prst="rect">
            <a:avLst/>
          </a:prstGeom>
        </p:spPr>
      </p:pic>
    </p:spTree>
    <p:extLst>
      <p:ext uri="{BB962C8B-B14F-4D97-AF65-F5344CB8AC3E}">
        <p14:creationId xmlns:p14="http://schemas.microsoft.com/office/powerpoint/2010/main" val="33165232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9"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6" name="Group 45" descr="n181 zalo Nguyen Duc Chien">
            <a:extLst>
              <a:ext uri="{FF2B5EF4-FFF2-40B4-BE49-F238E27FC236}">
                <a16:creationId xmlns:a16="http://schemas.microsoft.com/office/drawing/2014/main" id="{3EAEC4D6-F693-723D-F328-DBE79C08AA38}"/>
              </a:ext>
            </a:extLst>
          </p:cNvPr>
          <p:cNvGrpSpPr/>
          <p:nvPr/>
        </p:nvGrpSpPr>
        <p:grpSpPr>
          <a:xfrm>
            <a:off x="9086462" y="1853125"/>
            <a:ext cx="8931044" cy="8315377"/>
            <a:chOff x="9715923" y="2491351"/>
            <a:chExt cx="8301582" cy="7677151"/>
          </a:xfrm>
        </p:grpSpPr>
        <p:pic>
          <p:nvPicPr>
            <p:cNvPr id="8" name="Picture 7">
              <a:extLst>
                <a:ext uri="{FF2B5EF4-FFF2-40B4-BE49-F238E27FC236}">
                  <a16:creationId xmlns:a16="http://schemas.microsoft.com/office/drawing/2014/main" id="{4D565413-D010-4CB6-655B-6CD0F565EB3C}"/>
                </a:ext>
              </a:extLst>
            </p:cNvPr>
            <p:cNvPicPr>
              <a:picLocks noChangeAspect="1"/>
            </p:cNvPicPr>
            <p:nvPr/>
          </p:nvPicPr>
          <p:blipFill rotWithShape="1">
            <a:blip r:embed="rId2"/>
            <a:srcRect l="3733" t="38651" r="7220" b="2825"/>
            <a:stretch/>
          </p:blipFill>
          <p:spPr>
            <a:xfrm>
              <a:off x="9715923" y="2689960"/>
              <a:ext cx="8044752" cy="7478542"/>
            </a:xfrm>
            <a:prstGeom prst="rect">
              <a:avLst/>
            </a:prstGeom>
          </p:spPr>
        </p:pic>
        <p:pic>
          <p:nvPicPr>
            <p:cNvPr id="9" name="Picture 8">
              <a:extLst>
                <a:ext uri="{FF2B5EF4-FFF2-40B4-BE49-F238E27FC236}">
                  <a16:creationId xmlns:a16="http://schemas.microsoft.com/office/drawing/2014/main" id="{9039050C-3519-D0B5-4221-A12A5ED9138A}"/>
                </a:ext>
              </a:extLst>
            </p:cNvPr>
            <p:cNvPicPr>
              <a:picLocks noChangeAspect="1"/>
            </p:cNvPicPr>
            <p:nvPr/>
          </p:nvPicPr>
          <p:blipFill>
            <a:blip r:embed="rId3"/>
            <a:stretch>
              <a:fillRect/>
            </a:stretch>
          </p:blipFill>
          <p:spPr>
            <a:xfrm>
              <a:off x="16465273" y="2534293"/>
              <a:ext cx="1005840" cy="398867"/>
            </a:xfrm>
            <a:prstGeom prst="rect">
              <a:avLst/>
            </a:prstGeom>
          </p:spPr>
        </p:pic>
        <p:pic>
          <p:nvPicPr>
            <p:cNvPr id="10" name="Picture 9">
              <a:extLst>
                <a:ext uri="{FF2B5EF4-FFF2-40B4-BE49-F238E27FC236}">
                  <a16:creationId xmlns:a16="http://schemas.microsoft.com/office/drawing/2014/main" id="{24FCE348-C52B-984F-2AF6-A8ADEFF908B4}"/>
                </a:ext>
              </a:extLst>
            </p:cNvPr>
            <p:cNvPicPr>
              <a:picLocks noChangeAspect="1"/>
            </p:cNvPicPr>
            <p:nvPr/>
          </p:nvPicPr>
          <p:blipFill>
            <a:blip r:embed="rId4"/>
            <a:stretch>
              <a:fillRect/>
            </a:stretch>
          </p:blipFill>
          <p:spPr>
            <a:xfrm>
              <a:off x="17323624" y="2491351"/>
              <a:ext cx="693881" cy="438150"/>
            </a:xfrm>
            <a:prstGeom prst="rect">
              <a:avLst/>
            </a:prstGeom>
          </p:spPr>
        </p:pic>
        <p:sp>
          <p:nvSpPr>
            <p:cNvPr id="11" name="AutoShape 4" descr="Catatan kertas dan pensil imágenes de stock de arte vectorial |  Depositphotos">
              <a:extLst>
                <a:ext uri="{FF2B5EF4-FFF2-40B4-BE49-F238E27FC236}">
                  <a16:creationId xmlns:a16="http://schemas.microsoft.com/office/drawing/2014/main" id="{CD621007-419D-CA7B-3292-9896D59AF053}"/>
                </a:ext>
              </a:extLst>
            </p:cNvPr>
            <p:cNvSpPr>
              <a:spLocks noChangeAspect="1" noChangeArrowheads="1"/>
            </p:cNvSpPr>
            <p:nvPr/>
          </p:nvSpPr>
          <p:spPr bwMode="auto">
            <a:xfrm>
              <a:off x="9759674" y="60537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ndParaRPr>
            </a:p>
          </p:txBody>
        </p:sp>
        <p:pic>
          <p:nvPicPr>
            <p:cNvPr id="12" name="Picture 11">
              <a:extLst>
                <a:ext uri="{FF2B5EF4-FFF2-40B4-BE49-F238E27FC236}">
                  <a16:creationId xmlns:a16="http://schemas.microsoft.com/office/drawing/2014/main" id="{2411AB97-16C8-8583-2EE3-5DB1381CAAEF}"/>
                </a:ext>
              </a:extLst>
            </p:cNvPr>
            <p:cNvPicPr>
              <a:picLocks noChangeAspect="1"/>
            </p:cNvPicPr>
            <p:nvPr/>
          </p:nvPicPr>
          <p:blipFill>
            <a:blip r:embed="rId5"/>
            <a:stretch>
              <a:fillRect/>
            </a:stretch>
          </p:blipFill>
          <p:spPr>
            <a:xfrm>
              <a:off x="16801264" y="2670599"/>
              <a:ext cx="1216241" cy="1201409"/>
            </a:xfrm>
            <a:prstGeom prst="rect">
              <a:avLst/>
            </a:prstGeom>
          </p:spPr>
        </p:pic>
      </p:grpSp>
      <p:grpSp>
        <p:nvGrpSpPr>
          <p:cNvPr id="2" name="Group 1" descr="n181 zalo Nguyen Duc Chien">
            <a:extLst>
              <a:ext uri="{FF2B5EF4-FFF2-40B4-BE49-F238E27FC236}">
                <a16:creationId xmlns:a16="http://schemas.microsoft.com/office/drawing/2014/main" id="{EF3597C9-5390-270D-9CB7-E044246E61D6}"/>
              </a:ext>
            </a:extLst>
          </p:cNvPr>
          <p:cNvGrpSpPr/>
          <p:nvPr/>
        </p:nvGrpSpPr>
        <p:grpSpPr>
          <a:xfrm>
            <a:off x="4366260" y="834752"/>
            <a:ext cx="9555480" cy="982385"/>
            <a:chOff x="4312920" y="55984"/>
            <a:chExt cx="9555480" cy="982385"/>
          </a:xfrm>
        </p:grpSpPr>
        <p:sp>
          <p:nvSpPr>
            <p:cNvPr id="13" name="TextBox 12">
              <a:extLst>
                <a:ext uri="{FF2B5EF4-FFF2-40B4-BE49-F238E27FC236}">
                  <a16:creationId xmlns:a16="http://schemas.microsoft.com/office/drawing/2014/main" id="{B2669225-76E7-F4C4-9A14-E6FF8AFA4FBD}"/>
                </a:ext>
              </a:extLst>
            </p:cNvPr>
            <p:cNvSpPr txBox="1"/>
            <p:nvPr/>
          </p:nvSpPr>
          <p:spPr>
            <a:xfrm>
              <a:off x="6324600" y="55984"/>
              <a:ext cx="5486402" cy="982385"/>
            </a:xfrm>
            <a:prstGeom prst="rect">
              <a:avLst/>
            </a:prstGeom>
            <a:noFill/>
          </p:spPr>
          <p:txBody>
            <a:bodyPr wrap="square">
              <a:spAutoFit/>
            </a:bodyPr>
            <a:lstStyle/>
            <a:p>
              <a:pPr algn="ctr">
                <a:lnSpc>
                  <a:spcPct val="150000"/>
                </a:lnSpc>
              </a:pPr>
              <a:r>
                <a:rPr lang="en-US" sz="4400" b="1">
                  <a:solidFill>
                    <a:srgbClr val="C00000"/>
                  </a:solidFill>
                  <a:latin typeface="Cambria" panose="02040503050406030204" pitchFamily="18" charset="0"/>
                  <a:ea typeface="Arimo" panose="020B0604020202020204" charset="0"/>
                  <a:cs typeface="Arimo" panose="020B0604020202020204" charset="0"/>
                </a:rPr>
                <a:t>PHIẾU HỌC TẬP SỐ 2</a:t>
              </a:r>
            </a:p>
          </p:txBody>
        </p:sp>
        <p:cxnSp>
          <p:nvCxnSpPr>
            <p:cNvPr id="14" name="Straight Connector 13">
              <a:extLst>
                <a:ext uri="{FF2B5EF4-FFF2-40B4-BE49-F238E27FC236}">
                  <a16:creationId xmlns:a16="http://schemas.microsoft.com/office/drawing/2014/main" id="{85B7FB26-DD9F-4DB2-A44A-8E50A5B494CE}"/>
                </a:ext>
              </a:extLst>
            </p:cNvPr>
            <p:cNvCxnSpPr/>
            <p:nvPr/>
          </p:nvCxnSpPr>
          <p:spPr>
            <a:xfrm>
              <a:off x="4312920" y="723900"/>
              <a:ext cx="201168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B3D10E07-3656-A193-74B3-E29FE2D6C8AC}"/>
                </a:ext>
              </a:extLst>
            </p:cNvPr>
            <p:cNvCxnSpPr/>
            <p:nvPr/>
          </p:nvCxnSpPr>
          <p:spPr>
            <a:xfrm>
              <a:off x="11856720" y="723900"/>
              <a:ext cx="2011680" cy="0"/>
            </a:xfrm>
            <a:prstGeom prst="line">
              <a:avLst/>
            </a:prstGeom>
            <a:ln w="38100"/>
          </p:spPr>
          <p:style>
            <a:lnRef idx="1">
              <a:schemeClr val="accent2"/>
            </a:lnRef>
            <a:fillRef idx="0">
              <a:schemeClr val="accent2"/>
            </a:fillRef>
            <a:effectRef idx="0">
              <a:schemeClr val="accent2"/>
            </a:effectRef>
            <a:fontRef idx="minor">
              <a:schemeClr val="tx1"/>
            </a:fontRef>
          </p:style>
        </p:cxnSp>
      </p:grpSp>
      <p:pic>
        <p:nvPicPr>
          <p:cNvPr id="7" name="Picture 6" descr="n181 zalo Nguyen Duc Chien">
            <a:extLst>
              <a:ext uri="{FF2B5EF4-FFF2-40B4-BE49-F238E27FC236}">
                <a16:creationId xmlns:a16="http://schemas.microsoft.com/office/drawing/2014/main" id="{A9BE4363-34FF-F215-48E0-18134B48C29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4580" t="14140" r="3562" b="61055"/>
          <a:stretch/>
        </p:blipFill>
        <p:spPr>
          <a:xfrm>
            <a:off x="0" y="1853125"/>
            <a:ext cx="9353246" cy="4206240"/>
          </a:xfrm>
          <a:prstGeom prst="rect">
            <a:avLst/>
          </a:prstGeom>
        </p:spPr>
      </p:pic>
      <p:pic>
        <p:nvPicPr>
          <p:cNvPr id="47" name="Picture 2" descr="n181 zalo Nguyen Duc Chien">
            <a:extLst>
              <a:ext uri="{FF2B5EF4-FFF2-40B4-BE49-F238E27FC236}">
                <a16:creationId xmlns:a16="http://schemas.microsoft.com/office/drawing/2014/main" id="{9E43BC45-CCAD-8A87-5DD2-09241D362C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53" t="4843" r="2058" b="8030"/>
          <a:stretch/>
        </p:blipFill>
        <p:spPr bwMode="auto">
          <a:xfrm>
            <a:off x="5036952" y="6210303"/>
            <a:ext cx="3685869" cy="3847832"/>
          </a:xfrm>
          <a:prstGeom prst="rect">
            <a:avLst/>
          </a:prstGeom>
          <a:noFill/>
          <a:ln w="76200">
            <a:solidFill>
              <a:srgbClr val="339966"/>
            </a:solidFill>
          </a:ln>
          <a:extLst>
            <a:ext uri="{909E8E84-426E-40DD-AFC4-6F175D3DCCD1}">
              <a14:hiddenFill xmlns:a14="http://schemas.microsoft.com/office/drawing/2010/main">
                <a:solidFill>
                  <a:srgbClr val="FFFFFF"/>
                </a:solidFill>
              </a14:hiddenFill>
            </a:ext>
          </a:extLst>
        </p:spPr>
      </p:pic>
      <p:cxnSp>
        <p:nvCxnSpPr>
          <p:cNvPr id="48" name="Straight Arrow Connector 47" descr="n181 zalo Nguyen Duc Chien">
            <a:extLst>
              <a:ext uri="{FF2B5EF4-FFF2-40B4-BE49-F238E27FC236}">
                <a16:creationId xmlns:a16="http://schemas.microsoft.com/office/drawing/2014/main" id="{C30AC867-BB34-41D3-8B8B-E767A6228C49}"/>
              </a:ext>
            </a:extLst>
          </p:cNvPr>
          <p:cNvCxnSpPr/>
          <p:nvPr/>
        </p:nvCxnSpPr>
        <p:spPr>
          <a:xfrm>
            <a:off x="5194685" y="9413904"/>
            <a:ext cx="1645920"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descr="n181 zalo Nguyen Duc Chien">
            <a:extLst>
              <a:ext uri="{FF2B5EF4-FFF2-40B4-BE49-F238E27FC236}">
                <a16:creationId xmlns:a16="http://schemas.microsoft.com/office/drawing/2014/main" id="{B578086D-1566-08E6-1A1D-63ABF135E866}"/>
              </a:ext>
            </a:extLst>
          </p:cNvPr>
          <p:cNvCxnSpPr/>
          <p:nvPr/>
        </p:nvCxnSpPr>
        <p:spPr>
          <a:xfrm>
            <a:off x="6891467" y="9413904"/>
            <a:ext cx="1645920"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12" descr="n181 zalo Nguyen Duc Chien">
            <a:extLst>
              <a:ext uri="{FF2B5EF4-FFF2-40B4-BE49-F238E27FC236}">
                <a16:creationId xmlns:a16="http://schemas.microsoft.com/office/drawing/2014/main" id="{D40EE949-380E-2923-D1D5-65D7C83F6AA9}"/>
              </a:ext>
            </a:extLst>
          </p:cNvPr>
          <p:cNvSpPr txBox="1"/>
          <p:nvPr/>
        </p:nvSpPr>
        <p:spPr>
          <a:xfrm>
            <a:off x="5554187" y="9257588"/>
            <a:ext cx="835476" cy="878638"/>
          </a:xfrm>
          <a:prstGeom prst="rect">
            <a:avLst/>
          </a:prstGeom>
        </p:spPr>
        <p:txBody>
          <a:bodyPr wrap="square" lIns="0" tIns="0" rIns="0" bIns="0" rtlCol="0" anchor="t">
            <a:spAutoFit/>
          </a:bodyPr>
          <a:lstStyle/>
          <a:p>
            <a:pPr algn="ctr">
              <a:lnSpc>
                <a:spcPts val="7442"/>
              </a:lnSpc>
            </a:pPr>
            <a:r>
              <a:rPr lang="en-US" sz="5724" b="1">
                <a:solidFill>
                  <a:srgbClr val="000000"/>
                </a:solidFill>
                <a:latin typeface="Cambria" panose="02040503050406030204" pitchFamily="18" charset="0"/>
              </a:rPr>
              <a:t>A</a:t>
            </a:r>
            <a:endParaRPr lang="en-US" sz="5724" b="1" dirty="0">
              <a:solidFill>
                <a:srgbClr val="000000"/>
              </a:solidFill>
              <a:latin typeface="Cambria" panose="02040503050406030204" pitchFamily="18" charset="0"/>
            </a:endParaRPr>
          </a:p>
        </p:txBody>
      </p:sp>
      <p:sp>
        <p:nvSpPr>
          <p:cNvPr id="51" name="TextBox 50" descr="n181 zalo Nguyen Duc Chien">
            <a:extLst>
              <a:ext uri="{FF2B5EF4-FFF2-40B4-BE49-F238E27FC236}">
                <a16:creationId xmlns:a16="http://schemas.microsoft.com/office/drawing/2014/main" id="{9D791BD9-451E-CB1E-9622-62AF7D0951A2}"/>
              </a:ext>
            </a:extLst>
          </p:cNvPr>
          <p:cNvSpPr txBox="1"/>
          <p:nvPr/>
        </p:nvSpPr>
        <p:spPr>
          <a:xfrm>
            <a:off x="7304063" y="9293350"/>
            <a:ext cx="835476" cy="878638"/>
          </a:xfrm>
          <a:prstGeom prst="rect">
            <a:avLst/>
          </a:prstGeom>
        </p:spPr>
        <p:txBody>
          <a:bodyPr wrap="square" lIns="0" tIns="0" rIns="0" bIns="0" rtlCol="0" anchor="t">
            <a:spAutoFit/>
          </a:bodyPr>
          <a:lstStyle/>
          <a:p>
            <a:pPr algn="ctr">
              <a:lnSpc>
                <a:spcPts val="7442"/>
              </a:lnSpc>
            </a:pPr>
            <a:r>
              <a:rPr lang="en-US" sz="5724" b="1">
                <a:solidFill>
                  <a:srgbClr val="000000"/>
                </a:solidFill>
                <a:latin typeface="Cambria" panose="02040503050406030204" pitchFamily="18" charset="0"/>
              </a:rPr>
              <a:t>A</a:t>
            </a:r>
            <a:endParaRPr lang="en-US" sz="5724" b="1" dirty="0">
              <a:solidFill>
                <a:srgbClr val="000000"/>
              </a:solidFill>
              <a:latin typeface="Cambria" panose="02040503050406030204" pitchFamily="18" charset="0"/>
            </a:endParaRPr>
          </a:p>
        </p:txBody>
      </p:sp>
      <p:pic>
        <p:nvPicPr>
          <p:cNvPr id="52" name="Picture 2" descr="n181 zalo Nguyen Duc Chien">
            <a:extLst>
              <a:ext uri="{FF2B5EF4-FFF2-40B4-BE49-F238E27FC236}">
                <a16:creationId xmlns:a16="http://schemas.microsoft.com/office/drawing/2014/main" id="{80F7B2A5-06AD-31E1-E2F9-96B4BE472EC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078" r="6812"/>
          <a:stretch/>
        </p:blipFill>
        <p:spPr bwMode="auto">
          <a:xfrm>
            <a:off x="533400" y="6210300"/>
            <a:ext cx="4039600" cy="3847833"/>
          </a:xfrm>
          <a:prstGeom prst="rect">
            <a:avLst/>
          </a:prstGeom>
          <a:noFill/>
          <a:ln w="76200">
            <a:solidFill>
              <a:srgbClr val="339966"/>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5" name="TextBox 54" descr="n181 zalo Nguyen Duc Chien">
                <a:extLst>
                  <a:ext uri="{FF2B5EF4-FFF2-40B4-BE49-F238E27FC236}">
                    <a16:creationId xmlns:a16="http://schemas.microsoft.com/office/drawing/2014/main" id="{AAB8EF4C-D61F-FAE4-B539-7E5435F7143A}"/>
                  </a:ext>
                </a:extLst>
              </p:cNvPr>
              <p:cNvSpPr txBox="1"/>
              <p:nvPr/>
            </p:nvSpPr>
            <p:spPr>
              <a:xfrm>
                <a:off x="9899138" y="2230693"/>
                <a:ext cx="6809906" cy="4899803"/>
              </a:xfrm>
              <a:prstGeom prst="rect">
                <a:avLst/>
              </a:prstGeom>
              <a:solidFill>
                <a:schemeClr val="bg1"/>
              </a:solidFill>
            </p:spPr>
            <p:txBody>
              <a:bodyPr wrap="square">
                <a:spAutoFit/>
              </a:bodyPr>
              <a:lstStyle/>
              <a:p>
                <a:pPr marL="0" marR="0" algn="ctr">
                  <a:lnSpc>
                    <a:spcPct val="115000"/>
                  </a:lnSpc>
                  <a:spcBef>
                    <a:spcPts val="0"/>
                  </a:spcBef>
                  <a:spcAft>
                    <a:spcPts val="0"/>
                  </a:spcAft>
                </a:pPr>
                <a14:m>
                  <m:oMathPara xmlns:m="http://schemas.openxmlformats.org/officeDocument/2006/math">
                    <m:oMathParaPr>
                      <m:jc m:val="left"/>
                    </m:oMathParaPr>
                    <m:oMath xmlns:m="http://schemas.openxmlformats.org/officeDocument/2006/math">
                      <m:r>
                        <a:rPr lang="en-US" sz="3200" b="1" i="1" smtClean="0">
                          <a:solidFill>
                            <a:srgbClr val="002060"/>
                          </a:solidFill>
                          <a:effectLst/>
                          <a:latin typeface="Cambria Math" panose="02040503050406030204" pitchFamily="18" charset="0"/>
                          <a:ea typeface="Times New Roman" panose="02020603050405020304" pitchFamily="18" charset="0"/>
                        </a:rPr>
                        <m:t>               </m:t>
                      </m:r>
                      <m:sSub>
                        <m:sSubPr>
                          <m:ctrlPr>
                            <a:rPr lang="en-US" sz="3200" b="1" i="1" smtClean="0">
                              <a:solidFill>
                                <a:srgbClr val="002060"/>
                              </a:solidFill>
                              <a:effectLst/>
                              <a:latin typeface="Cambria Math" panose="02040503050406030204" pitchFamily="18" charset="0"/>
                              <a:ea typeface="Times New Roman" panose="02020603050405020304" pitchFamily="18" charset="0"/>
                            </a:rPr>
                          </m:ctrlPr>
                        </m:sSubPr>
                        <m:e>
                          <m:r>
                            <a:rPr lang="en-US" sz="3200" b="1" i="1">
                              <a:solidFill>
                                <a:srgbClr val="002060"/>
                              </a:solidFill>
                              <a:effectLst/>
                              <a:latin typeface="Cambria Math" panose="02040503050406030204" pitchFamily="18" charset="0"/>
                              <a:ea typeface="Times New Roman" panose="02020603050405020304" pitchFamily="18" charset="0"/>
                            </a:rPr>
                            <m:t>𝑾</m:t>
                          </m:r>
                        </m:e>
                        <m:sub>
                          <m:r>
                            <a:rPr lang="en-US" sz="3200" b="1" i="1">
                              <a:solidFill>
                                <a:srgbClr val="002060"/>
                              </a:solidFill>
                              <a:effectLst/>
                              <a:latin typeface="Cambria Math" panose="02040503050406030204" pitchFamily="18" charset="0"/>
                              <a:ea typeface="Times New Roman" panose="02020603050405020304" pitchFamily="18" charset="0"/>
                            </a:rPr>
                            <m:t>đ</m:t>
                          </m:r>
                        </m:sub>
                      </m:sSub>
                      <m:r>
                        <a:rPr lang="en-US" sz="3200" b="1" i="1">
                          <a:solidFill>
                            <a:srgbClr val="002060"/>
                          </a:solidFill>
                          <a:effectLst/>
                          <a:latin typeface="Cambria Math" panose="02040503050406030204" pitchFamily="18" charset="0"/>
                          <a:ea typeface="Times New Roman" panose="02020603050405020304" pitchFamily="18" charset="0"/>
                        </a:rPr>
                        <m:t>=</m:t>
                      </m:r>
                      <m:f>
                        <m:fPr>
                          <m:ctrlPr>
                            <a:rPr lang="en-US" sz="3200" b="1" i="1">
                              <a:solidFill>
                                <a:srgbClr val="002060"/>
                              </a:solidFill>
                              <a:effectLst/>
                              <a:latin typeface="Cambria Math" panose="02040503050406030204" pitchFamily="18" charset="0"/>
                              <a:ea typeface="Times New Roman" panose="02020603050405020304" pitchFamily="18" charset="0"/>
                            </a:rPr>
                          </m:ctrlPr>
                        </m:fPr>
                        <m:num>
                          <m:r>
                            <a:rPr lang="en-US" sz="3200" b="1" i="1">
                              <a:solidFill>
                                <a:srgbClr val="002060"/>
                              </a:solidFill>
                              <a:effectLst/>
                              <a:latin typeface="Cambria Math" panose="02040503050406030204" pitchFamily="18" charset="0"/>
                              <a:ea typeface="Times New Roman" panose="02020603050405020304" pitchFamily="18" charset="0"/>
                            </a:rPr>
                            <m:t>𝟏</m:t>
                          </m:r>
                        </m:num>
                        <m:den>
                          <m:r>
                            <a:rPr lang="en-US" sz="3200" b="1" i="1">
                              <a:solidFill>
                                <a:srgbClr val="002060"/>
                              </a:solidFill>
                              <a:effectLst/>
                              <a:latin typeface="Cambria Math" panose="02040503050406030204" pitchFamily="18" charset="0"/>
                              <a:ea typeface="Times New Roman" panose="02020603050405020304" pitchFamily="18" charset="0"/>
                            </a:rPr>
                            <m:t>𝟐</m:t>
                          </m:r>
                        </m:den>
                      </m:f>
                      <m:r>
                        <a:rPr lang="en-US" sz="3200" b="1" i="1">
                          <a:solidFill>
                            <a:srgbClr val="002060"/>
                          </a:solidFill>
                          <a:effectLst/>
                          <a:latin typeface="Cambria Math" panose="02040503050406030204" pitchFamily="18" charset="0"/>
                          <a:ea typeface="Times New Roman" panose="02020603050405020304" pitchFamily="18" charset="0"/>
                        </a:rPr>
                        <m:t>𝒎</m:t>
                      </m:r>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𝒗</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oMath>
                  </m:oMathPara>
                </a14:m>
                <a:endParaRPr lang="en-US" sz="3200" b="1" i="1">
                  <a:solidFill>
                    <a:srgbClr val="002060"/>
                  </a:solidFill>
                  <a:effectLst/>
                  <a:latin typeface="Cambria Math" panose="02040503050406030204" pitchFamily="18" charset="0"/>
                  <a:ea typeface="Times New Roman" panose="02020603050405020304" pitchFamily="18" charset="0"/>
                </a:endParaRPr>
              </a:p>
              <a:p>
                <a:pPr marL="0" marR="0" algn="ctr">
                  <a:lnSpc>
                    <a:spcPct val="115000"/>
                  </a:lnSpc>
                  <a:spcBef>
                    <a:spcPts val="0"/>
                  </a:spcBef>
                  <a:spcAft>
                    <a:spcPts val="0"/>
                  </a:spcAft>
                </a:pPr>
                <a14:m>
                  <m:oMathPara xmlns:m="http://schemas.openxmlformats.org/officeDocument/2006/math">
                    <m:oMathParaPr>
                      <m:jc m:val="right"/>
                    </m:oMathParaPr>
                    <m:oMath xmlns:m="http://schemas.openxmlformats.org/officeDocument/2006/math">
                      <m:r>
                        <a:rPr lang="en-US" sz="3200" b="1" i="1">
                          <a:solidFill>
                            <a:srgbClr val="002060"/>
                          </a:solidFill>
                          <a:effectLst/>
                          <a:latin typeface="Cambria Math" panose="02040503050406030204" pitchFamily="18" charset="0"/>
                          <a:ea typeface="Times New Roman" panose="02020603050405020304" pitchFamily="18" charset="0"/>
                        </a:rPr>
                        <m:t>=</m:t>
                      </m:r>
                      <m:f>
                        <m:fPr>
                          <m:ctrlPr>
                            <a:rPr lang="en-US" sz="3200" b="1" i="1">
                              <a:solidFill>
                                <a:srgbClr val="002060"/>
                              </a:solidFill>
                              <a:effectLst/>
                              <a:latin typeface="Cambria Math" panose="02040503050406030204" pitchFamily="18" charset="0"/>
                              <a:ea typeface="Times New Roman" panose="02020603050405020304" pitchFamily="18" charset="0"/>
                            </a:rPr>
                          </m:ctrlPr>
                        </m:fPr>
                        <m:num>
                          <m:r>
                            <a:rPr lang="en-US" sz="3200" b="1" i="1">
                              <a:solidFill>
                                <a:srgbClr val="002060"/>
                              </a:solidFill>
                              <a:effectLst/>
                              <a:latin typeface="Cambria Math" panose="02040503050406030204" pitchFamily="18" charset="0"/>
                              <a:ea typeface="Times New Roman" panose="02020603050405020304" pitchFamily="18" charset="0"/>
                            </a:rPr>
                            <m:t>𝟏</m:t>
                          </m:r>
                        </m:num>
                        <m:den>
                          <m:r>
                            <a:rPr lang="en-US" sz="3200" b="1" i="1">
                              <a:solidFill>
                                <a:srgbClr val="002060"/>
                              </a:solidFill>
                              <a:effectLst/>
                              <a:latin typeface="Cambria Math" panose="02040503050406030204" pitchFamily="18" charset="0"/>
                              <a:ea typeface="Times New Roman" panose="02020603050405020304" pitchFamily="18" charset="0"/>
                            </a:rPr>
                            <m:t>𝟐</m:t>
                          </m:r>
                        </m:den>
                      </m:f>
                      <m:r>
                        <a:rPr lang="en-US" sz="3200" b="1" i="1">
                          <a:solidFill>
                            <a:srgbClr val="002060"/>
                          </a:solidFill>
                          <a:effectLst/>
                          <a:latin typeface="Cambria Math" panose="02040503050406030204" pitchFamily="18" charset="0"/>
                          <a:ea typeface="Times New Roman" panose="02020603050405020304" pitchFamily="18" charset="0"/>
                        </a:rPr>
                        <m:t>𝒎</m:t>
                      </m:r>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𝝎</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𝑨</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func>
                        <m:funcPr>
                          <m:ctrlPr>
                            <a:rPr lang="en-US" sz="3200" b="1" i="1">
                              <a:solidFill>
                                <a:srgbClr val="002060"/>
                              </a:solidFill>
                              <a:effectLst/>
                              <a:latin typeface="Cambria Math" panose="02040503050406030204" pitchFamily="18" charset="0"/>
                              <a:ea typeface="Times New Roman" panose="02020603050405020304" pitchFamily="18" charset="0"/>
                            </a:rPr>
                          </m:ctrlPr>
                        </m:funcPr>
                        <m:fName>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𝒔𝒊𝒏</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fName>
                        <m:e>
                          <m:d>
                            <m:dPr>
                              <m:ctrlPr>
                                <a:rPr lang="en-US" sz="3200" b="1" i="1">
                                  <a:solidFill>
                                    <a:srgbClr val="002060"/>
                                  </a:solidFill>
                                  <a:effectLst/>
                                  <a:latin typeface="Cambria Math" panose="02040503050406030204" pitchFamily="18" charset="0"/>
                                  <a:ea typeface="Times New Roman" panose="02020603050405020304" pitchFamily="18" charset="0"/>
                                </a:rPr>
                              </m:ctrlPr>
                            </m:dPr>
                            <m:e>
                              <m:r>
                                <a:rPr lang="en-US" sz="3200" b="1" i="1">
                                  <a:solidFill>
                                    <a:srgbClr val="002060"/>
                                  </a:solidFill>
                                  <a:effectLst/>
                                  <a:latin typeface="Cambria Math" panose="02040503050406030204" pitchFamily="18" charset="0"/>
                                  <a:ea typeface="Times New Roman" panose="02020603050405020304" pitchFamily="18" charset="0"/>
                                </a:rPr>
                                <m:t>𝝎</m:t>
                              </m:r>
                              <m:r>
                                <a:rPr lang="en-US" sz="3200" b="1" i="1">
                                  <a:solidFill>
                                    <a:srgbClr val="002060"/>
                                  </a:solidFill>
                                  <a:effectLst/>
                                  <a:latin typeface="Cambria Math" panose="02040503050406030204" pitchFamily="18" charset="0"/>
                                  <a:ea typeface="Times New Roman" panose="02020603050405020304" pitchFamily="18" charset="0"/>
                                </a:rPr>
                                <m:t>𝒕</m:t>
                              </m:r>
                              <m:r>
                                <a:rPr lang="en-US" sz="3200" b="1" i="1">
                                  <a:solidFill>
                                    <a:srgbClr val="002060"/>
                                  </a:solidFill>
                                  <a:effectLst/>
                                  <a:latin typeface="Cambria Math" panose="02040503050406030204" pitchFamily="18" charset="0"/>
                                  <a:ea typeface="Times New Roman" panose="02020603050405020304" pitchFamily="18" charset="0"/>
                                </a:rPr>
                                <m:t>+</m:t>
                              </m:r>
                              <m:r>
                                <a:rPr lang="en-US" sz="3200" b="1" i="1">
                                  <a:solidFill>
                                    <a:srgbClr val="002060"/>
                                  </a:solidFill>
                                  <a:effectLst/>
                                  <a:latin typeface="Cambria Math" panose="02040503050406030204" pitchFamily="18" charset="0"/>
                                  <a:ea typeface="Times New Roman" panose="02020603050405020304" pitchFamily="18" charset="0"/>
                                </a:rPr>
                                <m:t>𝝋</m:t>
                              </m:r>
                            </m:e>
                          </m:d>
                        </m:e>
                      </m:func>
                    </m:oMath>
                  </m:oMathPara>
                </a14:m>
                <a:endParaRPr lang="en-US" sz="3200" b="1">
                  <a:solidFill>
                    <a:srgbClr val="002060"/>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3200" b="1" i="1">
                              <a:solidFill>
                                <a:srgbClr val="002060"/>
                              </a:solidFill>
                              <a:effectLst/>
                              <a:latin typeface="Cambria Math" panose="02040503050406030204" pitchFamily="18" charset="0"/>
                              <a:ea typeface="Times New Roman" panose="02020603050405020304" pitchFamily="18" charset="0"/>
                            </a:rPr>
                          </m:ctrlPr>
                        </m:sSubPr>
                        <m:e>
                          <m:r>
                            <a:rPr lang="en-US" sz="3200" b="1" i="1">
                              <a:solidFill>
                                <a:srgbClr val="002060"/>
                              </a:solidFill>
                              <a:effectLst/>
                              <a:latin typeface="Cambria Math" panose="02040503050406030204" pitchFamily="18" charset="0"/>
                              <a:ea typeface="Times New Roman" panose="02020603050405020304" pitchFamily="18" charset="0"/>
                            </a:rPr>
                            <m:t>𝑾</m:t>
                          </m:r>
                        </m:e>
                        <m:sub>
                          <m:r>
                            <a:rPr lang="en-US" sz="3200" b="1" i="1">
                              <a:solidFill>
                                <a:srgbClr val="002060"/>
                              </a:solidFill>
                              <a:effectLst/>
                              <a:latin typeface="Cambria Math" panose="02040503050406030204" pitchFamily="18" charset="0"/>
                              <a:ea typeface="Times New Roman" panose="02020603050405020304" pitchFamily="18" charset="0"/>
                            </a:rPr>
                            <m:t>đ</m:t>
                          </m:r>
                        </m:sub>
                      </m:sSub>
                      <m:r>
                        <a:rPr lang="en-US" sz="3200" b="1" i="1">
                          <a:solidFill>
                            <a:srgbClr val="002060"/>
                          </a:solidFill>
                          <a:effectLst/>
                          <a:latin typeface="Cambria Math" panose="02040503050406030204" pitchFamily="18" charset="0"/>
                          <a:ea typeface="Times New Roman" panose="02020603050405020304" pitchFamily="18" charset="0"/>
                        </a:rPr>
                        <m:t>=</m:t>
                      </m:r>
                      <m:f>
                        <m:fPr>
                          <m:ctrlPr>
                            <a:rPr lang="en-US" sz="3200" b="1" i="1">
                              <a:solidFill>
                                <a:srgbClr val="002060"/>
                              </a:solidFill>
                              <a:effectLst/>
                              <a:latin typeface="Cambria Math" panose="02040503050406030204" pitchFamily="18" charset="0"/>
                              <a:ea typeface="Times New Roman" panose="02020603050405020304" pitchFamily="18" charset="0"/>
                            </a:rPr>
                          </m:ctrlPr>
                        </m:fPr>
                        <m:num>
                          <m:r>
                            <a:rPr lang="en-US" sz="3200" b="1" i="1">
                              <a:solidFill>
                                <a:srgbClr val="002060"/>
                              </a:solidFill>
                              <a:effectLst/>
                              <a:latin typeface="Cambria Math" panose="02040503050406030204" pitchFamily="18" charset="0"/>
                              <a:ea typeface="Times New Roman" panose="02020603050405020304" pitchFamily="18" charset="0"/>
                            </a:rPr>
                            <m:t>𝟏</m:t>
                          </m:r>
                        </m:num>
                        <m:den>
                          <m:r>
                            <a:rPr lang="en-US" sz="3200" b="1" i="1">
                              <a:solidFill>
                                <a:srgbClr val="002060"/>
                              </a:solidFill>
                              <a:effectLst/>
                              <a:latin typeface="Cambria Math" panose="02040503050406030204" pitchFamily="18" charset="0"/>
                              <a:ea typeface="Times New Roman" panose="02020603050405020304" pitchFamily="18" charset="0"/>
                            </a:rPr>
                            <m:t>𝟐</m:t>
                          </m:r>
                        </m:den>
                      </m:f>
                      <m:r>
                        <a:rPr lang="en-US" sz="3200" b="1" i="1">
                          <a:solidFill>
                            <a:srgbClr val="002060"/>
                          </a:solidFill>
                          <a:effectLst/>
                          <a:latin typeface="Cambria Math" panose="02040503050406030204" pitchFamily="18" charset="0"/>
                          <a:ea typeface="Times New Roman" panose="02020603050405020304" pitchFamily="18" charset="0"/>
                        </a:rPr>
                        <m:t>𝒎</m:t>
                      </m:r>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𝝎</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𝑨</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d>
                        <m:dPr>
                          <m:begChr m:val="["/>
                          <m:endChr m:val="]"/>
                          <m:ctrlPr>
                            <a:rPr lang="en-US" sz="3200" b="1" i="1">
                              <a:solidFill>
                                <a:srgbClr val="002060"/>
                              </a:solidFill>
                              <a:effectLst/>
                              <a:latin typeface="Cambria Math" panose="02040503050406030204" pitchFamily="18" charset="0"/>
                              <a:ea typeface="Times New Roman" panose="02020603050405020304" pitchFamily="18" charset="0"/>
                            </a:rPr>
                          </m:ctrlPr>
                        </m:dPr>
                        <m:e>
                          <m:r>
                            <a:rPr lang="en-US" sz="3200" b="1" i="1">
                              <a:solidFill>
                                <a:srgbClr val="002060"/>
                              </a:solidFill>
                              <a:effectLst/>
                              <a:latin typeface="Cambria Math" panose="02040503050406030204" pitchFamily="18" charset="0"/>
                              <a:ea typeface="Times New Roman" panose="02020603050405020304" pitchFamily="18" charset="0"/>
                            </a:rPr>
                            <m:t>𝟏</m:t>
                          </m:r>
                          <m:r>
                            <a:rPr lang="en-US" sz="3200" b="1" i="1">
                              <a:solidFill>
                                <a:srgbClr val="002060"/>
                              </a:solidFill>
                              <a:effectLst/>
                              <a:latin typeface="Cambria Math" panose="02040503050406030204" pitchFamily="18" charset="0"/>
                              <a:ea typeface="Times New Roman" panose="02020603050405020304" pitchFamily="18" charset="0"/>
                            </a:rPr>
                            <m:t>−</m:t>
                          </m:r>
                          <m:func>
                            <m:funcPr>
                              <m:ctrlPr>
                                <a:rPr lang="en-US" sz="3200" b="1" i="1">
                                  <a:solidFill>
                                    <a:srgbClr val="002060"/>
                                  </a:solidFill>
                                  <a:effectLst/>
                                  <a:latin typeface="Cambria Math" panose="02040503050406030204" pitchFamily="18" charset="0"/>
                                  <a:ea typeface="Times New Roman" panose="02020603050405020304" pitchFamily="18" charset="0"/>
                                </a:rPr>
                              </m:ctrlPr>
                            </m:funcPr>
                            <m:fName>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𝒄𝒐𝒔</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fName>
                            <m:e>
                              <m:d>
                                <m:dPr>
                                  <m:ctrlPr>
                                    <a:rPr lang="en-US" sz="3200" b="1" i="1">
                                      <a:solidFill>
                                        <a:srgbClr val="002060"/>
                                      </a:solidFill>
                                      <a:effectLst/>
                                      <a:latin typeface="Cambria Math" panose="02040503050406030204" pitchFamily="18" charset="0"/>
                                      <a:ea typeface="Times New Roman" panose="02020603050405020304" pitchFamily="18" charset="0"/>
                                    </a:rPr>
                                  </m:ctrlPr>
                                </m:dPr>
                                <m:e>
                                  <m:r>
                                    <a:rPr lang="en-US" sz="3200" b="1" i="1">
                                      <a:solidFill>
                                        <a:srgbClr val="002060"/>
                                      </a:solidFill>
                                      <a:effectLst/>
                                      <a:latin typeface="Cambria Math" panose="02040503050406030204" pitchFamily="18" charset="0"/>
                                      <a:ea typeface="Times New Roman" panose="02020603050405020304" pitchFamily="18" charset="0"/>
                                    </a:rPr>
                                    <m:t>𝝎</m:t>
                                  </m:r>
                                  <m:r>
                                    <a:rPr lang="en-US" sz="3200" b="1" i="1">
                                      <a:solidFill>
                                        <a:srgbClr val="002060"/>
                                      </a:solidFill>
                                      <a:effectLst/>
                                      <a:latin typeface="Cambria Math" panose="02040503050406030204" pitchFamily="18" charset="0"/>
                                      <a:ea typeface="Times New Roman" panose="02020603050405020304" pitchFamily="18" charset="0"/>
                                    </a:rPr>
                                    <m:t>𝒕</m:t>
                                  </m:r>
                                  <m:r>
                                    <a:rPr lang="en-US" sz="3200" b="1" i="1">
                                      <a:solidFill>
                                        <a:srgbClr val="002060"/>
                                      </a:solidFill>
                                      <a:effectLst/>
                                      <a:latin typeface="Cambria Math" panose="02040503050406030204" pitchFamily="18" charset="0"/>
                                      <a:ea typeface="Times New Roman" panose="02020603050405020304" pitchFamily="18" charset="0"/>
                                    </a:rPr>
                                    <m:t>+</m:t>
                                  </m:r>
                                  <m:r>
                                    <a:rPr lang="en-US" sz="3200" b="1" i="1">
                                      <a:solidFill>
                                        <a:srgbClr val="002060"/>
                                      </a:solidFill>
                                      <a:effectLst/>
                                      <a:latin typeface="Cambria Math" panose="02040503050406030204" pitchFamily="18" charset="0"/>
                                      <a:ea typeface="Times New Roman" panose="02020603050405020304" pitchFamily="18" charset="0"/>
                                    </a:rPr>
                                    <m:t>𝝋</m:t>
                                  </m:r>
                                </m:e>
                              </m:d>
                            </m:e>
                          </m:func>
                        </m:e>
                      </m:d>
                    </m:oMath>
                  </m:oMathPara>
                </a14:m>
                <a:endParaRPr lang="en-US" sz="3200" b="1">
                  <a:solidFill>
                    <a:srgbClr val="00206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3200" b="1">
                    <a:solidFill>
                      <a:srgbClr val="002060"/>
                    </a:solidFill>
                    <a:effectLst/>
                    <a:latin typeface="Times New Roman" panose="02020603050405020304" pitchFamily="18" charset="0"/>
                    <a:ea typeface="Times New Roman" panose="02020603050405020304" pitchFamily="18" charset="0"/>
                  </a:rPr>
                  <a:t>Thay </a:t>
                </a:r>
                <a:r>
                  <a:rPr lang="en-US" sz="3200" b="1" i="1">
                    <a:solidFill>
                      <a:srgbClr val="002060"/>
                    </a:solidFill>
                    <a:effectLst/>
                    <a:latin typeface="Times New Roman" panose="02020603050405020304" pitchFamily="18" charset="0"/>
                    <a:ea typeface="Times New Roman" panose="02020603050405020304" pitchFamily="18" charset="0"/>
                  </a:rPr>
                  <a:t>x </a:t>
                </a:r>
                <a:r>
                  <a:rPr lang="en-US" sz="3200" b="1">
                    <a:solidFill>
                      <a:srgbClr val="002060"/>
                    </a:solidFill>
                    <a:effectLst/>
                    <a:latin typeface="Times New Roman" panose="02020603050405020304" pitchFamily="18" charset="0"/>
                    <a:ea typeface="Times New Roman" panose="02020603050405020304" pitchFamily="18" charset="0"/>
                  </a:rPr>
                  <a:t>=</a:t>
                </a:r>
                <a:r>
                  <a:rPr lang="en-US" sz="3200" b="1" i="1">
                    <a:solidFill>
                      <a:srgbClr val="002060"/>
                    </a:solidFill>
                    <a:effectLst/>
                    <a:latin typeface="Times New Roman" panose="02020603050405020304" pitchFamily="18" charset="0"/>
                    <a:ea typeface="Times New Roman" panose="02020603050405020304" pitchFamily="18" charset="0"/>
                  </a:rPr>
                  <a:t> A</a:t>
                </a:r>
                <a:r>
                  <a:rPr lang="en-US" sz="3200" b="1">
                    <a:solidFill>
                      <a:srgbClr val="002060"/>
                    </a:solidFill>
                    <a:effectLst/>
                    <a:latin typeface="Times New Roman" panose="02020603050405020304" pitchFamily="18" charset="0"/>
                    <a:ea typeface="Times New Roman" panose="02020603050405020304" pitchFamily="18" charset="0"/>
                  </a:rPr>
                  <a:t>cos(</a:t>
                </a:r>
                <a:r>
                  <a:rPr lang="en-US" sz="3200" b="1" i="1">
                    <a:solidFill>
                      <a:srgbClr val="002060"/>
                    </a:solidFill>
                    <a:effectLst/>
                    <a:latin typeface="Times New Roman" panose="02020603050405020304" pitchFamily="18" charset="0"/>
                    <a:ea typeface="Times New Roman" panose="02020603050405020304" pitchFamily="18" charset="0"/>
                    <a:sym typeface="Symbol" panose="05050102010706020507" pitchFamily="18" charset="2"/>
                  </a:rPr>
                  <a:t></a:t>
                </a:r>
                <a:r>
                  <a:rPr lang="en-US" sz="3200" b="1" i="1">
                    <a:solidFill>
                      <a:srgbClr val="002060"/>
                    </a:solidFill>
                    <a:effectLst/>
                    <a:latin typeface="Times New Roman" panose="02020603050405020304" pitchFamily="18" charset="0"/>
                    <a:ea typeface="Times New Roman" panose="02020603050405020304" pitchFamily="18" charset="0"/>
                  </a:rPr>
                  <a:t>t </a:t>
                </a:r>
                <a:r>
                  <a:rPr lang="en-US" sz="3200" b="1">
                    <a:solidFill>
                      <a:srgbClr val="002060"/>
                    </a:solidFill>
                    <a:effectLst/>
                    <a:latin typeface="Times New Roman" panose="02020603050405020304" pitchFamily="18" charset="0"/>
                    <a:ea typeface="Times New Roman" panose="02020603050405020304" pitchFamily="18" charset="0"/>
                  </a:rPr>
                  <a:t>+</a:t>
                </a:r>
                <a:r>
                  <a:rPr lang="en-US" sz="3200" b="1" i="1">
                    <a:solidFill>
                      <a:srgbClr val="002060"/>
                    </a:solidFill>
                    <a:effectLst/>
                    <a:latin typeface="Times New Roman" panose="02020603050405020304" pitchFamily="18" charset="0"/>
                    <a:ea typeface="Times New Roman" panose="02020603050405020304" pitchFamily="18" charset="0"/>
                  </a:rPr>
                  <a:t> </a:t>
                </a:r>
                <a:r>
                  <a:rPr lang="en-US" sz="3200" b="1" i="1">
                    <a:solidFill>
                      <a:srgbClr val="002060"/>
                    </a:solidFill>
                    <a:effectLst/>
                    <a:latin typeface="Times New Roman" panose="02020603050405020304" pitchFamily="18" charset="0"/>
                    <a:ea typeface="Times New Roman" panose="02020603050405020304" pitchFamily="18" charset="0"/>
                    <a:sym typeface="Symbol" panose="05050102010706020507" pitchFamily="18" charset="2"/>
                  </a:rPr>
                  <a:t></a:t>
                </a:r>
                <a:r>
                  <a:rPr lang="en-US" sz="3200" b="1">
                    <a:solidFill>
                      <a:srgbClr val="002060"/>
                    </a:solidFill>
                    <a:effectLst/>
                    <a:latin typeface="Times New Roman" panose="02020603050405020304" pitchFamily="18" charset="0"/>
                    <a:ea typeface="Times New Roman" panose="02020603050405020304" pitchFamily="18" charset="0"/>
                  </a:rPr>
                  <a:t>)</a:t>
                </a:r>
              </a:p>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US" sz="3200" b="1" i="1">
                          <a:solidFill>
                            <a:srgbClr val="00206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3200" b="1" i="1">
                          <a:solidFill>
                            <a:srgbClr val="002060"/>
                          </a:solidFill>
                          <a:effectLst/>
                          <a:latin typeface="Cambria Math" panose="02040503050406030204" pitchFamily="18" charset="0"/>
                          <a:ea typeface="Times New Roman" panose="02020603050405020304" pitchFamily="18" charset="0"/>
                        </a:rPr>
                        <m:t> </m:t>
                      </m:r>
                      <m:sSub>
                        <m:sSubPr>
                          <m:ctrlPr>
                            <a:rPr lang="en-US" sz="3200" b="1" i="1">
                              <a:solidFill>
                                <a:srgbClr val="002060"/>
                              </a:solidFill>
                              <a:effectLst/>
                              <a:latin typeface="Cambria Math" panose="02040503050406030204" pitchFamily="18" charset="0"/>
                              <a:ea typeface="Times New Roman" panose="02020603050405020304" pitchFamily="18" charset="0"/>
                            </a:rPr>
                          </m:ctrlPr>
                        </m:sSubPr>
                        <m:e>
                          <m:r>
                            <a:rPr lang="en-US" sz="3200" b="1" i="1">
                              <a:solidFill>
                                <a:srgbClr val="002060"/>
                              </a:solidFill>
                              <a:effectLst/>
                              <a:latin typeface="Cambria Math" panose="02040503050406030204" pitchFamily="18" charset="0"/>
                              <a:ea typeface="Times New Roman" panose="02020603050405020304" pitchFamily="18" charset="0"/>
                            </a:rPr>
                            <m:t>𝑾</m:t>
                          </m:r>
                        </m:e>
                        <m:sub>
                          <m:r>
                            <a:rPr lang="en-US" sz="3200" b="1" i="1">
                              <a:solidFill>
                                <a:srgbClr val="002060"/>
                              </a:solidFill>
                              <a:effectLst/>
                              <a:latin typeface="Cambria Math" panose="02040503050406030204" pitchFamily="18" charset="0"/>
                              <a:ea typeface="Times New Roman" panose="02020603050405020304" pitchFamily="18" charset="0"/>
                            </a:rPr>
                            <m:t>đ</m:t>
                          </m:r>
                        </m:sub>
                      </m:sSub>
                      <m:r>
                        <a:rPr lang="en-US" sz="3200" b="1" i="1">
                          <a:solidFill>
                            <a:srgbClr val="002060"/>
                          </a:solidFill>
                          <a:effectLst/>
                          <a:latin typeface="Cambria Math" panose="02040503050406030204" pitchFamily="18" charset="0"/>
                          <a:ea typeface="Times New Roman" panose="02020603050405020304" pitchFamily="18" charset="0"/>
                        </a:rPr>
                        <m:t>=</m:t>
                      </m:r>
                      <m:f>
                        <m:fPr>
                          <m:ctrlPr>
                            <a:rPr lang="en-US" sz="3200" b="1" i="1">
                              <a:solidFill>
                                <a:srgbClr val="002060"/>
                              </a:solidFill>
                              <a:effectLst/>
                              <a:latin typeface="Cambria Math" panose="02040503050406030204" pitchFamily="18" charset="0"/>
                              <a:ea typeface="Times New Roman" panose="02020603050405020304" pitchFamily="18" charset="0"/>
                            </a:rPr>
                          </m:ctrlPr>
                        </m:fPr>
                        <m:num>
                          <m:r>
                            <a:rPr lang="en-US" sz="3200" b="1" i="1">
                              <a:solidFill>
                                <a:srgbClr val="002060"/>
                              </a:solidFill>
                              <a:effectLst/>
                              <a:latin typeface="Cambria Math" panose="02040503050406030204" pitchFamily="18" charset="0"/>
                              <a:ea typeface="Times New Roman" panose="02020603050405020304" pitchFamily="18" charset="0"/>
                            </a:rPr>
                            <m:t>𝟏</m:t>
                          </m:r>
                        </m:num>
                        <m:den>
                          <m:r>
                            <a:rPr lang="en-US" sz="3200" b="1" i="1">
                              <a:solidFill>
                                <a:srgbClr val="002060"/>
                              </a:solidFill>
                              <a:effectLst/>
                              <a:latin typeface="Cambria Math" panose="02040503050406030204" pitchFamily="18" charset="0"/>
                              <a:ea typeface="Times New Roman" panose="02020603050405020304" pitchFamily="18" charset="0"/>
                            </a:rPr>
                            <m:t>𝟐</m:t>
                          </m:r>
                        </m:den>
                      </m:f>
                      <m:r>
                        <a:rPr lang="en-US" sz="3200" b="1" i="1">
                          <a:solidFill>
                            <a:srgbClr val="002060"/>
                          </a:solidFill>
                          <a:effectLst/>
                          <a:latin typeface="Cambria Math" panose="02040503050406030204" pitchFamily="18" charset="0"/>
                          <a:ea typeface="Times New Roman" panose="02020603050405020304" pitchFamily="18" charset="0"/>
                        </a:rPr>
                        <m:t>𝒎</m:t>
                      </m:r>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𝝎</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d>
                        <m:dPr>
                          <m:ctrlPr>
                            <a:rPr lang="en-US" sz="3200" b="1" i="1">
                              <a:solidFill>
                                <a:srgbClr val="002060"/>
                              </a:solidFill>
                              <a:effectLst/>
                              <a:latin typeface="Cambria Math" panose="02040503050406030204" pitchFamily="18" charset="0"/>
                              <a:ea typeface="Times New Roman" panose="02020603050405020304" pitchFamily="18" charset="0"/>
                            </a:rPr>
                          </m:ctrlPr>
                        </m:dPr>
                        <m:e>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𝑨</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r>
                            <a:rPr lang="en-US" sz="3200" b="1" i="1">
                              <a:solidFill>
                                <a:srgbClr val="002060"/>
                              </a:solidFill>
                              <a:effectLst/>
                              <a:latin typeface="Cambria Math" panose="02040503050406030204" pitchFamily="18" charset="0"/>
                              <a:ea typeface="Times New Roman" panose="02020603050405020304" pitchFamily="18" charset="0"/>
                            </a:rPr>
                            <m:t>−</m:t>
                          </m:r>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𝒙</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e>
                      </m:d>
                    </m:oMath>
                  </m:oMathPara>
                </a14:m>
                <a:endParaRPr lang="en-US" sz="3200" b="1">
                  <a:solidFill>
                    <a:srgbClr val="002060"/>
                  </a:solidFill>
                  <a:effectLst/>
                  <a:latin typeface="Times New Roman" panose="02020603050405020304" pitchFamily="18" charset="0"/>
                  <a:ea typeface="Times New Roman" panose="02020603050405020304" pitchFamily="18" charset="0"/>
                </a:endParaRPr>
              </a:p>
            </p:txBody>
          </p:sp>
        </mc:Choice>
        <mc:Fallback xmlns="">
          <p:sp>
            <p:nvSpPr>
              <p:cNvPr id="55" name="TextBox 54" descr="n181 zalo Nguyen Duc Chien">
                <a:extLst>
                  <a:ext uri="{FF2B5EF4-FFF2-40B4-BE49-F238E27FC236}">
                    <a16:creationId xmlns:a16="http://schemas.microsoft.com/office/drawing/2014/main" id="{AAB8EF4C-D61F-FAE4-B539-7E5435F7143A}"/>
                  </a:ext>
                </a:extLst>
              </p:cNvPr>
              <p:cNvSpPr txBox="1">
                <a:spLocks noRot="1" noChangeAspect="1" noMove="1" noResize="1" noEditPoints="1" noAdjustHandles="1" noChangeArrowheads="1" noChangeShapeType="1" noTextEdit="1"/>
              </p:cNvSpPr>
              <p:nvPr/>
            </p:nvSpPr>
            <p:spPr>
              <a:xfrm>
                <a:off x="9899138" y="2230693"/>
                <a:ext cx="6809906" cy="4899803"/>
              </a:xfrm>
              <a:prstGeom prst="rect">
                <a:avLst/>
              </a:prstGeom>
              <a:blipFill>
                <a:blip r:embed="rId10"/>
                <a:stretch>
                  <a:fillRect l="-2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descr="n181 zalo Nguyen Duc Chien">
                <a:extLst>
                  <a:ext uri="{FF2B5EF4-FFF2-40B4-BE49-F238E27FC236}">
                    <a16:creationId xmlns:a16="http://schemas.microsoft.com/office/drawing/2014/main" id="{66D009EA-DB40-B416-6185-BF88946720A7}"/>
                  </a:ext>
                </a:extLst>
              </p:cNvPr>
              <p:cNvSpPr txBox="1"/>
              <p:nvPr/>
            </p:nvSpPr>
            <p:spPr>
              <a:xfrm>
                <a:off x="10287000" y="8142013"/>
                <a:ext cx="6809906" cy="1629229"/>
              </a:xfrm>
              <a:prstGeom prst="rect">
                <a:avLst/>
              </a:prstGeom>
              <a:solidFill>
                <a:schemeClr val="bg1"/>
              </a:solidFill>
            </p:spPr>
            <p:txBody>
              <a:bodyPr wrap="square">
                <a:spAutoFit/>
              </a:bodyPr>
              <a:lstStyle/>
              <a:p>
                <a:pPr marL="255905" marR="0" indent="255905"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sSub>
                        <m:sSubPr>
                          <m:ctrlPr>
                            <a:rPr lang="en-US" sz="3200" b="1" i="1">
                              <a:solidFill>
                                <a:srgbClr val="002060"/>
                              </a:solidFill>
                              <a:effectLst/>
                              <a:latin typeface="Cambria Math" panose="02040503050406030204" pitchFamily="18" charset="0"/>
                              <a:ea typeface="Times New Roman" panose="02020603050405020304" pitchFamily="18" charset="0"/>
                            </a:rPr>
                          </m:ctrlPr>
                        </m:sSubPr>
                        <m:e>
                          <m:r>
                            <a:rPr lang="en-US" sz="3200" b="1" i="1">
                              <a:solidFill>
                                <a:srgbClr val="002060"/>
                              </a:solidFill>
                              <a:effectLst/>
                              <a:latin typeface="Cambria Math" panose="02040503050406030204" pitchFamily="18" charset="0"/>
                              <a:ea typeface="Times New Roman" panose="02020603050405020304" pitchFamily="18" charset="0"/>
                            </a:rPr>
                            <m:t>𝑾</m:t>
                          </m:r>
                        </m:e>
                        <m:sub>
                          <m:r>
                            <a:rPr lang="en-US" sz="3200" b="1" i="1">
                              <a:solidFill>
                                <a:srgbClr val="002060"/>
                              </a:solidFill>
                              <a:effectLst/>
                              <a:latin typeface="Cambria Math" panose="02040503050406030204" pitchFamily="18" charset="0"/>
                              <a:ea typeface="Times New Roman" panose="02020603050405020304" pitchFamily="18" charset="0"/>
                            </a:rPr>
                            <m:t>đ</m:t>
                          </m:r>
                          <m:r>
                            <a:rPr lang="en-US" sz="3200" b="1" i="1">
                              <a:solidFill>
                                <a:srgbClr val="002060"/>
                              </a:solidFill>
                              <a:effectLst/>
                              <a:latin typeface="Cambria Math" panose="02040503050406030204" pitchFamily="18" charset="0"/>
                              <a:ea typeface="Times New Roman" panose="02020603050405020304" pitchFamily="18" charset="0"/>
                            </a:rPr>
                            <m:t>𝒎𝒂𝒙</m:t>
                          </m:r>
                        </m:sub>
                      </m:sSub>
                      <m:r>
                        <a:rPr lang="en-US" sz="3200" b="1" i="1">
                          <a:solidFill>
                            <a:srgbClr val="002060"/>
                          </a:solidFill>
                          <a:effectLst/>
                          <a:latin typeface="Cambria Math" panose="02040503050406030204" pitchFamily="18" charset="0"/>
                          <a:ea typeface="Times New Roman" panose="02020603050405020304" pitchFamily="18" charset="0"/>
                        </a:rPr>
                        <m:t>=</m:t>
                      </m:r>
                      <m:f>
                        <m:fPr>
                          <m:ctrlPr>
                            <a:rPr lang="en-US" sz="3200" b="1" i="1">
                              <a:solidFill>
                                <a:srgbClr val="002060"/>
                              </a:solidFill>
                              <a:effectLst/>
                              <a:latin typeface="Cambria Math" panose="02040503050406030204" pitchFamily="18" charset="0"/>
                              <a:ea typeface="Times New Roman" panose="02020603050405020304" pitchFamily="18" charset="0"/>
                            </a:rPr>
                          </m:ctrlPr>
                        </m:fPr>
                        <m:num>
                          <m:r>
                            <a:rPr lang="en-US" sz="3200" b="1" i="1">
                              <a:solidFill>
                                <a:srgbClr val="002060"/>
                              </a:solidFill>
                              <a:effectLst/>
                              <a:latin typeface="Cambria Math" panose="02040503050406030204" pitchFamily="18" charset="0"/>
                              <a:ea typeface="Times New Roman" panose="02020603050405020304" pitchFamily="18" charset="0"/>
                            </a:rPr>
                            <m:t>𝟏</m:t>
                          </m:r>
                        </m:num>
                        <m:den>
                          <m:r>
                            <a:rPr lang="en-US" sz="3200" b="1" i="1">
                              <a:solidFill>
                                <a:srgbClr val="002060"/>
                              </a:solidFill>
                              <a:effectLst/>
                              <a:latin typeface="Cambria Math" panose="02040503050406030204" pitchFamily="18" charset="0"/>
                              <a:ea typeface="Times New Roman" panose="02020603050405020304" pitchFamily="18" charset="0"/>
                            </a:rPr>
                            <m:t>𝟐</m:t>
                          </m:r>
                        </m:den>
                      </m:f>
                      <m:r>
                        <a:rPr lang="en-US" sz="3200" b="1" i="1">
                          <a:solidFill>
                            <a:srgbClr val="002060"/>
                          </a:solidFill>
                          <a:effectLst/>
                          <a:latin typeface="Cambria Math" panose="02040503050406030204" pitchFamily="18" charset="0"/>
                          <a:ea typeface="Times New Roman" panose="02020603050405020304" pitchFamily="18" charset="0"/>
                        </a:rPr>
                        <m:t>𝒎</m:t>
                      </m:r>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𝝎</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sSup>
                        <m:sSupPr>
                          <m:ctrlPr>
                            <a:rPr lang="en-US" sz="3200" b="1" i="1">
                              <a:solidFill>
                                <a:srgbClr val="002060"/>
                              </a:solidFill>
                              <a:effectLst/>
                              <a:latin typeface="Cambria Math" panose="02040503050406030204" pitchFamily="18" charset="0"/>
                              <a:ea typeface="Times New Roman" panose="02020603050405020304" pitchFamily="18" charset="0"/>
                            </a:rPr>
                          </m:ctrlPr>
                        </m:sSupPr>
                        <m:e>
                          <m:r>
                            <a:rPr lang="en-US" sz="3200" b="1" i="1">
                              <a:solidFill>
                                <a:srgbClr val="002060"/>
                              </a:solidFill>
                              <a:effectLst/>
                              <a:latin typeface="Cambria Math" panose="02040503050406030204" pitchFamily="18" charset="0"/>
                              <a:ea typeface="Times New Roman" panose="02020603050405020304" pitchFamily="18" charset="0"/>
                            </a:rPr>
                            <m:t>𝑨</m:t>
                          </m:r>
                        </m:e>
                        <m:sup>
                          <m:r>
                            <a:rPr lang="en-US" sz="3200" b="1" i="1">
                              <a:solidFill>
                                <a:srgbClr val="002060"/>
                              </a:solidFill>
                              <a:effectLst/>
                              <a:latin typeface="Cambria Math" panose="02040503050406030204" pitchFamily="18" charset="0"/>
                              <a:ea typeface="Times New Roman" panose="02020603050405020304" pitchFamily="18" charset="0"/>
                            </a:rPr>
                            <m:t>𝟐</m:t>
                          </m:r>
                        </m:sup>
                      </m:sSup>
                    </m:oMath>
                  </m:oMathPara>
                </a14:m>
                <a:endParaRPr lang="en-US" sz="3200" b="1">
                  <a:solidFill>
                    <a:srgbClr val="002060"/>
                  </a:solidFill>
                  <a:effectLst/>
                  <a:latin typeface="Times New Roman" panose="02020603050405020304" pitchFamily="18" charset="0"/>
                  <a:ea typeface="Times New Roman" panose="02020603050405020304" pitchFamily="18" charset="0"/>
                </a:endParaRPr>
              </a:p>
            </p:txBody>
          </p:sp>
        </mc:Choice>
        <mc:Fallback xmlns="">
          <p:sp>
            <p:nvSpPr>
              <p:cNvPr id="56" name="TextBox 55" descr="n181 zalo Nguyen Duc Chien">
                <a:extLst>
                  <a:ext uri="{FF2B5EF4-FFF2-40B4-BE49-F238E27FC236}">
                    <a16:creationId xmlns:a16="http://schemas.microsoft.com/office/drawing/2014/main" id="{66D009EA-DB40-B416-6185-BF88946720A7}"/>
                  </a:ext>
                </a:extLst>
              </p:cNvPr>
              <p:cNvSpPr txBox="1">
                <a:spLocks noRot="1" noChangeAspect="1" noMove="1" noResize="1" noEditPoints="1" noAdjustHandles="1" noChangeArrowheads="1" noChangeShapeType="1" noTextEdit="1"/>
              </p:cNvSpPr>
              <p:nvPr/>
            </p:nvSpPr>
            <p:spPr>
              <a:xfrm>
                <a:off x="10287000" y="8142013"/>
                <a:ext cx="6809906" cy="1629229"/>
              </a:xfrm>
              <a:prstGeom prst="rect">
                <a:avLst/>
              </a:prstGeom>
              <a:blipFill>
                <a:blip r:embed="rId11"/>
                <a:stretch>
                  <a:fillRect/>
                </a:stretch>
              </a:blipFill>
            </p:spPr>
            <p:txBody>
              <a:bodyPr/>
              <a:lstStyle/>
              <a:p>
                <a:r>
                  <a:rPr lang="en-US">
                    <a:noFill/>
                  </a:rPr>
                  <a:t> </a:t>
                </a:r>
              </a:p>
            </p:txBody>
          </p:sp>
        </mc:Fallback>
      </mc:AlternateContent>
      <p:grpSp>
        <p:nvGrpSpPr>
          <p:cNvPr id="57" name="Group 56" descr="n181 zalo Nguyen Duc Chien">
            <a:extLst>
              <a:ext uri="{FF2B5EF4-FFF2-40B4-BE49-F238E27FC236}">
                <a16:creationId xmlns:a16="http://schemas.microsoft.com/office/drawing/2014/main" id="{B2C65C46-6B48-0FA2-EFC5-F3CC071679D0}"/>
              </a:ext>
            </a:extLst>
          </p:cNvPr>
          <p:cNvGrpSpPr/>
          <p:nvPr/>
        </p:nvGrpSpPr>
        <p:grpSpPr>
          <a:xfrm>
            <a:off x="609600" y="433703"/>
            <a:ext cx="11672886" cy="594997"/>
            <a:chOff x="4756162" y="5062744"/>
            <a:chExt cx="11672886" cy="594997"/>
          </a:xfrm>
        </p:grpSpPr>
        <p:sp>
          <p:nvSpPr>
            <p:cNvPr id="58" name="Line 2">
              <a:extLst>
                <a:ext uri="{FF2B5EF4-FFF2-40B4-BE49-F238E27FC236}">
                  <a16:creationId xmlns:a16="http://schemas.microsoft.com/office/drawing/2014/main" id="{A97EBD83-A44D-6141-6CF2-199E23787F14}"/>
                </a:ext>
              </a:extLst>
            </p:cNvPr>
            <p:cNvSpPr>
              <a:spLocks noChangeShapeType="1"/>
            </p:cNvSpPr>
            <p:nvPr/>
          </p:nvSpPr>
          <p:spPr bwMode="auto">
            <a:xfrm flipV="1">
              <a:off x="4999048" y="5581539"/>
              <a:ext cx="969264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a:solidFill>
                  <a:srgbClr val="FF0000"/>
                </a:solidFill>
                <a:latin typeface="Cambria" panose="02040503050406030204" pitchFamily="18" charset="0"/>
              </a:endParaRPr>
            </a:p>
          </p:txBody>
        </p:sp>
        <p:grpSp>
          <p:nvGrpSpPr>
            <p:cNvPr id="59" name="Group 3">
              <a:extLst>
                <a:ext uri="{FF2B5EF4-FFF2-40B4-BE49-F238E27FC236}">
                  <a16:creationId xmlns:a16="http://schemas.microsoft.com/office/drawing/2014/main" id="{647BB7FD-42E4-A8B2-463C-3881673CB665}"/>
                </a:ext>
              </a:extLst>
            </p:cNvPr>
            <p:cNvGrpSpPr>
              <a:grpSpLocks/>
            </p:cNvGrpSpPr>
            <p:nvPr/>
          </p:nvGrpSpPr>
          <p:grpSpPr bwMode="auto">
            <a:xfrm>
              <a:off x="4756162" y="5475179"/>
              <a:ext cx="182562" cy="182562"/>
              <a:chOff x="1239" y="1515"/>
              <a:chExt cx="115" cy="115"/>
            </a:xfrm>
          </p:grpSpPr>
          <p:sp>
            <p:nvSpPr>
              <p:cNvPr id="61" name="AutoShape 4">
                <a:extLst>
                  <a:ext uri="{FF2B5EF4-FFF2-40B4-BE49-F238E27FC236}">
                    <a16:creationId xmlns:a16="http://schemas.microsoft.com/office/drawing/2014/main" id="{3D5626FF-CB2B-F3CA-E49E-E860A85E1095}"/>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a:solidFill>
                    <a:srgbClr val="FF0000"/>
                  </a:solidFill>
                  <a:latin typeface="Cambria" panose="02040503050406030204" pitchFamily="18" charset="0"/>
                </a:endParaRPr>
              </a:p>
            </p:txBody>
          </p:sp>
          <p:sp>
            <p:nvSpPr>
              <p:cNvPr id="62" name="AutoShape 5">
                <a:extLst>
                  <a:ext uri="{FF2B5EF4-FFF2-40B4-BE49-F238E27FC236}">
                    <a16:creationId xmlns:a16="http://schemas.microsoft.com/office/drawing/2014/main" id="{12F791F7-156D-95A7-2E5F-C03CAB17EA4C}"/>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a:solidFill>
                    <a:srgbClr val="FF0000"/>
                  </a:solidFill>
                  <a:latin typeface="Cambria" panose="02040503050406030204" pitchFamily="18" charset="0"/>
                </a:endParaRPr>
              </a:p>
            </p:txBody>
          </p:sp>
        </p:grpSp>
        <p:sp>
          <p:nvSpPr>
            <p:cNvPr id="60" name="Text Box 59">
              <a:extLst>
                <a:ext uri="{FF2B5EF4-FFF2-40B4-BE49-F238E27FC236}">
                  <a16:creationId xmlns:a16="http://schemas.microsoft.com/office/drawing/2014/main" id="{FEFE933A-29A1-BC92-7E46-AE7B5B52813B}"/>
                </a:ext>
              </a:extLst>
            </p:cNvPr>
            <p:cNvSpPr txBox="1">
              <a:spLocks noChangeArrowheads="1"/>
            </p:cNvSpPr>
            <p:nvPr/>
          </p:nvSpPr>
          <p:spPr bwMode="auto">
            <a:xfrm>
              <a:off x="4999048" y="5062744"/>
              <a:ext cx="11430000" cy="54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lang="en-US" sz="5400" b="1">
                  <a:solidFill>
                    <a:srgbClr val="FF0000"/>
                  </a:solidFill>
                  <a:latin typeface="Cambria" panose="02040503050406030204" pitchFamily="18" charset="0"/>
                </a:rPr>
                <a:t>I</a:t>
              </a:r>
              <a:r>
                <a:rPr kumimoji="0" lang="en-US" sz="5400" b="1" i="0" u="none" strike="noStrike" kern="1200" cap="none" spc="0" normalizeH="0" baseline="0" noProof="0">
                  <a:ln>
                    <a:noFill/>
                  </a:ln>
                  <a:solidFill>
                    <a:srgbClr val="FF0000"/>
                  </a:solidFill>
                  <a:effectLst/>
                  <a:uLnTx/>
                  <a:uFillTx/>
                  <a:latin typeface="Cambria" panose="02040503050406030204" pitchFamily="18" charset="0"/>
                </a:rPr>
                <a:t>. ĐỘNG NĂNG</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500"/>
                                        <p:tgtEl>
                                          <p:spTgt spid="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xEl>
                                              <p:pRg st="1" end="1"/>
                                            </p:txEl>
                                          </p:spTgt>
                                        </p:tgtEl>
                                        <p:attrNameLst>
                                          <p:attrName>style.visibility</p:attrName>
                                        </p:attrNameLst>
                                      </p:cBhvr>
                                      <p:to>
                                        <p:strVal val="visible"/>
                                      </p:to>
                                    </p:set>
                                    <p:animEffect transition="in" filter="fade">
                                      <p:cBhvr>
                                        <p:cTn id="12" dur="500"/>
                                        <p:tgtEl>
                                          <p:spTgt spid="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xEl>
                                              <p:pRg st="2" end="2"/>
                                            </p:txEl>
                                          </p:spTgt>
                                        </p:tgtEl>
                                        <p:attrNameLst>
                                          <p:attrName>style.visibility</p:attrName>
                                        </p:attrNameLst>
                                      </p:cBhvr>
                                      <p:to>
                                        <p:strVal val="visible"/>
                                      </p:to>
                                    </p:set>
                                    <p:animEffect transition="in" filter="fade">
                                      <p:cBhvr>
                                        <p:cTn id="17" dur="500"/>
                                        <p:tgtEl>
                                          <p:spTgt spid="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xEl>
                                              <p:pRg st="3" end="3"/>
                                            </p:txEl>
                                          </p:spTgt>
                                        </p:tgtEl>
                                        <p:attrNameLst>
                                          <p:attrName>style.visibility</p:attrName>
                                        </p:attrNameLst>
                                      </p:cBhvr>
                                      <p:to>
                                        <p:strVal val="visible"/>
                                      </p:to>
                                    </p:set>
                                    <p:animEffect transition="in" filter="fade">
                                      <p:cBhvr>
                                        <p:cTn id="22" dur="500"/>
                                        <p:tgtEl>
                                          <p:spTgt spid="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xEl>
                                              <p:pRg st="4" end="4"/>
                                            </p:txEl>
                                          </p:spTgt>
                                        </p:tgtEl>
                                        <p:attrNameLst>
                                          <p:attrName>style.visibility</p:attrName>
                                        </p:attrNameLst>
                                      </p:cBhvr>
                                      <p:to>
                                        <p:strVal val="visible"/>
                                      </p:to>
                                    </p:set>
                                    <p:animEffect transition="in" filter="fade">
                                      <p:cBhvr>
                                        <p:cTn id="27" dur="500"/>
                                        <p:tgtEl>
                                          <p:spTgt spid="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descr="n181 zalo Nguyen Duc Chien">
            <a:extLst>
              <a:ext uri="{FF2B5EF4-FFF2-40B4-BE49-F238E27FC236}">
                <a16:creationId xmlns:a16="http://schemas.microsoft.com/office/drawing/2014/main" id="{63092FB7-D26B-AA0E-DE6E-CABD8AC29B12}"/>
              </a:ext>
            </a:extLst>
          </p:cNvPr>
          <p:cNvSpPr txBox="1"/>
          <p:nvPr/>
        </p:nvSpPr>
        <p:spPr>
          <a:xfrm>
            <a:off x="1107189" y="1931745"/>
            <a:ext cx="3124200" cy="692049"/>
          </a:xfrm>
          <a:prstGeom prst="rect">
            <a:avLst/>
          </a:prstGeom>
          <a:noFill/>
        </p:spPr>
        <p:txBody>
          <a:bodyPr wrap="square">
            <a:spAutoFit/>
          </a:bodyPr>
          <a:lstStyle/>
          <a:p>
            <a:pPr algn="just">
              <a:lnSpc>
                <a:spcPct val="115000"/>
              </a:lnSpc>
            </a:pPr>
            <a:r>
              <a:rPr lang="en-US" sz="3600" b="1">
                <a:solidFill>
                  <a:srgbClr val="0070C0"/>
                </a:solidFill>
                <a:latin typeface="Cambria" panose="02040503050406030204" pitchFamily="18" charset="0"/>
                <a:ea typeface="Cambria" panose="02040503050406030204" pitchFamily="18" charset="0"/>
                <a:cs typeface="Calibri" panose="020F0502020204030204" pitchFamily="34" charset="0"/>
              </a:rPr>
              <a:t>1</a:t>
            </a:r>
            <a:r>
              <a:rPr lang="en-US" sz="3600" b="1">
                <a:solidFill>
                  <a:srgbClr val="0070C0"/>
                </a:solidFill>
                <a:effectLst/>
                <a:latin typeface="Cambria" panose="02040503050406030204" pitchFamily="18" charset="0"/>
                <a:ea typeface="Cambria" panose="02040503050406030204" pitchFamily="18" charset="0"/>
                <a:cs typeface="Calibri" panose="020F0502020204030204" pitchFamily="34" charset="0"/>
              </a:rPr>
              <a:t>. Biểu thức</a:t>
            </a:r>
            <a:endPar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n181 zalo Nguyen Duc Chien">
            <a:extLst>
              <a:ext uri="{FF2B5EF4-FFF2-40B4-BE49-F238E27FC236}">
                <a16:creationId xmlns:a16="http://schemas.microsoft.com/office/drawing/2014/main" id="{66573240-E97C-220F-CE08-65C3FB2AA863}"/>
              </a:ext>
            </a:extLst>
          </p:cNvPr>
          <p:cNvPicPr>
            <a:picLocks noChangeAspect="1"/>
          </p:cNvPicPr>
          <p:nvPr/>
        </p:nvPicPr>
        <p:blipFill>
          <a:blip r:embed="rId2"/>
          <a:stretch>
            <a:fillRect/>
          </a:stretch>
        </p:blipFill>
        <p:spPr>
          <a:xfrm>
            <a:off x="1050762" y="7355072"/>
            <a:ext cx="2558608" cy="2000366"/>
          </a:xfrm>
          <a:prstGeom prst="rect">
            <a:avLst/>
          </a:prstGeom>
        </p:spPr>
      </p:pic>
      <p:sp>
        <p:nvSpPr>
          <p:cNvPr id="28" name="TextBox 27" descr="n181 zalo Nguyen Duc Chien">
            <a:extLst>
              <a:ext uri="{FF2B5EF4-FFF2-40B4-BE49-F238E27FC236}">
                <a16:creationId xmlns:a16="http://schemas.microsoft.com/office/drawing/2014/main" id="{46C40877-B3DE-1740-1BC5-130916808907}"/>
              </a:ext>
            </a:extLst>
          </p:cNvPr>
          <p:cNvSpPr txBox="1"/>
          <p:nvPr/>
        </p:nvSpPr>
        <p:spPr>
          <a:xfrm>
            <a:off x="10134600" y="1931745"/>
            <a:ext cx="3124200" cy="692049"/>
          </a:xfrm>
          <a:prstGeom prst="rect">
            <a:avLst/>
          </a:prstGeom>
          <a:noFill/>
        </p:spPr>
        <p:txBody>
          <a:bodyPr wrap="square">
            <a:spAutoFit/>
          </a:bodyPr>
          <a:lstStyle/>
          <a:p>
            <a:pPr algn="just">
              <a:lnSpc>
                <a:spcPct val="115000"/>
              </a:lnSpc>
            </a:pPr>
            <a:r>
              <a:rPr lang="en-US" sz="3600" b="1">
                <a:solidFill>
                  <a:srgbClr val="0070C0"/>
                </a:solidFill>
                <a:effectLst/>
                <a:latin typeface="Cambria" panose="02040503050406030204" pitchFamily="18" charset="0"/>
                <a:ea typeface="Cambria" panose="02040503050406030204" pitchFamily="18" charset="0"/>
                <a:cs typeface="Calibri" panose="020F0502020204030204" pitchFamily="34" charset="0"/>
              </a:rPr>
              <a:t>2. Đồ thị</a:t>
            </a:r>
            <a:endPar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TextBox 5" descr="n181 zalo Nguyen Duc Chien">
                <a:extLst>
                  <a:ext uri="{FF2B5EF4-FFF2-40B4-BE49-F238E27FC236}">
                    <a16:creationId xmlns:a16="http://schemas.microsoft.com/office/drawing/2014/main" id="{DD1E18FB-A45C-A0EB-9D28-571610BB8DCE}"/>
                  </a:ext>
                </a:extLst>
              </p:cNvPr>
              <p:cNvSpPr txBox="1"/>
              <p:nvPr/>
            </p:nvSpPr>
            <p:spPr>
              <a:xfrm>
                <a:off x="2508323" y="2736100"/>
                <a:ext cx="7206456" cy="1075872"/>
              </a:xfrm>
              <a:prstGeom prst="rect">
                <a:avLst/>
              </a:prstGeom>
              <a:solidFill>
                <a:schemeClr val="accent3">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𝑾</m:t>
                          </m:r>
                        </m:e>
                        <m:sub>
                          <m:r>
                            <a:rPr lang="en-US" sz="3200" b="1" i="1" smtClean="0">
                              <a:latin typeface="Cambria Math" panose="02040503050406030204" pitchFamily="18" charset="0"/>
                            </a:rPr>
                            <m:t>đ</m:t>
                          </m:r>
                        </m:sub>
                      </m:sSub>
                      <m:r>
                        <a:rPr lang="en-US" sz="3200" b="1" i="1" smtClean="0">
                          <a:latin typeface="Cambria Math" panose="02040503050406030204" pitchFamily="18" charset="0"/>
                        </a:rPr>
                        <m:t>=</m:t>
                      </m:r>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𝟏</m:t>
                          </m:r>
                        </m:num>
                        <m:den>
                          <m:r>
                            <a:rPr lang="en-US" sz="3200" b="1" i="1" smtClean="0">
                              <a:latin typeface="Cambria Math" panose="02040503050406030204" pitchFamily="18" charset="0"/>
                            </a:rPr>
                            <m:t>𝟐</m:t>
                          </m:r>
                        </m:den>
                      </m:f>
                      <m:r>
                        <a:rPr lang="en-US" sz="3200" b="1" i="1" smtClean="0">
                          <a:latin typeface="Cambria Math" panose="02040503050406030204" pitchFamily="18" charset="0"/>
                        </a:rPr>
                        <m:t>𝒎</m:t>
                      </m:r>
                      <m:sSup>
                        <m:sSupPr>
                          <m:ctrlPr>
                            <a:rPr lang="en-US" sz="3200" b="1" i="1" smtClean="0">
                              <a:latin typeface="Cambria Math" panose="02040503050406030204" pitchFamily="18" charset="0"/>
                            </a:rPr>
                          </m:ctrlPr>
                        </m:sSupPr>
                        <m:e>
                          <m:r>
                            <a:rPr lang="en-US" sz="3200" b="1" i="1" smtClean="0">
                              <a:latin typeface="Cambria Math" panose="02040503050406030204" pitchFamily="18" charset="0"/>
                            </a:rPr>
                            <m:t>𝒗</m:t>
                          </m:r>
                        </m:e>
                        <m:sup>
                          <m:r>
                            <a:rPr lang="en-US" sz="3200" b="1" i="1" smtClean="0">
                              <a:latin typeface="Cambria Math" panose="02040503050406030204" pitchFamily="18" charset="0"/>
                            </a:rPr>
                            <m:t>𝟐</m:t>
                          </m:r>
                        </m:sup>
                      </m:sSup>
                      <m:r>
                        <a:rPr lang="en-US" sz="3200" b="1" i="1" smtClean="0">
                          <a:latin typeface="Cambria Math" panose="02040503050406030204" pitchFamily="18" charset="0"/>
                        </a:rPr>
                        <m:t>=</m:t>
                      </m:r>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𝟏</m:t>
                          </m:r>
                        </m:num>
                        <m:den>
                          <m:r>
                            <a:rPr lang="en-US" sz="3200" b="1" i="1" smtClean="0">
                              <a:latin typeface="Cambria Math" panose="02040503050406030204" pitchFamily="18" charset="0"/>
                            </a:rPr>
                            <m:t>𝟐</m:t>
                          </m:r>
                        </m:den>
                      </m:f>
                      <m:r>
                        <a:rPr lang="en-US" sz="3200" b="1" i="1" smtClean="0">
                          <a:latin typeface="Cambria Math" panose="02040503050406030204" pitchFamily="18" charset="0"/>
                        </a:rPr>
                        <m:t>𝒎</m:t>
                      </m:r>
                      <m:sSup>
                        <m:sSupPr>
                          <m:ctrlPr>
                            <a:rPr lang="en-US" sz="3200" b="1" i="1" smtClean="0">
                              <a:latin typeface="Cambria Math" panose="02040503050406030204" pitchFamily="18" charset="0"/>
                            </a:rPr>
                          </m:ctrlPr>
                        </m:sSupPr>
                        <m:e>
                          <m:r>
                            <a:rPr lang="en-US" sz="3200" b="1" i="1" smtClean="0">
                              <a:latin typeface="Cambria Math" panose="02040503050406030204" pitchFamily="18" charset="0"/>
                              <a:ea typeface="Cambria Math" panose="02040503050406030204" pitchFamily="18" charset="0"/>
                            </a:rPr>
                            <m:t>𝝎</m:t>
                          </m:r>
                        </m:e>
                        <m:sup>
                          <m:r>
                            <a:rPr lang="en-US" sz="3200" b="1" i="1" smtClean="0">
                              <a:latin typeface="Cambria Math" panose="02040503050406030204" pitchFamily="18" charset="0"/>
                            </a:rPr>
                            <m:t>𝟐</m:t>
                          </m:r>
                        </m:sup>
                      </m:sSup>
                      <m:sSup>
                        <m:sSupPr>
                          <m:ctrlPr>
                            <a:rPr lang="en-US" sz="3200" b="1" i="1" smtClean="0">
                              <a:latin typeface="Cambria Math" panose="02040503050406030204" pitchFamily="18" charset="0"/>
                            </a:rPr>
                          </m:ctrlPr>
                        </m:sSupPr>
                        <m:e>
                          <m:r>
                            <a:rPr lang="en-US" sz="3200" b="1" i="1" smtClean="0">
                              <a:latin typeface="Cambria Math" panose="02040503050406030204" pitchFamily="18" charset="0"/>
                            </a:rPr>
                            <m:t>𝑨</m:t>
                          </m:r>
                        </m:e>
                        <m:sup>
                          <m:r>
                            <a:rPr lang="en-US" sz="3200" b="1" i="1" smtClean="0">
                              <a:latin typeface="Cambria Math" panose="02040503050406030204" pitchFamily="18" charset="0"/>
                            </a:rPr>
                            <m:t>𝟐</m:t>
                          </m:r>
                        </m:sup>
                      </m:sSup>
                      <m:sSup>
                        <m:sSupPr>
                          <m:ctrlPr>
                            <a:rPr lang="en-US" sz="3200" b="1" i="1" smtClean="0">
                              <a:latin typeface="Cambria Math" panose="02040503050406030204" pitchFamily="18" charset="0"/>
                            </a:rPr>
                          </m:ctrlPr>
                        </m:sSupPr>
                        <m:e>
                          <m:r>
                            <a:rPr lang="en-US" sz="3200" b="1" i="1" smtClean="0">
                              <a:latin typeface="Cambria Math" panose="02040503050406030204" pitchFamily="18" charset="0"/>
                            </a:rPr>
                            <m:t>𝒔𝒊𝒏</m:t>
                          </m:r>
                        </m:e>
                        <m:sup>
                          <m:r>
                            <a:rPr lang="en-US" sz="3200" b="1" i="1" smtClean="0">
                              <a:latin typeface="Cambria Math" panose="02040503050406030204" pitchFamily="18" charset="0"/>
                            </a:rPr>
                            <m:t>𝟐</m:t>
                          </m:r>
                        </m:sup>
                      </m:sSup>
                      <m:d>
                        <m:dPr>
                          <m:ctrlPr>
                            <a:rPr lang="en-US" sz="3200" b="1" i="1" smtClean="0">
                              <a:latin typeface="Cambria Math" panose="02040503050406030204" pitchFamily="18" charset="0"/>
                            </a:rPr>
                          </m:ctrlPr>
                        </m:dPr>
                        <m:e>
                          <m:r>
                            <a:rPr lang="en-US" sz="3200" b="1" i="1" smtClean="0">
                              <a:latin typeface="Cambria Math" panose="02040503050406030204" pitchFamily="18" charset="0"/>
                              <a:ea typeface="Cambria Math" panose="02040503050406030204" pitchFamily="18" charset="0"/>
                            </a:rPr>
                            <m:t>𝝎</m:t>
                          </m:r>
                          <m:r>
                            <a:rPr lang="en-US" sz="3200" b="1" i="1" smtClean="0">
                              <a:latin typeface="Cambria Math" panose="02040503050406030204" pitchFamily="18" charset="0"/>
                              <a:ea typeface="Cambria Math" panose="02040503050406030204" pitchFamily="18" charset="0"/>
                            </a:rPr>
                            <m:t>𝒕</m:t>
                          </m:r>
                          <m:r>
                            <a:rPr lang="en-US" sz="3200" b="1" i="1" smtClean="0">
                              <a:latin typeface="Cambria Math" panose="02040503050406030204" pitchFamily="18" charset="0"/>
                              <a:ea typeface="Cambria Math" panose="02040503050406030204" pitchFamily="18" charset="0"/>
                            </a:rPr>
                            <m:t>+</m:t>
                          </m:r>
                          <m:r>
                            <a:rPr lang="en-US" sz="3200" b="1" i="1" smtClean="0">
                              <a:latin typeface="Cambria Math" panose="02040503050406030204" pitchFamily="18" charset="0"/>
                              <a:ea typeface="Cambria Math" panose="02040503050406030204" pitchFamily="18" charset="0"/>
                            </a:rPr>
                            <m:t>𝝋</m:t>
                          </m:r>
                        </m:e>
                      </m:d>
                    </m:oMath>
                  </m:oMathPara>
                </a14:m>
                <a:endParaRPr lang="en-US" sz="1400" b="1"/>
              </a:p>
            </p:txBody>
          </p:sp>
        </mc:Choice>
        <mc:Fallback xmlns="">
          <p:sp>
            <p:nvSpPr>
              <p:cNvPr id="6" name="TextBox 5" descr="n181 zalo Nguyen Duc Chien">
                <a:extLst>
                  <a:ext uri="{FF2B5EF4-FFF2-40B4-BE49-F238E27FC236}">
                    <a16:creationId xmlns:a16="http://schemas.microsoft.com/office/drawing/2014/main" id="{DD1E18FB-A45C-A0EB-9D28-571610BB8DCE}"/>
                  </a:ext>
                </a:extLst>
              </p:cNvPr>
              <p:cNvSpPr txBox="1">
                <a:spLocks noRot="1" noChangeAspect="1" noMove="1" noResize="1" noEditPoints="1" noAdjustHandles="1" noChangeArrowheads="1" noChangeShapeType="1" noTextEdit="1"/>
              </p:cNvSpPr>
              <p:nvPr/>
            </p:nvSpPr>
            <p:spPr>
              <a:xfrm>
                <a:off x="2508323" y="2736100"/>
                <a:ext cx="7206456" cy="1075872"/>
              </a:xfrm>
              <a:prstGeom prst="rect">
                <a:avLst/>
              </a:prstGeom>
              <a:blipFill>
                <a:blip r:embed="rId5"/>
                <a:stretch>
                  <a:fillRect/>
                </a:stretch>
              </a:blipFill>
              <a:ln>
                <a:noFill/>
              </a:ln>
            </p:spPr>
            <p:txBody>
              <a:bodyPr/>
              <a:lstStyle/>
              <a:p>
                <a:r>
                  <a:rPr lang="en-US">
                    <a:noFill/>
                  </a:rPr>
                  <a:t> </a:t>
                </a:r>
              </a:p>
            </p:txBody>
          </p:sp>
        </mc:Fallback>
      </mc:AlternateContent>
      <p:sp>
        <p:nvSpPr>
          <p:cNvPr id="7" name="TextBox 6" descr="n181 zalo Nguyen Duc Chien">
            <a:extLst>
              <a:ext uri="{FF2B5EF4-FFF2-40B4-BE49-F238E27FC236}">
                <a16:creationId xmlns:a16="http://schemas.microsoft.com/office/drawing/2014/main" id="{C14846CA-4101-614F-C88A-E46E6B06BEA3}"/>
              </a:ext>
            </a:extLst>
          </p:cNvPr>
          <p:cNvSpPr txBox="1"/>
          <p:nvPr/>
        </p:nvSpPr>
        <p:spPr>
          <a:xfrm>
            <a:off x="1194207" y="4014582"/>
            <a:ext cx="4876800" cy="609462"/>
          </a:xfrm>
          <a:prstGeom prst="rect">
            <a:avLst/>
          </a:prstGeom>
          <a:noFill/>
        </p:spPr>
        <p:txBody>
          <a:bodyPr wrap="square">
            <a:spAutoFit/>
          </a:bodyPr>
          <a:lstStyle/>
          <a:p>
            <a:pPr algn="just">
              <a:lnSpc>
                <a:spcPct val="115000"/>
              </a:lnSpc>
            </a:pPr>
            <a:r>
              <a:rPr lang="en-US" sz="3200">
                <a:effectLst/>
                <a:latin typeface="Cambria" panose="02040503050406030204" pitchFamily="18" charset="0"/>
                <a:ea typeface="Cambria" panose="02040503050406030204" pitchFamily="18" charset="0"/>
                <a:cs typeface="Calibri" panose="020F0502020204030204" pitchFamily="34" charset="0"/>
              </a:rPr>
              <a:t>Thay </a:t>
            </a:r>
            <a:r>
              <a:rPr lang="en-US" sz="3200" i="1">
                <a:effectLst/>
                <a:latin typeface="Cambria Math" panose="02040503050406030204" pitchFamily="18" charset="0"/>
                <a:ea typeface="Cambria Math" panose="02040503050406030204" pitchFamily="18" charset="0"/>
                <a:cs typeface="Calibri" panose="020F0502020204030204" pitchFamily="34" charset="0"/>
              </a:rPr>
              <a:t>x </a:t>
            </a:r>
            <a:r>
              <a:rPr lang="en-US" sz="3200">
                <a:effectLst/>
                <a:latin typeface="Cambria Math" panose="02040503050406030204" pitchFamily="18" charset="0"/>
                <a:ea typeface="Cambria Math" panose="02040503050406030204" pitchFamily="18" charset="0"/>
                <a:cs typeface="Calibri" panose="020F0502020204030204" pitchFamily="34" charset="0"/>
              </a:rPr>
              <a:t>=</a:t>
            </a:r>
            <a:r>
              <a:rPr lang="en-US" sz="3200" i="1">
                <a:effectLst/>
                <a:latin typeface="Cambria Math" panose="02040503050406030204" pitchFamily="18" charset="0"/>
                <a:ea typeface="Cambria Math" panose="02040503050406030204" pitchFamily="18" charset="0"/>
                <a:cs typeface="Calibri" panose="020F0502020204030204" pitchFamily="34" charset="0"/>
              </a:rPr>
              <a:t> A</a:t>
            </a:r>
            <a:r>
              <a:rPr lang="en-US" sz="3200">
                <a:effectLst/>
                <a:latin typeface="Cambria Math" panose="02040503050406030204" pitchFamily="18" charset="0"/>
                <a:ea typeface="Cambria Math" panose="02040503050406030204" pitchFamily="18" charset="0"/>
                <a:cs typeface="Calibri" panose="020F0502020204030204" pitchFamily="34" charset="0"/>
              </a:rPr>
              <a:t>cos(</a:t>
            </a:r>
            <a:r>
              <a:rPr lang="en-US" sz="3200" i="1">
                <a:effectLst/>
                <a:latin typeface="Cambria Math" panose="02040503050406030204" pitchFamily="18" charset="0"/>
                <a:ea typeface="Cambria Math" panose="02040503050406030204" pitchFamily="18" charset="0"/>
                <a:cs typeface="Calibri" panose="020F0502020204030204" pitchFamily="34" charset="0"/>
                <a:sym typeface="Symbol" panose="05050102010706020507" pitchFamily="18" charset="2"/>
              </a:rPr>
              <a:t></a:t>
            </a:r>
            <a:r>
              <a:rPr lang="en-US" sz="3200" i="1">
                <a:effectLst/>
                <a:latin typeface="Cambria Math" panose="02040503050406030204" pitchFamily="18" charset="0"/>
                <a:ea typeface="Cambria Math" panose="02040503050406030204" pitchFamily="18" charset="0"/>
                <a:cs typeface="Calibri" panose="020F0502020204030204" pitchFamily="34" charset="0"/>
              </a:rPr>
              <a:t>t </a:t>
            </a:r>
            <a:r>
              <a:rPr lang="en-US" sz="3200">
                <a:effectLst/>
                <a:latin typeface="Cambria Math" panose="02040503050406030204" pitchFamily="18" charset="0"/>
                <a:ea typeface="Cambria Math" panose="02040503050406030204" pitchFamily="18" charset="0"/>
                <a:cs typeface="Calibri" panose="020F0502020204030204" pitchFamily="34" charset="0"/>
              </a:rPr>
              <a:t>+</a:t>
            </a:r>
            <a:r>
              <a:rPr lang="en-US" sz="3200" i="1">
                <a:effectLst/>
                <a:latin typeface="Cambria Math" panose="02040503050406030204" pitchFamily="18" charset="0"/>
                <a:ea typeface="Cambria Math" panose="02040503050406030204" pitchFamily="18" charset="0"/>
                <a:cs typeface="Calibri" panose="020F0502020204030204" pitchFamily="34" charset="0"/>
              </a:rPr>
              <a:t> </a:t>
            </a:r>
            <a:r>
              <a:rPr lang="en-US" sz="3200" i="1">
                <a:effectLst/>
                <a:latin typeface="Cambria Math" panose="02040503050406030204" pitchFamily="18" charset="0"/>
                <a:ea typeface="Cambria Math" panose="02040503050406030204" pitchFamily="18" charset="0"/>
                <a:cs typeface="Calibri" panose="020F0502020204030204" pitchFamily="34" charset="0"/>
                <a:sym typeface="Symbol" panose="05050102010706020507" pitchFamily="18" charset="2"/>
              </a:rPr>
              <a:t></a:t>
            </a:r>
            <a:r>
              <a:rPr lang="en-US" sz="3200">
                <a:effectLst/>
                <a:latin typeface="Cambria Math" panose="02040503050406030204" pitchFamily="18" charset="0"/>
                <a:ea typeface="Cambria Math" panose="02040503050406030204" pitchFamily="18" charset="0"/>
                <a:cs typeface="Calibri" panose="020F0502020204030204" pitchFamily="34" charset="0"/>
              </a:rPr>
              <a:t>) </a:t>
            </a:r>
            <a:endParaRPr lang="en-US" sz="3600">
              <a:effectLst/>
              <a:latin typeface="Cambria Math" panose="02040503050406030204" pitchFamily="18" charset="0"/>
              <a:ea typeface="Cambria Math" panose="020405030504060302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descr="n181 zalo Nguyen Duc Chien">
                <a:extLst>
                  <a:ext uri="{FF2B5EF4-FFF2-40B4-BE49-F238E27FC236}">
                    <a16:creationId xmlns:a16="http://schemas.microsoft.com/office/drawing/2014/main" id="{F33E3708-7F58-10BD-B257-EBA3A228B7D5}"/>
                  </a:ext>
                </a:extLst>
              </p:cNvPr>
              <p:cNvSpPr txBox="1"/>
              <p:nvPr/>
            </p:nvSpPr>
            <p:spPr>
              <a:xfrm>
                <a:off x="2438400" y="4851325"/>
                <a:ext cx="4876800" cy="998928"/>
              </a:xfrm>
              <a:prstGeom prst="rect">
                <a:avLst/>
              </a:prstGeom>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𝑾</m:t>
                          </m:r>
                        </m:e>
                        <m:sub>
                          <m:r>
                            <a:rPr lang="en-US" sz="3200" b="1" i="1" smtClean="0">
                              <a:latin typeface="Cambria Math" panose="02040503050406030204" pitchFamily="18" charset="0"/>
                            </a:rPr>
                            <m:t>đ</m:t>
                          </m:r>
                        </m:sub>
                      </m:sSub>
                      <m:r>
                        <a:rPr lang="en-US" sz="3200" b="1" i="1" smtClean="0">
                          <a:latin typeface="Cambria Math" panose="02040503050406030204" pitchFamily="18" charset="0"/>
                        </a:rPr>
                        <m:t> =</m:t>
                      </m:r>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𝟏</m:t>
                          </m:r>
                        </m:num>
                        <m:den>
                          <m:r>
                            <a:rPr lang="en-US" sz="3200" b="1" i="1" smtClean="0">
                              <a:latin typeface="Cambria Math" panose="02040503050406030204" pitchFamily="18" charset="0"/>
                            </a:rPr>
                            <m:t>𝟐</m:t>
                          </m:r>
                        </m:den>
                      </m:f>
                      <m:r>
                        <a:rPr lang="en-US" sz="3200" b="1" i="1" smtClean="0">
                          <a:latin typeface="Cambria Math" panose="02040503050406030204" pitchFamily="18" charset="0"/>
                        </a:rPr>
                        <m:t>𝒎</m:t>
                      </m:r>
                      <m:sSup>
                        <m:sSupPr>
                          <m:ctrlPr>
                            <a:rPr lang="en-US" sz="3200" b="1" i="1" smtClean="0">
                              <a:latin typeface="Cambria Math" panose="02040503050406030204" pitchFamily="18" charset="0"/>
                            </a:rPr>
                          </m:ctrlPr>
                        </m:sSupPr>
                        <m:e>
                          <m:r>
                            <a:rPr lang="en-US" sz="3200" b="1" i="1" smtClean="0">
                              <a:latin typeface="Cambria Math" panose="02040503050406030204" pitchFamily="18" charset="0"/>
                              <a:ea typeface="Cambria Math" panose="02040503050406030204" pitchFamily="18" charset="0"/>
                            </a:rPr>
                            <m:t>𝝎</m:t>
                          </m:r>
                        </m:e>
                        <m:sup>
                          <m:r>
                            <a:rPr lang="en-US" sz="3200" b="1" i="1" smtClean="0">
                              <a:latin typeface="Cambria Math" panose="02040503050406030204" pitchFamily="18" charset="0"/>
                            </a:rPr>
                            <m:t>𝟐</m:t>
                          </m:r>
                        </m:sup>
                      </m:sSup>
                      <m:d>
                        <m:dPr>
                          <m:ctrlPr>
                            <a:rPr lang="en-US" sz="3200" b="1" i="1" smtClean="0">
                              <a:latin typeface="Cambria Math" panose="02040503050406030204" pitchFamily="18" charset="0"/>
                            </a:rPr>
                          </m:ctrlPr>
                        </m:dPr>
                        <m:e>
                          <m:sSup>
                            <m:sSupPr>
                              <m:ctrlPr>
                                <a:rPr lang="en-US" sz="3200" b="1" i="1">
                                  <a:latin typeface="Cambria Math" panose="02040503050406030204" pitchFamily="18" charset="0"/>
                                </a:rPr>
                              </m:ctrlPr>
                            </m:sSupPr>
                            <m:e>
                              <m:r>
                                <a:rPr lang="en-US" sz="3200" b="1" i="1">
                                  <a:latin typeface="Cambria Math" panose="02040503050406030204" pitchFamily="18" charset="0"/>
                                </a:rPr>
                                <m:t>𝑨</m:t>
                              </m:r>
                            </m:e>
                            <m:sup>
                              <m:r>
                                <a:rPr lang="en-US" sz="3200" b="1" i="1">
                                  <a:latin typeface="Cambria Math" panose="02040503050406030204" pitchFamily="18" charset="0"/>
                                </a:rPr>
                                <m:t>𝟐</m:t>
                              </m:r>
                            </m:sup>
                          </m:sSup>
                          <m:r>
                            <a:rPr lang="en-US" sz="3200" b="1" i="1" smtClean="0">
                              <a:latin typeface="Cambria Math" panose="02040503050406030204" pitchFamily="18" charset="0"/>
                            </a:rPr>
                            <m:t>−</m:t>
                          </m:r>
                          <m:sSup>
                            <m:sSupPr>
                              <m:ctrlPr>
                                <a:rPr lang="en-US" sz="3200" b="1" i="1" smtClean="0">
                                  <a:latin typeface="Cambria Math" panose="02040503050406030204" pitchFamily="18" charset="0"/>
                                </a:rPr>
                              </m:ctrlPr>
                            </m:sSupPr>
                            <m:e>
                              <m:r>
                                <a:rPr lang="en-US" sz="3200" b="1" i="1" smtClean="0">
                                  <a:latin typeface="Cambria Math" panose="02040503050406030204" pitchFamily="18" charset="0"/>
                                </a:rPr>
                                <m:t>𝒙</m:t>
                              </m:r>
                            </m:e>
                            <m:sup>
                              <m:r>
                                <a:rPr lang="en-US" sz="3200" b="1" i="1" smtClean="0">
                                  <a:latin typeface="Cambria Math" panose="02040503050406030204" pitchFamily="18" charset="0"/>
                                </a:rPr>
                                <m:t>𝟐</m:t>
                              </m:r>
                            </m:sup>
                          </m:sSup>
                        </m:e>
                      </m:d>
                    </m:oMath>
                  </m:oMathPara>
                </a14:m>
                <a:endParaRPr lang="en-US" sz="1400" b="1"/>
              </a:p>
            </p:txBody>
          </p:sp>
        </mc:Choice>
        <mc:Fallback xmlns="">
          <p:sp>
            <p:nvSpPr>
              <p:cNvPr id="8" name="TextBox 7" descr="n181 zalo Nguyen Duc Chien">
                <a:extLst>
                  <a:ext uri="{FF2B5EF4-FFF2-40B4-BE49-F238E27FC236}">
                    <a16:creationId xmlns:a16="http://schemas.microsoft.com/office/drawing/2014/main" id="{F33E3708-7F58-10BD-B257-EBA3A228B7D5}"/>
                  </a:ext>
                </a:extLst>
              </p:cNvPr>
              <p:cNvSpPr txBox="1">
                <a:spLocks noRot="1" noChangeAspect="1" noMove="1" noResize="1" noEditPoints="1" noAdjustHandles="1" noChangeArrowheads="1" noChangeShapeType="1" noTextEdit="1"/>
              </p:cNvSpPr>
              <p:nvPr/>
            </p:nvSpPr>
            <p:spPr>
              <a:xfrm>
                <a:off x="2438400" y="4851325"/>
                <a:ext cx="4876800" cy="998928"/>
              </a:xfrm>
              <a:prstGeom prst="rect">
                <a:avLst/>
              </a:prstGeom>
              <a:blipFill>
                <a:blip r:embed="rId6"/>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n181 zalo Nguyen Duc Chien">
                <a:extLst>
                  <a:ext uri="{FF2B5EF4-FFF2-40B4-BE49-F238E27FC236}">
                    <a16:creationId xmlns:a16="http://schemas.microsoft.com/office/drawing/2014/main" id="{A38A5668-971F-717C-82FF-5D42D64A6BAA}"/>
                  </a:ext>
                </a:extLst>
              </p:cNvPr>
              <p:cNvSpPr txBox="1"/>
              <p:nvPr/>
            </p:nvSpPr>
            <p:spPr>
              <a:xfrm>
                <a:off x="2438400" y="6431966"/>
                <a:ext cx="4876800" cy="998928"/>
              </a:xfrm>
              <a:prstGeom prst="rect">
                <a:avLst/>
              </a:prstGeom>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𝑾</m:t>
                          </m:r>
                        </m:e>
                        <m:sub>
                          <m:r>
                            <a:rPr lang="en-US" sz="3200" b="1" i="1" smtClean="0">
                              <a:latin typeface="Cambria Math" panose="02040503050406030204" pitchFamily="18" charset="0"/>
                            </a:rPr>
                            <m:t>đ</m:t>
                          </m:r>
                          <m:r>
                            <a:rPr lang="en-US" sz="3200" b="1" i="1" smtClean="0">
                              <a:latin typeface="Cambria Math" panose="02040503050406030204" pitchFamily="18" charset="0"/>
                            </a:rPr>
                            <m:t>𝒎𝒂𝒙</m:t>
                          </m:r>
                        </m:sub>
                      </m:sSub>
                      <m:r>
                        <a:rPr lang="en-US" sz="3200" b="1" i="1" smtClean="0">
                          <a:latin typeface="Cambria Math" panose="02040503050406030204" pitchFamily="18" charset="0"/>
                        </a:rPr>
                        <m:t> =</m:t>
                      </m:r>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𝟏</m:t>
                          </m:r>
                        </m:num>
                        <m:den>
                          <m:r>
                            <a:rPr lang="en-US" sz="3200" b="1" i="1" smtClean="0">
                              <a:latin typeface="Cambria Math" panose="02040503050406030204" pitchFamily="18" charset="0"/>
                            </a:rPr>
                            <m:t>𝟐</m:t>
                          </m:r>
                        </m:den>
                      </m:f>
                      <m:r>
                        <a:rPr lang="en-US" sz="3200" b="1" i="1" smtClean="0">
                          <a:latin typeface="Cambria Math" panose="02040503050406030204" pitchFamily="18" charset="0"/>
                        </a:rPr>
                        <m:t>𝒎</m:t>
                      </m:r>
                      <m:sSup>
                        <m:sSupPr>
                          <m:ctrlPr>
                            <a:rPr lang="en-US" sz="3200" b="1" i="1" smtClean="0">
                              <a:latin typeface="Cambria Math" panose="02040503050406030204" pitchFamily="18" charset="0"/>
                            </a:rPr>
                          </m:ctrlPr>
                        </m:sSupPr>
                        <m:e>
                          <m:r>
                            <a:rPr lang="en-US" sz="3200" b="1" i="1" smtClean="0">
                              <a:latin typeface="Cambria Math" panose="02040503050406030204" pitchFamily="18" charset="0"/>
                              <a:ea typeface="Cambria Math" panose="02040503050406030204" pitchFamily="18" charset="0"/>
                            </a:rPr>
                            <m:t>𝝎</m:t>
                          </m:r>
                        </m:e>
                        <m:sup>
                          <m:r>
                            <a:rPr lang="en-US" sz="3200" b="1" i="1" smtClean="0">
                              <a:latin typeface="Cambria Math" panose="02040503050406030204" pitchFamily="18" charset="0"/>
                            </a:rPr>
                            <m:t>𝟐</m:t>
                          </m:r>
                        </m:sup>
                      </m:sSup>
                      <m:sSup>
                        <m:sSupPr>
                          <m:ctrlPr>
                            <a:rPr lang="en-US" sz="3200" b="1" i="1">
                              <a:latin typeface="Cambria Math" panose="02040503050406030204" pitchFamily="18" charset="0"/>
                            </a:rPr>
                          </m:ctrlPr>
                        </m:sSupPr>
                        <m:e>
                          <m:r>
                            <a:rPr lang="en-US" sz="3200" b="1" i="1">
                              <a:latin typeface="Cambria Math" panose="02040503050406030204" pitchFamily="18" charset="0"/>
                            </a:rPr>
                            <m:t>𝑨</m:t>
                          </m:r>
                        </m:e>
                        <m:sup>
                          <m:r>
                            <a:rPr lang="en-US" sz="3200" b="1" i="1">
                              <a:latin typeface="Cambria Math" panose="02040503050406030204" pitchFamily="18" charset="0"/>
                            </a:rPr>
                            <m:t>𝟐</m:t>
                          </m:r>
                        </m:sup>
                      </m:sSup>
                    </m:oMath>
                  </m:oMathPara>
                </a14:m>
                <a:endParaRPr lang="en-US" sz="1400" b="1"/>
              </a:p>
            </p:txBody>
          </p:sp>
        </mc:Choice>
        <mc:Fallback xmlns="">
          <p:sp>
            <p:nvSpPr>
              <p:cNvPr id="9" name="TextBox 8" descr="n181 zalo Nguyen Duc Chien">
                <a:extLst>
                  <a:ext uri="{FF2B5EF4-FFF2-40B4-BE49-F238E27FC236}">
                    <a16:creationId xmlns:a16="http://schemas.microsoft.com/office/drawing/2014/main" id="{A38A5668-971F-717C-82FF-5D42D64A6BAA}"/>
                  </a:ext>
                </a:extLst>
              </p:cNvPr>
              <p:cNvSpPr txBox="1">
                <a:spLocks noRot="1" noChangeAspect="1" noMove="1" noResize="1" noEditPoints="1" noAdjustHandles="1" noChangeArrowheads="1" noChangeShapeType="1" noTextEdit="1"/>
              </p:cNvSpPr>
              <p:nvPr/>
            </p:nvSpPr>
            <p:spPr>
              <a:xfrm>
                <a:off x="2438400" y="6431966"/>
                <a:ext cx="4876800" cy="998928"/>
              </a:xfrm>
              <a:prstGeom prst="rect">
                <a:avLst/>
              </a:prstGeom>
              <a:blipFill>
                <a:blip r:embed="rId7"/>
                <a:stretch>
                  <a:fillRect/>
                </a:stretch>
              </a:blipFill>
              <a:ln/>
            </p:spPr>
            <p:txBody>
              <a:bodyPr/>
              <a:lstStyle/>
              <a:p>
                <a:r>
                  <a:rPr lang="en-US">
                    <a:noFill/>
                  </a:rPr>
                  <a:t> </a:t>
                </a:r>
              </a:p>
            </p:txBody>
          </p:sp>
        </mc:Fallback>
      </mc:AlternateContent>
      <p:sp>
        <p:nvSpPr>
          <p:cNvPr id="12" name="TextBox 11" descr="n181 zalo Nguyen Duc Chien">
            <a:extLst>
              <a:ext uri="{FF2B5EF4-FFF2-40B4-BE49-F238E27FC236}">
                <a16:creationId xmlns:a16="http://schemas.microsoft.com/office/drawing/2014/main" id="{13C3FD32-782E-97D9-1BBC-F9A0C6971C3A}"/>
              </a:ext>
            </a:extLst>
          </p:cNvPr>
          <p:cNvSpPr txBox="1"/>
          <p:nvPr/>
        </p:nvSpPr>
        <p:spPr>
          <a:xfrm>
            <a:off x="1634973" y="5043095"/>
            <a:ext cx="685800" cy="621196"/>
          </a:xfrm>
          <a:prstGeom prst="rect">
            <a:avLst/>
          </a:prstGeom>
          <a:noFill/>
        </p:spPr>
        <p:txBody>
          <a:bodyPr wrap="square">
            <a:spAutoFit/>
          </a:bodyPr>
          <a:lstStyle/>
          <a:p>
            <a:pPr algn="just">
              <a:lnSpc>
                <a:spcPct val="115000"/>
              </a:lnSpc>
            </a:pPr>
            <a:r>
              <a:rPr lang="en-US" sz="3200">
                <a:effectLst/>
                <a:latin typeface="Cambria" panose="02040503050406030204" pitchFamily="18" charset="0"/>
                <a:ea typeface="Cambria" panose="02040503050406030204" pitchFamily="18" charset="0"/>
                <a:cs typeface="Calibri" panose="020F0502020204030204" pitchFamily="34" charset="0"/>
                <a:sym typeface="Symbol" panose="05050102010706020507" pitchFamily="18" charset="2"/>
              </a:rPr>
              <a:t></a:t>
            </a:r>
            <a:endParaRPr lang="en-US" sz="3600">
              <a:effectLst/>
              <a:latin typeface="Cambria" panose="02040503050406030204" pitchFamily="18" charset="0"/>
              <a:ea typeface="Cambria" panose="02040503050406030204" pitchFamily="18"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 name="TextBox 12" descr="n181 zalo Nguyen Duc Chien">
                <a:extLst>
                  <a:ext uri="{FF2B5EF4-FFF2-40B4-BE49-F238E27FC236}">
                    <a16:creationId xmlns:a16="http://schemas.microsoft.com/office/drawing/2014/main" id="{E6A2117A-E887-6086-5E1C-9711E62060F2}"/>
                  </a:ext>
                </a:extLst>
              </p:cNvPr>
              <p:cNvSpPr txBox="1"/>
              <p:nvPr/>
            </p:nvSpPr>
            <p:spPr>
              <a:xfrm>
                <a:off x="9144000" y="7200900"/>
                <a:ext cx="3329438" cy="2080762"/>
              </a:xfrm>
              <a:prstGeom prst="rect">
                <a:avLst/>
              </a:prstGeom>
              <a:noFill/>
            </p:spPr>
            <p:txBody>
              <a:bodyPr wrap="none" lIns="0" tIns="0" rIns="0" bIns="0" rtlCol="0">
                <a:spAutoFit/>
              </a:bodyPr>
              <a:lstStyle/>
              <a:p>
                <a:pPr algn="just"/>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=0 → </m:t>
                      </m:r>
                      <m:d>
                        <m:dPr>
                          <m:begChr m:val="["/>
                          <m:endChr m:val=""/>
                          <m:ctrlPr>
                            <a:rPr lang="en-US" sz="3200" b="0" i="1" smtClean="0">
                              <a:latin typeface="Cambria Math" panose="02040503050406030204" pitchFamily="18" charset="0"/>
                              <a:ea typeface="Cambria Math" panose="02040503050406030204" pitchFamily="18" charset="0"/>
                            </a:rPr>
                          </m:ctrlPr>
                        </m:dPr>
                        <m:e>
                          <m:eqArr>
                            <m:eqArrPr>
                              <m:ctrlPr>
                                <a:rPr lang="en-US" sz="3200" b="0" i="1" smtClean="0">
                                  <a:latin typeface="Cambria Math" panose="02040503050406030204" pitchFamily="18" charset="0"/>
                                  <a:ea typeface="Cambria Math" panose="02040503050406030204" pitchFamily="18" charset="0"/>
                                </a:rPr>
                              </m:ctrlPr>
                            </m:eqArrPr>
                            <m:e>
                              <m:r>
                                <a:rPr lang="en-US" sz="3200" b="0" i="1" smtClean="0">
                                  <a:latin typeface="Cambria Math" panose="02040503050406030204" pitchFamily="18" charset="0"/>
                                  <a:ea typeface="Cambria Math" panose="02040503050406030204" pitchFamily="18" charset="0"/>
                                </a:rPr>
                                <m:t>𝑥</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𝐴</m:t>
                              </m:r>
                            </m:e>
                            <m:e>
                              <m:r>
                                <a:rPr lang="en-US" sz="3200" b="0" i="1" smtClean="0">
                                  <a:latin typeface="Cambria Math" panose="02040503050406030204" pitchFamily="18" charset="0"/>
                                  <a:ea typeface="Cambria Math" panose="02040503050406030204" pitchFamily="18" charset="0"/>
                                </a:rPr>
                                <m:t>𝑥</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𝐴</m:t>
                              </m:r>
                            </m:e>
                          </m:eqArr>
                        </m:e>
                      </m:d>
                    </m:oMath>
                  </m:oMathPara>
                </a14:m>
                <a:endParaRPr lang="en-US" sz="3200" b="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ea typeface="Cambria Math" panose="02040503050406030204" pitchFamily="18" charset="0"/>
                        </a:rPr>
                        <m:t>              </m:t>
                      </m:r>
                      <m:r>
                        <a:rPr lang="en-US" sz="3200" i="1" smtClean="0">
                          <a:latin typeface="Cambria Math" panose="02040503050406030204" pitchFamily="18" charset="0"/>
                          <a:ea typeface="Cambria Math" panose="02040503050406030204" pitchFamily="18" charset="0"/>
                        </a:rPr>
                        <m:t>⇓</m:t>
                      </m:r>
                    </m:oMath>
                  </m:oMathPara>
                </a14:m>
                <a:endParaRPr lang="en-US" sz="320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𝑊</m:t>
                          </m:r>
                        </m:e>
                        <m:sub>
                          <m:r>
                            <a:rPr lang="en-US" sz="3200" b="0" i="1" smtClean="0">
                              <a:latin typeface="Cambria Math" panose="02040503050406030204" pitchFamily="18" charset="0"/>
                            </a:rPr>
                            <m:t>đ</m:t>
                          </m:r>
                          <m:r>
                            <a:rPr lang="en-US" sz="3200" b="0" i="1" smtClean="0">
                              <a:latin typeface="Cambria Math" panose="02040503050406030204" pitchFamily="18" charset="0"/>
                            </a:rPr>
                            <m:t>𝑚𝑎𝑥</m:t>
                          </m:r>
                        </m:sub>
                      </m:sSub>
                      <m:r>
                        <a:rPr lang="en-US" sz="3200" b="0" i="1" smtClean="0">
                          <a:latin typeface="Cambria Math" panose="02040503050406030204" pitchFamily="18" charset="0"/>
                          <a:ea typeface="Cambria Math" panose="02040503050406030204" pitchFamily="18" charset="0"/>
                        </a:rPr>
                        <m:t>⟶0</m:t>
                      </m:r>
                    </m:oMath>
                  </m:oMathPara>
                </a14:m>
                <a:endParaRPr lang="en-US" sz="3200"/>
              </a:p>
            </p:txBody>
          </p:sp>
        </mc:Choice>
        <mc:Fallback xmlns="">
          <p:sp>
            <p:nvSpPr>
              <p:cNvPr id="13" name="TextBox 12" descr="n181 zalo Nguyen Duc Chien">
                <a:extLst>
                  <a:ext uri="{FF2B5EF4-FFF2-40B4-BE49-F238E27FC236}">
                    <a16:creationId xmlns:a16="http://schemas.microsoft.com/office/drawing/2014/main" id="{E6A2117A-E887-6086-5E1C-9711E62060F2}"/>
                  </a:ext>
                </a:extLst>
              </p:cNvPr>
              <p:cNvSpPr txBox="1">
                <a:spLocks noRot="1" noChangeAspect="1" noMove="1" noResize="1" noEditPoints="1" noAdjustHandles="1" noChangeArrowheads="1" noChangeShapeType="1" noTextEdit="1"/>
              </p:cNvSpPr>
              <p:nvPr/>
            </p:nvSpPr>
            <p:spPr>
              <a:xfrm>
                <a:off x="9144000" y="7200900"/>
                <a:ext cx="3329438" cy="20807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n181 zalo Nguyen Duc Chien">
                <a:extLst>
                  <a:ext uri="{FF2B5EF4-FFF2-40B4-BE49-F238E27FC236}">
                    <a16:creationId xmlns:a16="http://schemas.microsoft.com/office/drawing/2014/main" id="{60999045-715C-D72F-F97C-D78AE4F2E7BE}"/>
                  </a:ext>
                </a:extLst>
              </p:cNvPr>
              <p:cNvSpPr txBox="1"/>
              <p:nvPr/>
            </p:nvSpPr>
            <p:spPr>
              <a:xfrm>
                <a:off x="13738551" y="7200900"/>
                <a:ext cx="3231462" cy="2080762"/>
              </a:xfrm>
              <a:prstGeom prst="rect">
                <a:avLst/>
              </a:prstGeom>
              <a:noFill/>
            </p:spPr>
            <p:txBody>
              <a:bodyPr wrap="none" lIns="0" tIns="0" rIns="0" bIns="0" rtlCol="0">
                <a:spAutoFit/>
              </a:bodyPr>
              <a:lstStyle/>
              <a:p>
                <a:pPr algn="just"/>
                <a14:m>
                  <m:oMath xmlns:m="http://schemas.openxmlformats.org/officeDocument/2006/math">
                    <m:d>
                      <m:dPr>
                        <m:begChr m:val="["/>
                        <m:endChr m:val=""/>
                        <m:ctrlPr>
                          <a:rPr lang="en-US" sz="3200" b="0" i="1" smtClean="0">
                            <a:latin typeface="Cambria Math" panose="02040503050406030204" pitchFamily="18" charset="0"/>
                            <a:ea typeface="Cambria Math" panose="02040503050406030204" pitchFamily="18" charset="0"/>
                          </a:rPr>
                        </m:ctrlPr>
                      </m:dPr>
                      <m:e>
                        <m:eqArr>
                          <m:eqArrPr>
                            <m:ctrlPr>
                              <a:rPr lang="en-US" sz="3200" b="0" i="1" smtClean="0">
                                <a:latin typeface="Cambria Math" panose="02040503050406030204" pitchFamily="18" charset="0"/>
                                <a:ea typeface="Cambria Math" panose="02040503050406030204" pitchFamily="18" charset="0"/>
                              </a:rPr>
                            </m:ctrlPr>
                          </m:eqArrPr>
                          <m:e>
                            <m:r>
                              <a:rPr lang="en-US" sz="3200" b="0" i="1" smtClean="0">
                                <a:latin typeface="Cambria Math" panose="02040503050406030204" pitchFamily="18" charset="0"/>
                                <a:ea typeface="Cambria Math" panose="02040503050406030204" pitchFamily="18" charset="0"/>
                              </a:rPr>
                              <m:t>𝑥</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𝐴</m:t>
                            </m:r>
                          </m:e>
                          <m:e>
                            <m:r>
                              <a:rPr lang="en-US" sz="3200" b="0" i="1" smtClean="0">
                                <a:latin typeface="Cambria Math" panose="02040503050406030204" pitchFamily="18" charset="0"/>
                                <a:ea typeface="Cambria Math" panose="02040503050406030204" pitchFamily="18" charset="0"/>
                              </a:rPr>
                              <m:t>𝑥</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𝐴</m:t>
                            </m:r>
                          </m:e>
                        </m:eqArr>
                      </m:e>
                    </m:d>
                  </m:oMath>
                </a14:m>
                <a:r>
                  <a:rPr lang="en-US" sz="3200"/>
                  <a:t> </a:t>
                </a:r>
                <a14:m>
                  <m:oMath xmlns:m="http://schemas.openxmlformats.org/officeDocument/2006/math">
                    <m:r>
                      <a:rPr lang="en-US" sz="3200" b="0" i="0" smtClean="0">
                        <a:latin typeface="Cambria Math" panose="02040503050406030204" pitchFamily="18" charset="0"/>
                      </a:rPr>
                      <m:t> </m:t>
                    </m:r>
                    <m:r>
                      <a:rPr lang="en-US" sz="3200" i="1">
                        <a:latin typeface="Cambria Math" panose="02040503050406030204" pitchFamily="18" charset="0"/>
                      </a:rPr>
                      <m:t>→ </m:t>
                    </m:r>
                    <m:r>
                      <a:rPr lang="en-US" sz="3200" i="1">
                        <a:latin typeface="Cambria Math" panose="02040503050406030204" pitchFamily="18" charset="0"/>
                      </a:rPr>
                      <m:t>𝑥</m:t>
                    </m:r>
                    <m:r>
                      <a:rPr lang="en-US" sz="3200" i="1">
                        <a:latin typeface="Cambria Math" panose="02040503050406030204" pitchFamily="18" charset="0"/>
                      </a:rPr>
                      <m:t>=0</m:t>
                    </m:r>
                  </m:oMath>
                </a14:m>
                <a:endParaRPr lang="en-US" sz="3200" b="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ea typeface="Cambria Math" panose="02040503050406030204" pitchFamily="18" charset="0"/>
                        </a:rPr>
                        <m:t>              </m:t>
                      </m:r>
                      <m:r>
                        <a:rPr lang="en-US" sz="3200" i="1" smtClean="0">
                          <a:latin typeface="Cambria Math" panose="02040503050406030204" pitchFamily="18" charset="0"/>
                          <a:ea typeface="Cambria Math" panose="02040503050406030204" pitchFamily="18" charset="0"/>
                        </a:rPr>
                        <m:t>⇓</m:t>
                      </m:r>
                    </m:oMath>
                  </m:oMathPara>
                </a14:m>
                <a:endParaRPr lang="en-US" sz="320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            0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𝑊</m:t>
                          </m:r>
                        </m:e>
                        <m:sub>
                          <m:r>
                            <a:rPr lang="en-US" sz="3200" b="0" i="1" smtClean="0">
                              <a:latin typeface="Cambria Math" panose="02040503050406030204" pitchFamily="18" charset="0"/>
                            </a:rPr>
                            <m:t>đ</m:t>
                          </m:r>
                          <m:r>
                            <a:rPr lang="en-US" sz="3200" b="0" i="1" smtClean="0">
                              <a:latin typeface="Cambria Math" panose="02040503050406030204" pitchFamily="18" charset="0"/>
                            </a:rPr>
                            <m:t>𝑚𝑎𝑥</m:t>
                          </m:r>
                        </m:sub>
                      </m:sSub>
                    </m:oMath>
                  </m:oMathPara>
                </a14:m>
                <a:endParaRPr lang="en-US" sz="3200"/>
              </a:p>
            </p:txBody>
          </p:sp>
        </mc:Choice>
        <mc:Fallback xmlns="">
          <p:sp>
            <p:nvSpPr>
              <p:cNvPr id="14" name="TextBox 13" descr="n181 zalo Nguyen Duc Chien">
                <a:extLst>
                  <a:ext uri="{FF2B5EF4-FFF2-40B4-BE49-F238E27FC236}">
                    <a16:creationId xmlns:a16="http://schemas.microsoft.com/office/drawing/2014/main" id="{60999045-715C-D72F-F97C-D78AE4F2E7BE}"/>
                  </a:ext>
                </a:extLst>
              </p:cNvPr>
              <p:cNvSpPr txBox="1">
                <a:spLocks noRot="1" noChangeAspect="1" noMove="1" noResize="1" noEditPoints="1" noAdjustHandles="1" noChangeArrowheads="1" noChangeShapeType="1" noTextEdit="1"/>
              </p:cNvSpPr>
              <p:nvPr/>
            </p:nvSpPr>
            <p:spPr>
              <a:xfrm>
                <a:off x="13738551" y="7200900"/>
                <a:ext cx="3231462" cy="2080762"/>
              </a:xfrm>
              <a:prstGeom prst="rect">
                <a:avLst/>
              </a:prstGeom>
              <a:blipFill>
                <a:blip r:embed="rId9"/>
                <a:stretch>
                  <a:fillRect/>
                </a:stretch>
              </a:blipFill>
            </p:spPr>
            <p:txBody>
              <a:bodyPr/>
              <a:lstStyle/>
              <a:p>
                <a:r>
                  <a:rPr lang="en-US">
                    <a:noFill/>
                  </a:rPr>
                  <a:t> </a:t>
                </a:r>
              </a:p>
            </p:txBody>
          </p:sp>
        </mc:Fallback>
      </mc:AlternateContent>
      <p:grpSp>
        <p:nvGrpSpPr>
          <p:cNvPr id="2" name="Group 1" descr="n181 zalo Nguyen Duc Chien">
            <a:extLst>
              <a:ext uri="{FF2B5EF4-FFF2-40B4-BE49-F238E27FC236}">
                <a16:creationId xmlns:a16="http://schemas.microsoft.com/office/drawing/2014/main" id="{5BFDD0D5-BED9-9BB3-181B-141CE6EF6019}"/>
              </a:ext>
            </a:extLst>
          </p:cNvPr>
          <p:cNvGrpSpPr/>
          <p:nvPr/>
        </p:nvGrpSpPr>
        <p:grpSpPr>
          <a:xfrm>
            <a:off x="1107189" y="1348103"/>
            <a:ext cx="11672886" cy="594997"/>
            <a:chOff x="4756162" y="5062744"/>
            <a:chExt cx="11672886" cy="594997"/>
          </a:xfrm>
        </p:grpSpPr>
        <p:sp>
          <p:nvSpPr>
            <p:cNvPr id="4" name="Line 2">
              <a:extLst>
                <a:ext uri="{FF2B5EF4-FFF2-40B4-BE49-F238E27FC236}">
                  <a16:creationId xmlns:a16="http://schemas.microsoft.com/office/drawing/2014/main" id="{05E299A9-47D9-CCA0-6A84-12FCB1104166}"/>
                </a:ext>
              </a:extLst>
            </p:cNvPr>
            <p:cNvSpPr>
              <a:spLocks noChangeShapeType="1"/>
            </p:cNvSpPr>
            <p:nvPr/>
          </p:nvSpPr>
          <p:spPr bwMode="auto">
            <a:xfrm flipV="1">
              <a:off x="4999048" y="5581539"/>
              <a:ext cx="969264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a:solidFill>
                  <a:srgbClr val="FF0000"/>
                </a:solidFill>
                <a:latin typeface="Cambria" panose="02040503050406030204" pitchFamily="18" charset="0"/>
              </a:endParaRPr>
            </a:p>
          </p:txBody>
        </p:sp>
        <p:grpSp>
          <p:nvGrpSpPr>
            <p:cNvPr id="10" name="Group 3">
              <a:extLst>
                <a:ext uri="{FF2B5EF4-FFF2-40B4-BE49-F238E27FC236}">
                  <a16:creationId xmlns:a16="http://schemas.microsoft.com/office/drawing/2014/main" id="{BE0A8FFD-A97C-0ACC-2C0A-27C35B4661E0}"/>
                </a:ext>
              </a:extLst>
            </p:cNvPr>
            <p:cNvGrpSpPr>
              <a:grpSpLocks/>
            </p:cNvGrpSpPr>
            <p:nvPr/>
          </p:nvGrpSpPr>
          <p:grpSpPr bwMode="auto">
            <a:xfrm>
              <a:off x="4756162" y="5475179"/>
              <a:ext cx="182562" cy="182562"/>
              <a:chOff x="1239" y="1515"/>
              <a:chExt cx="115" cy="115"/>
            </a:xfrm>
          </p:grpSpPr>
          <p:sp>
            <p:nvSpPr>
              <p:cNvPr id="15" name="AutoShape 4">
                <a:extLst>
                  <a:ext uri="{FF2B5EF4-FFF2-40B4-BE49-F238E27FC236}">
                    <a16:creationId xmlns:a16="http://schemas.microsoft.com/office/drawing/2014/main" id="{8074E7BE-6C02-4C46-A036-B52A4341AA61}"/>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a:solidFill>
                    <a:srgbClr val="FF0000"/>
                  </a:solidFill>
                  <a:latin typeface="Cambria" panose="02040503050406030204" pitchFamily="18" charset="0"/>
                </a:endParaRPr>
              </a:p>
            </p:txBody>
          </p:sp>
          <p:sp>
            <p:nvSpPr>
              <p:cNvPr id="16" name="AutoShape 5">
                <a:extLst>
                  <a:ext uri="{FF2B5EF4-FFF2-40B4-BE49-F238E27FC236}">
                    <a16:creationId xmlns:a16="http://schemas.microsoft.com/office/drawing/2014/main" id="{76235C37-325C-D29E-7BAA-079F185C95CE}"/>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a:solidFill>
                    <a:srgbClr val="FF0000"/>
                  </a:solidFill>
                  <a:latin typeface="Cambria" panose="02040503050406030204" pitchFamily="18" charset="0"/>
                </a:endParaRPr>
              </a:p>
            </p:txBody>
          </p:sp>
        </p:grpSp>
        <p:sp>
          <p:nvSpPr>
            <p:cNvPr id="11" name="Text Box 59">
              <a:extLst>
                <a:ext uri="{FF2B5EF4-FFF2-40B4-BE49-F238E27FC236}">
                  <a16:creationId xmlns:a16="http://schemas.microsoft.com/office/drawing/2014/main" id="{6A85E747-43BA-193B-50E9-CDF91D09CCDA}"/>
                </a:ext>
              </a:extLst>
            </p:cNvPr>
            <p:cNvSpPr txBox="1">
              <a:spLocks noChangeArrowheads="1"/>
            </p:cNvSpPr>
            <p:nvPr/>
          </p:nvSpPr>
          <p:spPr bwMode="auto">
            <a:xfrm>
              <a:off x="4999048" y="5062744"/>
              <a:ext cx="11430000" cy="54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lang="en-US" sz="5400" b="1">
                  <a:solidFill>
                    <a:srgbClr val="FF0000"/>
                  </a:solidFill>
                  <a:latin typeface="Cambria" panose="02040503050406030204" pitchFamily="18" charset="0"/>
                </a:rPr>
                <a:t>I</a:t>
              </a:r>
              <a:r>
                <a:rPr kumimoji="0" lang="en-US" sz="5400" b="1" i="0" u="none" strike="noStrike" kern="1200" cap="none" spc="0" normalizeH="0" baseline="0" noProof="0">
                  <a:ln>
                    <a:noFill/>
                  </a:ln>
                  <a:solidFill>
                    <a:srgbClr val="FF0000"/>
                  </a:solidFill>
                  <a:effectLst/>
                  <a:uLnTx/>
                  <a:uFillTx/>
                  <a:latin typeface="Cambria" panose="02040503050406030204" pitchFamily="18" charset="0"/>
                </a:rPr>
                <a:t>. ĐỘNG NĂNG</a:t>
              </a:r>
            </a:p>
          </p:txBody>
        </p:sp>
      </p:grpSp>
      <p:pic>
        <p:nvPicPr>
          <p:cNvPr id="19" name="Google Shape;166;p21"/>
          <p:cNvPicPr preferRelativeResize="0"/>
          <p:nvPr/>
        </p:nvPicPr>
        <p:blipFill rotWithShape="1">
          <a:blip r:embed="rId10">
            <a:alphaModFix/>
          </a:blip>
          <a:srcRect/>
          <a:stretch/>
        </p:blipFill>
        <p:spPr>
          <a:xfrm>
            <a:off x="10439400" y="2548590"/>
            <a:ext cx="5222966" cy="4195110"/>
          </a:xfrm>
          <a:prstGeom prst="rect">
            <a:avLst/>
          </a:prstGeom>
          <a:noFill/>
          <a:ln>
            <a:noFill/>
          </a:ln>
        </p:spPr>
      </p:pic>
    </p:spTree>
    <p:extLst>
      <p:ext uri="{BB962C8B-B14F-4D97-AF65-F5344CB8AC3E}">
        <p14:creationId xmlns:p14="http://schemas.microsoft.com/office/powerpoint/2010/main" val="380494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fade">
                                      <p:cBhvr>
                                        <p:cTn id="44" dur="500"/>
                                        <p:tgtEl>
                                          <p:spTgt spid="1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fade">
                                      <p:cBhvr>
                                        <p:cTn id="49" dur="500"/>
                                        <p:tgtEl>
                                          <p:spTgt spid="1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4">
                                            <p:txEl>
                                              <p:pRg st="0" end="0"/>
                                            </p:txEl>
                                          </p:spTgt>
                                        </p:tgtEl>
                                        <p:attrNameLst>
                                          <p:attrName>style.visibility</p:attrName>
                                        </p:attrNameLst>
                                      </p:cBhvr>
                                      <p:to>
                                        <p:strVal val="visible"/>
                                      </p:to>
                                    </p:set>
                                    <p:animEffect transition="in" filter="fade">
                                      <p:cBhvr>
                                        <p:cTn id="54" dur="500"/>
                                        <p:tgtEl>
                                          <p:spTgt spid="1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
                                            <p:txEl>
                                              <p:pRg st="1" end="1"/>
                                            </p:txEl>
                                          </p:spTgt>
                                        </p:tgtEl>
                                        <p:attrNameLst>
                                          <p:attrName>style.visibility</p:attrName>
                                        </p:attrNameLst>
                                      </p:cBhvr>
                                      <p:to>
                                        <p:strVal val="visible"/>
                                      </p:to>
                                    </p:set>
                                    <p:animEffect transition="in" filter="fade">
                                      <p:cBhvr>
                                        <p:cTn id="59" dur="500"/>
                                        <p:tgtEl>
                                          <p:spTgt spid="1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xEl>
                                              <p:pRg st="2" end="2"/>
                                            </p:txEl>
                                          </p:spTgt>
                                        </p:tgtEl>
                                        <p:attrNameLst>
                                          <p:attrName>style.visibility</p:attrName>
                                        </p:attrNameLst>
                                      </p:cBhvr>
                                      <p:to>
                                        <p:strVal val="visible"/>
                                      </p:to>
                                    </p:set>
                                    <p:animEffect transition="in" filter="fade">
                                      <p:cBhvr>
                                        <p:cTn id="64"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8" grpId="0"/>
      <p:bldP spid="6" grpId="0" animBg="1"/>
      <p:bldP spid="7" grpId="0"/>
      <p:bldP spid="8" grpId="0" animBg="1"/>
      <p:bldP spid="9"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n181 zalo Nguyen Duc Chien">
            <a:extLst>
              <a:ext uri="{FF2B5EF4-FFF2-40B4-BE49-F238E27FC236}">
                <a16:creationId xmlns:a16="http://schemas.microsoft.com/office/drawing/2014/main" id="{8ABCEC58-3F0F-1EE8-43FF-A8A0374969A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95" t="60504" r="16473"/>
          <a:stretch/>
        </p:blipFill>
        <p:spPr>
          <a:xfrm>
            <a:off x="9666641" y="3292715"/>
            <a:ext cx="8513194" cy="7034041"/>
          </a:xfrm>
          <a:prstGeom prst="rect">
            <a:avLst/>
          </a:prstGeom>
        </p:spPr>
      </p:pic>
      <p:sp>
        <p:nvSpPr>
          <p:cNvPr id="11" name="AutoShape 4" descr="n181 zalo Nguyen Duc Chien">
            <a:extLst>
              <a:ext uri="{FF2B5EF4-FFF2-40B4-BE49-F238E27FC236}">
                <a16:creationId xmlns:a16="http://schemas.microsoft.com/office/drawing/2014/main" id="{CD621007-419D-CA7B-3292-9896D59AF053}"/>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ndParaRPr>
          </a:p>
        </p:txBody>
      </p:sp>
      <p:pic>
        <p:nvPicPr>
          <p:cNvPr id="14" name="Picture 13" descr="n181 zalo Nguyen Duc Chien">
            <a:extLst>
              <a:ext uri="{FF2B5EF4-FFF2-40B4-BE49-F238E27FC236}">
                <a16:creationId xmlns:a16="http://schemas.microsoft.com/office/drawing/2014/main" id="{9C966C6B-B358-FAF6-ECA3-1931995EBC2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39" b="62107"/>
          <a:stretch/>
        </p:blipFill>
        <p:spPr>
          <a:xfrm>
            <a:off x="0" y="1101711"/>
            <a:ext cx="9666641" cy="5193475"/>
          </a:xfrm>
          <a:prstGeom prst="rect">
            <a:avLst/>
          </a:prstGeom>
        </p:spPr>
      </p:pic>
      <p:pic>
        <p:nvPicPr>
          <p:cNvPr id="17" name="Picture 16" descr="n181 zalo Nguyen Duc Chien">
            <a:extLst>
              <a:ext uri="{FF2B5EF4-FFF2-40B4-BE49-F238E27FC236}">
                <a16:creationId xmlns:a16="http://schemas.microsoft.com/office/drawing/2014/main" id="{1233B279-72BD-E069-9019-FD6D984FBE8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948" t="38148" b="38889"/>
          <a:stretch/>
        </p:blipFill>
        <p:spPr>
          <a:xfrm>
            <a:off x="-124649" y="6275884"/>
            <a:ext cx="10300253" cy="4062952"/>
          </a:xfrm>
          <a:prstGeom prst="rect">
            <a:avLst/>
          </a:prstGeom>
        </p:spPr>
      </p:pic>
      <p:pic>
        <p:nvPicPr>
          <p:cNvPr id="25" name="Picture 24" descr="n181 zalo Nguyen Duc Chien">
            <a:extLst>
              <a:ext uri="{FF2B5EF4-FFF2-40B4-BE49-F238E27FC236}">
                <a16:creationId xmlns:a16="http://schemas.microsoft.com/office/drawing/2014/main" id="{5910B7E2-E587-CFD7-6234-0565D2E69108}"/>
              </a:ext>
            </a:extLst>
          </p:cNvPr>
          <p:cNvPicPr>
            <a:picLocks noChangeAspect="1"/>
          </p:cNvPicPr>
          <p:nvPr/>
        </p:nvPicPr>
        <p:blipFill>
          <a:blip r:embed="rId4"/>
          <a:stretch>
            <a:fillRect/>
          </a:stretch>
        </p:blipFill>
        <p:spPr>
          <a:xfrm>
            <a:off x="8628035" y="4422107"/>
            <a:ext cx="1547569" cy="1442786"/>
          </a:xfrm>
          <a:prstGeom prst="rect">
            <a:avLst/>
          </a:prstGeom>
        </p:spPr>
      </p:pic>
      <p:pic>
        <p:nvPicPr>
          <p:cNvPr id="26" name="Picture 25" descr="n181 zalo Nguyen Duc Chien">
            <a:extLst>
              <a:ext uri="{FF2B5EF4-FFF2-40B4-BE49-F238E27FC236}">
                <a16:creationId xmlns:a16="http://schemas.microsoft.com/office/drawing/2014/main" id="{1CF513A3-A912-EDD4-669D-0D10B706BD98}"/>
              </a:ext>
            </a:extLst>
          </p:cNvPr>
          <p:cNvPicPr>
            <a:picLocks noChangeAspect="1"/>
          </p:cNvPicPr>
          <p:nvPr/>
        </p:nvPicPr>
        <p:blipFill>
          <a:blip r:embed="rId5"/>
          <a:stretch>
            <a:fillRect/>
          </a:stretch>
        </p:blipFill>
        <p:spPr>
          <a:xfrm>
            <a:off x="15934547" y="760369"/>
            <a:ext cx="2281731" cy="2630531"/>
          </a:xfrm>
          <a:prstGeom prst="rect">
            <a:avLst/>
          </a:prstGeom>
        </p:spPr>
      </p:pic>
      <p:pic>
        <p:nvPicPr>
          <p:cNvPr id="27" name="Picture 26" descr="n181 zalo Nguyen Duc Chien">
            <a:extLst>
              <a:ext uri="{FF2B5EF4-FFF2-40B4-BE49-F238E27FC236}">
                <a16:creationId xmlns:a16="http://schemas.microsoft.com/office/drawing/2014/main" id="{82BA478F-2660-12FB-780F-124E642F28B3}"/>
              </a:ext>
            </a:extLst>
          </p:cNvPr>
          <p:cNvPicPr>
            <a:picLocks noChangeAspect="1"/>
          </p:cNvPicPr>
          <p:nvPr/>
        </p:nvPicPr>
        <p:blipFill>
          <a:blip r:embed="rId6"/>
          <a:stretch>
            <a:fillRect/>
          </a:stretch>
        </p:blipFill>
        <p:spPr>
          <a:xfrm>
            <a:off x="10262979" y="571500"/>
            <a:ext cx="2147869" cy="1924866"/>
          </a:xfrm>
          <a:prstGeom prst="rect">
            <a:avLst/>
          </a:prstGeom>
        </p:spPr>
      </p:pic>
      <p:pic>
        <p:nvPicPr>
          <p:cNvPr id="28" name="Picture 27" descr="n181 zalo Nguyen Duc Chien">
            <a:extLst>
              <a:ext uri="{FF2B5EF4-FFF2-40B4-BE49-F238E27FC236}">
                <a16:creationId xmlns:a16="http://schemas.microsoft.com/office/drawing/2014/main" id="{42C16F90-730B-DB2A-EEF6-686E769303FE}"/>
              </a:ext>
            </a:extLst>
          </p:cNvPr>
          <p:cNvPicPr>
            <a:picLocks noChangeAspect="1"/>
          </p:cNvPicPr>
          <p:nvPr/>
        </p:nvPicPr>
        <p:blipFill>
          <a:blip r:embed="rId7"/>
          <a:stretch>
            <a:fillRect/>
          </a:stretch>
        </p:blipFill>
        <p:spPr>
          <a:xfrm rot="1200139">
            <a:off x="13294888" y="1372452"/>
            <a:ext cx="1838325" cy="1447800"/>
          </a:xfrm>
          <a:prstGeom prst="rect">
            <a:avLst/>
          </a:prstGeom>
        </p:spPr>
      </p:pic>
      <p:grpSp>
        <p:nvGrpSpPr>
          <p:cNvPr id="2" name="Group 1" descr="n181 zalo Nguyen Duc Chien">
            <a:extLst>
              <a:ext uri="{FF2B5EF4-FFF2-40B4-BE49-F238E27FC236}">
                <a16:creationId xmlns:a16="http://schemas.microsoft.com/office/drawing/2014/main" id="{C01519D2-308E-1AD6-B367-C94B217F3A75}"/>
              </a:ext>
            </a:extLst>
          </p:cNvPr>
          <p:cNvGrpSpPr/>
          <p:nvPr/>
        </p:nvGrpSpPr>
        <p:grpSpPr>
          <a:xfrm>
            <a:off x="570297" y="404529"/>
            <a:ext cx="11672886" cy="547971"/>
            <a:chOff x="4756162" y="5136237"/>
            <a:chExt cx="11672886" cy="547971"/>
          </a:xfrm>
        </p:grpSpPr>
        <p:sp>
          <p:nvSpPr>
            <p:cNvPr id="3" name="Line 2">
              <a:extLst>
                <a:ext uri="{FF2B5EF4-FFF2-40B4-BE49-F238E27FC236}">
                  <a16:creationId xmlns:a16="http://schemas.microsoft.com/office/drawing/2014/main" id="{D0C1AA6E-99EE-34A6-E365-253C7DFCF05B}"/>
                </a:ext>
              </a:extLst>
            </p:cNvPr>
            <p:cNvSpPr>
              <a:spLocks noChangeShapeType="1"/>
            </p:cNvSpPr>
            <p:nvPr/>
          </p:nvSpPr>
          <p:spPr bwMode="auto">
            <a:xfrm flipV="1">
              <a:off x="4999048" y="5581539"/>
              <a:ext cx="969264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400">
                <a:solidFill>
                  <a:srgbClr val="FF0000"/>
                </a:solidFill>
                <a:latin typeface="Cambria" panose="02040503050406030204" pitchFamily="18" charset="0"/>
              </a:endParaRPr>
            </a:p>
          </p:txBody>
        </p:sp>
        <p:grpSp>
          <p:nvGrpSpPr>
            <p:cNvPr id="4" name="Group 3">
              <a:extLst>
                <a:ext uri="{FF2B5EF4-FFF2-40B4-BE49-F238E27FC236}">
                  <a16:creationId xmlns:a16="http://schemas.microsoft.com/office/drawing/2014/main" id="{D5A13B71-3D4B-919C-50C1-4CEFA5401C53}"/>
                </a:ext>
              </a:extLst>
            </p:cNvPr>
            <p:cNvGrpSpPr>
              <a:grpSpLocks/>
            </p:cNvGrpSpPr>
            <p:nvPr/>
          </p:nvGrpSpPr>
          <p:grpSpPr bwMode="auto">
            <a:xfrm>
              <a:off x="4756162" y="5475179"/>
              <a:ext cx="182562" cy="182562"/>
              <a:chOff x="1239" y="1515"/>
              <a:chExt cx="115" cy="115"/>
            </a:xfrm>
          </p:grpSpPr>
          <p:sp>
            <p:nvSpPr>
              <p:cNvPr id="6" name="AutoShape 4">
                <a:extLst>
                  <a:ext uri="{FF2B5EF4-FFF2-40B4-BE49-F238E27FC236}">
                    <a16:creationId xmlns:a16="http://schemas.microsoft.com/office/drawing/2014/main" id="{BCC1EB96-3041-8E12-B38D-C4C90BA55269}"/>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400">
                  <a:solidFill>
                    <a:srgbClr val="FF0000"/>
                  </a:solidFill>
                  <a:latin typeface="Cambria" panose="02040503050406030204" pitchFamily="18" charset="0"/>
                </a:endParaRPr>
              </a:p>
            </p:txBody>
          </p:sp>
          <p:sp>
            <p:nvSpPr>
              <p:cNvPr id="7" name="AutoShape 5">
                <a:extLst>
                  <a:ext uri="{FF2B5EF4-FFF2-40B4-BE49-F238E27FC236}">
                    <a16:creationId xmlns:a16="http://schemas.microsoft.com/office/drawing/2014/main" id="{03E041F1-021C-722E-9AFC-D02155935306}"/>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400">
                  <a:solidFill>
                    <a:srgbClr val="FF0000"/>
                  </a:solidFill>
                  <a:latin typeface="Cambria" panose="02040503050406030204" pitchFamily="18" charset="0"/>
                </a:endParaRPr>
              </a:p>
            </p:txBody>
          </p:sp>
        </p:grpSp>
        <p:sp>
          <p:nvSpPr>
            <p:cNvPr id="5" name="Text Box 59">
              <a:extLst>
                <a:ext uri="{FF2B5EF4-FFF2-40B4-BE49-F238E27FC236}">
                  <a16:creationId xmlns:a16="http://schemas.microsoft.com/office/drawing/2014/main" id="{A9EBBE61-1365-40A2-A41A-A2943D971B62}"/>
                </a:ext>
              </a:extLst>
            </p:cNvPr>
            <p:cNvSpPr txBox="1">
              <a:spLocks noChangeArrowheads="1"/>
            </p:cNvSpPr>
            <p:nvPr/>
          </p:nvSpPr>
          <p:spPr bwMode="auto">
            <a:xfrm>
              <a:off x="4999048" y="5136237"/>
              <a:ext cx="11430000" cy="54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lang="en-US" sz="5400" b="1">
                  <a:solidFill>
                    <a:srgbClr val="FF0000"/>
                  </a:solidFill>
                  <a:latin typeface="Cambria" panose="02040503050406030204" pitchFamily="18" charset="0"/>
                </a:rPr>
                <a:t>II</a:t>
              </a:r>
              <a:r>
                <a:rPr kumimoji="0" lang="en-US" sz="5400" b="1" i="0" u="none" strike="noStrike" kern="1200" cap="none" spc="0" normalizeH="0" baseline="0" noProof="0">
                  <a:ln>
                    <a:noFill/>
                  </a:ln>
                  <a:solidFill>
                    <a:srgbClr val="FF0000"/>
                  </a:solidFill>
                  <a:effectLst/>
                  <a:uLnTx/>
                  <a:uFillTx/>
                  <a:latin typeface="Cambria" panose="02040503050406030204" pitchFamily="18" charset="0"/>
                </a:rPr>
                <a:t>. THẾ NĂNG</a:t>
              </a:r>
            </a:p>
          </p:txBody>
        </p:sp>
      </p:grpSp>
      <p:sp>
        <p:nvSpPr>
          <p:cNvPr id="10" name="TextBox 9" descr="n181 zalo Nguyen Duc Chien">
            <a:extLst>
              <a:ext uri="{FF2B5EF4-FFF2-40B4-BE49-F238E27FC236}">
                <a16:creationId xmlns:a16="http://schemas.microsoft.com/office/drawing/2014/main" id="{788BE395-48FD-333D-8416-CC06647C78C6}"/>
              </a:ext>
            </a:extLst>
          </p:cNvPr>
          <p:cNvSpPr txBox="1"/>
          <p:nvPr/>
        </p:nvSpPr>
        <p:spPr>
          <a:xfrm>
            <a:off x="3281775" y="7048500"/>
            <a:ext cx="3042825" cy="678327"/>
          </a:xfrm>
          <a:prstGeom prst="rect">
            <a:avLst/>
          </a:prstGeom>
          <a:noFill/>
        </p:spPr>
        <p:txBody>
          <a:bodyPr wrap="square">
            <a:spAutoFit/>
          </a:bodyPr>
          <a:lstStyle/>
          <a:p>
            <a:pPr marR="0" algn="ctr">
              <a:lnSpc>
                <a:spcPct val="115000"/>
              </a:lnSpc>
              <a:spcBef>
                <a:spcPts val="0"/>
              </a:spcBef>
              <a:spcAft>
                <a:spcPts val="0"/>
              </a:spcAft>
            </a:pPr>
            <a:r>
              <a:rPr lang="en-US" sz="3600" b="1" i="1">
                <a:solidFill>
                  <a:srgbClr val="002060"/>
                </a:solidFill>
                <a:effectLst/>
                <a:latin typeface="Times New Roman" panose="02020603050405020304" pitchFamily="18" charset="0"/>
                <a:ea typeface="Times New Roman" panose="02020603050405020304" pitchFamily="18" charset="0"/>
              </a:rPr>
              <a:t>W</a:t>
            </a:r>
            <a:r>
              <a:rPr lang="en-US" sz="3600" b="1">
                <a:solidFill>
                  <a:srgbClr val="002060"/>
                </a:solidFill>
                <a:effectLst/>
                <a:latin typeface="Times New Roman" panose="02020603050405020304" pitchFamily="18" charset="0"/>
                <a:ea typeface="Times New Roman" panose="02020603050405020304" pitchFamily="18" charset="0"/>
              </a:rPr>
              <a:t> = </a:t>
            </a:r>
            <a:r>
              <a:rPr lang="en-US" sz="3600" b="1" i="1">
                <a:solidFill>
                  <a:srgbClr val="002060"/>
                </a:solidFill>
                <a:effectLst/>
                <a:latin typeface="Times New Roman" panose="02020603050405020304" pitchFamily="18" charset="0"/>
                <a:ea typeface="Times New Roman" panose="02020603050405020304" pitchFamily="18" charset="0"/>
              </a:rPr>
              <a:t>W</a:t>
            </a:r>
            <a:r>
              <a:rPr lang="en-US" sz="3600" b="1" i="1" baseline="-25000">
                <a:solidFill>
                  <a:srgbClr val="002060"/>
                </a:solidFill>
                <a:effectLst/>
                <a:latin typeface="Times New Roman" panose="02020603050405020304" pitchFamily="18" charset="0"/>
                <a:ea typeface="Times New Roman" panose="02020603050405020304" pitchFamily="18" charset="0"/>
              </a:rPr>
              <a:t>đ</a:t>
            </a:r>
            <a:r>
              <a:rPr lang="en-US" sz="3600" b="1" baseline="-25000">
                <a:solidFill>
                  <a:srgbClr val="002060"/>
                </a:solidFill>
                <a:effectLst/>
                <a:latin typeface="Times New Roman" panose="02020603050405020304" pitchFamily="18" charset="0"/>
                <a:ea typeface="Times New Roman" panose="02020603050405020304" pitchFamily="18" charset="0"/>
              </a:rPr>
              <a:t> </a:t>
            </a:r>
            <a:r>
              <a:rPr lang="en-US" sz="3600" b="1">
                <a:solidFill>
                  <a:srgbClr val="002060"/>
                </a:solidFill>
                <a:effectLst/>
                <a:latin typeface="Times New Roman" panose="02020603050405020304" pitchFamily="18" charset="0"/>
                <a:ea typeface="Times New Roman" panose="02020603050405020304" pitchFamily="18" charset="0"/>
              </a:rPr>
              <a:t> + </a:t>
            </a:r>
            <a:r>
              <a:rPr lang="en-US" sz="3600" b="1" i="1">
                <a:solidFill>
                  <a:srgbClr val="002060"/>
                </a:solidFill>
                <a:effectLst/>
                <a:latin typeface="Times New Roman" panose="02020603050405020304" pitchFamily="18" charset="0"/>
                <a:ea typeface="Times New Roman" panose="02020603050405020304" pitchFamily="18" charset="0"/>
              </a:rPr>
              <a:t>W</a:t>
            </a:r>
            <a:r>
              <a:rPr lang="en-US" sz="3600" b="1" i="1" baseline="-25000">
                <a:solidFill>
                  <a:srgbClr val="002060"/>
                </a:solidFill>
                <a:effectLst/>
                <a:latin typeface="Times New Roman" panose="02020603050405020304" pitchFamily="18" charset="0"/>
                <a:ea typeface="Times New Roman" panose="02020603050405020304" pitchFamily="18" charset="0"/>
              </a:rPr>
              <a:t>t</a:t>
            </a:r>
            <a:r>
              <a:rPr lang="en-US" sz="3600" b="1" baseline="-25000">
                <a:solidFill>
                  <a:srgbClr val="002060"/>
                </a:solidFill>
                <a:effectLst/>
                <a:latin typeface="Times New Roman" panose="02020603050405020304" pitchFamily="18" charset="0"/>
                <a:ea typeface="Times New Roman" panose="02020603050405020304" pitchFamily="18" charset="0"/>
              </a:rPr>
              <a:t> 	</a:t>
            </a:r>
            <a:endParaRPr lang="en-US" sz="3600" b="1">
              <a:solidFill>
                <a:srgbClr val="00206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descr="n181 zalo Nguyen Duc Chien">
                <a:extLst>
                  <a:ext uri="{FF2B5EF4-FFF2-40B4-BE49-F238E27FC236}">
                    <a16:creationId xmlns:a16="http://schemas.microsoft.com/office/drawing/2014/main" id="{BEF440B6-31CA-6ACD-BE11-CCD267284E17}"/>
                  </a:ext>
                </a:extLst>
              </p:cNvPr>
              <p:cNvSpPr txBox="1"/>
              <p:nvPr/>
            </p:nvSpPr>
            <p:spPr>
              <a:xfrm>
                <a:off x="10249405" y="4088032"/>
                <a:ext cx="7844829" cy="3670428"/>
              </a:xfrm>
              <a:prstGeom prst="rect">
                <a:avLst/>
              </a:prstGeom>
              <a:noFill/>
            </p:spPr>
            <p:txBody>
              <a:bodyPr wrap="square">
                <a:spAutoFit/>
              </a:bodyPr>
              <a:lstStyle/>
              <a:p>
                <a:pPr marR="0" algn="just">
                  <a:lnSpc>
                    <a:spcPct val="115000"/>
                  </a:lnSpc>
                  <a:spcBef>
                    <a:spcPts val="0"/>
                  </a:spcBef>
                  <a:spcAft>
                    <a:spcPts val="0"/>
                  </a:spcAft>
                </a:pPr>
                <a14:m>
                  <m:oMathPara xmlns:m="http://schemas.openxmlformats.org/officeDocument/2006/math">
                    <m:oMathParaPr>
                      <m:jc m:val="left"/>
                    </m:oMathParaPr>
                    <m:oMath xmlns:m="http://schemas.openxmlformats.org/officeDocument/2006/math">
                      <m:r>
                        <a:rPr lang="en-US" sz="3600" b="1" i="1" smtClean="0">
                          <a:solidFill>
                            <a:schemeClr val="tx1"/>
                          </a:solidFill>
                          <a:effectLst/>
                          <a:latin typeface="Cambria Math" panose="02040503050406030204" pitchFamily="18" charset="0"/>
                          <a:ea typeface="Times New Roman" panose="02020603050405020304" pitchFamily="18" charset="0"/>
                        </a:rPr>
                        <m:t>𝑻𝒂</m:t>
                      </m:r>
                      <m:r>
                        <a:rPr lang="en-US" sz="3600" b="1" i="1" smtClean="0">
                          <a:solidFill>
                            <a:schemeClr val="tx1"/>
                          </a:solidFill>
                          <a:effectLst/>
                          <a:latin typeface="Cambria Math" panose="02040503050406030204" pitchFamily="18" charset="0"/>
                          <a:ea typeface="Times New Roman" panose="02020603050405020304" pitchFamily="18" charset="0"/>
                        </a:rPr>
                        <m:t> </m:t>
                      </m:r>
                      <m:r>
                        <a:rPr lang="en-US" sz="3600" b="1" i="1">
                          <a:solidFill>
                            <a:schemeClr val="tx1"/>
                          </a:solidFill>
                          <a:effectLst/>
                          <a:latin typeface="Cambria Math" panose="02040503050406030204" pitchFamily="18" charset="0"/>
                          <a:ea typeface="Times New Roman" panose="02020603050405020304" pitchFamily="18" charset="0"/>
                        </a:rPr>
                        <m:t>𝒄</m:t>
                      </m:r>
                      <m:r>
                        <a:rPr lang="en-US" sz="3600" b="1" i="1">
                          <a:solidFill>
                            <a:schemeClr val="tx1"/>
                          </a:solidFill>
                          <a:effectLst/>
                          <a:latin typeface="Cambria Math" panose="02040503050406030204" pitchFamily="18" charset="0"/>
                          <a:ea typeface="Times New Roman" panose="02020603050405020304" pitchFamily="18" charset="0"/>
                        </a:rPr>
                        <m:t>ó: </m:t>
                      </m:r>
                      <m:f>
                        <m:fPr>
                          <m:ctrlPr>
                            <a:rPr lang="en-US" sz="3600" b="1" i="1">
                              <a:solidFill>
                                <a:schemeClr val="tx1"/>
                              </a:solidFill>
                              <a:effectLst/>
                              <a:latin typeface="Cambria Math" panose="02040503050406030204" pitchFamily="18" charset="0"/>
                              <a:ea typeface="Times New Roman" panose="02020603050405020304" pitchFamily="18" charset="0"/>
                            </a:rPr>
                          </m:ctrlPr>
                        </m:fPr>
                        <m:num>
                          <m:r>
                            <a:rPr lang="en-US" sz="3600" b="1" i="1" smtClean="0">
                              <a:solidFill>
                                <a:schemeClr val="tx1"/>
                              </a:solidFill>
                              <a:effectLst/>
                              <a:latin typeface="Cambria Math" panose="02040503050406030204" pitchFamily="18" charset="0"/>
                              <a:ea typeface="Times New Roman" panose="02020603050405020304" pitchFamily="18" charset="0"/>
                            </a:rPr>
                            <m:t>𝟏</m:t>
                          </m:r>
                        </m:num>
                        <m:den>
                          <m:r>
                            <a:rPr lang="en-US" sz="3600" b="1" i="1" smtClean="0">
                              <a:solidFill>
                                <a:schemeClr val="tx1"/>
                              </a:solidFill>
                              <a:effectLst/>
                              <a:latin typeface="Cambria Math" panose="02040503050406030204" pitchFamily="18" charset="0"/>
                              <a:ea typeface="Times New Roman" panose="02020603050405020304" pitchFamily="18" charset="0"/>
                            </a:rPr>
                            <m:t>𝟐</m:t>
                          </m:r>
                        </m:den>
                      </m:f>
                      <m:r>
                        <a:rPr lang="en-US" sz="3600" b="1" i="1" smtClean="0">
                          <a:solidFill>
                            <a:schemeClr val="tx1"/>
                          </a:solidFill>
                          <a:effectLst/>
                          <a:latin typeface="Cambria Math" panose="02040503050406030204" pitchFamily="18" charset="0"/>
                          <a:ea typeface="Times New Roman" panose="02020603050405020304" pitchFamily="18" charset="0"/>
                        </a:rPr>
                        <m:t>𝒎</m:t>
                      </m:r>
                      <m:sSup>
                        <m:sSupPr>
                          <m:ctrlPr>
                            <a:rPr lang="en-US" sz="3600" b="1" i="1">
                              <a:solidFill>
                                <a:schemeClr val="tx1"/>
                              </a:solidFill>
                              <a:effectLst/>
                              <a:latin typeface="Cambria Math" panose="02040503050406030204" pitchFamily="18" charset="0"/>
                              <a:ea typeface="Times New Roman" panose="02020603050405020304" pitchFamily="18" charset="0"/>
                            </a:rPr>
                          </m:ctrlPr>
                        </m:sSupPr>
                        <m:e>
                          <m:r>
                            <a:rPr lang="en-US" sz="3600" b="1" i="1" smtClean="0">
                              <a:solidFill>
                                <a:schemeClr val="tx1"/>
                              </a:solidFill>
                              <a:effectLst/>
                              <a:latin typeface="Cambria Math" panose="02040503050406030204" pitchFamily="18" charset="0"/>
                              <a:ea typeface="Times New Roman" panose="02020603050405020304" pitchFamily="18" charset="0"/>
                            </a:rPr>
                            <m:t>𝝎</m:t>
                          </m:r>
                        </m:e>
                        <m:sup>
                          <m:r>
                            <a:rPr lang="en-US" sz="3600" b="1" i="1" smtClean="0">
                              <a:solidFill>
                                <a:schemeClr val="tx1"/>
                              </a:solidFill>
                              <a:effectLst/>
                              <a:latin typeface="Cambria Math" panose="02040503050406030204" pitchFamily="18" charset="0"/>
                              <a:ea typeface="Times New Roman" panose="02020603050405020304" pitchFamily="18" charset="0"/>
                            </a:rPr>
                            <m:t>𝟐</m:t>
                          </m:r>
                        </m:sup>
                      </m:sSup>
                      <m:sSup>
                        <m:sSupPr>
                          <m:ctrlPr>
                            <a:rPr lang="en-US" sz="3600" b="1" i="1">
                              <a:solidFill>
                                <a:schemeClr val="tx1"/>
                              </a:solidFill>
                              <a:effectLst/>
                              <a:latin typeface="Cambria Math" panose="02040503050406030204" pitchFamily="18" charset="0"/>
                              <a:ea typeface="Times New Roman" panose="02020603050405020304" pitchFamily="18" charset="0"/>
                            </a:rPr>
                          </m:ctrlPr>
                        </m:sSupPr>
                        <m:e>
                          <m:r>
                            <a:rPr lang="en-US" sz="3600" b="1" i="1" smtClean="0">
                              <a:solidFill>
                                <a:schemeClr val="tx1"/>
                              </a:solidFill>
                              <a:effectLst/>
                              <a:latin typeface="Cambria Math" panose="02040503050406030204" pitchFamily="18" charset="0"/>
                              <a:ea typeface="Times New Roman" panose="02020603050405020304" pitchFamily="18" charset="0"/>
                            </a:rPr>
                            <m:t>𝑨</m:t>
                          </m:r>
                        </m:e>
                        <m:sup>
                          <m:r>
                            <a:rPr lang="en-US" sz="3600" b="1" i="1" smtClean="0">
                              <a:solidFill>
                                <a:schemeClr val="tx1"/>
                              </a:solidFill>
                              <a:effectLst/>
                              <a:latin typeface="Cambria Math" panose="02040503050406030204" pitchFamily="18" charset="0"/>
                              <a:ea typeface="Times New Roman" panose="02020603050405020304" pitchFamily="18" charset="0"/>
                            </a:rPr>
                            <m:t>𝟐</m:t>
                          </m:r>
                        </m:sup>
                      </m:sSup>
                      <m:r>
                        <a:rPr lang="en-US" sz="3600" b="1" i="1" smtClean="0">
                          <a:solidFill>
                            <a:schemeClr val="tx1"/>
                          </a:solidFill>
                          <a:effectLst/>
                          <a:latin typeface="Cambria Math" panose="02040503050406030204" pitchFamily="18" charset="0"/>
                          <a:ea typeface="Times New Roman" panose="02020603050405020304" pitchFamily="18" charset="0"/>
                        </a:rPr>
                        <m:t>= </m:t>
                      </m:r>
                      <m:r>
                        <a:rPr lang="en-US" sz="3600" b="1" i="1" smtClean="0">
                          <a:solidFill>
                            <a:schemeClr val="tx1"/>
                          </a:solidFill>
                          <a:effectLst/>
                          <a:latin typeface="Cambria Math" panose="02040503050406030204" pitchFamily="18" charset="0"/>
                          <a:ea typeface="Times New Roman" panose="02020603050405020304" pitchFamily="18" charset="0"/>
                        </a:rPr>
                        <m:t>𝑾</m:t>
                      </m:r>
                      <m:r>
                        <a:rPr lang="en-US" sz="3600" b="1" i="1" baseline="-25000">
                          <a:solidFill>
                            <a:schemeClr val="tx1"/>
                          </a:solidFill>
                          <a:effectLst/>
                          <a:latin typeface="Cambria Math" panose="02040503050406030204" pitchFamily="18" charset="0"/>
                          <a:ea typeface="Times New Roman" panose="02020603050405020304" pitchFamily="18" charset="0"/>
                        </a:rPr>
                        <m:t>đ </m:t>
                      </m:r>
                      <m:r>
                        <a:rPr lang="en-US" sz="3600" b="1" i="1">
                          <a:solidFill>
                            <a:schemeClr val="tx1"/>
                          </a:solidFill>
                          <a:effectLst/>
                          <a:latin typeface="Cambria Math" panose="02040503050406030204" pitchFamily="18" charset="0"/>
                          <a:ea typeface="Times New Roman" panose="02020603050405020304" pitchFamily="18" charset="0"/>
                        </a:rPr>
                        <m:t> + </m:t>
                      </m:r>
                      <m:r>
                        <a:rPr lang="en-US" sz="3600" b="1" i="1">
                          <a:solidFill>
                            <a:schemeClr val="tx1"/>
                          </a:solidFill>
                          <a:effectLst/>
                          <a:latin typeface="Cambria Math" panose="02040503050406030204" pitchFamily="18" charset="0"/>
                          <a:ea typeface="Times New Roman" panose="02020603050405020304" pitchFamily="18" charset="0"/>
                        </a:rPr>
                        <m:t>𝑾𝒕</m:t>
                      </m:r>
                      <m:r>
                        <a:rPr lang="en-US" sz="3600" b="1" i="1" baseline="-25000">
                          <a:solidFill>
                            <a:schemeClr val="tx1"/>
                          </a:solidFill>
                          <a:effectLst/>
                          <a:latin typeface="Cambria Math" panose="02040503050406030204" pitchFamily="18" charset="0"/>
                          <a:ea typeface="Times New Roman" panose="02020603050405020304" pitchFamily="18" charset="0"/>
                        </a:rPr>
                        <m:t> </m:t>
                      </m:r>
                    </m:oMath>
                  </m:oMathPara>
                </a14:m>
                <a:endParaRPr lang="en-US" sz="3600" b="1" i="1" baseline="-25000">
                  <a:solidFill>
                    <a:schemeClr val="tx1"/>
                  </a:solidFill>
                  <a:effectLst/>
                  <a:latin typeface="Cambria Math" panose="02040503050406030204" pitchFamily="18" charset="0"/>
                  <a:ea typeface="Times New Roman" panose="02020603050405020304" pitchFamily="18" charset="0"/>
                </a:endParaRPr>
              </a:p>
              <a:p>
                <a:pPr marL="0" marR="0" indent="255905" algn="just">
                  <a:lnSpc>
                    <a:spcPct val="115000"/>
                  </a:lnSpc>
                  <a:spcBef>
                    <a:spcPts val="0"/>
                  </a:spcBef>
                  <a:spcAft>
                    <a:spcPts val="0"/>
                  </a:spcAft>
                </a:pPr>
                <a14:m>
                  <m:oMathPara xmlns:m="http://schemas.openxmlformats.org/officeDocument/2006/math">
                    <m:oMathParaPr>
                      <m:jc m:val="right"/>
                    </m:oMathParaPr>
                    <m:oMath xmlns:m="http://schemas.openxmlformats.org/officeDocument/2006/math">
                      <m:r>
                        <a:rPr lang="en-US" sz="3600" b="1" i="1" smtClean="0">
                          <a:solidFill>
                            <a:schemeClr val="tx1"/>
                          </a:solidFill>
                          <a:effectLst/>
                          <a:latin typeface="Cambria Math" panose="02040503050406030204" pitchFamily="18" charset="0"/>
                          <a:ea typeface="Times New Roman" panose="02020603050405020304" pitchFamily="18" charset="0"/>
                        </a:rPr>
                        <m:t>=</m:t>
                      </m:r>
                      <m:f>
                        <m:fPr>
                          <m:ctrlPr>
                            <a:rPr lang="en-US" sz="3600" b="1" i="1">
                              <a:solidFill>
                                <a:schemeClr val="tx1"/>
                              </a:solidFill>
                              <a:effectLst/>
                              <a:latin typeface="Cambria Math" panose="02040503050406030204" pitchFamily="18" charset="0"/>
                              <a:ea typeface="Times New Roman" panose="02020603050405020304" pitchFamily="18" charset="0"/>
                            </a:rPr>
                          </m:ctrlPr>
                        </m:fPr>
                        <m:num>
                          <m:r>
                            <a:rPr lang="en-US" sz="3600" b="1" i="1" smtClean="0">
                              <a:solidFill>
                                <a:schemeClr val="tx1"/>
                              </a:solidFill>
                              <a:effectLst/>
                              <a:latin typeface="Cambria Math" panose="02040503050406030204" pitchFamily="18" charset="0"/>
                              <a:ea typeface="Times New Roman" panose="02020603050405020304" pitchFamily="18" charset="0"/>
                            </a:rPr>
                            <m:t>𝟏</m:t>
                          </m:r>
                        </m:num>
                        <m:den>
                          <m:r>
                            <a:rPr lang="en-US" sz="3600" b="1" i="1" smtClean="0">
                              <a:solidFill>
                                <a:schemeClr val="tx1"/>
                              </a:solidFill>
                              <a:effectLst/>
                              <a:latin typeface="Cambria Math" panose="02040503050406030204" pitchFamily="18" charset="0"/>
                              <a:ea typeface="Times New Roman" panose="02020603050405020304" pitchFamily="18" charset="0"/>
                            </a:rPr>
                            <m:t>𝟐</m:t>
                          </m:r>
                        </m:den>
                      </m:f>
                      <m:r>
                        <a:rPr lang="en-US" sz="3600" b="1" i="1" smtClean="0">
                          <a:solidFill>
                            <a:schemeClr val="tx1"/>
                          </a:solidFill>
                          <a:effectLst/>
                          <a:latin typeface="Cambria Math" panose="02040503050406030204" pitchFamily="18" charset="0"/>
                          <a:ea typeface="Times New Roman" panose="02020603050405020304" pitchFamily="18" charset="0"/>
                        </a:rPr>
                        <m:t>𝒎</m:t>
                      </m:r>
                      <m:sSup>
                        <m:sSupPr>
                          <m:ctrlPr>
                            <a:rPr lang="en-US" sz="3600" b="1" i="1">
                              <a:solidFill>
                                <a:schemeClr val="tx1"/>
                              </a:solidFill>
                              <a:effectLst/>
                              <a:latin typeface="Cambria Math" panose="02040503050406030204" pitchFamily="18" charset="0"/>
                              <a:ea typeface="Times New Roman" panose="02020603050405020304" pitchFamily="18" charset="0"/>
                            </a:rPr>
                          </m:ctrlPr>
                        </m:sSupPr>
                        <m:e>
                          <m:r>
                            <a:rPr lang="en-US" sz="3600" b="1" i="1" smtClean="0">
                              <a:solidFill>
                                <a:schemeClr val="tx1"/>
                              </a:solidFill>
                              <a:effectLst/>
                              <a:latin typeface="Cambria Math" panose="02040503050406030204" pitchFamily="18" charset="0"/>
                              <a:ea typeface="Times New Roman" panose="02020603050405020304" pitchFamily="18" charset="0"/>
                            </a:rPr>
                            <m:t>𝝎</m:t>
                          </m:r>
                        </m:e>
                        <m:sup>
                          <m:r>
                            <a:rPr lang="en-US" sz="3600" b="1" i="1" smtClean="0">
                              <a:solidFill>
                                <a:schemeClr val="tx1"/>
                              </a:solidFill>
                              <a:effectLst/>
                              <a:latin typeface="Cambria Math" panose="02040503050406030204" pitchFamily="18" charset="0"/>
                              <a:ea typeface="Times New Roman" panose="02020603050405020304" pitchFamily="18" charset="0"/>
                            </a:rPr>
                            <m:t>𝟐</m:t>
                          </m:r>
                        </m:sup>
                      </m:sSup>
                      <m:d>
                        <m:dPr>
                          <m:ctrlPr>
                            <a:rPr lang="en-US" sz="3600" b="1" i="1">
                              <a:solidFill>
                                <a:schemeClr val="tx1"/>
                              </a:solidFill>
                              <a:effectLst/>
                              <a:latin typeface="Cambria Math" panose="02040503050406030204" pitchFamily="18" charset="0"/>
                              <a:ea typeface="Times New Roman" panose="02020603050405020304" pitchFamily="18" charset="0"/>
                            </a:rPr>
                          </m:ctrlPr>
                        </m:dPr>
                        <m:e>
                          <m:sSup>
                            <m:sSupPr>
                              <m:ctrlPr>
                                <a:rPr lang="en-US" sz="3600" b="1" i="1">
                                  <a:solidFill>
                                    <a:schemeClr val="tx1"/>
                                  </a:solidFill>
                                  <a:effectLst/>
                                  <a:latin typeface="Cambria Math" panose="02040503050406030204" pitchFamily="18" charset="0"/>
                                  <a:ea typeface="Times New Roman" panose="02020603050405020304" pitchFamily="18" charset="0"/>
                                </a:rPr>
                              </m:ctrlPr>
                            </m:sSupPr>
                            <m:e>
                              <m:r>
                                <a:rPr lang="en-US" sz="3600" b="1" i="1" smtClean="0">
                                  <a:solidFill>
                                    <a:schemeClr val="tx1"/>
                                  </a:solidFill>
                                  <a:effectLst/>
                                  <a:latin typeface="Cambria Math" panose="02040503050406030204" pitchFamily="18" charset="0"/>
                                  <a:ea typeface="Times New Roman" panose="02020603050405020304" pitchFamily="18" charset="0"/>
                                </a:rPr>
                                <m:t>𝑨</m:t>
                              </m:r>
                            </m:e>
                            <m:sup>
                              <m:r>
                                <a:rPr lang="en-US" sz="3600" b="1" i="1" smtClean="0">
                                  <a:solidFill>
                                    <a:schemeClr val="tx1"/>
                                  </a:solidFill>
                                  <a:effectLst/>
                                  <a:latin typeface="Cambria Math" panose="02040503050406030204" pitchFamily="18" charset="0"/>
                                  <a:ea typeface="Times New Roman" panose="02020603050405020304" pitchFamily="18" charset="0"/>
                                </a:rPr>
                                <m:t>𝟐</m:t>
                              </m:r>
                            </m:sup>
                          </m:sSup>
                          <m:r>
                            <a:rPr lang="en-US" sz="3600" b="1" i="1" smtClean="0">
                              <a:solidFill>
                                <a:schemeClr val="tx1"/>
                              </a:solidFill>
                              <a:effectLst/>
                              <a:latin typeface="Cambria Math" panose="02040503050406030204" pitchFamily="18" charset="0"/>
                              <a:ea typeface="Times New Roman" panose="02020603050405020304" pitchFamily="18" charset="0"/>
                            </a:rPr>
                            <m:t>−</m:t>
                          </m:r>
                          <m:sSup>
                            <m:sSupPr>
                              <m:ctrlPr>
                                <a:rPr lang="en-US" sz="3600" b="1" i="1">
                                  <a:solidFill>
                                    <a:schemeClr val="tx1"/>
                                  </a:solidFill>
                                  <a:effectLst/>
                                  <a:latin typeface="Cambria Math" panose="02040503050406030204" pitchFamily="18" charset="0"/>
                                  <a:ea typeface="Times New Roman" panose="02020603050405020304" pitchFamily="18" charset="0"/>
                                </a:rPr>
                              </m:ctrlPr>
                            </m:sSupPr>
                            <m:e>
                              <m:r>
                                <a:rPr lang="en-US" sz="3600" b="1" i="1" smtClean="0">
                                  <a:solidFill>
                                    <a:schemeClr val="tx1"/>
                                  </a:solidFill>
                                  <a:effectLst/>
                                  <a:latin typeface="Cambria Math" panose="02040503050406030204" pitchFamily="18" charset="0"/>
                                  <a:ea typeface="Times New Roman" panose="02020603050405020304" pitchFamily="18" charset="0"/>
                                </a:rPr>
                                <m:t>𝒙</m:t>
                              </m:r>
                            </m:e>
                            <m:sup>
                              <m:r>
                                <a:rPr lang="en-US" sz="3600" b="1" i="1" smtClean="0">
                                  <a:solidFill>
                                    <a:schemeClr val="tx1"/>
                                  </a:solidFill>
                                  <a:effectLst/>
                                  <a:latin typeface="Cambria Math" panose="02040503050406030204" pitchFamily="18" charset="0"/>
                                  <a:ea typeface="Times New Roman" panose="02020603050405020304" pitchFamily="18" charset="0"/>
                                </a:rPr>
                                <m:t>𝟐</m:t>
                              </m:r>
                            </m:sup>
                          </m:sSup>
                        </m:e>
                      </m:d>
                      <m:r>
                        <a:rPr lang="en-US" sz="3600" b="1" i="1" smtClean="0">
                          <a:solidFill>
                            <a:schemeClr val="tx1"/>
                          </a:solidFill>
                          <a:effectLst/>
                          <a:latin typeface="Cambria Math" panose="02040503050406030204" pitchFamily="18" charset="0"/>
                          <a:ea typeface="Times New Roman" panose="02020603050405020304" pitchFamily="18" charset="0"/>
                        </a:rPr>
                        <m:t>+ </m:t>
                      </m:r>
                      <m:r>
                        <a:rPr lang="en-US" sz="3600" b="1" i="1" smtClean="0">
                          <a:solidFill>
                            <a:schemeClr val="tx1"/>
                          </a:solidFill>
                          <a:effectLst/>
                          <a:latin typeface="Cambria Math" panose="02040503050406030204" pitchFamily="18" charset="0"/>
                          <a:ea typeface="Times New Roman" panose="02020603050405020304" pitchFamily="18" charset="0"/>
                        </a:rPr>
                        <m:t>𝑾𝒕</m:t>
                      </m:r>
                    </m:oMath>
                  </m:oMathPara>
                </a14:m>
                <a:endParaRPr lang="en-US" sz="3600" b="1">
                  <a:solidFill>
                    <a:schemeClr val="tx1"/>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US" sz="3600" b="1" i="1" smtClean="0">
                          <a:solidFill>
                            <a:schemeClr val="tx1"/>
                          </a:solidFill>
                          <a:effectLst/>
                          <a:latin typeface="Cambria Math" panose="02040503050406030204" pitchFamily="18" charset="0"/>
                          <a:ea typeface="Times New Roman" panose="02020603050405020304" pitchFamily="18" charset="0"/>
                        </a:rPr>
                        <m:t>	</m:t>
                      </m:r>
                      <m:r>
                        <a:rPr lang="en-US" sz="3600" b="1" i="1">
                          <a:solidFill>
                            <a:schemeClr val="tx1"/>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3600" b="1" i="1">
                          <a:solidFill>
                            <a:schemeClr val="tx1"/>
                          </a:solidFill>
                          <a:effectLst/>
                          <a:latin typeface="Cambria Math" panose="02040503050406030204" pitchFamily="18" charset="0"/>
                          <a:ea typeface="Times New Roman" panose="02020603050405020304" pitchFamily="18" charset="0"/>
                        </a:rPr>
                        <m:t>	</m:t>
                      </m:r>
                      <m:sSub>
                        <m:sSubPr>
                          <m:ctrlPr>
                            <a:rPr lang="en-US" sz="3600" b="1" i="1" smtClean="0">
                              <a:solidFill>
                                <a:schemeClr val="tx1"/>
                              </a:solidFill>
                              <a:effectLst/>
                              <a:latin typeface="Cambria Math" panose="02040503050406030204" pitchFamily="18" charset="0"/>
                            </a:rPr>
                          </m:ctrlPr>
                        </m:sSubPr>
                        <m:e>
                          <m:r>
                            <a:rPr lang="en-US" sz="3600" b="1" i="1" smtClean="0">
                              <a:solidFill>
                                <a:schemeClr val="tx1"/>
                              </a:solidFill>
                              <a:effectLst/>
                              <a:latin typeface="Cambria Math" panose="02040503050406030204" pitchFamily="18" charset="0"/>
                            </a:rPr>
                            <m:t>𝑾</m:t>
                          </m:r>
                        </m:e>
                        <m:sub>
                          <m:r>
                            <a:rPr lang="en-US" sz="3600" b="1" i="1" smtClean="0">
                              <a:solidFill>
                                <a:schemeClr val="tx1"/>
                              </a:solidFill>
                              <a:effectLst/>
                              <a:latin typeface="Cambria Math" panose="02040503050406030204" pitchFamily="18" charset="0"/>
                            </a:rPr>
                            <m:t>𝒕</m:t>
                          </m:r>
                        </m:sub>
                      </m:sSub>
                      <m:r>
                        <a:rPr lang="en-US" sz="3600" b="1" i="1" smtClean="0">
                          <a:solidFill>
                            <a:schemeClr val="tx1"/>
                          </a:solidFill>
                          <a:effectLst/>
                          <a:latin typeface="Cambria Math" panose="02040503050406030204" pitchFamily="18" charset="0"/>
                          <a:ea typeface="Times New Roman" panose="02020603050405020304" pitchFamily="18" charset="0"/>
                        </a:rPr>
                        <m:t>=</m:t>
                      </m:r>
                      <m:f>
                        <m:fPr>
                          <m:ctrlPr>
                            <a:rPr lang="en-US" sz="3600" b="1" i="1">
                              <a:solidFill>
                                <a:schemeClr val="tx1"/>
                              </a:solidFill>
                              <a:effectLst/>
                              <a:latin typeface="Cambria Math" panose="02040503050406030204" pitchFamily="18" charset="0"/>
                              <a:ea typeface="Times New Roman" panose="02020603050405020304" pitchFamily="18" charset="0"/>
                            </a:rPr>
                          </m:ctrlPr>
                        </m:fPr>
                        <m:num>
                          <m:r>
                            <a:rPr lang="en-US" sz="3600" b="1" i="1" smtClean="0">
                              <a:solidFill>
                                <a:schemeClr val="tx1"/>
                              </a:solidFill>
                              <a:effectLst/>
                              <a:latin typeface="Cambria Math" panose="02040503050406030204" pitchFamily="18" charset="0"/>
                              <a:ea typeface="Times New Roman" panose="02020603050405020304" pitchFamily="18" charset="0"/>
                            </a:rPr>
                            <m:t>𝟏</m:t>
                          </m:r>
                        </m:num>
                        <m:den>
                          <m:r>
                            <a:rPr lang="en-US" sz="3600" b="1" i="1" smtClean="0">
                              <a:solidFill>
                                <a:schemeClr val="tx1"/>
                              </a:solidFill>
                              <a:effectLst/>
                              <a:latin typeface="Cambria Math" panose="02040503050406030204" pitchFamily="18" charset="0"/>
                              <a:ea typeface="Times New Roman" panose="02020603050405020304" pitchFamily="18" charset="0"/>
                            </a:rPr>
                            <m:t>𝟐</m:t>
                          </m:r>
                        </m:den>
                      </m:f>
                      <m:r>
                        <a:rPr lang="en-US" sz="3600" b="1" i="1" smtClean="0">
                          <a:solidFill>
                            <a:schemeClr val="tx1"/>
                          </a:solidFill>
                          <a:effectLst/>
                          <a:latin typeface="Cambria Math" panose="02040503050406030204" pitchFamily="18" charset="0"/>
                          <a:ea typeface="Times New Roman" panose="02020603050405020304" pitchFamily="18" charset="0"/>
                        </a:rPr>
                        <m:t>𝒎</m:t>
                      </m:r>
                      <m:sSup>
                        <m:sSupPr>
                          <m:ctrlPr>
                            <a:rPr lang="en-US" sz="3600" b="1" i="1">
                              <a:solidFill>
                                <a:schemeClr val="tx1"/>
                              </a:solidFill>
                              <a:effectLst/>
                              <a:latin typeface="Cambria Math" panose="02040503050406030204" pitchFamily="18" charset="0"/>
                              <a:ea typeface="Times New Roman" panose="02020603050405020304" pitchFamily="18" charset="0"/>
                            </a:rPr>
                          </m:ctrlPr>
                        </m:sSupPr>
                        <m:e>
                          <m:r>
                            <a:rPr lang="en-US" sz="3600" b="1" i="1" smtClean="0">
                              <a:solidFill>
                                <a:schemeClr val="tx1"/>
                              </a:solidFill>
                              <a:effectLst/>
                              <a:latin typeface="Cambria Math" panose="02040503050406030204" pitchFamily="18" charset="0"/>
                              <a:ea typeface="Times New Roman" panose="02020603050405020304" pitchFamily="18" charset="0"/>
                            </a:rPr>
                            <m:t>𝝎</m:t>
                          </m:r>
                        </m:e>
                        <m:sup>
                          <m:r>
                            <a:rPr lang="en-US" sz="3600" b="1" i="1" smtClean="0">
                              <a:solidFill>
                                <a:schemeClr val="tx1"/>
                              </a:solidFill>
                              <a:effectLst/>
                              <a:latin typeface="Cambria Math" panose="02040503050406030204" pitchFamily="18" charset="0"/>
                              <a:ea typeface="Times New Roman" panose="02020603050405020304" pitchFamily="18" charset="0"/>
                            </a:rPr>
                            <m:t>𝟐</m:t>
                          </m:r>
                        </m:sup>
                      </m:sSup>
                      <m:sSup>
                        <m:sSupPr>
                          <m:ctrlPr>
                            <a:rPr lang="en-US" sz="3600" b="1" i="1">
                              <a:solidFill>
                                <a:schemeClr val="tx1"/>
                              </a:solidFill>
                              <a:effectLst/>
                              <a:latin typeface="Cambria Math" panose="02040503050406030204" pitchFamily="18" charset="0"/>
                              <a:ea typeface="Times New Roman" panose="02020603050405020304" pitchFamily="18" charset="0"/>
                            </a:rPr>
                          </m:ctrlPr>
                        </m:sSupPr>
                        <m:e>
                          <m:r>
                            <a:rPr lang="en-US" sz="3600" b="1" i="1" smtClean="0">
                              <a:solidFill>
                                <a:schemeClr val="tx1"/>
                              </a:solidFill>
                              <a:effectLst/>
                              <a:latin typeface="Cambria Math" panose="02040503050406030204" pitchFamily="18" charset="0"/>
                              <a:ea typeface="Times New Roman" panose="02020603050405020304" pitchFamily="18" charset="0"/>
                            </a:rPr>
                            <m:t>𝒙</m:t>
                          </m:r>
                        </m:e>
                        <m:sup>
                          <m:r>
                            <a:rPr lang="en-US" sz="3600" b="1" i="1" smtClean="0">
                              <a:solidFill>
                                <a:schemeClr val="tx1"/>
                              </a:solidFill>
                              <a:effectLst/>
                              <a:latin typeface="Cambria Math" panose="02040503050406030204" pitchFamily="18" charset="0"/>
                              <a:ea typeface="Times New Roman" panose="02020603050405020304" pitchFamily="18" charset="0"/>
                            </a:rPr>
                            <m:t>𝟐</m:t>
                          </m:r>
                        </m:sup>
                      </m:sSup>
                    </m:oMath>
                  </m:oMathPara>
                </a14:m>
                <a:endParaRPr lang="en-US" sz="3600" b="1">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2" name="TextBox 11" descr="n181 zalo Nguyen Duc Chien">
                <a:extLst>
                  <a:ext uri="{FF2B5EF4-FFF2-40B4-BE49-F238E27FC236}">
                    <a16:creationId xmlns:a16="http://schemas.microsoft.com/office/drawing/2014/main" id="{BEF440B6-31CA-6ACD-BE11-CCD267284E17}"/>
                  </a:ext>
                </a:extLst>
              </p:cNvPr>
              <p:cNvSpPr txBox="1">
                <a:spLocks noRot="1" noChangeAspect="1" noMove="1" noResize="1" noEditPoints="1" noAdjustHandles="1" noChangeArrowheads="1" noChangeShapeType="1" noTextEdit="1"/>
              </p:cNvSpPr>
              <p:nvPr/>
            </p:nvSpPr>
            <p:spPr>
              <a:xfrm>
                <a:off x="10249405" y="4088032"/>
                <a:ext cx="7844829" cy="367042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n181 zalo Nguyen Duc Chien">
                <a:extLst>
                  <a:ext uri="{FF2B5EF4-FFF2-40B4-BE49-F238E27FC236}">
                    <a16:creationId xmlns:a16="http://schemas.microsoft.com/office/drawing/2014/main" id="{8F7A4DD5-74E0-918F-668F-A0933382C2A8}"/>
                  </a:ext>
                </a:extLst>
              </p:cNvPr>
              <p:cNvSpPr txBox="1"/>
              <p:nvPr/>
            </p:nvSpPr>
            <p:spPr>
              <a:xfrm>
                <a:off x="2288151" y="8801100"/>
                <a:ext cx="5474652" cy="1329851"/>
              </a:xfrm>
              <a:prstGeom prst="rect">
                <a:avLst/>
              </a:prstGeom>
              <a:noFill/>
            </p:spPr>
            <p:txBody>
              <a:bodyPr wrap="square">
                <a:spAutoFit/>
              </a:bodyPr>
              <a:lstStyle/>
              <a:p>
                <a:pPr marL="0" marR="0" indent="255905" algn="just">
                  <a:spcBef>
                    <a:spcPts val="0"/>
                  </a:spcBef>
                  <a:spcAft>
                    <a:spcPts val="0"/>
                  </a:spcAft>
                </a:pPr>
                <a14:m>
                  <m:oMathPara xmlns:m="http://schemas.openxmlformats.org/officeDocument/2006/math">
                    <m:oMathParaPr>
                      <m:jc m:val="centerGroup"/>
                    </m:oMathParaPr>
                    <m:oMath xmlns:m="http://schemas.openxmlformats.org/officeDocument/2006/math">
                      <m:r>
                        <a:rPr lang="en-US" sz="2800" b="1" i="1" smtClean="0">
                          <a:solidFill>
                            <a:srgbClr val="002060"/>
                          </a:solidFill>
                          <a:effectLst/>
                          <a:latin typeface="Cambria Math" panose="02040503050406030204" pitchFamily="18" charset="0"/>
                          <a:ea typeface="Times New Roman" panose="02020603050405020304" pitchFamily="18" charset="0"/>
                        </a:rPr>
                        <m:t>𝑲𝒉𝒊</m:t>
                      </m:r>
                      <m:r>
                        <a:rPr lang="en-US" sz="2800" b="1" i="1">
                          <a:solidFill>
                            <a:srgbClr val="002060"/>
                          </a:solidFill>
                          <a:effectLst/>
                          <a:latin typeface="Cambria Math" panose="02040503050406030204" pitchFamily="18" charset="0"/>
                          <a:ea typeface="Times New Roman" panose="02020603050405020304" pitchFamily="18" charset="0"/>
                        </a:rPr>
                        <m:t> 	</m:t>
                      </m:r>
                      <m:r>
                        <a:rPr lang="en-US" sz="2800" b="1" i="1">
                          <a:solidFill>
                            <a:srgbClr val="002060"/>
                          </a:solidFill>
                          <a:effectLst/>
                          <a:latin typeface="Cambria Math" panose="02040503050406030204" pitchFamily="18" charset="0"/>
                          <a:ea typeface="Times New Roman" panose="02020603050405020304" pitchFamily="18" charset="0"/>
                        </a:rPr>
                        <m:t>𝑾𝒕</m:t>
                      </m:r>
                      <m:r>
                        <a:rPr lang="en-US" sz="2800" b="1" i="1" baseline="-25000">
                          <a:solidFill>
                            <a:srgbClr val="002060"/>
                          </a:solidFill>
                          <a:effectLst/>
                          <a:latin typeface="Cambria Math" panose="02040503050406030204" pitchFamily="18" charset="0"/>
                          <a:ea typeface="Times New Roman" panose="02020603050405020304" pitchFamily="18" charset="0"/>
                        </a:rPr>
                        <m:t>  = </m:t>
                      </m:r>
                      <m:r>
                        <a:rPr lang="en-US" sz="2800" b="1" i="1">
                          <a:solidFill>
                            <a:srgbClr val="002060"/>
                          </a:solidFill>
                          <a:effectLst/>
                          <a:latin typeface="Cambria Math" panose="02040503050406030204" pitchFamily="18" charset="0"/>
                          <a:ea typeface="Times New Roman" panose="02020603050405020304" pitchFamily="18" charset="0"/>
                        </a:rPr>
                        <m:t>𝟎</m:t>
                      </m:r>
                      <m:r>
                        <a:rPr lang="en-US" sz="2800" b="1" i="1" smtClean="0">
                          <a:solidFill>
                            <a:srgbClr val="002060"/>
                          </a:solidFill>
                          <a:effectLst/>
                          <a:latin typeface="Cambria Math" panose="02040503050406030204" pitchFamily="18" charset="0"/>
                          <a:ea typeface="Times New Roman" panose="02020603050405020304" pitchFamily="18" charset="0"/>
                        </a:rPr>
                        <m:t>: </m:t>
                      </m:r>
                    </m:oMath>
                  </m:oMathPara>
                </a14:m>
                <a:endParaRPr lang="en-US" sz="2800" b="1" i="1">
                  <a:solidFill>
                    <a:srgbClr val="002060"/>
                  </a:solidFill>
                  <a:effectLst/>
                  <a:latin typeface="Cambria Math" panose="02040503050406030204" pitchFamily="18" charset="0"/>
                  <a:ea typeface="Times New Roman" panose="02020603050405020304" pitchFamily="18" charset="0"/>
                </a:endParaRPr>
              </a:p>
              <a:p>
                <a:pPr marL="0" marR="0" indent="255905" algn="just">
                  <a:spcBef>
                    <a:spcPts val="0"/>
                  </a:spcBef>
                  <a:spcAft>
                    <a:spcPts val="0"/>
                  </a:spcAft>
                </a:pPr>
                <a14:m>
                  <m:oMathPara xmlns:m="http://schemas.openxmlformats.org/officeDocument/2006/math">
                    <m:oMathParaPr>
                      <m:jc m:val="centerGroup"/>
                    </m:oMathParaPr>
                    <m:oMath xmlns:m="http://schemas.openxmlformats.org/officeDocument/2006/math">
                      <m:r>
                        <a:rPr lang="en-US" sz="2800" b="1" i="1">
                          <a:solidFill>
                            <a:srgbClr val="002060"/>
                          </a:solidFill>
                          <a:effectLst/>
                          <a:latin typeface="Cambria Math" panose="02040503050406030204" pitchFamily="18" charset="0"/>
                          <a:ea typeface="Times New Roman" panose="02020603050405020304" pitchFamily="18" charset="0"/>
                        </a:rPr>
                        <m:t>𝑾</m:t>
                      </m:r>
                      <m:r>
                        <a:rPr lang="en-US" sz="2800" b="1" i="1">
                          <a:solidFill>
                            <a:srgbClr val="002060"/>
                          </a:solidFill>
                          <a:effectLst/>
                          <a:latin typeface="Cambria Math" panose="02040503050406030204" pitchFamily="18" charset="0"/>
                          <a:ea typeface="Times New Roman" panose="02020603050405020304" pitchFamily="18" charset="0"/>
                        </a:rPr>
                        <m:t> = </m:t>
                      </m:r>
                      <m:r>
                        <a:rPr lang="en-US" sz="2800" b="1" i="1">
                          <a:solidFill>
                            <a:srgbClr val="002060"/>
                          </a:solidFill>
                          <a:effectLst/>
                          <a:latin typeface="Cambria Math" panose="02040503050406030204" pitchFamily="18" charset="0"/>
                          <a:ea typeface="Times New Roman" panose="02020603050405020304" pitchFamily="18" charset="0"/>
                        </a:rPr>
                        <m:t>𝑾</m:t>
                      </m:r>
                      <m:r>
                        <a:rPr lang="en-US" sz="2800" b="1" i="1" baseline="-25000">
                          <a:solidFill>
                            <a:srgbClr val="002060"/>
                          </a:solidFill>
                          <a:effectLst/>
                          <a:latin typeface="Cambria Math" panose="02040503050406030204" pitchFamily="18" charset="0"/>
                          <a:ea typeface="Times New Roman" panose="02020603050405020304" pitchFamily="18" charset="0"/>
                        </a:rPr>
                        <m:t>đ</m:t>
                      </m:r>
                      <m:r>
                        <m:rPr>
                          <m:sty m:val="p"/>
                        </m:rPr>
                        <a:rPr lang="en-US" sz="2800" b="1" i="1" baseline="-25000">
                          <a:solidFill>
                            <a:srgbClr val="002060"/>
                          </a:solidFill>
                          <a:effectLst/>
                          <a:latin typeface="Cambria Math" panose="02040503050406030204" pitchFamily="18" charset="0"/>
                          <a:ea typeface="Times New Roman" panose="02020603050405020304" pitchFamily="18" charset="0"/>
                        </a:rPr>
                        <m:t>max</m:t>
                      </m:r>
                      <m:r>
                        <a:rPr lang="en-US" sz="2800" b="1" i="1" baseline="-25000">
                          <a:solidFill>
                            <a:srgbClr val="002060"/>
                          </a:solidFill>
                          <a:effectLst/>
                          <a:latin typeface="Cambria Math" panose="02040503050406030204" pitchFamily="18" charset="0"/>
                          <a:ea typeface="Times New Roman" panose="02020603050405020304" pitchFamily="18" charset="0"/>
                        </a:rPr>
                        <m:t>⁡=</m:t>
                      </m:r>
                      <m:f>
                        <m:fPr>
                          <m:ctrlPr>
                            <a:rPr lang="en-US" sz="2800" b="1" i="1">
                              <a:solidFill>
                                <a:srgbClr val="002060"/>
                              </a:solidFill>
                              <a:effectLst/>
                              <a:latin typeface="Cambria Math" panose="02040503050406030204" pitchFamily="18" charset="0"/>
                              <a:ea typeface="Times New Roman" panose="02020603050405020304" pitchFamily="18" charset="0"/>
                            </a:rPr>
                          </m:ctrlPr>
                        </m:fPr>
                        <m:num>
                          <m:r>
                            <a:rPr lang="en-US" sz="2800" b="1" i="1" smtClean="0">
                              <a:solidFill>
                                <a:srgbClr val="002060"/>
                              </a:solidFill>
                              <a:effectLst/>
                              <a:latin typeface="Cambria Math" panose="02040503050406030204" pitchFamily="18" charset="0"/>
                              <a:ea typeface="Times New Roman" panose="02020603050405020304" pitchFamily="18" charset="0"/>
                            </a:rPr>
                            <m:t>𝟏</m:t>
                          </m:r>
                        </m:num>
                        <m:den>
                          <m:r>
                            <a:rPr lang="en-US" sz="2800" b="1" i="1" smtClean="0">
                              <a:solidFill>
                                <a:srgbClr val="002060"/>
                              </a:solidFill>
                              <a:effectLst/>
                              <a:latin typeface="Cambria Math" panose="02040503050406030204" pitchFamily="18" charset="0"/>
                              <a:ea typeface="Times New Roman" panose="02020603050405020304" pitchFamily="18" charset="0"/>
                            </a:rPr>
                            <m:t>𝟐</m:t>
                          </m:r>
                        </m:den>
                      </m:f>
                      <m:r>
                        <a:rPr lang="en-US" sz="2800" b="1" i="1" smtClean="0">
                          <a:solidFill>
                            <a:srgbClr val="002060"/>
                          </a:solidFill>
                          <a:effectLst/>
                          <a:latin typeface="Cambria Math" panose="02040503050406030204" pitchFamily="18" charset="0"/>
                          <a:ea typeface="Times New Roman" panose="02020603050405020304" pitchFamily="18" charset="0"/>
                        </a:rPr>
                        <m:t>𝒎</m:t>
                      </m:r>
                      <m:sSup>
                        <m:sSupPr>
                          <m:ctrlPr>
                            <a:rPr lang="en-US" sz="2800" b="1" i="1">
                              <a:solidFill>
                                <a:srgbClr val="002060"/>
                              </a:solidFill>
                              <a:effectLst/>
                              <a:latin typeface="Cambria Math" panose="02040503050406030204" pitchFamily="18" charset="0"/>
                              <a:ea typeface="Times New Roman" panose="02020603050405020304" pitchFamily="18" charset="0"/>
                            </a:rPr>
                          </m:ctrlPr>
                        </m:sSupPr>
                        <m:e>
                          <m:r>
                            <a:rPr lang="en-US" sz="2800" b="1" i="1" smtClean="0">
                              <a:solidFill>
                                <a:srgbClr val="002060"/>
                              </a:solidFill>
                              <a:effectLst/>
                              <a:latin typeface="Cambria Math" panose="02040503050406030204" pitchFamily="18" charset="0"/>
                              <a:ea typeface="Times New Roman" panose="02020603050405020304" pitchFamily="18" charset="0"/>
                            </a:rPr>
                            <m:t>𝝎</m:t>
                          </m:r>
                        </m:e>
                        <m:sup>
                          <m:r>
                            <a:rPr lang="en-US" sz="2800" b="1" i="1" smtClean="0">
                              <a:solidFill>
                                <a:srgbClr val="002060"/>
                              </a:solidFill>
                              <a:effectLst/>
                              <a:latin typeface="Cambria Math" panose="02040503050406030204" pitchFamily="18" charset="0"/>
                              <a:ea typeface="Times New Roman" panose="02020603050405020304" pitchFamily="18" charset="0"/>
                            </a:rPr>
                            <m:t>𝟐</m:t>
                          </m:r>
                        </m:sup>
                      </m:sSup>
                      <m:sSup>
                        <m:sSupPr>
                          <m:ctrlPr>
                            <a:rPr lang="en-US" sz="2800" b="1" i="1">
                              <a:solidFill>
                                <a:srgbClr val="002060"/>
                              </a:solidFill>
                              <a:effectLst/>
                              <a:latin typeface="Cambria Math" panose="02040503050406030204" pitchFamily="18" charset="0"/>
                              <a:ea typeface="Times New Roman" panose="02020603050405020304" pitchFamily="18" charset="0"/>
                            </a:rPr>
                          </m:ctrlPr>
                        </m:sSupPr>
                        <m:e>
                          <m:r>
                            <a:rPr lang="en-US" sz="2800" b="1" i="1" smtClean="0">
                              <a:solidFill>
                                <a:srgbClr val="002060"/>
                              </a:solidFill>
                              <a:effectLst/>
                              <a:latin typeface="Cambria Math" panose="02040503050406030204" pitchFamily="18" charset="0"/>
                              <a:ea typeface="Times New Roman" panose="02020603050405020304" pitchFamily="18" charset="0"/>
                            </a:rPr>
                            <m:t>𝑨</m:t>
                          </m:r>
                        </m:e>
                        <m:sup>
                          <m:r>
                            <a:rPr lang="en-US" sz="2800" b="1" i="1" smtClean="0">
                              <a:solidFill>
                                <a:srgbClr val="002060"/>
                              </a:solidFill>
                              <a:effectLst/>
                              <a:latin typeface="Cambria Math" panose="02040503050406030204" pitchFamily="18" charset="0"/>
                              <a:ea typeface="Times New Roman" panose="02020603050405020304" pitchFamily="18" charset="0"/>
                            </a:rPr>
                            <m:t>𝟐</m:t>
                          </m:r>
                        </m:sup>
                      </m:sSup>
                    </m:oMath>
                  </m:oMathPara>
                </a14:m>
                <a:endParaRPr lang="en-US" sz="2800" b="1">
                  <a:solidFill>
                    <a:srgbClr val="002060"/>
                  </a:solidFill>
                  <a:effectLst/>
                  <a:latin typeface="Times New Roman" panose="02020603050405020304" pitchFamily="18" charset="0"/>
                  <a:ea typeface="Times New Roman" panose="02020603050405020304" pitchFamily="18" charset="0"/>
                </a:endParaRPr>
              </a:p>
            </p:txBody>
          </p:sp>
        </mc:Choice>
        <mc:Fallback xmlns="">
          <p:sp>
            <p:nvSpPr>
              <p:cNvPr id="13" name="TextBox 12" descr="n181 zalo Nguyen Duc Chien">
                <a:extLst>
                  <a:ext uri="{FF2B5EF4-FFF2-40B4-BE49-F238E27FC236}">
                    <a16:creationId xmlns:a16="http://schemas.microsoft.com/office/drawing/2014/main" id="{8F7A4DD5-74E0-918F-668F-A0933382C2A8}"/>
                  </a:ext>
                </a:extLst>
              </p:cNvPr>
              <p:cNvSpPr txBox="1">
                <a:spLocks noRot="1" noChangeAspect="1" noMove="1" noResize="1" noEditPoints="1" noAdjustHandles="1" noChangeArrowheads="1" noChangeShapeType="1" noTextEdit="1"/>
              </p:cNvSpPr>
              <p:nvPr/>
            </p:nvSpPr>
            <p:spPr>
              <a:xfrm>
                <a:off x="2288151" y="8801100"/>
                <a:ext cx="5474652" cy="132985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n181 zalo Nguyen Duc Chien">
                <a:extLst>
                  <a:ext uri="{FF2B5EF4-FFF2-40B4-BE49-F238E27FC236}">
                    <a16:creationId xmlns:a16="http://schemas.microsoft.com/office/drawing/2014/main" id="{04E5EB4C-D39A-5E41-AC39-62A63A8C623D}"/>
                  </a:ext>
                </a:extLst>
              </p:cNvPr>
              <p:cNvSpPr txBox="1"/>
              <p:nvPr/>
            </p:nvSpPr>
            <p:spPr>
              <a:xfrm>
                <a:off x="12274778" y="8496300"/>
                <a:ext cx="4102018" cy="1285032"/>
              </a:xfrm>
              <a:prstGeom prst="rect">
                <a:avLst/>
              </a:prstGeom>
              <a:noFill/>
            </p:spPr>
            <p:txBody>
              <a:bodyPr wrap="square">
                <a:spAutoFit/>
              </a:bodyPr>
              <a:lstStyle/>
              <a:p>
                <a:pPr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US" sz="3600" b="1" i="1" smtClean="0">
                          <a:solidFill>
                            <a:schemeClr val="tx1"/>
                          </a:solidFill>
                          <a:effectLst/>
                          <a:latin typeface="Cambria Math" panose="02040503050406030204" pitchFamily="18" charset="0"/>
                          <a:ea typeface="Times New Roman" panose="02020603050405020304" pitchFamily="18" charset="0"/>
                        </a:rPr>
                        <m:t>𝑾</m:t>
                      </m:r>
                      <m:r>
                        <a:rPr lang="en-US" sz="3600" b="1" i="1" baseline="-25000" smtClean="0">
                          <a:solidFill>
                            <a:schemeClr val="tx1"/>
                          </a:solidFill>
                          <a:effectLst/>
                          <a:latin typeface="Cambria Math" panose="02040503050406030204" pitchFamily="18" charset="0"/>
                          <a:ea typeface="Times New Roman" panose="02020603050405020304" pitchFamily="18" charset="0"/>
                        </a:rPr>
                        <m:t>𝒕𝒎𝒂𝒙</m:t>
                      </m:r>
                      <m:r>
                        <a:rPr lang="en-US" sz="3600" b="1" i="1" baseline="-25000" smtClean="0">
                          <a:solidFill>
                            <a:schemeClr val="tx1"/>
                          </a:solidFill>
                          <a:effectLst/>
                          <a:latin typeface="Cambria Math" panose="02040503050406030204" pitchFamily="18" charset="0"/>
                          <a:ea typeface="Times New Roman" panose="02020603050405020304" pitchFamily="18" charset="0"/>
                        </a:rPr>
                        <m:t> =</m:t>
                      </m:r>
                      <m:f>
                        <m:fPr>
                          <m:ctrlPr>
                            <a:rPr lang="en-US" sz="3600" b="1" i="1">
                              <a:solidFill>
                                <a:schemeClr val="tx1"/>
                              </a:solidFill>
                              <a:effectLst/>
                              <a:latin typeface="Cambria Math" panose="02040503050406030204" pitchFamily="18" charset="0"/>
                              <a:ea typeface="Times New Roman" panose="02020603050405020304" pitchFamily="18" charset="0"/>
                            </a:rPr>
                          </m:ctrlPr>
                        </m:fPr>
                        <m:num>
                          <m:r>
                            <a:rPr lang="en-US" sz="3600" b="1" i="1" smtClean="0">
                              <a:solidFill>
                                <a:schemeClr val="tx1"/>
                              </a:solidFill>
                              <a:effectLst/>
                              <a:latin typeface="Cambria Math" panose="02040503050406030204" pitchFamily="18" charset="0"/>
                              <a:ea typeface="Times New Roman" panose="02020603050405020304" pitchFamily="18" charset="0"/>
                            </a:rPr>
                            <m:t>𝟏</m:t>
                          </m:r>
                        </m:num>
                        <m:den>
                          <m:r>
                            <a:rPr lang="en-US" sz="3600" b="1" i="1" smtClean="0">
                              <a:solidFill>
                                <a:schemeClr val="tx1"/>
                              </a:solidFill>
                              <a:effectLst/>
                              <a:latin typeface="Cambria Math" panose="02040503050406030204" pitchFamily="18" charset="0"/>
                              <a:ea typeface="Times New Roman" panose="02020603050405020304" pitchFamily="18" charset="0"/>
                            </a:rPr>
                            <m:t>𝟐</m:t>
                          </m:r>
                        </m:den>
                      </m:f>
                      <m:r>
                        <a:rPr lang="en-US" sz="3600" b="1" i="1" smtClean="0">
                          <a:solidFill>
                            <a:schemeClr val="tx1"/>
                          </a:solidFill>
                          <a:effectLst/>
                          <a:latin typeface="Cambria Math" panose="02040503050406030204" pitchFamily="18" charset="0"/>
                          <a:ea typeface="Times New Roman" panose="02020603050405020304" pitchFamily="18" charset="0"/>
                        </a:rPr>
                        <m:t>𝒎</m:t>
                      </m:r>
                      <m:sSup>
                        <m:sSupPr>
                          <m:ctrlPr>
                            <a:rPr lang="en-US" sz="3600" b="1" i="1">
                              <a:solidFill>
                                <a:schemeClr val="tx1"/>
                              </a:solidFill>
                              <a:effectLst/>
                              <a:latin typeface="Cambria Math" panose="02040503050406030204" pitchFamily="18" charset="0"/>
                              <a:ea typeface="Times New Roman" panose="02020603050405020304" pitchFamily="18" charset="0"/>
                            </a:rPr>
                          </m:ctrlPr>
                        </m:sSupPr>
                        <m:e>
                          <m:r>
                            <a:rPr lang="en-US" sz="3600" b="1" i="1" smtClean="0">
                              <a:solidFill>
                                <a:schemeClr val="tx1"/>
                              </a:solidFill>
                              <a:effectLst/>
                              <a:latin typeface="Cambria Math" panose="02040503050406030204" pitchFamily="18" charset="0"/>
                              <a:ea typeface="Times New Roman" panose="02020603050405020304" pitchFamily="18" charset="0"/>
                            </a:rPr>
                            <m:t>𝝎</m:t>
                          </m:r>
                        </m:e>
                        <m:sup>
                          <m:r>
                            <a:rPr lang="en-US" sz="3600" b="1" i="1" smtClean="0">
                              <a:solidFill>
                                <a:schemeClr val="tx1"/>
                              </a:solidFill>
                              <a:effectLst/>
                              <a:latin typeface="Cambria Math" panose="02040503050406030204" pitchFamily="18" charset="0"/>
                              <a:ea typeface="Times New Roman" panose="02020603050405020304" pitchFamily="18" charset="0"/>
                            </a:rPr>
                            <m:t>𝟐</m:t>
                          </m:r>
                        </m:sup>
                      </m:sSup>
                      <m:sSup>
                        <m:sSupPr>
                          <m:ctrlPr>
                            <a:rPr lang="en-US" sz="3600" b="1" i="1">
                              <a:solidFill>
                                <a:schemeClr val="tx1"/>
                              </a:solidFill>
                              <a:effectLst/>
                              <a:latin typeface="Cambria Math" panose="02040503050406030204" pitchFamily="18" charset="0"/>
                              <a:ea typeface="Times New Roman" panose="02020603050405020304" pitchFamily="18" charset="0"/>
                            </a:rPr>
                          </m:ctrlPr>
                        </m:sSupPr>
                        <m:e>
                          <m:r>
                            <a:rPr lang="en-US" sz="3600" b="1" i="1" smtClean="0">
                              <a:solidFill>
                                <a:schemeClr val="tx1"/>
                              </a:solidFill>
                              <a:effectLst/>
                              <a:latin typeface="Cambria Math" panose="02040503050406030204" pitchFamily="18" charset="0"/>
                              <a:ea typeface="Times New Roman" panose="02020603050405020304" pitchFamily="18" charset="0"/>
                            </a:rPr>
                            <m:t>𝑨</m:t>
                          </m:r>
                        </m:e>
                        <m:sup>
                          <m:r>
                            <a:rPr lang="en-US" sz="3600" b="1" i="1" smtClean="0">
                              <a:solidFill>
                                <a:schemeClr val="tx1"/>
                              </a:solidFill>
                              <a:effectLst/>
                              <a:latin typeface="Cambria Math" panose="02040503050406030204" pitchFamily="18" charset="0"/>
                              <a:ea typeface="Times New Roman" panose="02020603050405020304" pitchFamily="18" charset="0"/>
                            </a:rPr>
                            <m:t>𝟐</m:t>
                          </m:r>
                        </m:sup>
                      </m:sSup>
                    </m:oMath>
                  </m:oMathPara>
                </a14:m>
                <a:endParaRPr lang="en-US" sz="3600" b="1">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5" name="TextBox 14" descr="n181 zalo Nguyen Duc Chien">
                <a:extLst>
                  <a:ext uri="{FF2B5EF4-FFF2-40B4-BE49-F238E27FC236}">
                    <a16:creationId xmlns:a16="http://schemas.microsoft.com/office/drawing/2014/main" id="{04E5EB4C-D39A-5E41-AC39-62A63A8C623D}"/>
                  </a:ext>
                </a:extLst>
              </p:cNvPr>
              <p:cNvSpPr txBox="1">
                <a:spLocks noRot="1" noChangeAspect="1" noMove="1" noResize="1" noEditPoints="1" noAdjustHandles="1" noChangeArrowheads="1" noChangeShapeType="1" noTextEdit="1"/>
              </p:cNvSpPr>
              <p:nvPr/>
            </p:nvSpPr>
            <p:spPr>
              <a:xfrm>
                <a:off x="12274778" y="8496300"/>
                <a:ext cx="4102018" cy="128503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35788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descr="n181 zalo Nguyen Duc Chien">
            <a:extLst>
              <a:ext uri="{FF2B5EF4-FFF2-40B4-BE49-F238E27FC236}">
                <a16:creationId xmlns:a16="http://schemas.microsoft.com/office/drawing/2014/main" id="{63092FB7-D26B-AA0E-DE6E-CABD8AC29B12}"/>
              </a:ext>
            </a:extLst>
          </p:cNvPr>
          <p:cNvSpPr txBox="1"/>
          <p:nvPr/>
        </p:nvSpPr>
        <p:spPr>
          <a:xfrm>
            <a:off x="1091638" y="2254024"/>
            <a:ext cx="3124200" cy="692049"/>
          </a:xfrm>
          <a:prstGeom prst="rect">
            <a:avLst/>
          </a:prstGeom>
          <a:noFill/>
        </p:spPr>
        <p:txBody>
          <a:bodyPr wrap="square">
            <a:spAutoFit/>
          </a:bodyPr>
          <a:lstStyle/>
          <a:p>
            <a:pPr algn="just">
              <a:lnSpc>
                <a:spcPct val="115000"/>
              </a:lnSpc>
            </a:pPr>
            <a:r>
              <a:rPr lang="en-US" sz="3600" b="1">
                <a:solidFill>
                  <a:srgbClr val="0070C0"/>
                </a:solidFill>
                <a:latin typeface="Cambria" panose="02040503050406030204" pitchFamily="18" charset="0"/>
                <a:ea typeface="Cambria" panose="02040503050406030204" pitchFamily="18" charset="0"/>
                <a:cs typeface="Calibri" panose="020F0502020204030204" pitchFamily="34" charset="0"/>
              </a:rPr>
              <a:t>1</a:t>
            </a:r>
            <a:r>
              <a:rPr lang="en-US" sz="3600" b="1">
                <a:solidFill>
                  <a:srgbClr val="0070C0"/>
                </a:solidFill>
                <a:effectLst/>
                <a:latin typeface="Cambria" panose="02040503050406030204" pitchFamily="18" charset="0"/>
                <a:ea typeface="Cambria" panose="02040503050406030204" pitchFamily="18" charset="0"/>
                <a:cs typeface="Calibri" panose="020F0502020204030204" pitchFamily="34" charset="0"/>
              </a:rPr>
              <a:t>. Biểu thức</a:t>
            </a:r>
            <a:endPar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n181 zalo Nguyen Duc Chien">
            <a:extLst>
              <a:ext uri="{FF2B5EF4-FFF2-40B4-BE49-F238E27FC236}">
                <a16:creationId xmlns:a16="http://schemas.microsoft.com/office/drawing/2014/main" id="{66573240-E97C-220F-CE08-65C3FB2AA863}"/>
              </a:ext>
            </a:extLst>
          </p:cNvPr>
          <p:cNvPicPr>
            <a:picLocks noChangeAspect="1"/>
          </p:cNvPicPr>
          <p:nvPr/>
        </p:nvPicPr>
        <p:blipFill>
          <a:blip r:embed="rId2"/>
          <a:stretch>
            <a:fillRect/>
          </a:stretch>
        </p:blipFill>
        <p:spPr>
          <a:xfrm>
            <a:off x="941826" y="7213321"/>
            <a:ext cx="2558608" cy="2000366"/>
          </a:xfrm>
          <a:prstGeom prst="rect">
            <a:avLst/>
          </a:prstGeom>
        </p:spPr>
      </p:pic>
      <mc:AlternateContent xmlns:mc="http://schemas.openxmlformats.org/markup-compatibility/2006" xmlns:a14="http://schemas.microsoft.com/office/drawing/2010/main">
        <mc:Choice Requires="a14">
          <p:sp>
            <p:nvSpPr>
              <p:cNvPr id="19" name="TextBox 18" descr="n181 zalo Nguyen Duc Chien">
                <a:extLst>
                  <a:ext uri="{FF2B5EF4-FFF2-40B4-BE49-F238E27FC236}">
                    <a16:creationId xmlns:a16="http://schemas.microsoft.com/office/drawing/2014/main" id="{5D6BCDF2-7BD1-53D3-99A9-C0853E69492F}"/>
                  </a:ext>
                </a:extLst>
              </p:cNvPr>
              <p:cNvSpPr txBox="1"/>
              <p:nvPr/>
            </p:nvSpPr>
            <p:spPr>
              <a:xfrm>
                <a:off x="1392522" y="4295790"/>
                <a:ext cx="7615525" cy="1670714"/>
              </a:xfrm>
              <a:prstGeom prst="rect">
                <a:avLst/>
              </a:prstGeom>
              <a:noFill/>
            </p:spPr>
            <p:txBody>
              <a:bodyPr wrap="square">
                <a:spAutoFit/>
              </a:bodyPr>
              <a:lstStyle/>
              <a:p>
                <a:pPr algn="ctr">
                  <a:lnSpc>
                    <a:spcPct val="115000"/>
                  </a:lnSpc>
                </a:pPr>
                <a14:m>
                  <m:oMathPara xmlns:m="http://schemas.openxmlformats.org/officeDocument/2006/math">
                    <m:oMathParaPr>
                      <m:jc m:val="centerGroup"/>
                    </m:oMathParaPr>
                    <m:oMath xmlns:m="http://schemas.openxmlformats.org/officeDocument/2006/math">
                      <m:r>
                        <a:rPr lang="en-US" sz="3200" b="1" i="1" smtClean="0">
                          <a:solidFill>
                            <a:srgbClr val="003300"/>
                          </a:solidFill>
                          <a:latin typeface="Cambria Math" panose="02040503050406030204" pitchFamily="18" charset="0"/>
                          <a:ea typeface="Cambria Math" panose="02040503050406030204" pitchFamily="18" charset="0"/>
                        </a:rPr>
                        <m:t>𝑲𝒉𝒊</m:t>
                      </m:r>
                      <m:r>
                        <a:rPr lang="en-US" sz="3200" b="1" i="1" smtClean="0">
                          <a:solidFill>
                            <a:srgbClr val="003300"/>
                          </a:solidFill>
                          <a:latin typeface="Cambria Math" panose="02040503050406030204" pitchFamily="18" charset="0"/>
                          <a:ea typeface="Cambria Math" panose="02040503050406030204" pitchFamily="18" charset="0"/>
                        </a:rPr>
                        <m:t>  </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𝑊</m:t>
                          </m:r>
                        </m:e>
                        <m:sub>
                          <m:r>
                            <a:rPr lang="en-US" sz="3200" b="0" i="1" smtClean="0">
                              <a:latin typeface="Cambria Math" panose="02040503050406030204" pitchFamily="18" charset="0"/>
                              <a:ea typeface="Cambria Math" panose="02040503050406030204" pitchFamily="18" charset="0"/>
                            </a:rPr>
                            <m:t>𝑡</m:t>
                          </m:r>
                        </m:sub>
                      </m:sSub>
                      <m:r>
                        <a:rPr lang="en-US" sz="3200" b="0" i="1" smtClean="0">
                          <a:latin typeface="Cambria Math" panose="02040503050406030204" pitchFamily="18" charset="0"/>
                          <a:ea typeface="Cambria Math" panose="02040503050406030204" pitchFamily="18" charset="0"/>
                        </a:rPr>
                        <m:t> =0⟹</m:t>
                      </m:r>
                      <m:r>
                        <a:rPr lang="en-US" sz="3200" b="0" i="1" smtClean="0">
                          <a:latin typeface="Cambria Math" panose="02040503050406030204" pitchFamily="18" charset="0"/>
                          <a:ea typeface="Cambria Math" panose="02040503050406030204" pitchFamily="18" charset="0"/>
                        </a:rPr>
                        <m:t>𝑊</m:t>
                      </m:r>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𝑊</m:t>
                          </m:r>
                        </m:e>
                        <m:sub>
                          <m:r>
                            <a:rPr lang="en-US" sz="3200" b="0" i="1" smtClean="0">
                              <a:latin typeface="Cambria Math" panose="02040503050406030204" pitchFamily="18" charset="0"/>
                              <a:ea typeface="Cambria Math" panose="02040503050406030204" pitchFamily="18" charset="0"/>
                            </a:rPr>
                            <m:t>đ</m:t>
                          </m:r>
                          <m:r>
                            <a:rPr lang="en-US" sz="3200" b="0" i="1" smtClean="0">
                              <a:latin typeface="Cambria Math" panose="02040503050406030204" pitchFamily="18" charset="0"/>
                              <a:ea typeface="Cambria Math" panose="02040503050406030204" pitchFamily="18" charset="0"/>
                            </a:rPr>
                            <m:t>𝑚𝑎𝑥</m:t>
                          </m:r>
                        </m:sub>
                      </m:sSub>
                      <m:r>
                        <a:rPr lang="en-US" sz="3200" b="0" i="1" smtClean="0">
                          <a:latin typeface="Cambria Math" panose="02040503050406030204" pitchFamily="18" charset="0"/>
                          <a:ea typeface="Cambria Math" panose="02040503050406030204" pitchFamily="18" charset="0"/>
                        </a:rPr>
                        <m:t>= </m:t>
                      </m:r>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1</m:t>
                          </m:r>
                        </m:num>
                        <m:den>
                          <m:r>
                            <a:rPr lang="en-US" sz="3200" i="1">
                              <a:latin typeface="Cambria Math" panose="02040503050406030204" pitchFamily="18" charset="0"/>
                              <a:ea typeface="Cambria Math" panose="02040503050406030204" pitchFamily="18" charset="0"/>
                            </a:rPr>
                            <m:t>2</m:t>
                          </m:r>
                        </m:den>
                      </m:f>
                      <m:r>
                        <a:rPr lang="en-US" sz="3200" i="1">
                          <a:latin typeface="Cambria Math" panose="02040503050406030204" pitchFamily="18" charset="0"/>
                          <a:ea typeface="Cambria Math" panose="02040503050406030204" pitchFamily="18" charset="0"/>
                        </a:rPr>
                        <m:t>𝑚</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𝜔</m:t>
                          </m:r>
                        </m:e>
                        <m:sup>
                          <m:r>
                            <a:rPr lang="en-US" sz="3200" i="1">
                              <a:latin typeface="Cambria Math" panose="02040503050406030204" pitchFamily="18" charset="0"/>
                              <a:ea typeface="Cambria Math" panose="02040503050406030204" pitchFamily="18" charset="0"/>
                            </a:rPr>
                            <m:t>2</m:t>
                          </m:r>
                        </m:sup>
                      </m:sSup>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𝐴</m:t>
                          </m:r>
                        </m:e>
                        <m:sup>
                          <m:r>
                            <a:rPr lang="en-US" sz="3200" i="1">
                              <a:latin typeface="Cambria Math" panose="02040503050406030204" pitchFamily="18" charset="0"/>
                              <a:ea typeface="Cambria Math" panose="02040503050406030204" pitchFamily="18" charset="0"/>
                            </a:rPr>
                            <m:t>2</m:t>
                          </m:r>
                        </m:sup>
                      </m:sSup>
                    </m:oMath>
                  </m:oMathPara>
                </a14:m>
                <a:endParaRPr lang="en-US" sz="3200">
                  <a:latin typeface="Cambria Math" panose="02040503050406030204" pitchFamily="18" charset="0"/>
                  <a:ea typeface="Cambria Math" panose="02040503050406030204" pitchFamily="18" charset="0"/>
                </a:endParaRPr>
              </a:p>
              <a:p>
                <a:pPr algn="ctr">
                  <a:lnSpc>
                    <a:spcPct val="115000"/>
                  </a:lnSpc>
                </a:pPr>
                <a:r>
                  <a:rPr lang="en-US" sz="3200">
                    <a:solidFill>
                      <a:srgbClr val="003300"/>
                    </a:solidFill>
                    <a:effectLst/>
                    <a:latin typeface="Cambria Math" panose="02040503050406030204" pitchFamily="18" charset="0"/>
                    <a:ea typeface="Cambria Math" panose="02040503050406030204" pitchFamily="18" charset="0"/>
                  </a:rPr>
                  <a:t> </a:t>
                </a:r>
                <a:endParaRPr lang="en-US" sz="3600">
                  <a:solidFill>
                    <a:srgbClr val="003300"/>
                  </a:solidFill>
                  <a:effectLst/>
                  <a:latin typeface="Cambria Math" panose="02040503050406030204" pitchFamily="18" charset="0"/>
                  <a:ea typeface="Cambria Math" panose="02040503050406030204" pitchFamily="18" charset="0"/>
                </a:endParaRPr>
              </a:p>
            </p:txBody>
          </p:sp>
        </mc:Choice>
        <mc:Fallback xmlns="">
          <p:sp>
            <p:nvSpPr>
              <p:cNvPr id="19" name="TextBox 18" descr="n181 zalo Nguyen Duc Chien">
                <a:extLst>
                  <a:ext uri="{FF2B5EF4-FFF2-40B4-BE49-F238E27FC236}">
                    <a16:creationId xmlns:a16="http://schemas.microsoft.com/office/drawing/2014/main" id="{5D6BCDF2-7BD1-53D3-99A9-C0853E69492F}"/>
                  </a:ext>
                </a:extLst>
              </p:cNvPr>
              <p:cNvSpPr txBox="1">
                <a:spLocks noRot="1" noChangeAspect="1" noMove="1" noResize="1" noEditPoints="1" noAdjustHandles="1" noChangeArrowheads="1" noChangeShapeType="1" noTextEdit="1"/>
              </p:cNvSpPr>
              <p:nvPr/>
            </p:nvSpPr>
            <p:spPr>
              <a:xfrm>
                <a:off x="1392522" y="4295790"/>
                <a:ext cx="7615525" cy="16707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n181 zalo Nguyen Duc Chien">
                <a:extLst>
                  <a:ext uri="{FF2B5EF4-FFF2-40B4-BE49-F238E27FC236}">
                    <a16:creationId xmlns:a16="http://schemas.microsoft.com/office/drawing/2014/main" id="{8D1AB62D-696C-F64B-1959-8CEFDEE55783}"/>
                  </a:ext>
                </a:extLst>
              </p:cNvPr>
              <p:cNvSpPr txBox="1"/>
              <p:nvPr/>
            </p:nvSpPr>
            <p:spPr>
              <a:xfrm>
                <a:off x="1618861" y="3555001"/>
                <a:ext cx="7389186" cy="4924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sty m:val="p"/>
                        </m:rPr>
                        <a:rPr lang="en-US" sz="3200" b="0" i="0" smtClean="0">
                          <a:latin typeface="Cambria Math" panose="02040503050406030204" pitchFamily="18" charset="0"/>
                        </a:rPr>
                        <m:t>Ta</m:t>
                      </m:r>
                      <m:r>
                        <a:rPr lang="en-US" sz="3200" b="0" i="0" smtClean="0">
                          <a:latin typeface="Cambria Math" panose="02040503050406030204" pitchFamily="18" charset="0"/>
                        </a:rPr>
                        <m:t> </m:t>
                      </m:r>
                      <m:r>
                        <m:rPr>
                          <m:sty m:val="p"/>
                        </m:rPr>
                        <a:rPr lang="en-US" sz="3200" b="0" i="0" smtClean="0">
                          <a:latin typeface="Cambria Math" panose="02040503050406030204" pitchFamily="18" charset="0"/>
                        </a:rPr>
                        <m:t>c</m:t>
                      </m:r>
                      <m:r>
                        <a:rPr lang="en-US" sz="3200" b="0" i="0" smtClean="0">
                          <a:latin typeface="Cambria Math" panose="02040503050406030204" pitchFamily="18" charset="0"/>
                        </a:rPr>
                        <m:t>ó: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               </m:t>
                          </m:r>
                          <m:r>
                            <a:rPr lang="en-US" sz="3200" b="0" i="1" smtClean="0">
                              <a:latin typeface="Cambria Math" panose="02040503050406030204" pitchFamily="18" charset="0"/>
                            </a:rPr>
                            <m:t>𝑊</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𝑊</m:t>
                          </m:r>
                        </m:e>
                        <m:sub>
                          <m:r>
                            <a:rPr lang="en-US" sz="3200" b="0" i="1" smtClean="0">
                              <a:latin typeface="Cambria Math" panose="02040503050406030204" pitchFamily="18" charset="0"/>
                            </a:rPr>
                            <m:t>đ</m:t>
                          </m:r>
                        </m:sub>
                      </m:sSub>
                      <m:r>
                        <a:rPr lang="en-US" sz="3200" b="0" i="1" smtClean="0">
                          <a:latin typeface="Cambria Math" panose="02040503050406030204" pitchFamily="18" charset="0"/>
                        </a:rPr>
                        <m:t>=</m:t>
                      </m:r>
                      <m:r>
                        <a:rPr lang="en-US" sz="3200" b="0" i="1" smtClean="0">
                          <a:latin typeface="Cambria Math" panose="02040503050406030204" pitchFamily="18" charset="0"/>
                        </a:rPr>
                        <m:t>𝑊</m:t>
                      </m:r>
                    </m:oMath>
                  </m:oMathPara>
                </a14:m>
                <a:endParaRPr lang="en-US" sz="3200" b="0" i="1">
                  <a:latin typeface="Cambria Math" panose="02040503050406030204" pitchFamily="18" charset="0"/>
                </a:endParaRPr>
              </a:p>
            </p:txBody>
          </p:sp>
        </mc:Choice>
        <mc:Fallback xmlns="">
          <p:sp>
            <p:nvSpPr>
              <p:cNvPr id="24" name="TextBox 23" descr="n181 zalo Nguyen Duc Chien">
                <a:extLst>
                  <a:ext uri="{FF2B5EF4-FFF2-40B4-BE49-F238E27FC236}">
                    <a16:creationId xmlns:a16="http://schemas.microsoft.com/office/drawing/2014/main" id="{8D1AB62D-696C-F64B-1959-8CEFDEE55783}"/>
                  </a:ext>
                </a:extLst>
              </p:cNvPr>
              <p:cNvSpPr txBox="1">
                <a:spLocks noRot="1" noChangeAspect="1" noMove="1" noResize="1" noEditPoints="1" noAdjustHandles="1" noChangeArrowheads="1" noChangeShapeType="1" noTextEdit="1"/>
              </p:cNvSpPr>
              <p:nvPr/>
            </p:nvSpPr>
            <p:spPr>
              <a:xfrm>
                <a:off x="1618861" y="3555001"/>
                <a:ext cx="7389186" cy="492443"/>
              </a:xfrm>
              <a:prstGeom prst="rect">
                <a:avLst/>
              </a:prstGeom>
              <a:blipFill>
                <a:blip r:embed="rId4"/>
                <a:stretch>
                  <a:fillRect/>
                </a:stretch>
              </a:blipFill>
              <a:ln>
                <a:noFill/>
              </a:ln>
            </p:spPr>
            <p:txBody>
              <a:bodyPr/>
              <a:lstStyle/>
              <a:p>
                <a:r>
                  <a:rPr lang="en-US">
                    <a:noFill/>
                  </a:rPr>
                  <a:t> </a:t>
                </a:r>
              </a:p>
            </p:txBody>
          </p:sp>
        </mc:Fallback>
      </mc:AlternateContent>
      <p:sp>
        <p:nvSpPr>
          <p:cNvPr id="28" name="TextBox 27" descr="n181 zalo Nguyen Duc Chien">
            <a:extLst>
              <a:ext uri="{FF2B5EF4-FFF2-40B4-BE49-F238E27FC236}">
                <a16:creationId xmlns:a16="http://schemas.microsoft.com/office/drawing/2014/main" id="{46C40877-B3DE-1740-1BC5-130916808907}"/>
              </a:ext>
            </a:extLst>
          </p:cNvPr>
          <p:cNvSpPr txBox="1"/>
          <p:nvPr/>
        </p:nvSpPr>
        <p:spPr>
          <a:xfrm>
            <a:off x="10515600" y="2254023"/>
            <a:ext cx="2819399" cy="692049"/>
          </a:xfrm>
          <a:prstGeom prst="rect">
            <a:avLst/>
          </a:prstGeom>
          <a:noFill/>
        </p:spPr>
        <p:txBody>
          <a:bodyPr wrap="square">
            <a:spAutoFit/>
          </a:bodyPr>
          <a:lstStyle/>
          <a:p>
            <a:pPr algn="just">
              <a:lnSpc>
                <a:spcPct val="115000"/>
              </a:lnSpc>
            </a:pPr>
            <a:r>
              <a:rPr lang="en-US" sz="3600" b="1">
                <a:solidFill>
                  <a:srgbClr val="0070C0"/>
                </a:solidFill>
                <a:effectLst/>
                <a:latin typeface="Cambria" panose="02040503050406030204" pitchFamily="18" charset="0"/>
                <a:ea typeface="Cambria" panose="02040503050406030204" pitchFamily="18" charset="0"/>
                <a:cs typeface="Calibri" panose="020F0502020204030204" pitchFamily="34" charset="0"/>
              </a:rPr>
              <a:t>2. Đồ thị</a:t>
            </a:r>
            <a:endPar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endParaRPr>
          </a:p>
        </p:txBody>
      </p:sp>
      <p:grpSp>
        <p:nvGrpSpPr>
          <p:cNvPr id="2" name="Group 1" descr="n181 zalo Nguyen Duc Chien">
            <a:extLst>
              <a:ext uri="{FF2B5EF4-FFF2-40B4-BE49-F238E27FC236}">
                <a16:creationId xmlns:a16="http://schemas.microsoft.com/office/drawing/2014/main" id="{A1E63093-E9FC-982B-B95A-1EAC079E466E}"/>
              </a:ext>
            </a:extLst>
          </p:cNvPr>
          <p:cNvGrpSpPr/>
          <p:nvPr/>
        </p:nvGrpSpPr>
        <p:grpSpPr>
          <a:xfrm>
            <a:off x="1595917" y="5906599"/>
            <a:ext cx="8238165" cy="1091261"/>
            <a:chOff x="1614196" y="5287334"/>
            <a:chExt cx="8238165" cy="1091261"/>
          </a:xfrm>
        </p:grpSpPr>
        <p:sp>
          <p:nvSpPr>
            <p:cNvPr id="26" name="TextBox 25">
              <a:extLst>
                <a:ext uri="{FF2B5EF4-FFF2-40B4-BE49-F238E27FC236}">
                  <a16:creationId xmlns:a16="http://schemas.microsoft.com/office/drawing/2014/main" id="{0C026B1B-1305-1B2A-7A46-77138D21191D}"/>
                </a:ext>
              </a:extLst>
            </p:cNvPr>
            <p:cNvSpPr txBox="1"/>
            <p:nvPr/>
          </p:nvSpPr>
          <p:spPr>
            <a:xfrm>
              <a:off x="1614196" y="5528266"/>
              <a:ext cx="773681" cy="55399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r>
                <a:rPr lang="en-US" sz="3600">
                  <a:latin typeface="Cambria Math" panose="02040503050406030204" pitchFamily="18" charset="0"/>
                  <a:ea typeface="Cambria Math" panose="02040503050406030204" pitchFamily="18" charset="0"/>
                  <a:sym typeface="Symbol" panose="05050102010706020507" pitchFamily="18" charset="2"/>
                </a:rPr>
                <a:t></a:t>
              </a:r>
              <a:endParaRPr lang="en-US" sz="360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B2FAF2-9CBA-E07A-2707-BD57069CDB05}"/>
                    </a:ext>
                  </a:extLst>
                </p:cNvPr>
                <p:cNvSpPr txBox="1"/>
                <p:nvPr/>
              </p:nvSpPr>
              <p:spPr>
                <a:xfrm>
                  <a:off x="2537161" y="5287334"/>
                  <a:ext cx="7315200" cy="1091261"/>
                </a:xfrm>
                <a:prstGeom prst="rect">
                  <a:avLst/>
                </a:prstGeom>
                <a:solidFill>
                  <a:schemeClr val="accent6">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𝑊</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1</m:t>
                            </m:r>
                          </m:num>
                          <m:den>
                            <m:r>
                              <a:rPr lang="en-US" sz="3200" i="1">
                                <a:latin typeface="Cambria Math" panose="02040503050406030204" pitchFamily="18" charset="0"/>
                                <a:ea typeface="Cambria Math" panose="02040503050406030204" pitchFamily="18" charset="0"/>
                              </a:rPr>
                              <m:t>2</m:t>
                            </m:r>
                          </m:den>
                        </m:f>
                        <m:r>
                          <a:rPr lang="en-US" sz="3200" i="1">
                            <a:latin typeface="Cambria Math" panose="02040503050406030204" pitchFamily="18" charset="0"/>
                            <a:ea typeface="Cambria Math" panose="02040503050406030204" pitchFamily="18" charset="0"/>
                          </a:rPr>
                          <m:t>𝑚</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𝜔</m:t>
                            </m:r>
                          </m:e>
                          <m:sup>
                            <m:r>
                              <a:rPr lang="en-US" sz="3200" i="1">
                                <a:latin typeface="Cambria Math" panose="02040503050406030204" pitchFamily="18" charset="0"/>
                                <a:ea typeface="Cambria Math" panose="02040503050406030204" pitchFamily="18" charset="0"/>
                              </a:rPr>
                              <m:t>2</m:t>
                            </m:r>
                          </m:sup>
                        </m:sSup>
                        <m:sSup>
                          <m:sSupPr>
                            <m:ctrlPr>
                              <a:rPr lang="en-US" sz="3200" i="1">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𝑥</m:t>
                            </m:r>
                          </m:e>
                          <m:sup>
                            <m:r>
                              <a:rPr lang="en-US" sz="3200" i="1">
                                <a:latin typeface="Cambria Math" panose="02040503050406030204" pitchFamily="18" charset="0"/>
                                <a:ea typeface="Cambria Math" panose="02040503050406030204" pitchFamily="18" charset="0"/>
                              </a:rPr>
                              <m:t>2</m:t>
                            </m:r>
                          </m:sup>
                        </m:sSup>
                        <m:r>
                          <a:rPr lang="en-US" sz="3200" b="0" i="1" smtClean="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2</m:t>
                            </m:r>
                          </m:den>
                        </m:f>
                        <m:r>
                          <a:rPr lang="en-US" sz="3200" i="1">
                            <a:latin typeface="Cambria Math" panose="02040503050406030204" pitchFamily="18" charset="0"/>
                          </a:rPr>
                          <m:t>𝑚</m:t>
                        </m:r>
                        <m:sSup>
                          <m:sSupPr>
                            <m:ctrlPr>
                              <a:rPr lang="en-US" sz="3200" i="1">
                                <a:latin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𝜔</m:t>
                            </m:r>
                          </m:e>
                          <m:sup>
                            <m:r>
                              <a:rPr lang="en-US" sz="3200" i="1">
                                <a:latin typeface="Cambria Math" panose="02040503050406030204" pitchFamily="18" charset="0"/>
                              </a:rPr>
                              <m:t>2</m:t>
                            </m:r>
                          </m:sup>
                        </m:sSup>
                        <m:sSup>
                          <m:sSupPr>
                            <m:ctrlPr>
                              <a:rPr lang="en-US" sz="3200" i="1">
                                <a:latin typeface="Cambria Math" panose="02040503050406030204" pitchFamily="18" charset="0"/>
                              </a:rPr>
                            </m:ctrlPr>
                          </m:sSupPr>
                          <m:e>
                            <m:r>
                              <a:rPr lang="en-US" sz="3200" i="1">
                                <a:latin typeface="Cambria Math" panose="02040503050406030204" pitchFamily="18" charset="0"/>
                              </a:rPr>
                              <m:t>𝐴</m:t>
                            </m:r>
                          </m:e>
                          <m:sup>
                            <m:r>
                              <a:rPr lang="en-US" sz="3200" i="1">
                                <a:latin typeface="Cambria Math" panose="02040503050406030204" pitchFamily="18" charset="0"/>
                              </a:rPr>
                              <m:t>2</m:t>
                            </m:r>
                          </m:sup>
                        </m:sSup>
                        <m:sSup>
                          <m:sSupPr>
                            <m:ctrlPr>
                              <a:rPr lang="en-US" sz="3200" i="1">
                                <a:latin typeface="Cambria Math" panose="02040503050406030204" pitchFamily="18" charset="0"/>
                              </a:rPr>
                            </m:ctrlPr>
                          </m:sSupPr>
                          <m:e>
                            <m:r>
                              <a:rPr lang="en-US" sz="3200" b="0" i="1" smtClean="0">
                                <a:latin typeface="Cambria Math" panose="02040503050406030204" pitchFamily="18" charset="0"/>
                              </a:rPr>
                              <m:t>𝑐𝑜𝑠</m:t>
                            </m:r>
                          </m:e>
                          <m:sup>
                            <m:r>
                              <a:rPr lang="en-US" sz="3200" i="1">
                                <a:latin typeface="Cambria Math" panose="02040503050406030204" pitchFamily="18" charset="0"/>
                              </a:rPr>
                              <m:t>2</m:t>
                            </m:r>
                          </m:sup>
                        </m:sSup>
                        <m:d>
                          <m:dPr>
                            <m:ctrlPr>
                              <a:rPr lang="en-US" sz="3200" i="1">
                                <a:latin typeface="Cambria Math" panose="02040503050406030204" pitchFamily="18" charset="0"/>
                              </a:rPr>
                            </m:ctrlPr>
                          </m:dPr>
                          <m:e>
                            <m:r>
                              <a:rPr lang="en-US" sz="3200" i="1">
                                <a:latin typeface="Cambria Math" panose="02040503050406030204" pitchFamily="18" charset="0"/>
                                <a:ea typeface="Cambria Math" panose="02040503050406030204" pitchFamily="18" charset="0"/>
                              </a:rPr>
                              <m:t>𝜔</m:t>
                            </m:r>
                            <m:r>
                              <a:rPr lang="en-US" sz="3200" i="1">
                                <a:latin typeface="Cambria Math" panose="02040503050406030204" pitchFamily="18" charset="0"/>
                                <a:ea typeface="Cambria Math" panose="02040503050406030204" pitchFamily="18" charset="0"/>
                              </a:rPr>
                              <m:t>𝑡</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𝜑</m:t>
                            </m:r>
                          </m:e>
                        </m:d>
                      </m:oMath>
                    </m:oMathPara>
                  </a14:m>
                  <a:endParaRPr lang="en-US" sz="3200" b="0" i="1">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86B2FAF2-9CBA-E07A-2707-BD57069CDB05}"/>
                    </a:ext>
                  </a:extLst>
                </p:cNvPr>
                <p:cNvSpPr txBox="1">
                  <a:spLocks noRot="1" noChangeAspect="1" noMove="1" noResize="1" noEditPoints="1" noAdjustHandles="1" noChangeArrowheads="1" noChangeShapeType="1" noTextEdit="1"/>
                </p:cNvSpPr>
                <p:nvPr/>
              </p:nvSpPr>
              <p:spPr>
                <a:xfrm>
                  <a:off x="2537161" y="5287334"/>
                  <a:ext cx="7315200" cy="1091261"/>
                </a:xfrm>
                <a:prstGeom prst="rect">
                  <a:avLst/>
                </a:prstGeom>
                <a:blipFill>
                  <a:blip r:embed="rId5"/>
                  <a:stretch>
                    <a:fillRect/>
                  </a:stretch>
                </a:blipFill>
                <a:ln>
                  <a:noFill/>
                </a:ln>
              </p:spPr>
              <p:txBody>
                <a:bodyPr/>
                <a:lstStyle/>
                <a:p>
                  <a:r>
                    <a:rPr lang="en-US">
                      <a:noFill/>
                    </a:rPr>
                    <a:t> </a:t>
                  </a:r>
                </a:p>
              </p:txBody>
            </p:sp>
          </mc:Fallback>
        </mc:AlternateContent>
      </p:grpSp>
      <p:pic>
        <p:nvPicPr>
          <p:cNvPr id="5" name="Picture 4" descr="n181 zalo Nguyen Duc Chien">
            <a:extLst>
              <a:ext uri="{FF2B5EF4-FFF2-40B4-BE49-F238E27FC236}">
                <a16:creationId xmlns:a16="http://schemas.microsoft.com/office/drawing/2014/main" id="{1115A2D9-1985-1A5E-4884-80A4FD379AC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515601" y="3159626"/>
            <a:ext cx="6379878" cy="6024537"/>
          </a:xfrm>
          <a:prstGeom prst="rect">
            <a:avLst/>
          </a:prstGeom>
        </p:spPr>
      </p:pic>
      <p:grpSp>
        <p:nvGrpSpPr>
          <p:cNvPr id="6" name="Group 5" descr="n181 zalo Nguyen Duc Chien">
            <a:extLst>
              <a:ext uri="{FF2B5EF4-FFF2-40B4-BE49-F238E27FC236}">
                <a16:creationId xmlns:a16="http://schemas.microsoft.com/office/drawing/2014/main" id="{06E323AF-C585-4F87-9626-2D38DE7F4573}"/>
              </a:ext>
            </a:extLst>
          </p:cNvPr>
          <p:cNvGrpSpPr/>
          <p:nvPr/>
        </p:nvGrpSpPr>
        <p:grpSpPr>
          <a:xfrm>
            <a:off x="1143000" y="1395129"/>
            <a:ext cx="11672886" cy="547971"/>
            <a:chOff x="4756162" y="5136237"/>
            <a:chExt cx="11672886" cy="547971"/>
          </a:xfrm>
        </p:grpSpPr>
        <p:sp>
          <p:nvSpPr>
            <p:cNvPr id="7" name="Line 2">
              <a:extLst>
                <a:ext uri="{FF2B5EF4-FFF2-40B4-BE49-F238E27FC236}">
                  <a16:creationId xmlns:a16="http://schemas.microsoft.com/office/drawing/2014/main" id="{F650C864-FFEC-896A-9D46-2F16C6677E8B}"/>
                </a:ext>
              </a:extLst>
            </p:cNvPr>
            <p:cNvSpPr>
              <a:spLocks noChangeShapeType="1"/>
            </p:cNvSpPr>
            <p:nvPr/>
          </p:nvSpPr>
          <p:spPr bwMode="auto">
            <a:xfrm flipV="1">
              <a:off x="4999048" y="5581539"/>
              <a:ext cx="969264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400">
                <a:solidFill>
                  <a:srgbClr val="FF0000"/>
                </a:solidFill>
                <a:latin typeface="Cambria" panose="02040503050406030204" pitchFamily="18" charset="0"/>
              </a:endParaRPr>
            </a:p>
          </p:txBody>
        </p:sp>
        <p:grpSp>
          <p:nvGrpSpPr>
            <p:cNvPr id="8" name="Group 7">
              <a:extLst>
                <a:ext uri="{FF2B5EF4-FFF2-40B4-BE49-F238E27FC236}">
                  <a16:creationId xmlns:a16="http://schemas.microsoft.com/office/drawing/2014/main" id="{D4A38FAC-1B03-48D8-ABB5-04DB83BF643F}"/>
                </a:ext>
              </a:extLst>
            </p:cNvPr>
            <p:cNvGrpSpPr>
              <a:grpSpLocks/>
            </p:cNvGrpSpPr>
            <p:nvPr/>
          </p:nvGrpSpPr>
          <p:grpSpPr bwMode="auto">
            <a:xfrm>
              <a:off x="4756162" y="5475179"/>
              <a:ext cx="182562" cy="182562"/>
              <a:chOff x="1239" y="1515"/>
              <a:chExt cx="115" cy="115"/>
            </a:xfrm>
          </p:grpSpPr>
          <p:sp>
            <p:nvSpPr>
              <p:cNvPr id="10" name="AutoShape 4">
                <a:extLst>
                  <a:ext uri="{FF2B5EF4-FFF2-40B4-BE49-F238E27FC236}">
                    <a16:creationId xmlns:a16="http://schemas.microsoft.com/office/drawing/2014/main" id="{C7A4F09C-5C96-A6E3-61A6-E10AD17D17D5}"/>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400">
                  <a:solidFill>
                    <a:srgbClr val="FF0000"/>
                  </a:solidFill>
                  <a:latin typeface="Cambria" panose="02040503050406030204" pitchFamily="18" charset="0"/>
                </a:endParaRPr>
              </a:p>
            </p:txBody>
          </p:sp>
          <p:sp>
            <p:nvSpPr>
              <p:cNvPr id="11" name="AutoShape 5">
                <a:extLst>
                  <a:ext uri="{FF2B5EF4-FFF2-40B4-BE49-F238E27FC236}">
                    <a16:creationId xmlns:a16="http://schemas.microsoft.com/office/drawing/2014/main" id="{0BFBEDD2-43AA-CDDE-E878-58B347D1A2F0}"/>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400">
                  <a:solidFill>
                    <a:srgbClr val="FF0000"/>
                  </a:solidFill>
                  <a:latin typeface="Cambria" panose="02040503050406030204" pitchFamily="18" charset="0"/>
                </a:endParaRPr>
              </a:p>
            </p:txBody>
          </p:sp>
        </p:grpSp>
        <p:sp>
          <p:nvSpPr>
            <p:cNvPr id="9" name="Text Box 59">
              <a:extLst>
                <a:ext uri="{FF2B5EF4-FFF2-40B4-BE49-F238E27FC236}">
                  <a16:creationId xmlns:a16="http://schemas.microsoft.com/office/drawing/2014/main" id="{6E568BF4-1347-C4FB-85E8-C1CF4E4C41B5}"/>
                </a:ext>
              </a:extLst>
            </p:cNvPr>
            <p:cNvSpPr txBox="1">
              <a:spLocks noChangeArrowheads="1"/>
            </p:cNvSpPr>
            <p:nvPr/>
          </p:nvSpPr>
          <p:spPr bwMode="auto">
            <a:xfrm>
              <a:off x="4999048" y="5136237"/>
              <a:ext cx="11430000" cy="54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lang="en-US" sz="5400" b="1">
                  <a:solidFill>
                    <a:srgbClr val="FF0000"/>
                  </a:solidFill>
                  <a:latin typeface="Cambria" panose="02040503050406030204" pitchFamily="18" charset="0"/>
                </a:rPr>
                <a:t>II</a:t>
              </a:r>
              <a:r>
                <a:rPr kumimoji="0" lang="en-US" sz="5400" b="1" i="0" u="none" strike="noStrike" kern="1200" cap="none" spc="0" normalizeH="0" baseline="0" noProof="0">
                  <a:ln>
                    <a:noFill/>
                  </a:ln>
                  <a:solidFill>
                    <a:srgbClr val="FF0000"/>
                  </a:solidFill>
                  <a:effectLst/>
                  <a:uLnTx/>
                  <a:uFillTx/>
                  <a:latin typeface="Cambria" panose="02040503050406030204" pitchFamily="18" charset="0"/>
                </a:rPr>
                <a:t>. THẾ NĂNG</a:t>
              </a:r>
            </a:p>
          </p:txBody>
        </p:sp>
      </p:grpSp>
    </p:spTree>
    <p:extLst>
      <p:ext uri="{BB962C8B-B14F-4D97-AF65-F5344CB8AC3E}">
        <p14:creationId xmlns:p14="http://schemas.microsoft.com/office/powerpoint/2010/main" val="56558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9" grpId="0"/>
      <p:bldP spid="24"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181 zalo Nguyen Duc Chien">
            <a:extLst>
              <a:ext uri="{FF2B5EF4-FFF2-40B4-BE49-F238E27FC236}">
                <a16:creationId xmlns:a16="http://schemas.microsoft.com/office/drawing/2014/main" id="{00E0DEBE-AA77-6D2A-2401-1AFF70D017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3" t="4843" r="2058" b="8030"/>
          <a:stretch/>
        </p:blipFill>
        <p:spPr bwMode="auto">
          <a:xfrm rot="200124">
            <a:off x="14178993" y="6103139"/>
            <a:ext cx="3685869" cy="3847832"/>
          </a:xfrm>
          <a:prstGeom prst="rect">
            <a:avLst/>
          </a:prstGeom>
          <a:noFill/>
          <a:ln w="76200">
            <a:solidFill>
              <a:srgbClr val="339966"/>
            </a:solidFill>
          </a:ln>
          <a:extLst>
            <a:ext uri="{909E8E84-426E-40DD-AFC4-6F175D3DCCD1}">
              <a14:hiddenFill xmlns:a14="http://schemas.microsoft.com/office/drawing/2010/main">
                <a:solidFill>
                  <a:srgbClr val="FFFFFF"/>
                </a:solidFill>
              </a14:hiddenFill>
            </a:ext>
          </a:extLst>
        </p:spPr>
      </p:pic>
      <p:sp>
        <p:nvSpPr>
          <p:cNvPr id="13" name="TextBox 12" descr="n181 zalo Nguyen Duc Chien">
            <a:extLst>
              <a:ext uri="{FF2B5EF4-FFF2-40B4-BE49-F238E27FC236}">
                <a16:creationId xmlns:a16="http://schemas.microsoft.com/office/drawing/2014/main" id="{711EF710-CB31-127F-390C-A5D17329B2C3}"/>
              </a:ext>
            </a:extLst>
          </p:cNvPr>
          <p:cNvSpPr txBox="1"/>
          <p:nvPr/>
        </p:nvSpPr>
        <p:spPr>
          <a:xfrm>
            <a:off x="3915726" y="2425555"/>
            <a:ext cx="13716000" cy="3220625"/>
          </a:xfrm>
          <a:prstGeom prst="rect">
            <a:avLst/>
          </a:prstGeom>
          <a:noFill/>
        </p:spPr>
        <p:txBody>
          <a:bodyPr wrap="square">
            <a:spAutoFit/>
          </a:bodyPr>
          <a:lstStyle/>
          <a:p>
            <a:pPr algn="just">
              <a:lnSpc>
                <a:spcPct val="130000"/>
              </a:lnSpc>
            </a:pPr>
            <a:r>
              <a:rPr lang="en-US" sz="5400">
                <a:solidFill>
                  <a:srgbClr val="339966"/>
                </a:solidFill>
                <a:effectLst/>
                <a:latin typeface="Cambria" panose="02040503050406030204" pitchFamily="18" charset="0"/>
                <a:ea typeface="Times New Roman" panose="02020603050405020304" pitchFamily="18" charset="0"/>
              </a:rPr>
              <a:t>Trong dao động điều hòa có sự chuyển hóa qua lại giữa động năng và thế năng của vật, còn cơ năng được bảo toàn.	</a:t>
            </a:r>
          </a:p>
        </p:txBody>
      </p:sp>
      <p:pic>
        <p:nvPicPr>
          <p:cNvPr id="26" name="Picture 25" descr="n181 zalo Nguyen Duc Chien">
            <a:extLst>
              <a:ext uri="{FF2B5EF4-FFF2-40B4-BE49-F238E27FC236}">
                <a16:creationId xmlns:a16="http://schemas.microsoft.com/office/drawing/2014/main" id="{99577194-56AC-4193-5D80-265453FA13C5}"/>
              </a:ext>
            </a:extLst>
          </p:cNvPr>
          <p:cNvPicPr>
            <a:picLocks noChangeAspect="1"/>
          </p:cNvPicPr>
          <p:nvPr/>
        </p:nvPicPr>
        <p:blipFill>
          <a:blip r:embed="rId3"/>
          <a:stretch>
            <a:fillRect/>
          </a:stretch>
        </p:blipFill>
        <p:spPr>
          <a:xfrm>
            <a:off x="6220" y="3238500"/>
            <a:ext cx="3124200" cy="6816436"/>
          </a:xfrm>
          <a:prstGeom prst="rect">
            <a:avLst/>
          </a:prstGeom>
        </p:spPr>
      </p:pic>
      <mc:AlternateContent xmlns:mc="http://schemas.openxmlformats.org/markup-compatibility/2006" xmlns:a14="http://schemas.microsoft.com/office/drawing/2010/main">
        <mc:Choice Requires="a14">
          <p:sp>
            <p:nvSpPr>
              <p:cNvPr id="27" name="TextBox 26" descr="n181 zalo Nguyen Duc Chien">
                <a:extLst>
                  <a:ext uri="{FF2B5EF4-FFF2-40B4-BE49-F238E27FC236}">
                    <a16:creationId xmlns:a16="http://schemas.microsoft.com/office/drawing/2014/main" id="{D7D9A780-7DA0-1320-F403-4A68D2AAD800}"/>
                  </a:ext>
                </a:extLst>
              </p:cNvPr>
              <p:cNvSpPr txBox="1"/>
              <p:nvPr/>
            </p:nvSpPr>
            <p:spPr>
              <a:xfrm>
                <a:off x="5927406" y="6401622"/>
                <a:ext cx="7696200" cy="1459823"/>
              </a:xfrm>
              <a:prstGeom prst="rect">
                <a:avLst/>
              </a:prstGeom>
              <a:solidFill>
                <a:schemeClr val="accent6">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800" b="0" i="1" smtClean="0">
                              <a:latin typeface="Cambria Math" panose="02040503050406030204" pitchFamily="18" charset="0"/>
                            </a:rPr>
                          </m:ctrlPr>
                        </m:sSubPr>
                        <m:e>
                          <m:r>
                            <a:rPr lang="en-US" sz="4800" b="0" i="1" smtClean="0">
                              <a:latin typeface="Cambria Math" panose="02040503050406030204" pitchFamily="18" charset="0"/>
                            </a:rPr>
                            <m:t>𝑊</m:t>
                          </m:r>
                          <m:r>
                            <a:rPr lang="en-US" sz="4800" b="0" i="1" smtClean="0">
                              <a:latin typeface="Cambria Math" panose="02040503050406030204" pitchFamily="18" charset="0"/>
                            </a:rPr>
                            <m:t>=</m:t>
                          </m:r>
                          <m:r>
                            <a:rPr lang="en-US" sz="4800" b="0" i="1" smtClean="0">
                              <a:latin typeface="Cambria Math" panose="02040503050406030204" pitchFamily="18" charset="0"/>
                            </a:rPr>
                            <m:t>𝑊</m:t>
                          </m:r>
                        </m:e>
                        <m:sub>
                          <m:r>
                            <a:rPr lang="en-US" sz="4800" b="0" i="1" smtClean="0">
                              <a:latin typeface="Cambria Math" panose="02040503050406030204" pitchFamily="18" charset="0"/>
                            </a:rPr>
                            <m:t>đ</m:t>
                          </m:r>
                        </m:sub>
                      </m:sSub>
                      <m:r>
                        <a:rPr lang="en-US" sz="4800" b="0" i="1" smtClean="0">
                          <a:latin typeface="Cambria Math" panose="02040503050406030204" pitchFamily="18" charset="0"/>
                        </a:rPr>
                        <m:t>+</m:t>
                      </m:r>
                      <m:sSub>
                        <m:sSubPr>
                          <m:ctrlPr>
                            <a:rPr lang="en-US" sz="4800" b="0" i="1" smtClean="0">
                              <a:latin typeface="Cambria Math" panose="02040503050406030204" pitchFamily="18" charset="0"/>
                            </a:rPr>
                          </m:ctrlPr>
                        </m:sSubPr>
                        <m:e>
                          <m:r>
                            <a:rPr lang="en-US" sz="4800" b="0" i="1" smtClean="0">
                              <a:latin typeface="Cambria Math" panose="02040503050406030204" pitchFamily="18" charset="0"/>
                            </a:rPr>
                            <m:t>𝑊</m:t>
                          </m:r>
                        </m:e>
                        <m:sub>
                          <m:r>
                            <a:rPr lang="en-US" sz="4800" b="0" i="1" smtClean="0">
                              <a:latin typeface="Cambria Math" panose="02040503050406030204" pitchFamily="18" charset="0"/>
                            </a:rPr>
                            <m:t>𝑡</m:t>
                          </m:r>
                        </m:sub>
                      </m:sSub>
                      <m:r>
                        <a:rPr lang="en-US" sz="4800" b="0" i="1" smtClean="0">
                          <a:latin typeface="Cambria Math" panose="02040503050406030204" pitchFamily="18" charset="0"/>
                        </a:rPr>
                        <m:t>=</m:t>
                      </m:r>
                      <m:f>
                        <m:fPr>
                          <m:ctrlPr>
                            <a:rPr lang="en-US" sz="4800" i="1">
                              <a:latin typeface="Cambria Math" panose="02040503050406030204" pitchFamily="18" charset="0"/>
                              <a:ea typeface="Cambria Math" panose="02040503050406030204" pitchFamily="18" charset="0"/>
                            </a:rPr>
                          </m:ctrlPr>
                        </m:fPr>
                        <m:num>
                          <m:r>
                            <a:rPr lang="en-US" sz="4800" i="1">
                              <a:latin typeface="Cambria Math" panose="02040503050406030204" pitchFamily="18" charset="0"/>
                              <a:ea typeface="Cambria Math" panose="02040503050406030204" pitchFamily="18" charset="0"/>
                            </a:rPr>
                            <m:t>1</m:t>
                          </m:r>
                        </m:num>
                        <m:den>
                          <m:r>
                            <a:rPr lang="en-US" sz="4800" i="1">
                              <a:latin typeface="Cambria Math" panose="02040503050406030204" pitchFamily="18" charset="0"/>
                              <a:ea typeface="Cambria Math" panose="02040503050406030204" pitchFamily="18" charset="0"/>
                            </a:rPr>
                            <m:t>2</m:t>
                          </m:r>
                        </m:den>
                      </m:f>
                      <m:r>
                        <a:rPr lang="en-US" sz="4800" i="1">
                          <a:latin typeface="Cambria Math" panose="02040503050406030204" pitchFamily="18" charset="0"/>
                          <a:ea typeface="Cambria Math" panose="02040503050406030204" pitchFamily="18" charset="0"/>
                        </a:rPr>
                        <m:t>𝑚</m:t>
                      </m:r>
                      <m:sSup>
                        <m:sSupPr>
                          <m:ctrlPr>
                            <a:rPr lang="en-US" sz="4800" i="1">
                              <a:latin typeface="Cambria Math" panose="02040503050406030204" pitchFamily="18" charset="0"/>
                              <a:ea typeface="Cambria Math" panose="02040503050406030204" pitchFamily="18" charset="0"/>
                            </a:rPr>
                          </m:ctrlPr>
                        </m:sSupPr>
                        <m:e>
                          <m:r>
                            <a:rPr lang="en-US" sz="4800" i="1">
                              <a:latin typeface="Cambria Math" panose="02040503050406030204" pitchFamily="18" charset="0"/>
                              <a:ea typeface="Cambria Math" panose="02040503050406030204" pitchFamily="18" charset="0"/>
                            </a:rPr>
                            <m:t>𝜔</m:t>
                          </m:r>
                        </m:e>
                        <m:sup>
                          <m:r>
                            <a:rPr lang="en-US" sz="4800" i="1">
                              <a:latin typeface="Cambria Math" panose="02040503050406030204" pitchFamily="18" charset="0"/>
                              <a:ea typeface="Cambria Math" panose="02040503050406030204" pitchFamily="18" charset="0"/>
                            </a:rPr>
                            <m:t>2</m:t>
                          </m:r>
                        </m:sup>
                      </m:sSup>
                      <m:sSup>
                        <m:sSupPr>
                          <m:ctrlPr>
                            <a:rPr lang="en-US" sz="4800" i="1">
                              <a:latin typeface="Cambria Math" panose="02040503050406030204" pitchFamily="18" charset="0"/>
                              <a:ea typeface="Cambria Math" panose="02040503050406030204" pitchFamily="18" charset="0"/>
                            </a:rPr>
                          </m:ctrlPr>
                        </m:sSupPr>
                        <m:e>
                          <m:r>
                            <a:rPr lang="en-US" sz="4800" i="1">
                              <a:latin typeface="Cambria Math" panose="02040503050406030204" pitchFamily="18" charset="0"/>
                              <a:ea typeface="Cambria Math" panose="02040503050406030204" pitchFamily="18" charset="0"/>
                            </a:rPr>
                            <m:t>𝐴</m:t>
                          </m:r>
                        </m:e>
                        <m:sup>
                          <m:r>
                            <a:rPr lang="en-US" sz="4800" i="1">
                              <a:latin typeface="Cambria Math" panose="02040503050406030204" pitchFamily="18" charset="0"/>
                              <a:ea typeface="Cambria Math" panose="02040503050406030204" pitchFamily="18" charset="0"/>
                            </a:rPr>
                            <m:t>2</m:t>
                          </m:r>
                        </m:sup>
                      </m:sSup>
                      <m:r>
                        <a:rPr lang="en-US" sz="4800" i="1">
                          <a:latin typeface="Cambria Math" panose="02040503050406030204" pitchFamily="18" charset="0"/>
                          <a:ea typeface="Cambria Math" panose="02040503050406030204" pitchFamily="18" charset="0"/>
                        </a:rPr>
                        <m:t> </m:t>
                      </m:r>
                    </m:oMath>
                  </m:oMathPara>
                </a14:m>
                <a:endParaRPr lang="en-US" sz="4800" b="0" i="1">
                  <a:latin typeface="Cambria Math" panose="02040503050406030204" pitchFamily="18" charset="0"/>
                </a:endParaRPr>
              </a:p>
            </p:txBody>
          </p:sp>
        </mc:Choice>
        <mc:Fallback xmlns="">
          <p:sp>
            <p:nvSpPr>
              <p:cNvPr id="27" name="TextBox 26" descr="n181 zalo Nguyen Duc Chien">
                <a:extLst>
                  <a:ext uri="{FF2B5EF4-FFF2-40B4-BE49-F238E27FC236}">
                    <a16:creationId xmlns:a16="http://schemas.microsoft.com/office/drawing/2014/main" id="{D7D9A780-7DA0-1320-F403-4A68D2AAD800}"/>
                  </a:ext>
                </a:extLst>
              </p:cNvPr>
              <p:cNvSpPr txBox="1">
                <a:spLocks noRot="1" noChangeAspect="1" noMove="1" noResize="1" noEditPoints="1" noAdjustHandles="1" noChangeArrowheads="1" noChangeShapeType="1" noTextEdit="1"/>
              </p:cNvSpPr>
              <p:nvPr/>
            </p:nvSpPr>
            <p:spPr>
              <a:xfrm>
                <a:off x="5927406" y="6401622"/>
                <a:ext cx="7696200" cy="1459823"/>
              </a:xfrm>
              <a:prstGeom prst="rect">
                <a:avLst/>
              </a:prstGeom>
              <a:blipFill>
                <a:blip r:embed="rId4"/>
                <a:stretch>
                  <a:fillRect/>
                </a:stretch>
              </a:blipFill>
              <a:ln>
                <a:noFill/>
              </a:ln>
            </p:spPr>
            <p:txBody>
              <a:bodyPr/>
              <a:lstStyle/>
              <a:p>
                <a:r>
                  <a:rPr lang="en-US">
                    <a:noFill/>
                  </a:rPr>
                  <a:t> </a:t>
                </a:r>
              </a:p>
            </p:txBody>
          </p:sp>
        </mc:Fallback>
      </mc:AlternateContent>
      <p:pic>
        <p:nvPicPr>
          <p:cNvPr id="28" name="Picture 27" descr="n181 zalo Nguyen Duc Chien">
            <a:extLst>
              <a:ext uri="{FF2B5EF4-FFF2-40B4-BE49-F238E27FC236}">
                <a16:creationId xmlns:a16="http://schemas.microsoft.com/office/drawing/2014/main" id="{D271F179-C7C2-FA73-B4D2-EBCE26A5018D}"/>
              </a:ext>
            </a:extLst>
          </p:cNvPr>
          <p:cNvPicPr>
            <a:picLocks noChangeAspect="1"/>
          </p:cNvPicPr>
          <p:nvPr/>
        </p:nvPicPr>
        <p:blipFill>
          <a:blip r:embed="rId5"/>
          <a:stretch>
            <a:fillRect/>
          </a:stretch>
        </p:blipFill>
        <p:spPr>
          <a:xfrm>
            <a:off x="16306800" y="232064"/>
            <a:ext cx="1951463" cy="2147309"/>
          </a:xfrm>
          <a:prstGeom prst="rect">
            <a:avLst/>
          </a:prstGeom>
        </p:spPr>
      </p:pic>
      <p:grpSp>
        <p:nvGrpSpPr>
          <p:cNvPr id="2" name="Group 1" descr="n181 zalo Nguyen Duc Chien">
            <a:extLst>
              <a:ext uri="{FF2B5EF4-FFF2-40B4-BE49-F238E27FC236}">
                <a16:creationId xmlns:a16="http://schemas.microsoft.com/office/drawing/2014/main" id="{9DC73B53-0727-5A70-6499-3E73079E1992}"/>
              </a:ext>
            </a:extLst>
          </p:cNvPr>
          <p:cNvGrpSpPr/>
          <p:nvPr/>
        </p:nvGrpSpPr>
        <p:grpSpPr>
          <a:xfrm>
            <a:off x="838200" y="712311"/>
            <a:ext cx="11672886" cy="547971"/>
            <a:chOff x="4756162" y="5136237"/>
            <a:chExt cx="11672886" cy="547971"/>
          </a:xfrm>
        </p:grpSpPr>
        <p:sp>
          <p:nvSpPr>
            <p:cNvPr id="3" name="Line 2">
              <a:extLst>
                <a:ext uri="{FF2B5EF4-FFF2-40B4-BE49-F238E27FC236}">
                  <a16:creationId xmlns:a16="http://schemas.microsoft.com/office/drawing/2014/main" id="{AADDD254-CE3A-7A9D-B336-8065B693BE50}"/>
                </a:ext>
              </a:extLst>
            </p:cNvPr>
            <p:cNvSpPr>
              <a:spLocks noChangeShapeType="1"/>
            </p:cNvSpPr>
            <p:nvPr/>
          </p:nvSpPr>
          <p:spPr bwMode="auto">
            <a:xfrm flipV="1">
              <a:off x="4999048" y="5581539"/>
              <a:ext cx="969264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400">
                <a:solidFill>
                  <a:srgbClr val="FF0000"/>
                </a:solidFill>
                <a:latin typeface="Cambria" panose="02040503050406030204" pitchFamily="18" charset="0"/>
              </a:endParaRPr>
            </a:p>
          </p:txBody>
        </p:sp>
        <p:grpSp>
          <p:nvGrpSpPr>
            <p:cNvPr id="4" name="Group 3">
              <a:extLst>
                <a:ext uri="{FF2B5EF4-FFF2-40B4-BE49-F238E27FC236}">
                  <a16:creationId xmlns:a16="http://schemas.microsoft.com/office/drawing/2014/main" id="{D47483BA-F49C-9436-9ACC-6A3197A81432}"/>
                </a:ext>
              </a:extLst>
            </p:cNvPr>
            <p:cNvGrpSpPr>
              <a:grpSpLocks/>
            </p:cNvGrpSpPr>
            <p:nvPr/>
          </p:nvGrpSpPr>
          <p:grpSpPr bwMode="auto">
            <a:xfrm>
              <a:off x="4756162" y="5475179"/>
              <a:ext cx="182562" cy="182562"/>
              <a:chOff x="1239" y="1515"/>
              <a:chExt cx="115" cy="115"/>
            </a:xfrm>
          </p:grpSpPr>
          <p:sp>
            <p:nvSpPr>
              <p:cNvPr id="6" name="AutoShape 4">
                <a:extLst>
                  <a:ext uri="{FF2B5EF4-FFF2-40B4-BE49-F238E27FC236}">
                    <a16:creationId xmlns:a16="http://schemas.microsoft.com/office/drawing/2014/main" id="{B96D073D-9A62-9B83-C901-B0FC80E0C3E8}"/>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400">
                  <a:solidFill>
                    <a:srgbClr val="FF0000"/>
                  </a:solidFill>
                  <a:latin typeface="Cambria" panose="02040503050406030204" pitchFamily="18" charset="0"/>
                </a:endParaRPr>
              </a:p>
            </p:txBody>
          </p:sp>
          <p:sp>
            <p:nvSpPr>
              <p:cNvPr id="8" name="AutoShape 5">
                <a:extLst>
                  <a:ext uri="{FF2B5EF4-FFF2-40B4-BE49-F238E27FC236}">
                    <a16:creationId xmlns:a16="http://schemas.microsoft.com/office/drawing/2014/main" id="{54061AD9-D1E5-049E-E6A5-802782C909E0}"/>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5400">
                  <a:solidFill>
                    <a:srgbClr val="FF0000"/>
                  </a:solidFill>
                  <a:latin typeface="Cambria" panose="02040503050406030204" pitchFamily="18" charset="0"/>
                </a:endParaRPr>
              </a:p>
            </p:txBody>
          </p:sp>
        </p:grpSp>
        <p:sp>
          <p:nvSpPr>
            <p:cNvPr id="5" name="Text Box 59">
              <a:extLst>
                <a:ext uri="{FF2B5EF4-FFF2-40B4-BE49-F238E27FC236}">
                  <a16:creationId xmlns:a16="http://schemas.microsoft.com/office/drawing/2014/main" id="{1D37BC17-1915-754C-C473-29F7B7E04D51}"/>
                </a:ext>
              </a:extLst>
            </p:cNvPr>
            <p:cNvSpPr txBox="1">
              <a:spLocks noChangeArrowheads="1"/>
            </p:cNvSpPr>
            <p:nvPr/>
          </p:nvSpPr>
          <p:spPr bwMode="auto">
            <a:xfrm>
              <a:off x="4999048" y="5136237"/>
              <a:ext cx="11430000" cy="54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lang="en-US" sz="5400" b="1">
                  <a:solidFill>
                    <a:srgbClr val="FF0000"/>
                  </a:solidFill>
                  <a:latin typeface="Cambria" panose="02040503050406030204" pitchFamily="18" charset="0"/>
                </a:rPr>
                <a:t>III</a:t>
              </a:r>
              <a:r>
                <a:rPr kumimoji="0" lang="en-US" sz="5400" b="1" i="0" u="none" strike="noStrike" kern="1200" cap="none" spc="0" normalizeH="0" baseline="0" noProof="0">
                  <a:ln>
                    <a:noFill/>
                  </a:ln>
                  <a:solidFill>
                    <a:srgbClr val="FF0000"/>
                  </a:solidFill>
                  <a:effectLst/>
                  <a:uLnTx/>
                  <a:uFillTx/>
                  <a:latin typeface="Cambria" panose="02040503050406030204" pitchFamily="18" charset="0"/>
                </a:rPr>
                <a:t>. CƠ NĂNG</a:t>
              </a:r>
            </a:p>
          </p:txBody>
        </p:sp>
      </p:grpSp>
    </p:spTree>
    <p:extLst>
      <p:ext uri="{BB962C8B-B14F-4D97-AF65-F5344CB8AC3E}">
        <p14:creationId xmlns:p14="http://schemas.microsoft.com/office/powerpoint/2010/main" val="99947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81 zalo Nguyen Duc Chien">
            <a:extLst>
              <a:ext uri="{FF2B5EF4-FFF2-40B4-BE49-F238E27FC236}">
                <a16:creationId xmlns:a16="http://schemas.microsoft.com/office/drawing/2014/main" id="{8B9493ED-B6B4-DE55-88A2-265AB6D4848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5514"/>
          <a:stretch/>
        </p:blipFill>
        <p:spPr>
          <a:xfrm>
            <a:off x="0" y="0"/>
            <a:ext cx="18288000" cy="10287000"/>
          </a:xfrm>
          <a:prstGeom prst="rect">
            <a:avLst/>
          </a:prstGeom>
        </p:spPr>
      </p:pic>
    </p:spTree>
    <p:extLst>
      <p:ext uri="{BB962C8B-B14F-4D97-AF65-F5344CB8AC3E}">
        <p14:creationId xmlns:p14="http://schemas.microsoft.com/office/powerpoint/2010/main" val="94909586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81 zalo Nguyen Duc Chien">
            <a:extLst>
              <a:ext uri="{FF2B5EF4-FFF2-40B4-BE49-F238E27FC236}">
                <a16:creationId xmlns:a16="http://schemas.microsoft.com/office/drawing/2014/main" id="{8B9493ED-B6B4-DE55-88A2-265AB6D4848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083" t="47858" r="3334" b="6999"/>
          <a:stretch/>
        </p:blipFill>
        <p:spPr>
          <a:xfrm>
            <a:off x="245435" y="86606"/>
            <a:ext cx="17797130" cy="5056894"/>
          </a:xfrm>
          <a:prstGeom prst="rect">
            <a:avLst/>
          </a:prstGeom>
        </p:spPr>
      </p:pic>
      <p:sp>
        <p:nvSpPr>
          <p:cNvPr id="5" name="TextBox 4" descr="n181 zalo Nguyen Duc Chien">
            <a:extLst>
              <a:ext uri="{FF2B5EF4-FFF2-40B4-BE49-F238E27FC236}">
                <a16:creationId xmlns:a16="http://schemas.microsoft.com/office/drawing/2014/main" id="{C38A5BEE-39F6-A32C-3995-B86D1DC013AD}"/>
              </a:ext>
            </a:extLst>
          </p:cNvPr>
          <p:cNvSpPr txBox="1"/>
          <p:nvPr/>
        </p:nvSpPr>
        <p:spPr>
          <a:xfrm>
            <a:off x="245435" y="5676900"/>
            <a:ext cx="7510238" cy="3866700"/>
          </a:xfrm>
          <a:prstGeom prst="rect">
            <a:avLst/>
          </a:prstGeom>
          <a:noFill/>
        </p:spPr>
        <p:txBody>
          <a:bodyPr wrap="square">
            <a:spAutoFit/>
          </a:bodyPr>
          <a:lstStyle/>
          <a:p>
            <a:pPr marL="0" marR="0" algn="just">
              <a:lnSpc>
                <a:spcPct val="130000"/>
              </a:lnSpc>
              <a:spcBef>
                <a:spcPts val="0"/>
              </a:spcBef>
              <a:spcAft>
                <a:spcPts val="0"/>
              </a:spcAft>
            </a:pPr>
            <a:r>
              <a:rPr lang="en-US" sz="3200" b="1" i="1">
                <a:solidFill>
                  <a:srgbClr val="002060"/>
                </a:solidFill>
                <a:effectLst/>
                <a:latin typeface="Cambria" panose="02040503050406030204" pitchFamily="18" charset="0"/>
                <a:ea typeface="Cambria" panose="02040503050406030204" pitchFamily="18" charset="0"/>
              </a:rPr>
              <a:t>a.</a:t>
            </a:r>
            <a:r>
              <a:rPr lang="en-US" sz="3200" i="1">
                <a:solidFill>
                  <a:srgbClr val="002060"/>
                </a:solidFill>
                <a:effectLst/>
                <a:latin typeface="Cambria" panose="02040503050406030204" pitchFamily="18" charset="0"/>
                <a:ea typeface="Cambria" panose="02040503050406030204" pitchFamily="18" charset="0"/>
              </a:rPr>
              <a:t> Chọn gốc thế năng tại vị trí cân bằng C.</a:t>
            </a:r>
            <a:endParaRPr lang="en-US" sz="3200">
              <a:solidFill>
                <a:srgbClr val="002060"/>
              </a:solidFill>
              <a:effectLst/>
              <a:latin typeface="Cambria" panose="02040503050406030204" pitchFamily="18" charset="0"/>
              <a:ea typeface="Cambria" panose="02040503050406030204" pitchFamily="18" charset="0"/>
            </a:endParaRPr>
          </a:p>
          <a:p>
            <a:pPr marL="243840" marR="0" algn="just">
              <a:lnSpc>
                <a:spcPct val="130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W</a:t>
            </a:r>
            <a:r>
              <a:rPr lang="en-US" sz="3200" i="1" baseline="-25000">
                <a:solidFill>
                  <a:srgbClr val="002060"/>
                </a:solidFill>
                <a:effectLst/>
                <a:latin typeface="Cambria" panose="02040503050406030204" pitchFamily="18" charset="0"/>
                <a:ea typeface="Cambria" panose="02040503050406030204" pitchFamily="18" charset="0"/>
              </a:rPr>
              <a:t>A</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đA</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tA</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tA</a:t>
            </a:r>
            <a:r>
              <a:rPr lang="en-US" sz="3200" i="1">
                <a:solidFill>
                  <a:srgbClr val="002060"/>
                </a:solidFill>
                <a:effectLst/>
                <a:latin typeface="Cambria" panose="02040503050406030204" pitchFamily="18" charset="0"/>
                <a:ea typeface="Cambria" panose="02040503050406030204" pitchFamily="18" charset="0"/>
              </a:rPr>
              <a:t> (W</a:t>
            </a:r>
            <a:r>
              <a:rPr lang="en-US" sz="3200" i="1" baseline="-25000">
                <a:solidFill>
                  <a:srgbClr val="002060"/>
                </a:solidFill>
                <a:effectLst/>
                <a:latin typeface="Cambria" panose="02040503050406030204" pitchFamily="18" charset="0"/>
                <a:ea typeface="Cambria" panose="02040503050406030204" pitchFamily="18" charset="0"/>
              </a:rPr>
              <a:t>đA</a:t>
            </a:r>
            <a:r>
              <a:rPr lang="en-US" sz="3200" i="1">
                <a:solidFill>
                  <a:srgbClr val="002060"/>
                </a:solidFill>
                <a:effectLst/>
                <a:latin typeface="Cambria" panose="02040503050406030204" pitchFamily="18" charset="0"/>
                <a:ea typeface="Cambria" panose="02040503050406030204" pitchFamily="18" charset="0"/>
              </a:rPr>
              <a:t> = 0, W</a:t>
            </a:r>
            <a:r>
              <a:rPr lang="en-US" sz="3200" i="1" baseline="-25000">
                <a:solidFill>
                  <a:srgbClr val="002060"/>
                </a:solidFill>
                <a:effectLst/>
                <a:latin typeface="Cambria" panose="02040503050406030204" pitchFamily="18" charset="0"/>
                <a:ea typeface="Cambria" panose="02040503050406030204" pitchFamily="18" charset="0"/>
              </a:rPr>
              <a:t>tA</a:t>
            </a:r>
            <a:r>
              <a:rPr lang="en-US" sz="3200" i="1">
                <a:solidFill>
                  <a:srgbClr val="002060"/>
                </a:solidFill>
                <a:effectLst/>
                <a:latin typeface="Cambria" panose="02040503050406030204" pitchFamily="18" charset="0"/>
                <a:ea typeface="Cambria" panose="02040503050406030204" pitchFamily="18" charset="0"/>
              </a:rPr>
              <a:t> max)</a:t>
            </a:r>
            <a:endParaRPr lang="en-US" sz="3200">
              <a:solidFill>
                <a:srgbClr val="002060"/>
              </a:solidFill>
              <a:effectLst/>
              <a:latin typeface="Cambria" panose="02040503050406030204" pitchFamily="18" charset="0"/>
              <a:ea typeface="Cambria" panose="02040503050406030204" pitchFamily="18" charset="0"/>
            </a:endParaRPr>
          </a:p>
          <a:p>
            <a:pPr marL="243840" marR="0" algn="just">
              <a:lnSpc>
                <a:spcPct val="130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W</a:t>
            </a:r>
            <a:r>
              <a:rPr lang="en-US" sz="3200" i="1" baseline="-25000">
                <a:solidFill>
                  <a:srgbClr val="002060"/>
                </a:solidFill>
                <a:effectLst/>
                <a:latin typeface="Cambria" panose="02040503050406030204" pitchFamily="18" charset="0"/>
                <a:ea typeface="Cambria" panose="02040503050406030204" pitchFamily="18" charset="0"/>
              </a:rPr>
              <a:t>B</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đB</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tB</a:t>
            </a:r>
            <a:r>
              <a:rPr lang="en-US" sz="3200" i="1">
                <a:solidFill>
                  <a:srgbClr val="002060"/>
                </a:solidFill>
                <a:effectLst/>
                <a:latin typeface="Cambria" panose="02040503050406030204" pitchFamily="18" charset="0"/>
                <a:ea typeface="Cambria" panose="02040503050406030204" pitchFamily="18" charset="0"/>
              </a:rPr>
              <a:t> </a:t>
            </a:r>
            <a:endParaRPr lang="en-US" sz="3200">
              <a:solidFill>
                <a:srgbClr val="002060"/>
              </a:solidFill>
              <a:effectLst/>
              <a:latin typeface="Cambria" panose="02040503050406030204" pitchFamily="18" charset="0"/>
              <a:ea typeface="Cambria" panose="02040503050406030204" pitchFamily="18" charset="0"/>
            </a:endParaRPr>
          </a:p>
          <a:p>
            <a:pPr marL="243840" marR="0" algn="just">
              <a:lnSpc>
                <a:spcPct val="130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W</a:t>
            </a:r>
            <a:r>
              <a:rPr lang="en-US" sz="3200" i="1" baseline="-25000">
                <a:solidFill>
                  <a:srgbClr val="002060"/>
                </a:solidFill>
                <a:effectLst/>
                <a:latin typeface="Cambria" panose="02040503050406030204" pitchFamily="18" charset="0"/>
                <a:ea typeface="Cambria" panose="02040503050406030204" pitchFamily="18" charset="0"/>
              </a:rPr>
              <a:t>C</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đC</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tC</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đC</a:t>
            </a:r>
            <a:r>
              <a:rPr lang="en-US" sz="3200" i="1">
                <a:solidFill>
                  <a:srgbClr val="002060"/>
                </a:solidFill>
                <a:effectLst/>
                <a:latin typeface="Cambria" panose="02040503050406030204" pitchFamily="18" charset="0"/>
                <a:ea typeface="Cambria" panose="02040503050406030204" pitchFamily="18" charset="0"/>
              </a:rPr>
              <a:t> (W</a:t>
            </a:r>
            <a:r>
              <a:rPr lang="en-US" sz="3200" i="1" baseline="-25000">
                <a:solidFill>
                  <a:srgbClr val="002060"/>
                </a:solidFill>
                <a:effectLst/>
                <a:latin typeface="Cambria" panose="02040503050406030204" pitchFamily="18" charset="0"/>
                <a:ea typeface="Cambria" panose="02040503050406030204" pitchFamily="18" charset="0"/>
              </a:rPr>
              <a:t>đA</a:t>
            </a:r>
            <a:r>
              <a:rPr lang="en-US" sz="3200" i="1">
                <a:solidFill>
                  <a:srgbClr val="002060"/>
                </a:solidFill>
                <a:effectLst/>
                <a:latin typeface="Cambria" panose="02040503050406030204" pitchFamily="18" charset="0"/>
                <a:ea typeface="Cambria" panose="02040503050406030204" pitchFamily="18" charset="0"/>
              </a:rPr>
              <a:t> max, W</a:t>
            </a:r>
            <a:r>
              <a:rPr lang="en-US" sz="3200" i="1" baseline="-25000">
                <a:solidFill>
                  <a:srgbClr val="002060"/>
                </a:solidFill>
                <a:effectLst/>
                <a:latin typeface="Cambria" panose="02040503050406030204" pitchFamily="18" charset="0"/>
                <a:ea typeface="Cambria" panose="02040503050406030204" pitchFamily="18" charset="0"/>
              </a:rPr>
              <a:t>tA</a:t>
            </a:r>
            <a:r>
              <a:rPr lang="en-US" sz="3200" i="1">
                <a:solidFill>
                  <a:srgbClr val="002060"/>
                </a:solidFill>
                <a:effectLst/>
                <a:latin typeface="Cambria" panose="02040503050406030204" pitchFamily="18" charset="0"/>
                <a:ea typeface="Cambria" panose="02040503050406030204" pitchFamily="18" charset="0"/>
              </a:rPr>
              <a:t> = 0) </a:t>
            </a:r>
            <a:endParaRPr lang="en-US" sz="3200">
              <a:solidFill>
                <a:srgbClr val="002060"/>
              </a:solidFill>
              <a:effectLst/>
              <a:latin typeface="Cambria" panose="02040503050406030204" pitchFamily="18" charset="0"/>
              <a:ea typeface="Cambria" panose="02040503050406030204" pitchFamily="18" charset="0"/>
            </a:endParaRPr>
          </a:p>
          <a:p>
            <a:pPr marL="243840" marR="0" algn="just">
              <a:lnSpc>
                <a:spcPct val="130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W</a:t>
            </a:r>
            <a:r>
              <a:rPr lang="en-US" sz="3200" i="1" baseline="-25000">
                <a:solidFill>
                  <a:srgbClr val="002060"/>
                </a:solidFill>
                <a:effectLst/>
                <a:latin typeface="Cambria" panose="02040503050406030204" pitchFamily="18" charset="0"/>
                <a:ea typeface="Cambria" panose="02040503050406030204" pitchFamily="18" charset="0"/>
              </a:rPr>
              <a:t>D</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đD</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tD</a:t>
            </a:r>
            <a:r>
              <a:rPr lang="en-US" sz="3200" i="1">
                <a:solidFill>
                  <a:srgbClr val="002060"/>
                </a:solidFill>
                <a:effectLst/>
                <a:latin typeface="Cambria" panose="02040503050406030204" pitchFamily="18" charset="0"/>
                <a:ea typeface="Cambria" panose="02040503050406030204" pitchFamily="18" charset="0"/>
              </a:rPr>
              <a:t> = W</a:t>
            </a:r>
            <a:r>
              <a:rPr lang="en-US" sz="3200" i="1" baseline="-25000">
                <a:solidFill>
                  <a:srgbClr val="002060"/>
                </a:solidFill>
                <a:effectLst/>
                <a:latin typeface="Cambria" panose="02040503050406030204" pitchFamily="18" charset="0"/>
                <a:ea typeface="Cambria" panose="02040503050406030204" pitchFamily="18" charset="0"/>
              </a:rPr>
              <a:t>tD</a:t>
            </a:r>
            <a:r>
              <a:rPr lang="en-US" sz="3200" i="1">
                <a:solidFill>
                  <a:srgbClr val="002060"/>
                </a:solidFill>
                <a:effectLst/>
                <a:latin typeface="Cambria" panose="02040503050406030204" pitchFamily="18" charset="0"/>
                <a:ea typeface="Cambria" panose="02040503050406030204" pitchFamily="18" charset="0"/>
              </a:rPr>
              <a:t> (W</a:t>
            </a:r>
            <a:r>
              <a:rPr lang="en-US" sz="3200" i="1" baseline="-25000">
                <a:solidFill>
                  <a:srgbClr val="002060"/>
                </a:solidFill>
                <a:effectLst/>
                <a:latin typeface="Cambria" panose="02040503050406030204" pitchFamily="18" charset="0"/>
                <a:ea typeface="Cambria" panose="02040503050406030204" pitchFamily="18" charset="0"/>
              </a:rPr>
              <a:t>đD</a:t>
            </a:r>
            <a:r>
              <a:rPr lang="en-US" sz="3200" i="1">
                <a:solidFill>
                  <a:srgbClr val="002060"/>
                </a:solidFill>
                <a:effectLst/>
                <a:latin typeface="Cambria" panose="02040503050406030204" pitchFamily="18" charset="0"/>
                <a:ea typeface="Cambria" panose="02040503050406030204" pitchFamily="18" charset="0"/>
              </a:rPr>
              <a:t> = 0, W</a:t>
            </a:r>
            <a:r>
              <a:rPr lang="en-US" sz="3200" i="1" baseline="-25000">
                <a:solidFill>
                  <a:srgbClr val="002060"/>
                </a:solidFill>
                <a:effectLst/>
                <a:latin typeface="Cambria" panose="02040503050406030204" pitchFamily="18" charset="0"/>
                <a:ea typeface="Cambria" panose="02040503050406030204" pitchFamily="18" charset="0"/>
              </a:rPr>
              <a:t>tD</a:t>
            </a:r>
            <a:r>
              <a:rPr lang="en-US" sz="3200" i="1">
                <a:solidFill>
                  <a:srgbClr val="002060"/>
                </a:solidFill>
                <a:effectLst/>
                <a:latin typeface="Cambria" panose="02040503050406030204" pitchFamily="18" charset="0"/>
                <a:ea typeface="Cambria" panose="02040503050406030204" pitchFamily="18" charset="0"/>
              </a:rPr>
              <a:t> max)</a:t>
            </a:r>
            <a:endParaRPr lang="en-US" sz="3200">
              <a:solidFill>
                <a:srgbClr val="002060"/>
              </a:solidFill>
              <a:effectLst/>
              <a:latin typeface="Cambria" panose="02040503050406030204" pitchFamily="18" charset="0"/>
              <a:ea typeface="Cambria" panose="02040503050406030204" pitchFamily="18" charset="0"/>
            </a:endParaRPr>
          </a:p>
          <a:p>
            <a:pPr marR="0" algn="ctr">
              <a:lnSpc>
                <a:spcPct val="130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	W</a:t>
            </a:r>
            <a:r>
              <a:rPr lang="en-US" sz="3200" i="1" baseline="-25000">
                <a:solidFill>
                  <a:srgbClr val="002060"/>
                </a:solidFill>
                <a:effectLst/>
                <a:latin typeface="Cambria" panose="02040503050406030204" pitchFamily="18" charset="0"/>
                <a:ea typeface="Cambria" panose="02040503050406030204" pitchFamily="18" charset="0"/>
              </a:rPr>
              <a:t>A </a:t>
            </a:r>
            <a:r>
              <a:rPr lang="en-US" sz="3200" i="1">
                <a:solidFill>
                  <a:srgbClr val="002060"/>
                </a:solidFill>
                <a:effectLst/>
                <a:latin typeface="Cambria" panose="02040503050406030204" pitchFamily="18" charset="0"/>
                <a:ea typeface="Cambria" panose="02040503050406030204" pitchFamily="18" charset="0"/>
              </a:rPr>
              <a:t>= W</a:t>
            </a:r>
            <a:r>
              <a:rPr lang="en-US" sz="3200" i="1" baseline="-25000">
                <a:solidFill>
                  <a:srgbClr val="002060"/>
                </a:solidFill>
                <a:effectLst/>
                <a:latin typeface="Cambria" panose="02040503050406030204" pitchFamily="18" charset="0"/>
                <a:ea typeface="Cambria" panose="02040503050406030204" pitchFamily="18" charset="0"/>
              </a:rPr>
              <a:t>B </a:t>
            </a:r>
            <a:r>
              <a:rPr lang="en-US" sz="3200" i="1">
                <a:solidFill>
                  <a:srgbClr val="002060"/>
                </a:solidFill>
                <a:effectLst/>
                <a:latin typeface="Cambria" panose="02040503050406030204" pitchFamily="18" charset="0"/>
                <a:ea typeface="Cambria" panose="02040503050406030204" pitchFamily="18" charset="0"/>
              </a:rPr>
              <a:t>= W</a:t>
            </a:r>
            <a:r>
              <a:rPr lang="en-US" sz="3200" i="1" baseline="-25000">
                <a:solidFill>
                  <a:srgbClr val="002060"/>
                </a:solidFill>
                <a:effectLst/>
                <a:latin typeface="Cambria" panose="02040503050406030204" pitchFamily="18" charset="0"/>
                <a:ea typeface="Cambria" panose="02040503050406030204" pitchFamily="18" charset="0"/>
              </a:rPr>
              <a:t>C </a:t>
            </a:r>
            <a:r>
              <a:rPr lang="en-US" sz="3200" i="1">
                <a:solidFill>
                  <a:srgbClr val="002060"/>
                </a:solidFill>
                <a:effectLst/>
                <a:latin typeface="Cambria" panose="02040503050406030204" pitchFamily="18" charset="0"/>
                <a:ea typeface="Cambria" panose="02040503050406030204" pitchFamily="18" charset="0"/>
              </a:rPr>
              <a:t>= W</a:t>
            </a:r>
            <a:r>
              <a:rPr lang="en-US" sz="3200" i="1" baseline="-25000">
                <a:solidFill>
                  <a:srgbClr val="002060"/>
                </a:solidFill>
                <a:effectLst/>
                <a:latin typeface="Cambria" panose="02040503050406030204" pitchFamily="18" charset="0"/>
                <a:ea typeface="Cambria" panose="02040503050406030204" pitchFamily="18" charset="0"/>
              </a:rPr>
              <a:t>D</a:t>
            </a:r>
            <a:endParaRPr lang="en-US" sz="3200">
              <a:solidFill>
                <a:srgbClr val="002060"/>
              </a:solidFill>
              <a:effectLst/>
              <a:latin typeface="Cambria" panose="02040503050406030204" pitchFamily="18" charset="0"/>
              <a:ea typeface="Cambria" panose="02040503050406030204" pitchFamily="18" charset="0"/>
            </a:endParaRPr>
          </a:p>
        </p:txBody>
      </p:sp>
      <p:sp>
        <p:nvSpPr>
          <p:cNvPr id="6" name="TextBox 5" descr="n181 zalo Nguyen Duc Chien">
            <a:extLst>
              <a:ext uri="{FF2B5EF4-FFF2-40B4-BE49-F238E27FC236}">
                <a16:creationId xmlns:a16="http://schemas.microsoft.com/office/drawing/2014/main" id="{D0EFFA7B-E139-6045-B0F8-F7F19AF588D7}"/>
              </a:ext>
            </a:extLst>
          </p:cNvPr>
          <p:cNvSpPr txBox="1"/>
          <p:nvPr/>
        </p:nvSpPr>
        <p:spPr>
          <a:xfrm>
            <a:off x="8382000" y="5735378"/>
            <a:ext cx="9144000" cy="3749744"/>
          </a:xfrm>
          <a:prstGeom prst="rect">
            <a:avLst/>
          </a:prstGeom>
          <a:noFill/>
        </p:spPr>
        <p:txBody>
          <a:bodyPr wrap="square">
            <a:spAutoFit/>
          </a:bodyPr>
          <a:lstStyle/>
          <a:p>
            <a:pPr marL="0" marR="0" algn="just">
              <a:lnSpc>
                <a:spcPct val="115000"/>
              </a:lnSpc>
              <a:spcBef>
                <a:spcPts val="600"/>
              </a:spcBef>
              <a:spcAft>
                <a:spcPts val="600"/>
              </a:spcAft>
            </a:pPr>
            <a:r>
              <a:rPr lang="en-US" sz="3200" b="1" i="1">
                <a:solidFill>
                  <a:srgbClr val="002060"/>
                </a:solidFill>
                <a:effectLst/>
                <a:latin typeface="Cambria" panose="02040503050406030204" pitchFamily="18" charset="0"/>
                <a:ea typeface="Cambria" panose="02040503050406030204" pitchFamily="18" charset="0"/>
              </a:rPr>
              <a:t>b.</a:t>
            </a:r>
            <a:r>
              <a:rPr lang="en-US" sz="3200" i="1">
                <a:solidFill>
                  <a:srgbClr val="002060"/>
                </a:solidFill>
                <a:effectLst/>
                <a:latin typeface="Cambria" panose="02040503050406030204" pitchFamily="18" charset="0"/>
                <a:ea typeface="Cambria" panose="02040503050406030204" pitchFamily="18" charset="0"/>
              </a:rPr>
              <a:t> + Khi vật di chuyển từ biên âm đến vị trí cân bằng thì thế năng giảm động năng tăng và ngược lại.</a:t>
            </a:r>
            <a:endParaRPr lang="en-US" sz="320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600"/>
              </a:spcBef>
              <a:spcAft>
                <a:spcPts val="600"/>
              </a:spcAft>
            </a:pPr>
            <a:r>
              <a:rPr lang="en-US" sz="3200" i="1">
                <a:solidFill>
                  <a:srgbClr val="002060"/>
                </a:solidFill>
                <a:effectLst/>
                <a:latin typeface="Cambria" panose="02040503050406030204" pitchFamily="18" charset="0"/>
                <a:ea typeface="Cambria" panose="02040503050406030204" pitchFamily="18" charset="0"/>
              </a:rPr>
              <a:t>+ Khi vật đi chuyển từ vị trí cân bằng đến biên dương thì thế năng tăng động năng giảm và ngược lại</a:t>
            </a:r>
            <a:endParaRPr lang="en-US" sz="320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600"/>
              </a:spcBef>
              <a:spcAft>
                <a:spcPts val="600"/>
              </a:spcAft>
            </a:pPr>
            <a:r>
              <a:rPr lang="en-US" sz="3200" i="1">
                <a:solidFill>
                  <a:srgbClr val="002060"/>
                </a:solidFill>
                <a:effectLst/>
                <a:latin typeface="Cambria" panose="02040503050406030204" pitchFamily="18" charset="0"/>
                <a:ea typeface="Cambria" panose="02040503050406030204" pitchFamily="18" charset="0"/>
              </a:rPr>
              <a:t>+ Vật đạt động năng cực đại khi ở vị trí cân bằng và cực tiểu khi ở vị trí biên còn thế năng thì ngược lại.</a:t>
            </a:r>
            <a:endParaRPr lang="en-US" sz="320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6023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lef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left)">
                                      <p:cBhvr>
                                        <p:cTn id="4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59" descr="n181 zalo Nguyen Duc Chien">
            <a:extLst>
              <a:ext uri="{FF2B5EF4-FFF2-40B4-BE49-F238E27FC236}">
                <a16:creationId xmlns:a16="http://schemas.microsoft.com/office/drawing/2014/main" id="{D52B1CBB-4AB3-C1A7-AC10-0B5A4A0BF11C}"/>
              </a:ext>
            </a:extLst>
          </p:cNvPr>
          <p:cNvSpPr txBox="1">
            <a:spLocks noChangeArrowheads="1"/>
          </p:cNvSpPr>
          <p:nvPr/>
        </p:nvSpPr>
        <p:spPr bwMode="auto">
          <a:xfrm>
            <a:off x="457199" y="571500"/>
            <a:ext cx="14355125" cy="53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lang="en-US" sz="4800" b="1">
                <a:solidFill>
                  <a:srgbClr val="FF0000"/>
                </a:solidFill>
                <a:latin typeface="Cambria" panose="02040503050406030204" pitchFamily="18" charset="0"/>
              </a:rPr>
              <a:t>IV</a:t>
            </a:r>
            <a:r>
              <a:rPr kumimoji="0" lang="en-US" sz="4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 CƠ NĂNG CỦA CON LẮC ĐƠN VÀ CON LẮC LÒ XO</a:t>
            </a:r>
          </a:p>
        </p:txBody>
      </p:sp>
      <p:sp>
        <p:nvSpPr>
          <p:cNvPr id="18" name="Line 2" descr="n181 zalo Nguyen Duc Chien">
            <a:extLst>
              <a:ext uri="{FF2B5EF4-FFF2-40B4-BE49-F238E27FC236}">
                <a16:creationId xmlns:a16="http://schemas.microsoft.com/office/drawing/2014/main" id="{64DE20E4-39FB-643C-860A-BE92FE07E9B5}"/>
              </a:ext>
            </a:extLst>
          </p:cNvPr>
          <p:cNvSpPr>
            <a:spLocks noChangeShapeType="1"/>
          </p:cNvSpPr>
          <p:nvPr/>
        </p:nvSpPr>
        <p:spPr bwMode="auto">
          <a:xfrm flipV="1">
            <a:off x="547685" y="1181099"/>
            <a:ext cx="14264640" cy="1"/>
          </a:xfrm>
          <a:prstGeom prst="line">
            <a:avLst/>
          </a:prstGeom>
          <a:noFill/>
          <a:ln w="381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nvGrpSpPr>
          <p:cNvPr id="19" name="Group 3" descr="n181 zalo Nguyen Duc Chien">
            <a:extLst>
              <a:ext uri="{FF2B5EF4-FFF2-40B4-BE49-F238E27FC236}">
                <a16:creationId xmlns:a16="http://schemas.microsoft.com/office/drawing/2014/main" id="{C99D9E37-3CE9-EBE7-E4B0-585CC023CD4B}"/>
              </a:ext>
            </a:extLst>
          </p:cNvPr>
          <p:cNvGrpSpPr>
            <a:grpSpLocks/>
          </p:cNvGrpSpPr>
          <p:nvPr/>
        </p:nvGrpSpPr>
        <p:grpSpPr bwMode="auto">
          <a:xfrm>
            <a:off x="304800" y="1074738"/>
            <a:ext cx="182562" cy="182562"/>
            <a:chOff x="1239" y="1515"/>
            <a:chExt cx="115" cy="115"/>
          </a:xfrm>
        </p:grpSpPr>
        <p:sp>
          <p:nvSpPr>
            <p:cNvPr id="20" name="AutoShape 4">
              <a:extLst>
                <a:ext uri="{FF2B5EF4-FFF2-40B4-BE49-F238E27FC236}">
                  <a16:creationId xmlns:a16="http://schemas.microsoft.com/office/drawing/2014/main" id="{8E909146-9CAC-634F-AC73-D9F432805094}"/>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sp>
          <p:nvSpPr>
            <p:cNvPr id="21" name="AutoShape 5">
              <a:extLst>
                <a:ext uri="{FF2B5EF4-FFF2-40B4-BE49-F238E27FC236}">
                  <a16:creationId xmlns:a16="http://schemas.microsoft.com/office/drawing/2014/main" id="{639CB2A7-418C-53CE-905D-B9661FE8B2C4}"/>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pic>
        <p:nvPicPr>
          <p:cNvPr id="22" name="Picture 21" descr="n181 zalo Nguyen Duc Chien">
            <a:extLst>
              <a:ext uri="{FF2B5EF4-FFF2-40B4-BE49-F238E27FC236}">
                <a16:creationId xmlns:a16="http://schemas.microsoft.com/office/drawing/2014/main" id="{8028A4AF-7433-93FB-0F32-2BAEBFD42461}"/>
              </a:ext>
            </a:extLst>
          </p:cNvPr>
          <p:cNvPicPr>
            <a:picLocks noChangeAspect="1"/>
          </p:cNvPicPr>
          <p:nvPr/>
        </p:nvPicPr>
        <p:blipFill>
          <a:blip r:embed="rId3"/>
          <a:stretch>
            <a:fillRect/>
          </a:stretch>
        </p:blipFill>
        <p:spPr>
          <a:xfrm rot="865789">
            <a:off x="15440862" y="-91507"/>
            <a:ext cx="1779090" cy="1837315"/>
          </a:xfrm>
          <a:prstGeom prst="rect">
            <a:avLst/>
          </a:prstGeom>
        </p:spPr>
      </p:pic>
      <p:graphicFrame>
        <p:nvGraphicFramePr>
          <p:cNvPr id="3" name="Table 2" descr="n181 zalo Nguyen Duc Chien">
            <a:extLst>
              <a:ext uri="{FF2B5EF4-FFF2-40B4-BE49-F238E27FC236}">
                <a16:creationId xmlns:a16="http://schemas.microsoft.com/office/drawing/2014/main" id="{CFF9BEDF-68F8-2A83-891E-6E74F9D3E2E7}"/>
              </a:ext>
            </a:extLst>
          </p:cNvPr>
          <p:cNvGraphicFramePr>
            <a:graphicFrameLocks noGrp="1"/>
          </p:cNvGraphicFramePr>
          <p:nvPr>
            <p:extLst>
              <p:ext uri="{D42A27DB-BD31-4B8C-83A1-F6EECF244321}">
                <p14:modId xmlns:p14="http://schemas.microsoft.com/office/powerpoint/2010/main" val="618247705"/>
              </p:ext>
            </p:extLst>
          </p:nvPr>
        </p:nvGraphicFramePr>
        <p:xfrm>
          <a:off x="514021" y="2012314"/>
          <a:ext cx="17373600" cy="7783196"/>
        </p:xfrm>
        <a:graphic>
          <a:graphicData uri="http://schemas.openxmlformats.org/drawingml/2006/table">
            <a:tbl>
              <a:tblPr firstRow="1" firstCol="1" bandRow="1">
                <a:tableStyleId>{16D9F66E-5EB9-4882-86FB-DCBF35E3C3E4}</a:tableStyleId>
              </a:tblPr>
              <a:tblGrid>
                <a:gridCol w="2625363">
                  <a:extLst>
                    <a:ext uri="{9D8B030D-6E8A-4147-A177-3AD203B41FA5}">
                      <a16:colId xmlns:a16="http://schemas.microsoft.com/office/drawing/2014/main" val="2913576589"/>
                    </a:ext>
                  </a:extLst>
                </a:gridCol>
                <a:gridCol w="7072651">
                  <a:extLst>
                    <a:ext uri="{9D8B030D-6E8A-4147-A177-3AD203B41FA5}">
                      <a16:colId xmlns:a16="http://schemas.microsoft.com/office/drawing/2014/main" val="3692998565"/>
                    </a:ext>
                  </a:extLst>
                </a:gridCol>
                <a:gridCol w="7675586">
                  <a:extLst>
                    <a:ext uri="{9D8B030D-6E8A-4147-A177-3AD203B41FA5}">
                      <a16:colId xmlns:a16="http://schemas.microsoft.com/office/drawing/2014/main" val="3337141618"/>
                    </a:ext>
                  </a:extLst>
                </a:gridCol>
              </a:tblGrid>
              <a:tr h="260366">
                <a:tc>
                  <a:txBody>
                    <a:bodyPr/>
                    <a:lstStyle/>
                    <a:p>
                      <a:pPr algn="ctr">
                        <a:lnSpc>
                          <a:spcPct val="114000"/>
                        </a:lnSpc>
                      </a:pPr>
                      <a:r>
                        <a:rPr lang="en-US" sz="3200">
                          <a:effectLst/>
                          <a:latin typeface="Cambria" panose="02040503050406030204" pitchFamily="18" charset="0"/>
                          <a:ea typeface="Cambria" panose="02040503050406030204" pitchFamily="18" charset="0"/>
                        </a:rPr>
                        <a:t> </a:t>
                      </a: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4000"/>
                        </a:lnSpc>
                      </a:pPr>
                      <a:r>
                        <a:rPr lang="en-US" sz="3200">
                          <a:effectLst/>
                          <a:latin typeface="Cambria" panose="02040503050406030204" pitchFamily="18" charset="0"/>
                          <a:ea typeface="Cambria" panose="02040503050406030204" pitchFamily="18" charset="0"/>
                        </a:rPr>
                        <a:t>Con lắc lò xo</a:t>
                      </a: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tc>
                <a:tc>
                  <a:txBody>
                    <a:bodyPr/>
                    <a:lstStyle/>
                    <a:p>
                      <a:pPr algn="ctr">
                        <a:lnSpc>
                          <a:spcPct val="114000"/>
                        </a:lnSpc>
                      </a:pPr>
                      <a:r>
                        <a:rPr lang="en-US" sz="3200">
                          <a:effectLst/>
                          <a:latin typeface="Cambria" panose="02040503050406030204" pitchFamily="18" charset="0"/>
                          <a:ea typeface="Cambria" panose="02040503050406030204" pitchFamily="18" charset="0"/>
                        </a:rPr>
                        <a:t>Con lắc đơn</a:t>
                      </a: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841893248"/>
                  </a:ext>
                </a:extLst>
              </a:tr>
              <a:tr h="816434">
                <a:tc>
                  <a:txBody>
                    <a:bodyPr/>
                    <a:lstStyle/>
                    <a:p>
                      <a:pPr algn="ctr">
                        <a:lnSpc>
                          <a:spcPct val="114000"/>
                        </a:lnSpc>
                      </a:pPr>
                      <a:r>
                        <a:rPr lang="en-US" sz="3200">
                          <a:effectLst/>
                          <a:latin typeface="Cambria" panose="02040503050406030204" pitchFamily="18" charset="0"/>
                          <a:ea typeface="Cambria" panose="02040503050406030204" pitchFamily="18" charset="0"/>
                        </a:rPr>
                        <a:t>Điều kiện dao động điều hòa</a:t>
                      </a: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just">
                        <a:lnSpc>
                          <a:spcPct val="114000"/>
                        </a:lnSpc>
                      </a:pP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tc>
                <a:tc>
                  <a:txBody>
                    <a:bodyPr/>
                    <a:lstStyle/>
                    <a:p>
                      <a:pPr algn="just">
                        <a:lnSpc>
                          <a:spcPct val="114000"/>
                        </a:lnSpc>
                      </a:pP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1219538183"/>
                  </a:ext>
                </a:extLst>
              </a:tr>
              <a:tr h="260366">
                <a:tc>
                  <a:txBody>
                    <a:bodyPr/>
                    <a:lstStyle/>
                    <a:p>
                      <a:pPr algn="ctr">
                        <a:lnSpc>
                          <a:spcPct val="114000"/>
                        </a:lnSpc>
                      </a:pPr>
                      <a:r>
                        <a:rPr lang="en-US" sz="3200">
                          <a:effectLst/>
                          <a:latin typeface="Cambria" panose="02040503050406030204" pitchFamily="18" charset="0"/>
                          <a:ea typeface="Cambria" panose="02040503050406030204" pitchFamily="18" charset="0"/>
                        </a:rPr>
                        <a:t>Động năng</a:t>
                      </a: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4000"/>
                        </a:lnSpc>
                      </a:pP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tc>
                <a:tc>
                  <a:txBody>
                    <a:bodyPr/>
                    <a:lstStyle/>
                    <a:p>
                      <a:pPr algn="ctr">
                        <a:lnSpc>
                          <a:spcPct val="114000"/>
                        </a:lnSpc>
                      </a:pPr>
                      <a:endParaRPr lang="en-US" sz="3200">
                        <a:solidFill>
                          <a:srgbClr val="003300"/>
                        </a:solidFill>
                        <a:effectLst/>
                        <a:latin typeface="Cambria" panose="02040503050406030204" pitchFamily="18" charset="0"/>
                        <a:ea typeface="Cambria" panose="02040503050406030204" pitchFamily="18" charset="0"/>
                      </a:endParaRPr>
                    </a:p>
                    <a:p>
                      <a:pPr algn="ctr">
                        <a:lnSpc>
                          <a:spcPct val="114000"/>
                        </a:lnSpc>
                      </a:pP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937318176"/>
                  </a:ext>
                </a:extLst>
              </a:tr>
              <a:tr h="3040703">
                <a:tc>
                  <a:txBody>
                    <a:bodyPr/>
                    <a:lstStyle/>
                    <a:p>
                      <a:pPr algn="ctr">
                        <a:lnSpc>
                          <a:spcPct val="114000"/>
                        </a:lnSpc>
                      </a:pPr>
                      <a:r>
                        <a:rPr lang="en-US" sz="3200">
                          <a:effectLst/>
                          <a:latin typeface="Cambria" panose="02040503050406030204" pitchFamily="18" charset="0"/>
                          <a:ea typeface="Cambria" panose="02040503050406030204" pitchFamily="18" charset="0"/>
                        </a:rPr>
                        <a:t>Thế năng</a:t>
                      </a:r>
                    </a:p>
                    <a:p>
                      <a:pPr algn="ctr">
                        <a:lnSpc>
                          <a:spcPct val="114000"/>
                        </a:lnSpc>
                      </a:pPr>
                      <a:r>
                        <a:rPr lang="en-US" sz="3200" b="0" i="1">
                          <a:effectLst/>
                          <a:latin typeface="Cambria" panose="02040503050406030204" pitchFamily="18" charset="0"/>
                          <a:ea typeface="Cambria" panose="02040503050406030204" pitchFamily="18" charset="0"/>
                        </a:rPr>
                        <a:t>(Chọn gốc </a:t>
                      </a:r>
                    </a:p>
                    <a:p>
                      <a:pPr algn="ctr">
                        <a:lnSpc>
                          <a:spcPct val="114000"/>
                        </a:lnSpc>
                      </a:pPr>
                      <a:r>
                        <a:rPr lang="en-US" sz="3200" b="0" i="1">
                          <a:effectLst/>
                          <a:latin typeface="Cambria" panose="02040503050406030204" pitchFamily="18" charset="0"/>
                          <a:ea typeface="Cambria" panose="02040503050406030204" pitchFamily="18" charset="0"/>
                        </a:rPr>
                        <a:t>thế năng tại </a:t>
                      </a:r>
                    </a:p>
                    <a:p>
                      <a:pPr algn="ctr">
                        <a:lnSpc>
                          <a:spcPct val="114000"/>
                        </a:lnSpc>
                      </a:pPr>
                      <a:r>
                        <a:rPr lang="en-US" sz="3200" b="0" i="1">
                          <a:effectLst/>
                          <a:latin typeface="Cambria" panose="02040503050406030204" pitchFamily="18" charset="0"/>
                          <a:ea typeface="Cambria" panose="02040503050406030204" pitchFamily="18" charset="0"/>
                        </a:rPr>
                        <a:t>vị trí </a:t>
                      </a:r>
                    </a:p>
                    <a:p>
                      <a:pPr algn="ctr">
                        <a:lnSpc>
                          <a:spcPct val="114000"/>
                        </a:lnSpc>
                      </a:pPr>
                      <a:r>
                        <a:rPr lang="en-US" sz="3200" b="0" i="1">
                          <a:effectLst/>
                          <a:latin typeface="Cambria" panose="02040503050406030204" pitchFamily="18" charset="0"/>
                          <a:ea typeface="Cambria" panose="02040503050406030204" pitchFamily="18" charset="0"/>
                        </a:rPr>
                        <a:t>cân bằng </a:t>
                      </a:r>
                    </a:p>
                    <a:p>
                      <a:pPr algn="ctr">
                        <a:lnSpc>
                          <a:spcPct val="114000"/>
                        </a:lnSpc>
                      </a:pPr>
                      <a:r>
                        <a:rPr lang="en-US" sz="3200" b="0" i="1">
                          <a:effectLst/>
                          <a:latin typeface="Cambria" panose="02040503050406030204" pitchFamily="18" charset="0"/>
                          <a:ea typeface="Cambria" panose="02040503050406030204" pitchFamily="18" charset="0"/>
                        </a:rPr>
                        <a:t>của vật)</a:t>
                      </a:r>
                      <a:endParaRPr lang="en-US" sz="3200" b="0" i="1">
                        <a:solidFill>
                          <a:srgbClr val="003300"/>
                        </a:solidFill>
                        <a:effectLst/>
                        <a:latin typeface="Cambria" panose="02040503050406030204" pitchFamily="18" charset="0"/>
                        <a:ea typeface="Cambria" panose="02040503050406030204" pitchFamily="18" charset="0"/>
                      </a:endParaRPr>
                    </a:p>
                  </a:txBody>
                  <a:tcPr marL="68580" marR="68580" marT="0" marB="0"/>
                </a:tc>
                <a:tc>
                  <a:txBody>
                    <a:bodyPr/>
                    <a:lstStyle/>
                    <a:p>
                      <a:pPr algn="just">
                        <a:lnSpc>
                          <a:spcPct val="114000"/>
                        </a:lnSpc>
                      </a:pP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just">
                        <a:lnSpc>
                          <a:spcPct val="114000"/>
                        </a:lnSpc>
                      </a:pP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1457616678"/>
                  </a:ext>
                </a:extLst>
              </a:tr>
              <a:tr h="260366">
                <a:tc>
                  <a:txBody>
                    <a:bodyPr/>
                    <a:lstStyle/>
                    <a:p>
                      <a:pPr algn="ctr">
                        <a:lnSpc>
                          <a:spcPct val="114000"/>
                        </a:lnSpc>
                      </a:pPr>
                      <a:r>
                        <a:rPr lang="en-US" sz="3200">
                          <a:effectLst/>
                          <a:latin typeface="Cambria" panose="02040503050406030204" pitchFamily="18" charset="0"/>
                          <a:ea typeface="Cambria" panose="02040503050406030204" pitchFamily="18" charset="0"/>
                        </a:rPr>
                        <a:t>Cơ năng</a:t>
                      </a: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algn="ctr">
                        <a:lnSpc>
                          <a:spcPct val="114000"/>
                        </a:lnSpc>
                      </a:pPr>
                      <a:endParaRPr lang="en-US" sz="3200">
                        <a:solidFill>
                          <a:srgbClr val="003300"/>
                        </a:solidFill>
                        <a:effectLst/>
                        <a:latin typeface="Cambria" panose="02040503050406030204" pitchFamily="18" charset="0"/>
                        <a:ea typeface="Cambria" panose="02040503050406030204" pitchFamily="18" charset="0"/>
                      </a:endParaRPr>
                    </a:p>
                    <a:p>
                      <a:pPr algn="ctr">
                        <a:lnSpc>
                          <a:spcPct val="114000"/>
                        </a:lnSpc>
                      </a:pP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tc>
                <a:tc>
                  <a:txBody>
                    <a:bodyPr/>
                    <a:lstStyle/>
                    <a:p>
                      <a:pPr algn="ctr">
                        <a:lnSpc>
                          <a:spcPct val="114000"/>
                        </a:lnSpc>
                      </a:pPr>
                      <a:endParaRPr lang="en-US" sz="3200">
                        <a:solidFill>
                          <a:srgbClr val="003300"/>
                        </a:solidFill>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1525594406"/>
                  </a:ext>
                </a:extLst>
              </a:tr>
            </a:tbl>
          </a:graphicData>
        </a:graphic>
      </p:graphicFrame>
      <p:sp>
        <p:nvSpPr>
          <p:cNvPr id="4" name="TextBox 3" descr="n181 zalo Nguyen Duc Chien">
            <a:extLst>
              <a:ext uri="{FF2B5EF4-FFF2-40B4-BE49-F238E27FC236}">
                <a16:creationId xmlns:a16="http://schemas.microsoft.com/office/drawing/2014/main" id="{8D073513-E841-0EAA-327E-05E71E7A3AC5}"/>
              </a:ext>
            </a:extLst>
          </p:cNvPr>
          <p:cNvSpPr txBox="1"/>
          <p:nvPr/>
        </p:nvSpPr>
        <p:spPr>
          <a:xfrm>
            <a:off x="3505200" y="2738327"/>
            <a:ext cx="6400800" cy="1077218"/>
          </a:xfrm>
          <a:prstGeom prst="rect">
            <a:avLst/>
          </a:prstGeom>
          <a:noFill/>
        </p:spPr>
        <p:txBody>
          <a:bodyPr wrap="square">
            <a:spAutoFit/>
          </a:bodyPr>
          <a:lstStyle/>
          <a:p>
            <a:pPr algn="just"/>
            <a:r>
              <a:rPr lang="en-US" sz="3200">
                <a:effectLst/>
                <a:latin typeface="Cambria" panose="02040503050406030204" pitchFamily="18" charset="0"/>
                <a:ea typeface="Cambria" panose="02040503050406030204" pitchFamily="18" charset="0"/>
              </a:rPr>
              <a:t>Khi không có ma sát và lò xo còn trong giới hạn đàn hồi.</a:t>
            </a:r>
            <a:endParaRPr lang="en-US" sz="3200">
              <a:solidFill>
                <a:srgbClr val="003300"/>
              </a:solidFill>
              <a:effectLst/>
              <a:latin typeface="Cambria" panose="02040503050406030204" pitchFamily="18" charset="0"/>
              <a:ea typeface="Cambria" panose="02040503050406030204" pitchFamily="18" charset="0"/>
            </a:endParaRPr>
          </a:p>
        </p:txBody>
      </p:sp>
      <p:sp>
        <p:nvSpPr>
          <p:cNvPr id="6" name="TextBox 5" descr="n181 zalo Nguyen Duc Chien">
            <a:extLst>
              <a:ext uri="{FF2B5EF4-FFF2-40B4-BE49-F238E27FC236}">
                <a16:creationId xmlns:a16="http://schemas.microsoft.com/office/drawing/2014/main" id="{ADF821A1-F3F4-F3F1-CBED-E58C3367DC2C}"/>
              </a:ext>
            </a:extLst>
          </p:cNvPr>
          <p:cNvSpPr txBox="1"/>
          <p:nvPr/>
        </p:nvSpPr>
        <p:spPr>
          <a:xfrm>
            <a:off x="10439400" y="2738327"/>
            <a:ext cx="7334579" cy="1077218"/>
          </a:xfrm>
          <a:prstGeom prst="rect">
            <a:avLst/>
          </a:prstGeom>
          <a:noFill/>
        </p:spPr>
        <p:txBody>
          <a:bodyPr wrap="square">
            <a:spAutoFit/>
          </a:bodyPr>
          <a:lstStyle/>
          <a:p>
            <a:pPr algn="just"/>
            <a:r>
              <a:rPr lang="en-US" sz="3200">
                <a:effectLst/>
                <a:latin typeface="Cambria" panose="02040503050406030204" pitchFamily="18" charset="0"/>
                <a:ea typeface="Cambria" panose="02040503050406030204" pitchFamily="18" charset="0"/>
              </a:rPr>
              <a:t>Khi không có ma sát và li độ dao động nhỏ đủ để sin</a:t>
            </a:r>
            <a:r>
              <a:rPr lang="en-US" sz="3200">
                <a:effectLst/>
                <a:latin typeface="Cambria" panose="02040503050406030204" pitchFamily="18" charset="0"/>
                <a:ea typeface="Cambria" panose="02040503050406030204" pitchFamily="18" charset="0"/>
                <a:sym typeface="Symbol" panose="05050102010706020507" pitchFamily="18" charset="2"/>
              </a:rPr>
              <a:t></a:t>
            </a:r>
            <a:r>
              <a:rPr lang="en-US" sz="3200">
                <a:effectLst/>
                <a:latin typeface="Cambria" panose="02040503050406030204" pitchFamily="18" charset="0"/>
                <a:ea typeface="Cambria" panose="02040503050406030204" pitchFamily="18" charset="0"/>
              </a:rPr>
              <a:t> </a:t>
            </a:r>
            <a:r>
              <a:rPr lang="en-US" sz="3200">
                <a:effectLst/>
                <a:latin typeface="Cambria" panose="02040503050406030204" pitchFamily="18" charset="0"/>
                <a:ea typeface="Cambria" panose="02040503050406030204" pitchFamily="18" charset="0"/>
                <a:sym typeface="Symbol" panose="05050102010706020507" pitchFamily="18" charset="2"/>
              </a:rPr>
              <a:t></a:t>
            </a:r>
            <a:r>
              <a:rPr lang="en-US" sz="3200">
                <a:effectLst/>
                <a:latin typeface="Cambria" panose="02040503050406030204" pitchFamily="18" charset="0"/>
                <a:ea typeface="Cambria" panose="02040503050406030204" pitchFamily="18" charset="0"/>
              </a:rPr>
              <a:t> </a:t>
            </a:r>
            <a:r>
              <a:rPr lang="en-US" sz="3200">
                <a:effectLst/>
                <a:latin typeface="Cambria" panose="02040503050406030204" pitchFamily="18" charset="0"/>
                <a:ea typeface="Cambria" panose="02040503050406030204" pitchFamily="18" charset="0"/>
                <a:sym typeface="Symbol" panose="05050102010706020507" pitchFamily="18" charset="2"/>
              </a:rPr>
              <a:t></a:t>
            </a:r>
            <a:r>
              <a:rPr lang="en-US" sz="3200">
                <a:effectLst/>
                <a:latin typeface="Cambria" panose="02040503050406030204" pitchFamily="18" charset="0"/>
                <a:ea typeface="Cambria" panose="02040503050406030204" pitchFamily="18" charset="0"/>
              </a:rPr>
              <a:t> (</a:t>
            </a:r>
            <a:r>
              <a:rPr lang="en-US" sz="3200">
                <a:effectLst/>
                <a:latin typeface="Cambria" panose="02040503050406030204" pitchFamily="18" charset="0"/>
                <a:ea typeface="Cambria" panose="02040503050406030204" pitchFamily="18" charset="0"/>
                <a:sym typeface="Symbol" panose="05050102010706020507" pitchFamily="18" charset="2"/>
              </a:rPr>
              <a:t></a:t>
            </a:r>
            <a:r>
              <a:rPr lang="en-US" sz="3200">
                <a:effectLst/>
                <a:latin typeface="Cambria" panose="02040503050406030204" pitchFamily="18" charset="0"/>
                <a:ea typeface="Cambria" panose="02040503050406030204" pitchFamily="18" charset="0"/>
              </a:rPr>
              <a:t> </a:t>
            </a:r>
            <a:r>
              <a:rPr lang="en-US" sz="3200">
                <a:effectLst/>
                <a:latin typeface="Cambria" panose="02040503050406030204" pitchFamily="18" charset="0"/>
                <a:ea typeface="Cambria" panose="02040503050406030204" pitchFamily="18" charset="0"/>
                <a:sym typeface="Symbol" panose="05050102010706020507" pitchFamily="18" charset="2"/>
              </a:rPr>
              <a:t></a:t>
            </a:r>
            <a:r>
              <a:rPr lang="en-US" sz="3200">
                <a:effectLst/>
                <a:latin typeface="Cambria" panose="02040503050406030204" pitchFamily="18" charset="0"/>
                <a:ea typeface="Cambria" panose="02040503050406030204" pitchFamily="18" charset="0"/>
              </a:rPr>
              <a:t> 10</a:t>
            </a:r>
            <a:r>
              <a:rPr lang="en-US" sz="3200">
                <a:effectLst/>
                <a:latin typeface="Cambria" panose="02040503050406030204" pitchFamily="18" charset="0"/>
                <a:ea typeface="Cambria" panose="02040503050406030204" pitchFamily="18" charset="0"/>
                <a:sym typeface="Symbol" panose="05050102010706020507" pitchFamily="18" charset="2"/>
              </a:rPr>
              <a:t></a:t>
            </a:r>
            <a:r>
              <a:rPr lang="en-US" sz="3200">
                <a:effectLst/>
                <a:latin typeface="Cambria" panose="02040503050406030204" pitchFamily="18" charset="0"/>
                <a:ea typeface="Cambria" panose="02040503050406030204" pitchFamily="18" charset="0"/>
              </a:rPr>
              <a:t>) </a:t>
            </a:r>
            <a:endParaRPr lang="en-US" sz="3200">
              <a:solidFill>
                <a:srgbClr val="003300"/>
              </a:solidFill>
              <a:effectLst/>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8" name="TextBox 7" descr="n181 zalo Nguyen Duc Chien">
                <a:extLst>
                  <a:ext uri="{FF2B5EF4-FFF2-40B4-BE49-F238E27FC236}">
                    <a16:creationId xmlns:a16="http://schemas.microsoft.com/office/drawing/2014/main" id="{6CF091D1-325F-4CD5-0850-91B40AAB147E}"/>
                  </a:ext>
                </a:extLst>
              </p:cNvPr>
              <p:cNvSpPr txBox="1"/>
              <p:nvPr/>
            </p:nvSpPr>
            <p:spPr>
              <a:xfrm>
                <a:off x="5410200" y="3815545"/>
                <a:ext cx="2590800" cy="1475340"/>
              </a:xfrm>
              <a:prstGeom prst="rect">
                <a:avLst/>
              </a:prstGeom>
              <a:noFill/>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e>
                        <m:sub>
                          <m:r>
                            <a:rPr lang="en-US" sz="3200" b="0" smtClean="0">
                              <a:latin typeface="Cambria Math" panose="02040503050406030204" pitchFamily="18" charset="0"/>
                            </a:rPr>
                            <m:t>đ</m:t>
                          </m:r>
                        </m:sub>
                      </m:sSub>
                      <m:r>
                        <a:rPr lang="en-US" sz="3200" b="0" smtClean="0">
                          <a:latin typeface="Cambria Math" panose="02040503050406030204" pitchFamily="18" charset="0"/>
                        </a:rPr>
                        <m:t>= </m:t>
                      </m:r>
                      <m:f>
                        <m:fPr>
                          <m:ctrlPr>
                            <a:rPr lang="en-US" sz="3200" i="1">
                              <a:latin typeface="Cambria Math" panose="02040503050406030204" pitchFamily="18" charset="0"/>
                            </a:rPr>
                          </m:ctrlPr>
                        </m:fPr>
                        <m:num>
                          <m:r>
                            <a:rPr lang="en-US" sz="3200">
                              <a:latin typeface="Cambria Math" panose="02040503050406030204" pitchFamily="18" charset="0"/>
                            </a:rPr>
                            <m:t>1</m:t>
                          </m:r>
                        </m:num>
                        <m:den>
                          <m:r>
                            <a:rPr lang="en-US" sz="3200">
                              <a:latin typeface="Cambria Math" panose="02040503050406030204" pitchFamily="18" charset="0"/>
                            </a:rPr>
                            <m:t>2</m:t>
                          </m:r>
                        </m:den>
                      </m:f>
                      <m:r>
                        <a:rPr lang="en-US" sz="3200">
                          <a:latin typeface="Cambria Math" panose="02040503050406030204" pitchFamily="18" charset="0"/>
                        </a:rPr>
                        <m:t>𝑚</m:t>
                      </m:r>
                      <m:sSup>
                        <m:sSupPr>
                          <m:ctrlPr>
                            <a:rPr lang="en-US" sz="3200" i="1">
                              <a:latin typeface="Cambria Math" panose="02040503050406030204" pitchFamily="18" charset="0"/>
                            </a:rPr>
                          </m:ctrlPr>
                        </m:sSupPr>
                        <m:e>
                          <m:r>
                            <a:rPr lang="en-US" sz="3200" b="0" smtClean="0">
                              <a:latin typeface="Cambria Math" panose="02040503050406030204" pitchFamily="18" charset="0"/>
                            </a:rPr>
                            <m:t>𝑣</m:t>
                          </m:r>
                        </m:e>
                        <m:sup>
                          <m:r>
                            <a:rPr lang="en-US" sz="3200">
                              <a:latin typeface="Cambria Math" panose="02040503050406030204" pitchFamily="18" charset="0"/>
                            </a:rPr>
                            <m:t>2</m:t>
                          </m:r>
                        </m:sup>
                      </m:sSup>
                    </m:oMath>
                  </m:oMathPara>
                </a14:m>
                <a:endParaRPr lang="en-US" sz="3200">
                  <a:solidFill>
                    <a:srgbClr val="003300"/>
                  </a:solidFill>
                  <a:effectLst/>
                  <a:latin typeface="Cambria" panose="02040503050406030204" pitchFamily="18" charset="0"/>
                  <a:ea typeface="Cambria" panose="02040503050406030204" pitchFamily="18" charset="0"/>
                </a:endParaRPr>
              </a:p>
            </p:txBody>
          </p:sp>
        </mc:Choice>
        <mc:Fallback xmlns="">
          <p:sp>
            <p:nvSpPr>
              <p:cNvPr id="8" name="TextBox 7" descr="n181 zalo Nguyen Duc Chien">
                <a:extLst>
                  <a:ext uri="{FF2B5EF4-FFF2-40B4-BE49-F238E27FC236}">
                    <a16:creationId xmlns:a16="http://schemas.microsoft.com/office/drawing/2014/main" id="{6CF091D1-325F-4CD5-0850-91B40AAB147E}"/>
                  </a:ext>
                </a:extLst>
              </p:cNvPr>
              <p:cNvSpPr txBox="1">
                <a:spLocks noRot="1" noChangeAspect="1" noMove="1" noResize="1" noEditPoints="1" noAdjustHandles="1" noChangeArrowheads="1" noChangeShapeType="1" noTextEdit="1"/>
              </p:cNvSpPr>
              <p:nvPr/>
            </p:nvSpPr>
            <p:spPr>
              <a:xfrm>
                <a:off x="5410200" y="3815545"/>
                <a:ext cx="2590800" cy="14753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n181 zalo Nguyen Duc Chien">
                <a:extLst>
                  <a:ext uri="{FF2B5EF4-FFF2-40B4-BE49-F238E27FC236}">
                    <a16:creationId xmlns:a16="http://schemas.microsoft.com/office/drawing/2014/main" id="{70E352B3-F882-B758-8B4F-80B33660798E}"/>
                  </a:ext>
                </a:extLst>
              </p:cNvPr>
              <p:cNvSpPr txBox="1"/>
              <p:nvPr/>
            </p:nvSpPr>
            <p:spPr>
              <a:xfrm>
                <a:off x="12811289" y="3828211"/>
                <a:ext cx="2590800" cy="1475340"/>
              </a:xfrm>
              <a:prstGeom prst="rect">
                <a:avLst/>
              </a:prstGeom>
              <a:noFill/>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e>
                        <m:sub>
                          <m:r>
                            <a:rPr lang="en-US" sz="3200" b="0" smtClean="0">
                              <a:latin typeface="Cambria Math" panose="02040503050406030204" pitchFamily="18" charset="0"/>
                            </a:rPr>
                            <m:t>đ</m:t>
                          </m:r>
                        </m:sub>
                      </m:sSub>
                      <m:r>
                        <a:rPr lang="en-US" sz="3200" b="0" smtClean="0">
                          <a:latin typeface="Cambria Math" panose="02040503050406030204" pitchFamily="18" charset="0"/>
                        </a:rPr>
                        <m:t>= </m:t>
                      </m:r>
                      <m:f>
                        <m:fPr>
                          <m:ctrlPr>
                            <a:rPr lang="en-US" sz="3200" i="1">
                              <a:latin typeface="Cambria Math" panose="02040503050406030204" pitchFamily="18" charset="0"/>
                            </a:rPr>
                          </m:ctrlPr>
                        </m:fPr>
                        <m:num>
                          <m:r>
                            <a:rPr lang="en-US" sz="3200">
                              <a:latin typeface="Cambria Math" panose="02040503050406030204" pitchFamily="18" charset="0"/>
                            </a:rPr>
                            <m:t>1</m:t>
                          </m:r>
                        </m:num>
                        <m:den>
                          <m:r>
                            <a:rPr lang="en-US" sz="3200">
                              <a:latin typeface="Cambria Math" panose="02040503050406030204" pitchFamily="18" charset="0"/>
                            </a:rPr>
                            <m:t>2</m:t>
                          </m:r>
                        </m:den>
                      </m:f>
                      <m:r>
                        <a:rPr lang="en-US" sz="3200">
                          <a:latin typeface="Cambria Math" panose="02040503050406030204" pitchFamily="18" charset="0"/>
                        </a:rPr>
                        <m:t>𝑚</m:t>
                      </m:r>
                      <m:sSup>
                        <m:sSupPr>
                          <m:ctrlPr>
                            <a:rPr lang="en-US" sz="3200" i="1">
                              <a:latin typeface="Cambria Math" panose="02040503050406030204" pitchFamily="18" charset="0"/>
                            </a:rPr>
                          </m:ctrlPr>
                        </m:sSupPr>
                        <m:e>
                          <m:r>
                            <a:rPr lang="en-US" sz="3200" b="0" smtClean="0">
                              <a:latin typeface="Cambria Math" panose="02040503050406030204" pitchFamily="18" charset="0"/>
                            </a:rPr>
                            <m:t>𝑣</m:t>
                          </m:r>
                        </m:e>
                        <m:sup>
                          <m:r>
                            <a:rPr lang="en-US" sz="3200">
                              <a:latin typeface="Cambria Math" panose="02040503050406030204" pitchFamily="18" charset="0"/>
                            </a:rPr>
                            <m:t>2</m:t>
                          </m:r>
                        </m:sup>
                      </m:sSup>
                    </m:oMath>
                  </m:oMathPara>
                </a14:m>
                <a:endParaRPr lang="en-US" sz="3200">
                  <a:solidFill>
                    <a:srgbClr val="003300"/>
                  </a:solidFill>
                  <a:effectLst/>
                  <a:latin typeface="Cambria" panose="02040503050406030204" pitchFamily="18" charset="0"/>
                  <a:ea typeface="Cambria" panose="02040503050406030204" pitchFamily="18" charset="0"/>
                </a:endParaRPr>
              </a:p>
            </p:txBody>
          </p:sp>
        </mc:Choice>
        <mc:Fallback xmlns="">
          <p:sp>
            <p:nvSpPr>
              <p:cNvPr id="9" name="TextBox 8" descr="n181 zalo Nguyen Duc Chien">
                <a:extLst>
                  <a:ext uri="{FF2B5EF4-FFF2-40B4-BE49-F238E27FC236}">
                    <a16:creationId xmlns:a16="http://schemas.microsoft.com/office/drawing/2014/main" id="{70E352B3-F882-B758-8B4F-80B33660798E}"/>
                  </a:ext>
                </a:extLst>
              </p:cNvPr>
              <p:cNvSpPr txBox="1">
                <a:spLocks noRot="1" noChangeAspect="1" noMove="1" noResize="1" noEditPoints="1" noAdjustHandles="1" noChangeArrowheads="1" noChangeShapeType="1" noTextEdit="1"/>
              </p:cNvSpPr>
              <p:nvPr/>
            </p:nvSpPr>
            <p:spPr>
              <a:xfrm>
                <a:off x="12811289" y="3828211"/>
                <a:ext cx="2590800" cy="147534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n181 zalo Nguyen Duc Chien">
                <a:extLst>
                  <a:ext uri="{FF2B5EF4-FFF2-40B4-BE49-F238E27FC236}">
                    <a16:creationId xmlns:a16="http://schemas.microsoft.com/office/drawing/2014/main" id="{C4A61086-C3F2-E274-5103-A65B245717C4}"/>
                  </a:ext>
                </a:extLst>
              </p:cNvPr>
              <p:cNvSpPr txBox="1"/>
              <p:nvPr/>
            </p:nvSpPr>
            <p:spPr>
              <a:xfrm>
                <a:off x="3429000" y="5284843"/>
                <a:ext cx="6477000" cy="3211457"/>
              </a:xfrm>
              <a:prstGeom prst="rect">
                <a:avLst/>
              </a:prstGeom>
              <a:noFill/>
            </p:spPr>
            <p:txBody>
              <a:bodyPr wrap="square">
                <a:spAutoFit/>
              </a:bodyPr>
              <a:lstStyle/>
              <a:p>
                <a:pPr algn="just">
                  <a:lnSpc>
                    <a:spcPct val="130000"/>
                  </a:lnSpc>
                </a:pPr>
                <a:r>
                  <a:rPr lang="en-US" sz="3200">
                    <a:effectLst/>
                    <a:latin typeface="Cambria" panose="02040503050406030204" pitchFamily="18" charset="0"/>
                    <a:ea typeface="Cambria" panose="02040503050406030204" pitchFamily="18" charset="0"/>
                  </a:rPr>
                  <a:t>- Là </a:t>
                </a:r>
                <a:r>
                  <a:rPr lang="en-US" sz="3200" i="1">
                    <a:effectLst/>
                    <a:latin typeface="Cambria" panose="02040503050406030204" pitchFamily="18" charset="0"/>
                    <a:ea typeface="Cambria" panose="02040503050406030204" pitchFamily="18" charset="0"/>
                  </a:rPr>
                  <a:t>thế năng đàn hồi của lò xo </a:t>
                </a:r>
                <a:r>
                  <a:rPr lang="en-US" sz="3200">
                    <a:effectLst/>
                    <a:latin typeface="Cambria" panose="02040503050406030204" pitchFamily="18" charset="0"/>
                    <a:ea typeface="Cambria" panose="02040503050406030204" pitchFamily="18" charset="0"/>
                  </a:rPr>
                  <a:t>khi bị biến dạng.</a:t>
                </a:r>
              </a:p>
              <a:p>
                <a:pPr algn="just">
                  <a:lnSpc>
                    <a:spcPct val="130000"/>
                  </a:lnSpc>
                </a:pPr>
                <a:r>
                  <a:rPr lang="en-US" sz="3200">
                    <a:effectLst/>
                    <a:latin typeface="Cambria" panose="02040503050406030204" pitchFamily="18" charset="0"/>
                    <a:ea typeface="Cambria" panose="02040503050406030204" pitchFamily="18" charset="0"/>
                  </a:rPr>
                  <a:t>- Thế năng khi vật ở li độ x là:</a:t>
                </a:r>
              </a:p>
              <a:p>
                <a:pPr algn="ctr">
                  <a:lnSpc>
                    <a:spcPct val="13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e>
                        <m:sub>
                          <m:r>
                            <a:rPr lang="en-US" sz="3200" b="0" smtClean="0">
                              <a:latin typeface="Cambria Math" panose="02040503050406030204" pitchFamily="18" charset="0"/>
                            </a:rPr>
                            <m:t>𝑡</m:t>
                          </m:r>
                        </m:sub>
                      </m:sSub>
                      <m:r>
                        <a:rPr lang="en-US" sz="3200" b="0" smtClean="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1</m:t>
                          </m:r>
                        </m:num>
                        <m:den>
                          <m:r>
                            <a:rPr lang="en-US" sz="3200">
                              <a:latin typeface="Cambria Math" panose="02040503050406030204" pitchFamily="18" charset="0"/>
                            </a:rPr>
                            <m:t>2</m:t>
                          </m:r>
                        </m:den>
                      </m:f>
                      <m:r>
                        <a:rPr lang="en-US" sz="3200" b="0" smtClean="0">
                          <a:latin typeface="Cambria Math" panose="02040503050406030204" pitchFamily="18" charset="0"/>
                        </a:rPr>
                        <m:t>𝑘</m:t>
                      </m:r>
                      <m:sSup>
                        <m:sSupPr>
                          <m:ctrlPr>
                            <a:rPr lang="en-US" sz="3200" i="1">
                              <a:latin typeface="Cambria Math" panose="02040503050406030204" pitchFamily="18" charset="0"/>
                            </a:rPr>
                          </m:ctrlPr>
                        </m:sSupPr>
                        <m:e>
                          <m:r>
                            <a:rPr lang="en-US" sz="3200" b="0" smtClean="0">
                              <a:latin typeface="Cambria Math" panose="02040503050406030204" pitchFamily="18" charset="0"/>
                            </a:rPr>
                            <m:t>𝑥</m:t>
                          </m:r>
                        </m:e>
                        <m:sup>
                          <m:r>
                            <a:rPr lang="en-US" sz="3200">
                              <a:latin typeface="Cambria Math" panose="02040503050406030204" pitchFamily="18" charset="0"/>
                            </a:rPr>
                            <m:t>2</m:t>
                          </m:r>
                        </m:sup>
                      </m:sSup>
                    </m:oMath>
                  </m:oMathPara>
                </a14:m>
                <a:endParaRPr lang="en-US" sz="3200">
                  <a:effectLst/>
                  <a:latin typeface="Cambria" panose="02040503050406030204" pitchFamily="18" charset="0"/>
                  <a:ea typeface="Cambria" panose="02040503050406030204" pitchFamily="18" charset="0"/>
                </a:endParaRPr>
              </a:p>
            </p:txBody>
          </p:sp>
        </mc:Choice>
        <mc:Fallback xmlns="">
          <p:sp>
            <p:nvSpPr>
              <p:cNvPr id="11" name="TextBox 10" descr="n181 zalo Nguyen Duc Chien">
                <a:extLst>
                  <a:ext uri="{FF2B5EF4-FFF2-40B4-BE49-F238E27FC236}">
                    <a16:creationId xmlns:a16="http://schemas.microsoft.com/office/drawing/2014/main" id="{C4A61086-C3F2-E274-5103-A65B245717C4}"/>
                  </a:ext>
                </a:extLst>
              </p:cNvPr>
              <p:cNvSpPr txBox="1">
                <a:spLocks noRot="1" noChangeAspect="1" noMove="1" noResize="1" noEditPoints="1" noAdjustHandles="1" noChangeArrowheads="1" noChangeShapeType="1" noTextEdit="1"/>
              </p:cNvSpPr>
              <p:nvPr/>
            </p:nvSpPr>
            <p:spPr>
              <a:xfrm>
                <a:off x="3429000" y="5284843"/>
                <a:ext cx="6477000" cy="3211457"/>
              </a:xfrm>
              <a:prstGeom prst="rect">
                <a:avLst/>
              </a:prstGeom>
              <a:blipFill>
                <a:blip r:embed="rId6"/>
                <a:stretch>
                  <a:fillRect l="-2448" r="-23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n181 zalo Nguyen Duc Chien">
                <a:extLst>
                  <a:ext uri="{FF2B5EF4-FFF2-40B4-BE49-F238E27FC236}">
                    <a16:creationId xmlns:a16="http://schemas.microsoft.com/office/drawing/2014/main" id="{4B45EAB0-0CDC-1E6E-1C1E-1FE743674EE6}"/>
                  </a:ext>
                </a:extLst>
              </p:cNvPr>
              <p:cNvSpPr txBox="1"/>
              <p:nvPr/>
            </p:nvSpPr>
            <p:spPr>
              <a:xfrm>
                <a:off x="10439400" y="5204764"/>
                <a:ext cx="7334579" cy="3118033"/>
              </a:xfrm>
              <a:prstGeom prst="rect">
                <a:avLst/>
              </a:prstGeom>
              <a:noFill/>
            </p:spPr>
            <p:txBody>
              <a:bodyPr wrap="square">
                <a:spAutoFit/>
              </a:bodyPr>
              <a:lstStyle/>
              <a:p>
                <a:pPr algn="just"/>
                <a:r>
                  <a:rPr lang="en-US" sz="3200">
                    <a:effectLst/>
                    <a:latin typeface="Cambria" panose="02040503050406030204" pitchFamily="18" charset="0"/>
                    <a:ea typeface="Cambria" panose="02040503050406030204" pitchFamily="18" charset="0"/>
                  </a:rPr>
                  <a:t>- Là </a:t>
                </a:r>
                <a:r>
                  <a:rPr lang="en-US" sz="3200" i="1">
                    <a:effectLst/>
                    <a:latin typeface="Cambria" panose="02040503050406030204" pitchFamily="18" charset="0"/>
                    <a:ea typeface="Cambria" panose="02040503050406030204" pitchFamily="18" charset="0"/>
                  </a:rPr>
                  <a:t>thế năng trọng trường</a:t>
                </a:r>
                <a:r>
                  <a:rPr lang="en-US" sz="3200">
                    <a:effectLst/>
                    <a:latin typeface="Cambria" panose="02040503050406030204" pitchFamily="18" charset="0"/>
                    <a:ea typeface="Cambria" panose="02040503050406030204" pitchFamily="18" charset="0"/>
                  </a:rPr>
                  <a:t>.</a:t>
                </a:r>
              </a:p>
              <a:p>
                <a:pPr algn="just"/>
                <a:r>
                  <a:rPr lang="en-US" sz="3200">
                    <a:effectLst/>
                    <a:latin typeface="Cambria" panose="02040503050406030204" pitchFamily="18" charset="0"/>
                    <a:ea typeface="Cambria" panose="02040503050406030204" pitchFamily="18" charset="0"/>
                  </a:rPr>
                  <a:t>- Thế năng khi vật ở li độ góc </a:t>
                </a:r>
                <a:r>
                  <a:rPr lang="en-US" sz="3200">
                    <a:effectLst/>
                    <a:latin typeface="Cambria" panose="02040503050406030204" pitchFamily="18" charset="0"/>
                    <a:ea typeface="Cambria" panose="02040503050406030204" pitchFamily="18" charset="0"/>
                    <a:sym typeface="Symbol" panose="05050102010706020507" pitchFamily="18" charset="2"/>
                  </a:rPr>
                  <a:t></a:t>
                </a:r>
                <a:r>
                  <a:rPr lang="en-US" sz="3200">
                    <a:effectLst/>
                    <a:latin typeface="Cambria" panose="02040503050406030204" pitchFamily="18" charset="0"/>
                    <a:ea typeface="Cambria" panose="02040503050406030204" pitchFamily="18" charset="0"/>
                  </a:rPr>
                  <a:t> là:</a:t>
                </a:r>
              </a:p>
              <a:p>
                <a:pPr algn="just"/>
                <a:r>
                  <a:rPr lang="en-US" sz="3200">
                    <a:effectLst/>
                    <a:latin typeface="Cambria" panose="02040503050406030204" pitchFamily="18" charset="0"/>
                    <a:ea typeface="Cambria" panose="02040503050406030204" pitchFamily="18" charset="0"/>
                  </a:rPr>
                  <a:t>	</a:t>
                </a:r>
                <a14:m>
                  <m:oMath xmlns:m="http://schemas.openxmlformats.org/officeDocument/2006/math">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e>
                      <m:sub>
                        <m:r>
                          <a:rPr lang="en-US" sz="3200" b="0" smtClean="0">
                            <a:latin typeface="Cambria Math" panose="02040503050406030204" pitchFamily="18" charset="0"/>
                          </a:rPr>
                          <m:t>𝑡</m:t>
                        </m:r>
                      </m:sub>
                    </m:sSub>
                    <m:r>
                      <a:rPr lang="en-US" sz="3200" b="0" smtClean="0">
                        <a:latin typeface="Cambria Math" panose="02040503050406030204" pitchFamily="18" charset="0"/>
                      </a:rPr>
                      <m:t>=</m:t>
                    </m:r>
                    <m:r>
                      <a:rPr lang="en-US" sz="3200" b="0" smtClean="0">
                        <a:latin typeface="Cambria Math" panose="02040503050406030204" pitchFamily="18" charset="0"/>
                      </a:rPr>
                      <m:t>𝑚𝑔𝑙</m:t>
                    </m:r>
                    <m:d>
                      <m:dPr>
                        <m:ctrlPr>
                          <a:rPr lang="en-US" sz="3200" b="0" i="1" smtClean="0">
                            <a:latin typeface="Cambria Math" panose="02040503050406030204" pitchFamily="18" charset="0"/>
                          </a:rPr>
                        </m:ctrlPr>
                      </m:dPr>
                      <m:e>
                        <m:r>
                          <a:rPr lang="en-US" sz="3200" b="0" smtClean="0">
                            <a:latin typeface="Cambria Math" panose="02040503050406030204" pitchFamily="18" charset="0"/>
                          </a:rPr>
                          <m:t>1−</m:t>
                        </m:r>
                        <m:r>
                          <a:rPr lang="en-US" sz="3200" b="0" smtClean="0">
                            <a:latin typeface="Cambria Math" panose="02040503050406030204" pitchFamily="18" charset="0"/>
                          </a:rPr>
                          <m:t>𝑐𝑜𝑠</m:t>
                        </m:r>
                        <m:r>
                          <a:rPr lang="en-US" sz="3200" b="0" smtClean="0">
                            <a:latin typeface="Cambria Math" panose="02040503050406030204" pitchFamily="18" charset="0"/>
                          </a:rPr>
                          <m:t>𝛼</m:t>
                        </m:r>
                      </m:e>
                    </m:d>
                  </m:oMath>
                </a14:m>
                <a:endParaRPr lang="en-US" sz="3200">
                  <a:effectLst/>
                  <a:latin typeface="Cambria" panose="02040503050406030204" pitchFamily="18" charset="0"/>
                  <a:ea typeface="Cambria" panose="02040503050406030204" pitchFamily="18" charset="0"/>
                </a:endParaRPr>
              </a:p>
              <a:p>
                <a:pPr algn="just"/>
                <a:r>
                  <a:rPr lang="en-US" sz="3200">
                    <a:effectLst/>
                    <a:latin typeface="Cambria" panose="02040503050406030204" pitchFamily="18" charset="0"/>
                    <a:ea typeface="Cambria" panose="02040503050406030204" pitchFamily="18" charset="0"/>
                  </a:rPr>
                  <a:t>    Khi </a:t>
                </a:r>
                <a:r>
                  <a:rPr lang="en-US" sz="3200">
                    <a:effectLst/>
                    <a:latin typeface="Cambria" panose="02040503050406030204" pitchFamily="18" charset="0"/>
                    <a:ea typeface="Cambria" panose="02040503050406030204" pitchFamily="18" charset="0"/>
                    <a:sym typeface="Symbol" panose="05050102010706020507" pitchFamily="18" charset="2"/>
                  </a:rPr>
                  <a:t></a:t>
                </a:r>
                <a:r>
                  <a:rPr lang="en-US" sz="3200">
                    <a:effectLst/>
                    <a:latin typeface="Cambria" panose="02040503050406030204" pitchFamily="18" charset="0"/>
                    <a:ea typeface="Cambria" panose="02040503050406030204" pitchFamily="18" charset="0"/>
                  </a:rPr>
                  <a:t> nhỏ </a:t>
                </a:r>
                <a:r>
                  <a:rPr lang="en-US" sz="3200">
                    <a:effectLst/>
                    <a:latin typeface="Cambria" panose="02040503050406030204" pitchFamily="18" charset="0"/>
                    <a:ea typeface="Cambria" panose="02040503050406030204" pitchFamily="18" charset="0"/>
                    <a:sym typeface="Symbol" panose="05050102010706020507" pitchFamily="18" charset="2"/>
                  </a:rPr>
                  <a:t>    </a:t>
                </a:r>
                <a:r>
                  <a:rPr lang="en-US" sz="3200">
                    <a:effectLst/>
                    <a:latin typeface="Cambria" panose="02040503050406030204" pitchFamily="18" charset="0"/>
                    <a:ea typeface="Cambria" panose="02040503050406030204" pitchFamily="18" charset="0"/>
                  </a:rPr>
                  <a:t> </a:t>
                </a:r>
                <a14:m>
                  <m:oMath xmlns:m="http://schemas.openxmlformats.org/officeDocument/2006/math">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e>
                      <m:sub>
                        <m:r>
                          <a:rPr lang="en-US" sz="3200" b="0" smtClean="0">
                            <a:latin typeface="Cambria Math" panose="02040503050406030204" pitchFamily="18" charset="0"/>
                          </a:rPr>
                          <m:t>𝑡</m:t>
                        </m:r>
                      </m:sub>
                    </m:sSub>
                    <m:r>
                      <a:rPr lang="en-US" sz="3200" b="0" smtClean="0">
                        <a:latin typeface="Cambria Math" panose="02040503050406030204" pitchFamily="18" charset="0"/>
                      </a:rPr>
                      <m:t>=</m:t>
                    </m:r>
                    <m:r>
                      <a:rPr lang="en-US" sz="3200" b="0" smtClean="0">
                        <a:latin typeface="Cambria Math" panose="02040503050406030204" pitchFamily="18" charset="0"/>
                      </a:rPr>
                      <m:t>𝑚𝑔𝑙</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r>
                              <a:rPr lang="en-US" sz="3200" b="0" smtClean="0">
                                <a:latin typeface="Cambria Math" panose="02040503050406030204" pitchFamily="18" charset="0"/>
                              </a:rPr>
                              <m:t>𝛼</m:t>
                            </m:r>
                          </m:e>
                          <m:sup>
                            <m:r>
                              <a:rPr lang="en-US" sz="3200" b="0" smtClean="0">
                                <a:latin typeface="Cambria Math" panose="02040503050406030204" pitchFamily="18" charset="0"/>
                              </a:rPr>
                              <m:t>2</m:t>
                            </m:r>
                          </m:sup>
                        </m:sSup>
                      </m:num>
                      <m:den>
                        <m:r>
                          <a:rPr lang="en-US" sz="3200" b="0" smtClean="0">
                            <a:latin typeface="Cambria Math" panose="02040503050406030204" pitchFamily="18" charset="0"/>
                          </a:rPr>
                          <m:t>2</m:t>
                        </m:r>
                      </m:den>
                    </m:f>
                    <m:r>
                      <a:rPr lang="en-US" sz="3200" b="0"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smtClean="0">
                            <a:latin typeface="Cambria Math" panose="02040503050406030204" pitchFamily="18" charset="0"/>
                          </a:rPr>
                          <m:t>𝛼</m:t>
                        </m:r>
                        <m:r>
                          <a:rPr lang="en-US" sz="3200" b="0"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smtClean="0">
                                <a:latin typeface="Cambria Math" panose="02040503050406030204" pitchFamily="18" charset="0"/>
                              </a:rPr>
                              <m:t>𝑠</m:t>
                            </m:r>
                          </m:num>
                          <m:den>
                            <m:r>
                              <a:rPr lang="en-US" sz="3200" b="0" smtClean="0">
                                <a:latin typeface="Cambria Math" panose="02040503050406030204" pitchFamily="18" charset="0"/>
                              </a:rPr>
                              <m:t>𝑙</m:t>
                            </m:r>
                          </m:den>
                        </m:f>
                      </m:e>
                    </m:d>
                  </m:oMath>
                </a14:m>
                <a:r>
                  <a:rPr lang="en-US" sz="3200">
                    <a:effectLst/>
                    <a:latin typeface="Cambria" panose="02040503050406030204" pitchFamily="18" charset="0"/>
                    <a:ea typeface="Cambria" panose="02040503050406030204" pitchFamily="18" charset="0"/>
                  </a:rPr>
                  <a:t>  </a:t>
                </a:r>
              </a:p>
              <a:p>
                <a:pPr algn="just"/>
                <a:r>
                  <a:rPr lang="en-US" sz="3200">
                    <a:effectLst/>
                    <a:latin typeface="Cambria" panose="02040503050406030204" pitchFamily="18" charset="0"/>
                    <a:ea typeface="Cambria" panose="02040503050406030204" pitchFamily="18" charset="0"/>
                    <a:sym typeface="Symbol" panose="05050102010706020507" pitchFamily="18" charset="2"/>
                  </a:rPr>
                  <a:t>                          </a:t>
                </a:r>
                <a:r>
                  <a:rPr lang="en-US" sz="3200">
                    <a:effectLst/>
                    <a:latin typeface="Cambria" panose="02040503050406030204" pitchFamily="18" charset="0"/>
                    <a:ea typeface="Cambria" panose="02040503050406030204" pitchFamily="18" charset="0"/>
                  </a:rPr>
                  <a:t> </a:t>
                </a:r>
                <a14:m>
                  <m:oMath xmlns:m="http://schemas.openxmlformats.org/officeDocument/2006/math">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e>
                      <m:sub>
                        <m:r>
                          <a:rPr lang="en-US" sz="3200" b="0" smtClean="0">
                            <a:latin typeface="Cambria Math" panose="02040503050406030204" pitchFamily="18" charset="0"/>
                          </a:rPr>
                          <m:t>𝑡</m:t>
                        </m:r>
                      </m:sub>
                    </m:sSub>
                    <m:r>
                      <a:rPr lang="en-US" sz="3200" b="0" smtClean="0">
                        <a:latin typeface="Cambria Math" panose="02040503050406030204" pitchFamily="18" charset="0"/>
                      </a:rPr>
                      <m:t>=</m:t>
                    </m:r>
                    <m:r>
                      <a:rPr lang="en-US" sz="3200" b="0" smtClean="0">
                        <a:latin typeface="Cambria Math" panose="02040503050406030204" pitchFamily="18" charset="0"/>
                      </a:rPr>
                      <m:t>𝑚𝑔</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r>
                              <a:rPr lang="en-US" sz="3200" b="0" smtClean="0">
                                <a:latin typeface="Cambria Math" panose="02040503050406030204" pitchFamily="18" charset="0"/>
                              </a:rPr>
                              <m:t>𝑠</m:t>
                            </m:r>
                          </m:e>
                          <m:sup>
                            <m:r>
                              <a:rPr lang="en-US" sz="3200" b="0" smtClean="0">
                                <a:latin typeface="Cambria Math" panose="02040503050406030204" pitchFamily="18" charset="0"/>
                              </a:rPr>
                              <m:t>2</m:t>
                            </m:r>
                          </m:sup>
                        </m:sSup>
                      </m:num>
                      <m:den>
                        <m:r>
                          <a:rPr lang="en-US" sz="3200" b="0" smtClean="0">
                            <a:latin typeface="Cambria Math" panose="02040503050406030204" pitchFamily="18" charset="0"/>
                          </a:rPr>
                          <m:t>2</m:t>
                        </m:r>
                        <m:r>
                          <a:rPr lang="en-US" sz="3200" b="0" smtClean="0">
                            <a:latin typeface="Cambria Math" panose="02040503050406030204" pitchFamily="18" charset="0"/>
                          </a:rPr>
                          <m:t>𝑙</m:t>
                        </m:r>
                      </m:den>
                    </m:f>
                    <m:r>
                      <a:rPr lang="en-US" sz="3200" b="0" smtClean="0">
                        <a:latin typeface="Cambria Math" panose="02040503050406030204" pitchFamily="18" charset="0"/>
                      </a:rPr>
                      <m:t> </m:t>
                    </m:r>
                  </m:oMath>
                </a14:m>
                <a:endParaRPr lang="en-US" sz="3200">
                  <a:effectLst/>
                  <a:latin typeface="Cambria" panose="02040503050406030204" pitchFamily="18" charset="0"/>
                  <a:ea typeface="Cambria" panose="02040503050406030204" pitchFamily="18" charset="0"/>
                </a:endParaRPr>
              </a:p>
            </p:txBody>
          </p:sp>
        </mc:Choice>
        <mc:Fallback xmlns="">
          <p:sp>
            <p:nvSpPr>
              <p:cNvPr id="13" name="TextBox 12" descr="n181 zalo Nguyen Duc Chien">
                <a:extLst>
                  <a:ext uri="{FF2B5EF4-FFF2-40B4-BE49-F238E27FC236}">
                    <a16:creationId xmlns:a16="http://schemas.microsoft.com/office/drawing/2014/main" id="{4B45EAB0-0CDC-1E6E-1C1E-1FE743674EE6}"/>
                  </a:ext>
                </a:extLst>
              </p:cNvPr>
              <p:cNvSpPr txBox="1">
                <a:spLocks noRot="1" noChangeAspect="1" noMove="1" noResize="1" noEditPoints="1" noAdjustHandles="1" noChangeArrowheads="1" noChangeShapeType="1" noTextEdit="1"/>
              </p:cNvSpPr>
              <p:nvPr/>
            </p:nvSpPr>
            <p:spPr>
              <a:xfrm>
                <a:off x="10439400" y="5204764"/>
                <a:ext cx="7334579" cy="3118033"/>
              </a:xfrm>
              <a:prstGeom prst="rect">
                <a:avLst/>
              </a:prstGeom>
              <a:blipFill>
                <a:blip r:embed="rId7"/>
                <a:stretch>
                  <a:fillRect l="-2161" t="-2544" b="-1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n181 zalo Nguyen Duc Chien">
                <a:extLst>
                  <a:ext uri="{FF2B5EF4-FFF2-40B4-BE49-F238E27FC236}">
                    <a16:creationId xmlns:a16="http://schemas.microsoft.com/office/drawing/2014/main" id="{8135E52F-574E-7A71-7A95-EF94CAB5A7A2}"/>
                  </a:ext>
                </a:extLst>
              </p:cNvPr>
              <p:cNvSpPr txBox="1"/>
              <p:nvPr/>
            </p:nvSpPr>
            <p:spPr>
              <a:xfrm>
                <a:off x="4343400" y="8616145"/>
                <a:ext cx="4800600" cy="787716"/>
              </a:xfrm>
              <a:prstGeom prst="rect">
                <a:avLst/>
              </a:prstGeom>
              <a:noFill/>
            </p:spPr>
            <p:txBody>
              <a:bodyPr wrap="square">
                <a:spAutoFit/>
              </a:bodyPr>
              <a:lstStyle/>
              <a:p>
                <a:pPr algn="ctr"/>
                <a14:m>
                  <m:oMath xmlns:m="http://schemas.openxmlformats.org/officeDocument/2006/math">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r>
                          <a:rPr lang="en-US" sz="3200" b="0" smtClean="0">
                            <a:latin typeface="Cambria Math" panose="02040503050406030204" pitchFamily="18" charset="0"/>
                          </a:rPr>
                          <m:t>=</m:t>
                        </m:r>
                        <m:r>
                          <a:rPr lang="en-US" sz="3200" b="0" smtClean="0">
                            <a:latin typeface="Cambria Math" panose="02040503050406030204" pitchFamily="18" charset="0"/>
                          </a:rPr>
                          <m:t>𝑊</m:t>
                        </m:r>
                      </m:e>
                      <m:sub>
                        <m:r>
                          <a:rPr lang="en-US" sz="3200" b="0" smtClean="0">
                            <a:latin typeface="Cambria Math" panose="02040503050406030204" pitchFamily="18" charset="0"/>
                          </a:rPr>
                          <m:t>đ</m:t>
                        </m:r>
                      </m:sub>
                    </m:sSub>
                    <m:r>
                      <a:rPr lang="en-US" sz="3200" b="0"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e>
                      <m:sub>
                        <m:r>
                          <a:rPr lang="en-US" sz="3200" b="0" smtClean="0">
                            <a:latin typeface="Cambria Math" panose="02040503050406030204" pitchFamily="18" charset="0"/>
                          </a:rPr>
                          <m:t>𝑡</m:t>
                        </m:r>
                      </m:sub>
                    </m:sSub>
                    <m:r>
                      <a:rPr lang="en-US" sz="3200" b="0" smtClean="0">
                        <a:latin typeface="Cambria Math" panose="02040503050406030204" pitchFamily="18" charset="0"/>
                      </a:rPr>
                      <m:t>=</m:t>
                    </m:r>
                  </m:oMath>
                </a14:m>
                <a:r>
                  <a:rPr lang="en-US" sz="3200">
                    <a:latin typeface="Cambria" panose="02040503050406030204" pitchFamily="18" charset="0"/>
                    <a:ea typeface="Cambria" panose="02040503050406030204" pitchFamily="18" charset="0"/>
                  </a:rPr>
                  <a:t> </a:t>
                </a:r>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1</m:t>
                        </m:r>
                      </m:num>
                      <m:den>
                        <m:r>
                          <a:rPr lang="en-US" sz="3200">
                            <a:latin typeface="Cambria Math" panose="02040503050406030204" pitchFamily="18" charset="0"/>
                          </a:rPr>
                          <m:t>2</m:t>
                        </m:r>
                      </m:den>
                    </m:f>
                    <m:r>
                      <a:rPr lang="en-US" sz="3200">
                        <a:latin typeface="Cambria Math" panose="02040503050406030204" pitchFamily="18" charset="0"/>
                      </a:rPr>
                      <m:t>𝑚</m:t>
                    </m:r>
                    <m:sSup>
                      <m:sSupPr>
                        <m:ctrlPr>
                          <a:rPr lang="en-US" sz="3200" i="1">
                            <a:latin typeface="Cambria Math" panose="02040503050406030204" pitchFamily="18" charset="0"/>
                          </a:rPr>
                        </m:ctrlPr>
                      </m:sSupPr>
                      <m:e>
                        <m:r>
                          <a:rPr lang="en-US" sz="3200">
                            <a:latin typeface="Cambria Math" panose="02040503050406030204" pitchFamily="18" charset="0"/>
                          </a:rPr>
                          <m:t>𝜔</m:t>
                        </m:r>
                      </m:e>
                      <m:sup>
                        <m:r>
                          <a:rPr lang="en-US" sz="3200">
                            <a:latin typeface="Cambria Math" panose="02040503050406030204" pitchFamily="18" charset="0"/>
                          </a:rPr>
                          <m:t>2</m:t>
                        </m:r>
                      </m:sup>
                    </m:sSup>
                    <m:sSup>
                      <m:sSupPr>
                        <m:ctrlPr>
                          <a:rPr lang="en-US" sz="3200" i="1">
                            <a:latin typeface="Cambria Math" panose="02040503050406030204" pitchFamily="18" charset="0"/>
                          </a:rPr>
                        </m:ctrlPr>
                      </m:sSupPr>
                      <m:e>
                        <m:r>
                          <a:rPr lang="en-US" sz="3200">
                            <a:latin typeface="Cambria Math" panose="02040503050406030204" pitchFamily="18" charset="0"/>
                          </a:rPr>
                          <m:t>𝐴</m:t>
                        </m:r>
                      </m:e>
                      <m:sup>
                        <m:r>
                          <a:rPr lang="en-US" sz="3200">
                            <a:latin typeface="Cambria Math" panose="02040503050406030204" pitchFamily="18" charset="0"/>
                          </a:rPr>
                          <m:t>2</m:t>
                        </m:r>
                      </m:sup>
                    </m:sSup>
                  </m:oMath>
                </a14:m>
                <a:endParaRPr lang="en-US" sz="3200">
                  <a:latin typeface="Cambria" panose="02040503050406030204" pitchFamily="18" charset="0"/>
                </a:endParaRPr>
              </a:p>
            </p:txBody>
          </p:sp>
        </mc:Choice>
        <mc:Fallback xmlns="">
          <p:sp>
            <p:nvSpPr>
              <p:cNvPr id="15" name="TextBox 14" descr="n181 zalo Nguyen Duc Chien">
                <a:extLst>
                  <a:ext uri="{FF2B5EF4-FFF2-40B4-BE49-F238E27FC236}">
                    <a16:creationId xmlns:a16="http://schemas.microsoft.com/office/drawing/2014/main" id="{8135E52F-574E-7A71-7A95-EF94CAB5A7A2}"/>
                  </a:ext>
                </a:extLst>
              </p:cNvPr>
              <p:cNvSpPr txBox="1">
                <a:spLocks noRot="1" noChangeAspect="1" noMove="1" noResize="1" noEditPoints="1" noAdjustHandles="1" noChangeArrowheads="1" noChangeShapeType="1" noTextEdit="1"/>
              </p:cNvSpPr>
              <p:nvPr/>
            </p:nvSpPr>
            <p:spPr>
              <a:xfrm>
                <a:off x="4343400" y="8616145"/>
                <a:ext cx="4800600" cy="787716"/>
              </a:xfrm>
              <a:prstGeom prst="rect">
                <a:avLst/>
              </a:prstGeom>
              <a:blipFill>
                <a:blip r:embed="rId8"/>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descr="n181 zalo Nguyen Duc Chien">
                <a:extLst>
                  <a:ext uri="{FF2B5EF4-FFF2-40B4-BE49-F238E27FC236}">
                    <a16:creationId xmlns:a16="http://schemas.microsoft.com/office/drawing/2014/main" id="{0B8E60EF-AFC3-8771-F1E3-324C82F926B8}"/>
                  </a:ext>
                </a:extLst>
              </p:cNvPr>
              <p:cNvSpPr txBox="1"/>
              <p:nvPr/>
            </p:nvSpPr>
            <p:spPr>
              <a:xfrm>
                <a:off x="11426261" y="8616145"/>
                <a:ext cx="4800600" cy="787716"/>
              </a:xfrm>
              <a:prstGeom prst="rect">
                <a:avLst/>
              </a:prstGeom>
              <a:noFill/>
            </p:spPr>
            <p:txBody>
              <a:bodyPr wrap="square">
                <a:spAutoFit/>
              </a:bodyPr>
              <a:lstStyle/>
              <a:p>
                <a:pPr algn="ctr"/>
                <a14:m>
                  <m:oMath xmlns:m="http://schemas.openxmlformats.org/officeDocument/2006/math">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r>
                          <a:rPr lang="en-US" sz="3200" b="0" smtClean="0">
                            <a:latin typeface="Cambria Math" panose="02040503050406030204" pitchFamily="18" charset="0"/>
                          </a:rPr>
                          <m:t>=</m:t>
                        </m:r>
                        <m:r>
                          <a:rPr lang="en-US" sz="3200" b="0" smtClean="0">
                            <a:latin typeface="Cambria Math" panose="02040503050406030204" pitchFamily="18" charset="0"/>
                          </a:rPr>
                          <m:t>𝑊</m:t>
                        </m:r>
                      </m:e>
                      <m:sub>
                        <m:r>
                          <a:rPr lang="en-US" sz="3200" b="0" smtClean="0">
                            <a:latin typeface="Cambria Math" panose="02040503050406030204" pitchFamily="18" charset="0"/>
                          </a:rPr>
                          <m:t>đ</m:t>
                        </m:r>
                      </m:sub>
                    </m:sSub>
                    <m:r>
                      <a:rPr lang="en-US" sz="3200" b="0"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smtClean="0">
                            <a:latin typeface="Cambria Math" panose="02040503050406030204" pitchFamily="18" charset="0"/>
                          </a:rPr>
                          <m:t>𝑊</m:t>
                        </m:r>
                      </m:e>
                      <m:sub>
                        <m:r>
                          <a:rPr lang="en-US" sz="3200" b="0" smtClean="0">
                            <a:latin typeface="Cambria Math" panose="02040503050406030204" pitchFamily="18" charset="0"/>
                          </a:rPr>
                          <m:t>𝑡</m:t>
                        </m:r>
                      </m:sub>
                    </m:sSub>
                    <m:r>
                      <a:rPr lang="en-US" sz="3200" b="0" smtClean="0">
                        <a:latin typeface="Cambria Math" panose="02040503050406030204" pitchFamily="18" charset="0"/>
                      </a:rPr>
                      <m:t>=</m:t>
                    </m:r>
                  </m:oMath>
                </a14:m>
                <a:r>
                  <a:rPr lang="en-US" sz="3200">
                    <a:latin typeface="Cambria" panose="02040503050406030204" pitchFamily="18" charset="0"/>
                    <a:ea typeface="Cambria" panose="02040503050406030204" pitchFamily="18" charset="0"/>
                  </a:rPr>
                  <a:t> </a:t>
                </a:r>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1</m:t>
                        </m:r>
                      </m:num>
                      <m:den>
                        <m:r>
                          <a:rPr lang="en-US" sz="3200">
                            <a:latin typeface="Cambria Math" panose="02040503050406030204" pitchFamily="18" charset="0"/>
                          </a:rPr>
                          <m:t>2</m:t>
                        </m:r>
                      </m:den>
                    </m:f>
                    <m:r>
                      <a:rPr lang="en-US" sz="3200">
                        <a:latin typeface="Cambria Math" panose="02040503050406030204" pitchFamily="18" charset="0"/>
                      </a:rPr>
                      <m:t>𝑚</m:t>
                    </m:r>
                    <m:sSup>
                      <m:sSupPr>
                        <m:ctrlPr>
                          <a:rPr lang="en-US" sz="3200" i="1">
                            <a:latin typeface="Cambria Math" panose="02040503050406030204" pitchFamily="18" charset="0"/>
                          </a:rPr>
                        </m:ctrlPr>
                      </m:sSupPr>
                      <m:e>
                        <m:r>
                          <a:rPr lang="en-US" sz="3200">
                            <a:latin typeface="Cambria Math" panose="02040503050406030204" pitchFamily="18" charset="0"/>
                          </a:rPr>
                          <m:t>𝜔</m:t>
                        </m:r>
                      </m:e>
                      <m:sup>
                        <m:r>
                          <a:rPr lang="en-US" sz="3200">
                            <a:latin typeface="Cambria Math" panose="02040503050406030204" pitchFamily="18" charset="0"/>
                          </a:rPr>
                          <m:t>2</m:t>
                        </m:r>
                      </m:sup>
                    </m:sSup>
                    <m:sSup>
                      <m:sSupPr>
                        <m:ctrlPr>
                          <a:rPr lang="en-US" sz="3200" i="1">
                            <a:latin typeface="Cambria Math" panose="02040503050406030204" pitchFamily="18" charset="0"/>
                          </a:rPr>
                        </m:ctrlPr>
                      </m:sSupPr>
                      <m:e>
                        <m:r>
                          <a:rPr lang="en-US" sz="3200">
                            <a:latin typeface="Cambria Math" panose="02040503050406030204" pitchFamily="18" charset="0"/>
                          </a:rPr>
                          <m:t>𝐴</m:t>
                        </m:r>
                      </m:e>
                      <m:sup>
                        <m:r>
                          <a:rPr lang="en-US" sz="3200">
                            <a:latin typeface="Cambria Math" panose="02040503050406030204" pitchFamily="18" charset="0"/>
                          </a:rPr>
                          <m:t>2</m:t>
                        </m:r>
                      </m:sup>
                    </m:sSup>
                  </m:oMath>
                </a14:m>
                <a:endParaRPr lang="en-US" sz="3200">
                  <a:latin typeface="Cambria" panose="02040503050406030204" pitchFamily="18" charset="0"/>
                </a:endParaRPr>
              </a:p>
            </p:txBody>
          </p:sp>
        </mc:Choice>
        <mc:Fallback xmlns="">
          <p:sp>
            <p:nvSpPr>
              <p:cNvPr id="16" name="TextBox 15" descr="n181 zalo Nguyen Duc Chien">
                <a:extLst>
                  <a:ext uri="{FF2B5EF4-FFF2-40B4-BE49-F238E27FC236}">
                    <a16:creationId xmlns:a16="http://schemas.microsoft.com/office/drawing/2014/main" id="{0B8E60EF-AFC3-8771-F1E3-324C82F926B8}"/>
                  </a:ext>
                </a:extLst>
              </p:cNvPr>
              <p:cNvSpPr txBox="1">
                <a:spLocks noRot="1" noChangeAspect="1" noMove="1" noResize="1" noEditPoints="1" noAdjustHandles="1" noChangeArrowheads="1" noChangeShapeType="1" noTextEdit="1"/>
              </p:cNvSpPr>
              <p:nvPr/>
            </p:nvSpPr>
            <p:spPr>
              <a:xfrm>
                <a:off x="11426261" y="8616145"/>
                <a:ext cx="4800600" cy="787716"/>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778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wipe(left)">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wipe(left)">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wipe(left)">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3">
                                            <p:txEl>
                                              <p:pRg st="2" end="2"/>
                                            </p:txEl>
                                          </p:spTgt>
                                        </p:tgtEl>
                                        <p:attrNameLst>
                                          <p:attrName>style.visibility</p:attrName>
                                        </p:attrNameLst>
                                      </p:cBhvr>
                                      <p:to>
                                        <p:strVal val="visible"/>
                                      </p:to>
                                    </p:set>
                                    <p:animEffect transition="in" filter="wipe(left)">
                                      <p:cBhvr>
                                        <p:cTn id="52" dur="500"/>
                                        <p:tgtEl>
                                          <p:spTgt spid="1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3">
                                            <p:txEl>
                                              <p:pRg st="3" end="3"/>
                                            </p:txEl>
                                          </p:spTgt>
                                        </p:tgtEl>
                                        <p:attrNameLst>
                                          <p:attrName>style.visibility</p:attrName>
                                        </p:attrNameLst>
                                      </p:cBhvr>
                                      <p:to>
                                        <p:strVal val="visible"/>
                                      </p:to>
                                    </p:set>
                                    <p:animEffect transition="in" filter="wipe(left)">
                                      <p:cBhvr>
                                        <p:cTn id="57" dur="500"/>
                                        <p:tgtEl>
                                          <p:spTgt spid="13">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3">
                                            <p:txEl>
                                              <p:pRg st="4" end="4"/>
                                            </p:txEl>
                                          </p:spTgt>
                                        </p:tgtEl>
                                        <p:attrNameLst>
                                          <p:attrName>style.visibility</p:attrName>
                                        </p:attrNameLst>
                                      </p:cBhvr>
                                      <p:to>
                                        <p:strVal val="visible"/>
                                      </p:to>
                                    </p:set>
                                    <p:animEffect transition="in" filter="wipe(left)">
                                      <p:cBhvr>
                                        <p:cTn id="62" dur="500"/>
                                        <p:tgtEl>
                                          <p:spTgt spid="1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81 zalo Nguyen Duc Chien">
            <a:extLst>
              <a:ext uri="{FF2B5EF4-FFF2-40B4-BE49-F238E27FC236}">
                <a16:creationId xmlns:a16="http://schemas.microsoft.com/office/drawing/2014/main" id="{028E1B96-6139-3F2E-2977-6369D3C5B487}"/>
              </a:ext>
            </a:extLst>
          </p:cNvPr>
          <p:cNvPicPr>
            <a:picLocks noChangeAspect="1"/>
          </p:cNvPicPr>
          <p:nvPr/>
        </p:nvPicPr>
        <p:blipFill rotWithShape="1">
          <a:blip r:embed="rId2"/>
          <a:srcRect b="45516"/>
          <a:stretch/>
        </p:blipFill>
        <p:spPr>
          <a:xfrm>
            <a:off x="7433" y="0"/>
            <a:ext cx="10070049" cy="3529626"/>
          </a:xfrm>
          <a:prstGeom prst="rect">
            <a:avLst/>
          </a:prstGeom>
          <a:ln>
            <a:noFill/>
          </a:ln>
          <a:effectLst>
            <a:softEdge rad="112500"/>
          </a:effectLst>
        </p:spPr>
      </p:pic>
      <p:pic>
        <p:nvPicPr>
          <p:cNvPr id="6" name="Picture 5" descr="n181 zalo Nguyen Duc Chien">
            <a:extLst>
              <a:ext uri="{FF2B5EF4-FFF2-40B4-BE49-F238E27FC236}">
                <a16:creationId xmlns:a16="http://schemas.microsoft.com/office/drawing/2014/main" id="{2AD44927-D818-D8FD-16E1-8C892DDEC876}"/>
              </a:ext>
            </a:extLst>
          </p:cNvPr>
          <p:cNvPicPr>
            <a:picLocks noChangeAspect="1"/>
          </p:cNvPicPr>
          <p:nvPr/>
        </p:nvPicPr>
        <p:blipFill>
          <a:blip r:embed="rId3"/>
          <a:stretch>
            <a:fillRect/>
          </a:stretch>
        </p:blipFill>
        <p:spPr>
          <a:xfrm>
            <a:off x="7433" y="3529626"/>
            <a:ext cx="1897567" cy="1675858"/>
          </a:xfrm>
          <a:prstGeom prst="rect">
            <a:avLst/>
          </a:prstGeom>
        </p:spPr>
      </p:pic>
      <p:sp>
        <p:nvSpPr>
          <p:cNvPr id="7" name="Text Box 59" descr="n181 zalo Nguyen Duc Chien">
            <a:extLst>
              <a:ext uri="{FF2B5EF4-FFF2-40B4-BE49-F238E27FC236}">
                <a16:creationId xmlns:a16="http://schemas.microsoft.com/office/drawing/2014/main" id="{9066BE8F-F32E-0F0C-12ED-7CE01F98FA00}"/>
              </a:ext>
            </a:extLst>
          </p:cNvPr>
          <p:cNvSpPr txBox="1">
            <a:spLocks noChangeArrowheads="1"/>
          </p:cNvSpPr>
          <p:nvPr/>
        </p:nvSpPr>
        <p:spPr bwMode="auto">
          <a:xfrm>
            <a:off x="13716000" y="342900"/>
            <a:ext cx="2743200" cy="50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kumimoji="0" lang="en-US" sz="4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B</a:t>
            </a:r>
            <a:r>
              <a:rPr lang="en-US" sz="4000" b="1">
                <a:solidFill>
                  <a:srgbClr val="0000CC"/>
                </a:solidFill>
                <a:latin typeface="Cambria" panose="02040503050406030204" pitchFamily="18" charset="0"/>
              </a:rPr>
              <a:t>ài giải:</a:t>
            </a:r>
            <a:endParaRPr kumimoji="0" lang="en-US" sz="4000" b="1" i="0" u="none" strike="noStrike" kern="1200" cap="none" spc="0" normalizeH="0" baseline="0" noProof="0">
              <a:ln>
                <a:noFill/>
              </a:ln>
              <a:solidFill>
                <a:srgbClr val="0000CC"/>
              </a:solidFill>
              <a:effectLst/>
              <a:uLnTx/>
              <a:uFillTx/>
              <a:latin typeface="Cambria" panose="02040503050406030204" pitchFamily="18" charset="0"/>
              <a:ea typeface="+mn-ea"/>
              <a:cs typeface="+mn-cs"/>
            </a:endParaRPr>
          </a:p>
        </p:txBody>
      </p:sp>
      <p:pic>
        <p:nvPicPr>
          <p:cNvPr id="3" name="Picture 2" descr="n181 zalo Nguyen Duc Chien">
            <a:extLst>
              <a:ext uri="{FF2B5EF4-FFF2-40B4-BE49-F238E27FC236}">
                <a16:creationId xmlns:a16="http://schemas.microsoft.com/office/drawing/2014/main" id="{953B5CFA-66EF-9665-7ED7-B892B8A363CC}"/>
              </a:ext>
            </a:extLst>
          </p:cNvPr>
          <p:cNvPicPr>
            <a:picLocks noChangeAspect="1"/>
          </p:cNvPicPr>
          <p:nvPr/>
        </p:nvPicPr>
        <p:blipFill rotWithShape="1">
          <a:blip r:embed="rId2"/>
          <a:srcRect t="54477" r="51015"/>
          <a:stretch/>
        </p:blipFill>
        <p:spPr>
          <a:xfrm>
            <a:off x="1447799" y="4990283"/>
            <a:ext cx="8629683" cy="5159322"/>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8" name="TextBox 7" descr="n181 zalo Nguyen Duc Chien">
                <a:extLst>
                  <a:ext uri="{FF2B5EF4-FFF2-40B4-BE49-F238E27FC236}">
                    <a16:creationId xmlns:a16="http://schemas.microsoft.com/office/drawing/2014/main" id="{D4B11AD9-C52A-1AF3-395A-95C8CB6BAC25}"/>
                  </a:ext>
                </a:extLst>
              </p:cNvPr>
              <p:cNvSpPr txBox="1"/>
              <p:nvPr/>
            </p:nvSpPr>
            <p:spPr>
              <a:xfrm>
                <a:off x="10287000" y="596463"/>
                <a:ext cx="7696200" cy="9672520"/>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2060"/>
                    </a:solidFill>
                    <a:effectLst/>
                    <a:latin typeface="Cambria" panose="02040503050406030204" pitchFamily="18" charset="0"/>
                    <a:ea typeface="Cambria" panose="02040503050406030204" pitchFamily="18" charset="0"/>
                  </a:rPr>
                  <a:t>Bài 1:</a:t>
                </a:r>
                <a:r>
                  <a:rPr lang="en-US" sz="3200">
                    <a:solidFill>
                      <a:srgbClr val="002060"/>
                    </a:solidFill>
                    <a:effectLst/>
                    <a:latin typeface="Cambria" panose="02040503050406030204" pitchFamily="18" charset="0"/>
                    <a:ea typeface="Cambria" panose="02040503050406030204" pitchFamily="18" charset="0"/>
                  </a:rPr>
                  <a:t> Ta có:</a:t>
                </a:r>
              </a:p>
              <a:p>
                <a:pPr marL="0" marR="0" algn="just">
                  <a:lnSpc>
                    <a:spcPct val="115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k</a:t>
                </a:r>
                <a:r>
                  <a:rPr lang="en-US" sz="3200">
                    <a:solidFill>
                      <a:srgbClr val="002060"/>
                    </a:solidFill>
                    <a:effectLst/>
                    <a:latin typeface="Cambria" panose="02040503050406030204" pitchFamily="18" charset="0"/>
                    <a:ea typeface="Cambria" panose="02040503050406030204" pitchFamily="18" charset="0"/>
                  </a:rPr>
                  <a:t> = 100 N/m</a:t>
                </a:r>
              </a:p>
              <a:p>
                <a:pPr marL="0" marR="0" algn="just">
                  <a:lnSpc>
                    <a:spcPct val="115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m</a:t>
                </a:r>
                <a:r>
                  <a:rPr lang="en-US" sz="3200">
                    <a:solidFill>
                      <a:srgbClr val="002060"/>
                    </a:solidFill>
                    <a:effectLst/>
                    <a:latin typeface="Cambria" panose="02040503050406030204" pitchFamily="18" charset="0"/>
                    <a:ea typeface="Cambria" panose="02040503050406030204" pitchFamily="18" charset="0"/>
                  </a:rPr>
                  <a:t> = 200 g = 0,2 kg</a:t>
                </a:r>
              </a:p>
              <a:p>
                <a:pPr marL="0" marR="0" algn="just">
                  <a:lnSpc>
                    <a:spcPct val="115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A</a:t>
                </a:r>
                <a:r>
                  <a:rPr lang="en-US" sz="3200">
                    <a:solidFill>
                      <a:srgbClr val="002060"/>
                    </a:solidFill>
                    <a:effectLst/>
                    <a:latin typeface="Cambria" panose="02040503050406030204" pitchFamily="18" charset="0"/>
                    <a:ea typeface="Cambria" panose="02040503050406030204" pitchFamily="18" charset="0"/>
                  </a:rPr>
                  <a:t> = 5 cm = 0,05 m</a:t>
                </a:r>
              </a:p>
              <a:p>
                <a:pPr marL="0" marR="0" algn="just">
                  <a:lnSpc>
                    <a:spcPct val="115000"/>
                  </a:lnSpc>
                  <a:spcBef>
                    <a:spcPts val="0"/>
                  </a:spcBef>
                  <a:spcAft>
                    <a:spcPts val="0"/>
                  </a:spcAft>
                </a:pPr>
                <a:r>
                  <a:rPr lang="en-US" sz="3200" b="1">
                    <a:solidFill>
                      <a:srgbClr val="002060"/>
                    </a:solidFill>
                    <a:effectLst/>
                    <a:latin typeface="Cambria" panose="02040503050406030204" pitchFamily="18" charset="0"/>
                    <a:ea typeface="Cambria" panose="02040503050406030204" pitchFamily="18" charset="0"/>
                  </a:rPr>
                  <a:t>a)</a:t>
                </a:r>
                <a:r>
                  <a:rPr lang="en-US" sz="3200">
                    <a:solidFill>
                      <a:srgbClr val="002060"/>
                    </a:solidFill>
                    <a:effectLst/>
                    <a:latin typeface="Cambria" panose="02040503050406030204" pitchFamily="18" charset="0"/>
                    <a:ea typeface="Cambria" panose="02040503050406030204" pitchFamily="18" charset="0"/>
                  </a:rPr>
                  <a:t> </a:t>
                </a:r>
                <a:r>
                  <a:rPr lang="en-US" sz="3200" i="1">
                    <a:solidFill>
                      <a:srgbClr val="002060"/>
                    </a:solidFill>
                    <a:effectLst/>
                    <a:latin typeface="Cambria" panose="02040503050406030204" pitchFamily="18" charset="0"/>
                    <a:ea typeface="Cambria" panose="02040503050406030204" pitchFamily="18" charset="0"/>
                  </a:rPr>
                  <a:t>W</a:t>
                </a:r>
                <a:r>
                  <a:rPr lang="en-US" sz="3200" i="1" baseline="-25000">
                    <a:solidFill>
                      <a:srgbClr val="002060"/>
                    </a:solidFill>
                    <a:effectLst/>
                    <a:latin typeface="Cambria" panose="02040503050406030204" pitchFamily="18" charset="0"/>
                    <a:ea typeface="Cambria" panose="02040503050406030204" pitchFamily="18" charset="0"/>
                  </a:rPr>
                  <a:t>đ</a:t>
                </a:r>
                <a:r>
                  <a:rPr lang="en-US" sz="3200">
                    <a:solidFill>
                      <a:srgbClr val="002060"/>
                    </a:solidFill>
                    <a:effectLst/>
                    <a:latin typeface="Cambria" panose="02040503050406030204" pitchFamily="18" charset="0"/>
                    <a:ea typeface="Cambria" panose="02040503050406030204" pitchFamily="18" charset="0"/>
                  </a:rPr>
                  <a:t> = 3</a:t>
                </a:r>
                <a:r>
                  <a:rPr lang="en-US" sz="3200" i="1">
                    <a:solidFill>
                      <a:srgbClr val="002060"/>
                    </a:solidFill>
                    <a:effectLst/>
                    <a:latin typeface="Cambria" panose="02040503050406030204" pitchFamily="18" charset="0"/>
                    <a:ea typeface="Cambria" panose="02040503050406030204" pitchFamily="18" charset="0"/>
                  </a:rPr>
                  <a:t>W</a:t>
                </a:r>
                <a:r>
                  <a:rPr lang="en-US" sz="3200" i="1" baseline="-25000">
                    <a:solidFill>
                      <a:srgbClr val="002060"/>
                    </a:solidFill>
                    <a:effectLst/>
                    <a:latin typeface="Cambria" panose="02040503050406030204" pitchFamily="18" charset="0"/>
                    <a:ea typeface="Cambria" panose="02040503050406030204" pitchFamily="18" charset="0"/>
                  </a:rPr>
                  <a:t>t</a:t>
                </a:r>
                <a:endParaRPr lang="en-US" sz="320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Theo định luật bảo toàn cơ năng </a:t>
                </a:r>
              </a:p>
              <a:p>
                <a:pPr marL="0" marR="0" algn="ctr">
                  <a:lnSpc>
                    <a:spcPct val="115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W</a:t>
                </a:r>
                <a:r>
                  <a:rPr lang="en-US" sz="3200">
                    <a:solidFill>
                      <a:srgbClr val="002060"/>
                    </a:solidFill>
                    <a:effectLst/>
                    <a:latin typeface="Cambria" panose="02040503050406030204" pitchFamily="18" charset="0"/>
                    <a:ea typeface="Cambria" panose="02040503050406030204" pitchFamily="18" charset="0"/>
                  </a:rPr>
                  <a:t> = </a:t>
                </a:r>
                <a:r>
                  <a:rPr lang="en-US" sz="3200" i="1">
                    <a:solidFill>
                      <a:srgbClr val="002060"/>
                    </a:solidFill>
                    <a:effectLst/>
                    <a:latin typeface="Cambria" panose="02040503050406030204" pitchFamily="18" charset="0"/>
                    <a:ea typeface="Cambria" panose="02040503050406030204" pitchFamily="18" charset="0"/>
                  </a:rPr>
                  <a:t>W</a:t>
                </a:r>
                <a:r>
                  <a:rPr lang="en-US" sz="3200" i="1" baseline="-25000">
                    <a:solidFill>
                      <a:srgbClr val="002060"/>
                    </a:solidFill>
                    <a:effectLst/>
                    <a:latin typeface="Cambria" panose="02040503050406030204" pitchFamily="18" charset="0"/>
                    <a:ea typeface="Cambria" panose="02040503050406030204" pitchFamily="18" charset="0"/>
                  </a:rPr>
                  <a:t>đ</a:t>
                </a:r>
                <a:r>
                  <a:rPr lang="en-US" sz="3200" baseline="-25000">
                    <a:solidFill>
                      <a:srgbClr val="002060"/>
                    </a:solidFill>
                    <a:effectLst/>
                    <a:latin typeface="Cambria" panose="02040503050406030204" pitchFamily="18" charset="0"/>
                    <a:ea typeface="Cambria" panose="02040503050406030204" pitchFamily="18" charset="0"/>
                  </a:rPr>
                  <a:t> </a:t>
                </a:r>
                <a:r>
                  <a:rPr lang="en-US" sz="3200">
                    <a:solidFill>
                      <a:srgbClr val="002060"/>
                    </a:solidFill>
                    <a:effectLst/>
                    <a:latin typeface="Cambria" panose="02040503050406030204" pitchFamily="18" charset="0"/>
                    <a:ea typeface="Cambria" panose="02040503050406030204" pitchFamily="18" charset="0"/>
                  </a:rPr>
                  <a:t> + </a:t>
                </a:r>
                <a:r>
                  <a:rPr lang="en-US" sz="3200" i="1">
                    <a:solidFill>
                      <a:srgbClr val="002060"/>
                    </a:solidFill>
                    <a:effectLst/>
                    <a:latin typeface="Cambria" panose="02040503050406030204" pitchFamily="18" charset="0"/>
                    <a:ea typeface="Cambria" panose="02040503050406030204" pitchFamily="18" charset="0"/>
                  </a:rPr>
                  <a:t>W</a:t>
                </a:r>
                <a:r>
                  <a:rPr lang="en-US" sz="3200" i="1" baseline="-25000">
                    <a:solidFill>
                      <a:srgbClr val="002060"/>
                    </a:solidFill>
                    <a:effectLst/>
                    <a:latin typeface="Cambria" panose="02040503050406030204" pitchFamily="18" charset="0"/>
                    <a:ea typeface="Cambria" panose="02040503050406030204" pitchFamily="18" charset="0"/>
                  </a:rPr>
                  <a:t>t</a:t>
                </a:r>
                <a:r>
                  <a:rPr lang="en-US" sz="3200" baseline="-25000">
                    <a:solidFill>
                      <a:srgbClr val="002060"/>
                    </a:solidFill>
                    <a:effectLst/>
                    <a:latin typeface="Cambria" panose="02040503050406030204" pitchFamily="18" charset="0"/>
                    <a:ea typeface="Cambria" panose="02040503050406030204" pitchFamily="18" charset="0"/>
                  </a:rPr>
                  <a:t> </a:t>
                </a:r>
                <a:r>
                  <a:rPr lang="en-US" sz="3200">
                    <a:solidFill>
                      <a:srgbClr val="002060"/>
                    </a:solidFill>
                    <a:effectLst/>
                    <a:latin typeface="Cambria" panose="02040503050406030204" pitchFamily="18" charset="0"/>
                    <a:ea typeface="Cambria" panose="02040503050406030204" pitchFamily="18" charset="0"/>
                  </a:rPr>
                  <a:t>= 4</a:t>
                </a:r>
                <a:r>
                  <a:rPr lang="en-US" sz="3200" i="1">
                    <a:solidFill>
                      <a:srgbClr val="002060"/>
                    </a:solidFill>
                    <a:effectLst/>
                    <a:latin typeface="Cambria" panose="02040503050406030204" pitchFamily="18" charset="0"/>
                    <a:ea typeface="Cambria" panose="02040503050406030204" pitchFamily="18" charset="0"/>
                  </a:rPr>
                  <a:t>W</a:t>
                </a:r>
                <a:r>
                  <a:rPr lang="en-US" sz="3200" i="1" baseline="-25000">
                    <a:solidFill>
                      <a:srgbClr val="002060"/>
                    </a:solidFill>
                    <a:effectLst/>
                    <a:latin typeface="Cambria" panose="02040503050406030204" pitchFamily="18" charset="0"/>
                    <a:ea typeface="Cambria" panose="02040503050406030204" pitchFamily="18" charset="0"/>
                  </a:rPr>
                  <a:t>t</a:t>
                </a:r>
                <a:endParaRPr lang="en-US" sz="320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srgbClr val="002060"/>
                          </a:solidFill>
                          <a:effectLst/>
                          <a:latin typeface="Cambria Math" panose="02040503050406030204" pitchFamily="18" charset="0"/>
                          <a:ea typeface="Cambria" panose="02040503050406030204" pitchFamily="18" charset="0"/>
                          <a:sym typeface="Symbol" panose="05050102010706020507" pitchFamily="18" charset="2"/>
                        </a:rPr>
                        <m:t></m:t>
                      </m:r>
                      <m:r>
                        <a:rPr lang="en-US" sz="3200" i="1">
                          <a:solidFill>
                            <a:srgbClr val="002060"/>
                          </a:solidFill>
                          <a:effectLst/>
                          <a:latin typeface="Cambria Math" panose="02040503050406030204" pitchFamily="18" charset="0"/>
                          <a:ea typeface="Cambria" panose="02040503050406030204" pitchFamily="18" charset="0"/>
                        </a:rPr>
                        <m:t>	</m:t>
                      </m:r>
                      <m:f>
                        <m:fPr>
                          <m:ctrlPr>
                            <a:rPr lang="en-US" sz="3200" i="1">
                              <a:solidFill>
                                <a:srgbClr val="002060"/>
                              </a:solidFill>
                              <a:effectLst/>
                              <a:latin typeface="Cambria Math" panose="02040503050406030204" pitchFamily="18" charset="0"/>
                              <a:ea typeface="Times New Roman" panose="02020603050405020304" pitchFamily="18" charset="0"/>
                            </a:rPr>
                          </m:ctrlPr>
                        </m:fPr>
                        <m:num>
                          <m:r>
                            <a:rPr lang="en-US" sz="3200" i="1">
                              <a:solidFill>
                                <a:srgbClr val="002060"/>
                              </a:solidFill>
                              <a:effectLst/>
                              <a:latin typeface="Cambria Math" panose="02040503050406030204" pitchFamily="18" charset="0"/>
                              <a:ea typeface="Times New Roman" panose="02020603050405020304" pitchFamily="18" charset="0"/>
                            </a:rPr>
                            <m:t>1</m:t>
                          </m:r>
                        </m:num>
                        <m:den>
                          <m:r>
                            <a:rPr lang="en-US" sz="3200" i="1">
                              <a:solidFill>
                                <a:srgbClr val="002060"/>
                              </a:solidFill>
                              <a:effectLst/>
                              <a:latin typeface="Cambria Math" panose="02040503050406030204" pitchFamily="18" charset="0"/>
                              <a:ea typeface="Times New Roman" panose="02020603050405020304" pitchFamily="18" charset="0"/>
                            </a:rPr>
                            <m:t>2</m:t>
                          </m:r>
                        </m:den>
                      </m:f>
                      <m:r>
                        <a:rPr lang="en-US" sz="3200" i="1">
                          <a:solidFill>
                            <a:srgbClr val="002060"/>
                          </a:solidFill>
                          <a:effectLst/>
                          <a:latin typeface="Cambria Math" panose="02040503050406030204" pitchFamily="18" charset="0"/>
                          <a:ea typeface="Times New Roman" panose="02020603050405020304" pitchFamily="18" charset="0"/>
                        </a:rPr>
                        <m:t>𝑚</m:t>
                      </m:r>
                      <m:sSup>
                        <m:sSupPr>
                          <m:ctrlPr>
                            <a:rPr lang="en-US" sz="3200" i="1">
                              <a:solidFill>
                                <a:srgbClr val="002060"/>
                              </a:solidFill>
                              <a:effectLst/>
                              <a:latin typeface="Cambria Math" panose="02040503050406030204" pitchFamily="18" charset="0"/>
                              <a:ea typeface="Times New Roman" panose="02020603050405020304" pitchFamily="18" charset="0"/>
                            </a:rPr>
                          </m:ctrlPr>
                        </m:sSupPr>
                        <m:e>
                          <m:r>
                            <a:rPr lang="en-US" sz="3200" i="1">
                              <a:solidFill>
                                <a:srgbClr val="002060"/>
                              </a:solidFill>
                              <a:effectLst/>
                              <a:latin typeface="Cambria Math" panose="02040503050406030204" pitchFamily="18" charset="0"/>
                              <a:ea typeface="Times New Roman" panose="02020603050405020304" pitchFamily="18" charset="0"/>
                            </a:rPr>
                            <m:t>𝜔</m:t>
                          </m:r>
                        </m:e>
                        <m:sup>
                          <m:r>
                            <a:rPr lang="en-US" sz="3200" i="1">
                              <a:solidFill>
                                <a:srgbClr val="002060"/>
                              </a:solidFill>
                              <a:effectLst/>
                              <a:latin typeface="Cambria Math" panose="02040503050406030204" pitchFamily="18" charset="0"/>
                              <a:ea typeface="Times New Roman" panose="02020603050405020304" pitchFamily="18" charset="0"/>
                            </a:rPr>
                            <m:t>2</m:t>
                          </m:r>
                        </m:sup>
                      </m:sSup>
                      <m:sSup>
                        <m:sSupPr>
                          <m:ctrlPr>
                            <a:rPr lang="en-US" sz="3200" i="1">
                              <a:solidFill>
                                <a:srgbClr val="002060"/>
                              </a:solidFill>
                              <a:effectLst/>
                              <a:latin typeface="Cambria Math" panose="02040503050406030204" pitchFamily="18" charset="0"/>
                              <a:ea typeface="Times New Roman" panose="02020603050405020304" pitchFamily="18" charset="0"/>
                            </a:rPr>
                          </m:ctrlPr>
                        </m:sSupPr>
                        <m:e>
                          <m:r>
                            <a:rPr lang="en-US" sz="3200" i="1">
                              <a:solidFill>
                                <a:srgbClr val="002060"/>
                              </a:solidFill>
                              <a:effectLst/>
                              <a:latin typeface="Cambria Math" panose="02040503050406030204" pitchFamily="18" charset="0"/>
                              <a:ea typeface="Times New Roman" panose="02020603050405020304" pitchFamily="18" charset="0"/>
                            </a:rPr>
                            <m:t>𝐴</m:t>
                          </m:r>
                        </m:e>
                        <m:sup>
                          <m:r>
                            <a:rPr lang="en-US" sz="3200" i="1">
                              <a:solidFill>
                                <a:srgbClr val="002060"/>
                              </a:solidFill>
                              <a:effectLst/>
                              <a:latin typeface="Cambria Math" panose="02040503050406030204" pitchFamily="18" charset="0"/>
                              <a:ea typeface="Times New Roman" panose="02020603050405020304" pitchFamily="18" charset="0"/>
                            </a:rPr>
                            <m:t>2</m:t>
                          </m:r>
                        </m:sup>
                      </m:sSup>
                      <m:r>
                        <a:rPr lang="en-US" sz="3200" i="1">
                          <a:solidFill>
                            <a:srgbClr val="002060"/>
                          </a:solidFill>
                          <a:effectLst/>
                          <a:latin typeface="Cambria Math" panose="02040503050406030204" pitchFamily="18" charset="0"/>
                          <a:ea typeface="Times New Roman" panose="02020603050405020304" pitchFamily="18" charset="0"/>
                        </a:rPr>
                        <m:t>=4</m:t>
                      </m:r>
                      <m:r>
                        <a:rPr lang="en-US" sz="3200" i="1">
                          <a:solidFill>
                            <a:srgbClr val="002060"/>
                          </a:solidFill>
                          <a:effectLst/>
                          <a:latin typeface="Cambria Math" panose="02040503050406030204" pitchFamily="18" charset="0"/>
                          <a:ea typeface="Times New Roman" panose="02020603050405020304" pitchFamily="18" charset="0"/>
                          <a:cs typeface="Cambria Math" panose="02040503050406030204" pitchFamily="18" charset="0"/>
                        </a:rPr>
                        <m:t>⋅</m:t>
                      </m:r>
                      <m:f>
                        <m:fPr>
                          <m:ctrlPr>
                            <a:rPr lang="en-US" sz="3200" i="1">
                              <a:solidFill>
                                <a:srgbClr val="002060"/>
                              </a:solidFill>
                              <a:effectLst/>
                              <a:latin typeface="Cambria Math" panose="02040503050406030204" pitchFamily="18" charset="0"/>
                              <a:ea typeface="Times New Roman" panose="02020603050405020304" pitchFamily="18" charset="0"/>
                            </a:rPr>
                          </m:ctrlPr>
                        </m:fPr>
                        <m:num>
                          <m:r>
                            <a:rPr lang="en-US" sz="3200" i="1">
                              <a:solidFill>
                                <a:srgbClr val="002060"/>
                              </a:solidFill>
                              <a:effectLst/>
                              <a:latin typeface="Cambria Math" panose="02040503050406030204" pitchFamily="18" charset="0"/>
                              <a:ea typeface="Times New Roman" panose="02020603050405020304" pitchFamily="18" charset="0"/>
                            </a:rPr>
                            <m:t>1</m:t>
                          </m:r>
                        </m:num>
                        <m:den>
                          <m:r>
                            <a:rPr lang="en-US" sz="3200" i="1">
                              <a:solidFill>
                                <a:srgbClr val="002060"/>
                              </a:solidFill>
                              <a:effectLst/>
                              <a:latin typeface="Cambria Math" panose="02040503050406030204" pitchFamily="18" charset="0"/>
                              <a:ea typeface="Times New Roman" panose="02020603050405020304" pitchFamily="18" charset="0"/>
                            </a:rPr>
                            <m:t>2</m:t>
                          </m:r>
                        </m:den>
                      </m:f>
                      <m:r>
                        <a:rPr lang="en-US" sz="3200" i="1">
                          <a:solidFill>
                            <a:srgbClr val="002060"/>
                          </a:solidFill>
                          <a:effectLst/>
                          <a:latin typeface="Cambria Math" panose="02040503050406030204" pitchFamily="18" charset="0"/>
                          <a:ea typeface="Times New Roman" panose="02020603050405020304" pitchFamily="18" charset="0"/>
                        </a:rPr>
                        <m:t>𝑚</m:t>
                      </m:r>
                      <m:sSup>
                        <m:sSupPr>
                          <m:ctrlPr>
                            <a:rPr lang="en-US" sz="3200" i="1">
                              <a:solidFill>
                                <a:srgbClr val="002060"/>
                              </a:solidFill>
                              <a:effectLst/>
                              <a:latin typeface="Cambria Math" panose="02040503050406030204" pitchFamily="18" charset="0"/>
                              <a:ea typeface="Times New Roman" panose="02020603050405020304" pitchFamily="18" charset="0"/>
                            </a:rPr>
                          </m:ctrlPr>
                        </m:sSupPr>
                        <m:e>
                          <m:r>
                            <a:rPr lang="en-US" sz="3200" i="1">
                              <a:solidFill>
                                <a:srgbClr val="002060"/>
                              </a:solidFill>
                              <a:effectLst/>
                              <a:latin typeface="Cambria Math" panose="02040503050406030204" pitchFamily="18" charset="0"/>
                              <a:ea typeface="Times New Roman" panose="02020603050405020304" pitchFamily="18" charset="0"/>
                            </a:rPr>
                            <m:t>𝜔</m:t>
                          </m:r>
                        </m:e>
                        <m:sup>
                          <m:r>
                            <a:rPr lang="en-US" sz="3200" i="1">
                              <a:solidFill>
                                <a:srgbClr val="002060"/>
                              </a:solidFill>
                              <a:effectLst/>
                              <a:latin typeface="Cambria Math" panose="02040503050406030204" pitchFamily="18" charset="0"/>
                              <a:ea typeface="Times New Roman" panose="02020603050405020304" pitchFamily="18" charset="0"/>
                            </a:rPr>
                            <m:t>2</m:t>
                          </m:r>
                        </m:sup>
                      </m:sSup>
                      <m:sSup>
                        <m:sSupPr>
                          <m:ctrlPr>
                            <a:rPr lang="en-US" sz="3200" i="1">
                              <a:solidFill>
                                <a:srgbClr val="002060"/>
                              </a:solidFill>
                              <a:effectLst/>
                              <a:latin typeface="Cambria Math" panose="02040503050406030204" pitchFamily="18" charset="0"/>
                              <a:ea typeface="Times New Roman" panose="02020603050405020304" pitchFamily="18" charset="0"/>
                            </a:rPr>
                          </m:ctrlPr>
                        </m:sSupPr>
                        <m:e>
                          <m:r>
                            <a:rPr lang="en-US" sz="3200" i="1">
                              <a:solidFill>
                                <a:srgbClr val="002060"/>
                              </a:solidFill>
                              <a:effectLst/>
                              <a:latin typeface="Cambria Math" panose="02040503050406030204" pitchFamily="18" charset="0"/>
                              <a:ea typeface="Times New Roman" panose="02020603050405020304" pitchFamily="18" charset="0"/>
                            </a:rPr>
                            <m:t>𝑥</m:t>
                          </m:r>
                        </m:e>
                        <m:sup>
                          <m:r>
                            <a:rPr lang="en-US" sz="3200" i="1">
                              <a:solidFill>
                                <a:srgbClr val="002060"/>
                              </a:solidFill>
                              <a:effectLst/>
                              <a:latin typeface="Cambria Math" panose="02040503050406030204" pitchFamily="18" charset="0"/>
                              <a:ea typeface="Times New Roman" panose="02020603050405020304" pitchFamily="18" charset="0"/>
                            </a:rPr>
                            <m:t>2</m:t>
                          </m:r>
                        </m:sup>
                      </m:sSup>
                      <m:r>
                        <a:rPr lang="en-US" sz="3200" i="1" baseline="30000" smtClean="0">
                          <a:solidFill>
                            <a:srgbClr val="002060"/>
                          </a:solidFill>
                          <a:effectLst/>
                          <a:latin typeface="Cambria Math" panose="02040503050406030204" pitchFamily="18" charset="0"/>
                          <a:ea typeface="Cambria" panose="02040503050406030204" pitchFamily="18" charset="0"/>
                        </a:rPr>
                        <m:t>	</m:t>
                      </m:r>
                    </m:oMath>
                  </m:oMathPara>
                </a14:m>
                <a:endParaRPr lang="en-US" sz="3200" baseline="30000">
                  <a:solidFill>
                    <a:srgbClr val="00206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sym typeface="Symbol" panose="05050102010706020507" pitchFamily="18" charset="2"/>
                  </a:rPr>
                  <a:t></a:t>
                </a:r>
                <a:r>
                  <a:rPr lang="en-US" sz="3200">
                    <a:solidFill>
                      <a:srgbClr val="002060"/>
                    </a:solidFill>
                    <a:effectLst/>
                    <a:latin typeface="Cambria" panose="02040503050406030204" pitchFamily="18" charset="0"/>
                    <a:ea typeface="Cambria" panose="02040503050406030204" pitchFamily="18" charset="0"/>
                  </a:rPr>
                  <a:t> </a:t>
                </a:r>
                <a:r>
                  <a:rPr lang="en-US" sz="3200" i="1">
                    <a:solidFill>
                      <a:srgbClr val="002060"/>
                    </a:solidFill>
                    <a:effectLst/>
                    <a:latin typeface="Cambria" panose="02040503050406030204" pitchFamily="18" charset="0"/>
                    <a:ea typeface="Cambria" panose="02040503050406030204" pitchFamily="18" charset="0"/>
                  </a:rPr>
                  <a:t>x</a:t>
                </a:r>
                <a:r>
                  <a:rPr lang="en-US" sz="3200">
                    <a:solidFill>
                      <a:srgbClr val="002060"/>
                    </a:solidFill>
                    <a:effectLst/>
                    <a:latin typeface="Cambria" panose="02040503050406030204" pitchFamily="18" charset="0"/>
                    <a:ea typeface="Cambria" panose="02040503050406030204" pitchFamily="18" charset="0"/>
                  </a:rPr>
                  <a:t> = ± 2,5 (cm)</a:t>
                </a:r>
              </a:p>
              <a:p>
                <a:pPr marL="0" marR="0" algn="just">
                  <a:lnSpc>
                    <a:spcPct val="115000"/>
                  </a:lnSpc>
                  <a:spcBef>
                    <a:spcPts val="0"/>
                  </a:spcBef>
                  <a:spcAft>
                    <a:spcPts val="0"/>
                  </a:spcAft>
                </a:pPr>
                <a:r>
                  <a:rPr lang="en-US" sz="3200" b="1">
                    <a:solidFill>
                      <a:srgbClr val="002060"/>
                    </a:solidFill>
                    <a:effectLst/>
                    <a:latin typeface="Cambria" panose="02040503050406030204" pitchFamily="18" charset="0"/>
                    <a:ea typeface="Cambria" panose="02040503050406030204" pitchFamily="18" charset="0"/>
                  </a:rPr>
                  <a:t>b)</a:t>
                </a:r>
                <a:r>
                  <a:rPr lang="en-US" sz="3200">
                    <a:solidFill>
                      <a:srgbClr val="002060"/>
                    </a:solidFill>
                    <a:effectLst/>
                    <a:latin typeface="Cambria" panose="02040503050406030204" pitchFamily="18" charset="0"/>
                    <a:ea typeface="Cambria" panose="02040503050406030204" pitchFamily="18" charset="0"/>
                  </a:rPr>
                  <a:t> Tần số góc </a:t>
                </a:r>
                <a14:m>
                  <m:oMath xmlns:m="http://schemas.openxmlformats.org/officeDocument/2006/math">
                    <m:r>
                      <a:rPr lang="en-US" sz="3200" i="1">
                        <a:solidFill>
                          <a:srgbClr val="002060"/>
                        </a:solidFill>
                        <a:effectLst/>
                        <a:latin typeface="Cambria Math" panose="02040503050406030204" pitchFamily="18" charset="0"/>
                        <a:ea typeface="Times New Roman" panose="02020603050405020304" pitchFamily="18" charset="0"/>
                      </a:rPr>
                      <m:t>𝜔</m:t>
                    </m:r>
                    <m:r>
                      <a:rPr lang="en-US" sz="3200" i="1">
                        <a:solidFill>
                          <a:srgbClr val="002060"/>
                        </a:solidFill>
                        <a:effectLst/>
                        <a:latin typeface="Cambria Math" panose="02040503050406030204" pitchFamily="18" charset="0"/>
                        <a:ea typeface="Times New Roman" panose="02020603050405020304" pitchFamily="18" charset="0"/>
                      </a:rPr>
                      <m:t>=</m:t>
                    </m:r>
                    <m:rad>
                      <m:radPr>
                        <m:degHide m:val="on"/>
                        <m:ctrlPr>
                          <a:rPr lang="en-US" sz="3200" i="1">
                            <a:solidFill>
                              <a:srgbClr val="002060"/>
                            </a:solidFill>
                            <a:effectLst/>
                            <a:latin typeface="Cambria Math" panose="02040503050406030204" pitchFamily="18" charset="0"/>
                            <a:ea typeface="Times New Roman" panose="02020603050405020304" pitchFamily="18" charset="0"/>
                          </a:rPr>
                        </m:ctrlPr>
                      </m:radPr>
                      <m:deg/>
                      <m:e>
                        <m:f>
                          <m:fPr>
                            <m:ctrlPr>
                              <a:rPr lang="en-US" sz="3200" i="1">
                                <a:solidFill>
                                  <a:srgbClr val="002060"/>
                                </a:solidFill>
                                <a:effectLst/>
                                <a:latin typeface="Cambria Math" panose="02040503050406030204" pitchFamily="18" charset="0"/>
                                <a:ea typeface="Times New Roman" panose="02020603050405020304" pitchFamily="18" charset="0"/>
                              </a:rPr>
                            </m:ctrlPr>
                          </m:fPr>
                          <m:num>
                            <m:r>
                              <a:rPr lang="en-US" sz="3200" i="1">
                                <a:solidFill>
                                  <a:srgbClr val="002060"/>
                                </a:solidFill>
                                <a:effectLst/>
                                <a:latin typeface="Cambria Math" panose="02040503050406030204" pitchFamily="18" charset="0"/>
                                <a:ea typeface="Times New Roman" panose="02020603050405020304" pitchFamily="18" charset="0"/>
                              </a:rPr>
                              <m:t>𝑘</m:t>
                            </m:r>
                          </m:num>
                          <m:den>
                            <m:r>
                              <a:rPr lang="en-US" sz="3200" i="1">
                                <a:solidFill>
                                  <a:srgbClr val="002060"/>
                                </a:solidFill>
                                <a:effectLst/>
                                <a:latin typeface="Cambria Math" panose="02040503050406030204" pitchFamily="18" charset="0"/>
                                <a:ea typeface="Times New Roman" panose="02020603050405020304" pitchFamily="18" charset="0"/>
                              </a:rPr>
                              <m:t>𝑚</m:t>
                            </m:r>
                          </m:den>
                        </m:f>
                      </m:e>
                    </m:rad>
                    <m:r>
                      <a:rPr lang="en-US" sz="3200" i="1">
                        <a:solidFill>
                          <a:srgbClr val="002060"/>
                        </a:solidFill>
                        <a:effectLst/>
                        <a:latin typeface="Cambria Math" panose="02040503050406030204" pitchFamily="18" charset="0"/>
                        <a:ea typeface="Times New Roman" panose="02020603050405020304" pitchFamily="18" charset="0"/>
                      </a:rPr>
                      <m:t>=10</m:t>
                    </m:r>
                    <m:rad>
                      <m:radPr>
                        <m:degHide m:val="on"/>
                        <m:ctrlPr>
                          <a:rPr lang="en-US" sz="3200" i="1">
                            <a:solidFill>
                              <a:srgbClr val="002060"/>
                            </a:solidFill>
                            <a:effectLst/>
                            <a:latin typeface="Cambria Math" panose="02040503050406030204" pitchFamily="18" charset="0"/>
                            <a:ea typeface="Times New Roman" panose="02020603050405020304" pitchFamily="18" charset="0"/>
                          </a:rPr>
                        </m:ctrlPr>
                      </m:radPr>
                      <m:deg/>
                      <m:e>
                        <m:r>
                          <a:rPr lang="en-US" sz="3200" i="1">
                            <a:solidFill>
                              <a:srgbClr val="002060"/>
                            </a:solidFill>
                            <a:effectLst/>
                            <a:latin typeface="Cambria Math" panose="02040503050406030204" pitchFamily="18" charset="0"/>
                            <a:ea typeface="Times New Roman" panose="02020603050405020304" pitchFamily="18" charset="0"/>
                          </a:rPr>
                          <m:t>5</m:t>
                        </m:r>
                      </m:e>
                    </m:rad>
                  </m:oMath>
                </a14:m>
                <a:r>
                  <a:rPr lang="en-US" sz="3200">
                    <a:solidFill>
                      <a:srgbClr val="002060"/>
                    </a:solidFill>
                    <a:effectLst/>
                    <a:latin typeface="Cambria" panose="02040503050406030204" pitchFamily="18" charset="0"/>
                    <a:ea typeface="Cambria" panose="02040503050406030204" pitchFamily="18" charset="0"/>
                  </a:rPr>
                  <a:t> (rad/s)</a:t>
                </a:r>
              </a:p>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Khi vật đi qua vị trí cân bằng vật có tốc độ lớn nhất:</a:t>
                </a:r>
              </a:p>
              <a:p>
                <a:pPr marL="0" marR="0" algn="ctr">
                  <a:lnSpc>
                    <a:spcPct val="115000"/>
                  </a:lnSpc>
                  <a:spcBef>
                    <a:spcPts val="0"/>
                  </a:spcBef>
                  <a:spcAft>
                    <a:spcPts val="0"/>
                  </a:spcAft>
                </a:pPr>
                <a:r>
                  <a:rPr lang="en-US" sz="3200" i="1">
                    <a:solidFill>
                      <a:srgbClr val="002060"/>
                    </a:solidFill>
                    <a:effectLst/>
                    <a:latin typeface="Cambria" panose="02040503050406030204" pitchFamily="18" charset="0"/>
                    <a:ea typeface="Cambria" panose="02040503050406030204" pitchFamily="18" charset="0"/>
                  </a:rPr>
                  <a:t>v</a:t>
                </a:r>
                <a:r>
                  <a:rPr lang="en-US" sz="3200">
                    <a:solidFill>
                      <a:srgbClr val="002060"/>
                    </a:solidFill>
                    <a:effectLst/>
                    <a:latin typeface="Cambria" panose="02040503050406030204" pitchFamily="18" charset="0"/>
                    <a:ea typeface="Cambria" panose="02040503050406030204" pitchFamily="18" charset="0"/>
                  </a:rPr>
                  <a:t> = </a:t>
                </a:r>
                <a:r>
                  <a:rPr lang="en-US" sz="3200" i="1">
                    <a:solidFill>
                      <a:srgbClr val="002060"/>
                    </a:solidFill>
                    <a:effectLst/>
                    <a:latin typeface="Cambria" panose="02040503050406030204" pitchFamily="18" charset="0"/>
                    <a:ea typeface="Cambria" panose="02040503050406030204" pitchFamily="18" charset="0"/>
                  </a:rPr>
                  <a:t>ωA</a:t>
                </a:r>
                <a:r>
                  <a:rPr lang="en-US" sz="3200">
                    <a:solidFill>
                      <a:srgbClr val="002060"/>
                    </a:solidFill>
                    <a:effectLst/>
                    <a:latin typeface="Cambria" panose="02040503050406030204" pitchFamily="18" charset="0"/>
                    <a:ea typeface="Cambria" panose="02040503050406030204" pitchFamily="18" charset="0"/>
                  </a:rPr>
                  <a:t> = 0,05. </a:t>
                </a:r>
                <a14:m>
                  <m:oMath xmlns:m="http://schemas.openxmlformats.org/officeDocument/2006/math">
                    <m:r>
                      <a:rPr lang="en-US" sz="3200" i="1">
                        <a:solidFill>
                          <a:srgbClr val="002060"/>
                        </a:solidFill>
                        <a:effectLst/>
                        <a:latin typeface="Cambria Math" panose="02040503050406030204" pitchFamily="18" charset="0"/>
                        <a:ea typeface="Times New Roman" panose="02020603050405020304" pitchFamily="18" charset="0"/>
                      </a:rPr>
                      <m:t>10</m:t>
                    </m:r>
                    <m:rad>
                      <m:radPr>
                        <m:degHide m:val="on"/>
                        <m:ctrlPr>
                          <a:rPr lang="en-US" sz="3200" i="1">
                            <a:solidFill>
                              <a:srgbClr val="002060"/>
                            </a:solidFill>
                            <a:effectLst/>
                            <a:latin typeface="Cambria Math" panose="02040503050406030204" pitchFamily="18" charset="0"/>
                            <a:ea typeface="Times New Roman" panose="02020603050405020304" pitchFamily="18" charset="0"/>
                          </a:rPr>
                        </m:ctrlPr>
                      </m:radPr>
                      <m:deg/>
                      <m:e>
                        <m:r>
                          <a:rPr lang="en-US" sz="3200" i="1">
                            <a:solidFill>
                              <a:srgbClr val="002060"/>
                            </a:solidFill>
                            <a:effectLst/>
                            <a:latin typeface="Cambria Math" panose="02040503050406030204" pitchFamily="18" charset="0"/>
                            <a:ea typeface="Times New Roman" panose="02020603050405020304" pitchFamily="18" charset="0"/>
                          </a:rPr>
                          <m:t>5</m:t>
                        </m:r>
                      </m:e>
                    </m:rad>
                  </m:oMath>
                </a14:m>
                <a:r>
                  <a:rPr lang="en-US" sz="3200">
                    <a:solidFill>
                      <a:srgbClr val="00206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002060"/>
                            </a:solidFill>
                            <a:effectLst/>
                            <a:latin typeface="Cambria Math" panose="02040503050406030204" pitchFamily="18" charset="0"/>
                            <a:ea typeface="Times New Roman" panose="02020603050405020304" pitchFamily="18" charset="0"/>
                          </a:rPr>
                        </m:ctrlPr>
                      </m:fPr>
                      <m:num>
                        <m:rad>
                          <m:radPr>
                            <m:degHide m:val="on"/>
                            <m:ctrlPr>
                              <a:rPr lang="en-US" sz="3200" i="1">
                                <a:solidFill>
                                  <a:srgbClr val="002060"/>
                                </a:solidFill>
                                <a:effectLst/>
                                <a:latin typeface="Cambria Math" panose="02040503050406030204" pitchFamily="18" charset="0"/>
                                <a:ea typeface="Times New Roman" panose="02020603050405020304" pitchFamily="18" charset="0"/>
                              </a:rPr>
                            </m:ctrlPr>
                          </m:radPr>
                          <m:deg/>
                          <m:e>
                            <m:r>
                              <a:rPr lang="en-US" sz="3200" i="1">
                                <a:solidFill>
                                  <a:srgbClr val="002060"/>
                                </a:solidFill>
                                <a:effectLst/>
                                <a:latin typeface="Cambria Math" panose="02040503050406030204" pitchFamily="18" charset="0"/>
                                <a:ea typeface="Times New Roman" panose="02020603050405020304" pitchFamily="18" charset="0"/>
                              </a:rPr>
                              <m:t>5</m:t>
                            </m:r>
                          </m:e>
                        </m:rad>
                      </m:num>
                      <m:den>
                        <m:r>
                          <a:rPr lang="en-US" sz="3200" i="1">
                            <a:solidFill>
                              <a:srgbClr val="002060"/>
                            </a:solidFill>
                            <a:effectLst/>
                            <a:latin typeface="Cambria Math" panose="02040503050406030204" pitchFamily="18" charset="0"/>
                            <a:ea typeface="Times New Roman" panose="02020603050405020304" pitchFamily="18" charset="0"/>
                          </a:rPr>
                          <m:t>2</m:t>
                        </m:r>
                      </m:den>
                    </m:f>
                  </m:oMath>
                </a14:m>
                <a:r>
                  <a:rPr lang="en-US" sz="3200">
                    <a:solidFill>
                      <a:srgbClr val="002060"/>
                    </a:solidFill>
                    <a:effectLst/>
                    <a:latin typeface="Cambria" panose="02040503050406030204" pitchFamily="18" charset="0"/>
                    <a:ea typeface="Cambria" panose="02040503050406030204" pitchFamily="18" charset="0"/>
                  </a:rPr>
                  <a:t> (m/s)</a:t>
                </a:r>
              </a:p>
              <a:p>
                <a:pPr marL="0" marR="0" algn="just">
                  <a:lnSpc>
                    <a:spcPct val="115000"/>
                  </a:lnSpc>
                  <a:spcBef>
                    <a:spcPts val="0"/>
                  </a:spcBef>
                  <a:spcAft>
                    <a:spcPts val="0"/>
                  </a:spcAft>
                </a:pPr>
                <a:r>
                  <a:rPr lang="en-US" sz="3200" b="1">
                    <a:solidFill>
                      <a:srgbClr val="002060"/>
                    </a:solidFill>
                    <a:effectLst/>
                    <a:latin typeface="Cambria" panose="02040503050406030204" pitchFamily="18" charset="0"/>
                    <a:ea typeface="Cambria" panose="02040503050406030204" pitchFamily="18" charset="0"/>
                  </a:rPr>
                  <a:t>c)</a:t>
                </a:r>
                <a:r>
                  <a:rPr lang="en-US" sz="3200">
                    <a:solidFill>
                      <a:srgbClr val="002060"/>
                    </a:solidFill>
                    <a:effectLst/>
                    <a:latin typeface="Cambria" panose="02040503050406030204" pitchFamily="18" charset="0"/>
                    <a:ea typeface="Cambria" panose="02040503050406030204" pitchFamily="18" charset="0"/>
                  </a:rPr>
                  <a:t> </a:t>
                </a:r>
                <a14:m>
                  <m:oMath xmlns:m="http://schemas.openxmlformats.org/officeDocument/2006/math">
                    <m:sSub>
                      <m:sSubPr>
                        <m:ctrlPr>
                          <a:rPr lang="en-US" sz="3200" i="1">
                            <a:solidFill>
                              <a:srgbClr val="002060"/>
                            </a:solidFill>
                            <a:effectLst/>
                            <a:latin typeface="Cambria Math" panose="02040503050406030204" pitchFamily="18" charset="0"/>
                            <a:ea typeface="Times New Roman" panose="02020603050405020304" pitchFamily="18" charset="0"/>
                          </a:rPr>
                        </m:ctrlPr>
                      </m:sSubPr>
                      <m:e>
                        <m:r>
                          <a:rPr lang="en-US" sz="3200" i="1">
                            <a:solidFill>
                              <a:srgbClr val="002060"/>
                            </a:solidFill>
                            <a:effectLst/>
                            <a:latin typeface="Cambria Math" panose="02040503050406030204" pitchFamily="18" charset="0"/>
                            <a:ea typeface="Times New Roman" panose="02020603050405020304" pitchFamily="18" charset="0"/>
                          </a:rPr>
                          <m:t>𝑊</m:t>
                        </m:r>
                      </m:e>
                      <m:sub>
                        <m:r>
                          <a:rPr lang="en-US" sz="3200" i="1">
                            <a:solidFill>
                              <a:srgbClr val="002060"/>
                            </a:solidFill>
                            <a:effectLst/>
                            <a:latin typeface="Cambria Math" panose="02040503050406030204" pitchFamily="18" charset="0"/>
                            <a:ea typeface="Times New Roman" panose="02020603050405020304" pitchFamily="18" charset="0"/>
                          </a:rPr>
                          <m:t>𝑡</m:t>
                        </m:r>
                      </m:sub>
                    </m:sSub>
                    <m:r>
                      <a:rPr lang="en-US" sz="3200" i="1">
                        <a:solidFill>
                          <a:srgbClr val="002060"/>
                        </a:solidFill>
                        <a:effectLst/>
                        <a:latin typeface="Cambria Math" panose="02040503050406030204" pitchFamily="18" charset="0"/>
                        <a:ea typeface="Times New Roman" panose="02020603050405020304" pitchFamily="18" charset="0"/>
                      </a:rPr>
                      <m:t>=</m:t>
                    </m:r>
                    <m:f>
                      <m:fPr>
                        <m:ctrlPr>
                          <a:rPr lang="en-US" sz="3200" i="1">
                            <a:solidFill>
                              <a:srgbClr val="002060"/>
                            </a:solidFill>
                            <a:effectLst/>
                            <a:latin typeface="Cambria Math" panose="02040503050406030204" pitchFamily="18" charset="0"/>
                            <a:ea typeface="Times New Roman" panose="02020603050405020304" pitchFamily="18" charset="0"/>
                          </a:rPr>
                        </m:ctrlPr>
                      </m:fPr>
                      <m:num>
                        <m:r>
                          <a:rPr lang="en-US" sz="3200" i="1">
                            <a:solidFill>
                              <a:srgbClr val="002060"/>
                            </a:solidFill>
                            <a:effectLst/>
                            <a:latin typeface="Cambria Math" panose="02040503050406030204" pitchFamily="18" charset="0"/>
                            <a:ea typeface="Times New Roman" panose="02020603050405020304" pitchFamily="18" charset="0"/>
                          </a:rPr>
                          <m:t>1</m:t>
                        </m:r>
                      </m:num>
                      <m:den>
                        <m:r>
                          <a:rPr lang="en-US" sz="3200" i="1">
                            <a:solidFill>
                              <a:srgbClr val="002060"/>
                            </a:solidFill>
                            <a:effectLst/>
                            <a:latin typeface="Cambria Math" panose="02040503050406030204" pitchFamily="18" charset="0"/>
                            <a:ea typeface="Times New Roman" panose="02020603050405020304" pitchFamily="18" charset="0"/>
                          </a:rPr>
                          <m:t>2</m:t>
                        </m:r>
                      </m:den>
                    </m:f>
                    <m:r>
                      <a:rPr lang="en-US" sz="3200" i="1">
                        <a:solidFill>
                          <a:srgbClr val="002060"/>
                        </a:solidFill>
                        <a:effectLst/>
                        <a:latin typeface="Cambria Math" panose="02040503050406030204" pitchFamily="18" charset="0"/>
                        <a:ea typeface="Times New Roman" panose="02020603050405020304" pitchFamily="18" charset="0"/>
                      </a:rPr>
                      <m:t>𝑚</m:t>
                    </m:r>
                    <m:sSup>
                      <m:sSupPr>
                        <m:ctrlPr>
                          <a:rPr lang="en-US" sz="3200" i="1">
                            <a:solidFill>
                              <a:srgbClr val="002060"/>
                            </a:solidFill>
                            <a:effectLst/>
                            <a:latin typeface="Cambria Math" panose="02040503050406030204" pitchFamily="18" charset="0"/>
                            <a:ea typeface="Times New Roman" panose="02020603050405020304" pitchFamily="18" charset="0"/>
                          </a:rPr>
                        </m:ctrlPr>
                      </m:sSupPr>
                      <m:e>
                        <m:r>
                          <a:rPr lang="en-US" sz="3200" i="1">
                            <a:solidFill>
                              <a:srgbClr val="002060"/>
                            </a:solidFill>
                            <a:effectLst/>
                            <a:latin typeface="Cambria Math" panose="02040503050406030204" pitchFamily="18" charset="0"/>
                            <a:ea typeface="Times New Roman" panose="02020603050405020304" pitchFamily="18" charset="0"/>
                          </a:rPr>
                          <m:t>𝜔</m:t>
                        </m:r>
                      </m:e>
                      <m:sup>
                        <m:r>
                          <a:rPr lang="en-US" sz="3200" i="1">
                            <a:solidFill>
                              <a:srgbClr val="002060"/>
                            </a:solidFill>
                            <a:effectLst/>
                            <a:latin typeface="Cambria Math" panose="02040503050406030204" pitchFamily="18" charset="0"/>
                            <a:ea typeface="Times New Roman" panose="02020603050405020304" pitchFamily="18" charset="0"/>
                          </a:rPr>
                          <m:t>2</m:t>
                        </m:r>
                      </m:sup>
                    </m:sSup>
                    <m:sSup>
                      <m:sSupPr>
                        <m:ctrlPr>
                          <a:rPr lang="en-US" sz="3200" i="1">
                            <a:solidFill>
                              <a:srgbClr val="002060"/>
                            </a:solidFill>
                            <a:effectLst/>
                            <a:latin typeface="Cambria Math" panose="02040503050406030204" pitchFamily="18" charset="0"/>
                            <a:ea typeface="Times New Roman" panose="02020603050405020304" pitchFamily="18" charset="0"/>
                          </a:rPr>
                        </m:ctrlPr>
                      </m:sSupPr>
                      <m:e>
                        <m:r>
                          <a:rPr lang="en-US" sz="3200" i="1">
                            <a:solidFill>
                              <a:srgbClr val="002060"/>
                            </a:solidFill>
                            <a:effectLst/>
                            <a:latin typeface="Cambria Math" panose="02040503050406030204" pitchFamily="18" charset="0"/>
                            <a:ea typeface="Times New Roman" panose="02020603050405020304" pitchFamily="18" charset="0"/>
                          </a:rPr>
                          <m:t>𝑥</m:t>
                        </m:r>
                      </m:e>
                      <m:sup>
                        <m:r>
                          <a:rPr lang="en-US" sz="3200" i="1">
                            <a:solidFill>
                              <a:srgbClr val="002060"/>
                            </a:solidFill>
                            <a:effectLst/>
                            <a:latin typeface="Cambria Math" panose="02040503050406030204" pitchFamily="18" charset="0"/>
                            <a:ea typeface="Times New Roman" panose="02020603050405020304" pitchFamily="18" charset="0"/>
                          </a:rPr>
                          <m:t>2</m:t>
                        </m:r>
                      </m:sup>
                    </m:sSup>
                  </m:oMath>
                </a14:m>
                <a:r>
                  <a:rPr lang="en-US" sz="3200">
                    <a:solidFill>
                      <a:srgbClr val="002060"/>
                    </a:solidFill>
                    <a:effectLst/>
                    <a:latin typeface="Cambria" panose="02040503050406030204" pitchFamily="18" charset="0"/>
                    <a:ea typeface="Cambria" panose="02040503050406030204" pitchFamily="18" charset="0"/>
                  </a:rPr>
                  <a:t>= 1562,5 (J)</a:t>
                </a:r>
              </a:p>
            </p:txBody>
          </p:sp>
        </mc:Choice>
        <mc:Fallback xmlns="">
          <p:sp>
            <p:nvSpPr>
              <p:cNvPr id="8" name="TextBox 7" descr="n181 zalo Nguyen Duc Chien">
                <a:extLst>
                  <a:ext uri="{FF2B5EF4-FFF2-40B4-BE49-F238E27FC236}">
                    <a16:creationId xmlns:a16="http://schemas.microsoft.com/office/drawing/2014/main" id="{D4B11AD9-C52A-1AF3-395A-95C8CB6BAC25}"/>
                  </a:ext>
                </a:extLst>
              </p:cNvPr>
              <p:cNvSpPr txBox="1">
                <a:spLocks noRot="1" noChangeAspect="1" noMove="1" noResize="1" noEditPoints="1" noAdjustHandles="1" noChangeArrowheads="1" noChangeShapeType="1" noTextEdit="1"/>
              </p:cNvSpPr>
              <p:nvPr/>
            </p:nvSpPr>
            <p:spPr>
              <a:xfrm>
                <a:off x="10287000" y="596463"/>
                <a:ext cx="7696200" cy="9672520"/>
              </a:xfrm>
              <a:prstGeom prst="rect">
                <a:avLst/>
              </a:prstGeom>
              <a:blipFill>
                <a:blip r:embed="rId4"/>
                <a:stretch>
                  <a:fillRect l="-2060" t="-567" r="-1981"/>
                </a:stretch>
              </a:blipFill>
            </p:spPr>
            <p:txBody>
              <a:bodyPr/>
              <a:lstStyle/>
              <a:p>
                <a:r>
                  <a:rPr lang="en-US">
                    <a:noFill/>
                  </a:rPr>
                  <a:t> </a:t>
                </a:r>
              </a:p>
            </p:txBody>
          </p:sp>
        </mc:Fallback>
      </mc:AlternateContent>
    </p:spTree>
    <p:extLst>
      <p:ext uri="{BB962C8B-B14F-4D97-AF65-F5344CB8AC3E}">
        <p14:creationId xmlns:p14="http://schemas.microsoft.com/office/powerpoint/2010/main" val="16595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left)">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left)">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wipe(left)">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wipe(left)">
                                      <p:cBhvr>
                                        <p:cTn id="52" dur="500"/>
                                        <p:tgtEl>
                                          <p:spTgt spid="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wipe(left)">
                                      <p:cBhvr>
                                        <p:cTn id="57" dur="500"/>
                                        <p:tgtEl>
                                          <p:spTgt spid="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8">
                                            <p:txEl>
                                              <p:pRg st="11" end="11"/>
                                            </p:txEl>
                                          </p:spTgt>
                                        </p:tgtEl>
                                        <p:attrNameLst>
                                          <p:attrName>style.visibility</p:attrName>
                                        </p:attrNameLst>
                                      </p:cBhvr>
                                      <p:to>
                                        <p:strVal val="visible"/>
                                      </p:to>
                                    </p:set>
                                    <p:animEffect transition="in" filter="wipe(left)">
                                      <p:cBhvr>
                                        <p:cTn id="62" dur="500"/>
                                        <p:tgtEl>
                                          <p:spTgt spid="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
                                            <p:txEl>
                                              <p:pRg st="12" end="12"/>
                                            </p:txEl>
                                          </p:spTgt>
                                        </p:tgtEl>
                                        <p:attrNameLst>
                                          <p:attrName>style.visibility</p:attrName>
                                        </p:attrNameLst>
                                      </p:cBhvr>
                                      <p:to>
                                        <p:strVal val="visible"/>
                                      </p:to>
                                    </p:set>
                                    <p:animEffect transition="in" filter="wipe(left)">
                                      <p:cBhvr>
                                        <p:cTn id="67"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pic>
        <p:nvPicPr>
          <p:cNvPr id="12" name="Picture 2" descr="n181 zalo Nguyen Duc Chien">
            <a:extLst>
              <a:ext uri="{FF2B5EF4-FFF2-40B4-BE49-F238E27FC236}">
                <a16:creationId xmlns:a16="http://schemas.microsoft.com/office/drawing/2014/main" id="{825B6582-A497-4338-AACE-2D56E5C33B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3" t="4843" r="2058" b="8030"/>
          <a:stretch/>
        </p:blipFill>
        <p:spPr bwMode="auto">
          <a:xfrm rot="20420105">
            <a:off x="15275326" y="426510"/>
            <a:ext cx="2627734" cy="2743200"/>
          </a:xfrm>
          <a:prstGeom prst="rect">
            <a:avLst/>
          </a:prstGeom>
          <a:noFill/>
          <a:ln w="76200">
            <a:solidFill>
              <a:srgbClr val="339966"/>
            </a:solidFill>
          </a:ln>
          <a:extLst>
            <a:ext uri="{909E8E84-426E-40DD-AFC4-6F175D3DCCD1}">
              <a14:hiddenFill xmlns:a14="http://schemas.microsoft.com/office/drawing/2010/main">
                <a:solidFill>
                  <a:srgbClr val="FFFFFF"/>
                </a:solidFill>
              </a14:hiddenFill>
            </a:ext>
          </a:extLst>
        </p:spPr>
      </p:pic>
      <p:grpSp>
        <p:nvGrpSpPr>
          <p:cNvPr id="2" name="Group 2" descr="n181 zalo Nguyen Duc Chien"/>
          <p:cNvGrpSpPr/>
          <p:nvPr/>
        </p:nvGrpSpPr>
        <p:grpSpPr>
          <a:xfrm>
            <a:off x="1904401" y="3146796"/>
            <a:ext cx="6906224" cy="2254201"/>
            <a:chOff x="0" y="0"/>
            <a:chExt cx="3715773" cy="1212833"/>
          </a:xfrm>
        </p:grpSpPr>
        <p:sp>
          <p:nvSpPr>
            <p:cNvPr id="3" name="Freeform 3"/>
            <p:cNvSpPr/>
            <p:nvPr/>
          </p:nvSpPr>
          <p:spPr>
            <a:xfrm>
              <a:off x="0" y="0"/>
              <a:ext cx="3715773" cy="1212833"/>
            </a:xfrm>
            <a:custGeom>
              <a:avLst/>
              <a:gdLst/>
              <a:ahLst/>
              <a:cxnLst/>
              <a:rect l="l" t="t" r="r" b="b"/>
              <a:pathLst>
                <a:path w="3715773" h="1212833">
                  <a:moveTo>
                    <a:pt x="3591313" y="1212833"/>
                  </a:moveTo>
                  <a:lnTo>
                    <a:pt x="124460" y="1212833"/>
                  </a:lnTo>
                  <a:cubicBezTo>
                    <a:pt x="55880" y="1212833"/>
                    <a:pt x="0" y="1156953"/>
                    <a:pt x="0" y="1088373"/>
                  </a:cubicBezTo>
                  <a:lnTo>
                    <a:pt x="0" y="124460"/>
                  </a:lnTo>
                  <a:cubicBezTo>
                    <a:pt x="0" y="55880"/>
                    <a:pt x="55880" y="0"/>
                    <a:pt x="124460" y="0"/>
                  </a:cubicBezTo>
                  <a:lnTo>
                    <a:pt x="3591313" y="0"/>
                  </a:lnTo>
                  <a:cubicBezTo>
                    <a:pt x="3659893" y="0"/>
                    <a:pt x="3715773" y="55880"/>
                    <a:pt x="3715773" y="124460"/>
                  </a:cubicBezTo>
                  <a:lnTo>
                    <a:pt x="3715773" y="1088373"/>
                  </a:lnTo>
                  <a:cubicBezTo>
                    <a:pt x="3715773" y="1156954"/>
                    <a:pt x="3659893" y="1212833"/>
                    <a:pt x="3591313" y="1212833"/>
                  </a:cubicBezTo>
                  <a:close/>
                </a:path>
              </a:pathLst>
            </a:custGeom>
            <a:solidFill>
              <a:srgbClr val="FFFFFF"/>
            </a:solidFill>
          </p:spPr>
          <p:txBody>
            <a:bodyPr/>
            <a:lstStyle/>
            <a:p>
              <a:endParaRPr lang="en-US"/>
            </a:p>
          </p:txBody>
        </p:sp>
      </p:grpSp>
      <p:grpSp>
        <p:nvGrpSpPr>
          <p:cNvPr id="4" name="Group 4" descr="n181 zalo Nguyen Duc Chien"/>
          <p:cNvGrpSpPr/>
          <p:nvPr/>
        </p:nvGrpSpPr>
        <p:grpSpPr>
          <a:xfrm>
            <a:off x="2042513" y="3528497"/>
            <a:ext cx="6629999" cy="1462159"/>
            <a:chOff x="-814359" y="9525"/>
            <a:chExt cx="8839998" cy="1949544"/>
          </a:xfrm>
        </p:grpSpPr>
        <p:sp>
          <p:nvSpPr>
            <p:cNvPr id="5" name="TextBox 5"/>
            <p:cNvSpPr txBox="1"/>
            <p:nvPr/>
          </p:nvSpPr>
          <p:spPr>
            <a:xfrm>
              <a:off x="0" y="9525"/>
              <a:ext cx="7211280" cy="494409"/>
            </a:xfrm>
            <a:prstGeom prst="rect">
              <a:avLst/>
            </a:prstGeom>
          </p:spPr>
          <p:txBody>
            <a:bodyPr lIns="0" tIns="0" rIns="0" bIns="0" rtlCol="0" anchor="t">
              <a:spAutoFit/>
            </a:bodyPr>
            <a:lstStyle/>
            <a:p>
              <a:pPr algn="ctr">
                <a:lnSpc>
                  <a:spcPts val="2394"/>
                </a:lnSpc>
              </a:pPr>
              <a:r>
                <a:rPr lang="en-US" sz="4800" b="1">
                  <a:solidFill>
                    <a:srgbClr val="FF0000"/>
                  </a:solidFill>
                  <a:latin typeface="Cambria" panose="02040503050406030204" pitchFamily="18" charset="0"/>
                </a:rPr>
                <a:t>1</a:t>
              </a:r>
            </a:p>
          </p:txBody>
        </p:sp>
        <p:sp>
          <p:nvSpPr>
            <p:cNvPr id="6" name="TextBox 6"/>
            <p:cNvSpPr txBox="1"/>
            <p:nvPr/>
          </p:nvSpPr>
          <p:spPr>
            <a:xfrm>
              <a:off x="-814359" y="645890"/>
              <a:ext cx="8839998" cy="1313179"/>
            </a:xfrm>
            <a:prstGeom prst="rect">
              <a:avLst/>
            </a:prstGeom>
          </p:spPr>
          <p:txBody>
            <a:bodyPr wrap="square" lIns="0" tIns="0" rIns="0" bIns="0" rtlCol="0" anchor="t">
              <a:spAutoFit/>
            </a:bodyPr>
            <a:lstStyle/>
            <a:p>
              <a:pPr algn="just"/>
              <a:r>
                <a:rPr lang="vi-VN" sz="3200">
                  <a:effectLst/>
                  <a:latin typeface="Cambria" panose="02040503050406030204" pitchFamily="18" charset="0"/>
                  <a:ea typeface="Times New Roman" panose="02020603050405020304" pitchFamily="18" charset="0"/>
                </a:rPr>
                <a:t>Trình bày được động năng, thế năng, cơ năng của dao động điều hòa.</a:t>
              </a:r>
              <a:endParaRPr lang="en-US" sz="3200">
                <a:solidFill>
                  <a:srgbClr val="1C4F59"/>
                </a:solidFill>
                <a:latin typeface="Cambria" panose="02040503050406030204" pitchFamily="18" charset="0"/>
              </a:endParaRPr>
            </a:p>
          </p:txBody>
        </p:sp>
      </p:grpSp>
      <p:grpSp>
        <p:nvGrpSpPr>
          <p:cNvPr id="7" name="Group 7" descr="n181 zalo Nguyen Duc Chien"/>
          <p:cNvGrpSpPr/>
          <p:nvPr/>
        </p:nvGrpSpPr>
        <p:grpSpPr>
          <a:xfrm>
            <a:off x="1904401" y="6041621"/>
            <a:ext cx="14574448" cy="2254201"/>
            <a:chOff x="0" y="0"/>
            <a:chExt cx="3715773" cy="1212833"/>
          </a:xfrm>
        </p:grpSpPr>
        <p:sp>
          <p:nvSpPr>
            <p:cNvPr id="8" name="Freeform 8"/>
            <p:cNvSpPr/>
            <p:nvPr/>
          </p:nvSpPr>
          <p:spPr>
            <a:xfrm>
              <a:off x="0" y="0"/>
              <a:ext cx="3715773" cy="1212833"/>
            </a:xfrm>
            <a:custGeom>
              <a:avLst/>
              <a:gdLst/>
              <a:ahLst/>
              <a:cxnLst/>
              <a:rect l="l" t="t" r="r" b="b"/>
              <a:pathLst>
                <a:path w="3715773" h="1212833">
                  <a:moveTo>
                    <a:pt x="3591313" y="1212833"/>
                  </a:moveTo>
                  <a:lnTo>
                    <a:pt x="124460" y="1212833"/>
                  </a:lnTo>
                  <a:cubicBezTo>
                    <a:pt x="55880" y="1212833"/>
                    <a:pt x="0" y="1156953"/>
                    <a:pt x="0" y="1088373"/>
                  </a:cubicBezTo>
                  <a:lnTo>
                    <a:pt x="0" y="124460"/>
                  </a:lnTo>
                  <a:cubicBezTo>
                    <a:pt x="0" y="55880"/>
                    <a:pt x="55880" y="0"/>
                    <a:pt x="124460" y="0"/>
                  </a:cubicBezTo>
                  <a:lnTo>
                    <a:pt x="3591313" y="0"/>
                  </a:lnTo>
                  <a:cubicBezTo>
                    <a:pt x="3659893" y="0"/>
                    <a:pt x="3715773" y="55880"/>
                    <a:pt x="3715773" y="124460"/>
                  </a:cubicBezTo>
                  <a:lnTo>
                    <a:pt x="3715773" y="1088373"/>
                  </a:lnTo>
                  <a:cubicBezTo>
                    <a:pt x="3715773" y="1156954"/>
                    <a:pt x="3659893" y="1212833"/>
                    <a:pt x="3591313" y="1212833"/>
                  </a:cubicBezTo>
                  <a:close/>
                </a:path>
              </a:pathLst>
            </a:custGeom>
            <a:solidFill>
              <a:srgbClr val="FFFFFF"/>
            </a:solidFill>
          </p:spPr>
          <p:txBody>
            <a:bodyPr/>
            <a:lstStyle/>
            <a:p>
              <a:endParaRPr lang="en-US"/>
            </a:p>
          </p:txBody>
        </p:sp>
      </p:grpSp>
      <p:grpSp>
        <p:nvGrpSpPr>
          <p:cNvPr id="9" name="Group 9" descr="n181 zalo Nguyen Duc Chien"/>
          <p:cNvGrpSpPr/>
          <p:nvPr/>
        </p:nvGrpSpPr>
        <p:grpSpPr>
          <a:xfrm>
            <a:off x="2178823" y="6427710"/>
            <a:ext cx="13930353" cy="1378198"/>
            <a:chOff x="25581" y="242285"/>
            <a:chExt cx="7211280" cy="1837597"/>
          </a:xfrm>
        </p:grpSpPr>
        <p:sp>
          <p:nvSpPr>
            <p:cNvPr id="10" name="TextBox 10"/>
            <p:cNvSpPr txBox="1"/>
            <p:nvPr/>
          </p:nvSpPr>
          <p:spPr>
            <a:xfrm>
              <a:off x="25581" y="242285"/>
              <a:ext cx="7211280" cy="494409"/>
            </a:xfrm>
            <a:prstGeom prst="rect">
              <a:avLst/>
            </a:prstGeom>
          </p:spPr>
          <p:txBody>
            <a:bodyPr lIns="0" tIns="0" rIns="0" bIns="0" rtlCol="0" anchor="t">
              <a:spAutoFit/>
            </a:bodyPr>
            <a:lstStyle/>
            <a:p>
              <a:pPr algn="ctr">
                <a:lnSpc>
                  <a:spcPts val="2394"/>
                </a:lnSpc>
              </a:pPr>
              <a:r>
                <a:rPr lang="en-US" sz="4800" b="1">
                  <a:solidFill>
                    <a:srgbClr val="FF0000"/>
                  </a:solidFill>
                  <a:latin typeface="Cambria" panose="02040503050406030204" pitchFamily="18" charset="0"/>
                </a:rPr>
                <a:t>3</a:t>
              </a:r>
            </a:p>
          </p:txBody>
        </p:sp>
        <p:sp>
          <p:nvSpPr>
            <p:cNvPr id="11" name="TextBox 11"/>
            <p:cNvSpPr txBox="1"/>
            <p:nvPr/>
          </p:nvSpPr>
          <p:spPr>
            <a:xfrm>
              <a:off x="223224" y="766702"/>
              <a:ext cx="6800371" cy="1313180"/>
            </a:xfrm>
            <a:prstGeom prst="rect">
              <a:avLst/>
            </a:prstGeom>
          </p:spPr>
          <p:txBody>
            <a:bodyPr wrap="square" lIns="0" tIns="0" rIns="0" bIns="0" rtlCol="0" anchor="t">
              <a:spAutoFit/>
            </a:bodyPr>
            <a:lstStyle/>
            <a:p>
              <a:pPr algn="just"/>
              <a:r>
                <a:rPr lang="vi-VN" sz="3200">
                  <a:effectLst/>
                  <a:latin typeface="Cambria" panose="02040503050406030204" pitchFamily="18" charset="0"/>
                  <a:ea typeface="Times New Roman" panose="02020603050405020304" pitchFamily="18" charset="0"/>
                </a:rPr>
                <a:t>Sử dụng đồ thị, phân tích và thực hiện phép tính cần thiết để mô tả được sự chuyển hóa giữa động năng và thế năng trong dao động điều hòa.</a:t>
              </a:r>
              <a:endParaRPr lang="en-US" sz="3200">
                <a:effectLst/>
                <a:latin typeface="Cambria" panose="02040503050406030204" pitchFamily="18" charset="0"/>
                <a:ea typeface="Times New Roman" panose="02020603050405020304" pitchFamily="18" charset="0"/>
              </a:endParaRPr>
            </a:p>
          </p:txBody>
        </p:sp>
      </p:grpSp>
      <p:grpSp>
        <p:nvGrpSpPr>
          <p:cNvPr id="17" name="Group 17" descr="n181 zalo Nguyen Duc Chien"/>
          <p:cNvGrpSpPr/>
          <p:nvPr/>
        </p:nvGrpSpPr>
        <p:grpSpPr>
          <a:xfrm>
            <a:off x="9477375" y="3146796"/>
            <a:ext cx="6906224" cy="2254201"/>
            <a:chOff x="0" y="0"/>
            <a:chExt cx="3715773" cy="1212833"/>
          </a:xfrm>
        </p:grpSpPr>
        <p:sp>
          <p:nvSpPr>
            <p:cNvPr id="18" name="Freeform 18"/>
            <p:cNvSpPr/>
            <p:nvPr/>
          </p:nvSpPr>
          <p:spPr>
            <a:xfrm>
              <a:off x="0" y="0"/>
              <a:ext cx="3715773" cy="1212833"/>
            </a:xfrm>
            <a:custGeom>
              <a:avLst/>
              <a:gdLst/>
              <a:ahLst/>
              <a:cxnLst/>
              <a:rect l="l" t="t" r="r" b="b"/>
              <a:pathLst>
                <a:path w="3715773" h="1212833">
                  <a:moveTo>
                    <a:pt x="3591313" y="1212833"/>
                  </a:moveTo>
                  <a:lnTo>
                    <a:pt x="124460" y="1212833"/>
                  </a:lnTo>
                  <a:cubicBezTo>
                    <a:pt x="55880" y="1212833"/>
                    <a:pt x="0" y="1156953"/>
                    <a:pt x="0" y="1088373"/>
                  </a:cubicBezTo>
                  <a:lnTo>
                    <a:pt x="0" y="124460"/>
                  </a:lnTo>
                  <a:cubicBezTo>
                    <a:pt x="0" y="55880"/>
                    <a:pt x="55880" y="0"/>
                    <a:pt x="124460" y="0"/>
                  </a:cubicBezTo>
                  <a:lnTo>
                    <a:pt x="3591313" y="0"/>
                  </a:lnTo>
                  <a:cubicBezTo>
                    <a:pt x="3659893" y="0"/>
                    <a:pt x="3715773" y="55880"/>
                    <a:pt x="3715773" y="124460"/>
                  </a:cubicBezTo>
                  <a:lnTo>
                    <a:pt x="3715773" y="1088373"/>
                  </a:lnTo>
                  <a:cubicBezTo>
                    <a:pt x="3715773" y="1156954"/>
                    <a:pt x="3659893" y="1212833"/>
                    <a:pt x="3591313" y="1212833"/>
                  </a:cubicBezTo>
                  <a:close/>
                </a:path>
              </a:pathLst>
            </a:custGeom>
            <a:solidFill>
              <a:srgbClr val="FFFFFF"/>
            </a:solidFill>
          </p:spPr>
          <p:txBody>
            <a:bodyPr/>
            <a:lstStyle/>
            <a:p>
              <a:endParaRPr lang="en-US"/>
            </a:p>
          </p:txBody>
        </p:sp>
      </p:grpSp>
      <p:grpSp>
        <p:nvGrpSpPr>
          <p:cNvPr id="19" name="Group 19" descr="n181 zalo Nguyen Duc Chien"/>
          <p:cNvGrpSpPr/>
          <p:nvPr/>
        </p:nvGrpSpPr>
        <p:grpSpPr>
          <a:xfrm>
            <a:off x="9904508" y="3508009"/>
            <a:ext cx="6077560" cy="1783695"/>
            <a:chOff x="-188417" y="9525"/>
            <a:chExt cx="7588113" cy="2378262"/>
          </a:xfrm>
        </p:grpSpPr>
        <p:sp>
          <p:nvSpPr>
            <p:cNvPr id="20" name="TextBox 20"/>
            <p:cNvSpPr txBox="1"/>
            <p:nvPr/>
          </p:nvSpPr>
          <p:spPr>
            <a:xfrm>
              <a:off x="0" y="9525"/>
              <a:ext cx="7211280" cy="494410"/>
            </a:xfrm>
            <a:prstGeom prst="rect">
              <a:avLst/>
            </a:prstGeom>
          </p:spPr>
          <p:txBody>
            <a:bodyPr lIns="0" tIns="0" rIns="0" bIns="0" rtlCol="0" anchor="t">
              <a:spAutoFit/>
            </a:bodyPr>
            <a:lstStyle/>
            <a:p>
              <a:pPr algn="ctr">
                <a:lnSpc>
                  <a:spcPts val="2394"/>
                </a:lnSpc>
              </a:pPr>
              <a:r>
                <a:rPr lang="en-US" sz="4800" b="1">
                  <a:solidFill>
                    <a:srgbClr val="FF0000"/>
                  </a:solidFill>
                  <a:latin typeface="Cambria" panose="02040503050406030204" pitchFamily="18" charset="0"/>
                </a:rPr>
                <a:t>2</a:t>
              </a:r>
            </a:p>
          </p:txBody>
        </p:sp>
        <p:sp>
          <p:nvSpPr>
            <p:cNvPr id="21" name="TextBox 21"/>
            <p:cNvSpPr txBox="1"/>
            <p:nvPr/>
          </p:nvSpPr>
          <p:spPr>
            <a:xfrm>
              <a:off x="-188417" y="418015"/>
              <a:ext cx="7588113" cy="1969772"/>
            </a:xfrm>
            <a:prstGeom prst="rect">
              <a:avLst/>
            </a:prstGeom>
          </p:spPr>
          <p:txBody>
            <a:bodyPr wrap="square" lIns="0" tIns="0" rIns="0" bIns="0" rtlCol="0" anchor="t">
              <a:spAutoFit/>
            </a:bodyPr>
            <a:lstStyle/>
            <a:p>
              <a:pPr algn="just"/>
              <a:r>
                <a:rPr lang="vi-VN" sz="3200">
                  <a:latin typeface="Cambria" panose="02040503050406030204" pitchFamily="18" charset="0"/>
                  <a:cs typeface="Calibri" panose="020F0502020204030204" pitchFamily="34" charset="0"/>
                </a:rPr>
                <a:t>Phân biệt được thế năng đàn hồi của con lắc lò xo và thế năng trọng trường của con lắc đơn.</a:t>
              </a:r>
              <a:endParaRPr lang="en-US" sz="3200">
                <a:latin typeface="Cambria" panose="02040503050406030204" pitchFamily="18" charset="0"/>
                <a:cs typeface="Calibri" panose="020F0502020204030204" pitchFamily="34" charset="0"/>
              </a:endParaRPr>
            </a:p>
          </p:txBody>
        </p:sp>
      </p:grpSp>
      <p:sp>
        <p:nvSpPr>
          <p:cNvPr id="22" name="TextBox 22" descr="n181 zalo Nguyen Duc Chien"/>
          <p:cNvSpPr txBox="1"/>
          <p:nvPr/>
        </p:nvSpPr>
        <p:spPr>
          <a:xfrm>
            <a:off x="1856776" y="1353021"/>
            <a:ext cx="14574449" cy="957250"/>
          </a:xfrm>
          <a:prstGeom prst="rect">
            <a:avLst/>
          </a:prstGeom>
        </p:spPr>
        <p:txBody>
          <a:bodyPr lIns="0" tIns="0" rIns="0" bIns="0" rtlCol="0" anchor="t">
            <a:spAutoFit/>
          </a:bodyPr>
          <a:lstStyle/>
          <a:p>
            <a:pPr algn="ctr">
              <a:lnSpc>
                <a:spcPts val="7679"/>
              </a:lnSpc>
            </a:pPr>
            <a:r>
              <a:rPr lang="en-US" sz="6399" b="1">
                <a:solidFill>
                  <a:srgbClr val="1C4F59"/>
                </a:solidFill>
                <a:latin typeface="Cambria" panose="02040503050406030204" pitchFamily="18" charset="0"/>
              </a:rPr>
              <a:t>Bài học hôm nay</a:t>
            </a:r>
          </a:p>
        </p:txBody>
      </p:sp>
      <p:pic>
        <p:nvPicPr>
          <p:cNvPr id="23" name="Picture 23" descr="n181 zalo Nguyen Duc Chien"/>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836420">
            <a:off x="15720482" y="2734704"/>
            <a:ext cx="1114910" cy="1318710"/>
          </a:xfrm>
          <a:prstGeom prst="rect">
            <a:avLst/>
          </a:prstGeom>
        </p:spPr>
      </p:pic>
      <p:pic>
        <p:nvPicPr>
          <p:cNvPr id="24" name="Picture 24" descr="n181 zalo Nguyen Duc Chien"/>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47971" y="7737121"/>
            <a:ext cx="1712859" cy="1622545"/>
          </a:xfrm>
          <a:prstGeom prst="rect">
            <a:avLst/>
          </a:prstGeom>
        </p:spPr>
      </p:pic>
      <p:grpSp>
        <p:nvGrpSpPr>
          <p:cNvPr id="26" name="Group 26" descr="n181 zalo Nguyen Duc Chien"/>
          <p:cNvGrpSpPr/>
          <p:nvPr/>
        </p:nvGrpSpPr>
        <p:grpSpPr>
          <a:xfrm>
            <a:off x="0" y="9466902"/>
            <a:ext cx="18288000" cy="820098"/>
            <a:chOff x="0" y="0"/>
            <a:chExt cx="6555032" cy="293951"/>
          </a:xfrm>
        </p:grpSpPr>
        <p:sp>
          <p:nvSpPr>
            <p:cNvPr id="27" name="Freeform 27"/>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89F87"/>
            </a:solidFill>
          </p:spPr>
          <p:txBody>
            <a:bodyPr/>
            <a:lstStyle/>
            <a:p>
              <a:endParaRPr lang="en-US"/>
            </a:p>
          </p:txBody>
        </p:sp>
      </p:grpSp>
      <p:cxnSp>
        <p:nvCxnSpPr>
          <p:cNvPr id="13" name="Straight Arrow Connector 12" descr="n181 zalo Nguyen Duc Chien">
            <a:extLst>
              <a:ext uri="{FF2B5EF4-FFF2-40B4-BE49-F238E27FC236}">
                <a16:creationId xmlns:a16="http://schemas.microsoft.com/office/drawing/2014/main" id="{C0D24D5D-A1B9-EC47-6EF7-AAC33B1E83B2}"/>
              </a:ext>
            </a:extLst>
          </p:cNvPr>
          <p:cNvCxnSpPr>
            <a:cxnSpLocks/>
          </p:cNvCxnSpPr>
          <p:nvPr/>
        </p:nvCxnSpPr>
        <p:spPr>
          <a:xfrm flipV="1">
            <a:off x="15945382" y="2720507"/>
            <a:ext cx="971686" cy="314761"/>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2" descr="n181 zalo Nguyen Duc Chien">
            <a:extLst>
              <a:ext uri="{FF2B5EF4-FFF2-40B4-BE49-F238E27FC236}">
                <a16:creationId xmlns:a16="http://schemas.microsoft.com/office/drawing/2014/main" id="{337AF2BE-97C4-A4A4-A18D-A3ECE54E92D9}"/>
              </a:ext>
            </a:extLst>
          </p:cNvPr>
          <p:cNvSpPr txBox="1"/>
          <p:nvPr/>
        </p:nvSpPr>
        <p:spPr>
          <a:xfrm rot="20270562">
            <a:off x="16035399" y="2513710"/>
            <a:ext cx="835476" cy="805092"/>
          </a:xfrm>
          <a:prstGeom prst="rect">
            <a:avLst/>
          </a:prstGeom>
        </p:spPr>
        <p:txBody>
          <a:bodyPr wrap="square" lIns="0" tIns="0" rIns="0" bIns="0" rtlCol="0" anchor="t">
            <a:spAutoFit/>
          </a:bodyPr>
          <a:lstStyle/>
          <a:p>
            <a:pPr algn="ctr">
              <a:lnSpc>
                <a:spcPts val="7442"/>
              </a:lnSpc>
            </a:pPr>
            <a:r>
              <a:rPr lang="en-US" sz="3200" b="1">
                <a:solidFill>
                  <a:srgbClr val="000000"/>
                </a:solidFill>
                <a:latin typeface="Cambria" panose="02040503050406030204" pitchFamily="18" charset="0"/>
              </a:rPr>
              <a:t>A</a:t>
            </a:r>
            <a:endParaRPr lang="en-US" sz="3200" b="1" dirty="0">
              <a:solidFill>
                <a:srgbClr val="000000"/>
              </a:solidFill>
              <a:latin typeface="Cambria" panose="02040503050406030204" pitchFamily="18" charset="0"/>
            </a:endParaRPr>
          </a:p>
        </p:txBody>
      </p:sp>
      <p:pic>
        <p:nvPicPr>
          <p:cNvPr id="25" name="Picture 2" descr="n181 zalo Nguyen Duc Chien">
            <a:extLst>
              <a:ext uri="{FF2B5EF4-FFF2-40B4-BE49-F238E27FC236}">
                <a16:creationId xmlns:a16="http://schemas.microsoft.com/office/drawing/2014/main" id="{1FBFB81D-2A9A-0218-1C62-CA607B109F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78" r="6812"/>
          <a:stretch/>
        </p:blipFill>
        <p:spPr bwMode="auto">
          <a:xfrm rot="971719">
            <a:off x="420614" y="518091"/>
            <a:ext cx="2879915" cy="2743200"/>
          </a:xfrm>
          <a:prstGeom prst="rect">
            <a:avLst/>
          </a:prstGeom>
          <a:noFill/>
          <a:ln w="76200">
            <a:solidFill>
              <a:srgbClr val="339966"/>
            </a:solidFill>
          </a:ln>
          <a:extLst>
            <a:ext uri="{909E8E84-426E-40DD-AFC4-6F175D3DCCD1}">
              <a14:hiddenFill xmlns:a14="http://schemas.microsoft.com/office/drawing/2010/main">
                <a:solidFill>
                  <a:srgbClr val="FFFFFF"/>
                </a:solidFill>
              </a14:hiddenFill>
            </a:ext>
          </a:extLst>
        </p:spPr>
      </p:pic>
      <p:cxnSp>
        <p:nvCxnSpPr>
          <p:cNvPr id="29" name="Straight Arrow Connector 28" descr="n181 zalo Nguyen Duc Chien">
            <a:extLst>
              <a:ext uri="{FF2B5EF4-FFF2-40B4-BE49-F238E27FC236}">
                <a16:creationId xmlns:a16="http://schemas.microsoft.com/office/drawing/2014/main" id="{4C3A67ED-48C0-E85D-9641-B0320B4E2153}"/>
              </a:ext>
            </a:extLst>
          </p:cNvPr>
          <p:cNvCxnSpPr>
            <a:cxnSpLocks/>
          </p:cNvCxnSpPr>
          <p:nvPr/>
        </p:nvCxnSpPr>
        <p:spPr>
          <a:xfrm flipV="1">
            <a:off x="16976544" y="2369716"/>
            <a:ext cx="971686" cy="314761"/>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12" descr="n181 zalo Nguyen Duc Chien">
            <a:extLst>
              <a:ext uri="{FF2B5EF4-FFF2-40B4-BE49-F238E27FC236}">
                <a16:creationId xmlns:a16="http://schemas.microsoft.com/office/drawing/2014/main" id="{BA8B5279-9253-BDAC-5F40-E1AD5F75A9B8}"/>
              </a:ext>
            </a:extLst>
          </p:cNvPr>
          <p:cNvSpPr txBox="1"/>
          <p:nvPr/>
        </p:nvSpPr>
        <p:spPr>
          <a:xfrm rot="20270562">
            <a:off x="17044650" y="2140193"/>
            <a:ext cx="835476" cy="805092"/>
          </a:xfrm>
          <a:prstGeom prst="rect">
            <a:avLst/>
          </a:prstGeom>
        </p:spPr>
        <p:txBody>
          <a:bodyPr wrap="square" lIns="0" tIns="0" rIns="0" bIns="0" rtlCol="0" anchor="t">
            <a:spAutoFit/>
          </a:bodyPr>
          <a:lstStyle/>
          <a:p>
            <a:pPr algn="ctr">
              <a:lnSpc>
                <a:spcPts val="7442"/>
              </a:lnSpc>
            </a:pPr>
            <a:r>
              <a:rPr lang="en-US" sz="3200" b="1">
                <a:solidFill>
                  <a:srgbClr val="000000"/>
                </a:solidFill>
                <a:latin typeface="Cambria" panose="02040503050406030204" pitchFamily="18" charset="0"/>
              </a:rPr>
              <a:t>A</a:t>
            </a:r>
            <a:endParaRPr lang="en-US" sz="32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descr="n181 zalo Nguyen Duc Chien">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descr="n181 zalo Nguyen Duc Chien">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181 zalo Nguyen Duc Chien">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181 zalo Nguyen Duc Chien">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181 zalo Nguyen Duc Chien">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ndParaRPr>
          </a:p>
        </p:txBody>
      </p:sp>
      <p:sp>
        <p:nvSpPr>
          <p:cNvPr id="24" name="TextBox 23" descr="n181 zalo Nguyen Duc Chien">
            <a:extLst>
              <a:ext uri="{FF2B5EF4-FFF2-40B4-BE49-F238E27FC236}">
                <a16:creationId xmlns:a16="http://schemas.microsoft.com/office/drawing/2014/main" id="{4605F6AC-8356-4661-B6A4-309609CF4CCF}"/>
              </a:ext>
            </a:extLst>
          </p:cNvPr>
          <p:cNvSpPr txBox="1"/>
          <p:nvPr/>
        </p:nvSpPr>
        <p:spPr>
          <a:xfrm>
            <a:off x="1659013" y="5630798"/>
            <a:ext cx="15419489" cy="1323439"/>
          </a:xfrm>
          <a:prstGeom prst="rect">
            <a:avLst/>
          </a:prstGeom>
          <a:noFill/>
        </p:spPr>
        <p:txBody>
          <a:bodyPr wrap="square" rtlCol="0">
            <a:spAutoFit/>
          </a:bodyPr>
          <a:lstStyle/>
          <a:p>
            <a:pPr defTabSz="1371600"/>
            <a:r>
              <a:rPr lang="en-US" sz="4000" b="1">
                <a:solidFill>
                  <a:prstClr val="white"/>
                </a:solidFill>
                <a:latin typeface="Cambria" panose="02040503050406030204" pitchFamily="18" charset="0"/>
              </a:rPr>
              <a:t>Câu hỏi: </a:t>
            </a:r>
            <a:r>
              <a:rPr lang="vi-VN" sz="4000">
                <a:solidFill>
                  <a:prstClr val="white"/>
                </a:solidFill>
                <a:latin typeface="Cambria" panose="02040503050406030204" pitchFamily="18" charset="0"/>
                <a:ea typeface="Cambria" panose="02040503050406030204" pitchFamily="18" charset="0"/>
                <a:cs typeface="Calibri" panose="020F0502020204030204" pitchFamily="34" charset="0"/>
              </a:rPr>
              <a:t>Vật dao động điều hòa</a:t>
            </a:r>
            <a:r>
              <a:rPr lang="en-US" sz="4000">
                <a:solidFill>
                  <a:prstClr val="white"/>
                </a:solidFill>
                <a:latin typeface="Cambria" panose="02040503050406030204" pitchFamily="18" charset="0"/>
                <a:ea typeface="Cambria" panose="02040503050406030204" pitchFamily="18" charset="0"/>
                <a:cs typeface="Calibri" panose="020F0502020204030204" pitchFamily="34" charset="0"/>
              </a:rPr>
              <a:t>, t</a:t>
            </a:r>
            <a:r>
              <a:rPr lang="vi-VN" sz="4000">
                <a:solidFill>
                  <a:prstClr val="white"/>
                </a:solidFill>
                <a:latin typeface="Cambria" panose="02040503050406030204" pitchFamily="18" charset="0"/>
                <a:ea typeface="Cambria" panose="02040503050406030204" pitchFamily="18" charset="0"/>
                <a:cs typeface="Calibri" panose="020F0502020204030204" pitchFamily="34" charset="0"/>
              </a:rPr>
              <a:t>ại thời điểm </a:t>
            </a:r>
            <a:r>
              <a:rPr lang="vi-VN" sz="4000" i="1">
                <a:solidFill>
                  <a:prstClr val="white"/>
                </a:solidFill>
                <a:latin typeface="Cambria" panose="02040503050406030204" pitchFamily="18" charset="0"/>
                <a:ea typeface="Cambria" panose="02040503050406030204" pitchFamily="18" charset="0"/>
                <a:cs typeface="Calibri" panose="020F0502020204030204" pitchFamily="34" charset="0"/>
              </a:rPr>
              <a:t>t</a:t>
            </a:r>
            <a:r>
              <a:rPr lang="vi-VN" sz="4000" baseline="-25000">
                <a:solidFill>
                  <a:prstClr val="white"/>
                </a:solidFill>
                <a:latin typeface="Cambria" panose="02040503050406030204" pitchFamily="18" charset="0"/>
                <a:ea typeface="Cambria" panose="02040503050406030204" pitchFamily="18" charset="0"/>
                <a:cs typeface="Calibri" panose="020F0502020204030204" pitchFamily="34" charset="0"/>
              </a:rPr>
              <a:t>1</a:t>
            </a:r>
            <a:r>
              <a:rPr lang="vi-VN" sz="4000">
                <a:solidFill>
                  <a:prstClr val="white"/>
                </a:solidFill>
                <a:latin typeface="Cambria" panose="02040503050406030204" pitchFamily="18" charset="0"/>
                <a:ea typeface="Cambria" panose="02040503050406030204" pitchFamily="18" charset="0"/>
                <a:cs typeface="Calibri" panose="020F0502020204030204" pitchFamily="34" charset="0"/>
              </a:rPr>
              <a:t> thì tích của vận tốc và gia tốc </a:t>
            </a:r>
            <a:r>
              <a:rPr lang="vi-VN" sz="4000" i="1">
                <a:solidFill>
                  <a:prstClr val="white"/>
                </a:solidFill>
                <a:latin typeface="Cambria" panose="02040503050406030204" pitchFamily="18" charset="0"/>
                <a:ea typeface="Cambria" panose="02040503050406030204" pitchFamily="18" charset="0"/>
                <a:cs typeface="Calibri" panose="020F0502020204030204" pitchFamily="34" charset="0"/>
              </a:rPr>
              <a:t>a</a:t>
            </a:r>
            <a:r>
              <a:rPr lang="vi-VN" sz="4000" baseline="-25000">
                <a:solidFill>
                  <a:prstClr val="white"/>
                </a:solidFill>
                <a:latin typeface="Cambria" panose="02040503050406030204" pitchFamily="18" charset="0"/>
              </a:rPr>
              <a:t>1</a:t>
            </a:r>
            <a:r>
              <a:rPr lang="en-US" sz="4000" i="1">
                <a:solidFill>
                  <a:prstClr val="white"/>
                </a:solidFill>
                <a:latin typeface="Cambria" panose="02040503050406030204" pitchFamily="18" charset="0"/>
              </a:rPr>
              <a:t>.v</a:t>
            </a:r>
            <a:r>
              <a:rPr lang="vi-VN" sz="4000" baseline="-25000">
                <a:solidFill>
                  <a:prstClr val="white"/>
                </a:solidFill>
                <a:latin typeface="Cambria" panose="02040503050406030204" pitchFamily="18" charset="0"/>
              </a:rPr>
              <a:t>1</a:t>
            </a:r>
            <a:r>
              <a:rPr lang="en-US" sz="4000" baseline="-25000">
                <a:solidFill>
                  <a:prstClr val="white"/>
                </a:solidFill>
                <a:latin typeface="Cambria" panose="02040503050406030204" pitchFamily="18" charset="0"/>
              </a:rPr>
              <a:t> </a:t>
            </a:r>
            <a:r>
              <a:rPr lang="vi-VN" sz="4000">
                <a:solidFill>
                  <a:prstClr val="white"/>
                </a:solidFill>
                <a:latin typeface="Cambria" panose="02040503050406030204" pitchFamily="18" charset="0"/>
              </a:rPr>
              <a:t>&gt; 0, </a:t>
            </a:r>
            <a:r>
              <a:rPr lang="vi-VN" sz="4000">
                <a:solidFill>
                  <a:prstClr val="white"/>
                </a:solidFill>
                <a:latin typeface="Cambria" panose="02040503050406030204" pitchFamily="18" charset="0"/>
                <a:ea typeface="Cambria" panose="02040503050406030204" pitchFamily="18" charset="0"/>
                <a:cs typeface="Calibri" panose="020F0502020204030204" pitchFamily="34" charset="0"/>
              </a:rPr>
              <a:t>tại thời điểm </a:t>
            </a:r>
            <a:r>
              <a:rPr lang="vi-VN" sz="4000" i="1">
                <a:solidFill>
                  <a:prstClr val="white"/>
                </a:solidFill>
                <a:latin typeface="Cambria" panose="02040503050406030204" pitchFamily="18" charset="0"/>
                <a:ea typeface="Cambria" panose="02040503050406030204" pitchFamily="18" charset="0"/>
                <a:cs typeface="Calibri" panose="020F0502020204030204" pitchFamily="34" charset="0"/>
              </a:rPr>
              <a:t>t</a:t>
            </a:r>
            <a:r>
              <a:rPr lang="vi-VN" sz="4000" baseline="-25000">
                <a:solidFill>
                  <a:prstClr val="white"/>
                </a:solidFill>
                <a:latin typeface="Cambria" panose="02040503050406030204" pitchFamily="18" charset="0"/>
                <a:ea typeface="Cambria" panose="02040503050406030204" pitchFamily="18" charset="0"/>
                <a:cs typeface="Calibri" panose="020F0502020204030204" pitchFamily="34" charset="0"/>
              </a:rPr>
              <a:t>2</a:t>
            </a:r>
            <a:r>
              <a:rPr lang="vi-VN" sz="4000">
                <a:solidFill>
                  <a:prstClr val="white"/>
                </a:solidFill>
                <a:latin typeface="Cambria" panose="02040503050406030204" pitchFamily="18" charset="0"/>
                <a:ea typeface="Cambria" panose="02040503050406030204" pitchFamily="18" charset="0"/>
                <a:cs typeface="Calibri" panose="020F0502020204030204" pitchFamily="34" charset="0"/>
              </a:rPr>
              <a:t> = </a:t>
            </a:r>
            <a:r>
              <a:rPr lang="vi-VN" sz="4000" i="1">
                <a:solidFill>
                  <a:prstClr val="white"/>
                </a:solidFill>
                <a:latin typeface="Cambria" panose="02040503050406030204" pitchFamily="18" charset="0"/>
                <a:ea typeface="Cambria" panose="02040503050406030204" pitchFamily="18" charset="0"/>
                <a:cs typeface="Calibri" panose="020F0502020204030204" pitchFamily="34" charset="0"/>
              </a:rPr>
              <a:t>t</a:t>
            </a:r>
            <a:r>
              <a:rPr lang="vi-VN" sz="4000" baseline="-25000">
                <a:solidFill>
                  <a:prstClr val="white"/>
                </a:solidFill>
                <a:latin typeface="Cambria" panose="02040503050406030204" pitchFamily="18" charset="0"/>
                <a:ea typeface="Cambria" panose="02040503050406030204" pitchFamily="18" charset="0"/>
                <a:cs typeface="Calibri" panose="020F0502020204030204" pitchFamily="34" charset="0"/>
              </a:rPr>
              <a:t>1</a:t>
            </a:r>
            <a:r>
              <a:rPr lang="vi-VN" sz="400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00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vi-VN" sz="4000" i="1">
                <a:solidFill>
                  <a:prstClr val="white"/>
                </a:solidFill>
                <a:latin typeface="Cambria" panose="02040503050406030204" pitchFamily="18" charset="0"/>
                <a:ea typeface="Cambria" panose="02040503050406030204" pitchFamily="18" charset="0"/>
                <a:cs typeface="Calibri" panose="020F0502020204030204" pitchFamily="34" charset="0"/>
              </a:rPr>
              <a:t>T</a:t>
            </a:r>
            <a:r>
              <a:rPr lang="vi-VN" sz="4000">
                <a:solidFill>
                  <a:prstClr val="white"/>
                </a:solidFill>
                <a:latin typeface="Cambria" panose="02040503050406030204" pitchFamily="18" charset="0"/>
                <a:ea typeface="Cambria" panose="02040503050406030204" pitchFamily="18" charset="0"/>
                <a:cs typeface="Calibri" panose="020F0502020204030204" pitchFamily="34" charset="0"/>
              </a:rPr>
              <a:t>/4 thì vật đang chuyển động</a:t>
            </a:r>
            <a:endParaRPr lang="en-US" sz="4000">
              <a:solidFill>
                <a:prstClr val="white"/>
              </a:solidFill>
              <a:latin typeface="Cambria" panose="02040503050406030204" pitchFamily="18" charset="0"/>
              <a:ea typeface="Cambria" panose="02040503050406030204" pitchFamily="18" charset="0"/>
              <a:cs typeface="Calibri" panose="020F0502020204030204" pitchFamily="34" charset="0"/>
            </a:endParaRPr>
          </a:p>
        </p:txBody>
      </p:sp>
      <p:sp>
        <p:nvSpPr>
          <p:cNvPr id="15" name="bang a" descr="n181 zalo Nguyen Duc Chien">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ndParaRPr>
          </a:p>
        </p:txBody>
      </p:sp>
      <p:sp>
        <p:nvSpPr>
          <p:cNvPr id="16" name="bang c" descr="n181 zalo Nguyen Duc Chien">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ndParaRPr>
          </a:p>
        </p:txBody>
      </p:sp>
      <p:sp>
        <p:nvSpPr>
          <p:cNvPr id="25" name="dap an a" descr="n181 zalo Nguyen Duc Chien">
            <a:extLst>
              <a:ext uri="{FF2B5EF4-FFF2-40B4-BE49-F238E27FC236}">
                <a16:creationId xmlns:a16="http://schemas.microsoft.com/office/drawing/2014/main" id="{9897B1B9-EB78-41AF-AC33-1E8F7714B11F}"/>
              </a:ext>
            </a:extLst>
          </p:cNvPr>
          <p:cNvSpPr txBox="1"/>
          <p:nvPr/>
        </p:nvSpPr>
        <p:spPr>
          <a:xfrm>
            <a:off x="1659013" y="7734300"/>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A. </a:t>
            </a:r>
            <a:r>
              <a:rPr lang="vi-VN" sz="4000">
                <a:solidFill>
                  <a:prstClr val="white"/>
                </a:solidFill>
                <a:latin typeface="Cambria" panose="02040503050406030204" pitchFamily="18" charset="0"/>
                <a:ea typeface="Tahoma" panose="020B0604030504040204" pitchFamily="34" charset="0"/>
                <a:cs typeface="Tahoma" panose="020B0604030504040204" pitchFamily="34" charset="0"/>
              </a:rPr>
              <a:t>chậm dần về biên</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sp>
        <p:nvSpPr>
          <p:cNvPr id="27" name="dap an c" descr="n181 zalo Nguyen Duc Chien">
            <a:extLst>
              <a:ext uri="{FF2B5EF4-FFF2-40B4-BE49-F238E27FC236}">
                <a16:creationId xmlns:a16="http://schemas.microsoft.com/office/drawing/2014/main" id="{D96707EC-5A82-4050-B897-6DBAB63AC957}"/>
              </a:ext>
            </a:extLst>
          </p:cNvPr>
          <p:cNvSpPr txBox="1"/>
          <p:nvPr/>
        </p:nvSpPr>
        <p:spPr>
          <a:xfrm>
            <a:off x="1659013" y="9029193"/>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C. </a:t>
            </a:r>
            <a:r>
              <a:rPr lang="vi-VN" sz="4000">
                <a:solidFill>
                  <a:prstClr val="white"/>
                </a:solidFill>
                <a:latin typeface="Cambria" panose="02040503050406030204" pitchFamily="18" charset="0"/>
                <a:ea typeface="Tahoma" panose="020B0604030504040204" pitchFamily="34" charset="0"/>
                <a:cs typeface="Tahoma" panose="020B0604030504040204" pitchFamily="34" charset="0"/>
              </a:rPr>
              <a:t>chậm dần </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đều </a:t>
            </a:r>
            <a:r>
              <a:rPr lang="vi-VN" sz="4000">
                <a:solidFill>
                  <a:prstClr val="white"/>
                </a:solidFill>
                <a:latin typeface="Cambria" panose="02040503050406030204" pitchFamily="18" charset="0"/>
                <a:ea typeface="Tahoma" panose="020B0604030504040204" pitchFamily="34" charset="0"/>
                <a:cs typeface="Tahoma" panose="020B0604030504040204" pitchFamily="34" charset="0"/>
              </a:rPr>
              <a:t>về biên</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sp>
        <p:nvSpPr>
          <p:cNvPr id="31" name="bang b" descr="n181 zalo Nguyen Duc Chien">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ndParaRPr>
          </a:p>
        </p:txBody>
      </p:sp>
      <p:sp>
        <p:nvSpPr>
          <p:cNvPr id="32" name="bang d" descr="n181 zalo Nguyen Duc Chien">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ndParaRPr>
          </a:p>
        </p:txBody>
      </p:sp>
      <p:sp>
        <p:nvSpPr>
          <p:cNvPr id="33" name="dap an b" descr="n181 zalo Nguyen Duc Chien">
            <a:extLst>
              <a:ext uri="{FF2B5EF4-FFF2-40B4-BE49-F238E27FC236}">
                <a16:creationId xmlns:a16="http://schemas.microsoft.com/office/drawing/2014/main" id="{9B5DABB8-849A-4D2D-930C-9CA07BFC5BDE}"/>
              </a:ext>
            </a:extLst>
          </p:cNvPr>
          <p:cNvSpPr txBox="1"/>
          <p:nvPr/>
        </p:nvSpPr>
        <p:spPr>
          <a:xfrm>
            <a:off x="9653357" y="7734300"/>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B. </a:t>
            </a:r>
            <a:r>
              <a:rPr lang="vi-VN" sz="4000">
                <a:solidFill>
                  <a:prstClr val="white"/>
                </a:solidFill>
                <a:latin typeface="Cambria" panose="02040503050406030204" pitchFamily="18" charset="0"/>
                <a:ea typeface="Tahoma" panose="020B0604030504040204" pitchFamily="34" charset="0"/>
                <a:cs typeface="Tahoma" panose="020B0604030504040204" pitchFamily="34" charset="0"/>
              </a:rPr>
              <a:t>nhanh dần về VTCB</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sp>
        <p:nvSpPr>
          <p:cNvPr id="34" name="dap an d" descr="n181 zalo Nguyen Duc Chien">
            <a:extLst>
              <a:ext uri="{FF2B5EF4-FFF2-40B4-BE49-F238E27FC236}">
                <a16:creationId xmlns:a16="http://schemas.microsoft.com/office/drawing/2014/main" id="{42A746A3-96B8-42A5-8EFA-A104DB6B2F69}"/>
              </a:ext>
            </a:extLst>
          </p:cNvPr>
          <p:cNvSpPr txBox="1"/>
          <p:nvPr/>
        </p:nvSpPr>
        <p:spPr>
          <a:xfrm>
            <a:off x="9653357" y="9029193"/>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D. </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nhanh dần đều về VTCB</a:t>
            </a:r>
          </a:p>
        </p:txBody>
      </p:sp>
      <p:pic>
        <p:nvPicPr>
          <p:cNvPr id="38" name="Question" descr="n181 zalo Nguyen Duc Chie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descr="n181 zalo Nguyen Duc Chien">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descr="n181 zalo Nguyen Duc Chie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descr="n181 zalo Nguyen Duc Chien">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181 zalo Nguyen Duc Chien">
            <a:extLst>
              <a:ext uri="{FF2B5EF4-FFF2-40B4-BE49-F238E27FC236}">
                <a16:creationId xmlns:a16="http://schemas.microsoft.com/office/drawing/2014/main" id="{27345718-0842-E264-B6C9-C8EACAA59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4" name="TextBox 3" descr="n181 zalo Nguyen Duc Chien">
            <a:extLst>
              <a:ext uri="{FF2B5EF4-FFF2-40B4-BE49-F238E27FC236}">
                <a16:creationId xmlns:a16="http://schemas.microsoft.com/office/drawing/2014/main" id="{51AF8F9D-1B58-A0FD-090F-1F59CC3A509E}"/>
              </a:ext>
            </a:extLst>
          </p:cNvPr>
          <p:cNvSpPr txBox="1"/>
          <p:nvPr/>
        </p:nvSpPr>
        <p:spPr>
          <a:xfrm>
            <a:off x="6705600" y="1409700"/>
            <a:ext cx="7315200" cy="1323439"/>
          </a:xfrm>
          <a:prstGeom prst="rect">
            <a:avLst/>
          </a:prstGeom>
          <a:noFill/>
        </p:spPr>
        <p:txBody>
          <a:bodyPr wrap="square" rtlCol="0">
            <a:spAutoFit/>
          </a:bodyPr>
          <a:lstStyle/>
          <a:p>
            <a:r>
              <a:rPr lang="en-US" sz="8000" b="1">
                <a:latin typeface="Cambria" panose="02040503050406030204" pitchFamily="18" charset="0"/>
              </a:rPr>
              <a:t>LUYỆN TẬP</a:t>
            </a:r>
          </a:p>
        </p:txBody>
      </p:sp>
      <p:sp>
        <p:nvSpPr>
          <p:cNvPr id="7" name="TextBox 6" descr="n181 zalo Nguyen Duc Chien">
            <a:extLst>
              <a:ext uri="{FF2B5EF4-FFF2-40B4-BE49-F238E27FC236}">
                <a16:creationId xmlns:a16="http://schemas.microsoft.com/office/drawing/2014/main" id="{A2D18EAF-AA35-924B-94AA-FCAC8E249F64}"/>
              </a:ext>
            </a:extLst>
          </p:cNvPr>
          <p:cNvSpPr txBox="1"/>
          <p:nvPr/>
        </p:nvSpPr>
        <p:spPr>
          <a:xfrm>
            <a:off x="381000" y="3584331"/>
            <a:ext cx="8458200" cy="2862322"/>
          </a:xfrm>
          <a:prstGeom prst="rect">
            <a:avLst/>
          </a:prstGeom>
          <a:noFill/>
        </p:spPr>
        <p:txBody>
          <a:bodyPr wrap="square">
            <a:spAutoFit/>
          </a:bodyPr>
          <a:lstStyle/>
          <a:p>
            <a:pPr algn="just"/>
            <a:r>
              <a:rPr lang="en-US" sz="3600">
                <a:latin typeface="Cambria" panose="02040503050406030204" pitchFamily="18" charset="0"/>
              </a:rPr>
              <a:t>Biết phương trình li độ của một vật có khối lượng 0,2 kg dao động điều hoà là </a:t>
            </a:r>
            <a:r>
              <a:rPr lang="en-US" sz="3600" i="1">
                <a:latin typeface="Cambria" panose="02040503050406030204" pitchFamily="18" charset="0"/>
              </a:rPr>
              <a:t>x</a:t>
            </a:r>
            <a:r>
              <a:rPr lang="en-US" sz="3600">
                <a:latin typeface="Cambria" panose="02040503050406030204" pitchFamily="18" charset="0"/>
              </a:rPr>
              <a:t> = 5cos(20</a:t>
            </a:r>
            <a:r>
              <a:rPr lang="en-US" sz="3600" i="1">
                <a:latin typeface="Cambria" panose="02040503050406030204" pitchFamily="18" charset="0"/>
              </a:rPr>
              <a:t>t</a:t>
            </a:r>
            <a:r>
              <a:rPr lang="en-US" sz="3600">
                <a:latin typeface="Cambria" panose="02040503050406030204" pitchFamily="18" charset="0"/>
              </a:rPr>
              <a:t>) (cm).</a:t>
            </a:r>
          </a:p>
          <a:p>
            <a:pPr algn="just"/>
            <a:r>
              <a:rPr lang="en-US" sz="3600" b="1">
                <a:latin typeface="Cambria" panose="02040503050406030204" pitchFamily="18" charset="0"/>
              </a:rPr>
              <a:t>a. </a:t>
            </a:r>
            <a:r>
              <a:rPr lang="en-US" sz="3600">
                <a:latin typeface="Cambria" panose="02040503050406030204" pitchFamily="18" charset="0"/>
              </a:rPr>
              <a:t>Tính cơ năng trong quá trình dao động</a:t>
            </a:r>
          </a:p>
          <a:p>
            <a:pPr algn="just"/>
            <a:r>
              <a:rPr lang="en-US" sz="3600" b="1">
                <a:latin typeface="Cambria" panose="02040503050406030204" pitchFamily="18" charset="0"/>
              </a:rPr>
              <a:t>b. </a:t>
            </a:r>
            <a:r>
              <a:rPr lang="en-US" sz="3600">
                <a:latin typeface="Cambria" panose="02040503050406030204" pitchFamily="18" charset="0"/>
              </a:rPr>
              <a:t>Viết biểu thức thế năng và động năng</a:t>
            </a:r>
          </a:p>
        </p:txBody>
      </p:sp>
      <mc:AlternateContent xmlns:mc="http://schemas.openxmlformats.org/markup-compatibility/2006" xmlns:a14="http://schemas.microsoft.com/office/drawing/2010/main">
        <mc:Choice Requires="a14">
          <p:sp>
            <p:nvSpPr>
              <p:cNvPr id="6" name="TextBox 5" descr="n181 zalo Nguyen Duc Chien">
                <a:extLst>
                  <a:ext uri="{FF2B5EF4-FFF2-40B4-BE49-F238E27FC236}">
                    <a16:creationId xmlns:a16="http://schemas.microsoft.com/office/drawing/2014/main" id="{A2C1CCDD-896A-8FCF-5146-B5267A423C40}"/>
                  </a:ext>
                </a:extLst>
              </p:cNvPr>
              <p:cNvSpPr txBox="1"/>
              <p:nvPr/>
            </p:nvSpPr>
            <p:spPr>
              <a:xfrm>
                <a:off x="9448802" y="3151373"/>
                <a:ext cx="8612315" cy="6840334"/>
              </a:xfrm>
              <a:prstGeom prst="rect">
                <a:avLst/>
              </a:prstGeom>
              <a:noFill/>
            </p:spPr>
            <p:txBody>
              <a:bodyPr wrap="square">
                <a:spAutoFit/>
              </a:bodyPr>
              <a:lstStyle/>
              <a:p>
                <a:pPr marL="0" marR="0" algn="just">
                  <a:spcBef>
                    <a:spcPts val="0"/>
                  </a:spcBef>
                  <a:spcAft>
                    <a:spcPts val="0"/>
                  </a:spcAft>
                </a:pPr>
                <a:r>
                  <a:rPr lang="en-US" sz="3000" b="1">
                    <a:solidFill>
                      <a:srgbClr val="002060"/>
                    </a:solidFill>
                    <a:effectLst/>
                    <a:latin typeface="Cambria" panose="02040503050406030204" pitchFamily="18" charset="0"/>
                    <a:ea typeface="Cambria" panose="02040503050406030204" pitchFamily="18" charset="0"/>
                  </a:rPr>
                  <a:t>Tóm tắt: </a:t>
                </a:r>
                <a:r>
                  <a:rPr lang="en-US" sz="3000">
                    <a:solidFill>
                      <a:srgbClr val="002060"/>
                    </a:solidFill>
                    <a:effectLst/>
                    <a:latin typeface="Cambria" panose="02040503050406030204" pitchFamily="18" charset="0"/>
                    <a:ea typeface="Cambria" panose="02040503050406030204" pitchFamily="18" charset="0"/>
                  </a:rPr>
                  <a:t>	</a:t>
                </a:r>
                <a:r>
                  <a:rPr lang="en-US" sz="3000" i="1">
                    <a:solidFill>
                      <a:srgbClr val="002060"/>
                    </a:solidFill>
                    <a:effectLst/>
                    <a:latin typeface="Cambria" panose="02040503050406030204" pitchFamily="18" charset="0"/>
                    <a:ea typeface="Cambria" panose="02040503050406030204" pitchFamily="18" charset="0"/>
                  </a:rPr>
                  <a:t>m</a:t>
                </a:r>
                <a:r>
                  <a:rPr lang="en-US" sz="3000">
                    <a:solidFill>
                      <a:srgbClr val="002060"/>
                    </a:solidFill>
                    <a:effectLst/>
                    <a:latin typeface="Cambria" panose="02040503050406030204" pitchFamily="18" charset="0"/>
                    <a:ea typeface="Cambria" panose="02040503050406030204" pitchFamily="18" charset="0"/>
                  </a:rPr>
                  <a:t> = 0,2 kg, </a:t>
                </a:r>
                <a:r>
                  <a:rPr lang="en-US" sz="3000" i="1">
                    <a:solidFill>
                      <a:srgbClr val="002060"/>
                    </a:solidFill>
                    <a:effectLst/>
                    <a:latin typeface="Cambria" panose="02040503050406030204" pitchFamily="18" charset="0"/>
                    <a:ea typeface="Cambria" panose="02040503050406030204" pitchFamily="18" charset="0"/>
                  </a:rPr>
                  <a:t>x</a:t>
                </a:r>
                <a:r>
                  <a:rPr lang="en-US" sz="3000">
                    <a:solidFill>
                      <a:srgbClr val="002060"/>
                    </a:solidFill>
                    <a:effectLst/>
                    <a:latin typeface="Cambria" panose="02040503050406030204" pitchFamily="18" charset="0"/>
                    <a:ea typeface="Cambria" panose="02040503050406030204" pitchFamily="18" charset="0"/>
                  </a:rPr>
                  <a:t> = 5cos(20</a:t>
                </a:r>
                <a:r>
                  <a:rPr lang="en-US" sz="3000" i="1">
                    <a:solidFill>
                      <a:srgbClr val="002060"/>
                    </a:solidFill>
                    <a:effectLst/>
                    <a:latin typeface="Cambria" panose="02040503050406030204" pitchFamily="18" charset="0"/>
                    <a:ea typeface="Cambria" panose="02040503050406030204" pitchFamily="18" charset="0"/>
                  </a:rPr>
                  <a:t>t</a:t>
                </a:r>
                <a:r>
                  <a:rPr lang="en-US" sz="3000">
                    <a:solidFill>
                      <a:srgbClr val="002060"/>
                    </a:solidFill>
                    <a:effectLst/>
                    <a:latin typeface="Cambria" panose="02040503050406030204" pitchFamily="18" charset="0"/>
                    <a:ea typeface="Cambria" panose="02040503050406030204" pitchFamily="18" charset="0"/>
                  </a:rPr>
                  <a:t>) (cm) </a:t>
                </a:r>
              </a:p>
              <a:p>
                <a:pPr marL="0" marR="0" algn="just">
                  <a:spcBef>
                    <a:spcPts val="0"/>
                  </a:spcBef>
                  <a:spcAft>
                    <a:spcPts val="0"/>
                  </a:spcAft>
                </a:pPr>
                <a:r>
                  <a:rPr lang="en-US" sz="3000">
                    <a:solidFill>
                      <a:srgbClr val="002060"/>
                    </a:solidFill>
                    <a:effectLst/>
                    <a:latin typeface="Cambria" panose="02040503050406030204" pitchFamily="18" charset="0"/>
                    <a:ea typeface="Cambria" panose="02040503050406030204" pitchFamily="18" charset="0"/>
                  </a:rPr>
                  <a:t>Tính: 		</a:t>
                </a:r>
                <a:r>
                  <a:rPr lang="en-US" sz="3000" i="1">
                    <a:solidFill>
                      <a:srgbClr val="002060"/>
                    </a:solidFill>
                    <a:effectLst/>
                    <a:latin typeface="Cambria" panose="02040503050406030204" pitchFamily="18" charset="0"/>
                    <a:ea typeface="Cambria" panose="02040503050406030204" pitchFamily="18" charset="0"/>
                  </a:rPr>
                  <a:t>W</a:t>
                </a:r>
                <a:r>
                  <a:rPr lang="en-US" sz="3000">
                    <a:solidFill>
                      <a:srgbClr val="002060"/>
                    </a:solidFill>
                    <a:effectLst/>
                    <a:latin typeface="Cambria" panose="02040503050406030204" pitchFamily="18" charset="0"/>
                    <a:ea typeface="Cambria" panose="02040503050406030204" pitchFamily="18" charset="0"/>
                  </a:rPr>
                  <a:t>? </a:t>
                </a:r>
                <a:r>
                  <a:rPr lang="en-US" sz="3000" i="1">
                    <a:solidFill>
                      <a:srgbClr val="002060"/>
                    </a:solidFill>
                    <a:effectLst/>
                    <a:latin typeface="Cambria" panose="02040503050406030204" pitchFamily="18" charset="0"/>
                    <a:ea typeface="Cambria" panose="02040503050406030204" pitchFamily="18" charset="0"/>
                  </a:rPr>
                  <a:t>W</a:t>
                </a:r>
                <a:r>
                  <a:rPr lang="en-US" sz="3000" i="1" baseline="-25000">
                    <a:solidFill>
                      <a:srgbClr val="002060"/>
                    </a:solidFill>
                    <a:effectLst/>
                    <a:latin typeface="Cambria" panose="02040503050406030204" pitchFamily="18" charset="0"/>
                    <a:ea typeface="Cambria" panose="02040503050406030204" pitchFamily="18" charset="0"/>
                  </a:rPr>
                  <a:t>đ</a:t>
                </a:r>
                <a:r>
                  <a:rPr lang="en-US" sz="3000" baseline="-25000">
                    <a:solidFill>
                      <a:srgbClr val="002060"/>
                    </a:solidFill>
                    <a:effectLst/>
                    <a:latin typeface="Cambria" panose="02040503050406030204" pitchFamily="18" charset="0"/>
                    <a:ea typeface="Cambria" panose="02040503050406030204" pitchFamily="18" charset="0"/>
                  </a:rPr>
                  <a:t> </a:t>
                </a:r>
                <a:r>
                  <a:rPr lang="en-US" sz="3000">
                    <a:solidFill>
                      <a:srgbClr val="002060"/>
                    </a:solidFill>
                    <a:effectLst/>
                    <a:latin typeface="Cambria" panose="02040503050406030204" pitchFamily="18" charset="0"/>
                    <a:ea typeface="Cambria" panose="02040503050406030204" pitchFamily="18" charset="0"/>
                  </a:rPr>
                  <a:t>? </a:t>
                </a:r>
                <a:r>
                  <a:rPr lang="en-US" sz="3000" i="1">
                    <a:solidFill>
                      <a:srgbClr val="002060"/>
                    </a:solidFill>
                    <a:effectLst/>
                    <a:latin typeface="Cambria" panose="02040503050406030204" pitchFamily="18" charset="0"/>
                    <a:ea typeface="Cambria" panose="02040503050406030204" pitchFamily="18" charset="0"/>
                  </a:rPr>
                  <a:t>W</a:t>
                </a:r>
                <a:r>
                  <a:rPr lang="en-US" sz="3000" i="1" baseline="-25000">
                    <a:solidFill>
                      <a:srgbClr val="002060"/>
                    </a:solidFill>
                    <a:effectLst/>
                    <a:latin typeface="Cambria" panose="02040503050406030204" pitchFamily="18" charset="0"/>
                    <a:ea typeface="Cambria" panose="02040503050406030204" pitchFamily="18" charset="0"/>
                  </a:rPr>
                  <a:t>t</a:t>
                </a:r>
                <a:r>
                  <a:rPr lang="en-US" sz="3000" baseline="-25000">
                    <a:solidFill>
                      <a:srgbClr val="002060"/>
                    </a:solidFill>
                    <a:effectLst/>
                    <a:latin typeface="Cambria" panose="02040503050406030204" pitchFamily="18" charset="0"/>
                    <a:ea typeface="Cambria" panose="02040503050406030204" pitchFamily="18" charset="0"/>
                  </a:rPr>
                  <a:t> </a:t>
                </a:r>
                <a:r>
                  <a:rPr lang="en-US" sz="3000">
                    <a:solidFill>
                      <a:srgbClr val="002060"/>
                    </a:solidFill>
                    <a:effectLst/>
                    <a:latin typeface="Cambria" panose="02040503050406030204" pitchFamily="18" charset="0"/>
                    <a:ea typeface="Cambria" panose="02040503050406030204" pitchFamily="18" charset="0"/>
                  </a:rPr>
                  <a:t>?</a:t>
                </a:r>
              </a:p>
              <a:p>
                <a:pPr marL="0" marR="0">
                  <a:spcBef>
                    <a:spcPts val="0"/>
                  </a:spcBef>
                  <a:spcAft>
                    <a:spcPts val="0"/>
                  </a:spcAft>
                </a:pPr>
                <a:r>
                  <a:rPr lang="en-US" sz="3000">
                    <a:solidFill>
                      <a:srgbClr val="002060"/>
                    </a:solidFill>
                    <a:effectLst/>
                    <a:latin typeface="Cambria" panose="02040503050406030204" pitchFamily="18" charset="0"/>
                    <a:ea typeface="Cambria" panose="02040503050406030204" pitchFamily="18" charset="0"/>
                  </a:rPr>
                  <a:t>Từ phương trình dao động điều hoà xác định được các đại lượng:</a:t>
                </a:r>
              </a:p>
              <a:p>
                <a:pPr marL="0" marR="0" algn="just">
                  <a:spcBef>
                    <a:spcPts val="0"/>
                  </a:spcBef>
                  <a:spcAft>
                    <a:spcPts val="0"/>
                  </a:spcAft>
                </a:pPr>
                <a:r>
                  <a:rPr lang="en-US" sz="3000">
                    <a:solidFill>
                      <a:srgbClr val="002060"/>
                    </a:solidFill>
                    <a:effectLst/>
                    <a:latin typeface="Cambria" panose="02040503050406030204" pitchFamily="18" charset="0"/>
                    <a:ea typeface="Cambria" panose="02040503050406030204" pitchFamily="18" charset="0"/>
                  </a:rPr>
                  <a:t>+ Biên độ </a:t>
                </a:r>
                <a:r>
                  <a:rPr lang="en-US" sz="3000" i="1">
                    <a:solidFill>
                      <a:srgbClr val="002060"/>
                    </a:solidFill>
                    <a:effectLst/>
                    <a:latin typeface="Cambria" panose="02040503050406030204" pitchFamily="18" charset="0"/>
                    <a:ea typeface="Cambria" panose="02040503050406030204" pitchFamily="18" charset="0"/>
                  </a:rPr>
                  <a:t>A</a:t>
                </a:r>
                <a:r>
                  <a:rPr lang="en-US" sz="3000">
                    <a:solidFill>
                      <a:srgbClr val="002060"/>
                    </a:solidFill>
                    <a:effectLst/>
                    <a:latin typeface="Cambria" panose="02040503050406030204" pitchFamily="18" charset="0"/>
                    <a:ea typeface="Cambria" panose="02040503050406030204" pitchFamily="18" charset="0"/>
                  </a:rPr>
                  <a:t> = 5 cm</a:t>
                </a:r>
              </a:p>
              <a:p>
                <a:pPr marL="0" marR="0" algn="just">
                  <a:spcBef>
                    <a:spcPts val="0"/>
                  </a:spcBef>
                  <a:spcAft>
                    <a:spcPts val="0"/>
                  </a:spcAft>
                </a:pPr>
                <a:r>
                  <a:rPr lang="en-US" sz="3000">
                    <a:solidFill>
                      <a:srgbClr val="002060"/>
                    </a:solidFill>
                    <a:effectLst/>
                    <a:latin typeface="Cambria" panose="02040503050406030204" pitchFamily="18" charset="0"/>
                    <a:ea typeface="Cambria" panose="02040503050406030204" pitchFamily="18" charset="0"/>
                  </a:rPr>
                  <a:t>+ Tốc độ góc: </a:t>
                </a:r>
                <a:r>
                  <a:rPr lang="en-US" sz="3000" i="1">
                    <a:solidFill>
                      <a:srgbClr val="002060"/>
                    </a:solidFill>
                    <a:effectLst/>
                    <a:latin typeface="Cambria" panose="02040503050406030204" pitchFamily="18" charset="0"/>
                    <a:ea typeface="Cambria" panose="02040503050406030204" pitchFamily="18" charset="0"/>
                  </a:rPr>
                  <a:t>ω</a:t>
                </a:r>
                <a:r>
                  <a:rPr lang="en-US" sz="3000">
                    <a:solidFill>
                      <a:srgbClr val="002060"/>
                    </a:solidFill>
                    <a:effectLst/>
                    <a:latin typeface="Cambria" panose="02040503050406030204" pitchFamily="18" charset="0"/>
                    <a:ea typeface="Cambria" panose="02040503050406030204" pitchFamily="18" charset="0"/>
                  </a:rPr>
                  <a:t> = 20 (rad/s)</a:t>
                </a:r>
              </a:p>
              <a:p>
                <a:pPr marL="0" marR="0" algn="just">
                  <a:spcBef>
                    <a:spcPts val="0"/>
                  </a:spcBef>
                  <a:spcAft>
                    <a:spcPts val="0"/>
                  </a:spcAft>
                </a:pPr>
                <a:r>
                  <a:rPr lang="en-US" sz="3000" b="1">
                    <a:solidFill>
                      <a:srgbClr val="002060"/>
                    </a:solidFill>
                    <a:effectLst/>
                    <a:latin typeface="Cambria" panose="02040503050406030204" pitchFamily="18" charset="0"/>
                    <a:ea typeface="Cambria" panose="02040503050406030204" pitchFamily="18" charset="0"/>
                    <a:cs typeface="Cambria Math" panose="02040503050406030204" pitchFamily="18" charset="0"/>
                  </a:rPr>
                  <a:t>a.</a:t>
                </a:r>
                <a:r>
                  <a:rPr lang="en-US" sz="3000">
                    <a:solidFill>
                      <a:srgbClr val="002060"/>
                    </a:solidFill>
                    <a:effectLst/>
                    <a:latin typeface="Cambria" panose="02040503050406030204" pitchFamily="18" charset="0"/>
                    <a:ea typeface="Cambria" panose="02040503050406030204" pitchFamily="18" charset="0"/>
                    <a:cs typeface="Cambria Math" panose="02040503050406030204" pitchFamily="18" charset="0"/>
                  </a:rPr>
                  <a:t> </a:t>
                </a:r>
                <a:r>
                  <a:rPr lang="en-US" sz="3000">
                    <a:solidFill>
                      <a:srgbClr val="002060"/>
                    </a:solidFill>
                    <a:effectLst/>
                    <a:latin typeface="Cambria" panose="02040503050406030204" pitchFamily="18" charset="0"/>
                    <a:ea typeface="Cambria" panose="02040503050406030204" pitchFamily="18" charset="0"/>
                  </a:rPr>
                  <a:t>Cơ năng của vật trong quá trình dao động:</a:t>
                </a: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US" sz="3000" i="1" smtClean="0">
                          <a:solidFill>
                            <a:srgbClr val="002060"/>
                          </a:solidFill>
                          <a:effectLst/>
                          <a:latin typeface="Cambria Math" panose="02040503050406030204" pitchFamily="18" charset="0"/>
                          <a:ea typeface="Times New Roman" panose="02020603050405020304" pitchFamily="18" charset="0"/>
                        </a:rPr>
                        <m:t>𝑊</m:t>
                      </m:r>
                      <m:r>
                        <a:rPr lang="en-US" sz="3000" i="1" smtClean="0">
                          <a:solidFill>
                            <a:srgbClr val="002060"/>
                          </a:solidFill>
                          <a:effectLst/>
                          <a:latin typeface="Cambria Math" panose="02040503050406030204" pitchFamily="18" charset="0"/>
                          <a:ea typeface="Times New Roman" panose="02020603050405020304" pitchFamily="18" charset="0"/>
                        </a:rPr>
                        <m:t>=</m:t>
                      </m:r>
                      <m:f>
                        <m:fPr>
                          <m:ctrlPr>
                            <a:rPr lang="en-US" sz="3000" i="1" smtClean="0">
                              <a:solidFill>
                                <a:srgbClr val="002060"/>
                              </a:solidFill>
                              <a:effectLst/>
                              <a:latin typeface="Cambria Math" panose="02040503050406030204" pitchFamily="18" charset="0"/>
                              <a:ea typeface="Times New Roman" panose="02020603050405020304" pitchFamily="18" charset="0"/>
                            </a:rPr>
                          </m:ctrlPr>
                        </m:fPr>
                        <m:num>
                          <m:r>
                            <a:rPr lang="en-US" sz="3000" i="1">
                              <a:solidFill>
                                <a:srgbClr val="002060"/>
                              </a:solidFill>
                              <a:effectLst/>
                              <a:latin typeface="Cambria Math" panose="02040503050406030204" pitchFamily="18" charset="0"/>
                              <a:ea typeface="Times New Roman" panose="02020603050405020304" pitchFamily="18" charset="0"/>
                            </a:rPr>
                            <m:t>1</m:t>
                          </m:r>
                        </m:num>
                        <m:den>
                          <m:r>
                            <a:rPr lang="en-US" sz="3000" i="1">
                              <a:solidFill>
                                <a:srgbClr val="002060"/>
                              </a:solidFill>
                              <a:effectLst/>
                              <a:latin typeface="Cambria Math" panose="02040503050406030204" pitchFamily="18" charset="0"/>
                              <a:ea typeface="Times New Roman" panose="02020603050405020304" pitchFamily="18" charset="0"/>
                            </a:rPr>
                            <m:t>2</m:t>
                          </m:r>
                        </m:den>
                      </m:f>
                      <m:r>
                        <a:rPr lang="en-US" sz="3000" i="1" smtClean="0">
                          <a:solidFill>
                            <a:srgbClr val="002060"/>
                          </a:solidFill>
                          <a:effectLst/>
                          <a:latin typeface="Cambria Math" panose="02040503050406030204" pitchFamily="18" charset="0"/>
                          <a:ea typeface="Times New Roman" panose="02020603050405020304" pitchFamily="18" charset="0"/>
                        </a:rPr>
                        <m:t>𝑚</m:t>
                      </m:r>
                      <m:sSup>
                        <m:sSupPr>
                          <m:ctrlPr>
                            <a:rPr lang="en-US" sz="3000" i="1" smtClean="0">
                              <a:solidFill>
                                <a:srgbClr val="002060"/>
                              </a:solidFill>
                              <a:effectLst/>
                              <a:latin typeface="Cambria Math" panose="02040503050406030204" pitchFamily="18" charset="0"/>
                              <a:ea typeface="Times New Roman" panose="02020603050405020304" pitchFamily="18" charset="0"/>
                            </a:rPr>
                          </m:ctrlPr>
                        </m:sSupPr>
                        <m:e>
                          <m:r>
                            <a:rPr lang="en-US" sz="3000" i="1">
                              <a:solidFill>
                                <a:srgbClr val="002060"/>
                              </a:solidFill>
                              <a:effectLst/>
                              <a:latin typeface="Cambria Math" panose="02040503050406030204" pitchFamily="18" charset="0"/>
                              <a:ea typeface="Times New Roman" panose="02020603050405020304" pitchFamily="18" charset="0"/>
                            </a:rPr>
                            <m:t>𝜔</m:t>
                          </m:r>
                        </m:e>
                        <m:sup>
                          <m:r>
                            <a:rPr lang="en-US" sz="3000" i="1">
                              <a:solidFill>
                                <a:srgbClr val="002060"/>
                              </a:solidFill>
                              <a:effectLst/>
                              <a:latin typeface="Cambria Math" panose="02040503050406030204" pitchFamily="18" charset="0"/>
                              <a:ea typeface="Times New Roman" panose="02020603050405020304" pitchFamily="18" charset="0"/>
                            </a:rPr>
                            <m:t>2</m:t>
                          </m:r>
                        </m:sup>
                      </m:sSup>
                      <m:sSup>
                        <m:sSupPr>
                          <m:ctrlPr>
                            <a:rPr lang="en-US" sz="3000" i="1" smtClean="0">
                              <a:solidFill>
                                <a:srgbClr val="002060"/>
                              </a:solidFill>
                              <a:effectLst/>
                              <a:latin typeface="Cambria Math" panose="02040503050406030204" pitchFamily="18" charset="0"/>
                              <a:ea typeface="Times New Roman" panose="02020603050405020304" pitchFamily="18" charset="0"/>
                            </a:rPr>
                          </m:ctrlPr>
                        </m:sSupPr>
                        <m:e>
                          <m:r>
                            <a:rPr lang="en-US" sz="3000" i="1">
                              <a:solidFill>
                                <a:srgbClr val="002060"/>
                              </a:solidFill>
                              <a:effectLst/>
                              <a:latin typeface="Cambria Math" panose="02040503050406030204" pitchFamily="18" charset="0"/>
                              <a:ea typeface="Times New Roman" panose="02020603050405020304" pitchFamily="18" charset="0"/>
                            </a:rPr>
                            <m:t>𝐴</m:t>
                          </m:r>
                        </m:e>
                        <m:sup>
                          <m:r>
                            <a:rPr lang="en-US" sz="3000" i="1">
                              <a:solidFill>
                                <a:srgbClr val="002060"/>
                              </a:solidFill>
                              <a:effectLst/>
                              <a:latin typeface="Cambria Math" panose="02040503050406030204" pitchFamily="18" charset="0"/>
                              <a:ea typeface="Times New Roman" panose="02020603050405020304" pitchFamily="18" charset="0"/>
                            </a:rPr>
                            <m:t>2</m:t>
                          </m:r>
                        </m:sup>
                      </m:sSup>
                      <m:r>
                        <a:rPr lang="en-US" sz="3000" i="1" smtClean="0">
                          <a:solidFill>
                            <a:srgbClr val="002060"/>
                          </a:solidFill>
                          <a:effectLst/>
                          <a:latin typeface="Cambria Math" panose="02040503050406030204" pitchFamily="18" charset="0"/>
                          <a:ea typeface="Cambria" panose="02040503050406030204" pitchFamily="18" charset="0"/>
                        </a:rPr>
                        <m:t>= 0,1 </m:t>
                      </m:r>
                      <m:r>
                        <a:rPr lang="en-US" sz="3000" i="1" smtClean="0">
                          <a:solidFill>
                            <a:srgbClr val="002060"/>
                          </a:solidFill>
                          <a:effectLst/>
                          <a:latin typeface="Cambria Math" panose="02040503050406030204" pitchFamily="18" charset="0"/>
                          <a:ea typeface="Cambria" panose="02040503050406030204" pitchFamily="18" charset="0"/>
                        </a:rPr>
                        <m:t>𝐽</m:t>
                      </m:r>
                    </m:oMath>
                  </m:oMathPara>
                </a14:m>
                <a:endParaRPr lang="en-US" sz="300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000" b="1">
                    <a:solidFill>
                      <a:srgbClr val="002060"/>
                    </a:solidFill>
                    <a:effectLst/>
                    <a:latin typeface="Cambria" panose="02040503050406030204" pitchFamily="18" charset="0"/>
                    <a:ea typeface="Cambria" panose="02040503050406030204" pitchFamily="18" charset="0"/>
                  </a:rPr>
                  <a:t>b.</a:t>
                </a:r>
                <a:r>
                  <a:rPr lang="en-US" sz="3000">
                    <a:solidFill>
                      <a:srgbClr val="002060"/>
                    </a:solidFill>
                    <a:effectLst/>
                    <a:latin typeface="Cambria" panose="02040503050406030204" pitchFamily="18" charset="0"/>
                    <a:ea typeface="Cambria" panose="02040503050406030204" pitchFamily="18" charset="0"/>
                  </a:rPr>
                  <a:t> Biểu thức động năng:</a:t>
                </a: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US" sz="3000" i="1" smtClean="0">
                          <a:solidFill>
                            <a:srgbClr val="002060"/>
                          </a:solidFill>
                          <a:effectLst/>
                          <a:latin typeface="Cambria Math" panose="02040503050406030204" pitchFamily="18" charset="0"/>
                          <a:ea typeface="Cambria" panose="02040503050406030204" pitchFamily="18" charset="0"/>
                        </a:rPr>
                        <m:t>𝑊</m:t>
                      </m:r>
                      <m:r>
                        <a:rPr lang="en-US" sz="3000" i="1" baseline="-25000" smtClean="0">
                          <a:solidFill>
                            <a:srgbClr val="002060"/>
                          </a:solidFill>
                          <a:effectLst/>
                          <a:latin typeface="Cambria Math" panose="02040503050406030204" pitchFamily="18" charset="0"/>
                          <a:ea typeface="Cambria" panose="02040503050406030204" pitchFamily="18" charset="0"/>
                        </a:rPr>
                        <m:t>đ </m:t>
                      </m:r>
                      <m:r>
                        <a:rPr lang="en-US" sz="3000" i="1">
                          <a:solidFill>
                            <a:srgbClr val="002060"/>
                          </a:solidFill>
                          <a:effectLst/>
                          <a:latin typeface="Cambria Math" panose="02040503050406030204" pitchFamily="18" charset="0"/>
                          <a:ea typeface="Times New Roman" panose="02020603050405020304" pitchFamily="18" charset="0"/>
                        </a:rPr>
                        <m:t>=</m:t>
                      </m:r>
                      <m:f>
                        <m:fPr>
                          <m:ctrlPr>
                            <a:rPr lang="en-US" sz="3000" i="1">
                              <a:solidFill>
                                <a:srgbClr val="002060"/>
                              </a:solidFill>
                              <a:effectLst/>
                              <a:latin typeface="Cambria Math" panose="02040503050406030204" pitchFamily="18" charset="0"/>
                              <a:ea typeface="Times New Roman" panose="02020603050405020304" pitchFamily="18" charset="0"/>
                            </a:rPr>
                          </m:ctrlPr>
                        </m:fPr>
                        <m:num>
                          <m:r>
                            <a:rPr lang="en-US" sz="3000" i="1">
                              <a:solidFill>
                                <a:srgbClr val="002060"/>
                              </a:solidFill>
                              <a:effectLst/>
                              <a:latin typeface="Cambria Math" panose="02040503050406030204" pitchFamily="18" charset="0"/>
                              <a:ea typeface="Times New Roman" panose="02020603050405020304" pitchFamily="18" charset="0"/>
                            </a:rPr>
                            <m:t>1</m:t>
                          </m:r>
                        </m:num>
                        <m:den>
                          <m:r>
                            <a:rPr lang="en-US" sz="3000" i="1">
                              <a:solidFill>
                                <a:srgbClr val="002060"/>
                              </a:solidFill>
                              <a:effectLst/>
                              <a:latin typeface="Cambria Math" panose="02040503050406030204" pitchFamily="18" charset="0"/>
                              <a:ea typeface="Times New Roman" panose="02020603050405020304" pitchFamily="18" charset="0"/>
                            </a:rPr>
                            <m:t>2</m:t>
                          </m:r>
                        </m:den>
                      </m:f>
                      <m:r>
                        <a:rPr lang="en-US" sz="3000" i="1">
                          <a:solidFill>
                            <a:srgbClr val="002060"/>
                          </a:solidFill>
                          <a:effectLst/>
                          <a:latin typeface="Cambria Math" panose="02040503050406030204" pitchFamily="18" charset="0"/>
                          <a:ea typeface="Times New Roman" panose="02020603050405020304" pitchFamily="18" charset="0"/>
                        </a:rPr>
                        <m:t>𝑚</m:t>
                      </m:r>
                      <m:sSup>
                        <m:sSupPr>
                          <m:ctrlPr>
                            <a:rPr lang="en-US" sz="3000" i="1">
                              <a:solidFill>
                                <a:srgbClr val="002060"/>
                              </a:solidFill>
                              <a:effectLst/>
                              <a:latin typeface="Cambria Math" panose="02040503050406030204" pitchFamily="18" charset="0"/>
                              <a:ea typeface="Times New Roman" panose="02020603050405020304" pitchFamily="18" charset="0"/>
                            </a:rPr>
                          </m:ctrlPr>
                        </m:sSupPr>
                        <m:e>
                          <m:r>
                            <a:rPr lang="en-US" sz="3000" i="1">
                              <a:solidFill>
                                <a:srgbClr val="002060"/>
                              </a:solidFill>
                              <a:effectLst/>
                              <a:latin typeface="Cambria Math" panose="02040503050406030204" pitchFamily="18" charset="0"/>
                              <a:ea typeface="Times New Roman" panose="02020603050405020304" pitchFamily="18" charset="0"/>
                            </a:rPr>
                            <m:t>𝜔</m:t>
                          </m:r>
                        </m:e>
                        <m:sup>
                          <m:r>
                            <a:rPr lang="en-US" sz="3000" i="1">
                              <a:solidFill>
                                <a:srgbClr val="002060"/>
                              </a:solidFill>
                              <a:effectLst/>
                              <a:latin typeface="Cambria Math" panose="02040503050406030204" pitchFamily="18" charset="0"/>
                              <a:ea typeface="Times New Roman" panose="02020603050405020304" pitchFamily="18" charset="0"/>
                            </a:rPr>
                            <m:t>2</m:t>
                          </m:r>
                        </m:sup>
                      </m:sSup>
                      <m:sSup>
                        <m:sSupPr>
                          <m:ctrlPr>
                            <a:rPr lang="en-US" sz="3000" i="1">
                              <a:solidFill>
                                <a:srgbClr val="002060"/>
                              </a:solidFill>
                              <a:effectLst/>
                              <a:latin typeface="Cambria Math" panose="02040503050406030204" pitchFamily="18" charset="0"/>
                              <a:ea typeface="Times New Roman" panose="02020603050405020304" pitchFamily="18" charset="0"/>
                            </a:rPr>
                          </m:ctrlPr>
                        </m:sSupPr>
                        <m:e>
                          <m:r>
                            <a:rPr lang="en-US" sz="3000" i="1">
                              <a:solidFill>
                                <a:srgbClr val="002060"/>
                              </a:solidFill>
                              <a:effectLst/>
                              <a:latin typeface="Cambria Math" panose="02040503050406030204" pitchFamily="18" charset="0"/>
                              <a:ea typeface="Times New Roman" panose="02020603050405020304" pitchFamily="18" charset="0"/>
                            </a:rPr>
                            <m:t>𝐴</m:t>
                          </m:r>
                        </m:e>
                        <m:sup>
                          <m:r>
                            <a:rPr lang="en-US" sz="3000" i="1">
                              <a:solidFill>
                                <a:srgbClr val="002060"/>
                              </a:solidFill>
                              <a:effectLst/>
                              <a:latin typeface="Cambria Math" panose="02040503050406030204" pitchFamily="18" charset="0"/>
                              <a:ea typeface="Times New Roman" panose="02020603050405020304" pitchFamily="18" charset="0"/>
                            </a:rPr>
                            <m:t>2</m:t>
                          </m:r>
                        </m:sup>
                      </m:sSup>
                      <m:func>
                        <m:funcPr>
                          <m:ctrlPr>
                            <a:rPr lang="en-US" sz="3000" i="1">
                              <a:solidFill>
                                <a:srgbClr val="002060"/>
                              </a:solidFill>
                              <a:effectLst/>
                              <a:latin typeface="Cambria Math" panose="02040503050406030204" pitchFamily="18" charset="0"/>
                              <a:ea typeface="Times New Roman" panose="02020603050405020304" pitchFamily="18" charset="0"/>
                            </a:rPr>
                          </m:ctrlPr>
                        </m:funcPr>
                        <m:fName>
                          <m:sSup>
                            <m:sSupPr>
                              <m:ctrlPr>
                                <a:rPr lang="en-US" sz="3000" i="1">
                                  <a:solidFill>
                                    <a:srgbClr val="002060"/>
                                  </a:solidFill>
                                  <a:effectLst/>
                                  <a:latin typeface="Cambria Math" panose="02040503050406030204" pitchFamily="18" charset="0"/>
                                  <a:ea typeface="Times New Roman" panose="02020603050405020304" pitchFamily="18" charset="0"/>
                                </a:rPr>
                              </m:ctrlPr>
                            </m:sSupPr>
                            <m:e>
                              <m:r>
                                <a:rPr lang="en-US" sz="3000" i="1">
                                  <a:solidFill>
                                    <a:srgbClr val="002060"/>
                                  </a:solidFill>
                                  <a:effectLst/>
                                  <a:latin typeface="Cambria Math" panose="02040503050406030204" pitchFamily="18" charset="0"/>
                                  <a:ea typeface="Times New Roman" panose="02020603050405020304" pitchFamily="18" charset="0"/>
                                </a:rPr>
                                <m:t>𝑠𝑖𝑛</m:t>
                              </m:r>
                            </m:e>
                            <m:sup>
                              <m:r>
                                <a:rPr lang="en-US" sz="3000" i="1">
                                  <a:solidFill>
                                    <a:srgbClr val="002060"/>
                                  </a:solidFill>
                                  <a:effectLst/>
                                  <a:latin typeface="Cambria Math" panose="02040503050406030204" pitchFamily="18" charset="0"/>
                                  <a:ea typeface="Times New Roman" panose="02020603050405020304" pitchFamily="18" charset="0"/>
                                </a:rPr>
                                <m:t>2</m:t>
                              </m:r>
                            </m:sup>
                          </m:sSup>
                        </m:fName>
                        <m:e>
                          <m:d>
                            <m:dPr>
                              <m:ctrlPr>
                                <a:rPr lang="en-US" sz="3000" i="1">
                                  <a:solidFill>
                                    <a:srgbClr val="002060"/>
                                  </a:solidFill>
                                  <a:effectLst/>
                                  <a:latin typeface="Cambria Math" panose="02040503050406030204" pitchFamily="18" charset="0"/>
                                  <a:ea typeface="Times New Roman" panose="02020603050405020304" pitchFamily="18" charset="0"/>
                                </a:rPr>
                              </m:ctrlPr>
                            </m:dPr>
                            <m:e>
                              <m:r>
                                <a:rPr lang="en-US" sz="3000" i="1">
                                  <a:solidFill>
                                    <a:srgbClr val="002060"/>
                                  </a:solidFill>
                                  <a:effectLst/>
                                  <a:latin typeface="Cambria Math" panose="02040503050406030204" pitchFamily="18" charset="0"/>
                                  <a:ea typeface="Times New Roman" panose="02020603050405020304" pitchFamily="18" charset="0"/>
                                </a:rPr>
                                <m:t>𝜔</m:t>
                              </m:r>
                              <m:r>
                                <a:rPr lang="en-US" sz="3000" i="1">
                                  <a:solidFill>
                                    <a:srgbClr val="002060"/>
                                  </a:solidFill>
                                  <a:effectLst/>
                                  <a:latin typeface="Cambria Math" panose="02040503050406030204" pitchFamily="18" charset="0"/>
                                  <a:ea typeface="Times New Roman" panose="02020603050405020304" pitchFamily="18" charset="0"/>
                                </a:rPr>
                                <m:t>𝑡</m:t>
                              </m:r>
                              <m:r>
                                <a:rPr lang="en-US" sz="3000" i="1">
                                  <a:solidFill>
                                    <a:srgbClr val="002060"/>
                                  </a:solidFill>
                                  <a:effectLst/>
                                  <a:latin typeface="Cambria Math" panose="02040503050406030204" pitchFamily="18" charset="0"/>
                                  <a:ea typeface="Times New Roman" panose="02020603050405020304" pitchFamily="18" charset="0"/>
                                </a:rPr>
                                <m:t>+</m:t>
                              </m:r>
                              <m:r>
                                <a:rPr lang="en-US" sz="3000" i="1">
                                  <a:solidFill>
                                    <a:srgbClr val="002060"/>
                                  </a:solidFill>
                                  <a:effectLst/>
                                  <a:latin typeface="Cambria Math" panose="02040503050406030204" pitchFamily="18" charset="0"/>
                                  <a:ea typeface="Times New Roman" panose="02020603050405020304" pitchFamily="18" charset="0"/>
                                </a:rPr>
                                <m:t>𝜑</m:t>
                              </m:r>
                            </m:e>
                          </m:d>
                        </m:e>
                      </m:func>
                      <m:r>
                        <a:rPr lang="en-US" sz="3000" i="1">
                          <a:solidFill>
                            <a:srgbClr val="002060"/>
                          </a:solidFill>
                          <a:effectLst/>
                          <a:latin typeface="Cambria Math" panose="02040503050406030204" pitchFamily="18" charset="0"/>
                          <a:ea typeface="Times New Roman" panose="02020603050405020304" pitchFamily="18" charset="0"/>
                        </a:rPr>
                        <m:t>=0,1</m:t>
                      </m:r>
                      <m:func>
                        <m:funcPr>
                          <m:ctrlPr>
                            <a:rPr lang="en-US" sz="3000" i="1">
                              <a:solidFill>
                                <a:srgbClr val="002060"/>
                              </a:solidFill>
                              <a:effectLst/>
                              <a:latin typeface="Cambria Math" panose="02040503050406030204" pitchFamily="18" charset="0"/>
                              <a:ea typeface="Times New Roman" panose="02020603050405020304" pitchFamily="18" charset="0"/>
                            </a:rPr>
                          </m:ctrlPr>
                        </m:funcPr>
                        <m:fName>
                          <m:sSup>
                            <m:sSupPr>
                              <m:ctrlPr>
                                <a:rPr lang="en-US" sz="3000" i="1">
                                  <a:solidFill>
                                    <a:srgbClr val="002060"/>
                                  </a:solidFill>
                                  <a:effectLst/>
                                  <a:latin typeface="Cambria Math" panose="02040503050406030204" pitchFamily="18" charset="0"/>
                                  <a:ea typeface="Times New Roman" panose="02020603050405020304" pitchFamily="18" charset="0"/>
                                </a:rPr>
                              </m:ctrlPr>
                            </m:sSupPr>
                            <m:e>
                              <m:r>
                                <a:rPr lang="en-US" sz="3000" i="1">
                                  <a:solidFill>
                                    <a:srgbClr val="002060"/>
                                  </a:solidFill>
                                  <a:effectLst/>
                                  <a:latin typeface="Cambria Math" panose="02040503050406030204" pitchFamily="18" charset="0"/>
                                  <a:ea typeface="Times New Roman" panose="02020603050405020304" pitchFamily="18" charset="0"/>
                                </a:rPr>
                                <m:t>𝑠𝑖𝑛</m:t>
                              </m:r>
                            </m:e>
                            <m:sup>
                              <m:r>
                                <a:rPr lang="en-US" sz="3000" i="1">
                                  <a:solidFill>
                                    <a:srgbClr val="002060"/>
                                  </a:solidFill>
                                  <a:effectLst/>
                                  <a:latin typeface="Cambria Math" panose="02040503050406030204" pitchFamily="18" charset="0"/>
                                  <a:ea typeface="Times New Roman" panose="02020603050405020304" pitchFamily="18" charset="0"/>
                                </a:rPr>
                                <m:t>2</m:t>
                              </m:r>
                            </m:sup>
                          </m:sSup>
                        </m:fName>
                        <m:e>
                          <m:d>
                            <m:dPr>
                              <m:ctrlPr>
                                <a:rPr lang="en-US" sz="3000" i="1">
                                  <a:solidFill>
                                    <a:srgbClr val="002060"/>
                                  </a:solidFill>
                                  <a:effectLst/>
                                  <a:latin typeface="Cambria Math" panose="02040503050406030204" pitchFamily="18" charset="0"/>
                                  <a:ea typeface="Times New Roman" panose="02020603050405020304" pitchFamily="18" charset="0"/>
                                </a:rPr>
                              </m:ctrlPr>
                            </m:dPr>
                            <m:e>
                              <m:r>
                                <a:rPr lang="en-US" sz="3000" i="1">
                                  <a:solidFill>
                                    <a:srgbClr val="002060"/>
                                  </a:solidFill>
                                  <a:effectLst/>
                                  <a:latin typeface="Cambria Math" panose="02040503050406030204" pitchFamily="18" charset="0"/>
                                  <a:ea typeface="Times New Roman" panose="02020603050405020304" pitchFamily="18" charset="0"/>
                                </a:rPr>
                                <m:t>20</m:t>
                              </m:r>
                              <m:r>
                                <a:rPr lang="en-US" sz="3000" i="1">
                                  <a:solidFill>
                                    <a:srgbClr val="002060"/>
                                  </a:solidFill>
                                  <a:effectLst/>
                                  <a:latin typeface="Cambria Math" panose="02040503050406030204" pitchFamily="18" charset="0"/>
                                  <a:ea typeface="Times New Roman" panose="02020603050405020304" pitchFamily="18" charset="0"/>
                                </a:rPr>
                                <m:t>𝑡</m:t>
                              </m:r>
                            </m:e>
                          </m:d>
                        </m:e>
                      </m:func>
                    </m:oMath>
                  </m:oMathPara>
                </a14:m>
                <a:endParaRPr lang="en-US" sz="300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000">
                    <a:solidFill>
                      <a:srgbClr val="002060"/>
                    </a:solidFill>
                    <a:effectLst/>
                    <a:latin typeface="Cambria" panose="02040503050406030204" pitchFamily="18" charset="0"/>
                    <a:ea typeface="Cambria" panose="02040503050406030204" pitchFamily="18" charset="0"/>
                  </a:rPr>
                  <a:t>Biểu thức thế năng:</a:t>
                </a: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3000" i="1" smtClean="0">
                              <a:solidFill>
                                <a:srgbClr val="002060"/>
                              </a:solidFill>
                              <a:effectLst/>
                              <a:latin typeface="Cambria Math" panose="02040503050406030204" pitchFamily="18" charset="0"/>
                              <a:ea typeface="Cambria" panose="02040503050406030204" pitchFamily="18" charset="0"/>
                            </a:rPr>
                          </m:ctrlPr>
                        </m:sSubPr>
                        <m:e>
                          <m:r>
                            <a:rPr lang="en-US" sz="3000" b="0" i="1" smtClean="0">
                              <a:solidFill>
                                <a:srgbClr val="002060"/>
                              </a:solidFill>
                              <a:effectLst/>
                              <a:latin typeface="Cambria Math" panose="02040503050406030204" pitchFamily="18" charset="0"/>
                              <a:ea typeface="Cambria" panose="02040503050406030204" pitchFamily="18" charset="0"/>
                            </a:rPr>
                            <m:t>𝑊</m:t>
                          </m:r>
                        </m:e>
                        <m:sub>
                          <m:r>
                            <a:rPr lang="en-US" sz="3000" b="0" i="1" smtClean="0">
                              <a:solidFill>
                                <a:srgbClr val="002060"/>
                              </a:solidFill>
                              <a:effectLst/>
                              <a:latin typeface="Cambria Math" panose="02040503050406030204" pitchFamily="18" charset="0"/>
                              <a:ea typeface="Cambria" panose="02040503050406030204" pitchFamily="18" charset="0"/>
                            </a:rPr>
                            <m:t>𝑡</m:t>
                          </m:r>
                        </m:sub>
                      </m:sSub>
                      <m:r>
                        <a:rPr lang="en-US" sz="3000" b="0" i="1" smtClean="0">
                          <a:solidFill>
                            <a:srgbClr val="002060"/>
                          </a:solidFill>
                          <a:effectLst/>
                          <a:latin typeface="Cambria Math" panose="02040503050406030204" pitchFamily="18" charset="0"/>
                          <a:ea typeface="Cambria" panose="02040503050406030204" pitchFamily="18" charset="0"/>
                        </a:rPr>
                        <m:t>=</m:t>
                      </m:r>
                      <m:f>
                        <m:fPr>
                          <m:ctrlPr>
                            <a:rPr lang="en-US" sz="3000" i="1">
                              <a:solidFill>
                                <a:srgbClr val="002060"/>
                              </a:solidFill>
                              <a:effectLst/>
                              <a:latin typeface="Cambria Math" panose="02040503050406030204" pitchFamily="18" charset="0"/>
                              <a:ea typeface="Times New Roman" panose="02020603050405020304" pitchFamily="18" charset="0"/>
                            </a:rPr>
                          </m:ctrlPr>
                        </m:fPr>
                        <m:num>
                          <m:r>
                            <a:rPr lang="en-US" sz="3000" i="1">
                              <a:solidFill>
                                <a:srgbClr val="002060"/>
                              </a:solidFill>
                              <a:effectLst/>
                              <a:latin typeface="Cambria Math" panose="02040503050406030204" pitchFamily="18" charset="0"/>
                              <a:ea typeface="Times New Roman" panose="02020603050405020304" pitchFamily="18" charset="0"/>
                            </a:rPr>
                            <m:t>1</m:t>
                          </m:r>
                        </m:num>
                        <m:den>
                          <m:r>
                            <a:rPr lang="en-US" sz="3000" i="1">
                              <a:solidFill>
                                <a:srgbClr val="002060"/>
                              </a:solidFill>
                              <a:effectLst/>
                              <a:latin typeface="Cambria Math" panose="02040503050406030204" pitchFamily="18" charset="0"/>
                              <a:ea typeface="Times New Roman" panose="02020603050405020304" pitchFamily="18" charset="0"/>
                            </a:rPr>
                            <m:t>2</m:t>
                          </m:r>
                        </m:den>
                      </m:f>
                      <m:r>
                        <a:rPr lang="en-US" sz="3000" i="1">
                          <a:solidFill>
                            <a:srgbClr val="002060"/>
                          </a:solidFill>
                          <a:effectLst/>
                          <a:latin typeface="Cambria Math" panose="02040503050406030204" pitchFamily="18" charset="0"/>
                          <a:ea typeface="Times New Roman" panose="02020603050405020304" pitchFamily="18" charset="0"/>
                        </a:rPr>
                        <m:t>𝑚</m:t>
                      </m:r>
                      <m:sSup>
                        <m:sSupPr>
                          <m:ctrlPr>
                            <a:rPr lang="en-US" sz="3000" i="1">
                              <a:solidFill>
                                <a:srgbClr val="002060"/>
                              </a:solidFill>
                              <a:effectLst/>
                              <a:latin typeface="Cambria Math" panose="02040503050406030204" pitchFamily="18" charset="0"/>
                              <a:ea typeface="Times New Roman" panose="02020603050405020304" pitchFamily="18" charset="0"/>
                            </a:rPr>
                          </m:ctrlPr>
                        </m:sSupPr>
                        <m:e>
                          <m:r>
                            <a:rPr lang="en-US" sz="3000" i="1">
                              <a:solidFill>
                                <a:srgbClr val="002060"/>
                              </a:solidFill>
                              <a:effectLst/>
                              <a:latin typeface="Cambria Math" panose="02040503050406030204" pitchFamily="18" charset="0"/>
                              <a:ea typeface="Times New Roman" panose="02020603050405020304" pitchFamily="18" charset="0"/>
                            </a:rPr>
                            <m:t>𝜔</m:t>
                          </m:r>
                        </m:e>
                        <m:sup>
                          <m:r>
                            <a:rPr lang="en-US" sz="3000" i="1">
                              <a:solidFill>
                                <a:srgbClr val="002060"/>
                              </a:solidFill>
                              <a:effectLst/>
                              <a:latin typeface="Cambria Math" panose="02040503050406030204" pitchFamily="18" charset="0"/>
                              <a:ea typeface="Times New Roman" panose="02020603050405020304" pitchFamily="18" charset="0"/>
                            </a:rPr>
                            <m:t>2</m:t>
                          </m:r>
                        </m:sup>
                      </m:sSup>
                      <m:sSup>
                        <m:sSupPr>
                          <m:ctrlPr>
                            <a:rPr lang="en-US" sz="3000" i="1">
                              <a:solidFill>
                                <a:srgbClr val="002060"/>
                              </a:solidFill>
                              <a:effectLst/>
                              <a:latin typeface="Cambria Math" panose="02040503050406030204" pitchFamily="18" charset="0"/>
                              <a:ea typeface="Times New Roman" panose="02020603050405020304" pitchFamily="18" charset="0"/>
                            </a:rPr>
                          </m:ctrlPr>
                        </m:sSupPr>
                        <m:e>
                          <m:r>
                            <a:rPr lang="en-US" sz="3000" i="1">
                              <a:solidFill>
                                <a:srgbClr val="002060"/>
                              </a:solidFill>
                              <a:effectLst/>
                              <a:latin typeface="Cambria Math" panose="02040503050406030204" pitchFamily="18" charset="0"/>
                              <a:ea typeface="Times New Roman" panose="02020603050405020304" pitchFamily="18" charset="0"/>
                            </a:rPr>
                            <m:t>𝐴</m:t>
                          </m:r>
                        </m:e>
                        <m:sup>
                          <m:r>
                            <a:rPr lang="en-US" sz="3000" i="1">
                              <a:solidFill>
                                <a:srgbClr val="002060"/>
                              </a:solidFill>
                              <a:effectLst/>
                              <a:latin typeface="Cambria Math" panose="02040503050406030204" pitchFamily="18" charset="0"/>
                              <a:ea typeface="Times New Roman" panose="02020603050405020304" pitchFamily="18" charset="0"/>
                            </a:rPr>
                            <m:t>2</m:t>
                          </m:r>
                        </m:sup>
                      </m:sSup>
                      <m:r>
                        <m:rPr>
                          <m:nor/>
                        </m:rPr>
                        <a:rPr lang="en-US" sz="3000">
                          <a:solidFill>
                            <a:srgbClr val="002060"/>
                          </a:solidFill>
                          <a:effectLst/>
                          <a:latin typeface="Cambria" panose="02040503050406030204" pitchFamily="18" charset="0"/>
                          <a:ea typeface="Cambria" panose="02040503050406030204" pitchFamily="18" charset="0"/>
                        </a:rPr>
                        <m:t>co</m:t>
                      </m:r>
                      <m:sSup>
                        <m:sSupPr>
                          <m:ctrlPr>
                            <a:rPr lang="en-US" sz="3000" i="1">
                              <a:solidFill>
                                <a:srgbClr val="002060"/>
                              </a:solidFill>
                              <a:effectLst/>
                              <a:latin typeface="Cambria Math" panose="02040503050406030204" pitchFamily="18" charset="0"/>
                              <a:ea typeface="Times New Roman" panose="02020603050405020304" pitchFamily="18" charset="0"/>
                            </a:rPr>
                          </m:ctrlPr>
                        </m:sSupPr>
                        <m:e>
                          <m:r>
                            <m:rPr>
                              <m:nor/>
                            </m:rPr>
                            <a:rPr lang="en-US" sz="3000">
                              <a:solidFill>
                                <a:srgbClr val="002060"/>
                              </a:solidFill>
                              <a:effectLst/>
                              <a:latin typeface="Cambria" panose="02040503050406030204" pitchFamily="18" charset="0"/>
                              <a:ea typeface="Cambria" panose="02040503050406030204" pitchFamily="18" charset="0"/>
                            </a:rPr>
                            <m:t>s</m:t>
                          </m:r>
                        </m:e>
                        <m:sup>
                          <m:r>
                            <a:rPr lang="en-US" sz="3000" i="1">
                              <a:solidFill>
                                <a:srgbClr val="002060"/>
                              </a:solidFill>
                              <a:effectLst/>
                              <a:latin typeface="Cambria Math" panose="02040503050406030204" pitchFamily="18" charset="0"/>
                              <a:ea typeface="Times New Roman" panose="02020603050405020304" pitchFamily="18" charset="0"/>
                            </a:rPr>
                            <m:t>2</m:t>
                          </m:r>
                        </m:sup>
                      </m:sSup>
                      <m:d>
                        <m:dPr>
                          <m:ctrlPr>
                            <a:rPr lang="en-US" sz="3000" i="1">
                              <a:solidFill>
                                <a:srgbClr val="002060"/>
                              </a:solidFill>
                              <a:effectLst/>
                              <a:latin typeface="Cambria Math" panose="02040503050406030204" pitchFamily="18" charset="0"/>
                              <a:ea typeface="Times New Roman" panose="02020603050405020304" pitchFamily="18" charset="0"/>
                            </a:rPr>
                          </m:ctrlPr>
                        </m:dPr>
                        <m:e>
                          <m:r>
                            <a:rPr lang="en-US" sz="3000" i="1">
                              <a:solidFill>
                                <a:srgbClr val="002060"/>
                              </a:solidFill>
                              <a:effectLst/>
                              <a:latin typeface="Cambria Math" panose="02040503050406030204" pitchFamily="18" charset="0"/>
                              <a:ea typeface="Times New Roman" panose="02020603050405020304" pitchFamily="18" charset="0"/>
                            </a:rPr>
                            <m:t>𝜔</m:t>
                          </m:r>
                          <m:r>
                            <a:rPr lang="en-US" sz="3000" i="1">
                              <a:solidFill>
                                <a:srgbClr val="002060"/>
                              </a:solidFill>
                              <a:effectLst/>
                              <a:latin typeface="Cambria Math" panose="02040503050406030204" pitchFamily="18" charset="0"/>
                              <a:ea typeface="Times New Roman" panose="02020603050405020304" pitchFamily="18" charset="0"/>
                            </a:rPr>
                            <m:t>𝑡</m:t>
                          </m:r>
                          <m:r>
                            <a:rPr lang="en-US" sz="3000" i="1">
                              <a:solidFill>
                                <a:srgbClr val="002060"/>
                              </a:solidFill>
                              <a:effectLst/>
                              <a:latin typeface="Cambria Math" panose="02040503050406030204" pitchFamily="18" charset="0"/>
                              <a:ea typeface="Times New Roman" panose="02020603050405020304" pitchFamily="18" charset="0"/>
                            </a:rPr>
                            <m:t>+</m:t>
                          </m:r>
                          <m:r>
                            <a:rPr lang="en-US" sz="3000" i="1">
                              <a:solidFill>
                                <a:srgbClr val="002060"/>
                              </a:solidFill>
                              <a:effectLst/>
                              <a:latin typeface="Cambria Math" panose="02040503050406030204" pitchFamily="18" charset="0"/>
                              <a:ea typeface="Times New Roman" panose="02020603050405020304" pitchFamily="18" charset="0"/>
                            </a:rPr>
                            <m:t>𝜑</m:t>
                          </m:r>
                        </m:e>
                      </m:d>
                      <m:r>
                        <a:rPr lang="en-US" sz="3000" i="1">
                          <a:solidFill>
                            <a:srgbClr val="002060"/>
                          </a:solidFill>
                          <a:effectLst/>
                          <a:latin typeface="Cambria Math" panose="02040503050406030204" pitchFamily="18" charset="0"/>
                          <a:ea typeface="Times New Roman" panose="02020603050405020304" pitchFamily="18" charset="0"/>
                        </a:rPr>
                        <m:t>=0,1</m:t>
                      </m:r>
                      <m:func>
                        <m:funcPr>
                          <m:ctrlPr>
                            <a:rPr lang="en-US" sz="3000" i="1">
                              <a:solidFill>
                                <a:srgbClr val="002060"/>
                              </a:solidFill>
                              <a:effectLst/>
                              <a:latin typeface="Cambria Math" panose="02040503050406030204" pitchFamily="18" charset="0"/>
                              <a:ea typeface="Times New Roman" panose="02020603050405020304" pitchFamily="18" charset="0"/>
                            </a:rPr>
                          </m:ctrlPr>
                        </m:funcPr>
                        <m:fName>
                          <m:sSup>
                            <m:sSupPr>
                              <m:ctrlPr>
                                <a:rPr lang="en-US" sz="3000" i="1">
                                  <a:solidFill>
                                    <a:srgbClr val="002060"/>
                                  </a:solidFill>
                                  <a:effectLst/>
                                  <a:latin typeface="Cambria Math" panose="02040503050406030204" pitchFamily="18" charset="0"/>
                                  <a:ea typeface="Times New Roman" panose="02020603050405020304" pitchFamily="18" charset="0"/>
                                </a:rPr>
                              </m:ctrlPr>
                            </m:sSupPr>
                            <m:e>
                              <m:r>
                                <a:rPr lang="en-US" sz="3000" i="1">
                                  <a:solidFill>
                                    <a:srgbClr val="002060"/>
                                  </a:solidFill>
                                  <a:effectLst/>
                                  <a:latin typeface="Cambria Math" panose="02040503050406030204" pitchFamily="18" charset="0"/>
                                  <a:ea typeface="Times New Roman" panose="02020603050405020304" pitchFamily="18" charset="0"/>
                                </a:rPr>
                                <m:t>𝑐𝑜𝑠</m:t>
                              </m:r>
                            </m:e>
                            <m:sup>
                              <m:r>
                                <a:rPr lang="en-US" sz="3000" i="1">
                                  <a:solidFill>
                                    <a:srgbClr val="002060"/>
                                  </a:solidFill>
                                  <a:effectLst/>
                                  <a:latin typeface="Cambria Math" panose="02040503050406030204" pitchFamily="18" charset="0"/>
                                  <a:ea typeface="Times New Roman" panose="02020603050405020304" pitchFamily="18" charset="0"/>
                                </a:rPr>
                                <m:t>2</m:t>
                              </m:r>
                            </m:sup>
                          </m:sSup>
                        </m:fName>
                        <m:e>
                          <m:d>
                            <m:dPr>
                              <m:ctrlPr>
                                <a:rPr lang="en-US" sz="3000" i="1">
                                  <a:solidFill>
                                    <a:srgbClr val="002060"/>
                                  </a:solidFill>
                                  <a:effectLst/>
                                  <a:latin typeface="Cambria Math" panose="02040503050406030204" pitchFamily="18" charset="0"/>
                                  <a:ea typeface="Times New Roman" panose="02020603050405020304" pitchFamily="18" charset="0"/>
                                </a:rPr>
                              </m:ctrlPr>
                            </m:dPr>
                            <m:e>
                              <m:r>
                                <a:rPr lang="en-US" sz="3000" i="1">
                                  <a:solidFill>
                                    <a:srgbClr val="002060"/>
                                  </a:solidFill>
                                  <a:effectLst/>
                                  <a:latin typeface="Cambria Math" panose="02040503050406030204" pitchFamily="18" charset="0"/>
                                  <a:ea typeface="Times New Roman" panose="02020603050405020304" pitchFamily="18" charset="0"/>
                                </a:rPr>
                                <m:t>20</m:t>
                              </m:r>
                              <m:r>
                                <a:rPr lang="en-US" sz="3000" i="1">
                                  <a:solidFill>
                                    <a:srgbClr val="002060"/>
                                  </a:solidFill>
                                  <a:effectLst/>
                                  <a:latin typeface="Cambria Math" panose="02040503050406030204" pitchFamily="18" charset="0"/>
                                  <a:ea typeface="Times New Roman" panose="02020603050405020304" pitchFamily="18" charset="0"/>
                                </a:rPr>
                                <m:t>𝑡</m:t>
                              </m:r>
                            </m:e>
                          </m:d>
                        </m:e>
                      </m:func>
                    </m:oMath>
                  </m:oMathPara>
                </a14:m>
                <a:endParaRPr lang="en-US" sz="3000">
                  <a:solidFill>
                    <a:srgbClr val="002060"/>
                  </a:solidFill>
                  <a:effectLst/>
                  <a:latin typeface="Cambria" panose="02040503050406030204" pitchFamily="18" charset="0"/>
                  <a:ea typeface="Cambria" panose="02040503050406030204" pitchFamily="18" charset="0"/>
                </a:endParaRPr>
              </a:p>
            </p:txBody>
          </p:sp>
        </mc:Choice>
        <mc:Fallback xmlns="">
          <p:sp>
            <p:nvSpPr>
              <p:cNvPr id="6" name="TextBox 5" descr="n181 zalo Nguyen Duc Chien">
                <a:extLst>
                  <a:ext uri="{FF2B5EF4-FFF2-40B4-BE49-F238E27FC236}">
                    <a16:creationId xmlns:a16="http://schemas.microsoft.com/office/drawing/2014/main" id="{A2C1CCDD-896A-8FCF-5146-B5267A423C40}"/>
                  </a:ext>
                </a:extLst>
              </p:cNvPr>
              <p:cNvSpPr txBox="1">
                <a:spLocks noRot="1" noChangeAspect="1" noMove="1" noResize="1" noEditPoints="1" noAdjustHandles="1" noChangeArrowheads="1" noChangeShapeType="1" noTextEdit="1"/>
              </p:cNvSpPr>
              <p:nvPr/>
            </p:nvSpPr>
            <p:spPr>
              <a:xfrm>
                <a:off x="9448802" y="3151373"/>
                <a:ext cx="8612315" cy="6840334"/>
              </a:xfrm>
              <a:prstGeom prst="rect">
                <a:avLst/>
              </a:prstGeom>
              <a:blipFill>
                <a:blip r:embed="rId3"/>
                <a:stretch>
                  <a:fillRect l="-1628" t="-1159"/>
                </a:stretch>
              </a:blipFill>
            </p:spPr>
            <p:txBody>
              <a:bodyPr/>
              <a:lstStyle/>
              <a:p>
                <a:r>
                  <a:rPr lang="en-US">
                    <a:noFill/>
                  </a:rPr>
                  <a:t> </a:t>
                </a:r>
              </a:p>
            </p:txBody>
          </p:sp>
        </mc:Fallback>
      </mc:AlternateContent>
      <p:sp>
        <p:nvSpPr>
          <p:cNvPr id="8" name="TextBox 7" descr="n181 zalo Nguyen Duc Chien">
            <a:extLst>
              <a:ext uri="{FF2B5EF4-FFF2-40B4-BE49-F238E27FC236}">
                <a16:creationId xmlns:a16="http://schemas.microsoft.com/office/drawing/2014/main" id="{0B577BCD-0A13-DDD9-0BB4-0390A8D709D7}"/>
              </a:ext>
            </a:extLst>
          </p:cNvPr>
          <p:cNvSpPr txBox="1"/>
          <p:nvPr/>
        </p:nvSpPr>
        <p:spPr>
          <a:xfrm>
            <a:off x="381000" y="6753146"/>
            <a:ext cx="8458200" cy="3226717"/>
          </a:xfrm>
          <a:prstGeom prst="rect">
            <a:avLst/>
          </a:prstGeom>
          <a:noFill/>
          <a:ln w="76200">
            <a:solidFill>
              <a:schemeClr val="bg1"/>
            </a:solidFill>
          </a:ln>
        </p:spPr>
        <p:txBody>
          <a:bodyPr wrap="square">
            <a:spAutoFit/>
          </a:bodyPr>
          <a:lstStyle/>
          <a:p>
            <a:pPr marL="0" marR="0" algn="just">
              <a:lnSpc>
                <a:spcPct val="115000"/>
              </a:lnSpc>
              <a:spcBef>
                <a:spcPts val="0"/>
              </a:spcBef>
              <a:spcAft>
                <a:spcPts val="0"/>
              </a:spcAft>
            </a:pPr>
            <a:r>
              <a:rPr lang="en-US" sz="3600" b="1" i="1">
                <a:solidFill>
                  <a:srgbClr val="000000"/>
                </a:solidFill>
                <a:effectLst/>
                <a:latin typeface="Cambria" panose="02040503050406030204" pitchFamily="18" charset="0"/>
                <a:ea typeface="Cambria" panose="02040503050406030204" pitchFamily="18" charset="0"/>
              </a:rPr>
              <a:t>* Phương pháp giải:</a:t>
            </a:r>
            <a:endParaRPr lang="en-US" sz="3600">
              <a:solidFill>
                <a:srgbClr val="00330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600" b="1" i="1">
                <a:solidFill>
                  <a:srgbClr val="000000"/>
                </a:solidFill>
                <a:effectLst/>
                <a:latin typeface="Cambria" panose="02040503050406030204" pitchFamily="18" charset="0"/>
                <a:ea typeface="Cambria" panose="02040503050406030204" pitchFamily="18" charset="0"/>
              </a:rPr>
              <a:t>+ Bước 1:</a:t>
            </a:r>
            <a:r>
              <a:rPr lang="en-US" sz="3600" i="1">
                <a:solidFill>
                  <a:srgbClr val="000000"/>
                </a:solidFill>
                <a:effectLst/>
                <a:latin typeface="Cambria" panose="02040503050406030204" pitchFamily="18" charset="0"/>
                <a:ea typeface="Cambria" panose="02040503050406030204" pitchFamily="18" charset="0"/>
              </a:rPr>
              <a:t> Tóm tắt bài</a:t>
            </a:r>
            <a:endParaRPr lang="en-US" sz="3600">
              <a:solidFill>
                <a:srgbClr val="00330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600" b="1" i="1">
                <a:solidFill>
                  <a:srgbClr val="000000"/>
                </a:solidFill>
                <a:effectLst/>
                <a:latin typeface="Cambria" panose="02040503050406030204" pitchFamily="18" charset="0"/>
                <a:ea typeface="Cambria" panose="02040503050406030204" pitchFamily="18" charset="0"/>
              </a:rPr>
              <a:t>+ Bước 2:</a:t>
            </a:r>
            <a:r>
              <a:rPr lang="en-US" sz="3600" i="1">
                <a:solidFill>
                  <a:srgbClr val="000000"/>
                </a:solidFill>
                <a:effectLst/>
                <a:latin typeface="Cambria" panose="02040503050406030204" pitchFamily="18" charset="0"/>
                <a:ea typeface="Cambria" panose="02040503050406030204" pitchFamily="18" charset="0"/>
              </a:rPr>
              <a:t> Áp dụng công thức về cơ năng, động năng, thế năng của vật  dao động điều hòa để tìm ra kết quả.</a:t>
            </a:r>
            <a:endParaRPr lang="en-US" sz="3600">
              <a:solidFill>
                <a:srgbClr val="0033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4369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left)">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left)">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wipe(left)">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left)">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wipe(left)">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wipe(left)">
                                      <p:cBhvr>
                                        <p:cTn id="6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68603" y="1477524"/>
            <a:ext cx="14350795" cy="7331951"/>
          </a:xfrm>
          <a:prstGeom prst="rect">
            <a:avLst/>
          </a:prstGeom>
        </p:spPr>
      </p:pic>
      <p:pic>
        <p:nvPicPr>
          <p:cNvPr id="3" name="Picture 3" descr="n181 zalo Nguyen Duc Chie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680202" y="5026801"/>
            <a:ext cx="3278390" cy="8085716"/>
          </a:xfrm>
          <a:prstGeom prst="rect">
            <a:avLst/>
          </a:prstGeom>
        </p:spPr>
      </p:pic>
      <p:pic>
        <p:nvPicPr>
          <p:cNvPr id="4" name="Picture 4" descr="n181 zalo Nguyen Duc Chien"/>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5450" y="4777248"/>
            <a:ext cx="2933052" cy="8962103"/>
          </a:xfrm>
          <a:prstGeom prst="rect">
            <a:avLst/>
          </a:prstGeom>
        </p:spPr>
      </p:pic>
      <p:pic>
        <p:nvPicPr>
          <p:cNvPr id="5" name="Picture 5"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925403" y="-30480"/>
            <a:ext cx="2437194" cy="2394543"/>
          </a:xfrm>
          <a:prstGeom prst="rect">
            <a:avLst/>
          </a:prstGeom>
        </p:spPr>
      </p:pic>
      <p:sp>
        <p:nvSpPr>
          <p:cNvPr id="8" name="TextBox 7" descr="n181 zalo Nguyen Duc Chien">
            <a:extLst>
              <a:ext uri="{FF2B5EF4-FFF2-40B4-BE49-F238E27FC236}">
                <a16:creationId xmlns:a16="http://schemas.microsoft.com/office/drawing/2014/main" id="{7FB5F544-25A9-F464-E142-FDA4574F5C89}"/>
              </a:ext>
            </a:extLst>
          </p:cNvPr>
          <p:cNvSpPr txBox="1"/>
          <p:nvPr/>
        </p:nvSpPr>
        <p:spPr>
          <a:xfrm>
            <a:off x="3858502" y="2681412"/>
            <a:ext cx="10821700" cy="3855543"/>
          </a:xfrm>
          <a:prstGeom prst="rect">
            <a:avLst/>
          </a:prstGeom>
          <a:noFill/>
        </p:spPr>
        <p:txBody>
          <a:bodyPr wrap="square">
            <a:spAutoFit/>
          </a:bodyPr>
          <a:lstStyle/>
          <a:p>
            <a:pPr algn="ctr">
              <a:lnSpc>
                <a:spcPct val="150000"/>
              </a:lnSpc>
            </a:pPr>
            <a:r>
              <a:rPr lang="nl-NL" sz="4400" b="1">
                <a:solidFill>
                  <a:schemeClr val="bg1"/>
                </a:solidFill>
                <a:effectLst/>
                <a:latin typeface="Cambria" panose="02040503050406030204" pitchFamily="18" charset="0"/>
                <a:ea typeface="Times New Roman" panose="02020603050405020304" pitchFamily="18" charset="0"/>
              </a:rPr>
              <a:t>MỞ RỘNG</a:t>
            </a:r>
          </a:p>
          <a:p>
            <a:pPr algn="just">
              <a:lnSpc>
                <a:spcPct val="150000"/>
              </a:lnSpc>
              <a:spcBef>
                <a:spcPts val="600"/>
              </a:spcBef>
            </a:pPr>
            <a:r>
              <a:rPr lang="vi-VN" sz="4000" b="1">
                <a:solidFill>
                  <a:schemeClr val="bg1"/>
                </a:solidFill>
                <a:latin typeface="Cambria" panose="02040503050406030204" pitchFamily="18" charset="0"/>
                <a:ea typeface="Times New Roman" panose="02020603050405020304" pitchFamily="18" charset="0"/>
              </a:rPr>
              <a:t>Tìm hiểu và trình bày ngắn gọn nguyên tắc hoạt động của </a:t>
            </a:r>
            <a:r>
              <a:rPr lang="vi-VN" sz="4000" b="1" i="1">
                <a:solidFill>
                  <a:schemeClr val="bg1"/>
                </a:solidFill>
                <a:latin typeface="Cambria" panose="02040503050406030204" pitchFamily="18" charset="0"/>
                <a:ea typeface="Times New Roman" panose="02020603050405020304" pitchFamily="18" charset="0"/>
              </a:rPr>
              <a:t>thiết bị đo khối lượng của các phi hành gia trên tàu vũ trụ</a:t>
            </a:r>
            <a:r>
              <a:rPr lang="vi-VN" sz="4000" b="1">
                <a:solidFill>
                  <a:schemeClr val="bg1"/>
                </a:solidFill>
                <a:latin typeface="Cambria" panose="02040503050406030204" pitchFamily="18" charset="0"/>
                <a:ea typeface="Times New Roman" panose="02020603050405020304" pitchFamily="18" charset="0"/>
              </a:rPr>
              <a:t>. </a:t>
            </a:r>
            <a:endParaRPr lang="en-US" sz="4000" b="1">
              <a:solidFill>
                <a:schemeClr val="bg1"/>
              </a:solidFill>
              <a:latin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81 zalo Nguyen Duc Chien">
            <a:extLst>
              <a:ext uri="{FF2B5EF4-FFF2-40B4-BE49-F238E27FC236}">
                <a16:creationId xmlns:a16="http://schemas.microsoft.com/office/drawing/2014/main" id="{182E0243-FBF5-049B-F324-723AB0A207E7}"/>
              </a:ext>
            </a:extLst>
          </p:cNvPr>
          <p:cNvPicPr>
            <a:picLocks noChangeAspect="1"/>
          </p:cNvPicPr>
          <p:nvPr/>
        </p:nvPicPr>
        <p:blipFill rotWithShape="1">
          <a:blip r:embed="rId2"/>
          <a:srcRect l="216" t="4631" b="1851"/>
          <a:stretch/>
        </p:blipFill>
        <p:spPr>
          <a:xfrm>
            <a:off x="-7434" y="0"/>
            <a:ext cx="18295434" cy="10287000"/>
          </a:xfrm>
          <a:prstGeom prst="rect">
            <a:avLst/>
          </a:prstGeom>
        </p:spPr>
      </p:pic>
    </p:spTree>
    <p:extLst>
      <p:ext uri="{BB962C8B-B14F-4D97-AF65-F5344CB8AC3E}">
        <p14:creationId xmlns:p14="http://schemas.microsoft.com/office/powerpoint/2010/main" val="30628851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descr="n181 zalo Nguyen Duc Chien"/>
          <p:cNvSpPr txBox="1"/>
          <p:nvPr/>
        </p:nvSpPr>
        <p:spPr>
          <a:xfrm>
            <a:off x="2169102" y="1539689"/>
            <a:ext cx="13949796" cy="2484279"/>
          </a:xfrm>
          <a:prstGeom prst="rect">
            <a:avLst/>
          </a:prstGeom>
        </p:spPr>
        <p:txBody>
          <a:bodyPr wrap="square" lIns="0" tIns="0" rIns="0" bIns="0" rtlCol="0" anchor="t">
            <a:spAutoFit/>
          </a:bodyPr>
          <a:lstStyle/>
          <a:p>
            <a:pPr algn="ctr">
              <a:lnSpc>
                <a:spcPts val="9597"/>
              </a:lnSpc>
            </a:pPr>
            <a:r>
              <a:rPr lang="en-US" sz="8725" b="1">
                <a:solidFill>
                  <a:srgbClr val="339966"/>
                </a:solidFill>
                <a:latin typeface="Cambria" panose="02040503050406030204" pitchFamily="18" charset="0"/>
                <a:cs typeface="Calibri" panose="020F0502020204030204" pitchFamily="34" charset="0"/>
              </a:rPr>
              <a:t>Cảm ơn các em đã tham gia buổi học hôm nay!</a:t>
            </a:r>
          </a:p>
        </p:txBody>
      </p:sp>
      <p:sp>
        <p:nvSpPr>
          <p:cNvPr id="4" name="TextBox 4" descr="n181 zalo Nguyen Duc Chien"/>
          <p:cNvSpPr txBox="1"/>
          <p:nvPr/>
        </p:nvSpPr>
        <p:spPr>
          <a:xfrm>
            <a:off x="2169102" y="4528995"/>
            <a:ext cx="13949796" cy="1815882"/>
          </a:xfrm>
          <a:prstGeom prst="rect">
            <a:avLst/>
          </a:prstGeom>
        </p:spPr>
        <p:txBody>
          <a:bodyPr wrap="square" lIns="0" tIns="0" rIns="0" bIns="0" rtlCol="0" anchor="t">
            <a:spAutoFit/>
          </a:bodyPr>
          <a:lstStyle/>
          <a:p>
            <a:pPr marL="285750" lvl="1" indent="-285750" algn="just">
              <a:spcBef>
                <a:spcPts val="1200"/>
              </a:spcBef>
              <a:buFontTx/>
              <a:buChar char="-"/>
            </a:pPr>
            <a:r>
              <a:rPr lang="en-US" sz="3600">
                <a:effectLst/>
                <a:latin typeface="Cambria" panose="02040503050406030204" pitchFamily="18" charset="0"/>
                <a:ea typeface="Times New Roman" panose="02020603050405020304" pitchFamily="18" charset="0"/>
              </a:rPr>
              <a:t>Làm bài tập về nhà SGK</a:t>
            </a:r>
            <a:r>
              <a:rPr lang="en-US" sz="3600">
                <a:latin typeface="Cambria" panose="02040503050406030204" pitchFamily="18" charset="0"/>
                <a:ea typeface="Times New Roman" panose="02020603050405020304" pitchFamily="18" charset="0"/>
              </a:rPr>
              <a:t> trang 23, 24.</a:t>
            </a:r>
            <a:endParaRPr lang="en-US" sz="3600">
              <a:effectLst/>
              <a:latin typeface="Cambria" panose="02040503050406030204" pitchFamily="18" charset="0"/>
              <a:ea typeface="Times New Roman" panose="02020603050405020304" pitchFamily="18" charset="0"/>
            </a:endParaRPr>
          </a:p>
          <a:p>
            <a:pPr marL="285750" lvl="1" indent="-285750" algn="just">
              <a:spcBef>
                <a:spcPts val="1200"/>
              </a:spcBef>
              <a:buFontTx/>
              <a:buChar char="-"/>
            </a:pPr>
            <a:r>
              <a:rPr lang="en-US" sz="3600">
                <a:effectLst/>
                <a:latin typeface="Cambria" panose="02040503050406030204" pitchFamily="18" charset="0"/>
                <a:ea typeface="Times New Roman" panose="02020603050405020304" pitchFamily="18" charset="0"/>
              </a:rPr>
              <a:t>Xem trước </a:t>
            </a:r>
            <a:r>
              <a:rPr lang="en-US" sz="3600" b="1">
                <a:effectLst/>
                <a:latin typeface="Cambria" panose="02040503050406030204" pitchFamily="18" charset="0"/>
                <a:ea typeface="Times New Roman" panose="02020603050405020304" pitchFamily="18" charset="0"/>
              </a:rPr>
              <a:t>Bài 6. Dao động tắt dần. Dao động cưỡng bức. Hiện tượng cộng hưởng</a:t>
            </a:r>
            <a:endParaRPr lang="en-US" sz="3600" b="1" u="none">
              <a:solidFill>
                <a:srgbClr val="FFFFFF"/>
              </a:solidFill>
              <a:latin typeface="Cambria" panose="02040503050406030204" pitchFamily="18" charset="0"/>
            </a:endParaRPr>
          </a:p>
        </p:txBody>
      </p:sp>
      <p:pic>
        <p:nvPicPr>
          <p:cNvPr id="5" name="Picture 5" descr="n181 zalo Nguyen Duc Chien"/>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308366">
            <a:off x="-604814" y="-97792"/>
            <a:ext cx="3267029" cy="3094767"/>
          </a:xfrm>
          <a:prstGeom prst="rect">
            <a:avLst/>
          </a:prstGeom>
        </p:spPr>
      </p:pic>
      <p:pic>
        <p:nvPicPr>
          <p:cNvPr id="6" name="Picture 6" descr="n181 zalo Nguyen Duc Chien"/>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172708">
            <a:off x="16006786" y="5718038"/>
            <a:ext cx="3267029" cy="3094767"/>
          </a:xfrm>
          <a:prstGeom prst="rect">
            <a:avLst/>
          </a:prstGeom>
        </p:spPr>
      </p:pic>
      <p:grpSp>
        <p:nvGrpSpPr>
          <p:cNvPr id="7" name="Group 7" descr="n181 zalo Nguyen Duc Chien"/>
          <p:cNvGrpSpPr/>
          <p:nvPr/>
        </p:nvGrpSpPr>
        <p:grpSpPr>
          <a:xfrm>
            <a:off x="0" y="9466902"/>
            <a:ext cx="18288000" cy="820098"/>
            <a:chOff x="0" y="0"/>
            <a:chExt cx="24384000" cy="1093465"/>
          </a:xfrm>
        </p:grpSpPr>
        <p:grpSp>
          <p:nvGrpSpPr>
            <p:cNvPr id="8" name="Group 8"/>
            <p:cNvGrpSpPr/>
            <p:nvPr/>
          </p:nvGrpSpPr>
          <p:grpSpPr>
            <a:xfrm>
              <a:off x="0" y="0"/>
              <a:ext cx="24384000" cy="1093465"/>
              <a:chOff x="0" y="0"/>
              <a:chExt cx="6555032" cy="293951"/>
            </a:xfrm>
          </p:grpSpPr>
          <p:sp>
            <p:nvSpPr>
              <p:cNvPr id="9" name="Freeform 9"/>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txBody>
              <a:bodyPr/>
              <a:lstStyle/>
              <a:p>
                <a:endParaRPr lang="en-US"/>
              </a:p>
            </p:txBody>
          </p:sp>
        </p:grpSp>
        <p:sp>
          <p:nvSpPr>
            <p:cNvPr id="10" name="TextBox 10"/>
            <p:cNvSpPr txBox="1"/>
            <p:nvPr/>
          </p:nvSpPr>
          <p:spPr>
            <a:xfrm>
              <a:off x="13473704" y="332758"/>
              <a:ext cx="10382928" cy="344368"/>
            </a:xfrm>
            <a:prstGeom prst="rect">
              <a:avLst/>
            </a:prstGeom>
          </p:spPr>
          <p:txBody>
            <a:bodyPr lIns="0" tIns="0" rIns="0" bIns="0" rtlCol="0" anchor="t">
              <a:spAutoFit/>
            </a:bodyPr>
            <a:lstStyle/>
            <a:p>
              <a:pPr algn="r">
                <a:lnSpc>
                  <a:spcPts val="2240"/>
                </a:lnSpc>
                <a:spcBef>
                  <a:spcPct val="0"/>
                </a:spcBef>
              </a:pPr>
              <a:r>
                <a:rPr lang="en-US" sz="1600" b="1">
                  <a:solidFill>
                    <a:srgbClr val="FFFFFF"/>
                  </a:solidFill>
                  <a:latin typeface="Arimo"/>
                </a:rPr>
                <a:t>Vật lí 11 – Kết nối tri thức</a:t>
              </a:r>
            </a:p>
          </p:txBody>
        </p:sp>
      </p:grpSp>
      <p:pic>
        <p:nvPicPr>
          <p:cNvPr id="11" name="Picture 11" descr="n181 zalo Nguyen Duc Chie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953777" y="6139583"/>
            <a:ext cx="5404918" cy="3756418"/>
          </a:xfrm>
          <a:prstGeom prst="rect">
            <a:avLst/>
          </a:prstGeom>
        </p:spPr>
      </p:pic>
      <p:pic>
        <p:nvPicPr>
          <p:cNvPr id="12" name="Picture 12" descr="n181 zalo Nguyen Duc Chien"/>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687917" y="7514551"/>
            <a:ext cx="1985355" cy="21882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81 zalo Nguyen Duc Chien">
            <a:extLst>
              <a:ext uri="{FF2B5EF4-FFF2-40B4-BE49-F238E27FC236}">
                <a16:creationId xmlns:a16="http://schemas.microsoft.com/office/drawing/2014/main" id="{61D79D70-7366-4DFE-D59A-6801C839D7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763000" cy="10287000"/>
          </a:xfrm>
          <a:prstGeom prst="rect">
            <a:avLst/>
          </a:prstGeom>
          <a:noFill/>
          <a:ln>
            <a:noFill/>
          </a:ln>
        </p:spPr>
      </p:pic>
      <p:pic>
        <p:nvPicPr>
          <p:cNvPr id="3" name="Picture 2" descr="n181 zalo Nguyen Duc Chien">
            <a:extLst>
              <a:ext uri="{FF2B5EF4-FFF2-40B4-BE49-F238E27FC236}">
                <a16:creationId xmlns:a16="http://schemas.microsoft.com/office/drawing/2014/main" id="{BA15727F-B397-F4A3-08F2-EF3EEDDCB0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1" y="0"/>
            <a:ext cx="8763000" cy="10287000"/>
          </a:xfrm>
          <a:prstGeom prst="rect">
            <a:avLst/>
          </a:prstGeom>
          <a:noFill/>
          <a:ln>
            <a:noFill/>
          </a:ln>
        </p:spPr>
      </p:pic>
    </p:spTree>
    <p:extLst>
      <p:ext uri="{BB962C8B-B14F-4D97-AF65-F5344CB8AC3E}">
        <p14:creationId xmlns:p14="http://schemas.microsoft.com/office/powerpoint/2010/main" val="2730591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81 zalo Nguyen Duc Chien">
            <a:extLst>
              <a:ext uri="{FF2B5EF4-FFF2-40B4-BE49-F238E27FC236}">
                <a16:creationId xmlns:a16="http://schemas.microsoft.com/office/drawing/2014/main" id="{81A31598-1AAA-4A0A-8EFB-9AFBC6B711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763000" cy="10287000"/>
          </a:xfrm>
          <a:prstGeom prst="rect">
            <a:avLst/>
          </a:prstGeom>
          <a:noFill/>
          <a:ln>
            <a:noFill/>
          </a:ln>
        </p:spPr>
      </p:pic>
      <p:pic>
        <p:nvPicPr>
          <p:cNvPr id="3" name="Picture 2" descr="n181 zalo Nguyen Duc Chien">
            <a:extLst>
              <a:ext uri="{FF2B5EF4-FFF2-40B4-BE49-F238E27FC236}">
                <a16:creationId xmlns:a16="http://schemas.microsoft.com/office/drawing/2014/main" id="{B78286BF-95F5-56EB-F441-5A0AC10540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1" y="0"/>
            <a:ext cx="8763000" cy="10287000"/>
          </a:xfrm>
          <a:prstGeom prst="rect">
            <a:avLst/>
          </a:prstGeom>
          <a:noFill/>
          <a:ln>
            <a:noFill/>
          </a:ln>
        </p:spPr>
      </p:pic>
    </p:spTree>
    <p:extLst>
      <p:ext uri="{BB962C8B-B14F-4D97-AF65-F5344CB8AC3E}">
        <p14:creationId xmlns:p14="http://schemas.microsoft.com/office/powerpoint/2010/main" val="1360990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81 zalo Nguyen Duc Chien">
            <a:extLst>
              <a:ext uri="{FF2B5EF4-FFF2-40B4-BE49-F238E27FC236}">
                <a16:creationId xmlns:a16="http://schemas.microsoft.com/office/drawing/2014/main" id="{6C775383-E07F-0D2A-69B3-E28388EB4B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8763000" cy="10287000"/>
          </a:xfrm>
          <a:prstGeom prst="rect">
            <a:avLst/>
          </a:prstGeom>
          <a:noFill/>
          <a:ln>
            <a:noFill/>
          </a:ln>
        </p:spPr>
      </p:pic>
      <p:pic>
        <p:nvPicPr>
          <p:cNvPr id="3" name="Picture 2" descr="n181 zalo Nguyen Duc Chien">
            <a:extLst>
              <a:ext uri="{FF2B5EF4-FFF2-40B4-BE49-F238E27FC236}">
                <a16:creationId xmlns:a16="http://schemas.microsoft.com/office/drawing/2014/main" id="{26926EDD-0896-2F0B-F7AD-9F0EDE0195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1" y="-1"/>
            <a:ext cx="8763000" cy="10287000"/>
          </a:xfrm>
          <a:prstGeom prst="rect">
            <a:avLst/>
          </a:prstGeom>
          <a:noFill/>
          <a:ln>
            <a:noFill/>
          </a:ln>
        </p:spPr>
      </p:pic>
    </p:spTree>
    <p:extLst>
      <p:ext uri="{BB962C8B-B14F-4D97-AF65-F5344CB8AC3E}">
        <p14:creationId xmlns:p14="http://schemas.microsoft.com/office/powerpoint/2010/main" val="1907899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181 zalo Nguyen Duc Chien">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descr="n181 zalo Nguyen Duc Chien">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181 zalo Nguyen Duc Chien">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181 zalo Nguyen Duc Chien">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181 zalo Nguyen Duc Chien">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24" name="TextBox 23" descr="n181 zalo Nguyen Duc Chien">
            <a:extLst>
              <a:ext uri="{FF2B5EF4-FFF2-40B4-BE49-F238E27FC236}">
                <a16:creationId xmlns:a16="http://schemas.microsoft.com/office/drawing/2014/main" id="{4605F6AC-8356-4661-B6A4-309609CF4CCF}"/>
              </a:ext>
            </a:extLst>
          </p:cNvPr>
          <p:cNvSpPr txBox="1"/>
          <p:nvPr/>
        </p:nvSpPr>
        <p:spPr>
          <a:xfrm>
            <a:off x="1494098" y="5675975"/>
            <a:ext cx="15419490" cy="1323439"/>
          </a:xfrm>
          <a:prstGeom prst="rect">
            <a:avLst/>
          </a:prstGeom>
          <a:noFill/>
        </p:spPr>
        <p:txBody>
          <a:bodyPr wrap="square" rtlCol="0">
            <a:spAutoFit/>
          </a:bodyPr>
          <a:lstStyle/>
          <a:p>
            <a:pPr algn="just" defTabSz="1371600">
              <a:defRPr/>
            </a:pPr>
            <a:r>
              <a:rPr lang="en-US" sz="4000" b="1">
                <a:solidFill>
                  <a:prstClr val="white"/>
                </a:solidFill>
                <a:latin typeface="Cambria" panose="02040503050406030204" pitchFamily="18" charset="0"/>
              </a:rPr>
              <a:t>Câu hỏi: </a:t>
            </a:r>
            <a:r>
              <a:rPr lang="vi-VN" sz="4000">
                <a:solidFill>
                  <a:prstClr val="white"/>
                </a:solidFill>
                <a:latin typeface="Cambria" panose="02040503050406030204" pitchFamily="18" charset="0"/>
              </a:rPr>
              <a:t>Vật dao động điều hòa với phương trình </a:t>
            </a:r>
            <a:r>
              <a:rPr lang="vi-VN" sz="4000" i="1">
                <a:solidFill>
                  <a:prstClr val="white"/>
                </a:solidFill>
                <a:latin typeface="Cambria" panose="02040503050406030204" pitchFamily="18" charset="0"/>
              </a:rPr>
              <a:t>x</a:t>
            </a:r>
            <a:r>
              <a:rPr lang="en-US" sz="4000">
                <a:solidFill>
                  <a:prstClr val="white"/>
                </a:solidFill>
                <a:latin typeface="Cambria" panose="02040503050406030204" pitchFamily="18" charset="0"/>
              </a:rPr>
              <a:t> </a:t>
            </a:r>
            <a:r>
              <a:rPr lang="vi-VN" sz="4000">
                <a:solidFill>
                  <a:prstClr val="white"/>
                </a:solidFill>
                <a:latin typeface="Cambria" panose="02040503050406030204" pitchFamily="18" charset="0"/>
              </a:rPr>
              <a:t>=</a:t>
            </a:r>
            <a:r>
              <a:rPr lang="en-US" sz="4000">
                <a:solidFill>
                  <a:prstClr val="white"/>
                </a:solidFill>
                <a:latin typeface="Cambria" panose="02040503050406030204" pitchFamily="18" charset="0"/>
              </a:rPr>
              <a:t> </a:t>
            </a:r>
            <a:r>
              <a:rPr lang="vi-VN" sz="4000" i="1">
                <a:solidFill>
                  <a:prstClr val="white"/>
                </a:solidFill>
                <a:latin typeface="Cambria" panose="02040503050406030204" pitchFamily="18" charset="0"/>
              </a:rPr>
              <a:t>A</a:t>
            </a:r>
            <a:r>
              <a:rPr lang="vi-VN" sz="4000">
                <a:solidFill>
                  <a:prstClr val="white"/>
                </a:solidFill>
                <a:latin typeface="Cambria" panose="02040503050406030204" pitchFamily="18" charset="0"/>
              </a:rPr>
              <a:t>cos(</a:t>
            </a:r>
            <a:r>
              <a:rPr lang="el-GR" sz="4000" i="1">
                <a:solidFill>
                  <a:prstClr val="white"/>
                </a:solidFill>
                <a:latin typeface="Cambria" panose="02040503050406030204" pitchFamily="18" charset="0"/>
              </a:rPr>
              <a:t>ω</a:t>
            </a:r>
            <a:r>
              <a:rPr lang="vi-VN" sz="4000" i="1">
                <a:solidFill>
                  <a:prstClr val="white"/>
                </a:solidFill>
                <a:latin typeface="Cambria" panose="02040503050406030204" pitchFamily="18" charset="0"/>
              </a:rPr>
              <a:t>t</a:t>
            </a:r>
            <a:r>
              <a:rPr lang="en-US" sz="4000" i="1">
                <a:solidFill>
                  <a:prstClr val="white"/>
                </a:solidFill>
                <a:latin typeface="Cambria" panose="02040503050406030204" pitchFamily="18" charset="0"/>
              </a:rPr>
              <a:t> </a:t>
            </a:r>
            <a:r>
              <a:rPr lang="vi-VN" sz="4000">
                <a:solidFill>
                  <a:prstClr val="white"/>
                </a:solidFill>
                <a:latin typeface="Cambria" panose="02040503050406030204" pitchFamily="18" charset="0"/>
              </a:rPr>
              <a:t>+</a:t>
            </a:r>
            <a:r>
              <a:rPr lang="en-US" sz="4000">
                <a:solidFill>
                  <a:prstClr val="white"/>
                </a:solidFill>
                <a:latin typeface="Cambria" panose="02040503050406030204" pitchFamily="18" charset="0"/>
              </a:rPr>
              <a:t> </a:t>
            </a:r>
            <a:r>
              <a:rPr lang="el-GR" sz="4000" i="1">
                <a:solidFill>
                  <a:prstClr val="white"/>
                </a:solidFill>
                <a:latin typeface="Cambria" panose="02040503050406030204" pitchFamily="18" charset="0"/>
              </a:rPr>
              <a:t>φ</a:t>
            </a:r>
            <a:r>
              <a:rPr lang="el-GR" sz="4000">
                <a:solidFill>
                  <a:prstClr val="white"/>
                </a:solidFill>
                <a:latin typeface="Cambria" panose="02040503050406030204" pitchFamily="18" charset="0"/>
              </a:rPr>
              <a:t>)</a:t>
            </a:r>
            <a:r>
              <a:rPr lang="en-US" sz="4000">
                <a:solidFill>
                  <a:prstClr val="white"/>
                </a:solidFill>
                <a:latin typeface="Cambria" panose="02040503050406030204" pitchFamily="18" charset="0"/>
              </a:rPr>
              <a:t>.</a:t>
            </a:r>
            <a:r>
              <a:rPr lang="el-GR" sz="4000">
                <a:solidFill>
                  <a:prstClr val="white"/>
                </a:solidFill>
                <a:latin typeface="Cambria" panose="02040503050406030204" pitchFamily="18" charset="0"/>
              </a:rPr>
              <a:t> </a:t>
            </a:r>
            <a:r>
              <a:rPr lang="vi-VN" sz="4000">
                <a:solidFill>
                  <a:prstClr val="white"/>
                </a:solidFill>
                <a:latin typeface="Cambria" panose="02040503050406030204" pitchFamily="18" charset="0"/>
              </a:rPr>
              <a:t>Đồ thị biểu diễn sự phụ thuộc của vận tốc dao động </a:t>
            </a:r>
            <a:r>
              <a:rPr lang="vi-VN" sz="4000" i="1">
                <a:solidFill>
                  <a:prstClr val="white"/>
                </a:solidFill>
                <a:latin typeface="Cambria" panose="02040503050406030204" pitchFamily="18" charset="0"/>
              </a:rPr>
              <a:t>v</a:t>
            </a:r>
            <a:r>
              <a:rPr lang="vi-VN" sz="4000">
                <a:solidFill>
                  <a:prstClr val="white"/>
                </a:solidFill>
                <a:latin typeface="Cambria" panose="02040503050406030204" pitchFamily="18" charset="0"/>
              </a:rPr>
              <a:t> và li độ </a:t>
            </a:r>
            <a:r>
              <a:rPr lang="vi-VN" sz="4000" i="1">
                <a:solidFill>
                  <a:prstClr val="white"/>
                </a:solidFill>
                <a:latin typeface="Cambria" panose="02040503050406030204" pitchFamily="18" charset="0"/>
              </a:rPr>
              <a:t>x</a:t>
            </a:r>
            <a:r>
              <a:rPr lang="vi-VN" sz="4000">
                <a:solidFill>
                  <a:prstClr val="white"/>
                </a:solidFill>
                <a:latin typeface="Cambria" panose="02040503050406030204" pitchFamily="18" charset="0"/>
              </a:rPr>
              <a:t> có dạng</a:t>
            </a:r>
            <a:r>
              <a:rPr lang="en-US" sz="4000">
                <a:solidFill>
                  <a:prstClr val="white"/>
                </a:solidFill>
                <a:latin typeface="Cambria" panose="02040503050406030204" pitchFamily="18" charset="0"/>
              </a:rPr>
              <a:t>?</a:t>
            </a:r>
            <a:endParaRPr lang="en-US" sz="4000" baseline="30000">
              <a:solidFill>
                <a:prstClr val="white"/>
              </a:solidFill>
              <a:latin typeface="Cambria" panose="02040503050406030204" pitchFamily="18" charset="0"/>
            </a:endParaRPr>
          </a:p>
        </p:txBody>
      </p:sp>
      <p:sp>
        <p:nvSpPr>
          <p:cNvPr id="15" name="bang b" descr="n181 zalo Nguyen Duc Chien">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16" name="bang c" descr="n181 zalo Nguyen Duc Chien">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25" name="cau hoi b" descr="n181 zalo Nguyen Duc Chien">
            <a:extLst>
              <a:ext uri="{FF2B5EF4-FFF2-40B4-BE49-F238E27FC236}">
                <a16:creationId xmlns:a16="http://schemas.microsoft.com/office/drawing/2014/main" id="{9897B1B9-EB78-41AF-AC33-1E8F7714B11F}"/>
              </a:ext>
            </a:extLst>
          </p:cNvPr>
          <p:cNvSpPr txBox="1"/>
          <p:nvPr/>
        </p:nvSpPr>
        <p:spPr>
          <a:xfrm>
            <a:off x="9653357" y="7804176"/>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B. </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elip</a:t>
            </a:r>
          </a:p>
        </p:txBody>
      </p:sp>
      <p:sp>
        <p:nvSpPr>
          <p:cNvPr id="27" name="cau hoi c" descr="n181 zalo Nguyen Duc Chien">
            <a:extLst>
              <a:ext uri="{FF2B5EF4-FFF2-40B4-BE49-F238E27FC236}">
                <a16:creationId xmlns:a16="http://schemas.microsoft.com/office/drawing/2014/main" id="{D96707EC-5A82-4050-B897-6DBAB63AC957}"/>
              </a:ext>
            </a:extLst>
          </p:cNvPr>
          <p:cNvSpPr txBox="1"/>
          <p:nvPr/>
        </p:nvSpPr>
        <p:spPr>
          <a:xfrm>
            <a:off x="1659013" y="9090638"/>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C. </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đường thẳng</a:t>
            </a:r>
          </a:p>
        </p:txBody>
      </p:sp>
      <p:sp>
        <p:nvSpPr>
          <p:cNvPr id="31" name="bang a" descr="n181 zalo Nguyen Duc Chien">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32" name="bang d" descr="n181 zalo Nguyen Duc Chien">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33" name="cau hoi a" descr="n181 zalo Nguyen Duc Chien">
            <a:extLst>
              <a:ext uri="{FF2B5EF4-FFF2-40B4-BE49-F238E27FC236}">
                <a16:creationId xmlns:a16="http://schemas.microsoft.com/office/drawing/2014/main" id="{9B5DABB8-849A-4D2D-930C-9CA07BFC5BDE}"/>
              </a:ext>
            </a:extLst>
          </p:cNvPr>
          <p:cNvSpPr txBox="1"/>
          <p:nvPr/>
        </p:nvSpPr>
        <p:spPr>
          <a:xfrm>
            <a:off x="1659013" y="7795743"/>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A. </a:t>
            </a:r>
            <a:r>
              <a:rPr lang="vi-VN" sz="4000">
                <a:solidFill>
                  <a:prstClr val="white"/>
                </a:solidFill>
                <a:latin typeface="Cambria" panose="02040503050406030204" pitchFamily="18" charset="0"/>
                <a:ea typeface="Tahoma" panose="020B0604030504040204" pitchFamily="34" charset="0"/>
                <a:cs typeface="Tahoma" panose="020B0604030504040204" pitchFamily="34" charset="0"/>
              </a:rPr>
              <a:t>parabol</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181 zalo Nguyen Duc Chien">
            <a:extLst>
              <a:ext uri="{FF2B5EF4-FFF2-40B4-BE49-F238E27FC236}">
                <a16:creationId xmlns:a16="http://schemas.microsoft.com/office/drawing/2014/main" id="{42A746A3-96B8-42A5-8EFA-A104DB6B2F69}"/>
              </a:ext>
            </a:extLst>
          </p:cNvPr>
          <p:cNvSpPr txBox="1"/>
          <p:nvPr/>
        </p:nvSpPr>
        <p:spPr>
          <a:xfrm>
            <a:off x="9653357" y="9058080"/>
            <a:ext cx="7874660"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D. </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đường cong</a:t>
            </a:r>
          </a:p>
        </p:txBody>
      </p:sp>
      <p:pic>
        <p:nvPicPr>
          <p:cNvPr id="38" name="Question" descr="n181 zalo Nguyen Duc Chie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descr="n181 zalo Nguyen Duc Chien">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descr="n181 zalo Nguyen Duc Chie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descr="n181 zalo Nguyen Duc Chien">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181 zalo Nguyen Duc Chien">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descr="n181 zalo Nguyen Duc Chien">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181 zalo Nguyen Duc Chien">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181 zalo Nguyen Duc Chien">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181 zalo Nguyen Duc Chien">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24" name="TextBox 23" descr="n181 zalo Nguyen Duc Chien">
            <a:extLst>
              <a:ext uri="{FF2B5EF4-FFF2-40B4-BE49-F238E27FC236}">
                <a16:creationId xmlns:a16="http://schemas.microsoft.com/office/drawing/2014/main" id="{4605F6AC-8356-4661-B6A4-309609CF4CCF}"/>
              </a:ext>
            </a:extLst>
          </p:cNvPr>
          <p:cNvSpPr txBox="1"/>
          <p:nvPr/>
        </p:nvSpPr>
        <p:spPr>
          <a:xfrm>
            <a:off x="1943842" y="5338108"/>
            <a:ext cx="14972558" cy="1938992"/>
          </a:xfrm>
          <a:prstGeom prst="rect">
            <a:avLst/>
          </a:prstGeom>
          <a:noFill/>
        </p:spPr>
        <p:txBody>
          <a:bodyPr wrap="square" rtlCol="0">
            <a:spAutoFit/>
          </a:bodyPr>
          <a:lstStyle/>
          <a:p>
            <a:pPr defTabSz="1371600">
              <a:defRPr/>
            </a:pPr>
            <a:r>
              <a:rPr lang="en-US" sz="4000" b="1">
                <a:solidFill>
                  <a:prstClr val="white"/>
                </a:solidFill>
                <a:latin typeface="Cambria" panose="02040503050406030204" pitchFamily="18" charset="0"/>
              </a:rPr>
              <a:t>Câu hỏi: </a:t>
            </a:r>
            <a:r>
              <a:rPr lang="vi-VN" sz="4000">
                <a:solidFill>
                  <a:prstClr val="white"/>
                </a:solidFill>
                <a:latin typeface="Cambria" panose="02040503050406030204" pitchFamily="18" charset="0"/>
              </a:rPr>
              <a:t>Một vật dao động điều hòa dọc theo trục Ox, gốc tọa độ O tại vị trí cân bằng. Khi vật chuyển động nhanh dần theo chiều dương thì giá trị của li độ </a:t>
            </a:r>
            <a:r>
              <a:rPr lang="vi-VN" sz="4000" i="1">
                <a:solidFill>
                  <a:prstClr val="white"/>
                </a:solidFill>
                <a:latin typeface="Cambria" panose="02040503050406030204" pitchFamily="18" charset="0"/>
              </a:rPr>
              <a:t>x</a:t>
            </a:r>
            <a:r>
              <a:rPr lang="vi-VN" sz="4000">
                <a:solidFill>
                  <a:prstClr val="white"/>
                </a:solidFill>
                <a:latin typeface="Cambria" panose="02040503050406030204" pitchFamily="18" charset="0"/>
              </a:rPr>
              <a:t> và vận tốc </a:t>
            </a:r>
            <a:r>
              <a:rPr lang="vi-VN" sz="4000" i="1">
                <a:solidFill>
                  <a:prstClr val="white"/>
                </a:solidFill>
                <a:latin typeface="Cambria" panose="02040503050406030204" pitchFamily="18" charset="0"/>
              </a:rPr>
              <a:t>v</a:t>
            </a:r>
            <a:r>
              <a:rPr lang="vi-VN" sz="4000">
                <a:solidFill>
                  <a:prstClr val="white"/>
                </a:solidFill>
                <a:latin typeface="Cambria" panose="02040503050406030204" pitchFamily="18" charset="0"/>
              </a:rPr>
              <a:t> là:</a:t>
            </a:r>
            <a:endParaRPr lang="en-US" sz="4000">
              <a:solidFill>
                <a:prstClr val="white"/>
              </a:solidFill>
              <a:latin typeface="Cambria" panose="02040503050406030204" pitchFamily="18" charset="0"/>
            </a:endParaRPr>
          </a:p>
        </p:txBody>
      </p:sp>
      <p:sp>
        <p:nvSpPr>
          <p:cNvPr id="15" name="bang c" descr="n181 zalo Nguyen Duc Chien">
            <a:extLst>
              <a:ext uri="{FF2B5EF4-FFF2-40B4-BE49-F238E27FC236}">
                <a16:creationId xmlns:a16="http://schemas.microsoft.com/office/drawing/2014/main" id="{D0E6AFB4-275F-4728-9A13-27E00F9EA3A2}"/>
              </a:ext>
            </a:extLst>
          </p:cNvPr>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16" name="bang b" descr="n181 zalo Nguyen Duc Chien">
            <a:extLst>
              <a:ext uri="{FF2B5EF4-FFF2-40B4-BE49-F238E27FC236}">
                <a16:creationId xmlns:a16="http://schemas.microsoft.com/office/drawing/2014/main" id="{CA2E0476-BE10-4768-BE1B-A9C0072703C2}"/>
              </a:ext>
            </a:extLst>
          </p:cNvPr>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25" name="cau hoi c" descr="n181 zalo Nguyen Duc Chien">
            <a:extLst>
              <a:ext uri="{FF2B5EF4-FFF2-40B4-BE49-F238E27FC236}">
                <a16:creationId xmlns:a16="http://schemas.microsoft.com/office/drawing/2014/main" id="{9897B1B9-EB78-41AF-AC33-1E8F7714B11F}"/>
              </a:ext>
            </a:extLst>
          </p:cNvPr>
          <p:cNvSpPr txBox="1"/>
          <p:nvPr/>
        </p:nvSpPr>
        <p:spPr>
          <a:xfrm>
            <a:off x="1656428" y="9095240"/>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C. </a:t>
            </a:r>
            <a:r>
              <a:rPr lang="en-US" sz="4000" i="1">
                <a:solidFill>
                  <a:prstClr val="white"/>
                </a:solidFill>
                <a:latin typeface="Cambria" panose="02040503050406030204" pitchFamily="18" charset="0"/>
                <a:ea typeface="Tahoma" panose="020B0604030504040204" pitchFamily="34" charset="0"/>
                <a:cs typeface="Tahoma" panose="020B0604030504040204" pitchFamily="34" charset="0"/>
              </a:rPr>
              <a:t>x</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 &lt; 0 và </a:t>
            </a:r>
            <a:r>
              <a:rPr lang="en-US" sz="4000" i="1">
                <a:solidFill>
                  <a:prstClr val="white"/>
                </a:solidFill>
                <a:latin typeface="Cambria" panose="02040503050406030204" pitchFamily="18" charset="0"/>
                <a:ea typeface="Tahoma" panose="020B0604030504040204" pitchFamily="34" charset="0"/>
                <a:cs typeface="Tahoma" panose="020B0604030504040204" pitchFamily="34" charset="0"/>
              </a:rPr>
              <a:t>v</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 &gt; 0 </a:t>
            </a:r>
          </a:p>
        </p:txBody>
      </p:sp>
      <p:sp>
        <p:nvSpPr>
          <p:cNvPr id="27" name="cau hoi b" descr="n181 zalo Nguyen Duc Chien">
            <a:extLst>
              <a:ext uri="{FF2B5EF4-FFF2-40B4-BE49-F238E27FC236}">
                <a16:creationId xmlns:a16="http://schemas.microsoft.com/office/drawing/2014/main" id="{D96707EC-5A82-4050-B897-6DBAB63AC957}"/>
              </a:ext>
            </a:extLst>
          </p:cNvPr>
          <p:cNvSpPr txBox="1"/>
          <p:nvPr/>
        </p:nvSpPr>
        <p:spPr>
          <a:xfrm>
            <a:off x="9653357" y="7795743"/>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B. </a:t>
            </a:r>
            <a:r>
              <a:rPr lang="en-US" sz="4000" i="1">
                <a:solidFill>
                  <a:prstClr val="white"/>
                </a:solidFill>
                <a:latin typeface="Cambria" panose="02040503050406030204" pitchFamily="18" charset="0"/>
                <a:ea typeface="Tahoma" panose="020B0604030504040204" pitchFamily="34" charset="0"/>
                <a:cs typeface="Tahoma" panose="020B0604030504040204" pitchFamily="34" charset="0"/>
              </a:rPr>
              <a:t>x</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 &lt; 0 và </a:t>
            </a:r>
            <a:r>
              <a:rPr lang="en-US" sz="4000" i="1">
                <a:solidFill>
                  <a:prstClr val="white"/>
                </a:solidFill>
                <a:latin typeface="Cambria" panose="02040503050406030204" pitchFamily="18" charset="0"/>
                <a:ea typeface="Tahoma" panose="020B0604030504040204" pitchFamily="34" charset="0"/>
                <a:cs typeface="Tahoma" panose="020B0604030504040204" pitchFamily="34" charset="0"/>
              </a:rPr>
              <a:t>v</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 &lt; 0 </a:t>
            </a:r>
          </a:p>
        </p:txBody>
      </p:sp>
      <p:sp>
        <p:nvSpPr>
          <p:cNvPr id="31" name="bang a" descr="n181 zalo Nguyen Duc Chien">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32" name="bang d" descr="n181 zalo Nguyen Duc Chien">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33" name="cau hoi a" descr="n181 zalo Nguyen Duc Chien">
            <a:extLst>
              <a:ext uri="{FF2B5EF4-FFF2-40B4-BE49-F238E27FC236}">
                <a16:creationId xmlns:a16="http://schemas.microsoft.com/office/drawing/2014/main" id="{9B5DABB8-849A-4D2D-930C-9CA07BFC5BDE}"/>
              </a:ext>
            </a:extLst>
          </p:cNvPr>
          <p:cNvSpPr txBox="1"/>
          <p:nvPr/>
        </p:nvSpPr>
        <p:spPr>
          <a:xfrm>
            <a:off x="1659013" y="7795743"/>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A. </a:t>
            </a:r>
            <a:r>
              <a:rPr lang="en-US" sz="4000" i="1">
                <a:solidFill>
                  <a:prstClr val="white"/>
                </a:solidFill>
                <a:latin typeface="Cambria" panose="02040503050406030204" pitchFamily="18" charset="0"/>
                <a:ea typeface="Tahoma" panose="020B0604030504040204" pitchFamily="34" charset="0"/>
                <a:cs typeface="Tahoma" panose="020B0604030504040204" pitchFamily="34" charset="0"/>
              </a:rPr>
              <a:t>x</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 &gt; 0 và </a:t>
            </a:r>
            <a:r>
              <a:rPr lang="en-US" sz="4000" i="1">
                <a:solidFill>
                  <a:prstClr val="white"/>
                </a:solidFill>
                <a:latin typeface="Cambria" panose="02040503050406030204" pitchFamily="18" charset="0"/>
                <a:ea typeface="Tahoma" panose="020B0604030504040204" pitchFamily="34" charset="0"/>
                <a:cs typeface="Tahoma" panose="020B0604030504040204" pitchFamily="34" charset="0"/>
              </a:rPr>
              <a:t>v</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 &gt; 0</a:t>
            </a:r>
          </a:p>
        </p:txBody>
      </p:sp>
      <p:sp>
        <p:nvSpPr>
          <p:cNvPr id="34" name="cau hoi d" descr="n181 zalo Nguyen Duc Chien">
            <a:extLst>
              <a:ext uri="{FF2B5EF4-FFF2-40B4-BE49-F238E27FC236}">
                <a16:creationId xmlns:a16="http://schemas.microsoft.com/office/drawing/2014/main" id="{42A746A3-96B8-42A5-8EFA-A104DB6B2F69}"/>
              </a:ext>
            </a:extLst>
          </p:cNvPr>
          <p:cNvSpPr txBox="1"/>
          <p:nvPr/>
        </p:nvSpPr>
        <p:spPr>
          <a:xfrm>
            <a:off x="9653357" y="9090638"/>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D. </a:t>
            </a:r>
            <a:r>
              <a:rPr lang="en-US" sz="4000" i="1">
                <a:solidFill>
                  <a:prstClr val="white"/>
                </a:solidFill>
                <a:latin typeface="Cambria" panose="02040503050406030204" pitchFamily="18" charset="0"/>
                <a:ea typeface="Tahoma" panose="020B0604030504040204" pitchFamily="34" charset="0"/>
                <a:cs typeface="Tahoma" panose="020B0604030504040204" pitchFamily="34" charset="0"/>
              </a:rPr>
              <a:t>x</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 &gt; 0 và </a:t>
            </a:r>
            <a:r>
              <a:rPr lang="en-US" sz="4000" i="1">
                <a:solidFill>
                  <a:prstClr val="white"/>
                </a:solidFill>
                <a:latin typeface="Cambria" panose="02040503050406030204" pitchFamily="18" charset="0"/>
                <a:ea typeface="Tahoma" panose="020B0604030504040204" pitchFamily="34" charset="0"/>
                <a:cs typeface="Tahoma" panose="020B0604030504040204" pitchFamily="34" charset="0"/>
              </a:rPr>
              <a:t>v</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 &lt; 0</a:t>
            </a:r>
          </a:p>
        </p:txBody>
      </p:sp>
      <p:pic>
        <p:nvPicPr>
          <p:cNvPr id="38" name="Question" descr="n181 zalo Nguyen Duc Chie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descr="n181 zalo Nguyen Duc Chien">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descr="n181 zalo Nguyen Duc Chie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descr="n181 zalo Nguyen Duc Chien">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181 zalo Nguyen Duc Chien">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descr="n181 zalo Nguyen Duc Chien">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181 zalo Nguyen Duc Chien">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181 zalo Nguyen Duc Chien">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181 zalo Nguyen Duc Chien">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24" name="TextBox 23" descr="n181 zalo Nguyen Duc Chien">
            <a:extLst>
              <a:ext uri="{FF2B5EF4-FFF2-40B4-BE49-F238E27FC236}">
                <a16:creationId xmlns:a16="http://schemas.microsoft.com/office/drawing/2014/main" id="{4605F6AC-8356-4661-B6A4-309609CF4CCF}"/>
              </a:ext>
            </a:extLst>
          </p:cNvPr>
          <p:cNvSpPr txBox="1"/>
          <p:nvPr/>
        </p:nvSpPr>
        <p:spPr>
          <a:xfrm>
            <a:off x="1907369" y="5653647"/>
            <a:ext cx="14592948" cy="1323439"/>
          </a:xfrm>
          <a:prstGeom prst="rect">
            <a:avLst/>
          </a:prstGeom>
          <a:noFill/>
        </p:spPr>
        <p:txBody>
          <a:bodyPr wrap="square" rtlCol="0">
            <a:spAutoFit/>
          </a:bodyPr>
          <a:lstStyle/>
          <a:p>
            <a:pPr defTabSz="1371600">
              <a:defRPr/>
            </a:pPr>
            <a:r>
              <a:rPr lang="en-US" sz="4000" b="1">
                <a:solidFill>
                  <a:prstClr val="white"/>
                </a:solidFill>
                <a:latin typeface="Cambria" panose="02040503050406030204" pitchFamily="18" charset="0"/>
              </a:rPr>
              <a:t>Câu hỏi: </a:t>
            </a:r>
            <a:r>
              <a:rPr lang="vi-VN" sz="4000">
                <a:solidFill>
                  <a:prstClr val="white"/>
                </a:solidFill>
                <a:latin typeface="Cambria" panose="02040503050406030204" pitchFamily="18" charset="0"/>
              </a:rPr>
              <a:t>Cho vật dao động điều hòa. L</a:t>
            </a:r>
            <a:r>
              <a:rPr lang="en-US" sz="4000">
                <a:solidFill>
                  <a:prstClr val="white"/>
                </a:solidFill>
                <a:latin typeface="Cambria" panose="02040503050406030204" pitchFamily="18" charset="0"/>
              </a:rPr>
              <a:t>i</a:t>
            </a:r>
            <a:r>
              <a:rPr lang="vi-VN" sz="4000">
                <a:solidFill>
                  <a:prstClr val="white"/>
                </a:solidFill>
                <a:latin typeface="Cambria" panose="02040503050406030204" pitchFamily="18" charset="0"/>
              </a:rPr>
              <a:t> độ đạt giá trị cực đại khi vật qua vị trí</a:t>
            </a:r>
            <a:endParaRPr lang="en-US" sz="4000">
              <a:solidFill>
                <a:prstClr val="white"/>
              </a:solidFill>
              <a:latin typeface="Cambria" panose="02040503050406030204" pitchFamily="18" charset="0"/>
            </a:endParaRPr>
          </a:p>
        </p:txBody>
      </p:sp>
      <p:sp>
        <p:nvSpPr>
          <p:cNvPr id="15" name="bang d" descr="n181 zalo Nguyen Duc Chien">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prstClr val="white"/>
              </a:buClr>
              <a:buFont typeface="Wingdings" panose="05000000000000000000" pitchFamily="2" charset="2"/>
              <a:buChar char="w"/>
              <a:defRPr/>
            </a:pPr>
            <a:endParaRPr lang="en-US" sz="4000">
              <a:solidFill>
                <a:prstClr val="white"/>
              </a:solidFill>
              <a:latin typeface="Cambria" panose="02040503050406030204" pitchFamily="18" charset="0"/>
            </a:endParaRPr>
          </a:p>
        </p:txBody>
      </p:sp>
      <p:sp>
        <p:nvSpPr>
          <p:cNvPr id="16" name="bang b" descr="n181 zalo Nguyen Duc Chien">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prstClr val="white"/>
              </a:buClr>
              <a:buFont typeface="Wingdings" panose="05000000000000000000" pitchFamily="2" charset="2"/>
              <a:buChar char="w"/>
              <a:defRPr/>
            </a:pPr>
            <a:endParaRPr lang="en-US" sz="4000">
              <a:solidFill>
                <a:prstClr val="white"/>
              </a:solidFill>
              <a:latin typeface="Cambria" panose="02040503050406030204" pitchFamily="18" charset="0"/>
            </a:endParaRPr>
          </a:p>
        </p:txBody>
      </p:sp>
      <p:sp>
        <p:nvSpPr>
          <p:cNvPr id="25" name="cau hoi d" descr="n181 zalo Nguyen Duc Chien">
            <a:extLst>
              <a:ext uri="{FF2B5EF4-FFF2-40B4-BE49-F238E27FC236}">
                <a16:creationId xmlns:a16="http://schemas.microsoft.com/office/drawing/2014/main" id="{9897B1B9-EB78-41AF-AC33-1E8F7714B11F}"/>
              </a:ext>
            </a:extLst>
          </p:cNvPr>
          <p:cNvSpPr txBox="1"/>
          <p:nvPr/>
        </p:nvSpPr>
        <p:spPr>
          <a:xfrm>
            <a:off x="9653357" y="9090636"/>
            <a:ext cx="7425146"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D. </a:t>
            </a:r>
            <a:r>
              <a:rPr lang="vi-VN" sz="4000">
                <a:solidFill>
                  <a:prstClr val="white"/>
                </a:solidFill>
                <a:latin typeface="Cambria" panose="02040503050406030204" pitchFamily="18" charset="0"/>
                <a:ea typeface="Tahoma" panose="020B0604030504040204" pitchFamily="34" charset="0"/>
                <a:cs typeface="Tahoma" panose="020B0604030504040204" pitchFamily="34" charset="0"/>
              </a:rPr>
              <a:t>biên dương</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sp>
        <p:nvSpPr>
          <p:cNvPr id="27" name="cau hoi b" descr="n181 zalo Nguyen Duc Chien">
            <a:extLst>
              <a:ext uri="{FF2B5EF4-FFF2-40B4-BE49-F238E27FC236}">
                <a16:creationId xmlns:a16="http://schemas.microsoft.com/office/drawing/2014/main" id="{D96707EC-5A82-4050-B897-6DBAB63AC957}"/>
              </a:ext>
            </a:extLst>
          </p:cNvPr>
          <p:cNvSpPr txBox="1"/>
          <p:nvPr/>
        </p:nvSpPr>
        <p:spPr>
          <a:xfrm>
            <a:off x="9653357" y="7795742"/>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B. </a:t>
            </a:r>
            <a:r>
              <a:rPr lang="vi-VN" sz="4000">
                <a:solidFill>
                  <a:prstClr val="white"/>
                </a:solidFill>
                <a:latin typeface="Cambria" panose="02040503050406030204" pitchFamily="18" charset="0"/>
                <a:ea typeface="Tahoma" panose="020B0604030504040204" pitchFamily="34" charset="0"/>
                <a:cs typeface="Tahoma" panose="020B0604030504040204" pitchFamily="34" charset="0"/>
              </a:rPr>
              <a:t>cân bằng</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sp>
        <p:nvSpPr>
          <p:cNvPr id="31" name="bang a" descr="n181 zalo Nguyen Duc Chien">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32" name="bang c" descr="n181 zalo Nguyen Duc Chien">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Cambria" panose="02040503050406030204" pitchFamily="18" charset="0"/>
            </a:endParaRPr>
          </a:p>
        </p:txBody>
      </p:sp>
      <p:sp>
        <p:nvSpPr>
          <p:cNvPr id="33" name="cau hoi a" descr="n181 zalo Nguyen Duc Chien">
            <a:extLst>
              <a:ext uri="{FF2B5EF4-FFF2-40B4-BE49-F238E27FC236}">
                <a16:creationId xmlns:a16="http://schemas.microsoft.com/office/drawing/2014/main" id="{9B5DABB8-849A-4D2D-930C-9CA07BFC5BDE}"/>
              </a:ext>
            </a:extLst>
          </p:cNvPr>
          <p:cNvSpPr txBox="1"/>
          <p:nvPr/>
        </p:nvSpPr>
        <p:spPr>
          <a:xfrm>
            <a:off x="1659013" y="7795743"/>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A. </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biên âm</a:t>
            </a:r>
          </a:p>
        </p:txBody>
      </p:sp>
      <p:sp>
        <p:nvSpPr>
          <p:cNvPr id="34" name="cau hoi c" descr="n181 zalo Nguyen Duc Chien">
            <a:extLst>
              <a:ext uri="{FF2B5EF4-FFF2-40B4-BE49-F238E27FC236}">
                <a16:creationId xmlns:a16="http://schemas.microsoft.com/office/drawing/2014/main" id="{42A746A3-96B8-42A5-8EFA-A104DB6B2F69}"/>
              </a:ext>
            </a:extLst>
          </p:cNvPr>
          <p:cNvSpPr txBox="1"/>
          <p:nvPr/>
        </p:nvSpPr>
        <p:spPr>
          <a:xfrm>
            <a:off x="1659013" y="9090636"/>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C. </a:t>
            </a:r>
            <a:r>
              <a:rPr lang="en-US" sz="4000">
                <a:solidFill>
                  <a:prstClr val="white"/>
                </a:solidFill>
                <a:latin typeface="Cambria" panose="02040503050406030204" pitchFamily="18" charset="0"/>
                <a:ea typeface="Tahoma" panose="020B0604030504040204" pitchFamily="34" charset="0"/>
                <a:cs typeface="Tahoma" panose="020B0604030504040204" pitchFamily="34" charset="0"/>
              </a:rPr>
              <a:t>biên </a:t>
            </a:r>
          </a:p>
        </p:txBody>
      </p:sp>
      <p:pic>
        <p:nvPicPr>
          <p:cNvPr id="38" name="Question" descr="n181 zalo Nguyen Duc Chie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descr="n181 zalo Nguyen Duc Chien">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descr="n181 zalo Nguyen Duc Chie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descr="n181 zalo Nguyen Duc Chien">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181 zalo Nguyen Duc Chien">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descr="n181 zalo Nguyen Duc Chien">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181 zalo Nguyen Duc Chien">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181 zalo Nguyen Duc Chien">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181 zalo Nguyen Duc Chien">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ndParaRPr>
          </a:p>
        </p:txBody>
      </p:sp>
      <p:sp>
        <p:nvSpPr>
          <p:cNvPr id="24" name="TextBox 23" descr="n181 zalo Nguyen Duc Chien">
            <a:extLst>
              <a:ext uri="{FF2B5EF4-FFF2-40B4-BE49-F238E27FC236}">
                <a16:creationId xmlns:a16="http://schemas.microsoft.com/office/drawing/2014/main" id="{4605F6AC-8356-4661-B6A4-309609CF4CCF}"/>
              </a:ext>
            </a:extLst>
          </p:cNvPr>
          <p:cNvSpPr txBox="1"/>
          <p:nvPr/>
        </p:nvSpPr>
        <p:spPr>
          <a:xfrm>
            <a:off x="1789228" y="5960298"/>
            <a:ext cx="14709543" cy="707886"/>
          </a:xfrm>
          <a:prstGeom prst="rect">
            <a:avLst/>
          </a:prstGeom>
          <a:noFill/>
        </p:spPr>
        <p:txBody>
          <a:bodyPr wrap="square" rtlCol="0">
            <a:spAutoFit/>
          </a:bodyPr>
          <a:lstStyle/>
          <a:p>
            <a:pPr algn="just" defTabSz="1371600">
              <a:defRPr/>
            </a:pPr>
            <a:r>
              <a:rPr lang="en-US" sz="4000" b="1">
                <a:solidFill>
                  <a:prstClr val="white"/>
                </a:solidFill>
                <a:latin typeface="Cambria" panose="02040503050406030204" pitchFamily="18" charset="0"/>
              </a:rPr>
              <a:t>Câu hỏi: </a:t>
            </a:r>
            <a:r>
              <a:rPr lang="vi-VN" sz="4000">
                <a:solidFill>
                  <a:prstClr val="white"/>
                </a:solidFill>
                <a:latin typeface="Cambria" panose="02040503050406030204" pitchFamily="18" charset="0"/>
              </a:rPr>
              <a:t>Trong dao động điều h</a:t>
            </a:r>
            <a:r>
              <a:rPr lang="en-US" sz="4000">
                <a:solidFill>
                  <a:prstClr val="white"/>
                </a:solidFill>
                <a:latin typeface="Cambria" panose="02040503050406030204" pitchFamily="18" charset="0"/>
              </a:rPr>
              <a:t>òa</a:t>
            </a:r>
            <a:r>
              <a:rPr lang="vi-VN" sz="4000">
                <a:solidFill>
                  <a:prstClr val="white"/>
                </a:solidFill>
                <a:latin typeface="Cambria" panose="02040503050406030204" pitchFamily="18" charset="0"/>
              </a:rPr>
              <a:t>, vận tốc biến đổi như thế nào?</a:t>
            </a:r>
            <a:endParaRPr lang="en-US" sz="4000" baseline="30000">
              <a:solidFill>
                <a:prstClr val="white"/>
              </a:solidFill>
              <a:latin typeface="Cambria" panose="02040503050406030204" pitchFamily="18" charset="0"/>
            </a:endParaRPr>
          </a:p>
        </p:txBody>
      </p:sp>
      <p:sp>
        <p:nvSpPr>
          <p:cNvPr id="15" name="bang b" descr="n181 zalo Nguyen Duc Chien">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ndParaRPr>
          </a:p>
        </p:txBody>
      </p:sp>
      <p:sp>
        <p:nvSpPr>
          <p:cNvPr id="16" name="bang c" descr="n181 zalo Nguyen Duc Chien">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ndParaRPr>
          </a:p>
        </p:txBody>
      </p:sp>
      <p:sp>
        <p:nvSpPr>
          <p:cNvPr id="25" name="cau hoi b" descr="n181 zalo Nguyen Duc Chien">
            <a:extLst>
              <a:ext uri="{FF2B5EF4-FFF2-40B4-BE49-F238E27FC236}">
                <a16:creationId xmlns:a16="http://schemas.microsoft.com/office/drawing/2014/main" id="{9897B1B9-EB78-41AF-AC33-1E8F7714B11F}"/>
              </a:ext>
            </a:extLst>
          </p:cNvPr>
          <p:cNvSpPr txBox="1"/>
          <p:nvPr/>
        </p:nvSpPr>
        <p:spPr>
          <a:xfrm>
            <a:off x="9653357" y="7804177"/>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B. </a:t>
            </a:r>
            <a:r>
              <a:rPr lang="it-IT" sz="4000">
                <a:solidFill>
                  <a:prstClr val="white"/>
                </a:solidFill>
                <a:latin typeface="Cambria" panose="02040503050406030204" pitchFamily="18" charset="0"/>
                <a:ea typeface="Tahoma" panose="020B0604030504040204" pitchFamily="34" charset="0"/>
                <a:cs typeface="Tahoma" panose="020B0604030504040204" pitchFamily="34" charset="0"/>
              </a:rPr>
              <a:t>Sớm pha π/2 so với li độ</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sp>
        <p:nvSpPr>
          <p:cNvPr id="27" name="cau hoi c" descr="n181 zalo Nguyen Duc Chien">
            <a:extLst>
              <a:ext uri="{FF2B5EF4-FFF2-40B4-BE49-F238E27FC236}">
                <a16:creationId xmlns:a16="http://schemas.microsoft.com/office/drawing/2014/main" id="{D96707EC-5A82-4050-B897-6DBAB63AC957}"/>
              </a:ext>
            </a:extLst>
          </p:cNvPr>
          <p:cNvSpPr txBox="1"/>
          <p:nvPr/>
        </p:nvSpPr>
        <p:spPr>
          <a:xfrm>
            <a:off x="1659013" y="9090638"/>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C. </a:t>
            </a:r>
            <a:r>
              <a:rPr lang="vi-VN" sz="4000">
                <a:solidFill>
                  <a:prstClr val="white"/>
                </a:solidFill>
                <a:latin typeface="Cambria" panose="02040503050406030204" pitchFamily="18" charset="0"/>
                <a:ea typeface="Tahoma" panose="020B0604030504040204" pitchFamily="34" charset="0"/>
                <a:cs typeface="Tahoma" panose="020B0604030504040204" pitchFamily="34" charset="0"/>
              </a:rPr>
              <a:t>Ngược pha với li độ</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sp>
        <p:nvSpPr>
          <p:cNvPr id="31" name="bang a" descr="n181 zalo Nguyen Duc Chien">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ndParaRPr>
          </a:p>
        </p:txBody>
      </p:sp>
      <p:sp>
        <p:nvSpPr>
          <p:cNvPr id="32" name="bang d" descr="n181 zalo Nguyen Duc Chien">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ndParaRPr>
          </a:p>
        </p:txBody>
      </p:sp>
      <p:sp>
        <p:nvSpPr>
          <p:cNvPr id="33" name="cau hoi a" descr="n181 zalo Nguyen Duc Chien">
            <a:extLst>
              <a:ext uri="{FF2B5EF4-FFF2-40B4-BE49-F238E27FC236}">
                <a16:creationId xmlns:a16="http://schemas.microsoft.com/office/drawing/2014/main" id="{9B5DABB8-849A-4D2D-930C-9CA07BFC5BDE}"/>
              </a:ext>
            </a:extLst>
          </p:cNvPr>
          <p:cNvSpPr txBox="1"/>
          <p:nvPr/>
        </p:nvSpPr>
        <p:spPr>
          <a:xfrm>
            <a:off x="1659013" y="7795743"/>
            <a:ext cx="6975629"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A. </a:t>
            </a:r>
            <a:r>
              <a:rPr lang="it-IT" sz="4000">
                <a:solidFill>
                  <a:prstClr val="white"/>
                </a:solidFill>
                <a:latin typeface="Cambria" panose="02040503050406030204" pitchFamily="18" charset="0"/>
                <a:ea typeface="Tahoma" panose="020B0604030504040204" pitchFamily="34" charset="0"/>
                <a:cs typeface="Tahoma" panose="020B0604030504040204" pitchFamily="34" charset="0"/>
              </a:rPr>
              <a:t>Cùng pha với li độ</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181 zalo Nguyen Duc Chien">
            <a:extLst>
              <a:ext uri="{FF2B5EF4-FFF2-40B4-BE49-F238E27FC236}">
                <a16:creationId xmlns:a16="http://schemas.microsoft.com/office/drawing/2014/main" id="{42A746A3-96B8-42A5-8EFA-A104DB6B2F69}"/>
              </a:ext>
            </a:extLst>
          </p:cNvPr>
          <p:cNvSpPr txBox="1"/>
          <p:nvPr/>
        </p:nvSpPr>
        <p:spPr>
          <a:xfrm>
            <a:off x="9653357" y="9058080"/>
            <a:ext cx="7874660"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a:solidFill>
                  <a:srgbClr val="FFC000"/>
                </a:solidFill>
                <a:latin typeface="Cambria" panose="02040503050406030204" pitchFamily="18" charset="0"/>
                <a:ea typeface="Tahoma" panose="020B0604030504040204" pitchFamily="34" charset="0"/>
                <a:cs typeface="Tahoma" panose="020B0604030504040204" pitchFamily="34" charset="0"/>
              </a:rPr>
              <a:t>D. </a:t>
            </a:r>
            <a:r>
              <a:rPr lang="it-IT" sz="4000">
                <a:solidFill>
                  <a:prstClr val="white"/>
                </a:solidFill>
                <a:latin typeface="Cambria" panose="02040503050406030204" pitchFamily="18" charset="0"/>
                <a:ea typeface="Tahoma" panose="020B0604030504040204" pitchFamily="34" charset="0"/>
                <a:cs typeface="Tahoma" panose="020B0604030504040204" pitchFamily="34" charset="0"/>
              </a:rPr>
              <a:t>Trễ pha π/2 so với li độ</a:t>
            </a:r>
            <a:endParaRPr lang="en-US" sz="4000">
              <a:solidFill>
                <a:prstClr val="white"/>
              </a:solidFill>
              <a:latin typeface="Cambria" panose="02040503050406030204" pitchFamily="18" charset="0"/>
              <a:ea typeface="Tahoma" panose="020B0604030504040204" pitchFamily="34" charset="0"/>
              <a:cs typeface="Tahoma" panose="020B0604030504040204" pitchFamily="34" charset="0"/>
            </a:endParaRPr>
          </a:p>
        </p:txBody>
      </p:sp>
      <p:pic>
        <p:nvPicPr>
          <p:cNvPr id="38" name="Question" descr="n181 zalo Nguyen Duc Chie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descr="n181 zalo Nguyen Duc Chien">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descr="n181 zalo Nguyen Duc Chie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descr="n181 zalo Nguyen Duc Chien">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21639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9F87"/>
        </a:solidFill>
        <a:effectLst/>
      </p:bgPr>
    </p:bg>
    <p:spTree>
      <p:nvGrpSpPr>
        <p:cNvPr id="1" name=""/>
        <p:cNvGrpSpPr/>
        <p:nvPr/>
      </p:nvGrpSpPr>
      <p:grpSpPr>
        <a:xfrm>
          <a:off x="0" y="0"/>
          <a:ext cx="0" cy="0"/>
          <a:chOff x="0" y="0"/>
          <a:chExt cx="0" cy="0"/>
        </a:xfrm>
      </p:grpSpPr>
      <p:sp>
        <p:nvSpPr>
          <p:cNvPr id="2" name="TextBox 2" descr="n181 zalo Nguyen Duc Chien"/>
          <p:cNvSpPr txBox="1"/>
          <p:nvPr/>
        </p:nvSpPr>
        <p:spPr>
          <a:xfrm>
            <a:off x="554275" y="425143"/>
            <a:ext cx="17179449" cy="880562"/>
          </a:xfrm>
          <a:prstGeom prst="rect">
            <a:avLst/>
          </a:prstGeom>
        </p:spPr>
        <p:txBody>
          <a:bodyPr wrap="square" lIns="0" tIns="0" rIns="0" bIns="0" rtlCol="0" anchor="t">
            <a:spAutoFit/>
          </a:bodyPr>
          <a:lstStyle/>
          <a:p>
            <a:pPr algn="ctr">
              <a:lnSpc>
                <a:spcPts val="7680"/>
              </a:lnSpc>
            </a:pPr>
            <a:r>
              <a:rPr lang="en-US" sz="4800" b="1">
                <a:solidFill>
                  <a:srgbClr val="FEF4D6"/>
                </a:solidFill>
                <a:latin typeface="Cambria" panose="02040503050406030204" pitchFamily="18" charset="0"/>
              </a:rPr>
              <a:t>TÀI NĂNG NHÍ VÁN TRƯỢT LÒNG CHẢO - Tony Hawk (Brazil)</a:t>
            </a:r>
          </a:p>
        </p:txBody>
      </p:sp>
      <p:sp>
        <p:nvSpPr>
          <p:cNvPr id="6" name="TextBox 6" descr="n181 zalo Nguyen Duc Chien"/>
          <p:cNvSpPr txBox="1"/>
          <p:nvPr/>
        </p:nvSpPr>
        <p:spPr>
          <a:xfrm>
            <a:off x="3341519" y="1676769"/>
            <a:ext cx="11604959" cy="414794"/>
          </a:xfrm>
          <a:prstGeom prst="rect">
            <a:avLst/>
          </a:prstGeom>
        </p:spPr>
        <p:txBody>
          <a:bodyPr lIns="0" tIns="0" rIns="0" bIns="0" rtlCol="0" anchor="t">
            <a:spAutoFit/>
          </a:bodyPr>
          <a:lstStyle/>
          <a:p>
            <a:pPr algn="ctr">
              <a:lnSpc>
                <a:spcPts val="3149"/>
              </a:lnSpc>
            </a:pPr>
            <a:r>
              <a:rPr lang="en-US" sz="4000">
                <a:solidFill>
                  <a:schemeClr val="bg1"/>
                </a:solidFill>
                <a:latin typeface="Cambria" panose="02040503050406030204" pitchFamily="18" charset="0"/>
              </a:rPr>
              <a:t>Quan sát và ghi nhận nội dung trong video dưới đây:</a:t>
            </a:r>
          </a:p>
        </p:txBody>
      </p:sp>
      <p:grpSp>
        <p:nvGrpSpPr>
          <p:cNvPr id="11" name="Group 11" descr="n181 zalo Nguyen Duc Chien"/>
          <p:cNvGrpSpPr/>
          <p:nvPr/>
        </p:nvGrpSpPr>
        <p:grpSpPr>
          <a:xfrm>
            <a:off x="0" y="9466902"/>
            <a:ext cx="18288000" cy="820098"/>
            <a:chOff x="0" y="0"/>
            <a:chExt cx="6555032" cy="293951"/>
          </a:xfrm>
        </p:grpSpPr>
        <p:sp>
          <p:nvSpPr>
            <p:cNvPr id="12" name="Freeform 12"/>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txBody>
            <a:bodyPr/>
            <a:lstStyle/>
            <a:p>
              <a:endParaRPr lang="en-US"/>
            </a:p>
          </p:txBody>
        </p:sp>
      </p:grpSp>
      <p:pic>
        <p:nvPicPr>
          <p:cNvPr id="3" name="TÀI NĂNG NHÍ 11 TUỔI PHÁ KỈ LỤC TRƯỢT VÁN CỦA HUYỀN THOẠI _ HTV TIN TỨC" descr="n181 zalo Nguyen Duc Chien">
            <a:hlinkClick r:id="" action="ppaction://media"/>
            <a:extLst>
              <a:ext uri="{FF2B5EF4-FFF2-40B4-BE49-F238E27FC236}">
                <a16:creationId xmlns:a16="http://schemas.microsoft.com/office/drawing/2014/main" id="{C903B9CA-3856-79A7-6A00-F263D763E2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599" y="2220091"/>
            <a:ext cx="13857051" cy="7235175"/>
          </a:xfrm>
          <a:prstGeom prst="rect">
            <a:avLst/>
          </a:prstGeom>
          <a:ln>
            <a:noFill/>
          </a:ln>
          <a:effectLst>
            <a:softEdge rad="112500"/>
          </a:effectLst>
        </p:spPr>
      </p:pic>
      <p:pic>
        <p:nvPicPr>
          <p:cNvPr id="9" name="Picture 9" descr="n181 zalo Nguyen Duc Chien"/>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230361">
            <a:off x="598853" y="2042922"/>
            <a:ext cx="2110078" cy="1480891"/>
          </a:xfrm>
          <a:prstGeom prst="rect">
            <a:avLst/>
          </a:prstGeom>
        </p:spPr>
      </p:pic>
      <p:pic>
        <p:nvPicPr>
          <p:cNvPr id="8" name="Picture 8" descr="n181 zalo Nguyen Duc Chien"/>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904725" y="7065339"/>
            <a:ext cx="1950677" cy="2273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181 zalo Nguyen Duc Chien">
            <a:extLst>
              <a:ext uri="{FF2B5EF4-FFF2-40B4-BE49-F238E27FC236}">
                <a16:creationId xmlns:a16="http://schemas.microsoft.com/office/drawing/2014/main" id="{9D9482B8-AF10-F0E8-D7EF-4812F945088F}"/>
              </a:ext>
            </a:extLst>
          </p:cNvPr>
          <p:cNvPicPr>
            <a:picLocks noChangeAspect="1"/>
          </p:cNvPicPr>
          <p:nvPr/>
        </p:nvPicPr>
        <p:blipFill>
          <a:blip r:embed="rId2"/>
          <a:stretch>
            <a:fillRect/>
          </a:stretch>
        </p:blipFill>
        <p:spPr>
          <a:xfrm>
            <a:off x="76200" y="1205502"/>
            <a:ext cx="12005434" cy="9025514"/>
          </a:xfrm>
          <a:prstGeom prst="rect">
            <a:avLst/>
          </a:prstGeom>
        </p:spPr>
      </p:pic>
      <p:grpSp>
        <p:nvGrpSpPr>
          <p:cNvPr id="2" name="Group 1" descr="n181 zalo Nguyen Duc Chien">
            <a:extLst>
              <a:ext uri="{FF2B5EF4-FFF2-40B4-BE49-F238E27FC236}">
                <a16:creationId xmlns:a16="http://schemas.microsoft.com/office/drawing/2014/main" id="{2A5F6EC7-5D88-AAB3-A34F-C025FEE7F075}"/>
              </a:ext>
            </a:extLst>
          </p:cNvPr>
          <p:cNvGrpSpPr/>
          <p:nvPr/>
        </p:nvGrpSpPr>
        <p:grpSpPr>
          <a:xfrm>
            <a:off x="12344400" y="1474825"/>
            <a:ext cx="5657385" cy="8432287"/>
            <a:chOff x="11658600" y="961694"/>
            <a:chExt cx="5805830" cy="8432287"/>
          </a:xfrm>
        </p:grpSpPr>
        <p:pic>
          <p:nvPicPr>
            <p:cNvPr id="11" name="Picture 10">
              <a:extLst>
                <a:ext uri="{FF2B5EF4-FFF2-40B4-BE49-F238E27FC236}">
                  <a16:creationId xmlns:a16="http://schemas.microsoft.com/office/drawing/2014/main" id="{E42E1DA9-CFB8-09AC-FEAC-AB0831680C99}"/>
                </a:ext>
              </a:extLst>
            </p:cNvPr>
            <p:cNvPicPr>
              <a:picLocks noChangeAspect="1"/>
            </p:cNvPicPr>
            <p:nvPr/>
          </p:nvPicPr>
          <p:blipFill>
            <a:blip r:embed="rId3"/>
            <a:stretch>
              <a:fillRect/>
            </a:stretch>
          </p:blipFill>
          <p:spPr>
            <a:xfrm>
              <a:off x="11658600" y="5398762"/>
              <a:ext cx="2911548" cy="3995219"/>
            </a:xfrm>
            <a:prstGeom prst="rect">
              <a:avLst/>
            </a:prstGeom>
          </p:spPr>
        </p:pic>
        <p:sp>
          <p:nvSpPr>
            <p:cNvPr id="15" name="TextBox 14">
              <a:extLst>
                <a:ext uri="{FF2B5EF4-FFF2-40B4-BE49-F238E27FC236}">
                  <a16:creationId xmlns:a16="http://schemas.microsoft.com/office/drawing/2014/main" id="{922D6BF4-A278-DEC6-130A-42867BD1141F}"/>
                </a:ext>
              </a:extLst>
            </p:cNvPr>
            <p:cNvSpPr txBox="1"/>
            <p:nvPr/>
          </p:nvSpPr>
          <p:spPr>
            <a:xfrm>
              <a:off x="11677673" y="961694"/>
              <a:ext cx="5786757" cy="4506875"/>
            </a:xfrm>
            <a:prstGeom prst="rect">
              <a:avLst/>
            </a:prstGeom>
            <a:noFill/>
          </p:spPr>
          <p:txBody>
            <a:bodyPr wrap="square">
              <a:spAutoFit/>
            </a:bodyPr>
            <a:lstStyle/>
            <a:p>
              <a:pPr algn="just">
                <a:lnSpc>
                  <a:spcPct val="130000"/>
                </a:lnSpc>
              </a:pPr>
              <a:r>
                <a:rPr lang="vi-VN" sz="3200" b="0" i="0">
                  <a:solidFill>
                    <a:srgbClr val="0000CC"/>
                  </a:solidFill>
                  <a:effectLst/>
                  <a:latin typeface="Cambria" panose="02040503050406030204" pitchFamily="18" charset="0"/>
                  <a:ea typeface="Cambria" panose="02040503050406030204" pitchFamily="18" charset="0"/>
                  <a:cs typeface="Calibri" panose="020F0502020204030204" pitchFamily="34" charset="0"/>
                </a:rPr>
                <a:t>Một vật dao động điều hòa trong trọng trường, cơ năng của vật được tính như thế nào và có sự chuyển hóa giữa động năng và thế năng tương tự như vật chuyển động trong trọng trường không?</a:t>
              </a:r>
              <a:endParaRPr lang="en-US" sz="3200">
                <a:solidFill>
                  <a:srgbClr val="0000CC"/>
                </a:solidFill>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1F3530B2-3007-0476-7EBA-2F8F4FDF95DE}"/>
                </a:ext>
              </a:extLst>
            </p:cNvPr>
            <p:cNvPicPr>
              <a:picLocks noChangeAspect="1"/>
            </p:cNvPicPr>
            <p:nvPr/>
          </p:nvPicPr>
          <p:blipFill rotWithShape="1">
            <a:blip r:embed="rId4"/>
            <a:srcRect r="58216"/>
            <a:stretch/>
          </p:blipFill>
          <p:spPr>
            <a:xfrm>
              <a:off x="15256050" y="5836524"/>
              <a:ext cx="1355549" cy="1283417"/>
            </a:xfrm>
            <a:prstGeom prst="rect">
              <a:avLst/>
            </a:prstGeom>
          </p:spPr>
        </p:pic>
        <p:pic>
          <p:nvPicPr>
            <p:cNvPr id="20" name="Picture 19">
              <a:extLst>
                <a:ext uri="{FF2B5EF4-FFF2-40B4-BE49-F238E27FC236}">
                  <a16:creationId xmlns:a16="http://schemas.microsoft.com/office/drawing/2014/main" id="{EAE13B8F-28D2-9906-C7A0-D800A384BDC9}"/>
                </a:ext>
              </a:extLst>
            </p:cNvPr>
            <p:cNvPicPr>
              <a:picLocks noChangeAspect="1"/>
            </p:cNvPicPr>
            <p:nvPr/>
          </p:nvPicPr>
          <p:blipFill rotWithShape="1">
            <a:blip r:embed="rId4"/>
            <a:srcRect l="40588" t="20711" r="42630" b="28556"/>
            <a:stretch/>
          </p:blipFill>
          <p:spPr>
            <a:xfrm>
              <a:off x="15590923" y="7010326"/>
              <a:ext cx="685799" cy="820098"/>
            </a:xfrm>
            <a:prstGeom prst="rect">
              <a:avLst/>
            </a:prstGeom>
          </p:spPr>
        </p:pic>
        <p:pic>
          <p:nvPicPr>
            <p:cNvPr id="21" name="Picture 20">
              <a:extLst>
                <a:ext uri="{FF2B5EF4-FFF2-40B4-BE49-F238E27FC236}">
                  <a16:creationId xmlns:a16="http://schemas.microsoft.com/office/drawing/2014/main" id="{87FD11E5-4986-5D2C-382D-3CC2DE2B3E9A}"/>
                </a:ext>
              </a:extLst>
            </p:cNvPr>
            <p:cNvPicPr>
              <a:picLocks noChangeAspect="1"/>
            </p:cNvPicPr>
            <p:nvPr/>
          </p:nvPicPr>
          <p:blipFill rotWithShape="1">
            <a:blip r:embed="rId4"/>
            <a:srcRect l="58274" b="-1051"/>
            <a:stretch/>
          </p:blipFill>
          <p:spPr>
            <a:xfrm>
              <a:off x="15256050" y="7893598"/>
              <a:ext cx="1355549" cy="1298704"/>
            </a:xfrm>
            <a:prstGeom prst="rect">
              <a:avLst/>
            </a:prstGeom>
          </p:spPr>
        </p:pic>
      </p:grpSp>
      <p:grpSp>
        <p:nvGrpSpPr>
          <p:cNvPr id="25" name="Group 24" descr="n181 zalo Nguyen Duc Chien">
            <a:extLst>
              <a:ext uri="{FF2B5EF4-FFF2-40B4-BE49-F238E27FC236}">
                <a16:creationId xmlns:a16="http://schemas.microsoft.com/office/drawing/2014/main" id="{C5A702DC-22F9-E01C-61DD-EFB7181BB2CC}"/>
              </a:ext>
            </a:extLst>
          </p:cNvPr>
          <p:cNvGrpSpPr/>
          <p:nvPr/>
        </p:nvGrpSpPr>
        <p:grpSpPr>
          <a:xfrm>
            <a:off x="4312920" y="55984"/>
            <a:ext cx="9555480" cy="982385"/>
            <a:chOff x="4312920" y="55984"/>
            <a:chExt cx="9555480" cy="982385"/>
          </a:xfrm>
        </p:grpSpPr>
        <p:sp>
          <p:nvSpPr>
            <p:cNvPr id="19" name="TextBox 18">
              <a:extLst>
                <a:ext uri="{FF2B5EF4-FFF2-40B4-BE49-F238E27FC236}">
                  <a16:creationId xmlns:a16="http://schemas.microsoft.com/office/drawing/2014/main" id="{5BCAC9DD-651D-EB49-84B6-E786C9022FA7}"/>
                </a:ext>
              </a:extLst>
            </p:cNvPr>
            <p:cNvSpPr txBox="1"/>
            <p:nvPr/>
          </p:nvSpPr>
          <p:spPr>
            <a:xfrm>
              <a:off x="6324600" y="55984"/>
              <a:ext cx="5486402" cy="982385"/>
            </a:xfrm>
            <a:prstGeom prst="rect">
              <a:avLst/>
            </a:prstGeom>
            <a:noFill/>
          </p:spPr>
          <p:txBody>
            <a:bodyPr wrap="square">
              <a:spAutoFit/>
            </a:bodyPr>
            <a:lstStyle/>
            <a:p>
              <a:pPr algn="ctr">
                <a:lnSpc>
                  <a:spcPct val="150000"/>
                </a:lnSpc>
              </a:pPr>
              <a:r>
                <a:rPr lang="en-US" sz="4400" b="1">
                  <a:solidFill>
                    <a:srgbClr val="C00000"/>
                  </a:solidFill>
                  <a:latin typeface="Cambria" panose="02040503050406030204" pitchFamily="18" charset="0"/>
                  <a:ea typeface="Arimo" panose="020B0604020202020204" charset="0"/>
                  <a:cs typeface="Arimo" panose="020B0604020202020204" charset="0"/>
                </a:rPr>
                <a:t>PHIẾU HỌC TẬP SỐ 1</a:t>
              </a:r>
            </a:p>
          </p:txBody>
        </p:sp>
        <p:cxnSp>
          <p:nvCxnSpPr>
            <p:cNvPr id="23" name="Straight Connector 22">
              <a:extLst>
                <a:ext uri="{FF2B5EF4-FFF2-40B4-BE49-F238E27FC236}">
                  <a16:creationId xmlns:a16="http://schemas.microsoft.com/office/drawing/2014/main" id="{04FFDE20-CEB2-1E29-E60A-C6E9095E8E3C}"/>
                </a:ext>
              </a:extLst>
            </p:cNvPr>
            <p:cNvCxnSpPr/>
            <p:nvPr/>
          </p:nvCxnSpPr>
          <p:spPr>
            <a:xfrm>
              <a:off x="4312920" y="723900"/>
              <a:ext cx="201168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626ADDCD-A915-2902-2E29-7BC49939C75C}"/>
                </a:ext>
              </a:extLst>
            </p:cNvPr>
            <p:cNvCxnSpPr/>
            <p:nvPr/>
          </p:nvCxnSpPr>
          <p:spPr>
            <a:xfrm>
              <a:off x="11856720" y="723900"/>
              <a:ext cx="201168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6" name="TextBox 5" descr="n181 zalo Nguyen Duc Chien">
            <a:extLst>
              <a:ext uri="{FF2B5EF4-FFF2-40B4-BE49-F238E27FC236}">
                <a16:creationId xmlns:a16="http://schemas.microsoft.com/office/drawing/2014/main" id="{CA82F786-5F33-980D-FB8F-4303C581685D}"/>
              </a:ext>
            </a:extLst>
          </p:cNvPr>
          <p:cNvSpPr txBox="1"/>
          <p:nvPr/>
        </p:nvSpPr>
        <p:spPr>
          <a:xfrm>
            <a:off x="5001322" y="5829300"/>
            <a:ext cx="6693299" cy="3000821"/>
          </a:xfrm>
          <a:prstGeom prst="rect">
            <a:avLst/>
          </a:prstGeom>
          <a:solidFill>
            <a:schemeClr val="bg1"/>
          </a:solidFill>
        </p:spPr>
        <p:txBody>
          <a:bodyPr wrap="square">
            <a:spAutoFit/>
          </a:bodyPr>
          <a:lstStyle/>
          <a:p>
            <a:pPr marL="0" marR="0" algn="just">
              <a:lnSpc>
                <a:spcPct val="90000"/>
              </a:lnSpc>
              <a:spcBef>
                <a:spcPts val="0"/>
              </a:spcBef>
              <a:spcAft>
                <a:spcPts val="0"/>
              </a:spcAft>
              <a:tabLst>
                <a:tab pos="218440" algn="l"/>
              </a:tabLst>
            </a:pPr>
            <a:r>
              <a:rPr lang="en-US" sz="3000">
                <a:solidFill>
                  <a:srgbClr val="002060"/>
                </a:solidFill>
                <a:effectLst/>
                <a:latin typeface="Cambria" panose="02040503050406030204" pitchFamily="18" charset="0"/>
                <a:ea typeface="Cambria" panose="02040503050406030204" pitchFamily="18" charset="0"/>
              </a:rPr>
              <a:t>+ Tại vị trí 1 và 5, thế năng bằng nhau và cực đại</a:t>
            </a:r>
          </a:p>
          <a:p>
            <a:pPr marL="0" marR="0" algn="just">
              <a:lnSpc>
                <a:spcPct val="90000"/>
              </a:lnSpc>
              <a:spcBef>
                <a:spcPts val="0"/>
              </a:spcBef>
              <a:spcAft>
                <a:spcPts val="0"/>
              </a:spcAft>
              <a:tabLst>
                <a:tab pos="218440" algn="l"/>
              </a:tabLst>
            </a:pPr>
            <a:r>
              <a:rPr lang="en-US" sz="3000">
                <a:solidFill>
                  <a:srgbClr val="002060"/>
                </a:solidFill>
                <a:effectLst/>
                <a:latin typeface="Cambria" panose="02040503050406030204" pitchFamily="18" charset="0"/>
                <a:ea typeface="Cambria" panose="02040503050406030204" pitchFamily="18" charset="0"/>
              </a:rPr>
              <a:t>+ Tại vị trí 2 và 4 động năng và thế năng đều bằng nhau</a:t>
            </a:r>
          </a:p>
          <a:p>
            <a:pPr marL="0" marR="0" algn="just">
              <a:lnSpc>
                <a:spcPct val="90000"/>
              </a:lnSpc>
              <a:spcBef>
                <a:spcPts val="0"/>
              </a:spcBef>
              <a:spcAft>
                <a:spcPts val="0"/>
              </a:spcAft>
              <a:tabLst>
                <a:tab pos="218440" algn="l"/>
              </a:tabLst>
            </a:pPr>
            <a:r>
              <a:rPr lang="en-US" sz="3000">
                <a:solidFill>
                  <a:srgbClr val="002060"/>
                </a:solidFill>
                <a:effectLst/>
                <a:latin typeface="Cambria" panose="02040503050406030204" pitchFamily="18" charset="0"/>
                <a:ea typeface="Cambria" panose="02040503050406030204" pitchFamily="18" charset="0"/>
              </a:rPr>
              <a:t>+ Tại vị trí 3 động năng cực đại, thế năng bằng 0</a:t>
            </a:r>
          </a:p>
          <a:p>
            <a:pPr marL="0" marR="0" indent="218440" algn="just">
              <a:lnSpc>
                <a:spcPct val="90000"/>
              </a:lnSpc>
              <a:spcBef>
                <a:spcPts val="0"/>
              </a:spcBef>
              <a:spcAft>
                <a:spcPts val="0"/>
              </a:spcAft>
            </a:pPr>
            <a:r>
              <a:rPr lang="en-US" sz="3000">
                <a:solidFill>
                  <a:srgbClr val="002060"/>
                </a:solidFill>
                <a:effectLst/>
                <a:latin typeface="Cambria" panose="02040503050406030204" pitchFamily="18" charset="0"/>
                <a:ea typeface="Cambria" panose="02040503050406030204" pitchFamily="18" charset="0"/>
                <a:sym typeface="Symbol" panose="05050102010706020507" pitchFamily="18" charset="2"/>
              </a:rPr>
              <a:t></a:t>
            </a:r>
            <a:r>
              <a:rPr lang="en-US" sz="3000">
                <a:solidFill>
                  <a:srgbClr val="002060"/>
                </a:solidFill>
                <a:effectLst/>
                <a:latin typeface="Cambria" panose="02040503050406030204" pitchFamily="18" charset="0"/>
                <a:ea typeface="Cambria" panose="02040503050406030204" pitchFamily="18" charset="0"/>
              </a:rPr>
              <a:t> Tất cả các vị trí, cơ năng không đổi.</a:t>
            </a:r>
          </a:p>
        </p:txBody>
      </p:sp>
      <p:sp>
        <p:nvSpPr>
          <p:cNvPr id="7" name="TextBox 6" descr="n181 zalo Nguyen Duc Chien">
            <a:extLst>
              <a:ext uri="{FF2B5EF4-FFF2-40B4-BE49-F238E27FC236}">
                <a16:creationId xmlns:a16="http://schemas.microsoft.com/office/drawing/2014/main" id="{56EF1AE3-5B85-2D15-2612-E7F91643243B}"/>
              </a:ext>
            </a:extLst>
          </p:cNvPr>
          <p:cNvSpPr txBox="1"/>
          <p:nvPr/>
        </p:nvSpPr>
        <p:spPr>
          <a:xfrm>
            <a:off x="746760" y="8756496"/>
            <a:ext cx="10929276" cy="1108893"/>
          </a:xfrm>
          <a:prstGeom prst="rect">
            <a:avLst/>
          </a:prstGeom>
          <a:solidFill>
            <a:schemeClr val="bg1"/>
          </a:solidFill>
        </p:spPr>
        <p:txBody>
          <a:bodyPr wrap="square">
            <a:spAutoFit/>
          </a:bodyPr>
          <a:lstStyle/>
          <a:p>
            <a:pPr marL="0" marR="0" algn="just">
              <a:lnSpc>
                <a:spcPct val="115000"/>
              </a:lnSpc>
              <a:spcBef>
                <a:spcPts val="0"/>
              </a:spcBef>
              <a:spcAft>
                <a:spcPts val="0"/>
              </a:spcAft>
            </a:pPr>
            <a:r>
              <a:rPr lang="en-US" sz="3000" b="1">
                <a:solidFill>
                  <a:srgbClr val="002060"/>
                </a:solidFill>
                <a:effectLst/>
                <a:latin typeface="Cambria" panose="02040503050406030204" pitchFamily="18" charset="0"/>
                <a:ea typeface="Cambria" panose="02040503050406030204" pitchFamily="18" charset="0"/>
                <a:sym typeface="Wingdings" panose="05000000000000000000" pitchFamily="2" charset="2"/>
              </a:rPr>
              <a:t></a:t>
            </a:r>
            <a:r>
              <a:rPr lang="en-US" sz="3000" b="1">
                <a:solidFill>
                  <a:srgbClr val="002060"/>
                </a:solidFill>
                <a:effectLst/>
                <a:latin typeface="Cambria" panose="02040503050406030204" pitchFamily="18" charset="0"/>
                <a:ea typeface="Cambria" panose="02040503050406030204" pitchFamily="18" charset="0"/>
              </a:rPr>
              <a:t> Khi 1 vật dao động điều hòa trong trọng trường, cơ năng của vật được tính bằng tổng động năng và thế năng.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6" descr="n181 zalo Nguyen Duc Chien"/>
          <p:cNvGrpSpPr/>
          <p:nvPr/>
        </p:nvGrpSpPr>
        <p:grpSpPr>
          <a:xfrm>
            <a:off x="0" y="9466902"/>
            <a:ext cx="18288000" cy="820098"/>
            <a:chOff x="0" y="0"/>
            <a:chExt cx="6555032" cy="293951"/>
          </a:xfrm>
        </p:grpSpPr>
        <p:sp>
          <p:nvSpPr>
            <p:cNvPr id="7" name="Freeform 7"/>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89F87"/>
            </a:solidFill>
          </p:spPr>
          <p:txBody>
            <a:bodyPr/>
            <a:lstStyle/>
            <a:p>
              <a:endParaRPr lang="en-US"/>
            </a:p>
          </p:txBody>
        </p:sp>
      </p:grpSp>
      <p:pic>
        <p:nvPicPr>
          <p:cNvPr id="4" name="Picture 3" descr="n181 zalo Nguyen Duc Chien">
            <a:extLst>
              <a:ext uri="{FF2B5EF4-FFF2-40B4-BE49-F238E27FC236}">
                <a16:creationId xmlns:a16="http://schemas.microsoft.com/office/drawing/2014/main" id="{AD33FCC8-3C67-7408-9F61-8F731697B238}"/>
              </a:ext>
            </a:extLst>
          </p:cNvPr>
          <p:cNvPicPr>
            <a:picLocks noChangeAspect="1"/>
          </p:cNvPicPr>
          <p:nvPr/>
        </p:nvPicPr>
        <p:blipFill>
          <a:blip r:embed="rId2"/>
          <a:stretch>
            <a:fillRect/>
          </a:stretch>
        </p:blipFill>
        <p:spPr>
          <a:xfrm>
            <a:off x="15643484" y="7487376"/>
            <a:ext cx="2644515" cy="1921738"/>
          </a:xfrm>
          <a:prstGeom prst="rect">
            <a:avLst/>
          </a:prstGeom>
        </p:spPr>
      </p:pic>
      <p:pic>
        <p:nvPicPr>
          <p:cNvPr id="5" name="Graphic 4" descr="n181 zalo Nguyen Duc Chien">
            <a:extLst>
              <a:ext uri="{FF2B5EF4-FFF2-40B4-BE49-F238E27FC236}">
                <a16:creationId xmlns:a16="http://schemas.microsoft.com/office/drawing/2014/main" id="{4FF46C41-3789-D1E9-3208-0E41C41D8D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5797490"/>
            <a:ext cx="5160643" cy="3676958"/>
          </a:xfrm>
          <a:prstGeom prst="rect">
            <a:avLst/>
          </a:prstGeom>
        </p:spPr>
      </p:pic>
      <p:pic>
        <p:nvPicPr>
          <p:cNvPr id="13" name="Picture 12" descr="n181 zalo Nguyen Duc Chien">
            <a:extLst>
              <a:ext uri="{FF2B5EF4-FFF2-40B4-BE49-F238E27FC236}">
                <a16:creationId xmlns:a16="http://schemas.microsoft.com/office/drawing/2014/main" id="{C95586CE-3939-882D-9998-521E3FAA7DB4}"/>
              </a:ext>
            </a:extLst>
          </p:cNvPr>
          <p:cNvPicPr>
            <a:picLocks noChangeAspect="1"/>
          </p:cNvPicPr>
          <p:nvPr/>
        </p:nvPicPr>
        <p:blipFill>
          <a:blip r:embed="rId5"/>
          <a:stretch>
            <a:fillRect/>
          </a:stretch>
        </p:blipFill>
        <p:spPr>
          <a:xfrm>
            <a:off x="304802" y="140312"/>
            <a:ext cx="17678399" cy="2566028"/>
          </a:xfrm>
          <a:prstGeom prst="rect">
            <a:avLst/>
          </a:prstGeom>
        </p:spPr>
      </p:pic>
      <p:sp>
        <p:nvSpPr>
          <p:cNvPr id="10" name="TextBox 9" descr="n181 zalo Nguyen Duc Chien">
            <a:extLst>
              <a:ext uri="{FF2B5EF4-FFF2-40B4-BE49-F238E27FC236}">
                <a16:creationId xmlns:a16="http://schemas.microsoft.com/office/drawing/2014/main" id="{5FF30E39-2CD7-5DDF-2521-1AA2BC19017C}"/>
              </a:ext>
            </a:extLst>
          </p:cNvPr>
          <p:cNvSpPr txBox="1"/>
          <p:nvPr/>
        </p:nvSpPr>
        <p:spPr>
          <a:xfrm>
            <a:off x="1905000" y="682160"/>
            <a:ext cx="14478000" cy="1569660"/>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4800" b="1">
                <a:solidFill>
                  <a:schemeClr val="accent1">
                    <a:lumMod val="75000"/>
                  </a:schemeClr>
                </a:solidFill>
                <a:latin typeface="Cambria" panose="02040503050406030204" pitchFamily="18" charset="0"/>
                <a:ea typeface="Arimo" panose="020B0604020202020204" charset="0"/>
                <a:cs typeface="Arimo" panose="020B0604020202020204" charset="0"/>
              </a:rPr>
              <a:t>Bài 5. ĐỘNG NĂNG. THẾ NĂNG. SỰ CHUYỂN HÓA NĂNG LƯỢNG TRONG DAO ĐỘNG ĐIỀU HÒA </a:t>
            </a:r>
          </a:p>
        </p:txBody>
      </p:sp>
      <p:grpSp>
        <p:nvGrpSpPr>
          <p:cNvPr id="29" name="Group 28" descr="n181 zalo Nguyen Duc Chien">
            <a:extLst>
              <a:ext uri="{FF2B5EF4-FFF2-40B4-BE49-F238E27FC236}">
                <a16:creationId xmlns:a16="http://schemas.microsoft.com/office/drawing/2014/main" id="{2A4A3204-1F15-0319-5D6B-E5786F1FCE15}"/>
              </a:ext>
            </a:extLst>
          </p:cNvPr>
          <p:cNvGrpSpPr/>
          <p:nvPr/>
        </p:nvGrpSpPr>
        <p:grpSpPr>
          <a:xfrm>
            <a:off x="3962400" y="3495256"/>
            <a:ext cx="12187857" cy="3961835"/>
            <a:chOff x="4800600" y="3620065"/>
            <a:chExt cx="12187857" cy="3961835"/>
          </a:xfrm>
        </p:grpSpPr>
        <p:grpSp>
          <p:nvGrpSpPr>
            <p:cNvPr id="250" name="Group 249">
              <a:extLst>
                <a:ext uri="{FF2B5EF4-FFF2-40B4-BE49-F238E27FC236}">
                  <a16:creationId xmlns:a16="http://schemas.microsoft.com/office/drawing/2014/main" id="{FC37EE67-8726-AE52-A91D-0D9E920475AD}"/>
                </a:ext>
              </a:extLst>
            </p:cNvPr>
            <p:cNvGrpSpPr/>
            <p:nvPr/>
          </p:nvGrpSpPr>
          <p:grpSpPr>
            <a:xfrm>
              <a:off x="4815694" y="3620065"/>
              <a:ext cx="9935526" cy="641013"/>
              <a:chOff x="4756162" y="5016728"/>
              <a:chExt cx="9935526" cy="641013"/>
            </a:xfrm>
          </p:grpSpPr>
          <p:sp>
            <p:nvSpPr>
              <p:cNvPr id="237" name="Line 2">
                <a:extLst>
                  <a:ext uri="{FF2B5EF4-FFF2-40B4-BE49-F238E27FC236}">
                    <a16:creationId xmlns:a16="http://schemas.microsoft.com/office/drawing/2014/main" id="{E4BD64A0-45C2-BF9C-D7C6-73FDDD2DFD96}"/>
                  </a:ext>
                </a:extLst>
              </p:cNvPr>
              <p:cNvSpPr>
                <a:spLocks noChangeShapeType="1"/>
              </p:cNvSpPr>
              <p:nvPr/>
            </p:nvSpPr>
            <p:spPr bwMode="auto">
              <a:xfrm flipV="1">
                <a:off x="4999048" y="5581539"/>
                <a:ext cx="969264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nvGrpSpPr>
              <p:cNvPr id="238" name="Group 3">
                <a:extLst>
                  <a:ext uri="{FF2B5EF4-FFF2-40B4-BE49-F238E27FC236}">
                    <a16:creationId xmlns:a16="http://schemas.microsoft.com/office/drawing/2014/main" id="{082D1FC6-856C-43F6-774D-C5DE69453B83}"/>
                  </a:ext>
                </a:extLst>
              </p:cNvPr>
              <p:cNvGrpSpPr>
                <a:grpSpLocks/>
              </p:cNvGrpSpPr>
              <p:nvPr/>
            </p:nvGrpSpPr>
            <p:grpSpPr bwMode="auto">
              <a:xfrm>
                <a:off x="4756162" y="5475179"/>
                <a:ext cx="182562" cy="182562"/>
                <a:chOff x="1239" y="1515"/>
                <a:chExt cx="115" cy="115"/>
              </a:xfrm>
            </p:grpSpPr>
            <p:sp>
              <p:nvSpPr>
                <p:cNvPr id="239" name="AutoShape 4">
                  <a:extLst>
                    <a:ext uri="{FF2B5EF4-FFF2-40B4-BE49-F238E27FC236}">
                      <a16:creationId xmlns:a16="http://schemas.microsoft.com/office/drawing/2014/main" id="{BBD6B9FA-9628-6737-A229-DA4E546A9AD8}"/>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sp>
              <p:nvSpPr>
                <p:cNvPr id="240" name="AutoShape 5">
                  <a:extLst>
                    <a:ext uri="{FF2B5EF4-FFF2-40B4-BE49-F238E27FC236}">
                      <a16:creationId xmlns:a16="http://schemas.microsoft.com/office/drawing/2014/main" id="{579C5DE9-EB6E-4FCC-B923-A5CBB35EF053}"/>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sp>
            <p:nvSpPr>
              <p:cNvPr id="248" name="Text Box 59">
                <a:extLst>
                  <a:ext uri="{FF2B5EF4-FFF2-40B4-BE49-F238E27FC236}">
                    <a16:creationId xmlns:a16="http://schemas.microsoft.com/office/drawing/2014/main" id="{A3F889C2-DB15-8F10-DDFE-1AD01C6C12F8}"/>
                  </a:ext>
                </a:extLst>
              </p:cNvPr>
              <p:cNvSpPr txBox="1">
                <a:spLocks noChangeArrowheads="1"/>
              </p:cNvSpPr>
              <p:nvPr/>
            </p:nvSpPr>
            <p:spPr bwMode="auto">
              <a:xfrm>
                <a:off x="5298281" y="5016728"/>
                <a:ext cx="8586787" cy="50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lang="en-US" sz="4000" b="1">
                    <a:solidFill>
                      <a:srgbClr val="339966"/>
                    </a:solidFill>
                    <a:latin typeface="Cambria" panose="02040503050406030204" pitchFamily="18" charset="0"/>
                  </a:rPr>
                  <a:t>I</a:t>
                </a:r>
                <a:r>
                  <a:rPr kumimoji="0" lang="en-US" sz="4000" b="1" i="0" u="none" strike="noStrike" kern="1200" cap="none" spc="0" normalizeH="0" baseline="0" noProof="0">
                    <a:ln>
                      <a:noFill/>
                    </a:ln>
                    <a:solidFill>
                      <a:srgbClr val="339966"/>
                    </a:solidFill>
                    <a:effectLst/>
                    <a:uLnTx/>
                    <a:uFillTx/>
                    <a:latin typeface="Cambria" panose="02040503050406030204" pitchFamily="18" charset="0"/>
                    <a:ea typeface="+mn-ea"/>
                    <a:cs typeface="+mn-cs"/>
                  </a:rPr>
                  <a:t>. Động năng</a:t>
                </a:r>
              </a:p>
            </p:txBody>
          </p:sp>
        </p:grpSp>
        <p:grpSp>
          <p:nvGrpSpPr>
            <p:cNvPr id="251" name="Group 250">
              <a:extLst>
                <a:ext uri="{FF2B5EF4-FFF2-40B4-BE49-F238E27FC236}">
                  <a16:creationId xmlns:a16="http://schemas.microsoft.com/office/drawing/2014/main" id="{D720B738-66EE-C61D-E516-1381E89AC8DD}"/>
                </a:ext>
              </a:extLst>
            </p:cNvPr>
            <p:cNvGrpSpPr/>
            <p:nvPr/>
          </p:nvGrpSpPr>
          <p:grpSpPr>
            <a:xfrm>
              <a:off x="4800600" y="4681735"/>
              <a:ext cx="12187857" cy="686212"/>
              <a:chOff x="4756162" y="5885936"/>
              <a:chExt cx="12187857" cy="686212"/>
            </a:xfrm>
          </p:grpSpPr>
          <p:grpSp>
            <p:nvGrpSpPr>
              <p:cNvPr id="242" name="Group 7">
                <a:extLst>
                  <a:ext uri="{FF2B5EF4-FFF2-40B4-BE49-F238E27FC236}">
                    <a16:creationId xmlns:a16="http://schemas.microsoft.com/office/drawing/2014/main" id="{759E250E-1C01-47C2-65F0-DB2749D61C6D}"/>
                  </a:ext>
                </a:extLst>
              </p:cNvPr>
              <p:cNvGrpSpPr>
                <a:grpSpLocks/>
              </p:cNvGrpSpPr>
              <p:nvPr/>
            </p:nvGrpSpPr>
            <p:grpSpPr bwMode="auto">
              <a:xfrm>
                <a:off x="4756162" y="6389585"/>
                <a:ext cx="10026638" cy="182563"/>
                <a:chOff x="1239" y="1515"/>
                <a:chExt cx="6316" cy="115"/>
              </a:xfrm>
            </p:grpSpPr>
            <p:sp>
              <p:nvSpPr>
                <p:cNvPr id="243" name="Line 8">
                  <a:extLst>
                    <a:ext uri="{FF2B5EF4-FFF2-40B4-BE49-F238E27FC236}">
                      <a16:creationId xmlns:a16="http://schemas.microsoft.com/office/drawing/2014/main" id="{8C2E7A54-F3A9-F1A6-79DA-C856D13BC4BE}"/>
                    </a:ext>
                  </a:extLst>
                </p:cNvPr>
                <p:cNvSpPr>
                  <a:spLocks noChangeShapeType="1"/>
                </p:cNvSpPr>
                <p:nvPr/>
              </p:nvSpPr>
              <p:spPr bwMode="auto">
                <a:xfrm>
                  <a:off x="1392" y="1582"/>
                  <a:ext cx="6163"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nvGrpSpPr>
                <p:cNvPr id="244" name="Group 9">
                  <a:extLst>
                    <a:ext uri="{FF2B5EF4-FFF2-40B4-BE49-F238E27FC236}">
                      <a16:creationId xmlns:a16="http://schemas.microsoft.com/office/drawing/2014/main" id="{08F21337-5461-6E2B-A9FA-A69939042D8D}"/>
                    </a:ext>
                  </a:extLst>
                </p:cNvPr>
                <p:cNvGrpSpPr>
                  <a:grpSpLocks/>
                </p:cNvGrpSpPr>
                <p:nvPr/>
              </p:nvGrpSpPr>
              <p:grpSpPr bwMode="auto">
                <a:xfrm>
                  <a:off x="1239" y="1515"/>
                  <a:ext cx="115" cy="115"/>
                  <a:chOff x="1239" y="1515"/>
                  <a:chExt cx="115" cy="115"/>
                </a:xfrm>
              </p:grpSpPr>
              <p:sp>
                <p:nvSpPr>
                  <p:cNvPr id="246" name="AutoShape 10">
                    <a:extLst>
                      <a:ext uri="{FF2B5EF4-FFF2-40B4-BE49-F238E27FC236}">
                        <a16:creationId xmlns:a16="http://schemas.microsoft.com/office/drawing/2014/main" id="{A21576FE-D748-94DE-BFD0-A76E3E02FABB}"/>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sp>
                <p:nvSpPr>
                  <p:cNvPr id="247" name="AutoShape 11">
                    <a:extLst>
                      <a:ext uri="{FF2B5EF4-FFF2-40B4-BE49-F238E27FC236}">
                        <a16:creationId xmlns:a16="http://schemas.microsoft.com/office/drawing/2014/main" id="{95BE8AB6-2BC1-3C50-D303-1A33EDCEC1D0}"/>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grpSp>
          <p:sp>
            <p:nvSpPr>
              <p:cNvPr id="249" name="Text Box 59">
                <a:extLst>
                  <a:ext uri="{FF2B5EF4-FFF2-40B4-BE49-F238E27FC236}">
                    <a16:creationId xmlns:a16="http://schemas.microsoft.com/office/drawing/2014/main" id="{406D25C1-D1DC-9B3F-AF43-261AC75579A9}"/>
                  </a:ext>
                </a:extLst>
              </p:cNvPr>
              <p:cNvSpPr txBox="1">
                <a:spLocks noChangeArrowheads="1"/>
              </p:cNvSpPr>
              <p:nvPr/>
            </p:nvSpPr>
            <p:spPr bwMode="auto">
              <a:xfrm>
                <a:off x="5285419" y="5885936"/>
                <a:ext cx="11658600" cy="52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lang="en-US" sz="4000" b="1">
                    <a:solidFill>
                      <a:srgbClr val="339966"/>
                    </a:solidFill>
                    <a:latin typeface="Cambria" panose="02040503050406030204" pitchFamily="18" charset="0"/>
                  </a:rPr>
                  <a:t>II</a:t>
                </a:r>
                <a:r>
                  <a:rPr kumimoji="0" lang="en-US" sz="4000" b="1" i="0" u="none" strike="noStrike" kern="1200" cap="none" spc="0" normalizeH="0" baseline="0" noProof="0">
                    <a:ln>
                      <a:noFill/>
                    </a:ln>
                    <a:solidFill>
                      <a:srgbClr val="339966"/>
                    </a:solidFill>
                    <a:effectLst/>
                    <a:uLnTx/>
                    <a:uFillTx/>
                    <a:latin typeface="Cambria" panose="02040503050406030204" pitchFamily="18" charset="0"/>
                    <a:ea typeface="+mn-ea"/>
                    <a:cs typeface="+mn-cs"/>
                  </a:rPr>
                  <a:t>. Thế năng</a:t>
                </a:r>
              </a:p>
            </p:txBody>
          </p:sp>
        </p:grpSp>
        <p:grpSp>
          <p:nvGrpSpPr>
            <p:cNvPr id="15" name="Group 14">
              <a:extLst>
                <a:ext uri="{FF2B5EF4-FFF2-40B4-BE49-F238E27FC236}">
                  <a16:creationId xmlns:a16="http://schemas.microsoft.com/office/drawing/2014/main" id="{B4F8A1E2-7B78-2397-4878-FDAB1EC2EDC8}"/>
                </a:ext>
              </a:extLst>
            </p:cNvPr>
            <p:cNvGrpSpPr/>
            <p:nvPr/>
          </p:nvGrpSpPr>
          <p:grpSpPr>
            <a:xfrm>
              <a:off x="4815694" y="5797887"/>
              <a:ext cx="11972119" cy="641013"/>
              <a:chOff x="4756162" y="5016728"/>
              <a:chExt cx="11972119" cy="641013"/>
            </a:xfrm>
          </p:grpSpPr>
          <p:sp>
            <p:nvSpPr>
              <p:cNvPr id="16" name="Line 2">
                <a:extLst>
                  <a:ext uri="{FF2B5EF4-FFF2-40B4-BE49-F238E27FC236}">
                    <a16:creationId xmlns:a16="http://schemas.microsoft.com/office/drawing/2014/main" id="{9426394F-BC5B-1964-A127-8626F0205814}"/>
                  </a:ext>
                </a:extLst>
              </p:cNvPr>
              <p:cNvSpPr>
                <a:spLocks noChangeShapeType="1"/>
              </p:cNvSpPr>
              <p:nvPr/>
            </p:nvSpPr>
            <p:spPr bwMode="auto">
              <a:xfrm flipV="1">
                <a:off x="4999048" y="5581540"/>
                <a:ext cx="9784080" cy="1"/>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nvGrpSpPr>
              <p:cNvPr id="17" name="Group 3">
                <a:extLst>
                  <a:ext uri="{FF2B5EF4-FFF2-40B4-BE49-F238E27FC236}">
                    <a16:creationId xmlns:a16="http://schemas.microsoft.com/office/drawing/2014/main" id="{B5F6B891-0D2D-BA31-20D2-211D12E04A95}"/>
                  </a:ext>
                </a:extLst>
              </p:cNvPr>
              <p:cNvGrpSpPr>
                <a:grpSpLocks/>
              </p:cNvGrpSpPr>
              <p:nvPr/>
            </p:nvGrpSpPr>
            <p:grpSpPr bwMode="auto">
              <a:xfrm>
                <a:off x="4756162" y="5475179"/>
                <a:ext cx="182562" cy="182562"/>
                <a:chOff x="1239" y="1515"/>
                <a:chExt cx="115" cy="115"/>
              </a:xfrm>
            </p:grpSpPr>
            <p:sp>
              <p:nvSpPr>
                <p:cNvPr id="19" name="AutoShape 4">
                  <a:extLst>
                    <a:ext uri="{FF2B5EF4-FFF2-40B4-BE49-F238E27FC236}">
                      <a16:creationId xmlns:a16="http://schemas.microsoft.com/office/drawing/2014/main" id="{F01D9F9C-8D9A-7296-C906-E7C2FE56C3F1}"/>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sp>
              <p:nvSpPr>
                <p:cNvPr id="20" name="AutoShape 5">
                  <a:extLst>
                    <a:ext uri="{FF2B5EF4-FFF2-40B4-BE49-F238E27FC236}">
                      <a16:creationId xmlns:a16="http://schemas.microsoft.com/office/drawing/2014/main" id="{2153F5A3-9D03-AE11-4D2F-4FF47511BAF1}"/>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sp>
            <p:nvSpPr>
              <p:cNvPr id="18" name="Text Box 59">
                <a:extLst>
                  <a:ext uri="{FF2B5EF4-FFF2-40B4-BE49-F238E27FC236}">
                    <a16:creationId xmlns:a16="http://schemas.microsoft.com/office/drawing/2014/main" id="{4FB1EC33-22B0-DC65-2A67-62C6794BBB5D}"/>
                  </a:ext>
                </a:extLst>
              </p:cNvPr>
              <p:cNvSpPr txBox="1">
                <a:spLocks noChangeArrowheads="1"/>
              </p:cNvSpPr>
              <p:nvPr/>
            </p:nvSpPr>
            <p:spPr bwMode="auto">
              <a:xfrm>
                <a:off x="5298281" y="5016728"/>
                <a:ext cx="11430000" cy="50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kumimoji="0" lang="en-US" sz="4000" b="1" i="0" u="none" strike="noStrike" kern="1200" cap="none" spc="0" normalizeH="0" baseline="0" noProof="0">
                    <a:ln>
                      <a:noFill/>
                    </a:ln>
                    <a:solidFill>
                      <a:srgbClr val="339966"/>
                    </a:solidFill>
                    <a:effectLst/>
                    <a:uLnTx/>
                    <a:uFillTx/>
                    <a:latin typeface="Cambria" panose="02040503050406030204" pitchFamily="18" charset="0"/>
                    <a:ea typeface="+mn-ea"/>
                    <a:cs typeface="+mn-cs"/>
                  </a:rPr>
                  <a:t>III. Cơ năng</a:t>
                </a:r>
              </a:p>
            </p:txBody>
          </p:sp>
        </p:grpSp>
        <p:grpSp>
          <p:nvGrpSpPr>
            <p:cNvPr id="21" name="Group 20">
              <a:extLst>
                <a:ext uri="{FF2B5EF4-FFF2-40B4-BE49-F238E27FC236}">
                  <a16:creationId xmlns:a16="http://schemas.microsoft.com/office/drawing/2014/main" id="{1E318D24-C87B-5A00-B693-4701432DBA42}"/>
                </a:ext>
              </a:extLst>
            </p:cNvPr>
            <p:cNvGrpSpPr/>
            <p:nvPr/>
          </p:nvGrpSpPr>
          <p:grpSpPr>
            <a:xfrm>
              <a:off x="4800600" y="6895688"/>
              <a:ext cx="12187857" cy="686212"/>
              <a:chOff x="4756162" y="5885936"/>
              <a:chExt cx="12187857" cy="686212"/>
            </a:xfrm>
          </p:grpSpPr>
          <p:grpSp>
            <p:nvGrpSpPr>
              <p:cNvPr id="22" name="Group 7">
                <a:extLst>
                  <a:ext uri="{FF2B5EF4-FFF2-40B4-BE49-F238E27FC236}">
                    <a16:creationId xmlns:a16="http://schemas.microsoft.com/office/drawing/2014/main" id="{2F32ADD6-D666-321F-B50E-185E6DF18F5F}"/>
                  </a:ext>
                </a:extLst>
              </p:cNvPr>
              <p:cNvGrpSpPr>
                <a:grpSpLocks/>
              </p:cNvGrpSpPr>
              <p:nvPr/>
            </p:nvGrpSpPr>
            <p:grpSpPr bwMode="auto">
              <a:xfrm>
                <a:off x="4756162" y="6389585"/>
                <a:ext cx="10118713" cy="182563"/>
                <a:chOff x="1239" y="1515"/>
                <a:chExt cx="6374" cy="115"/>
              </a:xfrm>
            </p:grpSpPr>
            <p:sp>
              <p:nvSpPr>
                <p:cNvPr id="24" name="Line 8">
                  <a:extLst>
                    <a:ext uri="{FF2B5EF4-FFF2-40B4-BE49-F238E27FC236}">
                      <a16:creationId xmlns:a16="http://schemas.microsoft.com/office/drawing/2014/main" id="{764D434D-FC46-696D-0EBF-C98662C7CFDF}"/>
                    </a:ext>
                  </a:extLst>
                </p:cNvPr>
                <p:cNvSpPr>
                  <a:spLocks noChangeShapeType="1"/>
                </p:cNvSpPr>
                <p:nvPr/>
              </p:nvSpPr>
              <p:spPr bwMode="auto">
                <a:xfrm>
                  <a:off x="1392" y="1582"/>
                  <a:ext cx="6221"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nvGrpSpPr>
                <p:cNvPr id="25" name="Group 9">
                  <a:extLst>
                    <a:ext uri="{FF2B5EF4-FFF2-40B4-BE49-F238E27FC236}">
                      <a16:creationId xmlns:a16="http://schemas.microsoft.com/office/drawing/2014/main" id="{0A2E1B44-F66E-9B7B-E6AE-E0418D0621B2}"/>
                    </a:ext>
                  </a:extLst>
                </p:cNvPr>
                <p:cNvGrpSpPr>
                  <a:grpSpLocks/>
                </p:cNvGrpSpPr>
                <p:nvPr/>
              </p:nvGrpSpPr>
              <p:grpSpPr bwMode="auto">
                <a:xfrm>
                  <a:off x="1239" y="1515"/>
                  <a:ext cx="115" cy="115"/>
                  <a:chOff x="1239" y="1515"/>
                  <a:chExt cx="115" cy="115"/>
                </a:xfrm>
              </p:grpSpPr>
              <p:sp>
                <p:nvSpPr>
                  <p:cNvPr id="26" name="AutoShape 10">
                    <a:extLst>
                      <a:ext uri="{FF2B5EF4-FFF2-40B4-BE49-F238E27FC236}">
                        <a16:creationId xmlns:a16="http://schemas.microsoft.com/office/drawing/2014/main" id="{97166975-C517-FCAF-3509-7B9BE66BB94A}"/>
                      </a:ext>
                    </a:extLst>
                  </p:cNvPr>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sp>
                <p:nvSpPr>
                  <p:cNvPr id="27" name="AutoShape 11">
                    <a:extLst>
                      <a:ext uri="{FF2B5EF4-FFF2-40B4-BE49-F238E27FC236}">
                        <a16:creationId xmlns:a16="http://schemas.microsoft.com/office/drawing/2014/main" id="{B1088C13-3BF9-C077-EDEA-232D5E85E4C7}"/>
                      </a:ext>
                    </a:extLst>
                  </p:cNvPr>
                  <p:cNvSpPr>
                    <a:spLocks noChangeArrowheads="1"/>
                  </p:cNvSpPr>
                  <p:nvPr/>
                </p:nvSpPr>
                <p:spPr bwMode="gray">
                  <a:xfrm rot="18900000" flipH="1">
                    <a:off x="1239" y="1515"/>
                    <a:ext cx="115" cy="115"/>
                  </a:xfrm>
                  <a:prstGeom prst="rtTriangle">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mbria" panose="02040503050406030204" pitchFamily="18" charset="0"/>
                    </a:endParaRPr>
                  </a:p>
                </p:txBody>
              </p:sp>
            </p:grpSp>
          </p:grpSp>
          <p:sp>
            <p:nvSpPr>
              <p:cNvPr id="23" name="Text Box 59">
                <a:extLst>
                  <a:ext uri="{FF2B5EF4-FFF2-40B4-BE49-F238E27FC236}">
                    <a16:creationId xmlns:a16="http://schemas.microsoft.com/office/drawing/2014/main" id="{1E10E1FA-5417-1C58-974A-430D88F2CC88}"/>
                  </a:ext>
                </a:extLst>
              </p:cNvPr>
              <p:cNvSpPr txBox="1">
                <a:spLocks noChangeArrowheads="1"/>
              </p:cNvSpPr>
              <p:nvPr/>
            </p:nvSpPr>
            <p:spPr bwMode="auto">
              <a:xfrm>
                <a:off x="5285419" y="5885936"/>
                <a:ext cx="11658600" cy="52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ts val="3149"/>
                  </a:lnSpc>
                  <a:spcBef>
                    <a:spcPts val="0"/>
                  </a:spcBef>
                  <a:spcAft>
                    <a:spcPts val="0"/>
                  </a:spcAft>
                  <a:buClrTx/>
                  <a:buSzTx/>
                  <a:buFontTx/>
                  <a:buNone/>
                  <a:tabLst/>
                  <a:defRPr/>
                </a:pPr>
                <a:r>
                  <a:rPr lang="en-US" sz="4000" b="1">
                    <a:solidFill>
                      <a:srgbClr val="339966"/>
                    </a:solidFill>
                    <a:latin typeface="Cambria" panose="02040503050406030204" pitchFamily="18" charset="0"/>
                  </a:rPr>
                  <a:t>IV</a:t>
                </a:r>
                <a:r>
                  <a:rPr kumimoji="0" lang="en-US" sz="4000" b="1" i="0" u="none" strike="noStrike" kern="1200" cap="none" spc="0" normalizeH="0" baseline="0" noProof="0">
                    <a:ln>
                      <a:noFill/>
                    </a:ln>
                    <a:solidFill>
                      <a:srgbClr val="339966"/>
                    </a:solidFill>
                    <a:effectLst/>
                    <a:uLnTx/>
                    <a:uFillTx/>
                    <a:latin typeface="Cambria" panose="02040503050406030204" pitchFamily="18" charset="0"/>
                    <a:ea typeface="+mn-ea"/>
                    <a:cs typeface="+mn-cs"/>
                  </a:rPr>
                  <a:t>. Cơ năng của con lắc đơn và Con lắc lò xo</a:t>
                </a:r>
              </a:p>
            </p:txBody>
          </p:sp>
        </p:grpSp>
      </p:grpSp>
    </p:spTree>
    <p:extLst>
      <p:ext uri="{BB962C8B-B14F-4D97-AF65-F5344CB8AC3E}">
        <p14:creationId xmlns:p14="http://schemas.microsoft.com/office/powerpoint/2010/main" val="3491950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1408</TotalTime>
  <Words>2257</Words>
  <Application>Microsoft Office PowerPoint</Application>
  <PresentationFormat>Custom</PresentationFormat>
  <Paragraphs>168</Paragraphs>
  <Slides>26</Slides>
  <Notes>1</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Cambria Math</vt:lpstr>
      <vt:lpstr>Times New Roman</vt:lpstr>
      <vt:lpstr>Tahoma</vt:lpstr>
      <vt:lpstr>Cambria</vt:lpstr>
      <vt:lpstr>Calibri</vt:lpstr>
      <vt:lpstr>Arial</vt:lpstr>
      <vt:lpstr>Arimo</vt:lpstr>
      <vt:lpstr>Wingdings</vt:lpstr>
      <vt:lpstr>Calibri Light</vt:lpstr>
      <vt:lpstr>Symbol</vt:lpstr>
      <vt:lpstr>Garamond</vt:lpstr>
      <vt:lpstr>Office Theme</vt:lpstr>
      <vt:lpstr>Organic</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THPT Nam Trực, Nam Định</dc:title>
  <dc:creator>Đoàn Văn Doanh</dc:creator>
  <cp:lastModifiedBy>vinh</cp:lastModifiedBy>
  <cp:revision>107</cp:revision>
  <cp:lastPrinted>2023-06-29T14:05:20Z</cp:lastPrinted>
  <dcterms:created xsi:type="dcterms:W3CDTF">2006-08-16T00:00:00Z</dcterms:created>
  <dcterms:modified xsi:type="dcterms:W3CDTF">2026-01-10T14:20:55Z</dcterms:modified>
  <dc:identifier>DAFF4EzkWVA</dc:identifier>
</cp:coreProperties>
</file>