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 id="2147483696" r:id="rId4"/>
    <p:sldMasterId id="2147483708" r:id="rId5"/>
  </p:sldMasterIdLst>
  <p:sldIdLst>
    <p:sldId id="6207" r:id="rId6"/>
    <p:sldId id="274" r:id="rId7"/>
    <p:sldId id="275" r:id="rId8"/>
    <p:sldId id="276" r:id="rId9"/>
    <p:sldId id="277" r:id="rId10"/>
    <p:sldId id="278" r:id="rId11"/>
    <p:sldId id="279" r:id="rId12"/>
    <p:sldId id="280" r:id="rId13"/>
    <p:sldId id="281" r:id="rId14"/>
    <p:sldId id="257" r:id="rId15"/>
    <p:sldId id="256" r:id="rId16"/>
    <p:sldId id="258" r:id="rId17"/>
    <p:sldId id="263" r:id="rId18"/>
    <p:sldId id="284" r:id="rId19"/>
    <p:sldId id="285" r:id="rId20"/>
    <p:sldId id="266" r:id="rId21"/>
    <p:sldId id="286" r:id="rId22"/>
    <p:sldId id="287" r:id="rId23"/>
    <p:sldId id="267" r:id="rId24"/>
    <p:sldId id="271" r:id="rId25"/>
    <p:sldId id="291" r:id="rId26"/>
    <p:sldId id="6202" r:id="rId27"/>
    <p:sldId id="288" r:id="rId28"/>
    <p:sldId id="289" r:id="rId29"/>
    <p:sldId id="290" r:id="rId30"/>
    <p:sldId id="6203" r:id="rId31"/>
    <p:sldId id="264" r:id="rId32"/>
    <p:sldId id="300" r:id="rId33"/>
    <p:sldId id="347" r:id="rId34"/>
    <p:sldId id="348" r:id="rId35"/>
    <p:sldId id="349" r:id="rId36"/>
    <p:sldId id="302" r:id="rId37"/>
    <p:sldId id="350" r:id="rId38"/>
    <p:sldId id="303" r:id="rId39"/>
    <p:sldId id="6204" r:id="rId40"/>
    <p:sldId id="304" r:id="rId41"/>
    <p:sldId id="6205" r:id="rId42"/>
    <p:sldId id="351" r:id="rId43"/>
    <p:sldId id="352" r:id="rId44"/>
    <p:sldId id="353" r:id="rId45"/>
    <p:sldId id="354" r:id="rId46"/>
    <p:sldId id="355" r:id="rId47"/>
    <p:sldId id="356" r:id="rId48"/>
    <p:sldId id="357" r:id="rId49"/>
    <p:sldId id="6206" r:id="rId50"/>
    <p:sldId id="358" r:id="rId51"/>
    <p:sldId id="359" r:id="rId52"/>
    <p:sldId id="360" r:id="rId53"/>
    <p:sldId id="292" r:id="rId54"/>
    <p:sldId id="361" r:id="rId55"/>
    <p:sldId id="262" r:id="rId56"/>
    <p:sldId id="260" r:id="rId57"/>
  </p:sldIdLst>
  <p:sldSz cx="18288000" cy="10287000"/>
  <p:notesSz cx="6858000" cy="9144000"/>
  <p:embeddedFontLst>
    <p:embeddedFont>
      <p:font typeface="Calibri" panose="020F0502020204030204" pitchFamily="34" charset="0"/>
      <p:regular r:id="rId58"/>
      <p:bold r:id="rId59"/>
      <p:italic r:id="rId60"/>
      <p:boldItalic r:id="rId61"/>
    </p:embeddedFont>
    <p:embeddedFont>
      <p:font typeface="Cambria" panose="02040503050406030204" pitchFamily="18" charset="0"/>
      <p:regular r:id="rId62"/>
      <p:bold r:id="rId63"/>
      <p:italic r:id="rId64"/>
      <p:boldItalic r:id="rId65"/>
    </p:embeddedFont>
    <p:embeddedFont>
      <p:font typeface="Cambria Math" panose="02040503050406030204" pitchFamily="18" charset="0"/>
      <p:regular r:id="rId66"/>
    </p:embeddedFont>
    <p:embeddedFont>
      <p:font typeface="Lucida Sans" panose="020B0602030504020204" pitchFamily="34" charset="0"/>
      <p:regular r:id="rId67"/>
      <p:bold r:id="rId68"/>
      <p:italic r:id="rId69"/>
      <p:boldItalic r:id="rId70"/>
    </p:embeddedFont>
    <p:embeddedFont>
      <p:font typeface="Muli Regular" panose="020B0604020202020204" charset="0"/>
      <p:regular r:id="rId71"/>
    </p:embeddedFont>
    <p:embeddedFont>
      <p:font typeface="Webdings" panose="05030102010509060703" pitchFamily="18" charset="2"/>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5B4C"/>
    <a:srgbClr val="4024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91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atin typeface="Cambria" panose="02040503050406030204" pitchFamily="18"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08152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78478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62216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38562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0276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13051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95998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9988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atin typeface="Cambria" panose="02040503050406030204" pitchFamily="18"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23086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48409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80454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atin typeface="Cambria" panose="02040503050406030204" pitchFamily="18"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22658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1655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4147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68675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01199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55740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63340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7580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atin typeface="Cambria" panose="02040503050406030204" pitchFamily="18" charset="0"/>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29383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23839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04393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3632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7008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91255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09-Aug-23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96039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09-Aug-23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50983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09-Aug-23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5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09-Aug-23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63747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09-Aug-23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27819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09-Aug-23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112984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96548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09-Aug-23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6421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F265EE9-1382-B9C5-4F35-C3297E104E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4ACE55-7626-7513-81AC-43B3C87CF4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496DFD-9817-74EC-9BB4-880B5117ACAD}"/>
              </a:ext>
            </a:extLst>
          </p:cNvPr>
          <p:cNvSpPr>
            <a:spLocks noGrp="1" noChangeArrowheads="1"/>
          </p:cNvSpPr>
          <p:nvPr>
            <p:ph type="sldNum" sz="quarter" idx="12"/>
          </p:nvPr>
        </p:nvSpPr>
        <p:spPr>
          <a:ln/>
        </p:spPr>
        <p:txBody>
          <a:bodyPr/>
          <a:lstStyle>
            <a:lvl1pPr>
              <a:defRPr/>
            </a:lvl1pPr>
          </a:lstStyle>
          <a:p>
            <a:pPr>
              <a:defRPr/>
            </a:pPr>
            <a:fld id="{A1E1CC47-B0D2-4C9E-8F87-9834FD30A442}" type="slidenum">
              <a:rPr lang="en-US" altLang="en-US"/>
              <a:pPr>
                <a:defRPr/>
              </a:pPr>
              <a:t>‹#›</a:t>
            </a:fld>
            <a:endParaRPr lang="en-US" altLang="en-US"/>
          </a:p>
        </p:txBody>
      </p:sp>
    </p:spTree>
    <p:extLst>
      <p:ext uri="{BB962C8B-B14F-4D97-AF65-F5344CB8AC3E}">
        <p14:creationId xmlns:p14="http://schemas.microsoft.com/office/powerpoint/2010/main" val="3683611664"/>
      </p:ext>
    </p:extLst>
  </p:cSld>
  <p:clrMapOvr>
    <a:masterClrMapping/>
  </p:clrMapOvr>
  <p:transition spd="slow">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BC472C-8274-B64B-EE28-76EA86822D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C4DB99-97D9-AE58-A080-F55A57D58B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51BE22-1975-6B3C-A77B-671007818139}"/>
              </a:ext>
            </a:extLst>
          </p:cNvPr>
          <p:cNvSpPr>
            <a:spLocks noGrp="1" noChangeArrowheads="1"/>
          </p:cNvSpPr>
          <p:nvPr>
            <p:ph type="sldNum" sz="quarter" idx="12"/>
          </p:nvPr>
        </p:nvSpPr>
        <p:spPr>
          <a:ln/>
        </p:spPr>
        <p:txBody>
          <a:bodyPr/>
          <a:lstStyle>
            <a:lvl1pPr>
              <a:defRPr/>
            </a:lvl1pPr>
          </a:lstStyle>
          <a:p>
            <a:pPr>
              <a:defRPr/>
            </a:pPr>
            <a:fld id="{3FDA465C-C24D-4EB9-A0E1-5920C606089C}" type="slidenum">
              <a:rPr lang="en-US" altLang="en-US"/>
              <a:pPr>
                <a:defRPr/>
              </a:pPr>
              <a:t>‹#›</a:t>
            </a:fld>
            <a:endParaRPr lang="en-US" altLang="en-US"/>
          </a:p>
        </p:txBody>
      </p:sp>
    </p:spTree>
    <p:extLst>
      <p:ext uri="{BB962C8B-B14F-4D97-AF65-F5344CB8AC3E}">
        <p14:creationId xmlns:p14="http://schemas.microsoft.com/office/powerpoint/2010/main" val="1368258177"/>
      </p:ext>
    </p:extLst>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Rectangle 4">
            <a:extLst>
              <a:ext uri="{FF2B5EF4-FFF2-40B4-BE49-F238E27FC236}">
                <a16:creationId xmlns:a16="http://schemas.microsoft.com/office/drawing/2014/main" id="{525BC715-5873-79C8-990A-E75D1BC151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B0B388-32CD-97FB-A952-55941385C6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E779B4-3A6D-C719-6DDC-A980100F3E86}"/>
              </a:ext>
            </a:extLst>
          </p:cNvPr>
          <p:cNvSpPr>
            <a:spLocks noGrp="1" noChangeArrowheads="1"/>
          </p:cNvSpPr>
          <p:nvPr>
            <p:ph type="sldNum" sz="quarter" idx="12"/>
          </p:nvPr>
        </p:nvSpPr>
        <p:spPr>
          <a:ln/>
        </p:spPr>
        <p:txBody>
          <a:bodyPr/>
          <a:lstStyle>
            <a:lvl1pPr>
              <a:defRPr/>
            </a:lvl1pPr>
          </a:lstStyle>
          <a:p>
            <a:pPr>
              <a:defRPr/>
            </a:pPr>
            <a:fld id="{DFFA209B-8272-4A4F-9821-7C751BF51C15}" type="slidenum">
              <a:rPr lang="en-US" altLang="en-US"/>
              <a:pPr>
                <a:defRPr/>
              </a:pPr>
              <a:t>‹#›</a:t>
            </a:fld>
            <a:endParaRPr lang="en-US" altLang="en-US"/>
          </a:p>
        </p:txBody>
      </p:sp>
    </p:spTree>
    <p:extLst>
      <p:ext uri="{BB962C8B-B14F-4D97-AF65-F5344CB8AC3E}">
        <p14:creationId xmlns:p14="http://schemas.microsoft.com/office/powerpoint/2010/main" val="328450208"/>
      </p:ext>
    </p:extLst>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2971800"/>
            <a:ext cx="7620000" cy="61722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971800"/>
            <a:ext cx="7620000" cy="61722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A5B39F-1C89-B865-EC2F-97C74BF681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D227ED-9DC2-0A71-8AA6-52ECFE3370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9537E1D-84A0-5608-83F3-F61758E0A986}"/>
              </a:ext>
            </a:extLst>
          </p:cNvPr>
          <p:cNvSpPr>
            <a:spLocks noGrp="1" noChangeArrowheads="1"/>
          </p:cNvSpPr>
          <p:nvPr>
            <p:ph type="sldNum" sz="quarter" idx="12"/>
          </p:nvPr>
        </p:nvSpPr>
        <p:spPr>
          <a:ln/>
        </p:spPr>
        <p:txBody>
          <a:bodyPr/>
          <a:lstStyle>
            <a:lvl1pPr>
              <a:defRPr/>
            </a:lvl1pPr>
          </a:lstStyle>
          <a:p>
            <a:pPr>
              <a:defRPr/>
            </a:pPr>
            <a:fld id="{D4197184-C42A-4DD4-94EA-DC166A0059BE}" type="slidenum">
              <a:rPr lang="en-US" altLang="en-US"/>
              <a:pPr>
                <a:defRPr/>
              </a:pPr>
              <a:t>‹#›</a:t>
            </a:fld>
            <a:endParaRPr lang="en-US" altLang="en-US"/>
          </a:p>
        </p:txBody>
      </p:sp>
    </p:spTree>
    <p:extLst>
      <p:ext uri="{BB962C8B-B14F-4D97-AF65-F5344CB8AC3E}">
        <p14:creationId xmlns:p14="http://schemas.microsoft.com/office/powerpoint/2010/main" val="43663419"/>
      </p:ext>
    </p:extLst>
  </p:cSld>
  <p:clrMapOvr>
    <a:masterClrMapping/>
  </p:clrMapOvr>
  <p:transitio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ECCC3E5-779C-F07B-1D48-ADC6C1BABA5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B22B683-4F90-C4CB-70D3-2BF9441F4C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58815B8-121E-90D6-2B37-171848AE5187}"/>
              </a:ext>
            </a:extLst>
          </p:cNvPr>
          <p:cNvSpPr>
            <a:spLocks noGrp="1" noChangeArrowheads="1"/>
          </p:cNvSpPr>
          <p:nvPr>
            <p:ph type="sldNum" sz="quarter" idx="12"/>
          </p:nvPr>
        </p:nvSpPr>
        <p:spPr>
          <a:ln/>
        </p:spPr>
        <p:txBody>
          <a:bodyPr/>
          <a:lstStyle>
            <a:lvl1pPr>
              <a:defRPr/>
            </a:lvl1pPr>
          </a:lstStyle>
          <a:p>
            <a:pPr>
              <a:defRPr/>
            </a:pPr>
            <a:fld id="{093F54F6-0BF4-4F5C-9F7F-1262AA25A9DB}" type="slidenum">
              <a:rPr lang="en-US" altLang="en-US"/>
              <a:pPr>
                <a:defRPr/>
              </a:pPr>
              <a:t>‹#›</a:t>
            </a:fld>
            <a:endParaRPr lang="en-US" altLang="en-US"/>
          </a:p>
        </p:txBody>
      </p:sp>
    </p:spTree>
    <p:extLst>
      <p:ext uri="{BB962C8B-B14F-4D97-AF65-F5344CB8AC3E}">
        <p14:creationId xmlns:p14="http://schemas.microsoft.com/office/powerpoint/2010/main" val="1277750921"/>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09-Aug-23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806FDCA-54C2-A870-EB00-4745A722AEF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4258AAC-9484-96B6-79C1-E2C2A18E86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B13A89-EA84-9463-DC9B-14953F906A89}"/>
              </a:ext>
            </a:extLst>
          </p:cNvPr>
          <p:cNvSpPr>
            <a:spLocks noGrp="1" noChangeArrowheads="1"/>
          </p:cNvSpPr>
          <p:nvPr>
            <p:ph type="sldNum" sz="quarter" idx="12"/>
          </p:nvPr>
        </p:nvSpPr>
        <p:spPr>
          <a:ln/>
        </p:spPr>
        <p:txBody>
          <a:bodyPr/>
          <a:lstStyle>
            <a:lvl1pPr>
              <a:defRPr/>
            </a:lvl1pPr>
          </a:lstStyle>
          <a:p>
            <a:pPr>
              <a:defRPr/>
            </a:pPr>
            <a:fld id="{4EDA08C9-2B1A-45EF-9DD3-555CDE816743}" type="slidenum">
              <a:rPr lang="en-US" altLang="en-US"/>
              <a:pPr>
                <a:defRPr/>
              </a:pPr>
              <a:t>‹#›</a:t>
            </a:fld>
            <a:endParaRPr lang="en-US" altLang="en-US"/>
          </a:p>
        </p:txBody>
      </p:sp>
    </p:spTree>
    <p:extLst>
      <p:ext uri="{BB962C8B-B14F-4D97-AF65-F5344CB8AC3E}">
        <p14:creationId xmlns:p14="http://schemas.microsoft.com/office/powerpoint/2010/main" val="4159097636"/>
      </p:ext>
    </p:extLst>
  </p:cSld>
  <p:clrMapOvr>
    <a:masterClrMapping/>
  </p:clrMapOvr>
  <p:transition spd="slow">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395D4AF-FBC7-3A63-1AA9-ED9F9C2C643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7A43443-3646-34E7-D912-97F379294A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A87D562-BD0A-9134-1F27-C9CA4BE54373}"/>
              </a:ext>
            </a:extLst>
          </p:cNvPr>
          <p:cNvSpPr>
            <a:spLocks noGrp="1" noChangeArrowheads="1"/>
          </p:cNvSpPr>
          <p:nvPr>
            <p:ph type="sldNum" sz="quarter" idx="12"/>
          </p:nvPr>
        </p:nvSpPr>
        <p:spPr>
          <a:ln/>
        </p:spPr>
        <p:txBody>
          <a:bodyPr/>
          <a:lstStyle>
            <a:lvl1pPr>
              <a:defRPr/>
            </a:lvl1pPr>
          </a:lstStyle>
          <a:p>
            <a:pPr>
              <a:defRPr/>
            </a:pPr>
            <a:fld id="{AD890954-165E-4C43-88D2-CCD223140ADC}" type="slidenum">
              <a:rPr lang="en-US" altLang="en-US"/>
              <a:pPr>
                <a:defRPr/>
              </a:pPr>
              <a:t>‹#›</a:t>
            </a:fld>
            <a:endParaRPr lang="en-US" altLang="en-US"/>
          </a:p>
        </p:txBody>
      </p:sp>
    </p:spTree>
    <p:extLst>
      <p:ext uri="{BB962C8B-B14F-4D97-AF65-F5344CB8AC3E}">
        <p14:creationId xmlns:p14="http://schemas.microsoft.com/office/powerpoint/2010/main" val="3501837836"/>
      </p:ext>
    </p:extLst>
  </p:cSld>
  <p:clrMapOvr>
    <a:masterClrMapping/>
  </p:clrMapOvr>
  <p:transition spd="slow">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a:extLst>
              <a:ext uri="{FF2B5EF4-FFF2-40B4-BE49-F238E27FC236}">
                <a16:creationId xmlns:a16="http://schemas.microsoft.com/office/drawing/2014/main" id="{DF68FC26-83E1-9562-802F-F9780D6560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345DDC-BA84-7809-B897-99286F782F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6C4AF0-935C-F853-92FD-36B400A1C0FD}"/>
              </a:ext>
            </a:extLst>
          </p:cNvPr>
          <p:cNvSpPr>
            <a:spLocks noGrp="1" noChangeArrowheads="1"/>
          </p:cNvSpPr>
          <p:nvPr>
            <p:ph type="sldNum" sz="quarter" idx="12"/>
          </p:nvPr>
        </p:nvSpPr>
        <p:spPr>
          <a:ln/>
        </p:spPr>
        <p:txBody>
          <a:bodyPr/>
          <a:lstStyle>
            <a:lvl1pPr>
              <a:defRPr/>
            </a:lvl1pPr>
          </a:lstStyle>
          <a:p>
            <a:pPr>
              <a:defRPr/>
            </a:pPr>
            <a:fld id="{7A9DAF7B-D2B4-4B5D-9726-4D3A9438622E}" type="slidenum">
              <a:rPr lang="en-US" altLang="en-US"/>
              <a:pPr>
                <a:defRPr/>
              </a:pPr>
              <a:t>‹#›</a:t>
            </a:fld>
            <a:endParaRPr lang="en-US" altLang="en-US"/>
          </a:p>
        </p:txBody>
      </p:sp>
    </p:spTree>
    <p:extLst>
      <p:ext uri="{BB962C8B-B14F-4D97-AF65-F5344CB8AC3E}">
        <p14:creationId xmlns:p14="http://schemas.microsoft.com/office/powerpoint/2010/main" val="3037025428"/>
      </p:ext>
    </p:extLst>
  </p:cSld>
  <p:clrMapOvr>
    <a:masterClrMapping/>
  </p:clrMapOvr>
  <p:transition spd="slow">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a:extLst>
              <a:ext uri="{FF2B5EF4-FFF2-40B4-BE49-F238E27FC236}">
                <a16:creationId xmlns:a16="http://schemas.microsoft.com/office/drawing/2014/main" id="{CA40B3DF-22FA-E838-0322-F843CACE2E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438B4E-621D-F4F6-ECBB-24636CA6DF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5BAFC1-E2D1-D83C-6752-24B580A2F730}"/>
              </a:ext>
            </a:extLst>
          </p:cNvPr>
          <p:cNvSpPr>
            <a:spLocks noGrp="1" noChangeArrowheads="1"/>
          </p:cNvSpPr>
          <p:nvPr>
            <p:ph type="sldNum" sz="quarter" idx="12"/>
          </p:nvPr>
        </p:nvSpPr>
        <p:spPr>
          <a:ln/>
        </p:spPr>
        <p:txBody>
          <a:bodyPr/>
          <a:lstStyle>
            <a:lvl1pPr>
              <a:defRPr/>
            </a:lvl1pPr>
          </a:lstStyle>
          <a:p>
            <a:pPr>
              <a:defRPr/>
            </a:pPr>
            <a:fld id="{079A277E-C9D6-44D2-8B00-947811C1C5D5}" type="slidenum">
              <a:rPr lang="en-US" altLang="en-US"/>
              <a:pPr>
                <a:defRPr/>
              </a:pPr>
              <a:t>‹#›</a:t>
            </a:fld>
            <a:endParaRPr lang="en-US" altLang="en-US"/>
          </a:p>
        </p:txBody>
      </p:sp>
    </p:spTree>
    <p:extLst>
      <p:ext uri="{BB962C8B-B14F-4D97-AF65-F5344CB8AC3E}">
        <p14:creationId xmlns:p14="http://schemas.microsoft.com/office/powerpoint/2010/main" val="1785495671"/>
      </p:ext>
    </p:extLst>
  </p:cSld>
  <p:clrMapOvr>
    <a:masterClrMapping/>
  </p:clrMapOvr>
  <p:transition spd="slow">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3FC5EA-865E-F86E-7BF2-0BF191E968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1C2371-98A7-617E-6365-7FFD463E98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0E56FC-53D9-02B3-5D3C-C9E9DA03983B}"/>
              </a:ext>
            </a:extLst>
          </p:cNvPr>
          <p:cNvSpPr>
            <a:spLocks noGrp="1" noChangeArrowheads="1"/>
          </p:cNvSpPr>
          <p:nvPr>
            <p:ph type="sldNum" sz="quarter" idx="12"/>
          </p:nvPr>
        </p:nvSpPr>
        <p:spPr>
          <a:ln/>
        </p:spPr>
        <p:txBody>
          <a:bodyPr/>
          <a:lstStyle>
            <a:lvl1pPr>
              <a:defRPr/>
            </a:lvl1pPr>
          </a:lstStyle>
          <a:p>
            <a:pPr>
              <a:defRPr/>
            </a:pPr>
            <a:fld id="{2CCD3CBC-0DFC-4BA3-BB56-A0DD3C01A97F}" type="slidenum">
              <a:rPr lang="en-US" altLang="en-US"/>
              <a:pPr>
                <a:defRPr/>
              </a:pPr>
              <a:t>‹#›</a:t>
            </a:fld>
            <a:endParaRPr lang="en-US" altLang="en-US"/>
          </a:p>
        </p:txBody>
      </p:sp>
    </p:spTree>
    <p:extLst>
      <p:ext uri="{BB962C8B-B14F-4D97-AF65-F5344CB8AC3E}">
        <p14:creationId xmlns:p14="http://schemas.microsoft.com/office/powerpoint/2010/main" val="3688188024"/>
      </p:ext>
    </p:extLst>
  </p:cSld>
  <p:clrMapOvr>
    <a:masterClrMapping/>
  </p:clrMapOvr>
  <p:transition spd="slow">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30200" y="914400"/>
            <a:ext cx="3886200" cy="8229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914400"/>
            <a:ext cx="113538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7AF951-E4D5-E704-DB2B-A326540C5E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4EE1BE-B1C5-C5BA-B76B-1F8FAA333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B81B6E-E8B3-A9F9-70B9-8894CEBB7072}"/>
              </a:ext>
            </a:extLst>
          </p:cNvPr>
          <p:cNvSpPr>
            <a:spLocks noGrp="1" noChangeArrowheads="1"/>
          </p:cNvSpPr>
          <p:nvPr>
            <p:ph type="sldNum" sz="quarter" idx="12"/>
          </p:nvPr>
        </p:nvSpPr>
        <p:spPr>
          <a:ln/>
        </p:spPr>
        <p:txBody>
          <a:bodyPr/>
          <a:lstStyle>
            <a:lvl1pPr>
              <a:defRPr/>
            </a:lvl1pPr>
          </a:lstStyle>
          <a:p>
            <a:pPr>
              <a:defRPr/>
            </a:pPr>
            <a:fld id="{027FEFB2-B29A-443C-AE38-8435B8032142}" type="slidenum">
              <a:rPr lang="en-US" altLang="en-US"/>
              <a:pPr>
                <a:defRPr/>
              </a:pPr>
              <a:t>‹#›</a:t>
            </a:fld>
            <a:endParaRPr lang="en-US" altLang="en-US"/>
          </a:p>
        </p:txBody>
      </p:sp>
    </p:spTree>
    <p:extLst>
      <p:ext uri="{BB962C8B-B14F-4D97-AF65-F5344CB8AC3E}">
        <p14:creationId xmlns:p14="http://schemas.microsoft.com/office/powerpoint/2010/main" val="4005643570"/>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09-Aug-23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09-Aug-23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09-Aug-23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1D8BD707-D9CF-40AE-B4C6-C98DA3205C09}" type="datetimeFigureOut">
              <a:rPr lang="en-US" smtClean="0"/>
              <a:pPr/>
              <a:t>09-Aug-23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ll/>
  </p:transition>
  <p:txStyles>
    <p:titleStyle>
      <a:lvl1pPr algn="ctr" defTabSz="914400" rtl="0" eaLnBrk="1" latinLnBrk="0" hangingPunct="1">
        <a:spcBef>
          <a:spcPct val="0"/>
        </a:spcBef>
        <a:buNone/>
        <a:defRPr sz="4400" kern="1200">
          <a:solidFill>
            <a:schemeClr val="tx1"/>
          </a:solidFill>
          <a:latin typeface="Cambria" panose="02040503050406030204"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ambria" panose="02040503050406030204"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Cambria" panose="02040503050406030204" pitchFamily="18" charset="0"/>
              </a:defRPr>
            </a:lvl1pPr>
          </a:lstStyle>
          <a:p>
            <a:pPr>
              <a:defRPr/>
            </a:pPr>
            <a:fld id="{DBA32C21-FD13-4697-ADCD-F9E33DDFF06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Cambria" panose="02040503050406030204" pitchFamily="18" charset="0"/>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Cambria" panose="02040503050406030204" pitchFamily="18" charset="0"/>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57594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Cambria" panose="02040503050406030204" pitchFamily="18"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Cambria" panose="02040503050406030204" pitchFamily="18"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Cambria" panose="02040503050406030204" pitchFamily="18"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Cambria" panose="02040503050406030204" pitchFamily="18"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mbria" panose="02040503050406030204" pitchFamily="18"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mbria" panose="02040503050406030204" pitchFamily="18"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Cambria" panose="02040503050406030204" pitchFamily="18" charset="0"/>
              </a:defRPr>
            </a:lvl1pPr>
          </a:lstStyle>
          <a:p>
            <a:pPr>
              <a:defRPr/>
            </a:pPr>
            <a:fld id="{08ED132D-452A-49E5-B8CD-EA0C46A12A5F}" type="datetimeFigureOut">
              <a:rPr lang="vi-VN" smtClean="0">
                <a:solidFill>
                  <a:prstClr val="black">
                    <a:tint val="75000"/>
                  </a:prstClr>
                </a:solidFill>
              </a:rPr>
              <a:pPr>
                <a:defRPr/>
              </a:pPr>
              <a:t>09/08/2023</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Cambria" panose="02040503050406030204" pitchFamily="18" charset="0"/>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Cambria" panose="02040503050406030204" pitchFamily="18" charset="0"/>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120475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Cambria" panose="02040503050406030204" pitchFamily="18"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Cambria" panose="02040503050406030204" pitchFamily="18"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Cambria" panose="02040503050406030204" pitchFamily="18"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Cambria" panose="02040503050406030204" pitchFamily="18"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mbria" panose="02040503050406030204" pitchFamily="18"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mbria" panose="02040503050406030204" pitchFamily="18"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Cambria" panose="02040503050406030204" pitchFamily="18" charset="0"/>
              </a:defRPr>
            </a:lvl1pPr>
          </a:lstStyle>
          <a:p>
            <a:fld id="{06ABD190-56AD-4C55-BBCA-1554B872117B}" type="datetimeFigureOut">
              <a:rPr lang="en-US" smtClean="0"/>
              <a:pPr/>
              <a:t>09-Aug-23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Cambria" panose="02040503050406030204" pitchFamily="18" charset="0"/>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Cambria" panose="02040503050406030204" pitchFamily="18" charset="0"/>
              </a:defRPr>
            </a:lvl1pPr>
          </a:lstStyle>
          <a:p>
            <a:fld id="{B8F674BA-2DE0-4D90-8561-25BA31F62F13}" type="slidenum">
              <a:rPr lang="en-US" smtClean="0"/>
              <a:pPr/>
              <a:t>‹#›</a:t>
            </a:fld>
            <a:endParaRPr lang="en-US"/>
          </a:p>
        </p:txBody>
      </p:sp>
    </p:spTree>
    <p:extLst>
      <p:ext uri="{BB962C8B-B14F-4D97-AF65-F5344CB8AC3E}">
        <p14:creationId xmlns:p14="http://schemas.microsoft.com/office/powerpoint/2010/main" val="35598327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Cambria" panose="02040503050406030204" pitchFamily="18"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Cambria" panose="02040503050406030204" pitchFamily="18"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Cambria" panose="02040503050406030204" pitchFamily="18"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Cambria" panose="02040503050406030204" pitchFamily="18"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mbria" panose="02040503050406030204" pitchFamily="18"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Cambria" panose="02040503050406030204" pitchFamily="18"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1"/>
            </a:gs>
            <a:gs pos="50000">
              <a:srgbClr val="000048"/>
            </a:gs>
            <a:gs pos="100000">
              <a:srgbClr val="000021"/>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CDE7395-6674-ABBE-7673-0F46B8B90D6C}"/>
              </a:ext>
            </a:extLst>
          </p:cNvPr>
          <p:cNvSpPr>
            <a:spLocks noGrp="1" noChangeArrowheads="1"/>
          </p:cNvSpPr>
          <p:nvPr>
            <p:ph type="title"/>
          </p:nvPr>
        </p:nvSpPr>
        <p:spPr bwMode="auto">
          <a:xfrm>
            <a:off x="1371600" y="914400"/>
            <a:ext cx="15544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FB221EF-15C3-6484-0EA1-C52E4023C5A6}"/>
              </a:ext>
            </a:extLst>
          </p:cNvPr>
          <p:cNvSpPr>
            <a:spLocks noGrp="1" noChangeArrowheads="1"/>
          </p:cNvSpPr>
          <p:nvPr>
            <p:ph type="body" idx="1"/>
          </p:nvPr>
        </p:nvSpPr>
        <p:spPr bwMode="auto">
          <a:xfrm>
            <a:off x="1371600" y="2971800"/>
            <a:ext cx="15544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453DF57-6C8D-7882-36A1-59D874E9DFAE}"/>
              </a:ext>
            </a:extLst>
          </p:cNvPr>
          <p:cNvSpPr>
            <a:spLocks noGrp="1" noChangeArrowheads="1"/>
          </p:cNvSpPr>
          <p:nvPr>
            <p:ph type="dt" sz="half" idx="2"/>
          </p:nvPr>
        </p:nvSpPr>
        <p:spPr bwMode="auto">
          <a:xfrm>
            <a:off x="1371600" y="9372600"/>
            <a:ext cx="3810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2100">
                <a:solidFill>
                  <a:schemeClr val="tx1"/>
                </a:solidFill>
                <a:latin typeface="Cambria" panose="02040503050406030204" pitchFamily="18" charset="0"/>
              </a:defRPr>
            </a:lvl1pPr>
          </a:lstStyle>
          <a:p>
            <a:pPr>
              <a:defRPr/>
            </a:pPr>
            <a:endParaRPr lang="en-US"/>
          </a:p>
        </p:txBody>
      </p:sp>
      <p:sp>
        <p:nvSpPr>
          <p:cNvPr id="1029" name="Rectangle 5">
            <a:extLst>
              <a:ext uri="{FF2B5EF4-FFF2-40B4-BE49-F238E27FC236}">
                <a16:creationId xmlns:a16="http://schemas.microsoft.com/office/drawing/2014/main" id="{3BAB25EA-827C-D538-B233-443933EE5BC9}"/>
              </a:ext>
            </a:extLst>
          </p:cNvPr>
          <p:cNvSpPr>
            <a:spLocks noGrp="1" noChangeArrowheads="1"/>
          </p:cNvSpPr>
          <p:nvPr>
            <p:ph type="ftr" sz="quarter" idx="3"/>
          </p:nvPr>
        </p:nvSpPr>
        <p:spPr bwMode="auto">
          <a:xfrm>
            <a:off x="6248400" y="9372600"/>
            <a:ext cx="5791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2100">
                <a:solidFill>
                  <a:schemeClr val="tx1"/>
                </a:solidFill>
                <a:latin typeface="Cambria" panose="02040503050406030204" pitchFamily="18" charset="0"/>
              </a:defRPr>
            </a:lvl1pPr>
          </a:lstStyle>
          <a:p>
            <a:pPr>
              <a:defRPr/>
            </a:pPr>
            <a:endParaRPr lang="en-US"/>
          </a:p>
        </p:txBody>
      </p:sp>
      <p:sp>
        <p:nvSpPr>
          <p:cNvPr id="1030" name="Rectangle 6">
            <a:extLst>
              <a:ext uri="{FF2B5EF4-FFF2-40B4-BE49-F238E27FC236}">
                <a16:creationId xmlns:a16="http://schemas.microsoft.com/office/drawing/2014/main" id="{4F342530-4EDE-1839-52FF-33FA3412B5EA}"/>
              </a:ext>
            </a:extLst>
          </p:cNvPr>
          <p:cNvSpPr>
            <a:spLocks noGrp="1" noChangeArrowheads="1"/>
          </p:cNvSpPr>
          <p:nvPr>
            <p:ph type="sldNum" sz="quarter" idx="4"/>
          </p:nvPr>
        </p:nvSpPr>
        <p:spPr bwMode="auto">
          <a:xfrm>
            <a:off x="13106400" y="9372600"/>
            <a:ext cx="3810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2100" smtClean="0">
                <a:solidFill>
                  <a:schemeClr val="tx1"/>
                </a:solidFill>
                <a:latin typeface="Cambria" panose="02040503050406030204" pitchFamily="18" charset="0"/>
              </a:defRPr>
            </a:lvl1pPr>
          </a:lstStyle>
          <a:p>
            <a:pPr>
              <a:defRPr/>
            </a:pPr>
            <a:fld id="{A96F2238-5E8A-4504-80B3-943AB28ABF0A}" type="slidenum">
              <a:rPr lang="en-US" altLang="en-US" smtClean="0"/>
              <a:pPr>
                <a:defRPr/>
              </a:pPr>
              <a:t>‹#›</a:t>
            </a:fld>
            <a:endParaRPr lang="en-US" altLang="en-US"/>
          </a:p>
        </p:txBody>
      </p:sp>
    </p:spTree>
    <p:extLst>
      <p:ext uri="{BB962C8B-B14F-4D97-AF65-F5344CB8AC3E}">
        <p14:creationId xmlns:p14="http://schemas.microsoft.com/office/powerpoint/2010/main" val="35684900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fade thruBlk="1"/>
  </p:transition>
  <p:txStyles>
    <p:titleStyle>
      <a:lvl1pPr algn="ctr" rtl="0" eaLnBrk="0" fontAlgn="base" hangingPunct="0">
        <a:spcBef>
          <a:spcPct val="0"/>
        </a:spcBef>
        <a:spcAft>
          <a:spcPct val="0"/>
        </a:spcAft>
        <a:defRPr sz="6600">
          <a:solidFill>
            <a:schemeClr val="tx2"/>
          </a:solidFill>
          <a:latin typeface="Cambria" panose="02040503050406030204" pitchFamily="18" charset="0"/>
          <a:ea typeface="+mj-ea"/>
          <a:cs typeface="+mj-cs"/>
        </a:defRPr>
      </a:lvl1pPr>
      <a:lvl2pPr algn="ctr" rtl="0" eaLnBrk="0" fontAlgn="base" hangingPunct="0">
        <a:spcBef>
          <a:spcPct val="0"/>
        </a:spcBef>
        <a:spcAft>
          <a:spcPct val="0"/>
        </a:spcAft>
        <a:defRPr sz="6600">
          <a:solidFill>
            <a:schemeClr val="tx2"/>
          </a:solidFill>
          <a:latin typeface="Times New Roman" pitchFamily="18" charset="0"/>
        </a:defRPr>
      </a:lvl2pPr>
      <a:lvl3pPr algn="ctr" rtl="0" eaLnBrk="0" fontAlgn="base" hangingPunct="0">
        <a:spcBef>
          <a:spcPct val="0"/>
        </a:spcBef>
        <a:spcAft>
          <a:spcPct val="0"/>
        </a:spcAft>
        <a:defRPr sz="6600">
          <a:solidFill>
            <a:schemeClr val="tx2"/>
          </a:solidFill>
          <a:latin typeface="Times New Roman" pitchFamily="18" charset="0"/>
        </a:defRPr>
      </a:lvl3pPr>
      <a:lvl4pPr algn="ctr" rtl="0" eaLnBrk="0" fontAlgn="base" hangingPunct="0">
        <a:spcBef>
          <a:spcPct val="0"/>
        </a:spcBef>
        <a:spcAft>
          <a:spcPct val="0"/>
        </a:spcAft>
        <a:defRPr sz="6600">
          <a:solidFill>
            <a:schemeClr val="tx2"/>
          </a:solidFill>
          <a:latin typeface="Times New Roman" pitchFamily="18" charset="0"/>
        </a:defRPr>
      </a:lvl4pPr>
      <a:lvl5pPr algn="ctr" rtl="0" eaLnBrk="0" fontAlgn="base" hangingPunct="0">
        <a:spcBef>
          <a:spcPct val="0"/>
        </a:spcBef>
        <a:spcAft>
          <a:spcPct val="0"/>
        </a:spcAft>
        <a:defRPr sz="6600">
          <a:solidFill>
            <a:schemeClr val="tx2"/>
          </a:solidFill>
          <a:latin typeface="Times New Roman" pitchFamily="18" charset="0"/>
        </a:defRPr>
      </a:lvl5pPr>
      <a:lvl6pPr marL="685800" algn="ctr" rtl="0" fontAlgn="base">
        <a:spcBef>
          <a:spcPct val="0"/>
        </a:spcBef>
        <a:spcAft>
          <a:spcPct val="0"/>
        </a:spcAft>
        <a:defRPr sz="6600">
          <a:solidFill>
            <a:schemeClr val="tx2"/>
          </a:solidFill>
          <a:latin typeface="Times New Roman" pitchFamily="18" charset="0"/>
        </a:defRPr>
      </a:lvl6pPr>
      <a:lvl7pPr marL="1371600" algn="ctr" rtl="0" fontAlgn="base">
        <a:spcBef>
          <a:spcPct val="0"/>
        </a:spcBef>
        <a:spcAft>
          <a:spcPct val="0"/>
        </a:spcAft>
        <a:defRPr sz="6600">
          <a:solidFill>
            <a:schemeClr val="tx2"/>
          </a:solidFill>
          <a:latin typeface="Times New Roman" pitchFamily="18" charset="0"/>
        </a:defRPr>
      </a:lvl7pPr>
      <a:lvl8pPr marL="2057400" algn="ctr" rtl="0" fontAlgn="base">
        <a:spcBef>
          <a:spcPct val="0"/>
        </a:spcBef>
        <a:spcAft>
          <a:spcPct val="0"/>
        </a:spcAft>
        <a:defRPr sz="6600">
          <a:solidFill>
            <a:schemeClr val="tx2"/>
          </a:solidFill>
          <a:latin typeface="Times New Roman" pitchFamily="18" charset="0"/>
        </a:defRPr>
      </a:lvl8pPr>
      <a:lvl9pPr marL="2743200" algn="ctr" rtl="0" fontAlgn="base">
        <a:spcBef>
          <a:spcPct val="0"/>
        </a:spcBef>
        <a:spcAft>
          <a:spcPct val="0"/>
        </a:spcAft>
        <a:defRPr sz="6600">
          <a:solidFill>
            <a:schemeClr val="tx2"/>
          </a:solidFill>
          <a:latin typeface="Times New Roman" pitchFamily="18" charset="0"/>
        </a:defRPr>
      </a:lvl9pPr>
    </p:titleStyle>
    <p:bodyStyle>
      <a:lvl1pPr marL="514350" indent="-514350" algn="l" rtl="0" eaLnBrk="0" fontAlgn="base" hangingPunct="0">
        <a:spcBef>
          <a:spcPct val="20000"/>
        </a:spcBef>
        <a:spcAft>
          <a:spcPct val="0"/>
        </a:spcAft>
        <a:buChar char="•"/>
        <a:defRPr sz="4800">
          <a:solidFill>
            <a:schemeClr val="tx1"/>
          </a:solidFill>
          <a:latin typeface="Cambria" panose="02040503050406030204" pitchFamily="18" charset="0"/>
          <a:ea typeface="+mn-ea"/>
          <a:cs typeface="+mn-cs"/>
        </a:defRPr>
      </a:lvl1pPr>
      <a:lvl2pPr marL="1114425" indent="-428625" algn="l" rtl="0" eaLnBrk="0" fontAlgn="base" hangingPunct="0">
        <a:spcBef>
          <a:spcPct val="20000"/>
        </a:spcBef>
        <a:spcAft>
          <a:spcPct val="0"/>
        </a:spcAft>
        <a:buChar char="–"/>
        <a:defRPr sz="4200">
          <a:solidFill>
            <a:schemeClr val="tx1"/>
          </a:solidFill>
          <a:latin typeface="Cambria" panose="02040503050406030204" pitchFamily="18" charset="0"/>
        </a:defRPr>
      </a:lvl2pPr>
      <a:lvl3pPr marL="1714500" indent="-342900" algn="l" rtl="0" eaLnBrk="0" fontAlgn="base" hangingPunct="0">
        <a:spcBef>
          <a:spcPct val="20000"/>
        </a:spcBef>
        <a:spcAft>
          <a:spcPct val="0"/>
        </a:spcAft>
        <a:buChar char="•"/>
        <a:defRPr sz="3600">
          <a:solidFill>
            <a:schemeClr val="tx1"/>
          </a:solidFill>
          <a:latin typeface="Cambria" panose="02040503050406030204" pitchFamily="18" charset="0"/>
        </a:defRPr>
      </a:lvl3pPr>
      <a:lvl4pPr marL="2400300" indent="-342900" algn="l" rtl="0" eaLnBrk="0" fontAlgn="base" hangingPunct="0">
        <a:spcBef>
          <a:spcPct val="20000"/>
        </a:spcBef>
        <a:spcAft>
          <a:spcPct val="0"/>
        </a:spcAft>
        <a:buChar char="–"/>
        <a:defRPr sz="3000">
          <a:solidFill>
            <a:schemeClr val="tx1"/>
          </a:solidFill>
          <a:latin typeface="Cambria" panose="02040503050406030204" pitchFamily="18" charset="0"/>
        </a:defRPr>
      </a:lvl4pPr>
      <a:lvl5pPr marL="3086100" indent="-342900" algn="l" rtl="0" eaLnBrk="0" fontAlgn="base" hangingPunct="0">
        <a:spcBef>
          <a:spcPct val="20000"/>
        </a:spcBef>
        <a:spcAft>
          <a:spcPct val="0"/>
        </a:spcAft>
        <a:buChar char="»"/>
        <a:defRPr sz="3000">
          <a:solidFill>
            <a:schemeClr val="tx1"/>
          </a:solidFill>
          <a:latin typeface="Cambria" panose="02040503050406030204" pitchFamily="18" charset="0"/>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0.gif"/><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30.gi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6.sv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svg"/><Relationship Id="rId7" Type="http://schemas.openxmlformats.org/officeDocument/2006/relationships/image" Target="../media/image1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46.sv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svg"/><Relationship Id="rId7"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6.png"/><Relationship Id="rId4" Type="http://schemas.openxmlformats.org/officeDocument/2006/relationships/image" Target="../media/image470.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svg"/><Relationship Id="rId7"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60.png"/><Relationship Id="rId4" Type="http://schemas.openxmlformats.org/officeDocument/2006/relationships/image" Target="../media/image540.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51.gif"/></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svg"/><Relationship Id="rId7" Type="http://schemas.openxmlformats.org/officeDocument/2006/relationships/image" Target="../media/image1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6.svg"/><Relationship Id="rId5" Type="http://schemas.openxmlformats.org/officeDocument/2006/relationships/image" Target="../media/image8.sv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svg"/><Relationship Id="rId7" Type="http://schemas.openxmlformats.org/officeDocument/2006/relationships/image" Target="../media/image10.svg"/><Relationship Id="rId12"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2.png"/><Relationship Id="rId5" Type="http://schemas.openxmlformats.org/officeDocument/2006/relationships/image" Target="../media/image8.svg"/><Relationship Id="rId10" Type="http://schemas.openxmlformats.org/officeDocument/2006/relationships/image" Target="../media/image64.png"/><Relationship Id="rId4" Type="http://schemas.openxmlformats.org/officeDocument/2006/relationships/image" Target="../media/image7.png"/><Relationship Id="rId9"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3.gif"/><Relationship Id="rId3" Type="http://schemas.openxmlformats.org/officeDocument/2006/relationships/slideLayout" Target="../slideLayouts/slideLayout13.xml"/><Relationship Id="rId7" Type="http://schemas.openxmlformats.org/officeDocument/2006/relationships/slide" Target="slide4.xml"/><Relationship Id="rId12" Type="http://schemas.openxmlformats.org/officeDocument/2006/relationships/slide" Target="slide9.xml"/><Relationship Id="rId17" Type="http://schemas.openxmlformats.org/officeDocument/2006/relationships/slide" Target="slide10.xml"/><Relationship Id="rId2" Type="http://schemas.openxmlformats.org/officeDocument/2006/relationships/audio" Target="../media/media1.wav"/><Relationship Id="rId16" Type="http://schemas.openxmlformats.org/officeDocument/2006/relationships/image" Target="../media/image16.png"/><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image" Target="../media/image12.png"/><Relationship Id="rId15" Type="http://schemas.openxmlformats.org/officeDocument/2006/relationships/image" Target="../media/image15.gif"/><Relationship Id="rId10" Type="http://schemas.openxmlformats.org/officeDocument/2006/relationships/slide" Target="slide7.xml"/><Relationship Id="rId4" Type="http://schemas.openxmlformats.org/officeDocument/2006/relationships/image" Target="../media/image11.png"/><Relationship Id="rId9" Type="http://schemas.openxmlformats.org/officeDocument/2006/relationships/slide" Target="slide6.xml"/><Relationship Id="rId14"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openxmlformats.org/officeDocument/2006/relationships/image" Target="../media/image48.svg"/><Relationship Id="rId7"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0.sv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0.gif"/><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2.svg"/><Relationship Id="rId3" Type="http://schemas.openxmlformats.org/officeDocument/2006/relationships/image" Target="../media/image48.svg"/><Relationship Id="rId7" Type="http://schemas.openxmlformats.org/officeDocument/2006/relationships/image" Target="../media/image66.png"/><Relationship Id="rId12"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70.png"/><Relationship Id="rId5" Type="http://schemas.openxmlformats.org/officeDocument/2006/relationships/image" Target="../media/image49.png"/><Relationship Id="rId10" Type="http://schemas.openxmlformats.org/officeDocument/2006/relationships/image" Target="../media/image69.png"/><Relationship Id="rId4" Type="http://schemas.openxmlformats.org/officeDocument/2006/relationships/image" Target="../media/image600.png"/><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48.svg"/><Relationship Id="rId7"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0.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8.svg"/><Relationship Id="rId7" Type="http://schemas.openxmlformats.org/officeDocument/2006/relationships/image" Target="../media/image75.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5.png"/><Relationship Id="rId7" Type="http://schemas.openxmlformats.org/officeDocument/2006/relationships/image" Target="../media/image77.png"/><Relationship Id="rId2" Type="http://schemas.openxmlformats.org/officeDocument/2006/relationships/audio" Target="../media/audio4.wav"/><Relationship Id="rId1" Type="http://schemas.openxmlformats.org/officeDocument/2006/relationships/slideLayout" Target="../slideLayouts/slideLayout51.xml"/><Relationship Id="rId6" Type="http://schemas.openxmlformats.org/officeDocument/2006/relationships/image" Target="../media/image76.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5.wav"/><Relationship Id="rId1" Type="http://schemas.openxmlformats.org/officeDocument/2006/relationships/slideLayout" Target="../slideLayouts/slideLayout51.xml"/><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7.wav"/><Relationship Id="rId7" Type="http://schemas.openxmlformats.org/officeDocument/2006/relationships/image" Target="../media/image84.png"/><Relationship Id="rId12" Type="http://schemas.openxmlformats.org/officeDocument/2006/relationships/audio" Target="../media/audio10.wav"/><Relationship Id="rId2" Type="http://schemas.openxmlformats.org/officeDocument/2006/relationships/slideLayout" Target="../slideLayouts/slideLayout51.xml"/><Relationship Id="rId1" Type="http://schemas.openxmlformats.org/officeDocument/2006/relationships/audio" Target="file:///C:\My%20Documents\Youth\Millionaire\thinking.wav" TargetMode="External"/><Relationship Id="rId6" Type="http://schemas.openxmlformats.org/officeDocument/2006/relationships/image" Target="../media/image83.png"/><Relationship Id="rId11" Type="http://schemas.openxmlformats.org/officeDocument/2006/relationships/audio" Target="../media/audio9.wav"/><Relationship Id="rId5" Type="http://schemas.openxmlformats.org/officeDocument/2006/relationships/image" Target="../media/image82.png"/><Relationship Id="rId10" Type="http://schemas.openxmlformats.org/officeDocument/2006/relationships/image" Target="../media/image65.png"/><Relationship Id="rId4" Type="http://schemas.openxmlformats.org/officeDocument/2006/relationships/image" Target="../media/image81.png"/><Relationship Id="rId9" Type="http://schemas.openxmlformats.org/officeDocument/2006/relationships/audio" Target="../media/audio8.wav"/></Relationships>
</file>

<file path=ppt/slides/_rels/slide2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1.wav"/><Relationship Id="rId1" Type="http://schemas.openxmlformats.org/officeDocument/2006/relationships/slideLayout" Target="../slideLayouts/slideLayout5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7.wav"/><Relationship Id="rId7" Type="http://schemas.openxmlformats.org/officeDocument/2006/relationships/image" Target="../media/image85.png"/><Relationship Id="rId2" Type="http://schemas.openxmlformats.org/officeDocument/2006/relationships/slideLayout" Target="../slideLayouts/slideLayout51.xml"/><Relationship Id="rId1" Type="http://schemas.openxmlformats.org/officeDocument/2006/relationships/audio" Target="file:///C:\My%20Documents\Youth\Millionaire\thinking.wav" TargetMode="External"/><Relationship Id="rId6" Type="http://schemas.openxmlformats.org/officeDocument/2006/relationships/image" Target="../media/image84.png"/><Relationship Id="rId11" Type="http://schemas.openxmlformats.org/officeDocument/2006/relationships/audio" Target="../media/audio10.wav"/><Relationship Id="rId5" Type="http://schemas.openxmlformats.org/officeDocument/2006/relationships/image" Target="../media/image83.png"/><Relationship Id="rId10" Type="http://schemas.openxmlformats.org/officeDocument/2006/relationships/audio" Target="../media/audio9.wav"/><Relationship Id="rId4" Type="http://schemas.openxmlformats.org/officeDocument/2006/relationships/image" Target="../media/image82.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1.wav"/><Relationship Id="rId1" Type="http://schemas.openxmlformats.org/officeDocument/2006/relationships/slideLayout" Target="../slideLayouts/slideLayout5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audio" Target="../media/audio6.wav"/></Relationships>
</file>

<file path=ppt/slides/_rels/slide32.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7.wav"/><Relationship Id="rId7" Type="http://schemas.openxmlformats.org/officeDocument/2006/relationships/image" Target="../media/image85.png"/><Relationship Id="rId2" Type="http://schemas.openxmlformats.org/officeDocument/2006/relationships/slideLayout" Target="../slideLayouts/slideLayout51.xml"/><Relationship Id="rId1" Type="http://schemas.openxmlformats.org/officeDocument/2006/relationships/audio" Target="file:///C:\My%20Documents\Youth\Millionaire\thinking.wav" TargetMode="External"/><Relationship Id="rId6" Type="http://schemas.openxmlformats.org/officeDocument/2006/relationships/image" Target="../media/image84.png"/><Relationship Id="rId11" Type="http://schemas.openxmlformats.org/officeDocument/2006/relationships/audio" Target="../media/audio10.wav"/><Relationship Id="rId5" Type="http://schemas.openxmlformats.org/officeDocument/2006/relationships/image" Target="../media/image83.png"/><Relationship Id="rId10" Type="http://schemas.openxmlformats.org/officeDocument/2006/relationships/audio" Target="../media/audio9.wav"/><Relationship Id="rId4" Type="http://schemas.openxmlformats.org/officeDocument/2006/relationships/image" Target="../media/image82.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1.wav"/><Relationship Id="rId1" Type="http://schemas.openxmlformats.org/officeDocument/2006/relationships/slideLayout" Target="../slideLayouts/slideLayout5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audio" Target="../media/audio6.wav"/></Relationships>
</file>

<file path=ppt/slides/_rels/slide34.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7.wav"/><Relationship Id="rId7" Type="http://schemas.openxmlformats.org/officeDocument/2006/relationships/image" Target="../media/image85.png"/><Relationship Id="rId2" Type="http://schemas.openxmlformats.org/officeDocument/2006/relationships/slideLayout" Target="../slideLayouts/slideLayout51.xml"/><Relationship Id="rId1" Type="http://schemas.openxmlformats.org/officeDocument/2006/relationships/audio" Target="file:///C:\My%20Documents\Youth\Millionaire\thinking.wav" TargetMode="External"/><Relationship Id="rId6" Type="http://schemas.openxmlformats.org/officeDocument/2006/relationships/image" Target="../media/image84.png"/><Relationship Id="rId11" Type="http://schemas.openxmlformats.org/officeDocument/2006/relationships/audio" Target="../media/audio10.wav"/><Relationship Id="rId5" Type="http://schemas.openxmlformats.org/officeDocument/2006/relationships/image" Target="../media/image83.png"/><Relationship Id="rId10" Type="http://schemas.openxmlformats.org/officeDocument/2006/relationships/audio" Target="../media/audio9.wav"/><Relationship Id="rId4" Type="http://schemas.openxmlformats.org/officeDocument/2006/relationships/image" Target="../media/image82.pn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1.wav"/><Relationship Id="rId1" Type="http://schemas.openxmlformats.org/officeDocument/2006/relationships/slideLayout" Target="../slideLayouts/slideLayout5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audio" Target="../media/audio6.wav"/></Relationships>
</file>

<file path=ppt/slides/_rels/slide36.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7.wav"/><Relationship Id="rId7" Type="http://schemas.openxmlformats.org/officeDocument/2006/relationships/image" Target="../media/image85.png"/><Relationship Id="rId2" Type="http://schemas.openxmlformats.org/officeDocument/2006/relationships/slideLayout" Target="../slideLayouts/slideLayout51.xml"/><Relationship Id="rId1" Type="http://schemas.openxmlformats.org/officeDocument/2006/relationships/audio" Target="file:///C:\My%20Documents\Youth\Millionaire\thinking.wav" TargetMode="External"/><Relationship Id="rId6" Type="http://schemas.openxmlformats.org/officeDocument/2006/relationships/image" Target="../media/image84.png"/><Relationship Id="rId11" Type="http://schemas.openxmlformats.org/officeDocument/2006/relationships/audio" Target="../media/audio10.wav"/><Relationship Id="rId5" Type="http://schemas.openxmlformats.org/officeDocument/2006/relationships/image" Target="../media/image83.png"/><Relationship Id="rId10" Type="http://schemas.openxmlformats.org/officeDocument/2006/relationships/audio" Target="../media/audio9.wav"/><Relationship Id="rId4" Type="http://schemas.openxmlformats.org/officeDocument/2006/relationships/image" Target="../media/image82.png"/><Relationship Id="rId9"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1.wav"/><Relationship Id="rId1" Type="http://schemas.openxmlformats.org/officeDocument/2006/relationships/slideLayout" Target="../slideLayouts/slideLayout5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audio" Target="../media/audio6.wav"/></Relationships>
</file>

<file path=ppt/slides/_rels/slide38.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7.wav"/><Relationship Id="rId7" Type="http://schemas.openxmlformats.org/officeDocument/2006/relationships/image" Target="../media/image85.png"/><Relationship Id="rId2" Type="http://schemas.openxmlformats.org/officeDocument/2006/relationships/slideLayout" Target="../slideLayouts/slideLayout51.xml"/><Relationship Id="rId1" Type="http://schemas.openxmlformats.org/officeDocument/2006/relationships/audio" Target="file:///C:\My%20Documents\Youth\Millionaire\thinking.wav" TargetMode="External"/><Relationship Id="rId6" Type="http://schemas.openxmlformats.org/officeDocument/2006/relationships/image" Target="../media/image84.png"/><Relationship Id="rId11" Type="http://schemas.openxmlformats.org/officeDocument/2006/relationships/audio" Target="../media/audio10.wav"/><Relationship Id="rId5" Type="http://schemas.openxmlformats.org/officeDocument/2006/relationships/image" Target="../media/image83.png"/><Relationship Id="rId10" Type="http://schemas.openxmlformats.org/officeDocument/2006/relationships/audio" Target="../media/audio9.wav"/><Relationship Id="rId4" Type="http://schemas.openxmlformats.org/officeDocument/2006/relationships/image" Target="../media/image82.png"/><Relationship Id="rId9"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1.wav"/><Relationship Id="rId1" Type="http://schemas.openxmlformats.org/officeDocument/2006/relationships/slideLayout" Target="../slideLayouts/slideLayout5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audio" Target="../media/audio6.wav"/></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7.wav"/><Relationship Id="rId7" Type="http://schemas.openxmlformats.org/officeDocument/2006/relationships/image" Target="../media/image85.png"/><Relationship Id="rId2" Type="http://schemas.openxmlformats.org/officeDocument/2006/relationships/slideLayout" Target="../slideLayouts/slideLayout51.xml"/><Relationship Id="rId1" Type="http://schemas.openxmlformats.org/officeDocument/2006/relationships/audio" Target="file:///C:\My%20Documents\Youth\Millionaire\thinking.wav" TargetMode="External"/><Relationship Id="rId6" Type="http://schemas.openxmlformats.org/officeDocument/2006/relationships/image" Target="../media/image84.png"/><Relationship Id="rId11" Type="http://schemas.openxmlformats.org/officeDocument/2006/relationships/audio" Target="../media/audio10.wav"/><Relationship Id="rId5" Type="http://schemas.openxmlformats.org/officeDocument/2006/relationships/image" Target="../media/image83.png"/><Relationship Id="rId10" Type="http://schemas.openxmlformats.org/officeDocument/2006/relationships/audio" Target="../media/audio9.wav"/><Relationship Id="rId4" Type="http://schemas.openxmlformats.org/officeDocument/2006/relationships/image" Target="../media/image82.png"/><Relationship Id="rId9"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1.wav"/><Relationship Id="rId1" Type="http://schemas.openxmlformats.org/officeDocument/2006/relationships/slideLayout" Target="../slideLayouts/slideLayout5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audio" Target="../media/audio6.wav"/></Relationships>
</file>

<file path=ppt/slides/_rels/slide42.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7.wav"/><Relationship Id="rId7" Type="http://schemas.openxmlformats.org/officeDocument/2006/relationships/image" Target="../media/image85.png"/><Relationship Id="rId12" Type="http://schemas.openxmlformats.org/officeDocument/2006/relationships/image" Target="../media/image86.emf"/><Relationship Id="rId2" Type="http://schemas.openxmlformats.org/officeDocument/2006/relationships/slideLayout" Target="../slideLayouts/slideLayout51.xml"/><Relationship Id="rId1" Type="http://schemas.openxmlformats.org/officeDocument/2006/relationships/audio" Target="file:///C:\My%20Documents\Youth\Millionaire\thinking.wav" TargetMode="External"/><Relationship Id="rId6" Type="http://schemas.openxmlformats.org/officeDocument/2006/relationships/image" Target="../media/image84.png"/><Relationship Id="rId11" Type="http://schemas.openxmlformats.org/officeDocument/2006/relationships/audio" Target="../media/audio10.wav"/><Relationship Id="rId5" Type="http://schemas.openxmlformats.org/officeDocument/2006/relationships/image" Target="../media/image83.png"/><Relationship Id="rId10" Type="http://schemas.openxmlformats.org/officeDocument/2006/relationships/audio" Target="../media/audio9.wav"/><Relationship Id="rId4" Type="http://schemas.openxmlformats.org/officeDocument/2006/relationships/image" Target="../media/image82.png"/><Relationship Id="rId9"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1.wav"/><Relationship Id="rId1" Type="http://schemas.openxmlformats.org/officeDocument/2006/relationships/slideLayout" Target="../slideLayouts/slideLayout5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audio" Target="../media/audio6.wav"/></Relationships>
</file>

<file path=ppt/slides/_rels/slide44.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7.wav"/><Relationship Id="rId7" Type="http://schemas.openxmlformats.org/officeDocument/2006/relationships/image" Target="../media/image85.png"/><Relationship Id="rId12" Type="http://schemas.openxmlformats.org/officeDocument/2006/relationships/image" Target="../media/image87.png"/><Relationship Id="rId2" Type="http://schemas.openxmlformats.org/officeDocument/2006/relationships/slideLayout" Target="../slideLayouts/slideLayout51.xml"/><Relationship Id="rId1" Type="http://schemas.openxmlformats.org/officeDocument/2006/relationships/audio" Target="file:///C:\My%20Documents\Youth\Millionaire\thinking.wav" TargetMode="External"/><Relationship Id="rId6" Type="http://schemas.openxmlformats.org/officeDocument/2006/relationships/image" Target="../media/image84.png"/><Relationship Id="rId11" Type="http://schemas.openxmlformats.org/officeDocument/2006/relationships/audio" Target="../media/audio10.wav"/><Relationship Id="rId5" Type="http://schemas.openxmlformats.org/officeDocument/2006/relationships/image" Target="../media/image83.png"/><Relationship Id="rId10" Type="http://schemas.openxmlformats.org/officeDocument/2006/relationships/audio" Target="../media/audio9.wav"/><Relationship Id="rId4" Type="http://schemas.openxmlformats.org/officeDocument/2006/relationships/image" Target="../media/image82.png"/><Relationship Id="rId9"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1.wav"/><Relationship Id="rId1" Type="http://schemas.openxmlformats.org/officeDocument/2006/relationships/slideLayout" Target="../slideLayouts/slideLayout5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audio" Target="../media/audio6.wav"/></Relationships>
</file>

<file path=ppt/slides/_rels/slide46.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7.wav"/><Relationship Id="rId7" Type="http://schemas.openxmlformats.org/officeDocument/2006/relationships/image" Target="../media/image85.png"/><Relationship Id="rId2" Type="http://schemas.openxmlformats.org/officeDocument/2006/relationships/slideLayout" Target="../slideLayouts/slideLayout51.xml"/><Relationship Id="rId1" Type="http://schemas.openxmlformats.org/officeDocument/2006/relationships/audio" Target="file:///C:\My%20Documents\Youth\Millionaire\thinking.wav" TargetMode="External"/><Relationship Id="rId6" Type="http://schemas.openxmlformats.org/officeDocument/2006/relationships/image" Target="../media/image84.png"/><Relationship Id="rId11" Type="http://schemas.openxmlformats.org/officeDocument/2006/relationships/audio" Target="../media/audio10.wav"/><Relationship Id="rId5" Type="http://schemas.openxmlformats.org/officeDocument/2006/relationships/image" Target="../media/image83.png"/><Relationship Id="rId10" Type="http://schemas.openxmlformats.org/officeDocument/2006/relationships/audio" Target="../media/audio9.wav"/><Relationship Id="rId4" Type="http://schemas.openxmlformats.org/officeDocument/2006/relationships/image" Target="../media/image82.png"/><Relationship Id="rId9"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1.wav"/><Relationship Id="rId1" Type="http://schemas.openxmlformats.org/officeDocument/2006/relationships/slideLayout" Target="../slideLayouts/slideLayout5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audio" Target="../media/audio6.wav"/></Relationships>
</file>

<file path=ppt/slides/_rels/slide48.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7.wav"/><Relationship Id="rId7" Type="http://schemas.openxmlformats.org/officeDocument/2006/relationships/image" Target="../media/image85.png"/><Relationship Id="rId2" Type="http://schemas.openxmlformats.org/officeDocument/2006/relationships/slideLayout" Target="../slideLayouts/slideLayout51.xml"/><Relationship Id="rId1" Type="http://schemas.openxmlformats.org/officeDocument/2006/relationships/audio" Target="file:///C:\My%20Documents\Youth\Millionaire\thinking.wav" TargetMode="External"/><Relationship Id="rId6" Type="http://schemas.openxmlformats.org/officeDocument/2006/relationships/image" Target="../media/image84.png"/><Relationship Id="rId11" Type="http://schemas.openxmlformats.org/officeDocument/2006/relationships/audio" Target="../media/audio10.wav"/><Relationship Id="rId5" Type="http://schemas.openxmlformats.org/officeDocument/2006/relationships/image" Target="../media/image83.png"/><Relationship Id="rId10" Type="http://schemas.openxmlformats.org/officeDocument/2006/relationships/audio" Target="../media/audio9.wav"/><Relationship Id="rId4" Type="http://schemas.openxmlformats.org/officeDocument/2006/relationships/image" Target="../media/image82.png"/><Relationship Id="rId9"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1.wav"/><Relationship Id="rId1" Type="http://schemas.openxmlformats.org/officeDocument/2006/relationships/slideLayout" Target="../slideLayouts/slideLayout5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slide" Target="slide2.xml"/></Relationships>
</file>

<file path=ppt/slides/_rels/slide50.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7.wav"/><Relationship Id="rId7" Type="http://schemas.openxmlformats.org/officeDocument/2006/relationships/image" Target="../media/image85.png"/><Relationship Id="rId2" Type="http://schemas.openxmlformats.org/officeDocument/2006/relationships/slideLayout" Target="../slideLayouts/slideLayout51.xml"/><Relationship Id="rId1" Type="http://schemas.openxmlformats.org/officeDocument/2006/relationships/audio" Target="file:///C:\My%20Documents\Youth\Millionaire\thinking.wav" TargetMode="External"/><Relationship Id="rId6" Type="http://schemas.openxmlformats.org/officeDocument/2006/relationships/image" Target="../media/image84.png"/><Relationship Id="rId11" Type="http://schemas.openxmlformats.org/officeDocument/2006/relationships/audio" Target="../media/audio10.wav"/><Relationship Id="rId5" Type="http://schemas.openxmlformats.org/officeDocument/2006/relationships/image" Target="../media/image83.png"/><Relationship Id="rId10" Type="http://schemas.openxmlformats.org/officeDocument/2006/relationships/audio" Target="../media/audio9.wav"/><Relationship Id="rId4" Type="http://schemas.openxmlformats.org/officeDocument/2006/relationships/image" Target="../media/image82.png"/><Relationship Id="rId9" Type="http://schemas.openxmlformats.org/officeDocument/2006/relationships/image" Target="../media/image65.png"/></Relationships>
</file>

<file path=ppt/slides/_rels/slide5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9.svg"/><Relationship Id="rId7" Type="http://schemas.openxmlformats.org/officeDocument/2006/relationships/image" Target="../media/image4.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2.svg"/><Relationship Id="rId5" Type="http://schemas.openxmlformats.org/officeDocument/2006/relationships/image" Target="../media/image91.svg"/><Relationship Id="rId10" Type="http://schemas.openxmlformats.org/officeDocument/2006/relationships/image" Target="../media/image61.png"/><Relationship Id="rId4" Type="http://schemas.openxmlformats.org/officeDocument/2006/relationships/image" Target="../media/image90.png"/><Relationship Id="rId9" Type="http://schemas.openxmlformats.org/officeDocument/2006/relationships/image" Target="../media/image46.svg"/></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BAEC"/>
        </a:solidFill>
        <a:effectLst/>
      </p:bgPr>
    </p:bg>
    <p:spTree>
      <p:nvGrpSpPr>
        <p:cNvPr id="1" name=""/>
        <p:cNvGrpSpPr/>
        <p:nvPr/>
      </p:nvGrpSpPr>
      <p:grpSpPr>
        <a:xfrm>
          <a:off x="0" y="0"/>
          <a:ext cx="0" cy="0"/>
          <a:chOff x="0" y="0"/>
          <a:chExt cx="0" cy="0"/>
        </a:xfrm>
      </p:grpSpPr>
      <p:grpSp>
        <p:nvGrpSpPr>
          <p:cNvPr id="2" name="Group 2" descr="n181 zalo Nguyen Duc Chien"/>
          <p:cNvGrpSpPr/>
          <p:nvPr/>
        </p:nvGrpSpPr>
        <p:grpSpPr>
          <a:xfrm>
            <a:off x="673390" y="3146335"/>
            <a:ext cx="16941219" cy="6527980"/>
            <a:chOff x="0" y="0"/>
            <a:chExt cx="4461885" cy="1719303"/>
          </a:xfrm>
        </p:grpSpPr>
        <p:sp>
          <p:nvSpPr>
            <p:cNvPr id="3" name="Freeform 3"/>
            <p:cNvSpPr/>
            <p:nvPr/>
          </p:nvSpPr>
          <p:spPr>
            <a:xfrm>
              <a:off x="0" y="0"/>
              <a:ext cx="4461885" cy="1719303"/>
            </a:xfrm>
            <a:custGeom>
              <a:avLst/>
              <a:gdLst/>
              <a:ahLst/>
              <a:cxnLst/>
              <a:rect l="l" t="t" r="r" b="b"/>
              <a:pathLst>
                <a:path w="4461885" h="1719303">
                  <a:moveTo>
                    <a:pt x="19650" y="0"/>
                  </a:moveTo>
                  <a:lnTo>
                    <a:pt x="4442235" y="0"/>
                  </a:lnTo>
                  <a:cubicBezTo>
                    <a:pt x="4453087" y="0"/>
                    <a:pt x="4461885" y="8798"/>
                    <a:pt x="4461885" y="19650"/>
                  </a:cubicBezTo>
                  <a:lnTo>
                    <a:pt x="4461885" y="1699653"/>
                  </a:lnTo>
                  <a:cubicBezTo>
                    <a:pt x="4461885" y="1710506"/>
                    <a:pt x="4453087" y="1719303"/>
                    <a:pt x="4442235" y="1719303"/>
                  </a:cubicBezTo>
                  <a:lnTo>
                    <a:pt x="19650" y="1719303"/>
                  </a:lnTo>
                  <a:cubicBezTo>
                    <a:pt x="8798" y="1719303"/>
                    <a:pt x="0" y="1710506"/>
                    <a:pt x="0" y="1699653"/>
                  </a:cubicBezTo>
                  <a:lnTo>
                    <a:pt x="0" y="19650"/>
                  </a:lnTo>
                  <a:cubicBezTo>
                    <a:pt x="0" y="8798"/>
                    <a:pt x="8798" y="0"/>
                    <a:pt x="19650"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47625"/>
              <a:ext cx="812800" cy="860425"/>
            </a:xfrm>
            <a:prstGeom prst="rect">
              <a:avLst/>
            </a:prstGeom>
          </p:spPr>
          <p:txBody>
            <a:bodyPr lIns="254000" tIns="254000" rIns="254000" bIns="254000" rtlCol="0" anchor="ctr"/>
            <a:lstStyle/>
            <a:p>
              <a:pPr marL="0" marR="0" lvl="0" indent="0" algn="ctr" defTabSz="914400" rtl="0" eaLnBrk="1" fontAlgn="auto" latinLnBrk="0" hangingPunct="1">
                <a:lnSpc>
                  <a:spcPts val="33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pic>
        <p:nvPicPr>
          <p:cNvPr id="6" name="Picture 6"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3390" y="7099965"/>
            <a:ext cx="1718484" cy="2568387"/>
          </a:xfrm>
          <a:prstGeom prst="rect">
            <a:avLst/>
          </a:prstGeom>
        </p:spPr>
      </p:pic>
      <p:pic>
        <p:nvPicPr>
          <p:cNvPr id="9" name="Picture 9" descr="n181 zalo Nguyen Duc Chi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81502" y="7099965"/>
            <a:ext cx="2282897" cy="2572937"/>
          </a:xfrm>
          <a:prstGeom prst="rect">
            <a:avLst/>
          </a:prstGeom>
        </p:spPr>
      </p:pic>
      <p:pic>
        <p:nvPicPr>
          <p:cNvPr id="10" name="Picture 10" descr="n181 zalo Nguyen Duc Chien"/>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56167" y="3312503"/>
            <a:ext cx="3103323" cy="2572937"/>
          </a:xfrm>
          <a:prstGeom prst="rect">
            <a:avLst/>
          </a:prstGeom>
        </p:spPr>
      </p:pic>
      <p:pic>
        <p:nvPicPr>
          <p:cNvPr id="11" name="Picture 11" descr="n181 zalo Nguyen Duc Chien"/>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75382" y="3156972"/>
            <a:ext cx="1695135" cy="2568387"/>
          </a:xfrm>
          <a:prstGeom prst="rect">
            <a:avLst/>
          </a:prstGeom>
        </p:spPr>
      </p:pic>
      <p:sp>
        <p:nvSpPr>
          <p:cNvPr id="19" name="TextBox 19" descr="n181 zalo Nguyen Duc Chien"/>
          <p:cNvSpPr txBox="1"/>
          <p:nvPr/>
        </p:nvSpPr>
        <p:spPr>
          <a:xfrm>
            <a:off x="1828799" y="628204"/>
            <a:ext cx="14630399" cy="2308324"/>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ts val="0"/>
              </a:spcBef>
              <a:spcAft>
                <a:spcPts val="0"/>
              </a:spcAft>
              <a:buClrTx/>
              <a:buSzTx/>
              <a:buFontTx/>
              <a:buNone/>
              <a:tabLst/>
              <a:defRPr/>
            </a:pPr>
            <a:r>
              <a:rPr kumimoji="0" lang="en-US" sz="8000" b="1" i="0" u="none" strike="noStrike" kern="1200" cap="none" spc="-160" normalizeH="0" baseline="0" noProof="0">
                <a:ln>
                  <a:noFill/>
                </a:ln>
                <a:solidFill>
                  <a:srgbClr val="44000A"/>
                </a:solidFill>
                <a:effectLst/>
                <a:uLnTx/>
                <a:uFillTx/>
                <a:latin typeface="Cambria" panose="02040503050406030204" pitchFamily="18" charset="0"/>
                <a:ea typeface="+mn-ea"/>
                <a:cs typeface="+mn-cs"/>
              </a:rPr>
              <a:t>CHÀO MỪNG QUÝ THẦY CÔ</a:t>
            </a:r>
          </a:p>
          <a:p>
            <a:pPr marL="0" marR="0" lvl="0" indent="0" algn="ctr" defTabSz="914400" rtl="0" eaLnBrk="1" fontAlgn="auto" latinLnBrk="0" hangingPunct="1">
              <a:lnSpc>
                <a:spcPts val="8960"/>
              </a:lnSpc>
              <a:spcBef>
                <a:spcPts val="0"/>
              </a:spcBef>
              <a:spcAft>
                <a:spcPts val="0"/>
              </a:spcAft>
              <a:buClrTx/>
              <a:buSzTx/>
              <a:buFontTx/>
              <a:buNone/>
              <a:tabLst/>
              <a:defRPr/>
            </a:pPr>
            <a:r>
              <a:rPr kumimoji="0" lang="en-US" sz="8000" b="1" i="0" u="none" strike="noStrike" kern="1200" cap="none" spc="-160" normalizeH="0" baseline="0" noProof="0">
                <a:ln>
                  <a:noFill/>
                </a:ln>
                <a:solidFill>
                  <a:srgbClr val="44000A"/>
                </a:solidFill>
                <a:effectLst/>
                <a:uLnTx/>
                <a:uFillTx/>
                <a:latin typeface="Cambria" panose="02040503050406030204" pitchFamily="18" charset="0"/>
                <a:ea typeface="+mn-ea"/>
                <a:cs typeface="+mn-cs"/>
              </a:rPr>
              <a:t>ĐẾN DỰ GIỜ THĂM LỚP</a:t>
            </a:r>
            <a:endPar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endParaRPr>
          </a:p>
        </p:txBody>
      </p:sp>
      <p:sp>
        <p:nvSpPr>
          <p:cNvPr id="20" name="TextBox 19" descr="n181 zalo Nguyen Duc Chien">
            <a:extLst>
              <a:ext uri="{FF2B5EF4-FFF2-40B4-BE49-F238E27FC236}">
                <a16:creationId xmlns:a16="http://schemas.microsoft.com/office/drawing/2014/main" id="{86F3DE34-569D-CB0A-9E5D-7F820BBA7B1A}"/>
              </a:ext>
            </a:extLst>
          </p:cNvPr>
          <p:cNvSpPr txBox="1"/>
          <p:nvPr/>
        </p:nvSpPr>
        <p:spPr>
          <a:xfrm>
            <a:off x="3776713" y="3415248"/>
            <a:ext cx="10755832" cy="615553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160" normalizeH="0" baseline="0" noProof="0">
                <a:ln>
                  <a:noFill/>
                </a:ln>
                <a:solidFill>
                  <a:srgbClr val="44000A"/>
                </a:solidFill>
                <a:effectLst/>
                <a:uLnTx/>
                <a:uFillTx/>
                <a:latin typeface="Cambria" panose="02040503050406030204" pitchFamily="18" charset="0"/>
                <a:ea typeface="+mn-ea"/>
                <a:cs typeface="+mn-cs"/>
              </a:rPr>
              <a:t>THANK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160" normalizeH="0" baseline="0" noProof="0">
                <a:ln>
                  <a:noFill/>
                </a:ln>
                <a:solidFill>
                  <a:srgbClr val="44000A"/>
                </a:solidFill>
                <a:effectLst/>
                <a:uLnTx/>
                <a:uFillTx/>
                <a:latin typeface="Cambria" panose="02040503050406030204" pitchFamily="18" charset="0"/>
                <a:ea typeface="+mn-ea"/>
                <a:cs typeface="+mn-cs"/>
              </a:rPr>
              <a:t>YOU</a:t>
            </a:r>
            <a:endParaRPr kumimoji="0" lang="en-US" sz="20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71833212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descr="n181 zalo Nguyen Duc Chien"/>
          <p:cNvGrpSpPr/>
          <p:nvPr/>
        </p:nvGrpSpPr>
        <p:grpSpPr>
          <a:xfrm>
            <a:off x="1173009" y="3372398"/>
            <a:ext cx="4919252" cy="1127551"/>
            <a:chOff x="0" y="0"/>
            <a:chExt cx="1149982" cy="349799"/>
          </a:xfrm>
        </p:grpSpPr>
        <p:sp>
          <p:nvSpPr>
            <p:cNvPr id="4" name="Freeform 4"/>
            <p:cNvSpPr/>
            <p:nvPr/>
          </p:nvSpPr>
          <p:spPr>
            <a:xfrm>
              <a:off x="0" y="0"/>
              <a:ext cx="1149982" cy="349799"/>
            </a:xfrm>
            <a:custGeom>
              <a:avLst/>
              <a:gdLst/>
              <a:ahLst/>
              <a:cxnLst/>
              <a:rect l="l" t="t" r="r" b="b"/>
              <a:pathLst>
                <a:path w="1149982" h="349799">
                  <a:moveTo>
                    <a:pt x="76243" y="0"/>
                  </a:moveTo>
                  <a:lnTo>
                    <a:pt x="1073739" y="0"/>
                  </a:lnTo>
                  <a:cubicBezTo>
                    <a:pt x="1115847" y="0"/>
                    <a:pt x="1149982" y="34135"/>
                    <a:pt x="1149982" y="76243"/>
                  </a:cubicBezTo>
                  <a:lnTo>
                    <a:pt x="1149982" y="273556"/>
                  </a:lnTo>
                  <a:cubicBezTo>
                    <a:pt x="1149982" y="315664"/>
                    <a:pt x="1115847" y="349799"/>
                    <a:pt x="1073739" y="349799"/>
                  </a:cubicBezTo>
                  <a:lnTo>
                    <a:pt x="76243" y="349799"/>
                  </a:lnTo>
                  <a:cubicBezTo>
                    <a:pt x="34135" y="349799"/>
                    <a:pt x="0" y="315664"/>
                    <a:pt x="0" y="273556"/>
                  </a:cubicBezTo>
                  <a:lnTo>
                    <a:pt x="0" y="76243"/>
                  </a:lnTo>
                  <a:cubicBezTo>
                    <a:pt x="0" y="34135"/>
                    <a:pt x="34135" y="0"/>
                    <a:pt x="76243" y="0"/>
                  </a:cubicBezTo>
                  <a:close/>
                </a:path>
              </a:pathLst>
            </a:custGeom>
            <a:solidFill>
              <a:srgbClr val="FFD447"/>
            </a:solidFill>
            <a:ln w="19050">
              <a:solidFill>
                <a:srgbClr val="40246D"/>
              </a:solidFill>
            </a:ln>
          </p:spPr>
          <p:txBody>
            <a:bodyPr/>
            <a:lstStyle/>
            <a:p>
              <a:endParaRPr lang="en-US"/>
            </a:p>
          </p:txBody>
        </p:sp>
        <p:sp>
          <p:nvSpPr>
            <p:cNvPr id="5" name="TextBox 5"/>
            <p:cNvSpPr txBox="1"/>
            <p:nvPr/>
          </p:nvSpPr>
          <p:spPr>
            <a:xfrm>
              <a:off x="0" y="-47625"/>
              <a:ext cx="812800" cy="860425"/>
            </a:xfrm>
            <a:prstGeom prst="rect">
              <a:avLst/>
            </a:prstGeom>
          </p:spPr>
          <p:txBody>
            <a:bodyPr lIns="254000" tIns="254000" rIns="254000" bIns="254000" rtlCol="0" anchor="ctr"/>
            <a:lstStyle/>
            <a:p>
              <a:pPr algn="ctr">
                <a:lnSpc>
                  <a:spcPts val="3640"/>
                </a:lnSpc>
              </a:pPr>
              <a:endParaRPr>
                <a:latin typeface="Cambria" panose="02040503050406030204" pitchFamily="18" charset="0"/>
              </a:endParaRPr>
            </a:p>
          </p:txBody>
        </p:sp>
      </p:grpSp>
      <p:grpSp>
        <p:nvGrpSpPr>
          <p:cNvPr id="6" name="Group 6" descr="n181 zalo Nguyen Duc Chien"/>
          <p:cNvGrpSpPr/>
          <p:nvPr/>
        </p:nvGrpSpPr>
        <p:grpSpPr>
          <a:xfrm>
            <a:off x="7455636" y="8234146"/>
            <a:ext cx="4733145" cy="424535"/>
            <a:chOff x="0" y="0"/>
            <a:chExt cx="1136982" cy="101980"/>
          </a:xfrm>
        </p:grpSpPr>
        <p:sp>
          <p:nvSpPr>
            <p:cNvPr id="7" name="Freeform 7"/>
            <p:cNvSpPr/>
            <p:nvPr/>
          </p:nvSpPr>
          <p:spPr>
            <a:xfrm>
              <a:off x="564209" y="0"/>
              <a:ext cx="8564" cy="101980"/>
            </a:xfrm>
            <a:custGeom>
              <a:avLst/>
              <a:gdLst/>
              <a:ahLst/>
              <a:cxnLst/>
              <a:rect l="l" t="t" r="r" b="b"/>
              <a:pathLst>
                <a:path w="8564" h="101980">
                  <a:moveTo>
                    <a:pt x="4282" y="0"/>
                  </a:moveTo>
                  <a:lnTo>
                    <a:pt x="4282" y="0"/>
                  </a:lnTo>
                  <a:cubicBezTo>
                    <a:pt x="8564" y="33859"/>
                    <a:pt x="8564" y="68122"/>
                    <a:pt x="4282" y="101980"/>
                  </a:cubicBezTo>
                  <a:cubicBezTo>
                    <a:pt x="0" y="68122"/>
                    <a:pt x="0" y="33859"/>
                    <a:pt x="4282" y="0"/>
                  </a:cubicBezTo>
                  <a:close/>
                </a:path>
              </a:pathLst>
            </a:custGeom>
            <a:solidFill>
              <a:srgbClr val="40246D"/>
            </a:solidFill>
          </p:spPr>
          <p:txBody>
            <a:bodyPr/>
            <a:lstStyle/>
            <a:p>
              <a:endParaRPr lang="en-US"/>
            </a:p>
          </p:txBody>
        </p:sp>
        <p:sp>
          <p:nvSpPr>
            <p:cNvPr id="8" name="TextBox 8"/>
            <p:cNvSpPr txBox="1"/>
            <p:nvPr/>
          </p:nvSpPr>
          <p:spPr>
            <a:xfrm>
              <a:off x="76200" y="47625"/>
              <a:ext cx="660400" cy="688975"/>
            </a:xfrm>
            <a:prstGeom prst="rect">
              <a:avLst/>
            </a:prstGeom>
          </p:spPr>
          <p:txBody>
            <a:bodyPr lIns="50800" tIns="50800" rIns="50800" bIns="50800" rtlCol="0" anchor="ctr"/>
            <a:lstStyle/>
            <a:p>
              <a:pPr algn="ctr">
                <a:lnSpc>
                  <a:spcPts val="2520"/>
                </a:lnSpc>
              </a:pPr>
              <a:endParaRPr>
                <a:latin typeface="Cambria" panose="02040503050406030204" pitchFamily="18" charset="0"/>
              </a:endParaRPr>
            </a:p>
          </p:txBody>
        </p:sp>
      </p:grpSp>
      <p:pic>
        <p:nvPicPr>
          <p:cNvPr id="9" name="Picture 9"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94465" y="4180154"/>
            <a:ext cx="3976346" cy="4463245"/>
          </a:xfrm>
          <a:prstGeom prst="rect">
            <a:avLst/>
          </a:prstGeom>
        </p:spPr>
      </p:pic>
      <p:grpSp>
        <p:nvGrpSpPr>
          <p:cNvPr id="10" name="Group 10" descr="n181 zalo Nguyen Duc Chien"/>
          <p:cNvGrpSpPr/>
          <p:nvPr/>
        </p:nvGrpSpPr>
        <p:grpSpPr>
          <a:xfrm>
            <a:off x="607920" y="5292021"/>
            <a:ext cx="6033187" cy="1375116"/>
            <a:chOff x="0" y="0"/>
            <a:chExt cx="1149982" cy="341420"/>
          </a:xfrm>
        </p:grpSpPr>
        <p:sp>
          <p:nvSpPr>
            <p:cNvPr id="11" name="Freeform 11"/>
            <p:cNvSpPr/>
            <p:nvPr/>
          </p:nvSpPr>
          <p:spPr>
            <a:xfrm>
              <a:off x="0" y="0"/>
              <a:ext cx="1149982" cy="341420"/>
            </a:xfrm>
            <a:custGeom>
              <a:avLst/>
              <a:gdLst/>
              <a:ahLst/>
              <a:cxnLst/>
              <a:rect l="l" t="t" r="r" b="b"/>
              <a:pathLst>
                <a:path w="1149982" h="341420">
                  <a:moveTo>
                    <a:pt x="76243" y="0"/>
                  </a:moveTo>
                  <a:lnTo>
                    <a:pt x="1073739" y="0"/>
                  </a:lnTo>
                  <a:cubicBezTo>
                    <a:pt x="1115847" y="0"/>
                    <a:pt x="1149982" y="34135"/>
                    <a:pt x="1149982" y="76243"/>
                  </a:cubicBezTo>
                  <a:lnTo>
                    <a:pt x="1149982" y="265177"/>
                  </a:lnTo>
                  <a:cubicBezTo>
                    <a:pt x="1149982" y="285398"/>
                    <a:pt x="1141949" y="304790"/>
                    <a:pt x="1127651" y="319089"/>
                  </a:cubicBezTo>
                  <a:cubicBezTo>
                    <a:pt x="1113353" y="333387"/>
                    <a:pt x="1093960" y="341420"/>
                    <a:pt x="1073739" y="341420"/>
                  </a:cubicBezTo>
                  <a:lnTo>
                    <a:pt x="76243" y="341420"/>
                  </a:lnTo>
                  <a:cubicBezTo>
                    <a:pt x="34135" y="341420"/>
                    <a:pt x="0" y="307285"/>
                    <a:pt x="0" y="265177"/>
                  </a:cubicBezTo>
                  <a:lnTo>
                    <a:pt x="0" y="76243"/>
                  </a:lnTo>
                  <a:cubicBezTo>
                    <a:pt x="0" y="34135"/>
                    <a:pt x="34135" y="0"/>
                    <a:pt x="76243" y="0"/>
                  </a:cubicBezTo>
                  <a:close/>
                </a:path>
              </a:pathLst>
            </a:custGeom>
            <a:solidFill>
              <a:srgbClr val="FD5D5B"/>
            </a:solidFill>
            <a:ln w="19050">
              <a:solidFill>
                <a:srgbClr val="40246D"/>
              </a:solidFill>
            </a:ln>
          </p:spPr>
          <p:txBody>
            <a:bodyPr/>
            <a:lstStyle/>
            <a:p>
              <a:endParaRPr lang="en-US"/>
            </a:p>
          </p:txBody>
        </p:sp>
        <p:sp>
          <p:nvSpPr>
            <p:cNvPr id="12" name="TextBox 12"/>
            <p:cNvSpPr txBox="1"/>
            <p:nvPr/>
          </p:nvSpPr>
          <p:spPr>
            <a:xfrm>
              <a:off x="0" y="-47625"/>
              <a:ext cx="812800" cy="860425"/>
            </a:xfrm>
            <a:prstGeom prst="rect">
              <a:avLst/>
            </a:prstGeom>
          </p:spPr>
          <p:txBody>
            <a:bodyPr lIns="254000" tIns="254000" rIns="254000" bIns="254000" rtlCol="0" anchor="ctr"/>
            <a:lstStyle/>
            <a:p>
              <a:pPr algn="ctr">
                <a:lnSpc>
                  <a:spcPts val="3640"/>
                </a:lnSpc>
              </a:pPr>
              <a:endParaRPr>
                <a:latin typeface="Cambria" panose="02040503050406030204" pitchFamily="18" charset="0"/>
              </a:endParaRPr>
            </a:p>
          </p:txBody>
        </p:sp>
      </p:grpSp>
      <p:grpSp>
        <p:nvGrpSpPr>
          <p:cNvPr id="13" name="Group 13" descr="n181 zalo Nguyen Duc Chien"/>
          <p:cNvGrpSpPr/>
          <p:nvPr/>
        </p:nvGrpSpPr>
        <p:grpSpPr>
          <a:xfrm>
            <a:off x="666062" y="7302579"/>
            <a:ext cx="5975045" cy="1263106"/>
            <a:chOff x="0" y="-80414"/>
            <a:chExt cx="1149982" cy="430213"/>
          </a:xfrm>
        </p:grpSpPr>
        <p:sp>
          <p:nvSpPr>
            <p:cNvPr id="14" name="Freeform 14"/>
            <p:cNvSpPr/>
            <p:nvPr/>
          </p:nvSpPr>
          <p:spPr>
            <a:xfrm>
              <a:off x="0" y="0"/>
              <a:ext cx="1149982" cy="349799"/>
            </a:xfrm>
            <a:custGeom>
              <a:avLst/>
              <a:gdLst/>
              <a:ahLst/>
              <a:cxnLst/>
              <a:rect l="l" t="t" r="r" b="b"/>
              <a:pathLst>
                <a:path w="1149982" h="349799">
                  <a:moveTo>
                    <a:pt x="76243" y="0"/>
                  </a:moveTo>
                  <a:lnTo>
                    <a:pt x="1073739" y="0"/>
                  </a:lnTo>
                  <a:cubicBezTo>
                    <a:pt x="1115847" y="0"/>
                    <a:pt x="1149982" y="34135"/>
                    <a:pt x="1149982" y="76243"/>
                  </a:cubicBezTo>
                  <a:lnTo>
                    <a:pt x="1149982" y="273556"/>
                  </a:lnTo>
                  <a:cubicBezTo>
                    <a:pt x="1149982" y="315664"/>
                    <a:pt x="1115847" y="349799"/>
                    <a:pt x="1073739" y="349799"/>
                  </a:cubicBezTo>
                  <a:lnTo>
                    <a:pt x="76243" y="349799"/>
                  </a:lnTo>
                  <a:cubicBezTo>
                    <a:pt x="34135" y="349799"/>
                    <a:pt x="0" y="315664"/>
                    <a:pt x="0" y="273556"/>
                  </a:cubicBezTo>
                  <a:lnTo>
                    <a:pt x="0" y="76243"/>
                  </a:lnTo>
                  <a:cubicBezTo>
                    <a:pt x="0" y="34135"/>
                    <a:pt x="34135" y="0"/>
                    <a:pt x="76243" y="0"/>
                  </a:cubicBezTo>
                  <a:close/>
                </a:path>
              </a:pathLst>
            </a:custGeom>
            <a:solidFill>
              <a:srgbClr val="FF9141"/>
            </a:solidFill>
            <a:ln w="19050">
              <a:solidFill>
                <a:srgbClr val="40246D"/>
              </a:solidFill>
            </a:ln>
          </p:spPr>
          <p:txBody>
            <a:bodyPr/>
            <a:lstStyle/>
            <a:p>
              <a:endParaRPr lang="en-US"/>
            </a:p>
          </p:txBody>
        </p:sp>
        <p:sp>
          <p:nvSpPr>
            <p:cNvPr id="15" name="TextBox 15"/>
            <p:cNvSpPr txBox="1"/>
            <p:nvPr/>
          </p:nvSpPr>
          <p:spPr>
            <a:xfrm>
              <a:off x="213338" y="-80414"/>
              <a:ext cx="812800" cy="393714"/>
            </a:xfrm>
            <a:prstGeom prst="rect">
              <a:avLst/>
            </a:prstGeom>
          </p:spPr>
          <p:txBody>
            <a:bodyPr lIns="254000" tIns="254000" rIns="254000" bIns="254000" rtlCol="0" anchor="ctr"/>
            <a:lstStyle/>
            <a:p>
              <a:pPr algn="ctr">
                <a:lnSpc>
                  <a:spcPts val="3360"/>
                </a:lnSpc>
              </a:pPr>
              <a:endParaRPr lang="en-US" sz="2400" dirty="0">
                <a:solidFill>
                  <a:srgbClr val="44000A"/>
                </a:solidFill>
                <a:latin typeface="Muli Regular"/>
              </a:endParaRPr>
            </a:p>
          </p:txBody>
        </p:sp>
      </p:grpSp>
      <p:pic>
        <p:nvPicPr>
          <p:cNvPr id="19" name="Picture 19" descr="n181 zalo Nguyen Duc Chie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89338" y="6602591"/>
            <a:ext cx="414319" cy="414319"/>
          </a:xfrm>
          <a:prstGeom prst="rect">
            <a:avLst/>
          </a:prstGeom>
        </p:spPr>
      </p:pic>
      <p:pic>
        <p:nvPicPr>
          <p:cNvPr id="20" name="Picture 20" descr="n181 zalo Nguyen Duc Chien"/>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36322" y="4086133"/>
            <a:ext cx="414319" cy="414319"/>
          </a:xfrm>
          <a:prstGeom prst="rect">
            <a:avLst/>
          </a:prstGeom>
        </p:spPr>
      </p:pic>
      <p:pic>
        <p:nvPicPr>
          <p:cNvPr id="21" name="Picture 21" descr="n181 zalo Nguyen Duc Chie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50641" y="5214154"/>
            <a:ext cx="414319" cy="414319"/>
          </a:xfrm>
          <a:prstGeom prst="rect">
            <a:avLst/>
          </a:prstGeom>
        </p:spPr>
      </p:pic>
      <p:pic>
        <p:nvPicPr>
          <p:cNvPr id="22" name="Picture 22" descr="n181 zalo Nguyen Duc Chien"/>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53745" y="5364026"/>
            <a:ext cx="433606" cy="433606"/>
          </a:xfrm>
          <a:prstGeom prst="rect">
            <a:avLst/>
          </a:prstGeom>
        </p:spPr>
      </p:pic>
      <mc:AlternateContent xmlns:mc="http://schemas.openxmlformats.org/markup-compatibility/2006" xmlns:a14="http://schemas.microsoft.com/office/drawing/2010/main">
        <mc:Choice Requires="a14">
          <p:sp>
            <p:nvSpPr>
              <p:cNvPr id="25" name="Object 24" descr="n181 zalo Nguyen Duc Chien"/>
              <p:cNvSpPr txBox="1"/>
              <p:nvPr/>
            </p:nvSpPr>
            <p:spPr>
              <a:xfrm>
                <a:off x="1173009" y="3528920"/>
                <a:ext cx="4919252" cy="809861"/>
              </a:xfrm>
              <a:prstGeom prst="rect">
                <a:avLst/>
              </a:prstGeom>
            </p:spPr>
            <p:txBody>
              <a:bodyPr>
                <a:noAutofit/>
              </a:bodyPr>
              <a:lstStyle/>
              <a:p>
                <a:pPr/>
                <a14:m>
                  <m:oMathPara xmlns:m="http://schemas.openxmlformats.org/officeDocument/2006/math">
                    <m:oMathParaPr>
                      <m:jc m:val="center"/>
                    </m:oMathParaPr>
                    <m:oMath xmlns:m="http://schemas.openxmlformats.org/officeDocument/2006/math">
                      <m:r>
                        <m:rPr>
                          <m:nor/>
                        </m:rPr>
                        <a:rPr lang="en-US" sz="4400" b="1" i="0">
                          <a:solidFill>
                            <a:srgbClr val="000000"/>
                          </a:solidFill>
                          <a:latin typeface="Cambria Math" panose="02040503050406030204" pitchFamily="18" charset="0"/>
                        </a:rPr>
                        <m:t>x</m:t>
                      </m:r>
                      <m:r>
                        <m:rPr>
                          <m:nor/>
                        </m:rPr>
                        <a:rPr lang="en-US" sz="4400" b="1" i="0">
                          <a:solidFill>
                            <a:srgbClr val="000000"/>
                          </a:solidFill>
                          <a:latin typeface="Cambria Math" panose="02040503050406030204" pitchFamily="18" charset="0"/>
                        </a:rPr>
                        <m:t> = </m:t>
                      </m:r>
                      <m:r>
                        <m:rPr>
                          <m:nor/>
                        </m:rPr>
                        <a:rPr lang="en-US" sz="4400" b="1" i="0">
                          <a:solidFill>
                            <a:srgbClr val="000000"/>
                          </a:solidFill>
                          <a:latin typeface="Cambria Math" panose="02040503050406030204" pitchFamily="18" charset="0"/>
                        </a:rPr>
                        <m:t>Acos</m:t>
                      </m:r>
                      <m:d>
                        <m:dPr>
                          <m:ctrlPr>
                            <a:rPr lang="en-US" sz="4400" b="1" i="1">
                              <a:solidFill>
                                <a:srgbClr val="000000"/>
                              </a:solidFill>
                              <a:latin typeface="Cambria Math" panose="02040503050406030204" pitchFamily="18" charset="0"/>
                            </a:rPr>
                          </m:ctrlPr>
                        </m:dPr>
                        <m:e>
                          <m:r>
                            <m:rPr>
                              <m:nor/>
                            </m:rPr>
                            <a:rPr lang="en-US" sz="4400" b="1" i="0">
                              <a:solidFill>
                                <a:srgbClr val="000000"/>
                              </a:solidFill>
                              <a:latin typeface="Cambria Math" panose="02040503050406030204" pitchFamily="18" charset="0"/>
                            </a:rPr>
                            <m:t>ωt</m:t>
                          </m:r>
                          <m:r>
                            <m:rPr>
                              <m:nor/>
                            </m:rPr>
                            <a:rPr lang="en-US" sz="4400" b="1" i="0">
                              <a:solidFill>
                                <a:srgbClr val="000000"/>
                              </a:solidFill>
                              <a:latin typeface="Cambria Math" panose="02040503050406030204" pitchFamily="18" charset="0"/>
                            </a:rPr>
                            <m:t> + </m:t>
                          </m:r>
                          <m:r>
                            <m:rPr>
                              <m:nor/>
                            </m:rPr>
                            <a:rPr lang="en-US" sz="4400" b="1" i="0">
                              <a:solidFill>
                                <a:srgbClr val="000000"/>
                              </a:solidFill>
                              <a:latin typeface="Cambria Math" panose="02040503050406030204" pitchFamily="18" charset="0"/>
                            </a:rPr>
                            <m:t>φ</m:t>
                          </m:r>
                        </m:e>
                      </m:d>
                    </m:oMath>
                  </m:oMathPara>
                </a14:m>
                <a:endParaRPr lang="en-US" sz="4400" b="1">
                  <a:latin typeface="Cambria" panose="02040503050406030204" pitchFamily="18" charset="0"/>
                </a:endParaRPr>
              </a:p>
            </p:txBody>
          </p:sp>
        </mc:Choice>
        <mc:Fallback xmlns="">
          <p:sp>
            <p:nvSpPr>
              <p:cNvPr id="25" name="Object 24" descr="n181 zalo Nguyen Duc Chien"/>
              <p:cNvSpPr txBox="1">
                <a:spLocks noRot="1" noChangeAspect="1" noMove="1" noResize="1" noEditPoints="1" noAdjustHandles="1" noChangeArrowheads="1" noChangeShapeType="1" noTextEdit="1"/>
              </p:cNvSpPr>
              <p:nvPr/>
            </p:nvSpPr>
            <p:spPr>
              <a:xfrm>
                <a:off x="1173009" y="3528920"/>
                <a:ext cx="4919252" cy="80986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Object 25" descr="n181 zalo Nguyen Duc Chien"/>
              <p:cNvSpPr txBox="1"/>
              <p:nvPr/>
            </p:nvSpPr>
            <p:spPr>
              <a:xfrm>
                <a:off x="742018" y="5404173"/>
                <a:ext cx="5764990" cy="1432122"/>
              </a:xfrm>
              <a:prstGeom prst="rect">
                <a:avLst/>
              </a:prstGeom>
            </p:spPr>
            <p:txBody>
              <a:bodyPr>
                <a:noAutofit/>
              </a:bodyPr>
              <a:lstStyle/>
              <a:p>
                <a:pPr/>
                <a14:m>
                  <m:oMathPara xmlns:m="http://schemas.openxmlformats.org/officeDocument/2006/math">
                    <m:oMathParaPr>
                      <m:jc m:val="center"/>
                    </m:oMathParaPr>
                    <m:oMath xmlns:m="http://schemas.openxmlformats.org/officeDocument/2006/math">
                      <m:r>
                        <m:rPr>
                          <m:nor/>
                        </m:rPr>
                        <a:rPr lang="en-US" sz="4000" b="1" i="0">
                          <a:solidFill>
                            <a:srgbClr val="000000"/>
                          </a:solidFill>
                          <a:latin typeface="Cambria Math" panose="02040503050406030204" pitchFamily="18" charset="0"/>
                        </a:rPr>
                        <m:t>v</m:t>
                      </m:r>
                      <m:r>
                        <m:rPr>
                          <m:nor/>
                        </m:rPr>
                        <a:rPr lang="en-US" sz="4000" b="1" i="0">
                          <a:solidFill>
                            <a:srgbClr val="000000"/>
                          </a:solidFill>
                          <a:latin typeface="Cambria Math" panose="02040503050406030204" pitchFamily="18" charset="0"/>
                        </a:rPr>
                        <m:t> = </m:t>
                      </m:r>
                      <m:r>
                        <m:rPr>
                          <m:nor/>
                        </m:rPr>
                        <a:rPr lang="en-US" sz="4000" b="1" i="0">
                          <a:solidFill>
                            <a:srgbClr val="000000"/>
                          </a:solidFill>
                          <a:latin typeface="Cambria Math" panose="02040503050406030204" pitchFamily="18" charset="0"/>
                        </a:rPr>
                        <m:t>ωAcos</m:t>
                      </m:r>
                      <m:d>
                        <m:dPr>
                          <m:ctrlPr>
                            <a:rPr lang="en-US" sz="4000" b="1" i="1">
                              <a:solidFill>
                                <a:srgbClr val="000000"/>
                              </a:solidFill>
                              <a:latin typeface="Cambria Math" panose="02040503050406030204" pitchFamily="18" charset="0"/>
                            </a:rPr>
                          </m:ctrlPr>
                        </m:dPr>
                        <m:e>
                          <m:r>
                            <m:rPr>
                              <m:nor/>
                            </m:rPr>
                            <a:rPr lang="en-US" sz="4000" b="1" i="0">
                              <a:solidFill>
                                <a:srgbClr val="000000"/>
                              </a:solidFill>
                              <a:latin typeface="Cambria Math" panose="02040503050406030204" pitchFamily="18" charset="0"/>
                            </a:rPr>
                            <m:t>ωt</m:t>
                          </m:r>
                          <m:r>
                            <m:rPr>
                              <m:nor/>
                            </m:rPr>
                            <a:rPr lang="en-US" sz="4000" b="1" i="0">
                              <a:solidFill>
                                <a:srgbClr val="000000"/>
                              </a:solidFill>
                              <a:latin typeface="Cambria Math" panose="02040503050406030204" pitchFamily="18" charset="0"/>
                            </a:rPr>
                            <m:t> + </m:t>
                          </m:r>
                          <m:r>
                            <m:rPr>
                              <m:nor/>
                            </m:rPr>
                            <a:rPr lang="en-US" sz="4000" b="1" i="0">
                              <a:solidFill>
                                <a:srgbClr val="000000"/>
                              </a:solidFill>
                              <a:latin typeface="Cambria Math" panose="02040503050406030204" pitchFamily="18" charset="0"/>
                            </a:rPr>
                            <m:t>φ</m:t>
                          </m:r>
                          <m:r>
                            <m:rPr>
                              <m:nor/>
                            </m:rPr>
                            <a:rPr lang="en-US" sz="4000" b="1" i="0">
                              <a:solidFill>
                                <a:srgbClr val="000000"/>
                              </a:solidFill>
                              <a:latin typeface="Cambria Math" panose="02040503050406030204" pitchFamily="18" charset="0"/>
                            </a:rPr>
                            <m:t> +</m:t>
                          </m:r>
                          <m:f>
                            <m:fPr>
                              <m:ctrlPr>
                                <a:rPr lang="en-US" sz="4000" b="1" i="1">
                                  <a:solidFill>
                                    <a:srgbClr val="000000"/>
                                  </a:solidFill>
                                  <a:latin typeface="Cambria Math" panose="02040503050406030204" pitchFamily="18" charset="0"/>
                                </a:rPr>
                              </m:ctrlPr>
                            </m:fPr>
                            <m:num>
                              <m:r>
                                <a:rPr lang="en-US" sz="4000" b="1" i="0">
                                  <a:solidFill>
                                    <a:srgbClr val="000000"/>
                                  </a:solidFill>
                                  <a:latin typeface="Cambria Math" panose="02040503050406030204" pitchFamily="18" charset="0"/>
                                </a:rPr>
                                <m:t>𝛑</m:t>
                              </m:r>
                            </m:num>
                            <m:den>
                              <m:r>
                                <a:rPr lang="en-US" sz="4000" b="1" i="0">
                                  <a:solidFill>
                                    <a:srgbClr val="000000"/>
                                  </a:solidFill>
                                  <a:latin typeface="Cambria Math" panose="02040503050406030204" pitchFamily="18" charset="0"/>
                                </a:rPr>
                                <m:t>𝟐</m:t>
                              </m:r>
                            </m:den>
                          </m:f>
                        </m:e>
                      </m:d>
                    </m:oMath>
                  </m:oMathPara>
                </a14:m>
                <a:endParaRPr lang="en-US" sz="4000" b="1">
                  <a:latin typeface="Cambria" panose="02040503050406030204" pitchFamily="18" charset="0"/>
                </a:endParaRPr>
              </a:p>
            </p:txBody>
          </p:sp>
        </mc:Choice>
        <mc:Fallback xmlns="">
          <p:sp>
            <p:nvSpPr>
              <p:cNvPr id="26" name="Object 25" descr="n181 zalo Nguyen Duc Chien"/>
              <p:cNvSpPr txBox="1">
                <a:spLocks noRot="1" noChangeAspect="1" noMove="1" noResize="1" noEditPoints="1" noAdjustHandles="1" noChangeArrowheads="1" noChangeShapeType="1" noTextEdit="1"/>
              </p:cNvSpPr>
              <p:nvPr/>
            </p:nvSpPr>
            <p:spPr>
              <a:xfrm>
                <a:off x="742018" y="5404173"/>
                <a:ext cx="5764990" cy="143212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bject 27" descr="n181 zalo Nguyen Duc Chien"/>
              <p:cNvSpPr txBox="1"/>
              <p:nvPr/>
            </p:nvSpPr>
            <p:spPr>
              <a:xfrm>
                <a:off x="666063" y="7675940"/>
                <a:ext cx="5975044" cy="850027"/>
              </a:xfrm>
              <a:prstGeom prst="rect">
                <a:avLst/>
              </a:prstGeom>
            </p:spPr>
            <p:txBody>
              <a:bodyPr>
                <a:noAutofit/>
              </a:bodyPr>
              <a:lstStyle/>
              <a:p>
                <a:pPr/>
                <a14:m>
                  <m:oMathPara xmlns:m="http://schemas.openxmlformats.org/officeDocument/2006/math">
                    <m:oMathParaPr>
                      <m:jc m:val="center"/>
                    </m:oMathParaPr>
                    <m:oMath xmlns:m="http://schemas.openxmlformats.org/officeDocument/2006/math">
                      <m:r>
                        <m:rPr>
                          <m:nor/>
                        </m:rPr>
                        <a:rPr lang="en-US" sz="4000" b="1" i="0">
                          <a:solidFill>
                            <a:srgbClr val="000000"/>
                          </a:solidFill>
                          <a:latin typeface="Cambria Math" panose="02040503050406030204" pitchFamily="18" charset="0"/>
                        </a:rPr>
                        <m:t>a</m:t>
                      </m:r>
                      <m:r>
                        <m:rPr>
                          <m:nor/>
                        </m:rPr>
                        <a:rPr lang="en-US" sz="4000" b="1" i="0">
                          <a:solidFill>
                            <a:srgbClr val="000000"/>
                          </a:solidFill>
                          <a:latin typeface="Cambria Math" panose="02040503050406030204" pitchFamily="18" charset="0"/>
                        </a:rPr>
                        <m:t> = </m:t>
                      </m:r>
                      <m:sSup>
                        <m:sSupPr>
                          <m:ctrlPr>
                            <a:rPr lang="en-US" sz="4000" b="1" i="1">
                              <a:solidFill>
                                <a:srgbClr val="000000"/>
                              </a:solidFill>
                              <a:latin typeface="Cambria Math" panose="02040503050406030204" pitchFamily="18" charset="0"/>
                            </a:rPr>
                          </m:ctrlPr>
                        </m:sSupPr>
                        <m:e>
                          <m:r>
                            <m:rPr>
                              <m:nor/>
                            </m:rPr>
                            <a:rPr lang="en-US" sz="4000" b="1" i="0">
                              <a:solidFill>
                                <a:srgbClr val="000000"/>
                              </a:solidFill>
                              <a:latin typeface="Cambria Math" panose="02040503050406030204" pitchFamily="18" charset="0"/>
                            </a:rPr>
                            <m:t>ω</m:t>
                          </m:r>
                        </m:e>
                        <m:sup>
                          <m:r>
                            <a:rPr lang="en-US" sz="4000" b="1" i="0">
                              <a:solidFill>
                                <a:srgbClr val="000000"/>
                              </a:solidFill>
                              <a:latin typeface="Cambria Math" panose="02040503050406030204" pitchFamily="18" charset="0"/>
                            </a:rPr>
                            <m:t>𝟐</m:t>
                          </m:r>
                        </m:sup>
                      </m:sSup>
                      <m:r>
                        <m:rPr>
                          <m:nor/>
                        </m:rPr>
                        <a:rPr lang="en-US" sz="4000" b="1" i="0">
                          <a:solidFill>
                            <a:srgbClr val="000000"/>
                          </a:solidFill>
                          <a:latin typeface="Cambria Math" panose="02040503050406030204" pitchFamily="18" charset="0"/>
                        </a:rPr>
                        <m:t>Acos</m:t>
                      </m:r>
                      <m:d>
                        <m:dPr>
                          <m:ctrlPr>
                            <a:rPr lang="en-US" sz="4000" b="1" i="1">
                              <a:solidFill>
                                <a:srgbClr val="000000"/>
                              </a:solidFill>
                              <a:latin typeface="Cambria Math" panose="02040503050406030204" pitchFamily="18" charset="0"/>
                            </a:rPr>
                          </m:ctrlPr>
                        </m:dPr>
                        <m:e>
                          <m:r>
                            <m:rPr>
                              <m:nor/>
                            </m:rPr>
                            <a:rPr lang="en-US" sz="4000" b="1" i="0">
                              <a:solidFill>
                                <a:srgbClr val="000000"/>
                              </a:solidFill>
                              <a:latin typeface="Cambria Math" panose="02040503050406030204" pitchFamily="18" charset="0"/>
                            </a:rPr>
                            <m:t>ωt</m:t>
                          </m:r>
                          <m:r>
                            <m:rPr>
                              <m:nor/>
                            </m:rPr>
                            <a:rPr lang="en-US" sz="4000" b="1" i="0">
                              <a:solidFill>
                                <a:srgbClr val="000000"/>
                              </a:solidFill>
                              <a:latin typeface="Cambria Math" panose="02040503050406030204" pitchFamily="18" charset="0"/>
                            </a:rPr>
                            <m:t> + </m:t>
                          </m:r>
                          <m:r>
                            <m:rPr>
                              <m:nor/>
                            </m:rPr>
                            <a:rPr lang="en-US" sz="4000" b="1" i="0">
                              <a:solidFill>
                                <a:srgbClr val="000000"/>
                              </a:solidFill>
                              <a:latin typeface="Cambria Math" panose="02040503050406030204" pitchFamily="18" charset="0"/>
                            </a:rPr>
                            <m:t>φ</m:t>
                          </m:r>
                          <m:r>
                            <m:rPr>
                              <m:nor/>
                            </m:rPr>
                            <a:rPr lang="en-US" sz="4000" b="1" i="0">
                              <a:solidFill>
                                <a:srgbClr val="000000"/>
                              </a:solidFill>
                              <a:latin typeface="Cambria Math" panose="02040503050406030204" pitchFamily="18" charset="0"/>
                            </a:rPr>
                            <m:t> + </m:t>
                          </m:r>
                          <m:r>
                            <m:rPr>
                              <m:nor/>
                            </m:rPr>
                            <a:rPr lang="en-US" sz="4000" b="1" i="0">
                              <a:solidFill>
                                <a:srgbClr val="000000"/>
                              </a:solidFill>
                              <a:latin typeface="Cambria Math" panose="02040503050406030204" pitchFamily="18" charset="0"/>
                            </a:rPr>
                            <m:t>π</m:t>
                          </m:r>
                        </m:e>
                      </m:d>
                    </m:oMath>
                  </m:oMathPara>
                </a14:m>
                <a:endParaRPr lang="en-US" sz="4000" b="1">
                  <a:latin typeface="Cambria" panose="02040503050406030204" pitchFamily="18" charset="0"/>
                </a:endParaRPr>
              </a:p>
            </p:txBody>
          </p:sp>
        </mc:Choice>
        <mc:Fallback xmlns="">
          <p:sp>
            <p:nvSpPr>
              <p:cNvPr id="28" name="Object 27" descr="n181 zalo Nguyen Duc Chien"/>
              <p:cNvSpPr txBox="1">
                <a:spLocks noRot="1" noChangeAspect="1" noMove="1" noResize="1" noEditPoints="1" noAdjustHandles="1" noChangeArrowheads="1" noChangeShapeType="1" noTextEdit="1"/>
              </p:cNvSpPr>
              <p:nvPr/>
            </p:nvSpPr>
            <p:spPr>
              <a:xfrm>
                <a:off x="666063" y="7675940"/>
                <a:ext cx="5975044" cy="850027"/>
              </a:xfrm>
              <a:prstGeom prst="rect">
                <a:avLst/>
              </a:prstGeom>
              <a:blipFill>
                <a:blip r:embed="rId10"/>
                <a:stretch>
                  <a:fillRect/>
                </a:stretch>
              </a:blipFill>
            </p:spPr>
            <p:txBody>
              <a:bodyPr/>
              <a:lstStyle/>
              <a:p>
                <a:r>
                  <a:rPr lang="en-US">
                    <a:noFill/>
                  </a:rPr>
                  <a:t> </a:t>
                </a:r>
              </a:p>
            </p:txBody>
          </p:sp>
        </mc:Fallback>
      </mc:AlternateContent>
      <p:pic>
        <p:nvPicPr>
          <p:cNvPr id="1026" name="Picture 2" descr="n181 zalo Nguyen Duc Chien">
            <a:extLst>
              <a:ext uri="{FF2B5EF4-FFF2-40B4-BE49-F238E27FC236}">
                <a16:creationId xmlns:a16="http://schemas.microsoft.com/office/drawing/2014/main" id="{F07F34BC-B7ED-B267-6FE7-2DE255AC49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87584" y="40114"/>
            <a:ext cx="5099548" cy="102147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181 zalo Nguyen Duc Chien"/>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156460" y="-1784632"/>
            <a:ext cx="9975080" cy="4463245"/>
          </a:xfrm>
          <a:prstGeom prst="rect">
            <a:avLst/>
          </a:prstGeom>
        </p:spPr>
      </p:pic>
      <p:sp>
        <p:nvSpPr>
          <p:cNvPr id="24" name="TextBox 24" descr="n181 zalo Nguyen Duc Chien"/>
          <p:cNvSpPr txBox="1"/>
          <p:nvPr/>
        </p:nvSpPr>
        <p:spPr>
          <a:xfrm>
            <a:off x="5695613" y="165575"/>
            <a:ext cx="6896774" cy="1974900"/>
          </a:xfrm>
          <a:prstGeom prst="rect">
            <a:avLst/>
          </a:prstGeom>
        </p:spPr>
        <p:txBody>
          <a:bodyPr lIns="0" tIns="0" rIns="0" bIns="0" rtlCol="0" anchor="t">
            <a:spAutoFit/>
          </a:bodyPr>
          <a:lstStyle/>
          <a:p>
            <a:pPr algn="ctr">
              <a:lnSpc>
                <a:spcPts val="7699"/>
              </a:lnSpc>
            </a:pPr>
            <a:r>
              <a:rPr lang="en-US" sz="6874" b="1" spc="-137" dirty="0">
                <a:solidFill>
                  <a:srgbClr val="44000A"/>
                </a:solidFill>
                <a:latin typeface="Cambria" panose="02040503050406030204" pitchFamily="18" charset="0"/>
              </a:rPr>
              <a:t>Một </a:t>
            </a:r>
            <a:r>
              <a:rPr lang="en-US" sz="6874" b="1" spc="-137" dirty="0" err="1">
                <a:solidFill>
                  <a:srgbClr val="44000A"/>
                </a:solidFill>
                <a:latin typeface="Cambria" panose="02040503050406030204" pitchFamily="18" charset="0"/>
              </a:rPr>
              <a:t>vật</a:t>
            </a:r>
            <a:r>
              <a:rPr lang="en-US" sz="6874" b="1" spc="-137" dirty="0">
                <a:solidFill>
                  <a:srgbClr val="44000A"/>
                </a:solidFill>
                <a:latin typeface="Cambria" panose="02040503050406030204" pitchFamily="18" charset="0"/>
              </a:rPr>
              <a:t> </a:t>
            </a:r>
            <a:r>
              <a:rPr lang="en-US" sz="6874" b="1" spc="-137" dirty="0" err="1">
                <a:solidFill>
                  <a:srgbClr val="44000A"/>
                </a:solidFill>
                <a:latin typeface="Cambria" panose="02040503050406030204" pitchFamily="18" charset="0"/>
              </a:rPr>
              <a:t>dao</a:t>
            </a:r>
            <a:r>
              <a:rPr lang="en-US" sz="6874" b="1" spc="-137" dirty="0">
                <a:solidFill>
                  <a:srgbClr val="44000A"/>
                </a:solidFill>
                <a:latin typeface="Cambria" panose="02040503050406030204" pitchFamily="18" charset="0"/>
              </a:rPr>
              <a:t> </a:t>
            </a:r>
            <a:r>
              <a:rPr lang="en-US" sz="6874" b="1" spc="-137" dirty="0" err="1">
                <a:solidFill>
                  <a:srgbClr val="44000A"/>
                </a:solidFill>
                <a:latin typeface="Cambria" panose="02040503050406030204" pitchFamily="18" charset="0"/>
              </a:rPr>
              <a:t>động</a:t>
            </a:r>
            <a:r>
              <a:rPr lang="en-US" sz="6874" b="1" spc="-137" dirty="0">
                <a:solidFill>
                  <a:srgbClr val="44000A"/>
                </a:solidFill>
                <a:latin typeface="Cambria" panose="02040503050406030204" pitchFamily="18" charset="0"/>
              </a:rPr>
              <a:t> điều </a:t>
            </a:r>
            <a:r>
              <a:rPr lang="en-US" sz="6874" b="1" spc="-137" dirty="0" err="1">
                <a:solidFill>
                  <a:srgbClr val="44000A"/>
                </a:solidFill>
                <a:latin typeface="Cambria" panose="02040503050406030204" pitchFamily="18" charset="0"/>
              </a:rPr>
              <a:t>hòa</a:t>
            </a:r>
            <a:endParaRPr lang="en-US" sz="6874" b="1" spc="-137" dirty="0">
              <a:solidFill>
                <a:srgbClr val="44000A"/>
              </a:solidFill>
              <a:latin typeface="Cambria" panose="02040503050406030204" pitchFamily="18" charset="0"/>
            </a:endParaRPr>
          </a:p>
        </p:txBody>
      </p:sp>
      <p:sp>
        <p:nvSpPr>
          <p:cNvPr id="32" name="TextBox 31" descr="n181 zalo Nguyen Duc Chien">
            <a:extLst>
              <a:ext uri="{FF2B5EF4-FFF2-40B4-BE49-F238E27FC236}">
                <a16:creationId xmlns:a16="http://schemas.microsoft.com/office/drawing/2014/main" id="{E4F1D39A-1143-A8F9-76EB-8A8974358B3D}"/>
              </a:ext>
            </a:extLst>
          </p:cNvPr>
          <p:cNvSpPr txBox="1"/>
          <p:nvPr/>
        </p:nvSpPr>
        <p:spPr>
          <a:xfrm>
            <a:off x="607920" y="9246583"/>
            <a:ext cx="12379664" cy="715089"/>
          </a:xfrm>
          <a:prstGeom prst="wedgeRoundRectCallout">
            <a:avLst>
              <a:gd name="adj1" fmla="val 24178"/>
              <a:gd name="adj2" fmla="val -115453"/>
              <a:gd name="adj3" fmla="val 16667"/>
            </a:avLst>
          </a:prstGeom>
          <a:noFill/>
          <a:ln w="38100">
            <a:solidFill>
              <a:srgbClr val="40246D"/>
            </a:solidFill>
          </a:ln>
        </p:spPr>
        <p:txBody>
          <a:bodyPr wrap="square">
            <a:spAutoFit/>
          </a:bodyPr>
          <a:lstStyle/>
          <a:p>
            <a:r>
              <a:rPr lang="en-US" sz="3600" b="1">
                <a:solidFill>
                  <a:srgbClr val="000000"/>
                </a:solidFill>
                <a:effectLst/>
                <a:latin typeface="Cambria" panose="02040503050406030204" pitchFamily="18" charset="0"/>
                <a:ea typeface="Cambria" panose="02040503050406030204" pitchFamily="18" charset="0"/>
              </a:rPr>
              <a:t>Làm thế nào để xác định được vận tốc và gia tốc của vật? </a:t>
            </a:r>
            <a:endParaRPr lang="en-US" sz="3600" b="1">
              <a:latin typeface="Cambria" panose="02040503050406030204" pitchFamily="18" charset="0"/>
              <a:ea typeface="Cambria" panose="02040503050406030204" pitchFamily="18" charset="0"/>
            </a:endParaRPr>
          </a:p>
        </p:txBody>
      </p:sp>
    </p:spTree>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593"/>
        </a:solidFill>
        <a:effectLst/>
      </p:bgPr>
    </p:bg>
    <p:spTree>
      <p:nvGrpSpPr>
        <p:cNvPr id="1" name=""/>
        <p:cNvGrpSpPr/>
        <p:nvPr/>
      </p:nvGrpSpPr>
      <p:grpSpPr>
        <a:xfrm>
          <a:off x="0" y="0"/>
          <a:ext cx="0" cy="0"/>
          <a:chOff x="0" y="0"/>
          <a:chExt cx="0" cy="0"/>
        </a:xfrm>
      </p:grpSpPr>
      <p:pic>
        <p:nvPicPr>
          <p:cNvPr id="2" name="Picture 2"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78481">
            <a:off x="-2992608" y="7388234"/>
            <a:ext cx="7315200" cy="3994432"/>
          </a:xfrm>
          <a:prstGeom prst="rect">
            <a:avLst/>
          </a:prstGeom>
        </p:spPr>
      </p:pic>
      <p:pic>
        <p:nvPicPr>
          <p:cNvPr id="3" name="Picture 3" descr="n181 zalo Nguyen Duc Chi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4280">
            <a:off x="13477052" y="7833510"/>
            <a:ext cx="7315200" cy="3994432"/>
          </a:xfrm>
          <a:prstGeom prst="rect">
            <a:avLst/>
          </a:prstGeom>
        </p:spPr>
      </p:pic>
      <p:grpSp>
        <p:nvGrpSpPr>
          <p:cNvPr id="4" name="Group 4" descr="n181 zalo Nguyen Duc Chien"/>
          <p:cNvGrpSpPr/>
          <p:nvPr/>
        </p:nvGrpSpPr>
        <p:grpSpPr>
          <a:xfrm>
            <a:off x="1028700" y="2079276"/>
            <a:ext cx="16230600" cy="6752867"/>
            <a:chOff x="0" y="0"/>
            <a:chExt cx="4274726" cy="1778533"/>
          </a:xfrm>
        </p:grpSpPr>
        <p:sp>
          <p:nvSpPr>
            <p:cNvPr id="5" name="Freeform 5"/>
            <p:cNvSpPr/>
            <p:nvPr/>
          </p:nvSpPr>
          <p:spPr>
            <a:xfrm>
              <a:off x="0" y="0"/>
              <a:ext cx="4274726" cy="1778533"/>
            </a:xfrm>
            <a:custGeom>
              <a:avLst/>
              <a:gdLst/>
              <a:ahLst/>
              <a:cxnLst/>
              <a:rect l="l" t="t" r="r" b="b"/>
              <a:pathLst>
                <a:path w="4274726" h="1778533">
                  <a:moveTo>
                    <a:pt x="20511" y="0"/>
                  </a:moveTo>
                  <a:lnTo>
                    <a:pt x="4254215" y="0"/>
                  </a:lnTo>
                  <a:cubicBezTo>
                    <a:pt x="4259655" y="0"/>
                    <a:pt x="4264872" y="2161"/>
                    <a:pt x="4268719" y="6007"/>
                  </a:cubicBezTo>
                  <a:cubicBezTo>
                    <a:pt x="4272565" y="9854"/>
                    <a:pt x="4274726" y="15071"/>
                    <a:pt x="4274726" y="20511"/>
                  </a:cubicBezTo>
                  <a:lnTo>
                    <a:pt x="4274726" y="1758022"/>
                  </a:lnTo>
                  <a:cubicBezTo>
                    <a:pt x="4274726" y="1763462"/>
                    <a:pt x="4272565" y="1768679"/>
                    <a:pt x="4268719" y="1772526"/>
                  </a:cubicBezTo>
                  <a:cubicBezTo>
                    <a:pt x="4264872" y="1776372"/>
                    <a:pt x="4259655" y="1778533"/>
                    <a:pt x="4254215" y="1778533"/>
                  </a:cubicBezTo>
                  <a:lnTo>
                    <a:pt x="20511" y="1778533"/>
                  </a:lnTo>
                  <a:cubicBezTo>
                    <a:pt x="15071" y="1778533"/>
                    <a:pt x="9854" y="1776372"/>
                    <a:pt x="6007" y="1772526"/>
                  </a:cubicBezTo>
                  <a:cubicBezTo>
                    <a:pt x="2161" y="1768679"/>
                    <a:pt x="0" y="1763462"/>
                    <a:pt x="0" y="1758022"/>
                  </a:cubicBezTo>
                  <a:lnTo>
                    <a:pt x="0" y="20511"/>
                  </a:lnTo>
                  <a:cubicBezTo>
                    <a:pt x="0" y="15071"/>
                    <a:pt x="2161" y="9854"/>
                    <a:pt x="6007" y="6007"/>
                  </a:cubicBezTo>
                  <a:cubicBezTo>
                    <a:pt x="9854" y="2161"/>
                    <a:pt x="15071" y="0"/>
                    <a:pt x="20511" y="0"/>
                  </a:cubicBezTo>
                  <a:close/>
                </a:path>
              </a:pathLst>
            </a:custGeom>
            <a:solidFill>
              <a:srgbClr val="FFFFFF"/>
            </a:solidFill>
            <a:ln w="19050">
              <a:solidFill>
                <a:srgbClr val="40246D"/>
              </a:solidFill>
            </a:ln>
          </p:spPr>
          <p:txBody>
            <a:bodyPr/>
            <a:lstStyle/>
            <a:p>
              <a:endParaRPr lang="en-US"/>
            </a:p>
          </p:txBody>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520"/>
                </a:lnSpc>
              </a:pPr>
              <a:endParaRPr>
                <a:latin typeface="Cambria" panose="02040503050406030204" pitchFamily="18" charset="0"/>
              </a:endParaRPr>
            </a:p>
          </p:txBody>
        </p:sp>
      </p:grpSp>
      <p:grpSp>
        <p:nvGrpSpPr>
          <p:cNvPr id="7" name="Group 7" descr="n181 zalo Nguyen Duc Chien"/>
          <p:cNvGrpSpPr/>
          <p:nvPr/>
        </p:nvGrpSpPr>
        <p:grpSpPr>
          <a:xfrm>
            <a:off x="1028700" y="992535"/>
            <a:ext cx="16230600" cy="3122268"/>
            <a:chOff x="0" y="-9525"/>
            <a:chExt cx="4274726" cy="822325"/>
          </a:xfrm>
        </p:grpSpPr>
        <p:sp>
          <p:nvSpPr>
            <p:cNvPr id="8" name="Freeform 8"/>
            <p:cNvSpPr/>
            <p:nvPr/>
          </p:nvSpPr>
          <p:spPr>
            <a:xfrm>
              <a:off x="50173" y="0"/>
              <a:ext cx="4224553" cy="202815"/>
            </a:xfrm>
            <a:custGeom>
              <a:avLst/>
              <a:gdLst/>
              <a:ahLst/>
              <a:cxnLst/>
              <a:rect l="l" t="t" r="r" b="b"/>
              <a:pathLst>
                <a:path w="4274726" h="202815">
                  <a:moveTo>
                    <a:pt x="47700" y="0"/>
                  </a:moveTo>
                  <a:lnTo>
                    <a:pt x="4227026" y="0"/>
                  </a:lnTo>
                  <a:cubicBezTo>
                    <a:pt x="4239677" y="0"/>
                    <a:pt x="4251809" y="5025"/>
                    <a:pt x="4260755" y="13971"/>
                  </a:cubicBezTo>
                  <a:cubicBezTo>
                    <a:pt x="4269700" y="22916"/>
                    <a:pt x="4274726" y="35049"/>
                    <a:pt x="4274726" y="47700"/>
                  </a:cubicBezTo>
                  <a:lnTo>
                    <a:pt x="4274726" y="155116"/>
                  </a:lnTo>
                  <a:cubicBezTo>
                    <a:pt x="4274726" y="167766"/>
                    <a:pt x="4269700" y="179899"/>
                    <a:pt x="4260755" y="188844"/>
                  </a:cubicBezTo>
                  <a:cubicBezTo>
                    <a:pt x="4251809" y="197790"/>
                    <a:pt x="4239677" y="202815"/>
                    <a:pt x="4227026" y="202815"/>
                  </a:cubicBezTo>
                  <a:lnTo>
                    <a:pt x="47700" y="202815"/>
                  </a:lnTo>
                  <a:cubicBezTo>
                    <a:pt x="35049" y="202815"/>
                    <a:pt x="22916" y="197790"/>
                    <a:pt x="13971" y="188844"/>
                  </a:cubicBezTo>
                  <a:cubicBezTo>
                    <a:pt x="5025" y="179899"/>
                    <a:pt x="0" y="167766"/>
                    <a:pt x="0" y="155116"/>
                  </a:cubicBezTo>
                  <a:lnTo>
                    <a:pt x="0" y="47700"/>
                  </a:lnTo>
                  <a:cubicBezTo>
                    <a:pt x="0" y="35049"/>
                    <a:pt x="5025" y="22916"/>
                    <a:pt x="13971" y="13971"/>
                  </a:cubicBezTo>
                  <a:cubicBezTo>
                    <a:pt x="22916" y="5025"/>
                    <a:pt x="35049" y="0"/>
                    <a:pt x="47700" y="0"/>
                  </a:cubicBezTo>
                  <a:close/>
                </a:path>
              </a:pathLst>
            </a:custGeom>
            <a:solidFill>
              <a:srgbClr val="FFD447"/>
            </a:solidFill>
            <a:ln w="19050">
              <a:solidFill>
                <a:srgbClr val="40246D"/>
              </a:solidFill>
            </a:ln>
          </p:spPr>
          <p:txBody>
            <a:bodyPr/>
            <a:lstStyle/>
            <a:p>
              <a:endParaRPr lang="en-US"/>
            </a:p>
          </p:txBody>
        </p:sp>
        <p:sp>
          <p:nvSpPr>
            <p:cNvPr id="9" name="TextBox 9"/>
            <p:cNvSpPr txBox="1"/>
            <p:nvPr/>
          </p:nvSpPr>
          <p:spPr>
            <a:xfrm>
              <a:off x="0" y="-9525"/>
              <a:ext cx="812800" cy="822325"/>
            </a:xfrm>
            <a:prstGeom prst="rect">
              <a:avLst/>
            </a:prstGeom>
          </p:spPr>
          <p:txBody>
            <a:bodyPr lIns="254000" tIns="254000" rIns="254000" bIns="254000" rtlCol="0" anchor="ctr"/>
            <a:lstStyle/>
            <a:p>
              <a:pPr marL="0" lvl="0" indent="0">
                <a:lnSpc>
                  <a:spcPts val="2079"/>
                </a:lnSpc>
                <a:spcBef>
                  <a:spcPct val="0"/>
                </a:spcBef>
              </a:pPr>
              <a:r>
                <a:rPr lang="en-US" sz="1599">
                  <a:solidFill>
                    <a:srgbClr val="44000A"/>
                  </a:solidFill>
                  <a:latin typeface="Muli Regular"/>
                </a:rPr>
                <a:t>                                                                                                                                      </a:t>
              </a:r>
            </a:p>
          </p:txBody>
        </p:sp>
      </p:grpSp>
      <p:pic>
        <p:nvPicPr>
          <p:cNvPr id="10" name="Picture 10" descr="n181 zalo Nguyen Duc Chien"/>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0862" y="3739047"/>
            <a:ext cx="5359547" cy="6040474"/>
          </a:xfrm>
          <a:prstGeom prst="rect">
            <a:avLst/>
          </a:prstGeom>
        </p:spPr>
      </p:pic>
      <p:grpSp>
        <p:nvGrpSpPr>
          <p:cNvPr id="11" name="Group 11" descr="n181 zalo Nguyen Duc Chien"/>
          <p:cNvGrpSpPr/>
          <p:nvPr/>
        </p:nvGrpSpPr>
        <p:grpSpPr>
          <a:xfrm>
            <a:off x="1057882" y="884039"/>
            <a:ext cx="4961918" cy="3230754"/>
            <a:chOff x="-50173" y="-38100"/>
            <a:chExt cx="1306843" cy="850900"/>
          </a:xfrm>
        </p:grpSpPr>
        <p:sp>
          <p:nvSpPr>
            <p:cNvPr id="12" name="Freeform 12"/>
            <p:cNvSpPr/>
            <p:nvPr/>
          </p:nvSpPr>
          <p:spPr>
            <a:xfrm>
              <a:off x="-50173" y="0"/>
              <a:ext cx="1306843" cy="210173"/>
            </a:xfrm>
            <a:custGeom>
              <a:avLst/>
              <a:gdLst/>
              <a:ahLst/>
              <a:cxnLst/>
              <a:rect l="l" t="t" r="r" b="b"/>
              <a:pathLst>
                <a:path w="1306843" h="210173">
                  <a:moveTo>
                    <a:pt x="105086" y="0"/>
                  </a:moveTo>
                  <a:lnTo>
                    <a:pt x="1201756" y="0"/>
                  </a:lnTo>
                  <a:cubicBezTo>
                    <a:pt x="1229627" y="0"/>
                    <a:pt x="1256356" y="11072"/>
                    <a:pt x="1276064" y="30779"/>
                  </a:cubicBezTo>
                  <a:cubicBezTo>
                    <a:pt x="1295771" y="50487"/>
                    <a:pt x="1306843" y="77216"/>
                    <a:pt x="1306843" y="105086"/>
                  </a:cubicBezTo>
                  <a:lnTo>
                    <a:pt x="1306843" y="105086"/>
                  </a:lnTo>
                  <a:cubicBezTo>
                    <a:pt x="1306843" y="163124"/>
                    <a:pt x="1259794" y="210173"/>
                    <a:pt x="1201756" y="210173"/>
                  </a:cubicBezTo>
                  <a:lnTo>
                    <a:pt x="105086" y="210173"/>
                  </a:lnTo>
                  <a:cubicBezTo>
                    <a:pt x="47049" y="210173"/>
                    <a:pt x="0" y="163124"/>
                    <a:pt x="0" y="105086"/>
                  </a:cubicBezTo>
                  <a:lnTo>
                    <a:pt x="0" y="105086"/>
                  </a:lnTo>
                  <a:cubicBezTo>
                    <a:pt x="0" y="47049"/>
                    <a:pt x="47049" y="0"/>
                    <a:pt x="105086" y="0"/>
                  </a:cubicBezTo>
                  <a:close/>
                </a:path>
              </a:pathLst>
            </a:custGeom>
            <a:solidFill>
              <a:srgbClr val="44000A"/>
            </a:solidFill>
          </p:spPr>
          <p:txBody>
            <a:bodyPr/>
            <a:lstStyle/>
            <a:p>
              <a:endParaRPr lang="en-US"/>
            </a:p>
          </p:txBody>
        </p:sp>
        <p:sp>
          <p:nvSpPr>
            <p:cNvPr id="13" name="TextBox 13"/>
            <p:cNvSpPr txBox="1"/>
            <p:nvPr/>
          </p:nvSpPr>
          <p:spPr>
            <a:xfrm>
              <a:off x="0" y="-38100"/>
              <a:ext cx="812800" cy="850900"/>
            </a:xfrm>
            <a:prstGeom prst="rect">
              <a:avLst/>
            </a:prstGeom>
          </p:spPr>
          <p:txBody>
            <a:bodyPr lIns="254000" tIns="254000" rIns="254000" bIns="254000" rtlCol="0" anchor="ctr"/>
            <a:lstStyle/>
            <a:p>
              <a:pPr algn="ctr">
                <a:lnSpc>
                  <a:spcPts val="2939"/>
                </a:lnSpc>
              </a:pPr>
              <a:endParaRPr>
                <a:latin typeface="Cambria" panose="02040503050406030204" pitchFamily="18" charset="0"/>
              </a:endParaRPr>
            </a:p>
          </p:txBody>
        </p:sp>
      </p:grpSp>
      <p:grpSp>
        <p:nvGrpSpPr>
          <p:cNvPr id="14" name="Group 14" descr="n181 zalo Nguyen Duc Chien"/>
          <p:cNvGrpSpPr/>
          <p:nvPr/>
        </p:nvGrpSpPr>
        <p:grpSpPr>
          <a:xfrm rot="517093">
            <a:off x="16256756" y="8103352"/>
            <a:ext cx="2938496" cy="2938496"/>
            <a:chOff x="0" y="0"/>
            <a:chExt cx="3251200" cy="3251200"/>
          </a:xfrm>
        </p:grpSpPr>
        <p:sp>
          <p:nvSpPr>
            <p:cNvPr id="15" name="Freeform 15"/>
            <p:cNvSpPr/>
            <p:nvPr/>
          </p:nvSpPr>
          <p:spPr>
            <a:xfrm>
              <a:off x="0" y="0"/>
              <a:ext cx="3251200" cy="3251200"/>
            </a:xfrm>
            <a:custGeom>
              <a:avLst/>
              <a:gdLst/>
              <a:ahLst/>
              <a:cxnLst/>
              <a:rect l="l" t="t" r="r" b="b"/>
              <a:pathLst>
                <a:path w="3251200" h="3251200">
                  <a:moveTo>
                    <a:pt x="3251200" y="25400"/>
                  </a:moveTo>
                  <a:cubicBezTo>
                    <a:pt x="3251200" y="11372"/>
                    <a:pt x="3239833" y="0"/>
                    <a:pt x="3225800" y="0"/>
                  </a:cubicBezTo>
                  <a:lnTo>
                    <a:pt x="25400" y="0"/>
                  </a:lnTo>
                  <a:cubicBezTo>
                    <a:pt x="11372" y="0"/>
                    <a:pt x="0" y="11372"/>
                    <a:pt x="0" y="25400"/>
                  </a:cubicBezTo>
                  <a:lnTo>
                    <a:pt x="0" y="3225800"/>
                  </a:lnTo>
                  <a:cubicBezTo>
                    <a:pt x="0" y="3239833"/>
                    <a:pt x="11372" y="3251200"/>
                    <a:pt x="25400" y="3251200"/>
                  </a:cubicBezTo>
                  <a:lnTo>
                    <a:pt x="3225800" y="3251200"/>
                  </a:lnTo>
                  <a:cubicBezTo>
                    <a:pt x="3239833" y="3251200"/>
                    <a:pt x="3251200" y="3239833"/>
                    <a:pt x="3251200" y="3225800"/>
                  </a:cubicBezTo>
                  <a:lnTo>
                    <a:pt x="3251200" y="25400"/>
                  </a:lnTo>
                  <a:close/>
                </a:path>
              </a:pathLst>
            </a:custGeom>
            <a:solidFill>
              <a:srgbClr val="44000A"/>
            </a:solidFill>
          </p:spPr>
          <p:txBody>
            <a:bodyPr/>
            <a:lstStyle/>
            <a:p>
              <a:endParaRPr lang="en-US"/>
            </a:p>
          </p:txBody>
        </p:sp>
        <p:sp>
          <p:nvSpPr>
            <p:cNvPr id="16" name="TextBox 16"/>
            <p:cNvSpPr txBox="1"/>
            <p:nvPr/>
          </p:nvSpPr>
          <p:spPr>
            <a:xfrm>
              <a:off x="152400" y="215900"/>
              <a:ext cx="2946400" cy="2781300"/>
            </a:xfrm>
            <a:prstGeom prst="rect">
              <a:avLst/>
            </a:prstGeom>
          </p:spPr>
          <p:txBody>
            <a:bodyPr lIns="50800" tIns="50800" rIns="50800" bIns="50800" rtlCol="0" anchor="ctr"/>
            <a:lstStyle/>
            <a:p>
              <a:pPr algn="ctr">
                <a:lnSpc>
                  <a:spcPts val="2940"/>
                </a:lnSpc>
              </a:pPr>
              <a:endParaRPr>
                <a:latin typeface="Cambria" panose="02040503050406030204" pitchFamily="18" charset="0"/>
              </a:endParaRPr>
            </a:p>
          </p:txBody>
        </p:sp>
      </p:grpSp>
      <p:pic>
        <p:nvPicPr>
          <p:cNvPr id="17" name="Picture 17" descr="n181 zalo Nguyen Duc Chien"/>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54425" y="8113347"/>
            <a:ext cx="3032049" cy="1648332"/>
          </a:xfrm>
          <a:prstGeom prst="rect">
            <a:avLst/>
          </a:prstGeom>
        </p:spPr>
      </p:pic>
      <p:sp>
        <p:nvSpPr>
          <p:cNvPr id="18" name="TextBox 18" descr="n181 zalo Nguyen Duc Chien"/>
          <p:cNvSpPr txBox="1"/>
          <p:nvPr/>
        </p:nvSpPr>
        <p:spPr>
          <a:xfrm>
            <a:off x="1028700" y="2326834"/>
            <a:ext cx="16230600" cy="1015663"/>
          </a:xfrm>
          <a:prstGeom prst="rect">
            <a:avLst/>
          </a:prstGeom>
        </p:spPr>
        <p:txBody>
          <a:bodyPr wrap="square" lIns="0" tIns="0" rIns="0" bIns="0" rtlCol="0" anchor="t">
            <a:spAutoFit/>
          </a:bodyPr>
          <a:lstStyle/>
          <a:p>
            <a:pPr algn="ctr"/>
            <a:r>
              <a:rPr lang="en-US" sz="6600" b="1" spc="108">
                <a:solidFill>
                  <a:srgbClr val="FD5D5B"/>
                </a:solidFill>
                <a:latin typeface="Cambria" panose="02040503050406030204" pitchFamily="18" charset="0"/>
              </a:rPr>
              <a:t>BÀI 4: BÀI TẬP VỀ DAO ĐỘNG ĐIỀU HÒA</a:t>
            </a:r>
            <a:endParaRPr lang="en-US" sz="6600" b="1" spc="108" dirty="0">
              <a:solidFill>
                <a:srgbClr val="FD5D5B"/>
              </a:solidFill>
              <a:latin typeface="Cambria" panose="02040503050406030204" pitchFamily="18" charset="0"/>
            </a:endParaRPr>
          </a:p>
        </p:txBody>
      </p:sp>
      <p:pic>
        <p:nvPicPr>
          <p:cNvPr id="22" name="Picture 22" descr="n181 zalo Nguyen Duc Chien"/>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570450" y="1253808"/>
            <a:ext cx="299973" cy="299973"/>
          </a:xfrm>
          <a:prstGeom prst="rect">
            <a:avLst/>
          </a:prstGeom>
        </p:spPr>
      </p:pic>
      <p:pic>
        <p:nvPicPr>
          <p:cNvPr id="19" name="Picture 2" descr="n181 zalo Nguyen Duc Chien">
            <a:extLst>
              <a:ext uri="{FF2B5EF4-FFF2-40B4-BE49-F238E27FC236}">
                <a16:creationId xmlns:a16="http://schemas.microsoft.com/office/drawing/2014/main" id="{AE3E864B-665F-19B3-FBD1-9E88DB6B39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7464753" y="1156616"/>
            <a:ext cx="4817338" cy="9982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3" descr="n181 zalo Nguyen Duc Chien"/>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391387" y="4994313"/>
            <a:ext cx="658098" cy="658098"/>
          </a:xfrm>
          <a:prstGeom prst="rect">
            <a:avLst/>
          </a:prstGeom>
        </p:spPr>
      </p:pic>
      <p:pic>
        <p:nvPicPr>
          <p:cNvPr id="24" name="Picture 24" descr="n181 zalo Nguyen Duc Chien"/>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035567" y="3487378"/>
            <a:ext cx="658098" cy="658098"/>
          </a:xfrm>
          <a:prstGeom prst="rect">
            <a:avLst/>
          </a:prstGeom>
        </p:spPr>
      </p:pic>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AEC"/>
        </a:solidFill>
        <a:effectLst/>
      </p:bgPr>
    </p:bg>
    <p:spTree>
      <p:nvGrpSpPr>
        <p:cNvPr id="1" name=""/>
        <p:cNvGrpSpPr/>
        <p:nvPr/>
      </p:nvGrpSpPr>
      <p:grpSpPr>
        <a:xfrm>
          <a:off x="0" y="0"/>
          <a:ext cx="0" cy="0"/>
          <a:chOff x="0" y="0"/>
          <a:chExt cx="0" cy="0"/>
        </a:xfrm>
      </p:grpSpPr>
      <p:pic>
        <p:nvPicPr>
          <p:cNvPr id="2" name="Picture 2"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7267">
            <a:off x="10757544" y="-2195297"/>
            <a:ext cx="9975080" cy="5097047"/>
          </a:xfrm>
          <a:prstGeom prst="rect">
            <a:avLst/>
          </a:prstGeom>
        </p:spPr>
      </p:pic>
      <p:grpSp>
        <p:nvGrpSpPr>
          <p:cNvPr id="3" name="Group 3" descr="n181 zalo Nguyen Duc Chien"/>
          <p:cNvGrpSpPr/>
          <p:nvPr/>
        </p:nvGrpSpPr>
        <p:grpSpPr>
          <a:xfrm>
            <a:off x="12454224" y="1263828"/>
            <a:ext cx="3814890" cy="3244992"/>
            <a:chOff x="0" y="0"/>
            <a:chExt cx="597347" cy="508111"/>
          </a:xfrm>
        </p:grpSpPr>
        <p:sp>
          <p:nvSpPr>
            <p:cNvPr id="4" name="Freeform 4"/>
            <p:cNvSpPr/>
            <p:nvPr/>
          </p:nvSpPr>
          <p:spPr>
            <a:xfrm>
              <a:off x="0" y="0"/>
              <a:ext cx="597347" cy="508111"/>
            </a:xfrm>
            <a:custGeom>
              <a:avLst/>
              <a:gdLst/>
              <a:ahLst/>
              <a:cxnLst/>
              <a:rect l="l" t="t" r="r" b="b"/>
              <a:pathLst>
                <a:path w="597347" h="508111">
                  <a:moveTo>
                    <a:pt x="87264" y="0"/>
                  </a:moveTo>
                  <a:lnTo>
                    <a:pt x="510083" y="0"/>
                  </a:lnTo>
                  <a:cubicBezTo>
                    <a:pt x="533227" y="0"/>
                    <a:pt x="555423" y="9194"/>
                    <a:pt x="571788" y="25559"/>
                  </a:cubicBezTo>
                  <a:cubicBezTo>
                    <a:pt x="588153" y="41924"/>
                    <a:pt x="597347" y="64120"/>
                    <a:pt x="597347" y="87264"/>
                  </a:cubicBezTo>
                  <a:lnTo>
                    <a:pt x="597347" y="420847"/>
                  </a:lnTo>
                  <a:cubicBezTo>
                    <a:pt x="597347" y="469041"/>
                    <a:pt x="558278" y="508111"/>
                    <a:pt x="510083" y="508111"/>
                  </a:cubicBezTo>
                  <a:lnTo>
                    <a:pt x="87264" y="508111"/>
                  </a:lnTo>
                  <a:cubicBezTo>
                    <a:pt x="39069" y="508111"/>
                    <a:pt x="0" y="469041"/>
                    <a:pt x="0" y="420847"/>
                  </a:cubicBezTo>
                  <a:lnTo>
                    <a:pt x="0" y="87264"/>
                  </a:lnTo>
                  <a:cubicBezTo>
                    <a:pt x="0" y="39069"/>
                    <a:pt x="39069" y="0"/>
                    <a:pt x="87264" y="0"/>
                  </a:cubicBezTo>
                  <a:close/>
                </a:path>
              </a:pathLst>
            </a:custGeom>
            <a:solidFill>
              <a:srgbClr val="FD5D5B"/>
            </a:solidFill>
            <a:ln w="19050">
              <a:solidFill>
                <a:srgbClr val="40246D"/>
              </a:solidFill>
            </a:ln>
          </p:spPr>
          <p:txBody>
            <a:bodyPr/>
            <a:lstStyle/>
            <a:p>
              <a:endParaRPr lang="en-US"/>
            </a:p>
          </p:txBody>
        </p:sp>
        <p:sp>
          <p:nvSpPr>
            <p:cNvPr id="5" name="TextBox 5"/>
            <p:cNvSpPr txBox="1"/>
            <p:nvPr/>
          </p:nvSpPr>
          <p:spPr>
            <a:xfrm>
              <a:off x="0" y="-47625"/>
              <a:ext cx="812800" cy="860425"/>
            </a:xfrm>
            <a:prstGeom prst="rect">
              <a:avLst/>
            </a:prstGeom>
          </p:spPr>
          <p:txBody>
            <a:bodyPr lIns="254000" tIns="254000" rIns="254000" bIns="254000" rtlCol="0" anchor="ctr"/>
            <a:lstStyle/>
            <a:p>
              <a:pPr algn="ctr">
                <a:lnSpc>
                  <a:spcPts val="3360"/>
                </a:lnSpc>
              </a:pPr>
              <a:endParaRPr>
                <a:latin typeface="Cambria" panose="02040503050406030204" pitchFamily="18" charset="0"/>
              </a:endParaRPr>
            </a:p>
          </p:txBody>
        </p:sp>
      </p:grpSp>
      <p:pic>
        <p:nvPicPr>
          <p:cNvPr id="6" name="Picture 6" descr="n181 zalo Nguyen Duc Chi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8940"/>
          <a:stretch>
            <a:fillRect/>
          </a:stretch>
        </p:blipFill>
        <p:spPr>
          <a:xfrm>
            <a:off x="12416370" y="1028700"/>
            <a:ext cx="5871630" cy="3459243"/>
          </a:xfrm>
          <a:prstGeom prst="rect">
            <a:avLst/>
          </a:prstGeom>
        </p:spPr>
      </p:pic>
      <p:pic>
        <p:nvPicPr>
          <p:cNvPr id="7" name="Picture 7"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8029" y="8290432"/>
            <a:ext cx="9975080" cy="5097047"/>
          </a:xfrm>
          <a:prstGeom prst="rect">
            <a:avLst/>
          </a:prstGeom>
        </p:spPr>
      </p:pic>
      <p:grpSp>
        <p:nvGrpSpPr>
          <p:cNvPr id="8" name="Group 8" descr="n181 zalo Nguyen Duc Chien"/>
          <p:cNvGrpSpPr/>
          <p:nvPr/>
        </p:nvGrpSpPr>
        <p:grpSpPr>
          <a:xfrm>
            <a:off x="12454224" y="6013308"/>
            <a:ext cx="3814890" cy="3244992"/>
            <a:chOff x="0" y="0"/>
            <a:chExt cx="597347" cy="508111"/>
          </a:xfrm>
        </p:grpSpPr>
        <p:sp>
          <p:nvSpPr>
            <p:cNvPr id="9" name="Freeform 9"/>
            <p:cNvSpPr/>
            <p:nvPr/>
          </p:nvSpPr>
          <p:spPr>
            <a:xfrm>
              <a:off x="0" y="0"/>
              <a:ext cx="597347" cy="508111"/>
            </a:xfrm>
            <a:custGeom>
              <a:avLst/>
              <a:gdLst/>
              <a:ahLst/>
              <a:cxnLst/>
              <a:rect l="l" t="t" r="r" b="b"/>
              <a:pathLst>
                <a:path w="597347" h="508111">
                  <a:moveTo>
                    <a:pt x="87264" y="0"/>
                  </a:moveTo>
                  <a:lnTo>
                    <a:pt x="510083" y="0"/>
                  </a:lnTo>
                  <a:cubicBezTo>
                    <a:pt x="533227" y="0"/>
                    <a:pt x="555423" y="9194"/>
                    <a:pt x="571788" y="25559"/>
                  </a:cubicBezTo>
                  <a:cubicBezTo>
                    <a:pt x="588153" y="41924"/>
                    <a:pt x="597347" y="64120"/>
                    <a:pt x="597347" y="87264"/>
                  </a:cubicBezTo>
                  <a:lnTo>
                    <a:pt x="597347" y="420847"/>
                  </a:lnTo>
                  <a:cubicBezTo>
                    <a:pt x="597347" y="469041"/>
                    <a:pt x="558278" y="508111"/>
                    <a:pt x="510083" y="508111"/>
                  </a:cubicBezTo>
                  <a:lnTo>
                    <a:pt x="87264" y="508111"/>
                  </a:lnTo>
                  <a:cubicBezTo>
                    <a:pt x="39069" y="508111"/>
                    <a:pt x="0" y="469041"/>
                    <a:pt x="0" y="420847"/>
                  </a:cubicBezTo>
                  <a:lnTo>
                    <a:pt x="0" y="87264"/>
                  </a:lnTo>
                  <a:cubicBezTo>
                    <a:pt x="0" y="39069"/>
                    <a:pt x="39069" y="0"/>
                    <a:pt x="87264" y="0"/>
                  </a:cubicBezTo>
                  <a:close/>
                </a:path>
              </a:pathLst>
            </a:custGeom>
            <a:solidFill>
              <a:srgbClr val="FF9141"/>
            </a:solidFill>
            <a:ln w="19050">
              <a:solidFill>
                <a:srgbClr val="40246D"/>
              </a:solidFill>
            </a:ln>
          </p:spPr>
          <p:txBody>
            <a:bodyPr/>
            <a:lstStyle/>
            <a:p>
              <a:endParaRPr lang="en-US"/>
            </a:p>
          </p:txBody>
        </p:sp>
        <p:sp>
          <p:nvSpPr>
            <p:cNvPr id="10" name="TextBox 10"/>
            <p:cNvSpPr txBox="1"/>
            <p:nvPr/>
          </p:nvSpPr>
          <p:spPr>
            <a:xfrm>
              <a:off x="0" y="-47625"/>
              <a:ext cx="812800" cy="860425"/>
            </a:xfrm>
            <a:prstGeom prst="rect">
              <a:avLst/>
            </a:prstGeom>
          </p:spPr>
          <p:txBody>
            <a:bodyPr lIns="254000" tIns="254000" rIns="254000" bIns="254000" rtlCol="0" anchor="ctr"/>
            <a:lstStyle/>
            <a:p>
              <a:pPr algn="ctr">
                <a:lnSpc>
                  <a:spcPts val="3360"/>
                </a:lnSpc>
              </a:pPr>
              <a:endParaRPr>
                <a:latin typeface="Cambria" panose="02040503050406030204" pitchFamily="18" charset="0"/>
              </a:endParaRPr>
            </a:p>
          </p:txBody>
        </p:sp>
      </p:grpSp>
      <p:pic>
        <p:nvPicPr>
          <p:cNvPr id="11" name="Picture 11" descr="n181 zalo Nguyen Duc Chien"/>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7540"/>
          <a:stretch>
            <a:fillRect/>
          </a:stretch>
        </p:blipFill>
        <p:spPr>
          <a:xfrm>
            <a:off x="12968491" y="5193574"/>
            <a:ext cx="3702348" cy="4064726"/>
          </a:xfrm>
          <a:prstGeom prst="rect">
            <a:avLst/>
          </a:prstGeom>
        </p:spPr>
      </p:pic>
      <p:sp>
        <p:nvSpPr>
          <p:cNvPr id="12" name="TextBox 12" descr="n181 zalo Nguyen Duc Chien"/>
          <p:cNvSpPr txBox="1"/>
          <p:nvPr/>
        </p:nvSpPr>
        <p:spPr>
          <a:xfrm>
            <a:off x="1345975" y="730210"/>
            <a:ext cx="9183561" cy="1147999"/>
          </a:xfrm>
          <a:prstGeom prst="rect">
            <a:avLst/>
          </a:prstGeom>
        </p:spPr>
        <p:txBody>
          <a:bodyPr lIns="0" tIns="0" rIns="0" bIns="0" rtlCol="0" anchor="t">
            <a:spAutoFit/>
          </a:bodyPr>
          <a:lstStyle/>
          <a:p>
            <a:pPr>
              <a:lnSpc>
                <a:spcPts val="8960"/>
              </a:lnSpc>
            </a:pPr>
            <a:r>
              <a:rPr lang="en-US" sz="8000" b="1" spc="-160">
                <a:solidFill>
                  <a:srgbClr val="44000A"/>
                </a:solidFill>
                <a:latin typeface="Cambria" panose="02040503050406030204" pitchFamily="18" charset="0"/>
              </a:rPr>
              <a:t>Phiếu học tập số 1</a:t>
            </a:r>
          </a:p>
        </p:txBody>
      </p:sp>
      <p:pic>
        <p:nvPicPr>
          <p:cNvPr id="18" name="Picture 18"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0554" y="2472162"/>
            <a:ext cx="320089" cy="320089"/>
          </a:xfrm>
          <a:prstGeom prst="rect">
            <a:avLst/>
          </a:prstGeom>
        </p:spPr>
      </p:pic>
      <mc:AlternateContent xmlns:mc="http://schemas.openxmlformats.org/markup-compatibility/2006" xmlns:a14="http://schemas.microsoft.com/office/drawing/2010/main">
        <mc:Choice Requires="a14">
          <p:sp>
            <p:nvSpPr>
              <p:cNvPr id="20" name="Text Box 7497" descr="n181 zalo Nguyen Duc Chien"/>
              <p:cNvSpPr txBox="1"/>
              <p:nvPr/>
            </p:nvSpPr>
            <p:spPr>
              <a:xfrm>
                <a:off x="1295400" y="2347697"/>
                <a:ext cx="10478051" cy="6406213"/>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3000" b="1">
                    <a:effectLst/>
                    <a:latin typeface="Cambria" panose="02040503050406030204" pitchFamily="18" charset="0"/>
                    <a:ea typeface="Cambria" panose="02040503050406030204" pitchFamily="18" charset="0"/>
                  </a:rPr>
                  <a:t>Câu</a:t>
                </a:r>
                <a:r>
                  <a:rPr lang="en-US" sz="3000" b="1">
                    <a:latin typeface="Cambria" panose="02040503050406030204" pitchFamily="18" charset="0"/>
                    <a:ea typeface="Cambria" panose="02040503050406030204" pitchFamily="18" charset="0"/>
                  </a:rPr>
                  <a:t> 1: </a:t>
                </a:r>
                <a:r>
                  <a:rPr lang="en-US" sz="3000">
                    <a:effectLst/>
                    <a:latin typeface="Cambria" panose="02040503050406030204" pitchFamily="18" charset="0"/>
                    <a:ea typeface="Cambria" panose="02040503050406030204" pitchFamily="18" charset="0"/>
                  </a:rPr>
                  <a:t>Cho </a:t>
                </a:r>
                <a:r>
                  <a:rPr lang="en-US" sz="3000" dirty="0" err="1">
                    <a:effectLst/>
                    <a:latin typeface="Cambria" panose="02040503050406030204" pitchFamily="18" charset="0"/>
                    <a:ea typeface="Cambria" panose="02040503050406030204" pitchFamily="18" charset="0"/>
                  </a:rPr>
                  <a:t>phương</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trình</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của</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một</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vật</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dao</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động</a:t>
                </a:r>
                <a:r>
                  <a:rPr lang="en-US" sz="3000" dirty="0">
                    <a:effectLst/>
                    <a:latin typeface="Cambria" panose="02040503050406030204" pitchFamily="18" charset="0"/>
                    <a:ea typeface="Cambria" panose="02040503050406030204" pitchFamily="18" charset="0"/>
                  </a:rPr>
                  <a:t> điều </a:t>
                </a:r>
                <a:r>
                  <a:rPr lang="en-US" sz="3000" dirty="0" err="1">
                    <a:effectLst/>
                    <a:latin typeface="Cambria" panose="02040503050406030204" pitchFamily="18" charset="0"/>
                    <a:ea typeface="Cambria" panose="02040503050406030204" pitchFamily="18" charset="0"/>
                  </a:rPr>
                  <a:t>hòa</a:t>
                </a:r>
                <a:r>
                  <a:rPr lang="en-US" sz="3000">
                    <a:effectLst/>
                    <a:latin typeface="Cambria" panose="02040503050406030204" pitchFamily="18" charset="0"/>
                    <a:ea typeface="Cambria" panose="02040503050406030204" pitchFamily="18" charset="0"/>
                  </a:rPr>
                  <a:t>: </a:t>
                </a:r>
              </a:p>
              <a:p>
                <a:pPr>
                  <a:lnSpc>
                    <a:spcPct val="115000"/>
                  </a:lnSpc>
                </a:pPr>
                <a14:m>
                  <m:oMathPara xmlns:m="http://schemas.openxmlformats.org/officeDocument/2006/math">
                    <m:oMathParaPr>
                      <m:jc m:val="centerGroup"/>
                    </m:oMathParaPr>
                    <m:oMath xmlns:m="http://schemas.openxmlformats.org/officeDocument/2006/math">
                      <m:r>
                        <m:rPr>
                          <m:nor/>
                        </m:rPr>
                        <a:rPr lang="en-US" sz="3200" i="0" smtClean="0">
                          <a:solidFill>
                            <a:srgbClr val="000000"/>
                          </a:solidFill>
                          <a:latin typeface="Cambria Math" panose="02040503050406030204" pitchFamily="18" charset="0"/>
                        </a:rPr>
                        <m:t>x</m:t>
                      </m:r>
                      <m:r>
                        <m:rPr>
                          <m:nor/>
                        </m:rPr>
                        <a:rPr lang="en-US" sz="3200" i="0" smtClean="0">
                          <a:solidFill>
                            <a:srgbClr val="000000"/>
                          </a:solidFill>
                          <a:latin typeface="Cambria Math" panose="02040503050406030204" pitchFamily="18" charset="0"/>
                        </a:rPr>
                        <m:t> = </m:t>
                      </m:r>
                      <m:r>
                        <m:rPr>
                          <m:nor/>
                        </m:rPr>
                        <a:rPr lang="en-US" sz="3200" i="0" smtClean="0">
                          <a:solidFill>
                            <a:srgbClr val="000000"/>
                          </a:solidFill>
                          <a:latin typeface="Cambria Math" panose="02040503050406030204" pitchFamily="18" charset="0"/>
                        </a:rPr>
                        <m:t>5</m:t>
                      </m:r>
                      <m:r>
                        <m:rPr>
                          <m:nor/>
                        </m:rPr>
                        <a:rPr lang="en-US" sz="3200" i="0" smtClean="0">
                          <a:solidFill>
                            <a:srgbClr val="000000"/>
                          </a:solidFill>
                          <a:latin typeface="Cambria Math" panose="02040503050406030204" pitchFamily="18" charset="0"/>
                        </a:rPr>
                        <m:t>cos</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10</m:t>
                          </m:r>
                          <m:r>
                            <m:rPr>
                              <m:nor/>
                            </m:rPr>
                            <a:rPr lang="en-US" sz="3200" i="0">
                              <a:solidFill>
                                <a:srgbClr val="000000"/>
                              </a:solidFill>
                              <a:latin typeface="Cambria Math" panose="02040503050406030204" pitchFamily="18" charset="0"/>
                            </a:rPr>
                            <m:t>πt</m:t>
                          </m:r>
                          <m:r>
                            <m:rPr>
                              <m:nor/>
                            </m:rPr>
                            <a:rPr lang="en-US" sz="3200" i="0">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m:rPr>
                                  <m:sty m:val="p"/>
                                </m:rPr>
                                <a:rPr lang="en-US" sz="3200" i="0">
                                  <a:solidFill>
                                    <a:srgbClr val="000000"/>
                                  </a:solidFill>
                                  <a:latin typeface="Cambria Math" panose="02040503050406030204" pitchFamily="18" charset="0"/>
                                </a:rPr>
                                <m:t>π</m:t>
                              </m:r>
                            </m:num>
                            <m:den>
                              <m:r>
                                <a:rPr lang="en-US" sz="3200" i="0">
                                  <a:solidFill>
                                    <a:srgbClr val="000000"/>
                                  </a:solidFill>
                                  <a:latin typeface="Cambria Math" panose="02040503050406030204" pitchFamily="18" charset="0"/>
                                </a:rPr>
                                <m:t>6</m:t>
                              </m:r>
                            </m:den>
                          </m:f>
                        </m:e>
                      </m:d>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cm</m:t>
                          </m:r>
                        </m:e>
                      </m:d>
                    </m:oMath>
                  </m:oMathPara>
                </a14:m>
                <a:endParaRPr lang="en-US" sz="3200"/>
              </a:p>
              <a:p>
                <a:pPr algn="just">
                  <a:lnSpc>
                    <a:spcPct val="115000"/>
                  </a:lnSpc>
                  <a:spcAft>
                    <a:spcPts val="0"/>
                  </a:spcAft>
                </a:pPr>
                <a:r>
                  <a:rPr lang="en-US" sz="3000">
                    <a:effectLst/>
                    <a:latin typeface="Cambria" panose="02040503050406030204" pitchFamily="18" charset="0"/>
                    <a:ea typeface="Cambria" panose="02040503050406030204" pitchFamily="18" charset="0"/>
                  </a:rPr>
                  <a:t>Xác </a:t>
                </a:r>
                <a:r>
                  <a:rPr lang="en-US" sz="3000" dirty="0" err="1">
                    <a:effectLst/>
                    <a:latin typeface="Cambria" panose="02040503050406030204" pitchFamily="18" charset="0"/>
                    <a:ea typeface="Cambria" panose="02040503050406030204" pitchFamily="18" charset="0"/>
                  </a:rPr>
                  <a:t>định</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biên</a:t>
                </a:r>
                <a:r>
                  <a:rPr lang="en-US" sz="3000" dirty="0">
                    <a:effectLst/>
                    <a:latin typeface="Cambria" panose="02040503050406030204" pitchFamily="18" charset="0"/>
                    <a:ea typeface="Cambria" panose="02040503050406030204" pitchFamily="18" charset="0"/>
                  </a:rPr>
                  <a:t> độ A, </a:t>
                </a:r>
                <a:r>
                  <a:rPr lang="en-US" sz="3000" dirty="0" err="1">
                    <a:effectLst/>
                    <a:latin typeface="Cambria" panose="02040503050406030204" pitchFamily="18" charset="0"/>
                    <a:ea typeface="Cambria" panose="02040503050406030204" pitchFamily="18" charset="0"/>
                  </a:rPr>
                  <a:t>tần</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số</a:t>
                </a:r>
                <a:r>
                  <a:rPr lang="en-US" sz="3000" dirty="0">
                    <a:effectLst/>
                    <a:latin typeface="Cambria" panose="02040503050406030204" pitchFamily="18" charset="0"/>
                    <a:ea typeface="Cambria" panose="02040503050406030204" pitchFamily="18" charset="0"/>
                  </a:rPr>
                  <a:t> f, </a:t>
                </a:r>
                <a:r>
                  <a:rPr lang="en-US" sz="3000" dirty="0" err="1">
                    <a:effectLst/>
                    <a:latin typeface="Cambria" panose="02040503050406030204" pitchFamily="18" charset="0"/>
                    <a:ea typeface="Cambria" panose="02040503050406030204" pitchFamily="18" charset="0"/>
                  </a:rPr>
                  <a:t>pha</a:t>
                </a:r>
                <a:r>
                  <a:rPr lang="en-US" sz="3000" dirty="0">
                    <a:effectLst/>
                    <a:latin typeface="Cambria" panose="02040503050406030204" pitchFamily="18" charset="0"/>
                    <a:ea typeface="Cambria" panose="02040503050406030204" pitchFamily="18" charset="0"/>
                  </a:rPr>
                  <a:t> đầu , </a:t>
                </a:r>
                <a:r>
                  <a:rPr lang="en-US" sz="3000" dirty="0" err="1">
                    <a:effectLst/>
                    <a:latin typeface="Cambria" panose="02040503050406030204" pitchFamily="18" charset="0"/>
                    <a:ea typeface="Cambria" panose="02040503050406030204" pitchFamily="18" charset="0"/>
                  </a:rPr>
                  <a:t>và</a:t>
                </a:r>
                <a:r>
                  <a:rPr lang="en-US" sz="3000" dirty="0">
                    <a:effectLst/>
                    <a:latin typeface="Cambria" panose="02040503050406030204" pitchFamily="18" charset="0"/>
                    <a:ea typeface="Cambria" panose="02040503050406030204" pitchFamily="18" charset="0"/>
                  </a:rPr>
                  <a:t> li độ x</a:t>
                </a:r>
                <a:r>
                  <a:rPr lang="en-US" sz="3000" baseline="-25000" dirty="0">
                    <a:effectLst/>
                    <a:latin typeface="Cambria" panose="02040503050406030204" pitchFamily="18" charset="0"/>
                    <a:ea typeface="Cambria" panose="02040503050406030204" pitchFamily="18" charset="0"/>
                  </a:rPr>
                  <a:t>1</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tại</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thời</a:t>
                </a:r>
                <a:r>
                  <a:rPr lang="en-US" sz="3000" dirty="0">
                    <a:effectLst/>
                    <a:latin typeface="Cambria" panose="02040503050406030204" pitchFamily="18" charset="0"/>
                    <a:ea typeface="Cambria" panose="02040503050406030204" pitchFamily="18" charset="0"/>
                  </a:rPr>
                  <a:t> </a:t>
                </a:r>
                <a:r>
                  <a:rPr lang="en-US" sz="3000" err="1">
                    <a:effectLst/>
                    <a:latin typeface="Cambria" panose="02040503050406030204" pitchFamily="18" charset="0"/>
                    <a:ea typeface="Cambria" panose="02040503050406030204" pitchFamily="18" charset="0"/>
                  </a:rPr>
                  <a:t>điểm</a:t>
                </a:r>
                <a:r>
                  <a:rPr lang="en-US" sz="3000">
                    <a:effectLst/>
                    <a:latin typeface="Cambria" panose="02040503050406030204" pitchFamily="18" charset="0"/>
                    <a:ea typeface="Cambria" panose="02040503050406030204" pitchFamily="18" charset="0"/>
                  </a:rPr>
                  <a:t> t</a:t>
                </a:r>
                <a:r>
                  <a:rPr lang="en-US" sz="3000" baseline="-25000">
                    <a:effectLst/>
                    <a:latin typeface="Cambria" panose="02040503050406030204" pitchFamily="18" charset="0"/>
                    <a:ea typeface="Cambria" panose="02040503050406030204" pitchFamily="18" charset="0"/>
                  </a:rPr>
                  <a:t>1</a:t>
                </a:r>
                <a:r>
                  <a:rPr lang="en-US" sz="3000">
                    <a:effectLst/>
                    <a:latin typeface="Cambria" panose="02040503050406030204" pitchFamily="18" charset="0"/>
                    <a:ea typeface="Cambria" panose="02040503050406030204" pitchFamily="18" charset="0"/>
                  </a:rPr>
                  <a:t> </a:t>
                </a:r>
                <a:r>
                  <a:rPr lang="en-US" sz="3000" dirty="0">
                    <a:effectLst/>
                    <a:latin typeface="Cambria" panose="02040503050406030204" pitchFamily="18" charset="0"/>
                    <a:ea typeface="Cambria" panose="02040503050406030204" pitchFamily="18" charset="0"/>
                  </a:rPr>
                  <a:t>= 0,05s </a:t>
                </a:r>
              </a:p>
              <a:p>
                <a:pPr algn="just">
                  <a:lnSpc>
                    <a:spcPct val="115000"/>
                  </a:lnSpc>
                </a:pPr>
                <a:r>
                  <a:rPr lang="en-US" sz="3000" b="1">
                    <a:effectLst/>
                    <a:latin typeface="Cambria" panose="02040503050406030204" pitchFamily="18" charset="0"/>
                    <a:ea typeface="Cambria" panose="02040503050406030204" pitchFamily="18" charset="0"/>
                  </a:rPr>
                  <a:t>Câu 2: </a:t>
                </a:r>
                <a:r>
                  <a:rPr lang="en-US" sz="3000">
                    <a:effectLst/>
                    <a:latin typeface="Cambria" panose="02040503050406030204" pitchFamily="18" charset="0"/>
                    <a:ea typeface="Cambria" panose="02040503050406030204" pitchFamily="18" charset="0"/>
                  </a:rPr>
                  <a:t>Nếu </a:t>
                </a:r>
                <a:r>
                  <a:rPr lang="en-US" sz="3000" dirty="0" err="1">
                    <a:effectLst/>
                    <a:latin typeface="Cambria" panose="02040503050406030204" pitchFamily="18" charset="0"/>
                    <a:ea typeface="Cambria" panose="02040503050406030204" pitchFamily="18" charset="0"/>
                  </a:rPr>
                  <a:t>đề</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bài</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cho</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phương</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trình</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dao</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động</a:t>
                </a:r>
                <a:r>
                  <a:rPr lang="en-US" sz="3000" dirty="0">
                    <a:effectLst/>
                    <a:latin typeface="Cambria" panose="02040503050406030204" pitchFamily="18" charset="0"/>
                    <a:ea typeface="Cambria" panose="02040503050406030204" pitchFamily="18" charset="0"/>
                  </a:rPr>
                  <a:t> không </a:t>
                </a:r>
                <a:r>
                  <a:rPr lang="en-US" sz="3000" dirty="0" err="1">
                    <a:effectLst/>
                    <a:latin typeface="Cambria" panose="02040503050406030204" pitchFamily="18" charset="0"/>
                    <a:ea typeface="Cambria" panose="02040503050406030204" pitchFamily="18" charset="0"/>
                  </a:rPr>
                  <a:t>đúng</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dạng</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cơ</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bản</a:t>
                </a:r>
                <a:r>
                  <a:rPr lang="en-US" sz="3000" dirty="0">
                    <a:effectLst/>
                    <a:latin typeface="Cambria" panose="02040503050406030204" pitchFamily="18" charset="0"/>
                    <a:ea typeface="Cambria" panose="02040503050406030204" pitchFamily="18" charset="0"/>
                  </a:rPr>
                  <a:t> </a:t>
                </a:r>
                <a14:m>
                  <m:oMath xmlns:m="http://schemas.openxmlformats.org/officeDocument/2006/math">
                    <m:r>
                      <m:rPr>
                        <m:nor/>
                      </m:rPr>
                      <a:rPr lang="en-US" sz="3200" i="0" smtClean="0">
                        <a:solidFill>
                          <a:srgbClr val="000000"/>
                        </a:solidFill>
                        <a:latin typeface="Cambria Math" panose="02040503050406030204" pitchFamily="18" charset="0"/>
                      </a:rPr>
                      <m:t>x</m:t>
                    </m:r>
                    <m:r>
                      <m:rPr>
                        <m:nor/>
                      </m:rPr>
                      <a:rPr lang="en-US" sz="3200" i="0" smtClean="0">
                        <a:solidFill>
                          <a:srgbClr val="000000"/>
                        </a:solidFill>
                        <a:latin typeface="Cambria Math" panose="02040503050406030204" pitchFamily="18" charset="0"/>
                      </a:rPr>
                      <m:t> = </m:t>
                    </m:r>
                    <m:r>
                      <m:rPr>
                        <m:nor/>
                      </m:rPr>
                      <a:rPr lang="en-US" sz="3200" i="0" smtClean="0">
                        <a:solidFill>
                          <a:srgbClr val="000000"/>
                        </a:solidFill>
                        <a:latin typeface="Cambria Math" panose="02040503050406030204" pitchFamily="18" charset="0"/>
                      </a:rPr>
                      <m:t>Acos</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ωt</m:t>
                        </m:r>
                        <m:r>
                          <m:rPr>
                            <m:nor/>
                          </m:rPr>
                          <a:rPr lang="en-US" sz="3200" b="0" i="0" smtClean="0">
                            <a:solidFill>
                              <a:srgbClr val="000000"/>
                            </a:solidFill>
                            <a:latin typeface="Cambria Math" panose="02040503050406030204" pitchFamily="18" charset="0"/>
                          </a:rPr>
                          <m:t> </m:t>
                        </m:r>
                        <m:r>
                          <m:rPr>
                            <m:nor/>
                          </m:rPr>
                          <a:rPr lang="en-US" sz="3200" i="0">
                            <a:solidFill>
                              <a:srgbClr val="000000"/>
                            </a:solidFill>
                            <a:latin typeface="Cambria Math" panose="02040503050406030204" pitchFamily="18" charset="0"/>
                          </a:rPr>
                          <m:t>+</m:t>
                        </m:r>
                        <m:r>
                          <m:rPr>
                            <m:nor/>
                          </m:rPr>
                          <a:rPr lang="en-US" sz="3200" b="0" i="0" smtClean="0">
                            <a:solidFill>
                              <a:srgbClr val="000000"/>
                            </a:solidFill>
                            <a:latin typeface="Cambria Math" panose="02040503050406030204" pitchFamily="18" charset="0"/>
                          </a:rPr>
                          <m:t> </m:t>
                        </m:r>
                        <m:r>
                          <m:rPr>
                            <m:nor/>
                          </m:rPr>
                          <a:rPr lang="en-US" sz="3200" i="0">
                            <a:solidFill>
                              <a:srgbClr val="000000"/>
                            </a:solidFill>
                            <a:latin typeface="Cambria Math" panose="02040503050406030204" pitchFamily="18" charset="0"/>
                          </a:rPr>
                          <m:t>φ</m:t>
                        </m:r>
                      </m:e>
                    </m:d>
                  </m:oMath>
                </a14:m>
                <a:r>
                  <a:rPr lang="en-US" sz="3200"/>
                  <a:t> </a:t>
                </a:r>
                <a:r>
                  <a:rPr lang="en-US" sz="3000">
                    <a:effectLst/>
                    <a:latin typeface="Cambria" panose="02040503050406030204" pitchFamily="18" charset="0"/>
                    <a:ea typeface="Cambria" panose="02040503050406030204" pitchFamily="18" charset="0"/>
                  </a:rPr>
                  <a:t>thì </a:t>
                </a:r>
                <a:r>
                  <a:rPr lang="en-US" sz="3000" dirty="0">
                    <a:effectLst/>
                    <a:latin typeface="Cambria" panose="02040503050406030204" pitchFamily="18" charset="0"/>
                    <a:ea typeface="Cambria" panose="02040503050406030204" pitchFamily="18" charset="0"/>
                  </a:rPr>
                  <a:t>ta </a:t>
                </a:r>
                <a:r>
                  <a:rPr lang="en-US" sz="3000" dirty="0" err="1">
                    <a:effectLst/>
                    <a:latin typeface="Cambria" panose="02040503050406030204" pitchFamily="18" charset="0"/>
                    <a:ea typeface="Cambria" panose="02040503050406030204" pitchFamily="18" charset="0"/>
                  </a:rPr>
                  <a:t>phải</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xác</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định</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pha</a:t>
                </a:r>
                <a:r>
                  <a:rPr lang="en-US" sz="3000" dirty="0">
                    <a:effectLst/>
                    <a:latin typeface="Cambria" panose="02040503050406030204" pitchFamily="18" charset="0"/>
                    <a:ea typeface="Cambria" panose="02040503050406030204" pitchFamily="18" charset="0"/>
                  </a:rPr>
                  <a:t> ban đầu như </a:t>
                </a:r>
                <a:r>
                  <a:rPr lang="en-US" sz="3000" dirty="0" err="1">
                    <a:effectLst/>
                    <a:latin typeface="Cambria" panose="02040503050406030204" pitchFamily="18" charset="0"/>
                    <a:ea typeface="Cambria" panose="02040503050406030204" pitchFamily="18" charset="0"/>
                  </a:rPr>
                  <a:t>thế</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nào</a:t>
                </a:r>
                <a:r>
                  <a:rPr lang="en-US" sz="3000" dirty="0">
                    <a:effectLst/>
                    <a:latin typeface="Cambria" panose="02040503050406030204" pitchFamily="18" charset="0"/>
                    <a:ea typeface="Cambria" panose="02040503050406030204" pitchFamily="18" charset="0"/>
                  </a:rPr>
                  <a:t>?</a:t>
                </a:r>
              </a:p>
              <a:p>
                <a:pPr algn="just">
                  <a:lnSpc>
                    <a:spcPct val="115000"/>
                  </a:lnSpc>
                  <a:spcAft>
                    <a:spcPts val="0"/>
                  </a:spcAft>
                </a:pPr>
                <a:r>
                  <a:rPr lang="en-US" sz="3000" b="1">
                    <a:effectLst/>
                    <a:latin typeface="Cambria" panose="02040503050406030204" pitchFamily="18" charset="0"/>
                    <a:ea typeface="Cambria" panose="02040503050406030204" pitchFamily="18" charset="0"/>
                  </a:rPr>
                  <a:t>Câu 3: </a:t>
                </a:r>
                <a:r>
                  <a:rPr lang="en-US" sz="3000" dirty="0" err="1">
                    <a:effectLst/>
                    <a:latin typeface="Cambria" panose="02040503050406030204" pitchFamily="18" charset="0"/>
                    <a:ea typeface="Cambria" panose="02040503050406030204" pitchFamily="18" charset="0"/>
                  </a:rPr>
                  <a:t>Có</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thể</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sử</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dụng</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mối</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liên</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hệ</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giữa</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dao</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động</a:t>
                </a:r>
                <a:r>
                  <a:rPr lang="en-US" sz="3000" dirty="0">
                    <a:effectLst/>
                    <a:latin typeface="Cambria" panose="02040503050406030204" pitchFamily="18" charset="0"/>
                    <a:ea typeface="Cambria" panose="02040503050406030204" pitchFamily="18" charset="0"/>
                  </a:rPr>
                  <a:t> điều </a:t>
                </a:r>
                <a:r>
                  <a:rPr lang="en-US" sz="3000" dirty="0" err="1">
                    <a:effectLst/>
                    <a:latin typeface="Cambria" panose="02040503050406030204" pitchFamily="18" charset="0"/>
                    <a:ea typeface="Cambria" panose="02040503050406030204" pitchFamily="18" charset="0"/>
                  </a:rPr>
                  <a:t>hòa</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và</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chuyển</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động</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tròn</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đều</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để</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xác</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định</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pha</a:t>
                </a:r>
                <a:r>
                  <a:rPr lang="en-US" sz="3000" dirty="0">
                    <a:effectLst/>
                    <a:latin typeface="Cambria" panose="02040503050406030204" pitchFamily="18" charset="0"/>
                    <a:ea typeface="Cambria" panose="02040503050406030204" pitchFamily="18" charset="0"/>
                  </a:rPr>
                  <a:t> ban đầu, </a:t>
                </a:r>
                <a:r>
                  <a:rPr lang="en-US" sz="3000" dirty="0" err="1">
                    <a:effectLst/>
                    <a:latin typeface="Cambria" panose="02040503050406030204" pitchFamily="18" charset="0"/>
                    <a:ea typeface="Cambria" panose="02040503050406030204" pitchFamily="18" charset="0"/>
                  </a:rPr>
                  <a:t>thời</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gian</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để</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vật</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đi</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từ</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điểm</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này</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đến</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điểm</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khác</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trong</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dao</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động</a:t>
                </a:r>
                <a:r>
                  <a:rPr lang="en-US" sz="3000" dirty="0">
                    <a:effectLst/>
                    <a:latin typeface="Cambria" panose="02040503050406030204" pitchFamily="18" charset="0"/>
                    <a:ea typeface="Cambria" panose="02040503050406030204" pitchFamily="18" charset="0"/>
                  </a:rPr>
                  <a:t> điều </a:t>
                </a:r>
                <a:r>
                  <a:rPr lang="en-US" sz="3000" dirty="0" err="1">
                    <a:effectLst/>
                    <a:latin typeface="Cambria" panose="02040503050406030204" pitchFamily="18" charset="0"/>
                    <a:ea typeface="Cambria" panose="02040503050406030204" pitchFamily="18" charset="0"/>
                  </a:rPr>
                  <a:t>hòa</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được</a:t>
                </a:r>
                <a:r>
                  <a:rPr lang="en-US" sz="3000" dirty="0">
                    <a:effectLst/>
                    <a:latin typeface="Cambria" panose="02040503050406030204" pitchFamily="18" charset="0"/>
                    <a:ea typeface="Cambria" panose="02040503050406030204" pitchFamily="18" charset="0"/>
                  </a:rPr>
                  <a:t> không?</a:t>
                </a:r>
              </a:p>
              <a:p>
                <a:pPr>
                  <a:lnSpc>
                    <a:spcPct val="115000"/>
                  </a:lnSpc>
                  <a:spcAft>
                    <a:spcPts val="0"/>
                  </a:spcAft>
                </a:pPr>
                <a:r>
                  <a:rPr lang="en-US" sz="3000" dirty="0">
                    <a:effectLst/>
                    <a:latin typeface="Cambria" panose="02040503050406030204" pitchFamily="18" charset="0"/>
                    <a:ea typeface="Cambria" panose="02040503050406030204" pitchFamily="18" charset="0"/>
                  </a:rPr>
                  <a:t> </a:t>
                </a:r>
              </a:p>
              <a:p>
                <a:pPr>
                  <a:lnSpc>
                    <a:spcPct val="115000"/>
                  </a:lnSpc>
                  <a:spcAft>
                    <a:spcPts val="0"/>
                  </a:spcAft>
                </a:pPr>
                <a:r>
                  <a:rPr lang="en-US" sz="2800" dirty="0">
                    <a:effectLst/>
                    <a:latin typeface="Cambria" panose="02040503050406030204" pitchFamily="18" charset="0"/>
                    <a:ea typeface="Cambria" panose="02040503050406030204" pitchFamily="18" charset="0"/>
                  </a:rPr>
                  <a:t> </a:t>
                </a:r>
              </a:p>
              <a:p>
                <a:pPr>
                  <a:lnSpc>
                    <a:spcPct val="115000"/>
                  </a:lnSpc>
                  <a:spcAft>
                    <a:spcPts val="0"/>
                  </a:spcAft>
                </a:pPr>
                <a:r>
                  <a:rPr lang="en-US" sz="2800" dirty="0">
                    <a:effectLst/>
                    <a:latin typeface="Cambria" panose="02040503050406030204" pitchFamily="18" charset="0"/>
                    <a:ea typeface="Cambria" panose="02040503050406030204" pitchFamily="18" charset="0"/>
                  </a:rPr>
                  <a:t> </a:t>
                </a:r>
              </a:p>
            </p:txBody>
          </p:sp>
        </mc:Choice>
        <mc:Fallback xmlns="">
          <p:sp>
            <p:nvSpPr>
              <p:cNvPr id="20" name="Text Box 7497" descr="n181 zalo Nguyen Duc Chien"/>
              <p:cNvSpPr txBox="1">
                <a:spLocks noRot="1" noChangeAspect="1" noMove="1" noResize="1" noEditPoints="1" noAdjustHandles="1" noChangeArrowheads="1" noChangeShapeType="1" noTextEdit="1"/>
              </p:cNvSpPr>
              <p:nvPr/>
            </p:nvSpPr>
            <p:spPr>
              <a:xfrm>
                <a:off x="1295400" y="2347697"/>
                <a:ext cx="10478051" cy="6406213"/>
              </a:xfrm>
              <a:prstGeom prst="rect">
                <a:avLst/>
              </a:prstGeom>
              <a:blipFill>
                <a:blip r:embed="rId10"/>
                <a:stretch>
                  <a:fillRect l="-1396" t="-856" r="-2094" b="-1141"/>
                </a:stretch>
              </a:blipFill>
              <a:ln w="6350">
                <a:solidFill>
                  <a:prstClr val="black"/>
                </a:solidFill>
              </a:ln>
            </p:spPr>
            <p:txBody>
              <a:bodyPr/>
              <a:lstStyle/>
              <a:p>
                <a:r>
                  <a:rPr lang="en-US">
                    <a:noFill/>
                  </a:rPr>
                  <a:t> </a:t>
                </a:r>
              </a:p>
            </p:txBody>
          </p:sp>
        </mc:Fallback>
      </mc:AlternateContent>
      <p:pic>
        <p:nvPicPr>
          <p:cNvPr id="21" name="Picture 18"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0553" y="6667500"/>
            <a:ext cx="320089" cy="320089"/>
          </a:xfrm>
          <a:prstGeom prst="rect">
            <a:avLst/>
          </a:prstGeom>
        </p:spPr>
      </p:pic>
      <p:pic>
        <p:nvPicPr>
          <p:cNvPr id="22" name="Picture 18"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0554" y="5033529"/>
            <a:ext cx="320089" cy="320089"/>
          </a:xfrm>
          <a:prstGeom prst="rect">
            <a:avLst/>
          </a:prstGeom>
        </p:spPr>
      </p:pic>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p:pic>
        <p:nvPicPr>
          <p:cNvPr id="15" name="Picture 15"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7928">
            <a:off x="-4226474" y="6054049"/>
            <a:ext cx="9563951" cy="5222352"/>
          </a:xfrm>
          <a:prstGeom prst="rect">
            <a:avLst/>
          </a:prstGeom>
        </p:spPr>
      </p:pic>
      <p:sp>
        <p:nvSpPr>
          <p:cNvPr id="19" name="TextBox 19" descr="n181 zalo Nguyen Duc Chien"/>
          <p:cNvSpPr txBox="1"/>
          <p:nvPr/>
        </p:nvSpPr>
        <p:spPr>
          <a:xfrm>
            <a:off x="1041351" y="494952"/>
            <a:ext cx="9448800" cy="1154162"/>
          </a:xfrm>
          <a:prstGeom prst="rect">
            <a:avLst/>
          </a:prstGeom>
        </p:spPr>
        <p:txBody>
          <a:bodyPr wrap="square" lIns="0" tIns="0" rIns="0" bIns="0" rtlCol="0" anchor="t">
            <a:spAutoFit/>
          </a:bodyPr>
          <a:lstStyle/>
          <a:p>
            <a:pPr>
              <a:lnSpc>
                <a:spcPts val="8960"/>
              </a:lnSpc>
            </a:pPr>
            <a:r>
              <a:rPr lang="en-US" sz="8000" b="1" spc="-160" dirty="0" err="1">
                <a:solidFill>
                  <a:srgbClr val="44000A"/>
                </a:solidFill>
                <a:latin typeface="Cambria" panose="02040503050406030204" pitchFamily="18" charset="0"/>
              </a:rPr>
              <a:t>Phiếu</a:t>
            </a:r>
            <a:r>
              <a:rPr lang="en-US" sz="8000" b="1" spc="-160" dirty="0">
                <a:solidFill>
                  <a:srgbClr val="44000A"/>
                </a:solidFill>
                <a:latin typeface="Cambria" panose="02040503050406030204" pitchFamily="18" charset="0"/>
              </a:rPr>
              <a:t> </a:t>
            </a:r>
            <a:r>
              <a:rPr lang="en-US" sz="8000" b="1" spc="-160" dirty="0" err="1">
                <a:solidFill>
                  <a:srgbClr val="44000A"/>
                </a:solidFill>
                <a:latin typeface="Cambria" panose="02040503050406030204" pitchFamily="18" charset="0"/>
              </a:rPr>
              <a:t>Học</a:t>
            </a:r>
            <a:r>
              <a:rPr lang="en-US" sz="8000" b="1" spc="-160" dirty="0">
                <a:solidFill>
                  <a:srgbClr val="44000A"/>
                </a:solidFill>
                <a:latin typeface="Cambria" panose="02040503050406030204" pitchFamily="18" charset="0"/>
              </a:rPr>
              <a:t> </a:t>
            </a:r>
            <a:r>
              <a:rPr lang="en-US" sz="8000" b="1" spc="-160" dirty="0" err="1">
                <a:solidFill>
                  <a:srgbClr val="44000A"/>
                </a:solidFill>
                <a:latin typeface="Cambria" panose="02040503050406030204" pitchFamily="18" charset="0"/>
              </a:rPr>
              <a:t>Tập</a:t>
            </a:r>
            <a:r>
              <a:rPr lang="en-US" sz="8000" b="1" spc="-160" dirty="0">
                <a:solidFill>
                  <a:srgbClr val="44000A"/>
                </a:solidFill>
                <a:latin typeface="Cambria" panose="02040503050406030204" pitchFamily="18" charset="0"/>
              </a:rPr>
              <a:t> </a:t>
            </a:r>
            <a:r>
              <a:rPr lang="en-US" sz="8000" b="1" spc="-160" dirty="0" err="1">
                <a:solidFill>
                  <a:srgbClr val="44000A"/>
                </a:solidFill>
                <a:latin typeface="Cambria" panose="02040503050406030204" pitchFamily="18" charset="0"/>
              </a:rPr>
              <a:t>Số</a:t>
            </a:r>
            <a:r>
              <a:rPr lang="en-US" sz="8000" b="1" spc="-160" dirty="0">
                <a:solidFill>
                  <a:srgbClr val="44000A"/>
                </a:solidFill>
                <a:latin typeface="Cambria" panose="02040503050406030204" pitchFamily="18" charset="0"/>
              </a:rPr>
              <a:t> 1</a:t>
            </a:r>
          </a:p>
        </p:txBody>
      </p:sp>
      <p:grpSp>
        <p:nvGrpSpPr>
          <p:cNvPr id="76" name="Group 75" descr="n181 zalo Nguyen Duc Chien"/>
          <p:cNvGrpSpPr/>
          <p:nvPr/>
        </p:nvGrpSpPr>
        <p:grpSpPr>
          <a:xfrm>
            <a:off x="978879" y="1962313"/>
            <a:ext cx="5413396" cy="4612786"/>
            <a:chOff x="5695812" y="7496074"/>
            <a:chExt cx="8487258" cy="2665543"/>
          </a:xfrm>
        </p:grpSpPr>
        <p:grpSp>
          <p:nvGrpSpPr>
            <p:cNvPr id="71" name="Group 2"/>
            <p:cNvGrpSpPr/>
            <p:nvPr/>
          </p:nvGrpSpPr>
          <p:grpSpPr>
            <a:xfrm>
              <a:off x="5695812" y="7496074"/>
              <a:ext cx="8487258" cy="2665543"/>
              <a:chOff x="0" y="-28575"/>
              <a:chExt cx="1836016" cy="2401232"/>
            </a:xfrm>
          </p:grpSpPr>
          <p:sp>
            <p:nvSpPr>
              <p:cNvPr id="72" name="Freeform 3"/>
              <p:cNvSpPr/>
              <p:nvPr/>
            </p:nvSpPr>
            <p:spPr>
              <a:xfrm>
                <a:off x="0" y="0"/>
                <a:ext cx="1836016" cy="2372657"/>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73" name="TextBox 4"/>
              <p:cNvSpPr txBox="1"/>
              <p:nvPr/>
            </p:nvSpPr>
            <p:spPr>
              <a:xfrm>
                <a:off x="0" y="-28575"/>
                <a:ext cx="812800" cy="841375"/>
              </a:xfrm>
              <a:prstGeom prst="rect">
                <a:avLst/>
              </a:prstGeom>
            </p:spPr>
            <p:txBody>
              <a:bodyPr lIns="50800" tIns="50800" rIns="50800" bIns="50800" rtlCol="0" anchor="ctr"/>
              <a:lstStyle/>
              <a:p>
                <a:pPr algn="ctr">
                  <a:lnSpc>
                    <a:spcPts val="2520"/>
                  </a:lnSpc>
                </a:pPr>
                <a:endParaRPr>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75" name="Rectangle 74"/>
                <p:cNvSpPr/>
                <p:nvPr/>
              </p:nvSpPr>
              <p:spPr>
                <a:xfrm>
                  <a:off x="5994429" y="7785006"/>
                  <a:ext cx="7890023" cy="2119399"/>
                </a:xfrm>
                <a:prstGeom prst="rect">
                  <a:avLst/>
                </a:prstGeom>
              </p:spPr>
              <p:txBody>
                <a:bodyPr wrap="square">
                  <a:spAutoFit/>
                </a:bodyPr>
                <a:lstStyle/>
                <a:p>
                  <a:pPr>
                    <a:lnSpc>
                      <a:spcPct val="115000"/>
                    </a:lnSpc>
                    <a:spcAft>
                      <a:spcPts val="0"/>
                    </a:spcAft>
                  </a:pPr>
                  <a:r>
                    <a:rPr lang="en-US" sz="3000" b="1">
                      <a:effectLst/>
                      <a:latin typeface="Cambria" panose="02040503050406030204" pitchFamily="18" charset="0"/>
                      <a:ea typeface="Cambria" panose="02040503050406030204" pitchFamily="18" charset="0"/>
                    </a:rPr>
                    <a:t>Câu</a:t>
                  </a:r>
                  <a:r>
                    <a:rPr lang="en-US" sz="3000" b="1">
                      <a:latin typeface="Cambria" panose="02040503050406030204" pitchFamily="18" charset="0"/>
                      <a:ea typeface="Cambria" panose="02040503050406030204" pitchFamily="18" charset="0"/>
                    </a:rPr>
                    <a:t> 1: </a:t>
                  </a:r>
                  <a:r>
                    <a:rPr lang="en-US" sz="3000">
                      <a:effectLst/>
                      <a:latin typeface="Cambria" panose="02040503050406030204" pitchFamily="18" charset="0"/>
                      <a:ea typeface="Cambria" panose="02040503050406030204" pitchFamily="18" charset="0"/>
                    </a:rPr>
                    <a:t>Cho </a:t>
                  </a:r>
                  <a:r>
                    <a:rPr lang="en-US" sz="3000" dirty="0" err="1">
                      <a:effectLst/>
                      <a:latin typeface="Cambria" panose="02040503050406030204" pitchFamily="18" charset="0"/>
                      <a:ea typeface="Cambria" panose="02040503050406030204" pitchFamily="18" charset="0"/>
                    </a:rPr>
                    <a:t>phương</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trình</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của</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một</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vật</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dao</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động</a:t>
                  </a:r>
                  <a:r>
                    <a:rPr lang="en-US" sz="3000" dirty="0">
                      <a:effectLst/>
                      <a:latin typeface="Cambria" panose="02040503050406030204" pitchFamily="18" charset="0"/>
                      <a:ea typeface="Cambria" panose="02040503050406030204" pitchFamily="18" charset="0"/>
                    </a:rPr>
                    <a:t> điều </a:t>
                  </a:r>
                  <a:r>
                    <a:rPr lang="en-US" sz="3000" dirty="0" err="1">
                      <a:effectLst/>
                      <a:latin typeface="Cambria" panose="02040503050406030204" pitchFamily="18" charset="0"/>
                      <a:ea typeface="Cambria" panose="02040503050406030204" pitchFamily="18" charset="0"/>
                    </a:rPr>
                    <a:t>hòa</a:t>
                  </a:r>
                  <a:r>
                    <a:rPr lang="en-US" sz="3000">
                      <a:effectLst/>
                      <a:latin typeface="Cambria" panose="02040503050406030204" pitchFamily="18" charset="0"/>
                      <a:ea typeface="Cambria" panose="02040503050406030204" pitchFamily="18" charset="0"/>
                    </a:rPr>
                    <a:t>: </a:t>
                  </a:r>
                </a:p>
                <a:p>
                  <a:pPr>
                    <a:lnSpc>
                      <a:spcPct val="115000"/>
                    </a:lnSpc>
                  </a:pPr>
                  <a14:m>
                    <m:oMathPara xmlns:m="http://schemas.openxmlformats.org/officeDocument/2006/math">
                      <m:oMathParaPr>
                        <m:jc m:val="centerGroup"/>
                      </m:oMathParaPr>
                      <m:oMath xmlns:m="http://schemas.openxmlformats.org/officeDocument/2006/math">
                        <m:r>
                          <m:rPr>
                            <m:nor/>
                          </m:rPr>
                          <a:rPr lang="en-US" sz="3200" i="0" smtClean="0">
                            <a:solidFill>
                              <a:srgbClr val="000000"/>
                            </a:solidFill>
                            <a:latin typeface="Cambria Math" panose="02040503050406030204" pitchFamily="18" charset="0"/>
                          </a:rPr>
                          <m:t>x</m:t>
                        </m:r>
                        <m:r>
                          <m:rPr>
                            <m:nor/>
                          </m:rPr>
                          <a:rPr lang="en-US" sz="3200" i="0" smtClean="0">
                            <a:solidFill>
                              <a:srgbClr val="000000"/>
                            </a:solidFill>
                            <a:latin typeface="Cambria Math" panose="02040503050406030204" pitchFamily="18" charset="0"/>
                          </a:rPr>
                          <m:t> = </m:t>
                        </m:r>
                        <m:r>
                          <m:rPr>
                            <m:nor/>
                          </m:rPr>
                          <a:rPr lang="en-US" sz="3200" i="0" smtClean="0">
                            <a:solidFill>
                              <a:srgbClr val="000000"/>
                            </a:solidFill>
                            <a:latin typeface="Cambria Math" panose="02040503050406030204" pitchFamily="18" charset="0"/>
                          </a:rPr>
                          <m:t>5</m:t>
                        </m:r>
                        <m:r>
                          <m:rPr>
                            <m:nor/>
                          </m:rPr>
                          <a:rPr lang="en-US" sz="3200" i="0" smtClean="0">
                            <a:solidFill>
                              <a:srgbClr val="000000"/>
                            </a:solidFill>
                            <a:latin typeface="Cambria Math" panose="02040503050406030204" pitchFamily="18" charset="0"/>
                          </a:rPr>
                          <m:t>cos</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10</m:t>
                            </m:r>
                            <m:r>
                              <m:rPr>
                                <m:nor/>
                              </m:rPr>
                              <a:rPr lang="en-US" sz="3200" i="0">
                                <a:solidFill>
                                  <a:srgbClr val="000000"/>
                                </a:solidFill>
                                <a:latin typeface="Cambria Math" panose="02040503050406030204" pitchFamily="18" charset="0"/>
                              </a:rPr>
                              <m:t>πt</m:t>
                            </m:r>
                            <m:r>
                              <m:rPr>
                                <m:nor/>
                              </m:rPr>
                              <a:rPr lang="en-US" sz="3200" i="0">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m:rPr>
                                    <m:sty m:val="p"/>
                                  </m:rPr>
                                  <a:rPr lang="en-US" sz="3200" i="0">
                                    <a:solidFill>
                                      <a:srgbClr val="000000"/>
                                    </a:solidFill>
                                    <a:latin typeface="Cambria Math" panose="02040503050406030204" pitchFamily="18" charset="0"/>
                                  </a:rPr>
                                  <m:t>π</m:t>
                                </m:r>
                              </m:num>
                              <m:den>
                                <m:r>
                                  <a:rPr lang="en-US" sz="3200" i="0">
                                    <a:solidFill>
                                      <a:srgbClr val="000000"/>
                                    </a:solidFill>
                                    <a:latin typeface="Cambria Math" panose="02040503050406030204" pitchFamily="18" charset="0"/>
                                  </a:rPr>
                                  <m:t>6</m:t>
                                </m:r>
                              </m:den>
                            </m:f>
                          </m:e>
                        </m:d>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cm</m:t>
                            </m:r>
                          </m:e>
                        </m:d>
                      </m:oMath>
                    </m:oMathPara>
                  </a14:m>
                  <a:endParaRPr lang="en-US" sz="3200"/>
                </a:p>
                <a:p>
                  <a:pPr algn="just">
                    <a:lnSpc>
                      <a:spcPct val="115000"/>
                    </a:lnSpc>
                    <a:spcAft>
                      <a:spcPts val="0"/>
                    </a:spcAft>
                  </a:pPr>
                  <a:r>
                    <a:rPr lang="en-US" sz="3000">
                      <a:effectLst/>
                      <a:latin typeface="Cambria" panose="02040503050406030204" pitchFamily="18" charset="0"/>
                      <a:ea typeface="Cambria" panose="02040503050406030204" pitchFamily="18" charset="0"/>
                    </a:rPr>
                    <a:t>Xác </a:t>
                  </a:r>
                  <a:r>
                    <a:rPr lang="en-US" sz="3000" dirty="0" err="1">
                      <a:effectLst/>
                      <a:latin typeface="Cambria" panose="02040503050406030204" pitchFamily="18" charset="0"/>
                      <a:ea typeface="Cambria" panose="02040503050406030204" pitchFamily="18" charset="0"/>
                    </a:rPr>
                    <a:t>định</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biên</a:t>
                  </a:r>
                  <a:r>
                    <a:rPr lang="en-US" sz="3000" dirty="0">
                      <a:effectLst/>
                      <a:latin typeface="Cambria" panose="02040503050406030204" pitchFamily="18" charset="0"/>
                      <a:ea typeface="Cambria" panose="02040503050406030204" pitchFamily="18" charset="0"/>
                    </a:rPr>
                    <a:t> độ A, </a:t>
                  </a:r>
                  <a:r>
                    <a:rPr lang="en-US" sz="3000" dirty="0" err="1">
                      <a:effectLst/>
                      <a:latin typeface="Cambria" panose="02040503050406030204" pitchFamily="18" charset="0"/>
                      <a:ea typeface="Cambria" panose="02040503050406030204" pitchFamily="18" charset="0"/>
                    </a:rPr>
                    <a:t>tần</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số</a:t>
                  </a:r>
                  <a:r>
                    <a:rPr lang="en-US" sz="3000" dirty="0">
                      <a:effectLst/>
                      <a:latin typeface="Cambria" panose="02040503050406030204" pitchFamily="18" charset="0"/>
                      <a:ea typeface="Cambria" panose="02040503050406030204" pitchFamily="18" charset="0"/>
                    </a:rPr>
                    <a:t> f, </a:t>
                  </a:r>
                  <a:r>
                    <a:rPr lang="en-US" sz="3000" dirty="0" err="1">
                      <a:effectLst/>
                      <a:latin typeface="Cambria" panose="02040503050406030204" pitchFamily="18" charset="0"/>
                      <a:ea typeface="Cambria" panose="02040503050406030204" pitchFamily="18" charset="0"/>
                    </a:rPr>
                    <a:t>pha</a:t>
                  </a:r>
                  <a:r>
                    <a:rPr lang="en-US" sz="3000" dirty="0">
                      <a:effectLst/>
                      <a:latin typeface="Cambria" panose="02040503050406030204" pitchFamily="18" charset="0"/>
                      <a:ea typeface="Cambria" panose="02040503050406030204" pitchFamily="18" charset="0"/>
                    </a:rPr>
                    <a:t> đầu , </a:t>
                  </a:r>
                  <a:r>
                    <a:rPr lang="en-US" sz="3000" dirty="0" err="1">
                      <a:effectLst/>
                      <a:latin typeface="Cambria" panose="02040503050406030204" pitchFamily="18" charset="0"/>
                      <a:ea typeface="Cambria" panose="02040503050406030204" pitchFamily="18" charset="0"/>
                    </a:rPr>
                    <a:t>và</a:t>
                  </a:r>
                  <a:r>
                    <a:rPr lang="en-US" sz="3000" dirty="0">
                      <a:effectLst/>
                      <a:latin typeface="Cambria" panose="02040503050406030204" pitchFamily="18" charset="0"/>
                      <a:ea typeface="Cambria" panose="02040503050406030204" pitchFamily="18" charset="0"/>
                    </a:rPr>
                    <a:t> li độ x</a:t>
                  </a:r>
                  <a:r>
                    <a:rPr lang="en-US" sz="3000" baseline="-25000" dirty="0">
                      <a:effectLst/>
                      <a:latin typeface="Cambria" panose="02040503050406030204" pitchFamily="18" charset="0"/>
                      <a:ea typeface="Cambria" panose="02040503050406030204" pitchFamily="18" charset="0"/>
                    </a:rPr>
                    <a:t>1</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tại</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thời</a:t>
                  </a:r>
                  <a:r>
                    <a:rPr lang="en-US" sz="3000" dirty="0">
                      <a:effectLst/>
                      <a:latin typeface="Cambria" panose="02040503050406030204" pitchFamily="18" charset="0"/>
                      <a:ea typeface="Cambria" panose="02040503050406030204" pitchFamily="18" charset="0"/>
                    </a:rPr>
                    <a:t> </a:t>
                  </a:r>
                  <a:r>
                    <a:rPr lang="en-US" sz="3000" err="1">
                      <a:effectLst/>
                      <a:latin typeface="Cambria" panose="02040503050406030204" pitchFamily="18" charset="0"/>
                      <a:ea typeface="Cambria" panose="02040503050406030204" pitchFamily="18" charset="0"/>
                    </a:rPr>
                    <a:t>điểm</a:t>
                  </a:r>
                  <a:r>
                    <a:rPr lang="en-US" sz="3000">
                      <a:effectLst/>
                      <a:latin typeface="Cambria" panose="02040503050406030204" pitchFamily="18" charset="0"/>
                      <a:ea typeface="Cambria" panose="02040503050406030204" pitchFamily="18" charset="0"/>
                    </a:rPr>
                    <a:t> t</a:t>
                  </a:r>
                  <a:r>
                    <a:rPr lang="en-US" sz="3000" baseline="-25000">
                      <a:effectLst/>
                      <a:latin typeface="Cambria" panose="02040503050406030204" pitchFamily="18" charset="0"/>
                      <a:ea typeface="Cambria" panose="02040503050406030204" pitchFamily="18" charset="0"/>
                    </a:rPr>
                    <a:t>1</a:t>
                  </a:r>
                  <a:r>
                    <a:rPr lang="en-US" sz="3000">
                      <a:effectLst/>
                      <a:latin typeface="Cambria" panose="02040503050406030204" pitchFamily="18" charset="0"/>
                      <a:ea typeface="Cambria" panose="02040503050406030204" pitchFamily="18" charset="0"/>
                    </a:rPr>
                    <a:t> </a:t>
                  </a:r>
                  <a:r>
                    <a:rPr lang="en-US" sz="3000" dirty="0">
                      <a:effectLst/>
                      <a:latin typeface="Cambria" panose="02040503050406030204" pitchFamily="18" charset="0"/>
                      <a:ea typeface="Cambria" panose="02040503050406030204" pitchFamily="18" charset="0"/>
                    </a:rPr>
                    <a:t>= 0,05s </a:t>
                  </a:r>
                </a:p>
              </p:txBody>
            </p:sp>
          </mc:Choice>
          <mc:Fallback xmlns="">
            <p:sp>
              <p:nvSpPr>
                <p:cNvPr id="75" name="Rectangle 74"/>
                <p:cNvSpPr>
                  <a:spLocks noRot="1" noChangeAspect="1" noMove="1" noResize="1" noEditPoints="1" noAdjustHandles="1" noChangeArrowheads="1" noChangeShapeType="1" noTextEdit="1"/>
                </p:cNvSpPr>
                <p:nvPr/>
              </p:nvSpPr>
              <p:spPr>
                <a:xfrm>
                  <a:off x="5994429" y="7785006"/>
                  <a:ext cx="7890023" cy="2119399"/>
                </a:xfrm>
                <a:prstGeom prst="rect">
                  <a:avLst/>
                </a:prstGeom>
                <a:blipFill>
                  <a:blip r:embed="rId4"/>
                  <a:stretch>
                    <a:fillRect l="-2909" t="-1495" r="-2788" b="-4153"/>
                  </a:stretch>
                </a:blipFill>
              </p:spPr>
              <p:txBody>
                <a:bodyPr/>
                <a:lstStyle/>
                <a:p>
                  <a:r>
                    <a:rPr lang="en-US">
                      <a:noFill/>
                    </a:rPr>
                    <a:t> </a:t>
                  </a:r>
                </a:p>
              </p:txBody>
            </p:sp>
          </mc:Fallback>
        </mc:AlternateContent>
      </p:grpSp>
      <p:grpSp>
        <p:nvGrpSpPr>
          <p:cNvPr id="2" name="Group 2" descr="n181 zalo Nguyen Duc Chien"/>
          <p:cNvGrpSpPr/>
          <p:nvPr/>
        </p:nvGrpSpPr>
        <p:grpSpPr>
          <a:xfrm>
            <a:off x="7117621" y="1678192"/>
            <a:ext cx="10420498" cy="7283081"/>
            <a:chOff x="-234329" y="-28575"/>
            <a:chExt cx="2070345" cy="2107803"/>
          </a:xfrm>
        </p:grpSpPr>
        <p:sp>
          <p:nvSpPr>
            <p:cNvPr id="3" name="Freeform 3"/>
            <p:cNvSpPr/>
            <p:nvPr/>
          </p:nvSpPr>
          <p:spPr>
            <a:xfrm>
              <a:off x="-234329" y="0"/>
              <a:ext cx="2070345"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520"/>
                </a:lnSpc>
              </a:pPr>
              <a:endParaRPr>
                <a:latin typeface="Cambria" panose="02040503050406030204" pitchFamily="18" charset="0"/>
              </a:endParaRPr>
            </a:p>
          </p:txBody>
        </p:sp>
      </p:grpSp>
      <p:pic>
        <p:nvPicPr>
          <p:cNvPr id="10" name="Picture 10" descr="n181 zalo Nguyen Duc Chien"/>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24283" y="6597475"/>
            <a:ext cx="3236480" cy="3476688"/>
          </a:xfrm>
          <a:prstGeom prst="rect">
            <a:avLst/>
          </a:prstGeom>
        </p:spPr>
      </p:pic>
      <p:sp>
        <p:nvSpPr>
          <p:cNvPr id="21" name="Rectangle 20" descr="n181 zalo Nguyen Duc Chien">
            <a:extLst>
              <a:ext uri="{FF2B5EF4-FFF2-40B4-BE49-F238E27FC236}">
                <a16:creationId xmlns:a16="http://schemas.microsoft.com/office/drawing/2014/main" id="{16CF870F-B14D-C85C-B312-2ADA904A9173}"/>
              </a:ext>
            </a:extLst>
          </p:cNvPr>
          <p:cNvSpPr/>
          <p:nvPr/>
        </p:nvSpPr>
        <p:spPr>
          <a:xfrm>
            <a:off x="7603989" y="4646922"/>
            <a:ext cx="3625632" cy="584775"/>
          </a:xfrm>
          <a:prstGeom prst="rect">
            <a:avLst/>
          </a:prstGeom>
        </p:spPr>
        <p:txBody>
          <a:bodyPr wrap="square">
            <a:spAutoFit/>
          </a:bodyPr>
          <a:lstStyle/>
          <a:p>
            <a:r>
              <a:rPr lang="vi-VN" sz="3200">
                <a:latin typeface="Cambria" panose="02040503050406030204" pitchFamily="18" charset="0"/>
              </a:rPr>
              <a:t>+ </a:t>
            </a:r>
            <a:r>
              <a:rPr lang="vi-VN" sz="3200" dirty="0">
                <a:latin typeface="Cambria" panose="02040503050406030204" pitchFamily="18" charset="0"/>
              </a:rPr>
              <a:t>Biên độ A = </a:t>
            </a:r>
            <a:r>
              <a:rPr lang="vi-VN" sz="3200">
                <a:latin typeface="Cambria" panose="02040503050406030204" pitchFamily="18" charset="0"/>
              </a:rPr>
              <a:t>5 cm</a:t>
            </a:r>
            <a:endParaRPr lang="vi-VN" sz="3200"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22" name="Rectangle 21" descr="n181 zalo Nguyen Duc Chien">
                <a:extLst>
                  <a:ext uri="{FF2B5EF4-FFF2-40B4-BE49-F238E27FC236}">
                    <a16:creationId xmlns:a16="http://schemas.microsoft.com/office/drawing/2014/main" id="{AB3D11C7-CA7D-28EF-E8CA-FB57E6C5AC20}"/>
                  </a:ext>
                </a:extLst>
              </p:cNvPr>
              <p:cNvSpPr/>
              <p:nvPr/>
            </p:nvSpPr>
            <p:spPr>
              <a:xfrm>
                <a:off x="11894810" y="4654027"/>
                <a:ext cx="5435849" cy="1371722"/>
              </a:xfrm>
              <a:prstGeom prst="rect">
                <a:avLst/>
              </a:prstGeom>
            </p:spPr>
            <p:txBody>
              <a:bodyPr wrap="square">
                <a:spAutoFit/>
              </a:bodyPr>
              <a:lstStyle/>
              <a:p>
                <a:r>
                  <a:rPr lang="vi-VN" sz="3200">
                    <a:latin typeface="Cambria" panose="02040503050406030204" pitchFamily="18" charset="0"/>
                  </a:rPr>
                  <a:t>+ Tần số</a:t>
                </a:r>
                <a:r>
                  <a:rPr lang="en-US" sz="3200">
                    <a:latin typeface="Cambria" panose="02040503050406030204" pitchFamily="18" charset="0"/>
                  </a:rPr>
                  <a:t>: </a:t>
                </a:r>
                <a:endParaRPr lang="en-US" sz="3200" i="0">
                  <a:solidFill>
                    <a:srgbClr val="000000"/>
                  </a:solidFill>
                  <a:latin typeface="Cambria Math" panose="02040503050406030204" pitchFamily="18" charset="0"/>
                </a:endParaRPr>
              </a:p>
              <a:p>
                <a:pPr algn="ctr"/>
                <a14:m>
                  <m:oMath xmlns:m="http://schemas.openxmlformats.org/officeDocument/2006/math">
                    <m:r>
                      <m:rPr>
                        <m:nor/>
                      </m:rPr>
                      <a:rPr lang="en-US" sz="3200" i="0" smtClean="0">
                        <a:solidFill>
                          <a:srgbClr val="000000"/>
                        </a:solidFill>
                        <a:latin typeface="Cambria Math" panose="02040503050406030204" pitchFamily="18" charset="0"/>
                      </a:rPr>
                      <m:t>f</m:t>
                    </m:r>
                    <m:r>
                      <m:rPr>
                        <m:nor/>
                      </m:rPr>
                      <a:rPr lang="en-US" sz="3200" i="0" smtClean="0">
                        <a:solidFill>
                          <a:srgbClr val="000000"/>
                        </a:solidFill>
                        <a:latin typeface="Cambria Math" panose="02040503050406030204" pitchFamily="18" charset="0"/>
                      </a:rPr>
                      <m:t> = </m:t>
                    </m:r>
                    <m:f>
                      <m:fPr>
                        <m:ctrlPr>
                          <a:rPr lang="en-US" sz="3200" i="1">
                            <a:solidFill>
                              <a:srgbClr val="000000"/>
                            </a:solidFill>
                            <a:latin typeface="Cambria Math" panose="02040503050406030204" pitchFamily="18" charset="0"/>
                          </a:rPr>
                        </m:ctrlPr>
                      </m:fPr>
                      <m:num>
                        <m:r>
                          <m:rPr>
                            <m:sty m:val="p"/>
                          </m:rPr>
                          <a:rPr lang="en-US" sz="3200" i="0">
                            <a:solidFill>
                              <a:srgbClr val="000000"/>
                            </a:solidFill>
                            <a:latin typeface="Cambria Math" panose="02040503050406030204" pitchFamily="18" charset="0"/>
                          </a:rPr>
                          <m:t>ω</m:t>
                        </m:r>
                      </m:num>
                      <m:den>
                        <m:r>
                          <m:rPr>
                            <m:nor/>
                          </m:rPr>
                          <a:rPr lang="en-US" sz="3200" i="0">
                            <a:solidFill>
                              <a:srgbClr val="000000"/>
                            </a:solidFill>
                            <a:latin typeface="Cambria Math" panose="02040503050406030204" pitchFamily="18" charset="0"/>
                          </a:rPr>
                          <m:t>2</m:t>
                        </m:r>
                        <m:r>
                          <m:rPr>
                            <m:nor/>
                          </m:rPr>
                          <a:rPr lang="en-US" sz="3200" i="0">
                            <a:solidFill>
                              <a:srgbClr val="000000"/>
                            </a:solidFill>
                            <a:latin typeface="Cambria Math" panose="02040503050406030204" pitchFamily="18" charset="0"/>
                          </a:rPr>
                          <m:t>π</m:t>
                        </m:r>
                      </m:den>
                    </m:f>
                    <m:r>
                      <m:rPr>
                        <m:nor/>
                      </m:rPr>
                      <a:rPr lang="en-US" sz="3200" i="0">
                        <a:solidFill>
                          <a:srgbClr val="000000"/>
                        </a:solidFill>
                        <a:latin typeface="Cambria Math" panose="02040503050406030204" pitchFamily="18" charset="0"/>
                      </a:rPr>
                      <m:t> = </m:t>
                    </m:r>
                    <m:f>
                      <m:fPr>
                        <m:ctrlPr>
                          <a:rPr lang="en-US" sz="3200" i="1">
                            <a:solidFill>
                              <a:srgbClr val="000000"/>
                            </a:solidFill>
                            <a:latin typeface="Cambria Math" panose="02040503050406030204" pitchFamily="18" charset="0"/>
                          </a:rPr>
                        </m:ctrlPr>
                      </m:fPr>
                      <m:num>
                        <m:r>
                          <m:rPr>
                            <m:nor/>
                          </m:rPr>
                          <a:rPr lang="en-US" sz="3200" i="0">
                            <a:solidFill>
                              <a:srgbClr val="000000"/>
                            </a:solidFill>
                            <a:latin typeface="Cambria Math" panose="02040503050406030204" pitchFamily="18" charset="0"/>
                          </a:rPr>
                          <m:t>10</m:t>
                        </m:r>
                        <m:r>
                          <m:rPr>
                            <m:nor/>
                          </m:rPr>
                          <a:rPr lang="en-US" sz="3200" i="0">
                            <a:solidFill>
                              <a:srgbClr val="000000"/>
                            </a:solidFill>
                            <a:latin typeface="Cambria Math" panose="02040503050406030204" pitchFamily="18" charset="0"/>
                          </a:rPr>
                          <m:t>π</m:t>
                        </m:r>
                      </m:num>
                      <m:den>
                        <m:r>
                          <m:rPr>
                            <m:nor/>
                          </m:rPr>
                          <a:rPr lang="en-US" sz="3200" i="0">
                            <a:solidFill>
                              <a:srgbClr val="000000"/>
                            </a:solidFill>
                            <a:latin typeface="Cambria Math" panose="02040503050406030204" pitchFamily="18" charset="0"/>
                          </a:rPr>
                          <m:t>2</m:t>
                        </m:r>
                        <m:r>
                          <m:rPr>
                            <m:nor/>
                          </m:rPr>
                          <a:rPr lang="en-US" sz="3200" i="0">
                            <a:solidFill>
                              <a:srgbClr val="000000"/>
                            </a:solidFill>
                            <a:latin typeface="Cambria Math" panose="02040503050406030204" pitchFamily="18" charset="0"/>
                          </a:rPr>
                          <m:t>π</m:t>
                        </m:r>
                      </m:den>
                    </m:f>
                    <m:r>
                      <m:rPr>
                        <m:nor/>
                      </m:rPr>
                      <a:rPr lang="en-US" sz="3200" i="0">
                        <a:solidFill>
                          <a:srgbClr val="000000"/>
                        </a:solidFill>
                        <a:latin typeface="Cambria Math" panose="02040503050406030204" pitchFamily="18" charset="0"/>
                      </a:rPr>
                      <m:t>=</m:t>
                    </m:r>
                    <m:r>
                      <m:rPr>
                        <m:nor/>
                      </m:rPr>
                      <a:rPr lang="en-US" sz="3200" i="0">
                        <a:solidFill>
                          <a:srgbClr val="000000"/>
                        </a:solidFill>
                        <a:latin typeface="Cambria Math" panose="02040503050406030204" pitchFamily="18" charset="0"/>
                      </a:rPr>
                      <m:t>5 </m:t>
                    </m:r>
                    <m:r>
                      <m:rPr>
                        <m:nor/>
                      </m:rPr>
                      <a:rPr lang="en-US" sz="3200" i="0">
                        <a:solidFill>
                          <a:srgbClr val="000000"/>
                        </a:solidFill>
                        <a:latin typeface="Cambria Math" panose="02040503050406030204" pitchFamily="18" charset="0"/>
                      </a:rPr>
                      <m:t>Hz</m:t>
                    </m:r>
                  </m:oMath>
                </a14:m>
                <a:r>
                  <a:rPr lang="vi-VN" sz="3200">
                    <a:latin typeface="Cambria" panose="02040503050406030204" pitchFamily="18" charset="0"/>
                  </a:rPr>
                  <a:t>  </a:t>
                </a:r>
                <a:endParaRPr lang="vi-VN" sz="3200" dirty="0">
                  <a:latin typeface="Cambria" panose="02040503050406030204" pitchFamily="18" charset="0"/>
                </a:endParaRPr>
              </a:p>
            </p:txBody>
          </p:sp>
        </mc:Choice>
        <mc:Fallback xmlns="">
          <p:sp>
            <p:nvSpPr>
              <p:cNvPr id="22" name="Rectangle 21" descr="n181 zalo Nguyen Duc Chien">
                <a:extLst>
                  <a:ext uri="{FF2B5EF4-FFF2-40B4-BE49-F238E27FC236}">
                    <a16:creationId xmlns:a16="http://schemas.microsoft.com/office/drawing/2014/main" id="{AB3D11C7-CA7D-28EF-E8CA-FB57E6C5AC20}"/>
                  </a:ext>
                </a:extLst>
              </p:cNvPr>
              <p:cNvSpPr>
                <a:spLocks noRot="1" noChangeAspect="1" noMove="1" noResize="1" noEditPoints="1" noAdjustHandles="1" noChangeArrowheads="1" noChangeShapeType="1" noTextEdit="1"/>
              </p:cNvSpPr>
              <p:nvPr/>
            </p:nvSpPr>
            <p:spPr>
              <a:xfrm>
                <a:off x="11894810" y="4654027"/>
                <a:ext cx="5435849" cy="1371722"/>
              </a:xfrm>
              <a:prstGeom prst="rect">
                <a:avLst/>
              </a:prstGeom>
              <a:blipFill>
                <a:blip r:embed="rId7"/>
                <a:stretch>
                  <a:fillRect l="-2803" t="-5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descr="n181 zalo Nguyen Duc Chien">
                <a:extLst>
                  <a:ext uri="{FF2B5EF4-FFF2-40B4-BE49-F238E27FC236}">
                    <a16:creationId xmlns:a16="http://schemas.microsoft.com/office/drawing/2014/main" id="{A4877C1A-D322-11C1-2A78-D8CAB2843AF3}"/>
                  </a:ext>
                </a:extLst>
              </p:cNvPr>
              <p:cNvSpPr/>
              <p:nvPr/>
            </p:nvSpPr>
            <p:spPr>
              <a:xfrm>
                <a:off x="7603989" y="5373516"/>
                <a:ext cx="4290822" cy="1424814"/>
              </a:xfrm>
              <a:prstGeom prst="rect">
                <a:avLst/>
              </a:prstGeom>
            </p:spPr>
            <p:txBody>
              <a:bodyPr wrap="square">
                <a:spAutoFit/>
              </a:bodyPr>
              <a:lstStyle/>
              <a:p>
                <a:r>
                  <a:rPr lang="vi-VN" sz="3200">
                    <a:latin typeface="Cambria" panose="02040503050406030204" pitchFamily="18" charset="0"/>
                  </a:rPr>
                  <a:t>+ </a:t>
                </a:r>
                <a:r>
                  <a:rPr lang="vi-VN" sz="3200" dirty="0">
                    <a:latin typeface="Cambria" panose="02040503050406030204" pitchFamily="18" charset="0"/>
                  </a:rPr>
                  <a:t>Pha </a:t>
                </a:r>
                <a:r>
                  <a:rPr lang="vi-VN" sz="3200">
                    <a:latin typeface="Cambria" panose="02040503050406030204" pitchFamily="18" charset="0"/>
                  </a:rPr>
                  <a:t>ban đầu</a:t>
                </a:r>
                <a:r>
                  <a:rPr lang="en-US" sz="3200">
                    <a:latin typeface="Cambria" panose="02040503050406030204" pitchFamily="18" charset="0"/>
                  </a:rPr>
                  <a:t>: </a:t>
                </a:r>
                <a:endParaRPr lang="en-US" sz="3200" i="0">
                  <a:solidFill>
                    <a:srgbClr val="0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nor/>
                        </m:rPr>
                        <a:rPr lang="en-US" sz="3200" i="0" smtClean="0">
                          <a:solidFill>
                            <a:srgbClr val="000000"/>
                          </a:solidFill>
                          <a:latin typeface="Cambria Math" panose="02040503050406030204" pitchFamily="18" charset="0"/>
                        </a:rPr>
                        <m:t>φ</m:t>
                      </m:r>
                      <m:r>
                        <m:rPr>
                          <m:nor/>
                        </m:rPr>
                        <a:rPr lang="en-US" sz="3200" i="0" smtClean="0">
                          <a:solidFill>
                            <a:srgbClr val="000000"/>
                          </a:solidFill>
                          <a:latin typeface="Cambria Math" panose="02040503050406030204" pitchFamily="18" charset="0"/>
                        </a:rPr>
                        <m:t> = </m:t>
                      </m:r>
                      <m:f>
                        <m:fPr>
                          <m:ctrlPr>
                            <a:rPr lang="en-US" sz="3200" i="1">
                              <a:solidFill>
                                <a:srgbClr val="000000"/>
                              </a:solidFill>
                              <a:latin typeface="Cambria Math" panose="02040503050406030204" pitchFamily="18" charset="0"/>
                            </a:rPr>
                          </m:ctrlPr>
                        </m:fPr>
                        <m:num>
                          <m:r>
                            <m:rPr>
                              <m:sty m:val="p"/>
                            </m:rPr>
                            <a:rPr lang="en-US" sz="3200" i="0">
                              <a:solidFill>
                                <a:srgbClr val="000000"/>
                              </a:solidFill>
                              <a:latin typeface="Cambria Math" panose="02040503050406030204" pitchFamily="18" charset="0"/>
                            </a:rPr>
                            <m:t>π</m:t>
                          </m:r>
                        </m:num>
                        <m:den>
                          <m:r>
                            <a:rPr lang="en-US" sz="3200" i="0">
                              <a:solidFill>
                                <a:srgbClr val="000000"/>
                              </a:solidFill>
                              <a:latin typeface="Cambria Math" panose="02040503050406030204" pitchFamily="18" charset="0"/>
                            </a:rPr>
                            <m:t>6</m:t>
                          </m:r>
                        </m:den>
                      </m:f>
                      <m:r>
                        <a:rPr lang="en-US" sz="3200" i="0">
                          <a:solidFill>
                            <a:srgbClr val="000000"/>
                          </a:solidFill>
                          <a:latin typeface="Cambria Math" panose="02040503050406030204" pitchFamily="18" charset="0"/>
                        </a:rPr>
                        <m:t> </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rad</m:t>
                          </m:r>
                        </m:e>
                      </m:d>
                    </m:oMath>
                  </m:oMathPara>
                </a14:m>
                <a:endParaRPr lang="en-US" sz="3200"/>
              </a:p>
            </p:txBody>
          </p:sp>
        </mc:Choice>
        <mc:Fallback xmlns="">
          <p:sp>
            <p:nvSpPr>
              <p:cNvPr id="23" name="Rectangle 22" descr="n181 zalo Nguyen Duc Chien">
                <a:extLst>
                  <a:ext uri="{FF2B5EF4-FFF2-40B4-BE49-F238E27FC236}">
                    <a16:creationId xmlns:a16="http://schemas.microsoft.com/office/drawing/2014/main" id="{A4877C1A-D322-11C1-2A78-D8CAB2843AF3}"/>
                  </a:ext>
                </a:extLst>
              </p:cNvPr>
              <p:cNvSpPr>
                <a:spLocks noRot="1" noChangeAspect="1" noMove="1" noResize="1" noEditPoints="1" noAdjustHandles="1" noChangeArrowheads="1" noChangeShapeType="1" noTextEdit="1"/>
              </p:cNvSpPr>
              <p:nvPr/>
            </p:nvSpPr>
            <p:spPr>
              <a:xfrm>
                <a:off x="7603989" y="5373516"/>
                <a:ext cx="4290822" cy="1424814"/>
              </a:xfrm>
              <a:prstGeom prst="rect">
                <a:avLst/>
              </a:prstGeom>
              <a:blipFill>
                <a:blip r:embed="rId8"/>
                <a:stretch>
                  <a:fillRect l="-3551" t="-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descr="n181 zalo Nguyen Duc Chien">
                <a:extLst>
                  <a:ext uri="{FF2B5EF4-FFF2-40B4-BE49-F238E27FC236}">
                    <a16:creationId xmlns:a16="http://schemas.microsoft.com/office/drawing/2014/main" id="{9E63105B-0235-49A9-6B59-9C9B68E07EB7}"/>
                  </a:ext>
                </a:extLst>
              </p:cNvPr>
              <p:cNvSpPr/>
              <p:nvPr/>
            </p:nvSpPr>
            <p:spPr>
              <a:xfrm>
                <a:off x="7603987" y="6842886"/>
                <a:ext cx="8020296" cy="1424814"/>
              </a:xfrm>
              <a:prstGeom prst="rect">
                <a:avLst/>
              </a:prstGeom>
            </p:spPr>
            <p:txBody>
              <a:bodyPr wrap="square">
                <a:spAutoFit/>
              </a:bodyPr>
              <a:lstStyle/>
              <a:p>
                <a:r>
                  <a:rPr lang="vi-VN" sz="3200">
                    <a:latin typeface="Cambria" panose="02040503050406030204" pitchFamily="18" charset="0"/>
                  </a:rPr>
                  <a:t>+ </a:t>
                </a:r>
                <a:r>
                  <a:rPr lang="vi-VN" sz="3200" dirty="0">
                    <a:latin typeface="Cambria" panose="02040503050406030204" pitchFamily="18" charset="0"/>
                  </a:rPr>
                  <a:t>Tại thời điểm  </a:t>
                </a:r>
                <a:r>
                  <a:rPr lang="en-US" sz="3200" dirty="0">
                    <a:latin typeface="Cambria" panose="02040503050406030204" pitchFamily="18" charset="0"/>
                  </a:rPr>
                  <a:t>t = 0,05s</a:t>
                </a:r>
                <a:r>
                  <a:rPr lang="vi-VN" sz="3200">
                    <a:latin typeface="Cambria" panose="02040503050406030204" pitchFamily="18" charset="0"/>
                  </a:rPr>
                  <a:t>:  </a:t>
                </a:r>
                <a:endParaRPr lang="en-US" sz="3200">
                  <a:latin typeface="Cambria" panose="02040503050406030204" pitchFamily="18" charset="0"/>
                </a:endParaRPr>
              </a:p>
              <a:p>
                <a:pPr/>
                <a14:m>
                  <m:oMathPara xmlns:m="http://schemas.openxmlformats.org/officeDocument/2006/math">
                    <m:oMathParaPr>
                      <m:jc m:val="center"/>
                    </m:oMathParaPr>
                    <m:oMath xmlns:m="http://schemas.openxmlformats.org/officeDocument/2006/math">
                      <m:sSub>
                        <m:sSubPr>
                          <m:ctrlPr>
                            <a:rPr lang="en-US" sz="3200" i="1" smtClean="0">
                              <a:solidFill>
                                <a:srgbClr val="000000"/>
                              </a:solidFill>
                              <a:latin typeface="Cambria Math" panose="02040503050406030204" pitchFamily="18" charset="0"/>
                            </a:rPr>
                          </m:ctrlPr>
                        </m:sSubPr>
                        <m:e>
                          <m:r>
                            <m:rPr>
                              <m:sty m:val="p"/>
                            </m:rPr>
                            <a:rPr lang="en-US" sz="3200" i="0">
                              <a:solidFill>
                                <a:srgbClr val="000000"/>
                              </a:solidFill>
                              <a:latin typeface="Cambria Math" panose="02040503050406030204" pitchFamily="18" charset="0"/>
                            </a:rPr>
                            <m:t>x</m:t>
                          </m:r>
                        </m:e>
                        <m:sub>
                          <m:r>
                            <a:rPr lang="en-US" sz="3200" i="1">
                              <a:solidFill>
                                <a:srgbClr val="000000"/>
                              </a:solidFill>
                              <a:latin typeface="Cambria Math" panose="02040503050406030204" pitchFamily="18" charset="0"/>
                            </a:rPr>
                            <m:t>1</m:t>
                          </m:r>
                        </m:sub>
                      </m:sSub>
                      <m:r>
                        <m:rPr>
                          <m:nor/>
                        </m:rPr>
                        <a:rPr lang="en-US" sz="3200" i="0">
                          <a:solidFill>
                            <a:srgbClr val="000000"/>
                          </a:solidFill>
                          <a:latin typeface="Cambria Math" panose="02040503050406030204" pitchFamily="18" charset="0"/>
                        </a:rPr>
                        <m:t> = </m:t>
                      </m:r>
                      <m:r>
                        <m:rPr>
                          <m:nor/>
                        </m:rPr>
                        <a:rPr lang="en-US" sz="3200" i="0">
                          <a:solidFill>
                            <a:srgbClr val="000000"/>
                          </a:solidFill>
                          <a:latin typeface="Cambria Math" panose="02040503050406030204" pitchFamily="18" charset="0"/>
                        </a:rPr>
                        <m:t>5</m:t>
                      </m:r>
                      <m:r>
                        <m:rPr>
                          <m:nor/>
                        </m:rPr>
                        <a:rPr lang="en-US" sz="3200" i="0">
                          <a:solidFill>
                            <a:srgbClr val="000000"/>
                          </a:solidFill>
                          <a:latin typeface="Cambria Math" panose="02040503050406030204" pitchFamily="18" charset="0"/>
                        </a:rPr>
                        <m:t>cos</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10</m:t>
                          </m:r>
                          <m:r>
                            <m:rPr>
                              <m:nor/>
                            </m:rPr>
                            <a:rPr lang="en-US" sz="3200" i="0">
                              <a:solidFill>
                                <a:srgbClr val="000000"/>
                              </a:solidFill>
                              <a:latin typeface="Cambria Math" panose="02040503050406030204" pitchFamily="18" charset="0"/>
                            </a:rPr>
                            <m:t>π</m:t>
                          </m:r>
                          <m:r>
                            <m:rPr>
                              <m:nor/>
                            </m:rPr>
                            <a:rPr lang="en-US" sz="3200" i="0">
                              <a:solidFill>
                                <a:srgbClr val="000000"/>
                              </a:solidFill>
                              <a:latin typeface="Cambria Math" panose="02040503050406030204" pitchFamily="18" charset="0"/>
                            </a:rPr>
                            <m:t>.</m:t>
                          </m:r>
                          <m:r>
                            <m:rPr>
                              <m:nor/>
                            </m:rPr>
                            <a:rPr lang="en-US" sz="3200" i="0">
                              <a:solidFill>
                                <a:srgbClr val="000000"/>
                              </a:solidFill>
                              <a:latin typeface="Cambria Math" panose="02040503050406030204" pitchFamily="18" charset="0"/>
                            </a:rPr>
                            <m:t>0</m:t>
                          </m:r>
                          <m:r>
                            <m:rPr>
                              <m:nor/>
                            </m:rPr>
                            <a:rPr lang="en-US" sz="3200" i="0">
                              <a:solidFill>
                                <a:srgbClr val="000000"/>
                              </a:solidFill>
                              <a:latin typeface="Cambria Math" panose="02040503050406030204" pitchFamily="18" charset="0"/>
                            </a:rPr>
                            <m:t>,</m:t>
                          </m:r>
                          <m:r>
                            <m:rPr>
                              <m:nor/>
                            </m:rPr>
                            <a:rPr lang="en-US" sz="3200" i="0">
                              <a:solidFill>
                                <a:srgbClr val="000000"/>
                              </a:solidFill>
                              <a:latin typeface="Cambria Math" panose="02040503050406030204" pitchFamily="18" charset="0"/>
                            </a:rPr>
                            <m:t>05 </m:t>
                          </m:r>
                          <m:r>
                            <m:rPr>
                              <m:nor/>
                            </m:rPr>
                            <a:rPr lang="en-US" sz="3200" i="0">
                              <a:solidFill>
                                <a:srgbClr val="000000"/>
                              </a:solidFill>
                              <a:latin typeface="Cambria Math" panose="02040503050406030204" pitchFamily="18" charset="0"/>
                            </a:rPr>
                            <m:t>+ </m:t>
                          </m:r>
                          <m:f>
                            <m:fPr>
                              <m:ctrlPr>
                                <a:rPr lang="en-US" sz="3200" i="1">
                                  <a:solidFill>
                                    <a:srgbClr val="000000"/>
                                  </a:solidFill>
                                  <a:latin typeface="Cambria Math" panose="02040503050406030204" pitchFamily="18" charset="0"/>
                                </a:rPr>
                              </m:ctrlPr>
                            </m:fPr>
                            <m:num>
                              <m:r>
                                <m:rPr>
                                  <m:sty m:val="p"/>
                                </m:rPr>
                                <a:rPr lang="en-US" sz="3200" i="0">
                                  <a:solidFill>
                                    <a:srgbClr val="000000"/>
                                  </a:solidFill>
                                  <a:latin typeface="Cambria Math" panose="02040503050406030204" pitchFamily="18" charset="0"/>
                                </a:rPr>
                                <m:t>π</m:t>
                              </m:r>
                            </m:num>
                            <m:den>
                              <m:r>
                                <a:rPr lang="en-US" sz="3200" i="0">
                                  <a:solidFill>
                                    <a:srgbClr val="000000"/>
                                  </a:solidFill>
                                  <a:latin typeface="Cambria Math" panose="02040503050406030204" pitchFamily="18" charset="0"/>
                                </a:rPr>
                                <m:t>6</m:t>
                              </m:r>
                            </m:den>
                          </m:f>
                        </m:e>
                      </m:d>
                      <m:r>
                        <a:rPr lang="en-US" sz="3200" i="1">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2</m:t>
                      </m:r>
                      <m:r>
                        <a:rPr lang="en-US" sz="3200" i="1">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5</m:t>
                      </m:r>
                      <m:r>
                        <a:rPr lang="en-US" sz="3200" i="0">
                          <a:solidFill>
                            <a:srgbClr val="000000"/>
                          </a:solidFill>
                          <a:latin typeface="Cambria Math" panose="02040503050406030204" pitchFamily="18" charset="0"/>
                        </a:rPr>
                        <m:t> </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cm</m:t>
                          </m:r>
                        </m:e>
                      </m:d>
                    </m:oMath>
                  </m:oMathPara>
                </a14:m>
                <a:endParaRPr lang="en-US" sz="3200"/>
              </a:p>
            </p:txBody>
          </p:sp>
        </mc:Choice>
        <mc:Fallback xmlns="">
          <p:sp>
            <p:nvSpPr>
              <p:cNvPr id="24" name="Rectangle 23" descr="n181 zalo Nguyen Duc Chien">
                <a:extLst>
                  <a:ext uri="{FF2B5EF4-FFF2-40B4-BE49-F238E27FC236}">
                    <a16:creationId xmlns:a16="http://schemas.microsoft.com/office/drawing/2014/main" id="{9E63105B-0235-49A9-6B59-9C9B68E07EB7}"/>
                  </a:ext>
                </a:extLst>
              </p:cNvPr>
              <p:cNvSpPr>
                <a:spLocks noRot="1" noChangeAspect="1" noMove="1" noResize="1" noEditPoints="1" noAdjustHandles="1" noChangeArrowheads="1" noChangeShapeType="1" noTextEdit="1"/>
              </p:cNvSpPr>
              <p:nvPr/>
            </p:nvSpPr>
            <p:spPr>
              <a:xfrm>
                <a:off x="7603987" y="6842886"/>
                <a:ext cx="8020296" cy="1424814"/>
              </a:xfrm>
              <a:prstGeom prst="rect">
                <a:avLst/>
              </a:prstGeom>
              <a:blipFill>
                <a:blip r:embed="rId9"/>
                <a:stretch>
                  <a:fillRect l="-1900" t="-5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descr="n181 zalo Nguyen Duc Chien">
                <a:extLst>
                  <a:ext uri="{FF2B5EF4-FFF2-40B4-BE49-F238E27FC236}">
                    <a16:creationId xmlns:a16="http://schemas.microsoft.com/office/drawing/2014/main" id="{1BBDF09E-03D4-3996-70A3-079AFC41449D}"/>
                  </a:ext>
                </a:extLst>
              </p:cNvPr>
              <p:cNvSpPr/>
              <p:nvPr/>
            </p:nvSpPr>
            <p:spPr>
              <a:xfrm>
                <a:off x="7297209" y="2247900"/>
                <a:ext cx="10061322" cy="2306657"/>
              </a:xfrm>
              <a:prstGeom prst="rect">
                <a:avLst/>
              </a:prstGeom>
            </p:spPr>
            <p:txBody>
              <a:bodyPr wrap="square">
                <a:spAutoFit/>
              </a:bodyPr>
              <a:lstStyle/>
              <a:p>
                <a:r>
                  <a:rPr lang="en-US" sz="3200" b="1">
                    <a:solidFill>
                      <a:srgbClr val="FF0000"/>
                    </a:solidFill>
                    <a:latin typeface="Cambria" panose="02040503050406030204" pitchFamily="18" charset="0"/>
                  </a:rPr>
                  <a:t>Lời giải:</a:t>
                </a:r>
              </a:p>
              <a:p>
                <a:r>
                  <a:rPr lang="vi-VN" sz="3200">
                    <a:latin typeface="Cambria" panose="02040503050406030204" pitchFamily="18" charset="0"/>
                  </a:rPr>
                  <a:t>Phương </a:t>
                </a:r>
                <a:r>
                  <a:rPr lang="vi-VN" sz="3200" dirty="0">
                    <a:latin typeface="Cambria" panose="02040503050406030204" pitchFamily="18" charset="0"/>
                  </a:rPr>
                  <a:t>trình dao động điều hòa: </a:t>
                </a:r>
                <a14:m>
                  <m:oMath xmlns:m="http://schemas.openxmlformats.org/officeDocument/2006/math">
                    <m:r>
                      <m:rPr>
                        <m:nor/>
                      </m:rPr>
                      <a:rPr lang="en-US" sz="3200" i="0" smtClean="0">
                        <a:solidFill>
                          <a:srgbClr val="000000"/>
                        </a:solidFill>
                        <a:latin typeface="Cambria Math" panose="02040503050406030204" pitchFamily="18" charset="0"/>
                      </a:rPr>
                      <m:t>x</m:t>
                    </m:r>
                    <m:r>
                      <m:rPr>
                        <m:nor/>
                      </m:rPr>
                      <a:rPr lang="en-US" sz="3200" i="0" smtClean="0">
                        <a:solidFill>
                          <a:srgbClr val="000000"/>
                        </a:solidFill>
                        <a:latin typeface="Cambria Math" panose="02040503050406030204" pitchFamily="18" charset="0"/>
                      </a:rPr>
                      <m:t> = </m:t>
                    </m:r>
                    <m:r>
                      <m:rPr>
                        <m:nor/>
                      </m:rPr>
                      <a:rPr lang="en-US" sz="3200" i="0" smtClean="0">
                        <a:solidFill>
                          <a:srgbClr val="000000"/>
                        </a:solidFill>
                        <a:latin typeface="Cambria Math" panose="02040503050406030204" pitchFamily="18" charset="0"/>
                      </a:rPr>
                      <m:t>Acos</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ωt</m:t>
                        </m:r>
                        <m:r>
                          <m:rPr>
                            <m:nor/>
                          </m:rPr>
                          <a:rPr lang="en-US" sz="3200" i="0">
                            <a:solidFill>
                              <a:srgbClr val="000000"/>
                            </a:solidFill>
                            <a:latin typeface="Cambria Math" panose="02040503050406030204" pitchFamily="18" charset="0"/>
                          </a:rPr>
                          <m:t> + </m:t>
                        </m:r>
                        <m:r>
                          <m:rPr>
                            <m:nor/>
                          </m:rPr>
                          <a:rPr lang="en-US" sz="3200" i="0">
                            <a:solidFill>
                              <a:srgbClr val="000000"/>
                            </a:solidFill>
                            <a:latin typeface="Cambria Math" panose="02040503050406030204" pitchFamily="18" charset="0"/>
                          </a:rPr>
                          <m:t>φ</m:t>
                        </m:r>
                      </m:e>
                    </m:d>
                  </m:oMath>
                </a14:m>
                <a:endParaRPr lang="en-US" sz="3200"/>
              </a:p>
              <a:p>
                <a:r>
                  <a:rPr lang="vi-VN" sz="3200">
                    <a:latin typeface="Cambria" panose="02040503050406030204" pitchFamily="18" charset="0"/>
                  </a:rPr>
                  <a:t> Đồng </a:t>
                </a:r>
                <a:r>
                  <a:rPr lang="vi-VN" sz="3200" dirty="0">
                    <a:latin typeface="Cambria" panose="02040503050406030204" pitchFamily="18" charset="0"/>
                  </a:rPr>
                  <a:t>nhất với phương trình  </a:t>
                </a:r>
                <a14:m>
                  <m:oMath xmlns:m="http://schemas.openxmlformats.org/officeDocument/2006/math">
                    <m:r>
                      <m:rPr>
                        <m:nor/>
                      </m:rPr>
                      <a:rPr lang="en-US" sz="3200" i="0" smtClean="0">
                        <a:solidFill>
                          <a:srgbClr val="000000"/>
                        </a:solidFill>
                        <a:latin typeface="Cambria Math" panose="02040503050406030204" pitchFamily="18" charset="0"/>
                      </a:rPr>
                      <m:t>x</m:t>
                    </m:r>
                    <m:r>
                      <m:rPr>
                        <m:nor/>
                      </m:rPr>
                      <a:rPr lang="en-US" sz="3200" i="0" smtClean="0">
                        <a:solidFill>
                          <a:srgbClr val="000000"/>
                        </a:solidFill>
                        <a:latin typeface="Cambria Math" panose="02040503050406030204" pitchFamily="18" charset="0"/>
                      </a:rPr>
                      <m:t> = </m:t>
                    </m:r>
                    <m:r>
                      <m:rPr>
                        <m:nor/>
                      </m:rPr>
                      <a:rPr lang="en-US" sz="3200" i="0" smtClean="0">
                        <a:solidFill>
                          <a:srgbClr val="000000"/>
                        </a:solidFill>
                        <a:latin typeface="Cambria Math" panose="02040503050406030204" pitchFamily="18" charset="0"/>
                      </a:rPr>
                      <m:t>5</m:t>
                    </m:r>
                    <m:r>
                      <m:rPr>
                        <m:nor/>
                      </m:rPr>
                      <a:rPr lang="en-US" sz="3200" i="0" smtClean="0">
                        <a:solidFill>
                          <a:srgbClr val="000000"/>
                        </a:solidFill>
                        <a:latin typeface="Cambria Math" panose="02040503050406030204" pitchFamily="18" charset="0"/>
                      </a:rPr>
                      <m:t>cos</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10</m:t>
                        </m:r>
                        <m:r>
                          <m:rPr>
                            <m:nor/>
                          </m:rPr>
                          <a:rPr lang="en-US" sz="3200" i="0">
                            <a:solidFill>
                              <a:srgbClr val="000000"/>
                            </a:solidFill>
                            <a:latin typeface="Cambria Math" panose="02040503050406030204" pitchFamily="18" charset="0"/>
                          </a:rPr>
                          <m:t>πt</m:t>
                        </m:r>
                        <m:r>
                          <m:rPr>
                            <m:nor/>
                          </m:rPr>
                          <a:rPr lang="en-US" sz="3200" i="0">
                            <a:solidFill>
                              <a:srgbClr val="000000"/>
                            </a:solidFill>
                            <a:latin typeface="Cambria Math" panose="02040503050406030204" pitchFamily="18" charset="0"/>
                          </a:rPr>
                          <m:t> + </m:t>
                        </m:r>
                        <m:f>
                          <m:fPr>
                            <m:ctrlPr>
                              <a:rPr lang="en-US" sz="3200" i="1">
                                <a:solidFill>
                                  <a:srgbClr val="000000"/>
                                </a:solidFill>
                                <a:latin typeface="Cambria Math" panose="02040503050406030204" pitchFamily="18" charset="0"/>
                              </a:rPr>
                            </m:ctrlPr>
                          </m:fPr>
                          <m:num>
                            <m:r>
                              <m:rPr>
                                <m:sty m:val="p"/>
                              </m:rPr>
                              <a:rPr lang="en-US" sz="3200" i="0">
                                <a:solidFill>
                                  <a:srgbClr val="000000"/>
                                </a:solidFill>
                                <a:latin typeface="Cambria Math" panose="02040503050406030204" pitchFamily="18" charset="0"/>
                              </a:rPr>
                              <m:t>π</m:t>
                            </m:r>
                          </m:num>
                          <m:den>
                            <m:r>
                              <a:rPr lang="en-US" sz="3200" i="0">
                                <a:solidFill>
                                  <a:srgbClr val="000000"/>
                                </a:solidFill>
                                <a:latin typeface="Cambria Math" panose="02040503050406030204" pitchFamily="18" charset="0"/>
                              </a:rPr>
                              <m:t>6</m:t>
                            </m:r>
                          </m:den>
                        </m:f>
                      </m:e>
                    </m:d>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cm</m:t>
                        </m:r>
                      </m:e>
                    </m:d>
                  </m:oMath>
                </a14:m>
                <a:r>
                  <a:rPr lang="en-US" sz="3200">
                    <a:latin typeface="Cambria" panose="02040503050406030204" pitchFamily="18" charset="0"/>
                  </a:rPr>
                  <a:t>. </a:t>
                </a:r>
                <a:r>
                  <a:rPr lang="vi-VN" sz="3200">
                    <a:latin typeface="Cambria" panose="02040503050406030204" pitchFamily="18" charset="0"/>
                  </a:rPr>
                  <a:t>Ta có:</a:t>
                </a:r>
                <a:endParaRPr lang="vi-VN" sz="3200" dirty="0">
                  <a:latin typeface="Cambria" panose="02040503050406030204" pitchFamily="18" charset="0"/>
                </a:endParaRPr>
              </a:p>
            </p:txBody>
          </p:sp>
        </mc:Choice>
        <mc:Fallback xmlns="">
          <p:sp>
            <p:nvSpPr>
              <p:cNvPr id="25" name="Rectangle 24" descr="n181 zalo Nguyen Duc Chien">
                <a:extLst>
                  <a:ext uri="{FF2B5EF4-FFF2-40B4-BE49-F238E27FC236}">
                    <a16:creationId xmlns:a16="http://schemas.microsoft.com/office/drawing/2014/main" id="{1BBDF09E-03D4-3996-70A3-079AFC41449D}"/>
                  </a:ext>
                </a:extLst>
              </p:cNvPr>
              <p:cNvSpPr>
                <a:spLocks noRot="1" noChangeAspect="1" noMove="1" noResize="1" noEditPoints="1" noAdjustHandles="1" noChangeArrowheads="1" noChangeShapeType="1" noTextEdit="1"/>
              </p:cNvSpPr>
              <p:nvPr/>
            </p:nvSpPr>
            <p:spPr>
              <a:xfrm>
                <a:off x="7297209" y="2247900"/>
                <a:ext cx="10061322" cy="2306657"/>
              </a:xfrm>
              <a:prstGeom prst="rect">
                <a:avLst/>
              </a:prstGeom>
              <a:blipFill>
                <a:blip r:embed="rId10"/>
                <a:stretch>
                  <a:fillRect l="-1514" t="-3439" r="-121" b="-7937"/>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p:pic>
        <p:nvPicPr>
          <p:cNvPr id="15" name="Picture 15"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7928">
            <a:off x="-4226474" y="6054049"/>
            <a:ext cx="9563951" cy="5222352"/>
          </a:xfrm>
          <a:prstGeom prst="rect">
            <a:avLst/>
          </a:prstGeom>
        </p:spPr>
      </p:pic>
      <p:sp>
        <p:nvSpPr>
          <p:cNvPr id="19" name="TextBox 19" descr="n181 zalo Nguyen Duc Chien"/>
          <p:cNvSpPr txBox="1"/>
          <p:nvPr/>
        </p:nvSpPr>
        <p:spPr>
          <a:xfrm>
            <a:off x="1041351" y="494952"/>
            <a:ext cx="9448800" cy="1154162"/>
          </a:xfrm>
          <a:prstGeom prst="rect">
            <a:avLst/>
          </a:prstGeom>
        </p:spPr>
        <p:txBody>
          <a:bodyPr wrap="square" lIns="0" tIns="0" rIns="0" bIns="0" rtlCol="0" anchor="t">
            <a:spAutoFit/>
          </a:bodyPr>
          <a:lstStyle/>
          <a:p>
            <a:pPr marL="0" marR="0" lvl="0" indent="0" algn="l" defTabSz="914400" rtl="0" eaLnBrk="1" fontAlgn="auto" latinLnBrk="0" hangingPunct="1">
              <a:lnSpc>
                <a:spcPts val="8960"/>
              </a:lnSpc>
              <a:spcBef>
                <a:spcPts val="0"/>
              </a:spcBef>
              <a:spcAft>
                <a:spcPts val="0"/>
              </a:spcAft>
              <a:buClrTx/>
              <a:buSzTx/>
              <a:buFontTx/>
              <a:buNone/>
              <a:tabLst/>
              <a:defRPr/>
            </a:pP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Phiếu</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a:t>
            </a: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Học</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a:t>
            </a: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Tập</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a:t>
            </a: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Số</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1</a:t>
            </a:r>
          </a:p>
        </p:txBody>
      </p:sp>
      <p:grpSp>
        <p:nvGrpSpPr>
          <p:cNvPr id="76" name="Group 75" descr="n181 zalo Nguyen Duc Chien"/>
          <p:cNvGrpSpPr/>
          <p:nvPr/>
        </p:nvGrpSpPr>
        <p:grpSpPr>
          <a:xfrm>
            <a:off x="978879" y="1962313"/>
            <a:ext cx="5413396" cy="4612786"/>
            <a:chOff x="5695812" y="7496074"/>
            <a:chExt cx="8487258" cy="2665543"/>
          </a:xfrm>
        </p:grpSpPr>
        <p:grpSp>
          <p:nvGrpSpPr>
            <p:cNvPr id="71" name="Group 2"/>
            <p:cNvGrpSpPr/>
            <p:nvPr/>
          </p:nvGrpSpPr>
          <p:grpSpPr>
            <a:xfrm>
              <a:off x="5695812" y="7496074"/>
              <a:ext cx="8487258" cy="2665543"/>
              <a:chOff x="0" y="-28575"/>
              <a:chExt cx="1836016" cy="2401232"/>
            </a:xfrm>
          </p:grpSpPr>
          <p:sp>
            <p:nvSpPr>
              <p:cNvPr id="72" name="Freeform 3"/>
              <p:cNvSpPr/>
              <p:nvPr/>
            </p:nvSpPr>
            <p:spPr>
              <a:xfrm>
                <a:off x="0" y="0"/>
                <a:ext cx="1836016" cy="2372657"/>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7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75" name="Rectangle 74"/>
                <p:cNvSpPr/>
                <p:nvPr/>
              </p:nvSpPr>
              <p:spPr>
                <a:xfrm>
                  <a:off x="5994429" y="7785006"/>
                  <a:ext cx="7890023" cy="1901309"/>
                </a:xfrm>
                <a:prstGeom prst="rect">
                  <a:avLst/>
                </a:prstGeom>
              </p:spPr>
              <p:txBody>
                <a:bodyPr wrap="square">
                  <a:spAutoFit/>
                </a:bodyPr>
                <a:lstStyle/>
                <a:p>
                  <a:pPr algn="just">
                    <a:lnSpc>
                      <a:spcPct val="115000"/>
                    </a:lnSpc>
                  </a:pPr>
                  <a:r>
                    <a:rPr lang="en-US" sz="3000" b="1">
                      <a:effectLst/>
                      <a:latin typeface="Cambria" panose="02040503050406030204" pitchFamily="18" charset="0"/>
                      <a:ea typeface="Cambria" panose="02040503050406030204" pitchFamily="18" charset="0"/>
                    </a:rPr>
                    <a:t>Câu 2: </a:t>
                  </a:r>
                  <a:r>
                    <a:rPr lang="en-US" sz="3000">
                      <a:effectLst/>
                      <a:latin typeface="Cambria" panose="02040503050406030204" pitchFamily="18" charset="0"/>
                      <a:ea typeface="Cambria" panose="02040503050406030204" pitchFamily="18" charset="0"/>
                    </a:rPr>
                    <a:t>Nếu </a:t>
                  </a:r>
                  <a:r>
                    <a:rPr lang="en-US" sz="3000" dirty="0" err="1">
                      <a:effectLst/>
                      <a:latin typeface="Cambria" panose="02040503050406030204" pitchFamily="18" charset="0"/>
                      <a:ea typeface="Cambria" panose="02040503050406030204" pitchFamily="18" charset="0"/>
                    </a:rPr>
                    <a:t>đề</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bài</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cho</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phương</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trình</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dao</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động</a:t>
                  </a:r>
                  <a:r>
                    <a:rPr lang="en-US" sz="3000" dirty="0">
                      <a:effectLst/>
                      <a:latin typeface="Cambria" panose="02040503050406030204" pitchFamily="18" charset="0"/>
                      <a:ea typeface="Cambria" panose="02040503050406030204" pitchFamily="18" charset="0"/>
                    </a:rPr>
                    <a:t> </a:t>
                  </a:r>
                  <a:r>
                    <a:rPr lang="en-US" sz="3000" b="1" dirty="0">
                      <a:effectLst/>
                      <a:latin typeface="Cambria" panose="02040503050406030204" pitchFamily="18" charset="0"/>
                      <a:ea typeface="Cambria" panose="02040503050406030204" pitchFamily="18" charset="0"/>
                    </a:rPr>
                    <a:t>không </a:t>
                  </a:r>
                  <a:r>
                    <a:rPr lang="en-US" sz="3000" b="1" dirty="0" err="1">
                      <a:effectLst/>
                      <a:latin typeface="Cambria" panose="02040503050406030204" pitchFamily="18" charset="0"/>
                      <a:ea typeface="Cambria" panose="02040503050406030204" pitchFamily="18" charset="0"/>
                    </a:rPr>
                    <a:t>đúng</a:t>
                  </a:r>
                  <a:r>
                    <a:rPr lang="en-US" sz="3000" b="1"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dạng</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cơ</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bản</a:t>
                  </a:r>
                  <a:r>
                    <a:rPr lang="en-US" sz="3000" dirty="0">
                      <a:effectLst/>
                      <a:latin typeface="Cambria" panose="02040503050406030204" pitchFamily="18" charset="0"/>
                      <a:ea typeface="Cambria" panose="02040503050406030204" pitchFamily="18" charset="0"/>
                    </a:rPr>
                    <a:t> </a:t>
                  </a:r>
                  <a14:m>
                    <m:oMath xmlns:m="http://schemas.openxmlformats.org/officeDocument/2006/math">
                      <m:r>
                        <m:rPr>
                          <m:nor/>
                        </m:rPr>
                        <a:rPr lang="en-US" sz="3200" i="0" smtClean="0">
                          <a:solidFill>
                            <a:srgbClr val="000000"/>
                          </a:solidFill>
                          <a:latin typeface="Cambria Math" panose="02040503050406030204" pitchFamily="18" charset="0"/>
                        </a:rPr>
                        <m:t>x</m:t>
                      </m:r>
                      <m:r>
                        <m:rPr>
                          <m:nor/>
                        </m:rPr>
                        <a:rPr lang="en-US" sz="3200" i="0" smtClean="0">
                          <a:solidFill>
                            <a:srgbClr val="000000"/>
                          </a:solidFill>
                          <a:latin typeface="Cambria Math" panose="02040503050406030204" pitchFamily="18" charset="0"/>
                        </a:rPr>
                        <m:t> = </m:t>
                      </m:r>
                      <m:r>
                        <m:rPr>
                          <m:nor/>
                        </m:rPr>
                        <a:rPr lang="en-US" sz="3200" i="0" smtClean="0">
                          <a:solidFill>
                            <a:srgbClr val="000000"/>
                          </a:solidFill>
                          <a:latin typeface="Cambria Math" panose="02040503050406030204" pitchFamily="18" charset="0"/>
                        </a:rPr>
                        <m:t>Acos</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ωt</m:t>
                          </m:r>
                          <m:r>
                            <m:rPr>
                              <m:nor/>
                            </m:rPr>
                            <a:rPr lang="en-US" sz="3200" b="0" i="0" smtClean="0">
                              <a:solidFill>
                                <a:srgbClr val="000000"/>
                              </a:solidFill>
                              <a:latin typeface="Cambria Math" panose="02040503050406030204" pitchFamily="18" charset="0"/>
                            </a:rPr>
                            <m:t> </m:t>
                          </m:r>
                          <m:r>
                            <m:rPr>
                              <m:nor/>
                            </m:rPr>
                            <a:rPr lang="en-US" sz="3200" i="0">
                              <a:solidFill>
                                <a:srgbClr val="000000"/>
                              </a:solidFill>
                              <a:latin typeface="Cambria Math" panose="02040503050406030204" pitchFamily="18" charset="0"/>
                            </a:rPr>
                            <m:t>+</m:t>
                          </m:r>
                          <m:r>
                            <m:rPr>
                              <m:nor/>
                            </m:rPr>
                            <a:rPr lang="en-US" sz="3200" b="0" i="0" smtClean="0">
                              <a:solidFill>
                                <a:srgbClr val="000000"/>
                              </a:solidFill>
                              <a:latin typeface="Cambria Math" panose="02040503050406030204" pitchFamily="18" charset="0"/>
                            </a:rPr>
                            <m:t> </m:t>
                          </m:r>
                          <m:r>
                            <m:rPr>
                              <m:nor/>
                            </m:rPr>
                            <a:rPr lang="en-US" sz="3200" i="0">
                              <a:solidFill>
                                <a:srgbClr val="000000"/>
                              </a:solidFill>
                              <a:latin typeface="Cambria Math" panose="02040503050406030204" pitchFamily="18" charset="0"/>
                            </a:rPr>
                            <m:t>φ</m:t>
                          </m:r>
                        </m:e>
                      </m:d>
                    </m:oMath>
                  </a14:m>
                  <a:r>
                    <a:rPr lang="en-US" sz="3200"/>
                    <a:t> </a:t>
                  </a:r>
                  <a:r>
                    <a:rPr lang="en-US" sz="3000">
                      <a:effectLst/>
                      <a:latin typeface="Cambria" panose="02040503050406030204" pitchFamily="18" charset="0"/>
                      <a:ea typeface="Cambria" panose="02040503050406030204" pitchFamily="18" charset="0"/>
                    </a:rPr>
                    <a:t>thì </a:t>
                  </a:r>
                  <a:r>
                    <a:rPr lang="en-US" sz="3000" dirty="0">
                      <a:effectLst/>
                      <a:latin typeface="Cambria" panose="02040503050406030204" pitchFamily="18" charset="0"/>
                      <a:ea typeface="Cambria" panose="02040503050406030204" pitchFamily="18" charset="0"/>
                    </a:rPr>
                    <a:t>ta </a:t>
                  </a:r>
                  <a:r>
                    <a:rPr lang="en-US" sz="3000" dirty="0" err="1">
                      <a:effectLst/>
                      <a:latin typeface="Cambria" panose="02040503050406030204" pitchFamily="18" charset="0"/>
                      <a:ea typeface="Cambria" panose="02040503050406030204" pitchFamily="18" charset="0"/>
                    </a:rPr>
                    <a:t>phải</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xác</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định</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pha</a:t>
                  </a:r>
                  <a:r>
                    <a:rPr lang="en-US" sz="3000" dirty="0">
                      <a:effectLst/>
                      <a:latin typeface="Cambria" panose="02040503050406030204" pitchFamily="18" charset="0"/>
                      <a:ea typeface="Cambria" panose="02040503050406030204" pitchFamily="18" charset="0"/>
                    </a:rPr>
                    <a:t> ban đầu như </a:t>
                  </a:r>
                  <a:r>
                    <a:rPr lang="en-US" sz="3000" dirty="0" err="1">
                      <a:effectLst/>
                      <a:latin typeface="Cambria" panose="02040503050406030204" pitchFamily="18" charset="0"/>
                      <a:ea typeface="Cambria" panose="02040503050406030204" pitchFamily="18" charset="0"/>
                    </a:rPr>
                    <a:t>thế</a:t>
                  </a:r>
                  <a:r>
                    <a:rPr lang="en-US" sz="3000" dirty="0">
                      <a:effectLst/>
                      <a:latin typeface="Cambria" panose="02040503050406030204" pitchFamily="18" charset="0"/>
                      <a:ea typeface="Cambria" panose="02040503050406030204" pitchFamily="18" charset="0"/>
                    </a:rPr>
                    <a:t> </a:t>
                  </a:r>
                  <a:r>
                    <a:rPr lang="en-US" sz="3000" dirty="0" err="1">
                      <a:effectLst/>
                      <a:latin typeface="Cambria" panose="02040503050406030204" pitchFamily="18" charset="0"/>
                      <a:ea typeface="Cambria" panose="02040503050406030204" pitchFamily="18" charset="0"/>
                    </a:rPr>
                    <a:t>nào</a:t>
                  </a:r>
                  <a:r>
                    <a:rPr lang="en-US" sz="3000" dirty="0">
                      <a:effectLst/>
                      <a:latin typeface="Cambria" panose="02040503050406030204" pitchFamily="18" charset="0"/>
                      <a:ea typeface="Cambria" panose="02040503050406030204" pitchFamily="18" charset="0"/>
                    </a:rPr>
                    <a:t>?</a:t>
                  </a:r>
                </a:p>
              </p:txBody>
            </p:sp>
          </mc:Choice>
          <mc:Fallback xmlns="">
            <p:sp>
              <p:nvSpPr>
                <p:cNvPr id="75" name="Rectangle 74"/>
                <p:cNvSpPr>
                  <a:spLocks noRot="1" noChangeAspect="1" noMove="1" noResize="1" noEditPoints="1" noAdjustHandles="1" noChangeArrowheads="1" noChangeShapeType="1" noTextEdit="1"/>
                </p:cNvSpPr>
                <p:nvPr/>
              </p:nvSpPr>
              <p:spPr>
                <a:xfrm>
                  <a:off x="5994429" y="7785006"/>
                  <a:ext cx="7890023" cy="1901309"/>
                </a:xfrm>
                <a:prstGeom prst="rect">
                  <a:avLst/>
                </a:prstGeom>
                <a:blipFill>
                  <a:blip r:embed="rId4"/>
                  <a:stretch>
                    <a:fillRect l="-2909" t="-1667" r="-2788" b="-4630"/>
                  </a:stretch>
                </a:blipFill>
              </p:spPr>
              <p:txBody>
                <a:bodyPr/>
                <a:lstStyle/>
                <a:p>
                  <a:r>
                    <a:rPr lang="en-US">
                      <a:noFill/>
                    </a:rPr>
                    <a:t> </a:t>
                  </a:r>
                </a:p>
              </p:txBody>
            </p:sp>
          </mc:Fallback>
        </mc:AlternateContent>
      </p:grpSp>
      <p:grpSp>
        <p:nvGrpSpPr>
          <p:cNvPr id="2" name="Group 2" descr="n181 zalo Nguyen Duc Chien"/>
          <p:cNvGrpSpPr/>
          <p:nvPr/>
        </p:nvGrpSpPr>
        <p:grpSpPr>
          <a:xfrm>
            <a:off x="7117621" y="1678192"/>
            <a:ext cx="10420498" cy="7283081"/>
            <a:chOff x="-234329" y="-28575"/>
            <a:chExt cx="2070345" cy="2107803"/>
          </a:xfrm>
        </p:grpSpPr>
        <p:sp>
          <p:nvSpPr>
            <p:cNvPr id="3" name="Freeform 3"/>
            <p:cNvSpPr/>
            <p:nvPr/>
          </p:nvSpPr>
          <p:spPr>
            <a:xfrm>
              <a:off x="-234329" y="0"/>
              <a:ext cx="2070345"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pic>
        <p:nvPicPr>
          <p:cNvPr id="10" name="Picture 10" descr="n181 zalo Nguyen Duc Chien"/>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24283" y="6597475"/>
            <a:ext cx="3236480" cy="3476688"/>
          </a:xfrm>
          <a:prstGeom prst="rect">
            <a:avLst/>
          </a:prstGeom>
        </p:spPr>
      </p:pic>
      <p:sp>
        <p:nvSpPr>
          <p:cNvPr id="21" name="Rectangle 20" descr="n181 zalo Nguyen Duc Chien">
            <a:extLst>
              <a:ext uri="{FF2B5EF4-FFF2-40B4-BE49-F238E27FC236}">
                <a16:creationId xmlns:a16="http://schemas.microsoft.com/office/drawing/2014/main" id="{16CF870F-B14D-C85C-B312-2ADA904A9173}"/>
              </a:ext>
            </a:extLst>
          </p:cNvPr>
          <p:cNvSpPr/>
          <p:nvPr/>
        </p:nvSpPr>
        <p:spPr>
          <a:xfrm>
            <a:off x="7297209" y="4380172"/>
            <a:ext cx="362563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Ví dụ:</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6" name="TextBox 5" descr="n181 zalo Nguyen Duc Chien">
                <a:extLst>
                  <a:ext uri="{FF2B5EF4-FFF2-40B4-BE49-F238E27FC236}">
                    <a16:creationId xmlns:a16="http://schemas.microsoft.com/office/drawing/2014/main" id="{9FCE87A5-8B59-28B9-3237-1D8341C5A7DD}"/>
                  </a:ext>
                </a:extLst>
              </p:cNvPr>
              <p:cNvSpPr txBox="1"/>
              <p:nvPr/>
            </p:nvSpPr>
            <p:spPr>
              <a:xfrm>
                <a:off x="9001389" y="4350768"/>
                <a:ext cx="5247921" cy="1058367"/>
              </a:xfrm>
              <a:prstGeom prst="rect">
                <a:avLst/>
              </a:prstGeom>
              <a:noFill/>
            </p:spPr>
            <p:txBody>
              <a:bodyPr wrap="square">
                <a:spAutoFit/>
              </a:bodyPr>
              <a:lstStyle/>
              <a:p>
                <a:pPr>
                  <a:lnSpc>
                    <a:spcPct val="115000"/>
                  </a:lnSpc>
                </a:pPr>
                <a14:m>
                  <m:oMathPara xmlns:m="http://schemas.openxmlformats.org/officeDocument/2006/math">
                    <m:oMathParaPr>
                      <m:jc m:val="centerGroup"/>
                    </m:oMathParaPr>
                    <m:oMath xmlns:m="http://schemas.openxmlformats.org/officeDocument/2006/math">
                      <m:r>
                        <m:rPr>
                          <m:nor/>
                        </m:rPr>
                        <a:rPr lang="en-US" sz="3200" b="1" i="0" smtClean="0">
                          <a:solidFill>
                            <a:srgbClr val="000000"/>
                          </a:solidFill>
                          <a:latin typeface="Cambria Math" panose="02040503050406030204" pitchFamily="18" charset="0"/>
                        </a:rPr>
                        <m:t>a</m:t>
                      </m:r>
                      <m:r>
                        <m:rPr>
                          <m:nor/>
                        </m:rPr>
                        <a:rPr lang="en-US" sz="3200" b="1" i="0" smtClean="0">
                          <a:solidFill>
                            <a:srgbClr val="000000"/>
                          </a:solidFill>
                          <a:latin typeface="Cambria Math" panose="02040503050406030204" pitchFamily="18" charset="0"/>
                        </a:rPr>
                        <m:t>. </m:t>
                      </m:r>
                      <m:r>
                        <m:rPr>
                          <m:nor/>
                        </m:rPr>
                        <a:rPr lang="en-US" sz="3200" i="0" smtClean="0">
                          <a:solidFill>
                            <a:srgbClr val="000000"/>
                          </a:solidFill>
                          <a:latin typeface="Cambria Math" panose="02040503050406030204" pitchFamily="18" charset="0"/>
                        </a:rPr>
                        <m:t>x</m:t>
                      </m:r>
                      <m:r>
                        <m:rPr>
                          <m:nor/>
                        </m:rPr>
                        <a:rPr lang="en-US" sz="3200" i="0" smtClean="0">
                          <a:solidFill>
                            <a:srgbClr val="000000"/>
                          </a:solidFill>
                          <a:latin typeface="Cambria Math" panose="02040503050406030204" pitchFamily="18" charset="0"/>
                        </a:rPr>
                        <m:t> = </m:t>
                      </m:r>
                      <m:r>
                        <m:rPr>
                          <m:nor/>
                        </m:rPr>
                        <a:rPr lang="en-US" sz="3200" i="0" smtClean="0">
                          <a:solidFill>
                            <a:srgbClr val="000000"/>
                          </a:solidFill>
                          <a:latin typeface="Cambria Math" panose="02040503050406030204" pitchFamily="18" charset="0"/>
                        </a:rPr>
                        <m:t>−</m:t>
                      </m:r>
                      <m:r>
                        <m:rPr>
                          <m:nor/>
                        </m:rPr>
                        <a:rPr lang="en-US" sz="3200" i="0" smtClean="0">
                          <a:solidFill>
                            <a:srgbClr val="000000"/>
                          </a:solidFill>
                          <a:latin typeface="Cambria Math" panose="02040503050406030204" pitchFamily="18" charset="0"/>
                        </a:rPr>
                        <m:t>5</m:t>
                      </m:r>
                      <m:r>
                        <m:rPr>
                          <m:nor/>
                        </m:rPr>
                        <a:rPr lang="en-US" sz="3200" i="0" smtClean="0">
                          <a:solidFill>
                            <a:srgbClr val="000000"/>
                          </a:solidFill>
                          <a:latin typeface="Cambria Math" panose="02040503050406030204" pitchFamily="18" charset="0"/>
                        </a:rPr>
                        <m:t>cos</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10</m:t>
                          </m:r>
                          <m:r>
                            <m:rPr>
                              <m:nor/>
                            </m:rPr>
                            <a:rPr lang="en-US" sz="3200" i="0">
                              <a:solidFill>
                                <a:srgbClr val="000000"/>
                              </a:solidFill>
                              <a:latin typeface="Cambria Math" panose="02040503050406030204" pitchFamily="18" charset="0"/>
                            </a:rPr>
                            <m:t>πt</m:t>
                          </m:r>
                          <m:r>
                            <m:rPr>
                              <m:nor/>
                            </m:rPr>
                            <a:rPr lang="en-US" sz="3200" b="0" i="0" smtClean="0">
                              <a:solidFill>
                                <a:srgbClr val="000000"/>
                              </a:solidFill>
                              <a:latin typeface="Cambria Math" panose="02040503050406030204" pitchFamily="18" charset="0"/>
                            </a:rPr>
                            <m:t> </m:t>
                          </m:r>
                          <m:r>
                            <m:rPr>
                              <m:nor/>
                            </m:rPr>
                            <a:rPr lang="en-US" sz="3200" i="0">
                              <a:solidFill>
                                <a:srgbClr val="000000"/>
                              </a:solidFill>
                              <a:latin typeface="Cambria Math" panose="02040503050406030204" pitchFamily="18" charset="0"/>
                            </a:rPr>
                            <m:t>+</m:t>
                          </m:r>
                          <m:r>
                            <m:rPr>
                              <m:nor/>
                            </m:rPr>
                            <a:rPr lang="en-US" sz="3200" b="0" i="0" smtClean="0">
                              <a:solidFill>
                                <a:srgbClr val="000000"/>
                              </a:solidFill>
                              <a:latin typeface="Cambria Math" panose="02040503050406030204" pitchFamily="18" charset="0"/>
                            </a:rPr>
                            <m:t> </m:t>
                          </m:r>
                          <m:f>
                            <m:fPr>
                              <m:ctrlPr>
                                <a:rPr lang="en-US" sz="3200" i="1">
                                  <a:solidFill>
                                    <a:srgbClr val="000000"/>
                                  </a:solidFill>
                                  <a:latin typeface="Cambria Math" panose="02040503050406030204" pitchFamily="18" charset="0"/>
                                </a:rPr>
                              </m:ctrlPr>
                            </m:fPr>
                            <m:num>
                              <m:r>
                                <m:rPr>
                                  <m:sty m:val="p"/>
                                </m:rPr>
                                <a:rPr lang="en-US" sz="3200" i="0">
                                  <a:solidFill>
                                    <a:srgbClr val="000000"/>
                                  </a:solidFill>
                                  <a:latin typeface="Cambria Math" panose="02040503050406030204" pitchFamily="18" charset="0"/>
                                </a:rPr>
                                <m:t>π</m:t>
                              </m:r>
                            </m:num>
                            <m:den>
                              <m:r>
                                <a:rPr lang="en-US" sz="3200" i="0">
                                  <a:solidFill>
                                    <a:srgbClr val="000000"/>
                                  </a:solidFill>
                                  <a:latin typeface="Cambria Math" panose="02040503050406030204" pitchFamily="18" charset="0"/>
                                </a:rPr>
                                <m:t>6</m:t>
                              </m:r>
                            </m:den>
                          </m:f>
                        </m:e>
                      </m:d>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cm</m:t>
                          </m:r>
                        </m:e>
                      </m:d>
                    </m:oMath>
                  </m:oMathPara>
                </a14:m>
                <a:endParaRPr lang="en-US" sz="3200"/>
              </a:p>
            </p:txBody>
          </p:sp>
        </mc:Choice>
        <mc:Fallback xmlns="">
          <p:sp>
            <p:nvSpPr>
              <p:cNvPr id="6" name="TextBox 5" descr="n181 zalo Nguyen Duc Chien">
                <a:extLst>
                  <a:ext uri="{FF2B5EF4-FFF2-40B4-BE49-F238E27FC236}">
                    <a16:creationId xmlns:a16="http://schemas.microsoft.com/office/drawing/2014/main" id="{9FCE87A5-8B59-28B9-3237-1D8341C5A7DD}"/>
                  </a:ext>
                </a:extLst>
              </p:cNvPr>
              <p:cNvSpPr txBox="1">
                <a:spLocks noRot="1" noChangeAspect="1" noMove="1" noResize="1" noEditPoints="1" noAdjustHandles="1" noChangeArrowheads="1" noChangeShapeType="1" noTextEdit="1"/>
              </p:cNvSpPr>
              <p:nvPr/>
            </p:nvSpPr>
            <p:spPr>
              <a:xfrm>
                <a:off x="9001389" y="4350768"/>
                <a:ext cx="5247921" cy="1058367"/>
              </a:xfrm>
              <a:prstGeom prst="rect">
                <a:avLst/>
              </a:prstGeom>
              <a:blipFill>
                <a:blip r:embed="rId7"/>
                <a:stretch>
                  <a:fillRect b="-47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n181 zalo Nguyen Duc Chien">
                <a:extLst>
                  <a:ext uri="{FF2B5EF4-FFF2-40B4-BE49-F238E27FC236}">
                    <a16:creationId xmlns:a16="http://schemas.microsoft.com/office/drawing/2014/main" id="{5FC32C3C-8405-1F9E-08A1-522B872964F3}"/>
                  </a:ext>
                </a:extLst>
              </p:cNvPr>
              <p:cNvSpPr txBox="1"/>
              <p:nvPr/>
            </p:nvSpPr>
            <p:spPr>
              <a:xfrm>
                <a:off x="9560307" y="5376602"/>
                <a:ext cx="5247921" cy="1058367"/>
              </a:xfrm>
              <a:prstGeom prst="rect">
                <a:avLst/>
              </a:prstGeom>
              <a:noFill/>
            </p:spPr>
            <p:txBody>
              <a:bodyPr wrap="square">
                <a:spAutoFit/>
              </a:bodyPr>
              <a:lstStyle/>
              <a:p>
                <a:pPr>
                  <a:lnSpc>
                    <a:spcPct val="115000"/>
                  </a:lnSpc>
                </a:pPr>
                <a14:m>
                  <m:oMathPara xmlns:m="http://schemas.openxmlformats.org/officeDocument/2006/math">
                    <m:oMathParaPr>
                      <m:jc m:val="centerGroup"/>
                    </m:oMathParaPr>
                    <m:oMath xmlns:m="http://schemas.openxmlformats.org/officeDocument/2006/math">
                      <m:r>
                        <m:rPr>
                          <m:nor/>
                        </m:rPr>
                        <a:rPr lang="en-US" sz="3200" i="0" smtClean="0">
                          <a:solidFill>
                            <a:srgbClr val="000000"/>
                          </a:solidFill>
                          <a:latin typeface="Cambria Math" panose="02040503050406030204" pitchFamily="18" charset="0"/>
                        </a:rPr>
                        <m:t>= </m:t>
                      </m:r>
                      <m:r>
                        <m:rPr>
                          <m:nor/>
                        </m:rPr>
                        <a:rPr lang="en-US" sz="3200" i="0" smtClean="0">
                          <a:solidFill>
                            <a:srgbClr val="000000"/>
                          </a:solidFill>
                          <a:latin typeface="Cambria Math" panose="02040503050406030204" pitchFamily="18" charset="0"/>
                        </a:rPr>
                        <m:t>5</m:t>
                      </m:r>
                      <m:r>
                        <m:rPr>
                          <m:nor/>
                        </m:rPr>
                        <a:rPr lang="en-US" sz="3200" i="0" smtClean="0">
                          <a:solidFill>
                            <a:srgbClr val="000000"/>
                          </a:solidFill>
                          <a:latin typeface="Cambria Math" panose="02040503050406030204" pitchFamily="18" charset="0"/>
                        </a:rPr>
                        <m:t>cos</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10</m:t>
                          </m:r>
                          <m:r>
                            <m:rPr>
                              <m:nor/>
                            </m:rPr>
                            <a:rPr lang="en-US" sz="3200" i="0">
                              <a:solidFill>
                                <a:srgbClr val="000000"/>
                              </a:solidFill>
                              <a:latin typeface="Cambria Math" panose="02040503050406030204" pitchFamily="18" charset="0"/>
                            </a:rPr>
                            <m:t>πt</m:t>
                          </m:r>
                          <m:r>
                            <m:rPr>
                              <m:nor/>
                            </m:rPr>
                            <a:rPr lang="en-US" sz="3200" b="0" i="0" smtClean="0">
                              <a:solidFill>
                                <a:srgbClr val="000000"/>
                              </a:solidFill>
                              <a:latin typeface="Cambria Math" panose="02040503050406030204" pitchFamily="18" charset="0"/>
                            </a:rPr>
                            <m:t> </m:t>
                          </m:r>
                          <m:r>
                            <m:rPr>
                              <m:nor/>
                            </m:rPr>
                            <a:rPr lang="en-US" sz="3200" i="0">
                              <a:solidFill>
                                <a:srgbClr val="000000"/>
                              </a:solidFill>
                              <a:latin typeface="Cambria Math" panose="02040503050406030204" pitchFamily="18" charset="0"/>
                            </a:rPr>
                            <m:t>+</m:t>
                          </m:r>
                          <m:r>
                            <m:rPr>
                              <m:nor/>
                            </m:rPr>
                            <a:rPr lang="en-US" sz="3200" b="0" i="0" smtClean="0">
                              <a:solidFill>
                                <a:srgbClr val="000000"/>
                              </a:solidFill>
                              <a:latin typeface="Cambria Math" panose="02040503050406030204" pitchFamily="18" charset="0"/>
                            </a:rPr>
                            <m:t> </m:t>
                          </m:r>
                          <m:f>
                            <m:fPr>
                              <m:ctrlPr>
                                <a:rPr lang="en-US" sz="3200" i="1">
                                  <a:solidFill>
                                    <a:srgbClr val="000000"/>
                                  </a:solidFill>
                                  <a:latin typeface="Cambria Math" panose="02040503050406030204" pitchFamily="18" charset="0"/>
                                </a:rPr>
                              </m:ctrlPr>
                            </m:fPr>
                            <m:num>
                              <m:r>
                                <m:rPr>
                                  <m:sty m:val="p"/>
                                </m:rPr>
                                <a:rPr lang="en-US" sz="3200" i="0">
                                  <a:solidFill>
                                    <a:srgbClr val="000000"/>
                                  </a:solidFill>
                                  <a:latin typeface="Cambria Math" panose="02040503050406030204" pitchFamily="18" charset="0"/>
                                </a:rPr>
                                <m:t>π</m:t>
                              </m:r>
                            </m:num>
                            <m:den>
                              <m:r>
                                <a:rPr lang="en-US" sz="3200" i="0">
                                  <a:solidFill>
                                    <a:srgbClr val="000000"/>
                                  </a:solidFill>
                                  <a:latin typeface="Cambria Math" panose="02040503050406030204" pitchFamily="18" charset="0"/>
                                </a:rPr>
                                <m:t>6</m:t>
                              </m:r>
                            </m:den>
                          </m:f>
                          <m:r>
                            <a:rPr lang="en-US" sz="3200" i="1" smtClean="0">
                              <a:solidFill>
                                <a:srgbClr val="000000"/>
                              </a:solidFill>
                              <a:latin typeface="Cambria Math" panose="02040503050406030204" pitchFamily="18" charset="0"/>
                            </a:rPr>
                            <m:t>±</m:t>
                          </m:r>
                          <m:r>
                            <a:rPr lang="en-US" sz="3200" i="1" smtClean="0">
                              <a:solidFill>
                                <a:srgbClr val="000000"/>
                              </a:solidFill>
                              <a:latin typeface="Cambria Math" panose="02040503050406030204" pitchFamily="18" charset="0"/>
                              <a:sym typeface="Symbol" panose="05050102010706020507" pitchFamily="18" charset="2"/>
                            </a:rPr>
                            <m:t></m:t>
                          </m:r>
                        </m:e>
                      </m:d>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cm</m:t>
                          </m:r>
                        </m:e>
                      </m:d>
                    </m:oMath>
                  </m:oMathPara>
                </a14:m>
                <a:endParaRPr lang="en-US" sz="3200"/>
              </a:p>
            </p:txBody>
          </p:sp>
        </mc:Choice>
        <mc:Fallback xmlns="">
          <p:sp>
            <p:nvSpPr>
              <p:cNvPr id="7" name="TextBox 6" descr="n181 zalo Nguyen Duc Chien">
                <a:extLst>
                  <a:ext uri="{FF2B5EF4-FFF2-40B4-BE49-F238E27FC236}">
                    <a16:creationId xmlns:a16="http://schemas.microsoft.com/office/drawing/2014/main" id="{5FC32C3C-8405-1F9E-08A1-522B872964F3}"/>
                  </a:ext>
                </a:extLst>
              </p:cNvPr>
              <p:cNvSpPr txBox="1">
                <a:spLocks noRot="1" noChangeAspect="1" noMove="1" noResize="1" noEditPoints="1" noAdjustHandles="1" noChangeArrowheads="1" noChangeShapeType="1" noTextEdit="1"/>
              </p:cNvSpPr>
              <p:nvPr/>
            </p:nvSpPr>
            <p:spPr>
              <a:xfrm>
                <a:off x="9560307" y="5376602"/>
                <a:ext cx="5247921" cy="105836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n181 zalo Nguyen Duc Chien">
                <a:extLst>
                  <a:ext uri="{FF2B5EF4-FFF2-40B4-BE49-F238E27FC236}">
                    <a16:creationId xmlns:a16="http://schemas.microsoft.com/office/drawing/2014/main" id="{2214C232-A45E-B6BF-82FD-94A70140991A}"/>
                  </a:ext>
                </a:extLst>
              </p:cNvPr>
              <p:cNvSpPr txBox="1"/>
              <p:nvPr/>
            </p:nvSpPr>
            <p:spPr>
              <a:xfrm>
                <a:off x="8998931" y="6680222"/>
                <a:ext cx="5247921" cy="1058367"/>
              </a:xfrm>
              <a:prstGeom prst="rect">
                <a:avLst/>
              </a:prstGeom>
              <a:noFill/>
            </p:spPr>
            <p:txBody>
              <a:bodyPr wrap="square">
                <a:spAutoFit/>
              </a:bodyPr>
              <a:lstStyle/>
              <a:p>
                <a:pPr>
                  <a:lnSpc>
                    <a:spcPct val="115000"/>
                  </a:lnSpc>
                </a:pPr>
                <a14:m>
                  <m:oMathPara xmlns:m="http://schemas.openxmlformats.org/officeDocument/2006/math">
                    <m:oMathParaPr>
                      <m:jc m:val="centerGroup"/>
                    </m:oMathParaPr>
                    <m:oMath xmlns:m="http://schemas.openxmlformats.org/officeDocument/2006/math">
                      <m:r>
                        <m:rPr>
                          <m:nor/>
                        </m:rPr>
                        <a:rPr lang="en-US" sz="3200" b="1" i="0" smtClean="0">
                          <a:solidFill>
                            <a:srgbClr val="000000"/>
                          </a:solidFill>
                          <a:latin typeface="Cambria Math" panose="02040503050406030204" pitchFamily="18" charset="0"/>
                        </a:rPr>
                        <m:t>b</m:t>
                      </m:r>
                      <m:r>
                        <m:rPr>
                          <m:nor/>
                        </m:rPr>
                        <a:rPr lang="en-US" sz="3200" b="1" i="0" smtClean="0">
                          <a:solidFill>
                            <a:srgbClr val="000000"/>
                          </a:solidFill>
                          <a:latin typeface="Cambria Math" panose="02040503050406030204" pitchFamily="18" charset="0"/>
                        </a:rPr>
                        <m:t>. </m:t>
                      </m:r>
                      <m:r>
                        <m:rPr>
                          <m:nor/>
                        </m:rPr>
                        <a:rPr lang="en-US" sz="3200" b="0" i="0" smtClean="0">
                          <a:solidFill>
                            <a:srgbClr val="000000"/>
                          </a:solidFill>
                          <a:latin typeface="Cambria Math" panose="02040503050406030204" pitchFamily="18" charset="0"/>
                        </a:rPr>
                        <m:t>x</m:t>
                      </m:r>
                      <m:r>
                        <m:rPr>
                          <m:nor/>
                        </m:rPr>
                        <a:rPr lang="en-US" sz="3200" b="0" i="0" smtClean="0">
                          <a:solidFill>
                            <a:srgbClr val="000000"/>
                          </a:solidFill>
                          <a:latin typeface="Cambria Math" panose="02040503050406030204" pitchFamily="18" charset="0"/>
                        </a:rPr>
                        <m:t> = </m:t>
                      </m:r>
                      <m:r>
                        <m:rPr>
                          <m:nor/>
                        </m:rPr>
                        <a:rPr lang="en-US" sz="3200" b="0" i="0" smtClean="0">
                          <a:solidFill>
                            <a:srgbClr val="000000"/>
                          </a:solidFill>
                          <a:latin typeface="Cambria Math" panose="02040503050406030204" pitchFamily="18" charset="0"/>
                        </a:rPr>
                        <m:t>5</m:t>
                      </m:r>
                      <m:r>
                        <m:rPr>
                          <m:nor/>
                        </m:rPr>
                        <a:rPr lang="en-US" sz="3200" b="0" i="0" smtClean="0">
                          <a:solidFill>
                            <a:srgbClr val="000000"/>
                          </a:solidFill>
                          <a:latin typeface="Cambria Math" panose="02040503050406030204" pitchFamily="18" charset="0"/>
                        </a:rPr>
                        <m:t>sin</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10</m:t>
                          </m:r>
                          <m:r>
                            <m:rPr>
                              <m:nor/>
                            </m:rPr>
                            <a:rPr lang="en-US" sz="3200" i="0">
                              <a:solidFill>
                                <a:srgbClr val="000000"/>
                              </a:solidFill>
                              <a:latin typeface="Cambria Math" panose="02040503050406030204" pitchFamily="18" charset="0"/>
                            </a:rPr>
                            <m:t>πt</m:t>
                          </m:r>
                          <m:r>
                            <m:rPr>
                              <m:nor/>
                            </m:rPr>
                            <a:rPr lang="en-US" sz="3200" b="0" i="0" smtClean="0">
                              <a:solidFill>
                                <a:srgbClr val="000000"/>
                              </a:solidFill>
                              <a:latin typeface="Cambria Math" panose="02040503050406030204" pitchFamily="18" charset="0"/>
                            </a:rPr>
                            <m:t> </m:t>
                          </m:r>
                          <m:r>
                            <m:rPr>
                              <m:nor/>
                            </m:rPr>
                            <a:rPr lang="en-US" sz="3200" i="0">
                              <a:solidFill>
                                <a:srgbClr val="000000"/>
                              </a:solidFill>
                              <a:latin typeface="Cambria Math" panose="02040503050406030204" pitchFamily="18" charset="0"/>
                            </a:rPr>
                            <m:t>+</m:t>
                          </m:r>
                          <m:r>
                            <m:rPr>
                              <m:nor/>
                            </m:rPr>
                            <a:rPr lang="en-US" sz="3200" b="0" i="0" smtClean="0">
                              <a:solidFill>
                                <a:srgbClr val="000000"/>
                              </a:solidFill>
                              <a:latin typeface="Cambria Math" panose="02040503050406030204" pitchFamily="18" charset="0"/>
                            </a:rPr>
                            <m:t> </m:t>
                          </m:r>
                          <m:f>
                            <m:fPr>
                              <m:ctrlPr>
                                <a:rPr lang="en-US" sz="3200" i="1">
                                  <a:solidFill>
                                    <a:srgbClr val="000000"/>
                                  </a:solidFill>
                                  <a:latin typeface="Cambria Math" panose="02040503050406030204" pitchFamily="18" charset="0"/>
                                </a:rPr>
                              </m:ctrlPr>
                            </m:fPr>
                            <m:num>
                              <m:r>
                                <m:rPr>
                                  <m:sty m:val="p"/>
                                </m:rPr>
                                <a:rPr lang="en-US" sz="3200" i="0">
                                  <a:solidFill>
                                    <a:srgbClr val="000000"/>
                                  </a:solidFill>
                                  <a:latin typeface="Cambria Math" panose="02040503050406030204" pitchFamily="18" charset="0"/>
                                </a:rPr>
                                <m:t>π</m:t>
                              </m:r>
                            </m:num>
                            <m:den>
                              <m:r>
                                <a:rPr lang="en-US" sz="3200" i="0">
                                  <a:solidFill>
                                    <a:srgbClr val="000000"/>
                                  </a:solidFill>
                                  <a:latin typeface="Cambria Math" panose="02040503050406030204" pitchFamily="18" charset="0"/>
                                </a:rPr>
                                <m:t>6</m:t>
                              </m:r>
                            </m:den>
                          </m:f>
                        </m:e>
                      </m:d>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cm</m:t>
                          </m:r>
                        </m:e>
                      </m:d>
                    </m:oMath>
                  </m:oMathPara>
                </a14:m>
                <a:endParaRPr lang="en-US" sz="3200"/>
              </a:p>
            </p:txBody>
          </p:sp>
        </mc:Choice>
        <mc:Fallback xmlns="">
          <p:sp>
            <p:nvSpPr>
              <p:cNvPr id="8" name="TextBox 7" descr="n181 zalo Nguyen Duc Chien">
                <a:extLst>
                  <a:ext uri="{FF2B5EF4-FFF2-40B4-BE49-F238E27FC236}">
                    <a16:creationId xmlns:a16="http://schemas.microsoft.com/office/drawing/2014/main" id="{2214C232-A45E-B6BF-82FD-94A70140991A}"/>
                  </a:ext>
                </a:extLst>
              </p:cNvPr>
              <p:cNvSpPr txBox="1">
                <a:spLocks noRot="1" noChangeAspect="1" noMove="1" noResize="1" noEditPoints="1" noAdjustHandles="1" noChangeArrowheads="1" noChangeShapeType="1" noTextEdit="1"/>
              </p:cNvSpPr>
              <p:nvPr/>
            </p:nvSpPr>
            <p:spPr>
              <a:xfrm>
                <a:off x="8998931" y="6680222"/>
                <a:ext cx="5247921" cy="105836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n181 zalo Nguyen Duc Chien">
                <a:extLst>
                  <a:ext uri="{FF2B5EF4-FFF2-40B4-BE49-F238E27FC236}">
                    <a16:creationId xmlns:a16="http://schemas.microsoft.com/office/drawing/2014/main" id="{9F5F3BEB-53EF-38DC-DE0C-96D613740D7E}"/>
                  </a:ext>
                </a:extLst>
              </p:cNvPr>
              <p:cNvSpPr txBox="1"/>
              <p:nvPr/>
            </p:nvSpPr>
            <p:spPr>
              <a:xfrm>
                <a:off x="9744132" y="7657652"/>
                <a:ext cx="5240139" cy="1058367"/>
              </a:xfrm>
              <a:prstGeom prst="rect">
                <a:avLst/>
              </a:prstGeom>
              <a:noFill/>
            </p:spPr>
            <p:txBody>
              <a:bodyPr wrap="square">
                <a:spAutoFit/>
              </a:bodyPr>
              <a:lstStyle/>
              <a:p>
                <a:pPr>
                  <a:lnSpc>
                    <a:spcPct val="115000"/>
                  </a:lnSpc>
                </a:pPr>
                <a14:m>
                  <m:oMathPara xmlns:m="http://schemas.openxmlformats.org/officeDocument/2006/math">
                    <m:oMathParaPr>
                      <m:jc m:val="centerGroup"/>
                    </m:oMathParaPr>
                    <m:oMath xmlns:m="http://schemas.openxmlformats.org/officeDocument/2006/math">
                      <m:r>
                        <m:rPr>
                          <m:nor/>
                        </m:rPr>
                        <a:rPr lang="en-US" sz="3200" i="0" smtClean="0">
                          <a:solidFill>
                            <a:srgbClr val="000000"/>
                          </a:solidFill>
                          <a:latin typeface="Cambria Math" panose="02040503050406030204" pitchFamily="18" charset="0"/>
                        </a:rPr>
                        <m:t>= </m:t>
                      </m:r>
                      <m:r>
                        <m:rPr>
                          <m:nor/>
                        </m:rPr>
                        <a:rPr lang="en-US" sz="3200" i="0" smtClean="0">
                          <a:solidFill>
                            <a:srgbClr val="000000"/>
                          </a:solidFill>
                          <a:latin typeface="Cambria Math" panose="02040503050406030204" pitchFamily="18" charset="0"/>
                        </a:rPr>
                        <m:t>5</m:t>
                      </m:r>
                      <m:r>
                        <m:rPr>
                          <m:nor/>
                        </m:rPr>
                        <a:rPr lang="en-US" sz="3200" i="0" smtClean="0">
                          <a:solidFill>
                            <a:srgbClr val="000000"/>
                          </a:solidFill>
                          <a:latin typeface="Cambria Math" panose="02040503050406030204" pitchFamily="18" charset="0"/>
                        </a:rPr>
                        <m:t>cos</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10</m:t>
                          </m:r>
                          <m:r>
                            <m:rPr>
                              <m:nor/>
                            </m:rPr>
                            <a:rPr lang="en-US" sz="3200" i="0">
                              <a:solidFill>
                                <a:srgbClr val="000000"/>
                              </a:solidFill>
                              <a:latin typeface="Cambria Math" panose="02040503050406030204" pitchFamily="18" charset="0"/>
                            </a:rPr>
                            <m:t>πt</m:t>
                          </m:r>
                          <m:r>
                            <m:rPr>
                              <m:nor/>
                            </m:rPr>
                            <a:rPr lang="en-US" sz="3200" b="0" i="0" smtClean="0">
                              <a:solidFill>
                                <a:srgbClr val="000000"/>
                              </a:solidFill>
                              <a:latin typeface="Cambria Math" panose="02040503050406030204" pitchFamily="18" charset="0"/>
                            </a:rPr>
                            <m:t> </m:t>
                          </m:r>
                          <m:r>
                            <m:rPr>
                              <m:nor/>
                            </m:rPr>
                            <a:rPr lang="en-US" sz="3200" i="0">
                              <a:solidFill>
                                <a:srgbClr val="000000"/>
                              </a:solidFill>
                              <a:latin typeface="Cambria Math" panose="02040503050406030204" pitchFamily="18" charset="0"/>
                            </a:rPr>
                            <m:t>+</m:t>
                          </m:r>
                          <m:r>
                            <m:rPr>
                              <m:nor/>
                            </m:rPr>
                            <a:rPr lang="en-US" sz="3200" b="0" i="0" smtClean="0">
                              <a:solidFill>
                                <a:srgbClr val="000000"/>
                              </a:solidFill>
                              <a:latin typeface="Cambria Math" panose="02040503050406030204" pitchFamily="18" charset="0"/>
                            </a:rPr>
                            <m:t> </m:t>
                          </m:r>
                          <m:f>
                            <m:fPr>
                              <m:ctrlPr>
                                <a:rPr lang="en-US" sz="3200" i="1">
                                  <a:solidFill>
                                    <a:srgbClr val="000000"/>
                                  </a:solidFill>
                                  <a:latin typeface="Cambria Math" panose="02040503050406030204" pitchFamily="18" charset="0"/>
                                </a:rPr>
                              </m:ctrlPr>
                            </m:fPr>
                            <m:num>
                              <m:r>
                                <m:rPr>
                                  <m:sty m:val="p"/>
                                </m:rPr>
                                <a:rPr lang="en-US" sz="3200" i="0">
                                  <a:solidFill>
                                    <a:srgbClr val="000000"/>
                                  </a:solidFill>
                                  <a:latin typeface="Cambria Math" panose="02040503050406030204" pitchFamily="18" charset="0"/>
                                </a:rPr>
                                <m:t>π</m:t>
                              </m:r>
                            </m:num>
                            <m:den>
                              <m:r>
                                <a:rPr lang="en-US" sz="3200" i="0">
                                  <a:solidFill>
                                    <a:srgbClr val="000000"/>
                                  </a:solidFill>
                                  <a:latin typeface="Cambria Math" panose="02040503050406030204" pitchFamily="18" charset="0"/>
                                </a:rPr>
                                <m:t>6</m:t>
                              </m:r>
                            </m:den>
                          </m:f>
                          <m:r>
                            <a:rPr lang="en-US" sz="3200" b="0" i="1" smtClean="0">
                              <a:solidFill>
                                <a:srgbClr val="000000"/>
                              </a:solidFill>
                              <a:latin typeface="Cambria Math" panose="02040503050406030204" pitchFamily="18" charset="0"/>
                            </a:rPr>
                            <m:t>−</m:t>
                          </m:r>
                          <m:f>
                            <m:fPr>
                              <m:ctrlPr>
                                <a:rPr lang="en-US" sz="3200" b="0" i="1" smtClean="0">
                                  <a:solidFill>
                                    <a:srgbClr val="000000"/>
                                  </a:solidFill>
                                  <a:latin typeface="Cambria Math" panose="02040503050406030204" pitchFamily="18" charset="0"/>
                                </a:rPr>
                              </m:ctrlPr>
                            </m:fPr>
                            <m:num>
                              <m:r>
                                <a:rPr lang="en-US" sz="3200" b="0" i="1" smtClean="0">
                                  <a:solidFill>
                                    <a:srgbClr val="000000"/>
                                  </a:solidFill>
                                  <a:latin typeface="Cambria Math" panose="02040503050406030204" pitchFamily="18" charset="0"/>
                                  <a:ea typeface="Cambria Math" panose="02040503050406030204" pitchFamily="18" charset="0"/>
                                </a:rPr>
                                <m:t>𝜋</m:t>
                              </m:r>
                            </m:num>
                            <m:den>
                              <m:r>
                                <a:rPr lang="en-US" sz="3200" b="0" i="1" smtClean="0">
                                  <a:solidFill>
                                    <a:srgbClr val="000000"/>
                                  </a:solidFill>
                                  <a:latin typeface="Cambria Math" panose="02040503050406030204" pitchFamily="18" charset="0"/>
                                </a:rPr>
                                <m:t>2</m:t>
                              </m:r>
                            </m:den>
                          </m:f>
                        </m:e>
                      </m:d>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cm</m:t>
                          </m:r>
                        </m:e>
                      </m:d>
                    </m:oMath>
                  </m:oMathPara>
                </a14:m>
                <a:endParaRPr lang="en-US" sz="3200"/>
              </a:p>
            </p:txBody>
          </p:sp>
        </mc:Choice>
        <mc:Fallback xmlns="">
          <p:sp>
            <p:nvSpPr>
              <p:cNvPr id="9" name="TextBox 8" descr="n181 zalo Nguyen Duc Chien">
                <a:extLst>
                  <a:ext uri="{FF2B5EF4-FFF2-40B4-BE49-F238E27FC236}">
                    <a16:creationId xmlns:a16="http://schemas.microsoft.com/office/drawing/2014/main" id="{9F5F3BEB-53EF-38DC-DE0C-96D613740D7E}"/>
                  </a:ext>
                </a:extLst>
              </p:cNvPr>
              <p:cNvSpPr txBox="1">
                <a:spLocks noRot="1" noChangeAspect="1" noMove="1" noResize="1" noEditPoints="1" noAdjustHandles="1" noChangeArrowheads="1" noChangeShapeType="1" noTextEdit="1"/>
              </p:cNvSpPr>
              <p:nvPr/>
            </p:nvSpPr>
            <p:spPr>
              <a:xfrm>
                <a:off x="9744132" y="7657652"/>
                <a:ext cx="5240139" cy="1058367"/>
              </a:xfrm>
              <a:prstGeom prst="rect">
                <a:avLst/>
              </a:prstGeom>
              <a:blipFill>
                <a:blip r:embed="rId10"/>
                <a:stretch>
                  <a:fillRect/>
                </a:stretch>
              </a:blipFill>
            </p:spPr>
            <p:txBody>
              <a:bodyPr/>
              <a:lstStyle/>
              <a:p>
                <a:r>
                  <a:rPr lang="en-US">
                    <a:noFill/>
                  </a:rPr>
                  <a:t> </a:t>
                </a:r>
              </a:p>
            </p:txBody>
          </p:sp>
        </mc:Fallback>
      </mc:AlternateContent>
      <p:sp>
        <p:nvSpPr>
          <p:cNvPr id="11" name="Rectangle 10" descr="n181 zalo Nguyen Duc Chien">
            <a:extLst>
              <a:ext uri="{FF2B5EF4-FFF2-40B4-BE49-F238E27FC236}">
                <a16:creationId xmlns:a16="http://schemas.microsoft.com/office/drawing/2014/main" id="{59DA0980-9058-1F6F-BDC9-0EB53C029202}"/>
              </a:ext>
            </a:extLst>
          </p:cNvPr>
          <p:cNvSpPr/>
          <p:nvPr/>
        </p:nvSpPr>
        <p:spPr>
          <a:xfrm>
            <a:off x="7297209" y="2247900"/>
            <a:ext cx="10061322"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Lời giải:</a:t>
            </a:r>
          </a:p>
          <a:p>
            <a:pPr lvl="0"/>
            <a:r>
              <a:rPr lang="vi-VN" sz="3200">
                <a:solidFill>
                  <a:prstClr val="black"/>
                </a:solidFill>
                <a:latin typeface="Cambria" panose="02040503050406030204" pitchFamily="18" charset="0"/>
                <a:cs typeface="Times New Roman" panose="02020603050405020304" pitchFamily="18" charset="0"/>
              </a:rPr>
              <a:t>Nếu đề bài không cho phương trình dao động cơ bản thì ta biến đổi phương trình đưa về dạng cơ bản và xác định pha ban đầu bình thường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3446876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p:pic>
        <p:nvPicPr>
          <p:cNvPr id="15" name="Picture 15"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7928">
            <a:off x="-4226474" y="6054049"/>
            <a:ext cx="9563951" cy="5222352"/>
          </a:xfrm>
          <a:prstGeom prst="rect">
            <a:avLst/>
          </a:prstGeom>
        </p:spPr>
      </p:pic>
      <p:sp>
        <p:nvSpPr>
          <p:cNvPr id="19" name="TextBox 19" descr="n181 zalo Nguyen Duc Chien"/>
          <p:cNvSpPr txBox="1"/>
          <p:nvPr/>
        </p:nvSpPr>
        <p:spPr>
          <a:xfrm>
            <a:off x="1041351" y="494952"/>
            <a:ext cx="9448800" cy="1154162"/>
          </a:xfrm>
          <a:prstGeom prst="rect">
            <a:avLst/>
          </a:prstGeom>
        </p:spPr>
        <p:txBody>
          <a:bodyPr wrap="square" lIns="0" tIns="0" rIns="0" bIns="0" rtlCol="0" anchor="t">
            <a:spAutoFit/>
          </a:bodyPr>
          <a:lstStyle/>
          <a:p>
            <a:pPr marL="0" marR="0" lvl="0" indent="0" algn="l" defTabSz="914400" rtl="0" eaLnBrk="1" fontAlgn="auto" latinLnBrk="0" hangingPunct="1">
              <a:lnSpc>
                <a:spcPts val="8960"/>
              </a:lnSpc>
              <a:spcBef>
                <a:spcPts val="0"/>
              </a:spcBef>
              <a:spcAft>
                <a:spcPts val="0"/>
              </a:spcAft>
              <a:buClrTx/>
              <a:buSzTx/>
              <a:buFontTx/>
              <a:buNone/>
              <a:tabLst/>
              <a:defRPr/>
            </a:pP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Phiếu</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a:t>
            </a: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Học</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a:t>
            </a: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Tập</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a:t>
            </a: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Số</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1</a:t>
            </a:r>
          </a:p>
        </p:txBody>
      </p:sp>
      <p:grpSp>
        <p:nvGrpSpPr>
          <p:cNvPr id="76" name="Group 75" descr="n181 zalo Nguyen Duc Chien"/>
          <p:cNvGrpSpPr/>
          <p:nvPr/>
        </p:nvGrpSpPr>
        <p:grpSpPr>
          <a:xfrm>
            <a:off x="978879" y="1962313"/>
            <a:ext cx="5413396" cy="4612786"/>
            <a:chOff x="5695812" y="7496074"/>
            <a:chExt cx="8487258" cy="2665543"/>
          </a:xfrm>
        </p:grpSpPr>
        <p:grpSp>
          <p:nvGrpSpPr>
            <p:cNvPr id="71" name="Group 2"/>
            <p:cNvGrpSpPr/>
            <p:nvPr/>
          </p:nvGrpSpPr>
          <p:grpSpPr>
            <a:xfrm>
              <a:off x="5695812" y="7496074"/>
              <a:ext cx="8487258" cy="2665543"/>
              <a:chOff x="0" y="-28575"/>
              <a:chExt cx="1836016" cy="2401232"/>
            </a:xfrm>
          </p:grpSpPr>
          <p:sp>
            <p:nvSpPr>
              <p:cNvPr id="72" name="Freeform 3"/>
              <p:cNvSpPr/>
              <p:nvPr/>
            </p:nvSpPr>
            <p:spPr>
              <a:xfrm>
                <a:off x="0" y="0"/>
                <a:ext cx="1836016" cy="2372657"/>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7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
          <p:nvSpPr>
            <p:cNvPr id="75" name="Rectangle 74"/>
            <p:cNvSpPr/>
            <p:nvPr/>
          </p:nvSpPr>
          <p:spPr>
            <a:xfrm>
              <a:off x="5994429" y="7765332"/>
              <a:ext cx="7890023" cy="2174755"/>
            </a:xfrm>
            <a:prstGeom prst="rect">
              <a:avLst/>
            </a:prstGeom>
          </p:spPr>
          <p:txBody>
            <a:bodyPr wrap="square">
              <a:spAutoFit/>
            </a:bodyPr>
            <a:lstStyle/>
            <a:p>
              <a:pPr algn="just">
                <a:lnSpc>
                  <a:spcPct val="115000"/>
                </a:lnSpc>
                <a:spcAft>
                  <a:spcPts val="0"/>
                </a:spcAft>
              </a:pPr>
              <a:r>
                <a:rPr lang="en-US" sz="3000" b="1">
                  <a:latin typeface="Cambria" panose="02040503050406030204" pitchFamily="18" charset="0"/>
                  <a:ea typeface="Cambria" panose="02040503050406030204" pitchFamily="18" charset="0"/>
                </a:rPr>
                <a:t>Câu 3: </a:t>
              </a:r>
              <a:r>
                <a:rPr lang="en-US" sz="3000">
                  <a:latin typeface="Cambria" panose="02040503050406030204" pitchFamily="18" charset="0"/>
                  <a:ea typeface="Cambria" panose="02040503050406030204" pitchFamily="18" charset="0"/>
                </a:rPr>
                <a:t>Có thể sử dụng mối liên hệ giữa dao động điều hòa và chuyển động tròn đều để xác định pha ban đầu, thời gian để vật đi từ điểm này đến điểm khác trong dao động điều hòa được không?</a:t>
              </a:r>
              <a:endParaRPr lang="en-US" sz="3000" dirty="0">
                <a:latin typeface="Cambria" panose="02040503050406030204" pitchFamily="18" charset="0"/>
                <a:ea typeface="Cambria" panose="02040503050406030204" pitchFamily="18" charset="0"/>
              </a:endParaRPr>
            </a:p>
          </p:txBody>
        </p:sp>
      </p:grpSp>
      <p:grpSp>
        <p:nvGrpSpPr>
          <p:cNvPr id="2" name="Group 2" descr="n181 zalo Nguyen Duc Chien"/>
          <p:cNvGrpSpPr/>
          <p:nvPr/>
        </p:nvGrpSpPr>
        <p:grpSpPr>
          <a:xfrm>
            <a:off x="7117621" y="1678192"/>
            <a:ext cx="10420498" cy="7283081"/>
            <a:chOff x="-234329" y="-28575"/>
            <a:chExt cx="2070345" cy="2107803"/>
          </a:xfrm>
        </p:grpSpPr>
        <p:sp>
          <p:nvSpPr>
            <p:cNvPr id="3" name="Freeform 3"/>
            <p:cNvSpPr/>
            <p:nvPr/>
          </p:nvSpPr>
          <p:spPr>
            <a:xfrm>
              <a:off x="-234329" y="0"/>
              <a:ext cx="2070345"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
        <p:nvSpPr>
          <p:cNvPr id="11" name="Rectangle 10" descr="n181 zalo Nguyen Duc Chien">
            <a:extLst>
              <a:ext uri="{FF2B5EF4-FFF2-40B4-BE49-F238E27FC236}">
                <a16:creationId xmlns:a16="http://schemas.microsoft.com/office/drawing/2014/main" id="{59DA0980-9058-1F6F-BDC9-0EB53C029202}"/>
              </a:ext>
            </a:extLst>
          </p:cNvPr>
          <p:cNvSpPr/>
          <p:nvPr/>
        </p:nvSpPr>
        <p:spPr>
          <a:xfrm>
            <a:off x="7297209" y="2247900"/>
            <a:ext cx="458483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Lời giải: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Có thể sử dụng mối liên hệ giữa dao động điều hòa và chuyển động tròn đều để xác định pha ban đầu, thời gian để vật đi từ điểm này đến điểm khác trong dao động điều hòa.</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2050" name="Picture 2" descr="n181 zalo Nguyen Duc Chien">
            <a:extLst>
              <a:ext uri="{FF2B5EF4-FFF2-40B4-BE49-F238E27FC236}">
                <a16:creationId xmlns:a16="http://schemas.microsoft.com/office/drawing/2014/main" id="{39874684-4E8A-F911-BD41-D102E37AFD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1" t="1178" r="709" b="35368"/>
          <a:stretch/>
        </p:blipFill>
        <p:spPr bwMode="auto">
          <a:xfrm>
            <a:off x="12025902" y="2415407"/>
            <a:ext cx="5412218" cy="42520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n181 zalo Nguyen Duc Chien"/>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24283" y="6597475"/>
            <a:ext cx="3236480" cy="3476688"/>
          </a:xfrm>
          <a:prstGeom prst="rect">
            <a:avLst/>
          </a:prstGeom>
        </p:spPr>
      </p:pic>
    </p:spTree>
    <p:extLst>
      <p:ext uri="{BB962C8B-B14F-4D97-AF65-F5344CB8AC3E}">
        <p14:creationId xmlns:p14="http://schemas.microsoft.com/office/powerpoint/2010/main" val="11662984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AEC"/>
        </a:solidFill>
        <a:effectLst/>
      </p:bgPr>
    </p:bg>
    <p:spTree>
      <p:nvGrpSpPr>
        <p:cNvPr id="1" name=""/>
        <p:cNvGrpSpPr/>
        <p:nvPr/>
      </p:nvGrpSpPr>
      <p:grpSpPr>
        <a:xfrm>
          <a:off x="0" y="0"/>
          <a:ext cx="0" cy="0"/>
          <a:chOff x="0" y="0"/>
          <a:chExt cx="0" cy="0"/>
        </a:xfrm>
      </p:grpSpPr>
      <p:pic>
        <p:nvPicPr>
          <p:cNvPr id="2" name="Picture 2"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7267">
            <a:off x="10757544" y="-2195297"/>
            <a:ext cx="9975080" cy="5097047"/>
          </a:xfrm>
          <a:prstGeom prst="rect">
            <a:avLst/>
          </a:prstGeom>
        </p:spPr>
      </p:pic>
      <p:grpSp>
        <p:nvGrpSpPr>
          <p:cNvPr id="3" name="Group 3" descr="n181 zalo Nguyen Duc Chien"/>
          <p:cNvGrpSpPr/>
          <p:nvPr/>
        </p:nvGrpSpPr>
        <p:grpSpPr>
          <a:xfrm>
            <a:off x="12454224" y="1263828"/>
            <a:ext cx="3814890" cy="3244992"/>
            <a:chOff x="0" y="0"/>
            <a:chExt cx="597347" cy="508111"/>
          </a:xfrm>
        </p:grpSpPr>
        <p:sp>
          <p:nvSpPr>
            <p:cNvPr id="4" name="Freeform 4"/>
            <p:cNvSpPr/>
            <p:nvPr/>
          </p:nvSpPr>
          <p:spPr>
            <a:xfrm>
              <a:off x="0" y="0"/>
              <a:ext cx="597347" cy="508111"/>
            </a:xfrm>
            <a:custGeom>
              <a:avLst/>
              <a:gdLst/>
              <a:ahLst/>
              <a:cxnLst/>
              <a:rect l="l" t="t" r="r" b="b"/>
              <a:pathLst>
                <a:path w="597347" h="508111">
                  <a:moveTo>
                    <a:pt x="87264" y="0"/>
                  </a:moveTo>
                  <a:lnTo>
                    <a:pt x="510083" y="0"/>
                  </a:lnTo>
                  <a:cubicBezTo>
                    <a:pt x="533227" y="0"/>
                    <a:pt x="555423" y="9194"/>
                    <a:pt x="571788" y="25559"/>
                  </a:cubicBezTo>
                  <a:cubicBezTo>
                    <a:pt x="588153" y="41924"/>
                    <a:pt x="597347" y="64120"/>
                    <a:pt x="597347" y="87264"/>
                  </a:cubicBezTo>
                  <a:lnTo>
                    <a:pt x="597347" y="420847"/>
                  </a:lnTo>
                  <a:cubicBezTo>
                    <a:pt x="597347" y="469041"/>
                    <a:pt x="558278" y="508111"/>
                    <a:pt x="510083" y="508111"/>
                  </a:cubicBezTo>
                  <a:lnTo>
                    <a:pt x="87264" y="508111"/>
                  </a:lnTo>
                  <a:cubicBezTo>
                    <a:pt x="39069" y="508111"/>
                    <a:pt x="0" y="469041"/>
                    <a:pt x="0" y="420847"/>
                  </a:cubicBezTo>
                  <a:lnTo>
                    <a:pt x="0" y="87264"/>
                  </a:lnTo>
                  <a:cubicBezTo>
                    <a:pt x="0" y="39069"/>
                    <a:pt x="39069" y="0"/>
                    <a:pt x="87264" y="0"/>
                  </a:cubicBezTo>
                  <a:close/>
                </a:path>
              </a:pathLst>
            </a:custGeom>
            <a:solidFill>
              <a:srgbClr val="FD5D5B"/>
            </a:solidFill>
            <a:ln w="19050">
              <a:solidFill>
                <a:srgbClr val="40246D"/>
              </a:solidFill>
            </a:ln>
          </p:spPr>
          <p:txBody>
            <a:bodyPr/>
            <a:lstStyle/>
            <a:p>
              <a:endParaRPr lang="en-US"/>
            </a:p>
          </p:txBody>
        </p:sp>
        <p:sp>
          <p:nvSpPr>
            <p:cNvPr id="5" name="TextBox 5"/>
            <p:cNvSpPr txBox="1"/>
            <p:nvPr/>
          </p:nvSpPr>
          <p:spPr>
            <a:xfrm>
              <a:off x="0" y="-47625"/>
              <a:ext cx="812800" cy="860425"/>
            </a:xfrm>
            <a:prstGeom prst="rect">
              <a:avLst/>
            </a:prstGeom>
          </p:spPr>
          <p:txBody>
            <a:bodyPr lIns="254000" tIns="254000" rIns="254000" bIns="254000" rtlCol="0" anchor="ctr"/>
            <a:lstStyle/>
            <a:p>
              <a:pPr algn="ctr">
                <a:lnSpc>
                  <a:spcPts val="3360"/>
                </a:lnSpc>
              </a:pPr>
              <a:endParaRPr>
                <a:latin typeface="Cambria" panose="02040503050406030204" pitchFamily="18" charset="0"/>
              </a:endParaRPr>
            </a:p>
          </p:txBody>
        </p:sp>
      </p:grpSp>
      <p:pic>
        <p:nvPicPr>
          <p:cNvPr id="6" name="Picture 6" descr="n181 zalo Nguyen Duc Chi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8940"/>
          <a:stretch>
            <a:fillRect/>
          </a:stretch>
        </p:blipFill>
        <p:spPr>
          <a:xfrm>
            <a:off x="12416370" y="1028700"/>
            <a:ext cx="5871630" cy="3459243"/>
          </a:xfrm>
          <a:prstGeom prst="rect">
            <a:avLst/>
          </a:prstGeom>
        </p:spPr>
      </p:pic>
      <p:pic>
        <p:nvPicPr>
          <p:cNvPr id="7" name="Picture 7"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8029" y="8290432"/>
            <a:ext cx="9975080" cy="5097047"/>
          </a:xfrm>
          <a:prstGeom prst="rect">
            <a:avLst/>
          </a:prstGeom>
        </p:spPr>
      </p:pic>
      <p:grpSp>
        <p:nvGrpSpPr>
          <p:cNvPr id="8" name="Group 8" descr="n181 zalo Nguyen Duc Chien"/>
          <p:cNvGrpSpPr/>
          <p:nvPr/>
        </p:nvGrpSpPr>
        <p:grpSpPr>
          <a:xfrm>
            <a:off x="12454224" y="6013308"/>
            <a:ext cx="3814890" cy="3244992"/>
            <a:chOff x="0" y="0"/>
            <a:chExt cx="597347" cy="508111"/>
          </a:xfrm>
        </p:grpSpPr>
        <p:sp>
          <p:nvSpPr>
            <p:cNvPr id="9" name="Freeform 9"/>
            <p:cNvSpPr/>
            <p:nvPr/>
          </p:nvSpPr>
          <p:spPr>
            <a:xfrm>
              <a:off x="0" y="0"/>
              <a:ext cx="597347" cy="508111"/>
            </a:xfrm>
            <a:custGeom>
              <a:avLst/>
              <a:gdLst/>
              <a:ahLst/>
              <a:cxnLst/>
              <a:rect l="l" t="t" r="r" b="b"/>
              <a:pathLst>
                <a:path w="597347" h="508111">
                  <a:moveTo>
                    <a:pt x="87264" y="0"/>
                  </a:moveTo>
                  <a:lnTo>
                    <a:pt x="510083" y="0"/>
                  </a:lnTo>
                  <a:cubicBezTo>
                    <a:pt x="533227" y="0"/>
                    <a:pt x="555423" y="9194"/>
                    <a:pt x="571788" y="25559"/>
                  </a:cubicBezTo>
                  <a:cubicBezTo>
                    <a:pt x="588153" y="41924"/>
                    <a:pt x="597347" y="64120"/>
                    <a:pt x="597347" y="87264"/>
                  </a:cubicBezTo>
                  <a:lnTo>
                    <a:pt x="597347" y="420847"/>
                  </a:lnTo>
                  <a:cubicBezTo>
                    <a:pt x="597347" y="469041"/>
                    <a:pt x="558278" y="508111"/>
                    <a:pt x="510083" y="508111"/>
                  </a:cubicBezTo>
                  <a:lnTo>
                    <a:pt x="87264" y="508111"/>
                  </a:lnTo>
                  <a:cubicBezTo>
                    <a:pt x="39069" y="508111"/>
                    <a:pt x="0" y="469041"/>
                    <a:pt x="0" y="420847"/>
                  </a:cubicBezTo>
                  <a:lnTo>
                    <a:pt x="0" y="87264"/>
                  </a:lnTo>
                  <a:cubicBezTo>
                    <a:pt x="0" y="39069"/>
                    <a:pt x="39069" y="0"/>
                    <a:pt x="87264" y="0"/>
                  </a:cubicBezTo>
                  <a:close/>
                </a:path>
              </a:pathLst>
            </a:custGeom>
            <a:solidFill>
              <a:srgbClr val="FF9141"/>
            </a:solidFill>
            <a:ln w="19050">
              <a:solidFill>
                <a:srgbClr val="40246D"/>
              </a:solidFill>
            </a:ln>
          </p:spPr>
          <p:txBody>
            <a:bodyPr/>
            <a:lstStyle/>
            <a:p>
              <a:endParaRPr lang="en-US"/>
            </a:p>
          </p:txBody>
        </p:sp>
        <p:sp>
          <p:nvSpPr>
            <p:cNvPr id="10" name="TextBox 10"/>
            <p:cNvSpPr txBox="1"/>
            <p:nvPr/>
          </p:nvSpPr>
          <p:spPr>
            <a:xfrm>
              <a:off x="0" y="-47625"/>
              <a:ext cx="812800" cy="860425"/>
            </a:xfrm>
            <a:prstGeom prst="rect">
              <a:avLst/>
            </a:prstGeom>
          </p:spPr>
          <p:txBody>
            <a:bodyPr lIns="254000" tIns="254000" rIns="254000" bIns="254000" rtlCol="0" anchor="ctr"/>
            <a:lstStyle/>
            <a:p>
              <a:pPr algn="ctr">
                <a:lnSpc>
                  <a:spcPts val="3360"/>
                </a:lnSpc>
              </a:pPr>
              <a:endParaRPr>
                <a:latin typeface="Cambria" panose="02040503050406030204" pitchFamily="18" charset="0"/>
              </a:endParaRPr>
            </a:p>
          </p:txBody>
        </p:sp>
      </p:grpSp>
      <p:pic>
        <p:nvPicPr>
          <p:cNvPr id="11" name="Picture 11" descr="n181 zalo Nguyen Duc Chien"/>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7540"/>
          <a:stretch>
            <a:fillRect/>
          </a:stretch>
        </p:blipFill>
        <p:spPr>
          <a:xfrm>
            <a:off x="12968491" y="5193574"/>
            <a:ext cx="3702348" cy="4064726"/>
          </a:xfrm>
          <a:prstGeom prst="rect">
            <a:avLst/>
          </a:prstGeom>
        </p:spPr>
      </p:pic>
      <p:pic>
        <p:nvPicPr>
          <p:cNvPr id="18" name="Picture 18"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0200" y="3055758"/>
            <a:ext cx="320089" cy="320089"/>
          </a:xfrm>
          <a:prstGeom prst="rect">
            <a:avLst/>
          </a:prstGeom>
        </p:spPr>
      </p:pic>
      <p:pic>
        <p:nvPicPr>
          <p:cNvPr id="21" name="Picture 18"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2833" y="5693219"/>
            <a:ext cx="320089" cy="320089"/>
          </a:xfrm>
          <a:prstGeom prst="rect">
            <a:avLst/>
          </a:prstGeom>
        </p:spPr>
      </p:pic>
      <p:pic>
        <p:nvPicPr>
          <p:cNvPr id="22" name="Picture 18"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0200" y="4983455"/>
            <a:ext cx="320089" cy="320089"/>
          </a:xfrm>
          <a:prstGeom prst="rect">
            <a:avLst/>
          </a:prstGeom>
        </p:spPr>
      </p:pic>
      <p:sp>
        <p:nvSpPr>
          <p:cNvPr id="25" name="Text Box 8" descr="n181 zalo Nguyen Duc Chien"/>
          <p:cNvSpPr txBox="1"/>
          <p:nvPr/>
        </p:nvSpPr>
        <p:spPr>
          <a:xfrm>
            <a:off x="1874603" y="2803840"/>
            <a:ext cx="9898848" cy="400557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0"/>
              </a:spcAft>
            </a:pPr>
            <a:r>
              <a:rPr lang="en-US" sz="3600" dirty="0">
                <a:effectLst/>
                <a:latin typeface="Cambria" panose="02040503050406030204" pitchFamily="18" charset="0"/>
                <a:ea typeface="Cambria" panose="02040503050406030204" pitchFamily="18" charset="0"/>
              </a:rPr>
              <a:t>Một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dao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động</a:t>
            </a:r>
            <a:r>
              <a:rPr lang="en-US" sz="3600" dirty="0">
                <a:effectLst/>
                <a:latin typeface="Cambria" panose="02040503050406030204" pitchFamily="18" charset="0"/>
                <a:ea typeface="Cambria" panose="02040503050406030204" pitchFamily="18" charset="0"/>
              </a:rPr>
              <a:t> điều </a:t>
            </a:r>
            <a:r>
              <a:rPr lang="en-US" sz="3600" dirty="0" err="1">
                <a:effectLst/>
                <a:latin typeface="Cambria" panose="02040503050406030204" pitchFamily="18" charset="0"/>
                <a:ea typeface="Cambria" panose="02040503050406030204" pitchFamily="18" charset="0"/>
              </a:rPr>
              <a:t>hòa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tần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số</a:t>
            </a:r>
            <a:r>
              <a:rPr lang="en-US" sz="3600" dirty="0">
                <a:effectLst/>
                <a:latin typeface="Cambria" panose="02040503050406030204" pitchFamily="18" charset="0"/>
                <a:ea typeface="Cambria" panose="02040503050406030204" pitchFamily="18" charset="0"/>
              </a:rPr>
              <a:t> 2Hz. </a:t>
            </a:r>
            <a:r>
              <a:rPr lang="en-US" sz="3600" dirty="0" err="1">
                <a:effectLst/>
                <a:latin typeface="Cambria" panose="02040503050406030204" pitchFamily="18" charset="0"/>
                <a:ea typeface="Cambria" panose="02040503050406030204" pitchFamily="18" charset="0"/>
              </a:rPr>
              <a:t>Tại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thời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điểm</a:t>
            </a:r>
            <a:r>
              <a:rPr lang="en-US" sz="3600" dirty="0">
                <a:effectLst/>
                <a:latin typeface="Cambria" panose="02040503050406030204" pitchFamily="18" charset="0"/>
                <a:ea typeface="Cambria" panose="02040503050406030204" pitchFamily="18" charset="0"/>
              </a:rPr>
              <a:t> ban đầu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li độ x = 5 cm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tốc</a:t>
            </a:r>
            <a:r>
              <a:rPr lang="en-US" sz="3600" dirty="0">
                <a:effectLst/>
                <a:latin typeface="Cambria" panose="02040503050406030204" pitchFamily="18" charset="0"/>
                <a:ea typeface="Cambria" panose="02040503050406030204" pitchFamily="18" charset="0"/>
              </a:rPr>
              <a:t>          v = -30 cm/s. </a:t>
            </a:r>
            <a:r>
              <a:rPr lang="en-US" sz="3600" dirty="0" err="1">
                <a:effectLst/>
                <a:latin typeface="Cambria" panose="02040503050406030204" pitchFamily="18" charset="0"/>
                <a:ea typeface="Cambria" panose="02040503050406030204" pitchFamily="18" charset="0"/>
              </a:rPr>
              <a:t>Xác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định</a:t>
            </a:r>
            <a:r>
              <a:rPr lang="en-US" sz="3600" dirty="0">
                <a:effectLst/>
                <a:latin typeface="Cambria" panose="02040503050406030204" pitchFamily="18" charset="0"/>
                <a:ea typeface="Cambria" panose="02040503050406030204" pitchFamily="18" charset="0"/>
              </a:rPr>
              <a:t>:</a:t>
            </a:r>
          </a:p>
          <a:p>
            <a:pPr algn="just">
              <a:lnSpc>
                <a:spcPct val="115000"/>
              </a:lnSpc>
              <a:spcAft>
                <a:spcPts val="0"/>
              </a:spcAft>
            </a:pPr>
            <a:r>
              <a:rPr lang="en-US" sz="3600" b="1">
                <a:effectLst/>
                <a:latin typeface="Cambria" panose="02040503050406030204" pitchFamily="18" charset="0"/>
                <a:ea typeface="Cambria" panose="02040503050406030204" pitchFamily="18" charset="0"/>
              </a:rPr>
              <a:t>a. </a:t>
            </a:r>
            <a:r>
              <a:rPr lang="en-US" sz="3600" dirty="0" err="1">
                <a:effectLst/>
                <a:latin typeface="Cambria" panose="02040503050406030204" pitchFamily="18" charset="0"/>
                <a:ea typeface="Cambria" panose="02040503050406030204" pitchFamily="18" charset="0"/>
              </a:rPr>
              <a:t>Biên</a:t>
            </a:r>
            <a:r>
              <a:rPr lang="en-US" sz="3600" dirty="0">
                <a:effectLst/>
                <a:latin typeface="Cambria" panose="02040503050406030204" pitchFamily="18" charset="0"/>
                <a:ea typeface="Cambria" panose="02040503050406030204" pitchFamily="18" charset="0"/>
              </a:rPr>
              <a:t> độ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pha</a:t>
            </a:r>
            <a:r>
              <a:rPr lang="en-US" sz="3600" dirty="0">
                <a:effectLst/>
                <a:latin typeface="Cambria" panose="02040503050406030204" pitchFamily="18" charset="0"/>
                <a:ea typeface="Cambria" panose="02040503050406030204" pitchFamily="18" charset="0"/>
              </a:rPr>
              <a:t> ban đầu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dao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động</a:t>
            </a:r>
            <a:r>
              <a:rPr lang="en-US" sz="3600" dirty="0">
                <a:effectLst/>
                <a:latin typeface="Cambria" panose="02040503050406030204" pitchFamily="18" charset="0"/>
                <a:ea typeface="Cambria" panose="02040503050406030204" pitchFamily="18" charset="0"/>
              </a:rPr>
              <a:t>.</a:t>
            </a:r>
          </a:p>
          <a:p>
            <a:pPr algn="just">
              <a:lnSpc>
                <a:spcPct val="115000"/>
              </a:lnSpc>
              <a:spcAft>
                <a:spcPts val="0"/>
              </a:spcAft>
            </a:pPr>
            <a:r>
              <a:rPr lang="en-US" sz="3600" b="1">
                <a:effectLst/>
                <a:latin typeface="Cambria" panose="02040503050406030204" pitchFamily="18" charset="0"/>
                <a:ea typeface="Cambria" panose="02040503050406030204" pitchFamily="18" charset="0"/>
              </a:rPr>
              <a:t>b. </a:t>
            </a:r>
            <a:r>
              <a:rPr lang="en-US" sz="3600" dirty="0" err="1">
                <a:effectLst/>
                <a:latin typeface="Cambria" panose="02040503050406030204" pitchFamily="18" charset="0"/>
                <a:ea typeface="Cambria" panose="02040503050406030204" pitchFamily="18" charset="0"/>
              </a:rPr>
              <a:t>Giá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trị</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cực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dao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động</a:t>
            </a:r>
            <a:endParaRPr lang="en-US" sz="3600" dirty="0">
              <a:effectLst/>
              <a:latin typeface="Cambria" panose="02040503050406030204" pitchFamily="18" charset="0"/>
              <a:ea typeface="Cambria" panose="02040503050406030204" pitchFamily="18" charset="0"/>
            </a:endParaRPr>
          </a:p>
        </p:txBody>
      </p:sp>
      <p:pic>
        <p:nvPicPr>
          <p:cNvPr id="27" name="Picture 9" descr="n181 zalo Nguyen Duc Chien"/>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09239" y="6809419"/>
            <a:ext cx="2628124" cy="2962025"/>
          </a:xfrm>
          <a:prstGeom prst="rect">
            <a:avLst/>
          </a:prstGeom>
        </p:spPr>
      </p:pic>
      <p:sp>
        <p:nvSpPr>
          <p:cNvPr id="13" name="TextBox 12" descr="n181 zalo Nguyen Duc Chien">
            <a:extLst>
              <a:ext uri="{FF2B5EF4-FFF2-40B4-BE49-F238E27FC236}">
                <a16:creationId xmlns:a16="http://schemas.microsoft.com/office/drawing/2014/main" id="{4F020910-C47B-ABDC-F9F1-471ACE4E8504}"/>
              </a:ext>
            </a:extLst>
          </p:cNvPr>
          <p:cNvSpPr txBox="1"/>
          <p:nvPr/>
        </p:nvSpPr>
        <p:spPr>
          <a:xfrm>
            <a:off x="1345975" y="730210"/>
            <a:ext cx="9183561" cy="1147999"/>
          </a:xfrm>
          <a:prstGeom prst="rect">
            <a:avLst/>
          </a:prstGeom>
        </p:spPr>
        <p:txBody>
          <a:bodyPr lIns="0" tIns="0" rIns="0" bIns="0" rtlCol="0" anchor="t">
            <a:spAutoFit/>
          </a:bodyPr>
          <a:lstStyle/>
          <a:p>
            <a:pPr>
              <a:lnSpc>
                <a:spcPts val="8960"/>
              </a:lnSpc>
            </a:pPr>
            <a:r>
              <a:rPr lang="en-US" sz="8000" b="1" spc="-160">
                <a:solidFill>
                  <a:srgbClr val="44000A"/>
                </a:solidFill>
                <a:latin typeface="Cambria" panose="02040503050406030204" pitchFamily="18" charset="0"/>
              </a:rPr>
              <a:t>Phiếu học tập số 2</a:t>
            </a:r>
          </a:p>
        </p:txBody>
      </p:sp>
    </p:spTree>
    <p:extLst>
      <p:ext uri="{BB962C8B-B14F-4D97-AF65-F5344CB8AC3E}">
        <p14:creationId xmlns:p14="http://schemas.microsoft.com/office/powerpoint/2010/main" val="4117729113"/>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p:pic>
        <p:nvPicPr>
          <p:cNvPr id="15" name="Picture 15"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7928">
            <a:off x="-4226474" y="6054049"/>
            <a:ext cx="9563951" cy="5222352"/>
          </a:xfrm>
          <a:prstGeom prst="rect">
            <a:avLst/>
          </a:prstGeom>
        </p:spPr>
      </p:pic>
      <p:sp>
        <p:nvSpPr>
          <p:cNvPr id="19" name="TextBox 19" descr="n181 zalo Nguyen Duc Chien"/>
          <p:cNvSpPr txBox="1"/>
          <p:nvPr/>
        </p:nvSpPr>
        <p:spPr>
          <a:xfrm>
            <a:off x="1041351" y="494952"/>
            <a:ext cx="9448800" cy="1154162"/>
          </a:xfrm>
          <a:prstGeom prst="rect">
            <a:avLst/>
          </a:prstGeom>
        </p:spPr>
        <p:txBody>
          <a:bodyPr wrap="square" lIns="0" tIns="0" rIns="0" bIns="0" rtlCol="0" anchor="t">
            <a:spAutoFit/>
          </a:bodyPr>
          <a:lstStyle/>
          <a:p>
            <a:pPr marL="0" marR="0" lvl="0" indent="0" algn="l" defTabSz="914400" rtl="0" eaLnBrk="1" fontAlgn="auto" latinLnBrk="0" hangingPunct="1">
              <a:lnSpc>
                <a:spcPts val="8960"/>
              </a:lnSpc>
              <a:spcBef>
                <a:spcPts val="0"/>
              </a:spcBef>
              <a:spcAft>
                <a:spcPts val="0"/>
              </a:spcAft>
              <a:buClrTx/>
              <a:buSzTx/>
              <a:buFontTx/>
              <a:buNone/>
              <a:tabLst/>
              <a:defRPr/>
            </a:pP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Phiếu</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a:t>
            </a: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Học</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a:t>
            </a: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Tập</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a:t>
            </a:r>
            <a:r>
              <a:rPr kumimoji="0" lang="en-US" sz="8000" b="1" i="0" u="none" strike="noStrike" kern="1200" cap="none" spc="-160" normalizeH="0" baseline="0" noProof="0" err="1">
                <a:ln>
                  <a:noFill/>
                </a:ln>
                <a:solidFill>
                  <a:srgbClr val="44000A"/>
                </a:solidFill>
                <a:effectLst/>
                <a:uLnTx/>
                <a:uFillTx/>
                <a:latin typeface="Cambria" panose="02040503050406030204" pitchFamily="18" charset="0"/>
                <a:ea typeface="+mn-ea"/>
                <a:cs typeface="+mn-cs"/>
              </a:rPr>
              <a:t>Số</a:t>
            </a:r>
            <a:r>
              <a:rPr kumimoji="0" lang="en-US" sz="8000" b="1" i="0" u="none" strike="noStrike" kern="1200" cap="none" spc="-160" normalizeH="0" baseline="0" noProof="0">
                <a:ln>
                  <a:noFill/>
                </a:ln>
                <a:solidFill>
                  <a:srgbClr val="44000A"/>
                </a:solidFill>
                <a:effectLst/>
                <a:uLnTx/>
                <a:uFillTx/>
                <a:latin typeface="Cambria" panose="02040503050406030204" pitchFamily="18" charset="0"/>
                <a:ea typeface="+mn-ea"/>
                <a:cs typeface="+mn-cs"/>
              </a:rPr>
              <a:t> 2</a:t>
            </a:r>
            <a:endPar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endParaRPr>
          </a:p>
        </p:txBody>
      </p:sp>
      <p:grpSp>
        <p:nvGrpSpPr>
          <p:cNvPr id="76" name="Group 75" descr="n181 zalo Nguyen Duc Chien"/>
          <p:cNvGrpSpPr/>
          <p:nvPr/>
        </p:nvGrpSpPr>
        <p:grpSpPr>
          <a:xfrm>
            <a:off x="978879" y="1962312"/>
            <a:ext cx="5413396" cy="4612786"/>
            <a:chOff x="5695812" y="7496074"/>
            <a:chExt cx="8487258" cy="2665543"/>
          </a:xfrm>
        </p:grpSpPr>
        <p:grpSp>
          <p:nvGrpSpPr>
            <p:cNvPr id="71" name="Group 2"/>
            <p:cNvGrpSpPr/>
            <p:nvPr/>
          </p:nvGrpSpPr>
          <p:grpSpPr>
            <a:xfrm>
              <a:off x="5695812" y="7496074"/>
              <a:ext cx="8487258" cy="2665543"/>
              <a:chOff x="0" y="-28575"/>
              <a:chExt cx="1836016" cy="2401232"/>
            </a:xfrm>
          </p:grpSpPr>
          <p:sp>
            <p:nvSpPr>
              <p:cNvPr id="72" name="Freeform 3"/>
              <p:cNvSpPr/>
              <p:nvPr/>
            </p:nvSpPr>
            <p:spPr>
              <a:xfrm>
                <a:off x="0" y="0"/>
                <a:ext cx="1836016" cy="2372657"/>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7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
          <p:nvSpPr>
            <p:cNvPr id="75" name="Rectangle 74"/>
            <p:cNvSpPr/>
            <p:nvPr/>
          </p:nvSpPr>
          <p:spPr>
            <a:xfrm>
              <a:off x="5833657" y="7601365"/>
              <a:ext cx="8188641" cy="2481549"/>
            </a:xfrm>
            <a:prstGeom prst="rect">
              <a:avLst/>
            </a:prstGeom>
          </p:spPr>
          <p:txBody>
            <a:bodyPr wrap="square">
              <a:spAutoFit/>
            </a:bodyPr>
            <a:lstStyle/>
            <a:p>
              <a:pPr algn="just">
                <a:lnSpc>
                  <a:spcPct val="115000"/>
                </a:lnSpc>
                <a:spcAft>
                  <a:spcPts val="0"/>
                </a:spcAft>
              </a:pPr>
              <a:r>
                <a:rPr lang="en-US" sz="3000">
                  <a:effectLst/>
                  <a:latin typeface="Cambria" panose="02040503050406030204" pitchFamily="18" charset="0"/>
                  <a:ea typeface="Cambria" panose="02040503050406030204" pitchFamily="18" charset="0"/>
                </a:rPr>
                <a:t>Một vật dao động điều hòa với tần số 2Hz. Tại thời điểm ban đầu vật có li độ x = 5 cm và vận tốc v = -30 cm/s. Xác định:</a:t>
              </a:r>
            </a:p>
            <a:p>
              <a:pPr algn="just">
                <a:lnSpc>
                  <a:spcPct val="115000"/>
                </a:lnSpc>
                <a:spcAft>
                  <a:spcPts val="0"/>
                </a:spcAft>
              </a:pPr>
              <a:r>
                <a:rPr lang="en-US" sz="3000" b="1">
                  <a:effectLst/>
                  <a:latin typeface="Cambria" panose="02040503050406030204" pitchFamily="18" charset="0"/>
                  <a:ea typeface="Cambria" panose="02040503050406030204" pitchFamily="18" charset="0"/>
                </a:rPr>
                <a:t>a. </a:t>
              </a:r>
              <a:r>
                <a:rPr lang="en-US" sz="3000">
                  <a:effectLst/>
                  <a:latin typeface="Cambria" panose="02040503050406030204" pitchFamily="18" charset="0"/>
                  <a:ea typeface="Cambria" panose="02040503050406030204" pitchFamily="18" charset="0"/>
                </a:rPr>
                <a:t>Biên độ và pha ban đầu của dao động.</a:t>
              </a:r>
            </a:p>
            <a:p>
              <a:pPr algn="just">
                <a:lnSpc>
                  <a:spcPct val="115000"/>
                </a:lnSpc>
                <a:spcAft>
                  <a:spcPts val="0"/>
                </a:spcAft>
              </a:pPr>
              <a:r>
                <a:rPr lang="en-US" sz="3000" b="1">
                  <a:effectLst/>
                  <a:latin typeface="Cambria" panose="02040503050406030204" pitchFamily="18" charset="0"/>
                  <a:ea typeface="Cambria" panose="02040503050406030204" pitchFamily="18" charset="0"/>
                </a:rPr>
                <a:t>b. </a:t>
              </a:r>
              <a:r>
                <a:rPr lang="en-US" sz="3000">
                  <a:effectLst/>
                  <a:latin typeface="Cambria" panose="02040503050406030204" pitchFamily="18" charset="0"/>
                  <a:ea typeface="Cambria" panose="02040503050406030204" pitchFamily="18" charset="0"/>
                </a:rPr>
                <a:t>Giá trị cực đại của vận tốc và gia tốc của vật khi dao động</a:t>
              </a:r>
              <a:endParaRPr lang="en-US" sz="3000" dirty="0">
                <a:effectLst/>
                <a:latin typeface="Cambria" panose="02040503050406030204" pitchFamily="18" charset="0"/>
                <a:ea typeface="Cambria" panose="02040503050406030204" pitchFamily="18" charset="0"/>
              </a:endParaRPr>
            </a:p>
          </p:txBody>
        </p:sp>
      </p:grpSp>
      <p:grpSp>
        <p:nvGrpSpPr>
          <p:cNvPr id="2" name="Group 2" descr="n181 zalo Nguyen Duc Chien"/>
          <p:cNvGrpSpPr/>
          <p:nvPr/>
        </p:nvGrpSpPr>
        <p:grpSpPr>
          <a:xfrm>
            <a:off x="7117621" y="1678192"/>
            <a:ext cx="10420498" cy="7283081"/>
            <a:chOff x="-234329" y="-28575"/>
            <a:chExt cx="2070345" cy="2107803"/>
          </a:xfrm>
        </p:grpSpPr>
        <p:sp>
          <p:nvSpPr>
            <p:cNvPr id="3" name="Freeform 3"/>
            <p:cNvSpPr/>
            <p:nvPr/>
          </p:nvSpPr>
          <p:spPr>
            <a:xfrm>
              <a:off x="-234329" y="0"/>
              <a:ext cx="2070345"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1" name="Rectangle 10" descr="n181 zalo Nguyen Duc Chien">
                <a:extLst>
                  <a:ext uri="{FF2B5EF4-FFF2-40B4-BE49-F238E27FC236}">
                    <a16:creationId xmlns:a16="http://schemas.microsoft.com/office/drawing/2014/main" id="{59DA0980-9058-1F6F-BDC9-0EB53C029202}"/>
                  </a:ext>
                </a:extLst>
              </p:cNvPr>
              <p:cNvSpPr/>
              <p:nvPr/>
            </p:nvSpPr>
            <p:spPr>
              <a:xfrm>
                <a:off x="7603500" y="2092648"/>
                <a:ext cx="9600923" cy="6151684"/>
              </a:xfrm>
              <a:prstGeom prst="rect">
                <a:avLst/>
              </a:prstGeom>
            </p:spPr>
            <p:txBody>
              <a:bodyPr wrap="square">
                <a:spAutoFit/>
              </a:bodyPr>
              <a:lstStyle/>
              <a:p>
                <a:pPr marL="0" marR="0" lvl="0" indent="0" algn="l" defTabSz="914400" rtl="0" eaLnBrk="1" fontAlgn="auto" latinLnBrk="0" hangingPunct="1">
                  <a:buClrTx/>
                  <a:buSzTx/>
                  <a:buFontTx/>
                  <a:buNone/>
                  <a:tabLst/>
                  <a:defRPr/>
                </a:pP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Lời giải:</a:t>
                </a:r>
              </a:p>
              <a:p>
                <a:r>
                  <a:rPr lang="en-US" sz="3200" b="1">
                    <a:latin typeface="Cambria" panose="02040503050406030204" pitchFamily="18" charset="0"/>
                    <a:cs typeface="Times New Roman" panose="02020603050405020304" pitchFamily="18" charset="0"/>
                  </a:rPr>
                  <a:t>a) </a:t>
                </a:r>
                <a:r>
                  <a:rPr lang="en-US" sz="3200">
                    <a:latin typeface="Cambria" panose="02040503050406030204" pitchFamily="18" charset="0"/>
                    <a:cs typeface="Times New Roman" panose="02020603050405020304" pitchFamily="18" charset="0"/>
                  </a:rPr>
                  <a:t>Tần số góc dao động:</a:t>
                </a:r>
              </a:p>
              <a:p>
                <a:pPr/>
                <a14:m>
                  <m:oMathPara xmlns:m="http://schemas.openxmlformats.org/officeDocument/2006/math">
                    <m:oMathParaPr>
                      <m:jc m:val="centerGroup"/>
                    </m:oMathParaPr>
                    <m:oMath xmlns:m="http://schemas.openxmlformats.org/officeDocument/2006/math">
                      <m:r>
                        <m:rPr>
                          <m:nor/>
                        </m:rPr>
                        <a:rPr lang="en-US" sz="3200" i="0" smtClean="0">
                          <a:solidFill>
                            <a:srgbClr val="000000"/>
                          </a:solidFill>
                          <a:latin typeface="Cambria Math" panose="02040503050406030204" pitchFamily="18" charset="0"/>
                        </a:rPr>
                        <m:t>ω</m:t>
                      </m:r>
                      <m:r>
                        <m:rPr>
                          <m:nor/>
                        </m:rPr>
                        <a:rPr lang="en-US" sz="3200" i="0" smtClean="0">
                          <a:solidFill>
                            <a:srgbClr val="000000"/>
                          </a:solidFill>
                          <a:latin typeface="Cambria Math" panose="02040503050406030204" pitchFamily="18" charset="0"/>
                        </a:rPr>
                        <m:t> = </m:t>
                      </m:r>
                      <m:r>
                        <m:rPr>
                          <m:nor/>
                        </m:rPr>
                        <a:rPr lang="en-US" sz="3200" i="0" smtClean="0">
                          <a:solidFill>
                            <a:srgbClr val="000000"/>
                          </a:solidFill>
                          <a:latin typeface="Cambria Math" panose="02040503050406030204" pitchFamily="18" charset="0"/>
                        </a:rPr>
                        <m:t>2</m:t>
                      </m:r>
                      <m:r>
                        <m:rPr>
                          <m:nor/>
                        </m:rPr>
                        <a:rPr lang="en-US" sz="3200" i="0" smtClean="0">
                          <a:solidFill>
                            <a:srgbClr val="000000"/>
                          </a:solidFill>
                          <a:latin typeface="Cambria Math" panose="02040503050406030204" pitchFamily="18" charset="0"/>
                        </a:rPr>
                        <m:t>πf</m:t>
                      </m:r>
                      <m:r>
                        <m:rPr>
                          <m:nor/>
                        </m:rPr>
                        <a:rPr lang="en-US" sz="3200" i="0" smtClean="0">
                          <a:solidFill>
                            <a:srgbClr val="000000"/>
                          </a:solidFill>
                          <a:latin typeface="Cambria Math" panose="02040503050406030204" pitchFamily="18" charset="0"/>
                        </a:rPr>
                        <m:t> = </m:t>
                      </m:r>
                      <m:r>
                        <m:rPr>
                          <m:nor/>
                        </m:rPr>
                        <a:rPr lang="en-US" sz="3200" i="0" smtClean="0">
                          <a:solidFill>
                            <a:srgbClr val="000000"/>
                          </a:solidFill>
                          <a:latin typeface="Cambria Math" panose="02040503050406030204" pitchFamily="18" charset="0"/>
                        </a:rPr>
                        <m:t>2</m:t>
                      </m:r>
                      <m:r>
                        <m:rPr>
                          <m:nor/>
                        </m:rPr>
                        <a:rPr lang="en-US" sz="3200" i="0" smtClean="0">
                          <a:solidFill>
                            <a:srgbClr val="000000"/>
                          </a:solidFill>
                          <a:latin typeface="Cambria Math" panose="02040503050406030204" pitchFamily="18" charset="0"/>
                        </a:rPr>
                        <m:t>π</m:t>
                      </m:r>
                      <m:r>
                        <m:rPr>
                          <m:nor/>
                        </m:rPr>
                        <a:rPr lang="en-US" sz="3200" i="0" smtClean="0">
                          <a:solidFill>
                            <a:srgbClr val="000000"/>
                          </a:solidFill>
                          <a:latin typeface="Cambria Math" panose="02040503050406030204" pitchFamily="18" charset="0"/>
                        </a:rPr>
                        <m:t>.</m:t>
                      </m:r>
                      <m:r>
                        <m:rPr>
                          <m:nor/>
                        </m:rPr>
                        <a:rPr lang="en-US" sz="3200" i="0" smtClean="0">
                          <a:solidFill>
                            <a:srgbClr val="000000"/>
                          </a:solidFill>
                          <a:latin typeface="Cambria Math" panose="02040503050406030204" pitchFamily="18" charset="0"/>
                        </a:rPr>
                        <m:t>2 </m:t>
                      </m:r>
                      <m:r>
                        <m:rPr>
                          <m:nor/>
                        </m:rPr>
                        <a:rPr lang="en-US" sz="3200" i="0" smtClean="0">
                          <a:solidFill>
                            <a:srgbClr val="000000"/>
                          </a:solidFill>
                          <a:latin typeface="Cambria Math" panose="02040503050406030204" pitchFamily="18" charset="0"/>
                        </a:rPr>
                        <m:t>= </m:t>
                      </m:r>
                      <m:r>
                        <m:rPr>
                          <m:nor/>
                        </m:rPr>
                        <a:rPr lang="en-US" sz="3200" i="0" smtClean="0">
                          <a:solidFill>
                            <a:srgbClr val="000000"/>
                          </a:solidFill>
                          <a:latin typeface="Cambria Math" panose="02040503050406030204" pitchFamily="18" charset="0"/>
                        </a:rPr>
                        <m:t>4</m:t>
                      </m:r>
                      <m:r>
                        <m:rPr>
                          <m:nor/>
                        </m:rPr>
                        <a:rPr lang="en-US" sz="3200" i="0" smtClean="0">
                          <a:solidFill>
                            <a:srgbClr val="000000"/>
                          </a:solidFill>
                          <a:latin typeface="Cambria Math" panose="02040503050406030204" pitchFamily="18" charset="0"/>
                        </a:rPr>
                        <m:t>π</m:t>
                      </m:r>
                      <m:r>
                        <m:rPr>
                          <m:nor/>
                        </m:rPr>
                        <a:rPr lang="en-US" sz="3200" i="0" smtClean="0">
                          <a:solidFill>
                            <a:srgbClr val="000000"/>
                          </a:solidFill>
                          <a:latin typeface="Cambria Math" panose="02040503050406030204" pitchFamily="18" charset="0"/>
                        </a:rPr>
                        <m:t> </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rad</m:t>
                          </m:r>
                          <m:r>
                            <m:rPr>
                              <m:nor/>
                            </m:rPr>
                            <a:rPr lang="en-US" sz="3200" i="0">
                              <a:solidFill>
                                <a:srgbClr val="000000"/>
                              </a:solidFill>
                              <a:latin typeface="Cambria Math" panose="02040503050406030204" pitchFamily="18" charset="0"/>
                            </a:rPr>
                            <m:t>/</m:t>
                          </m:r>
                          <m:r>
                            <m:rPr>
                              <m:nor/>
                            </m:rPr>
                            <a:rPr lang="en-US" sz="3200" i="0">
                              <a:solidFill>
                                <a:srgbClr val="000000"/>
                              </a:solidFill>
                              <a:latin typeface="Cambria Math" panose="02040503050406030204" pitchFamily="18" charset="0"/>
                            </a:rPr>
                            <m:t>s</m:t>
                          </m:r>
                        </m:e>
                      </m:d>
                    </m:oMath>
                  </m:oMathPara>
                </a14:m>
                <a:endParaRPr lang="en-US" sz="3200"/>
              </a:p>
              <a:p>
                <a:r>
                  <a:rPr lang="en-US" sz="3200">
                    <a:latin typeface="Cambria" panose="02040503050406030204" pitchFamily="18" charset="0"/>
                    <a:cs typeface="Times New Roman" panose="02020603050405020304" pitchFamily="18" charset="0"/>
                  </a:rPr>
                  <a:t>  </a:t>
                </a:r>
                <a14:m>
                  <m:oMath xmlns:m="http://schemas.openxmlformats.org/officeDocument/2006/math">
                    <m:r>
                      <m:rPr>
                        <m:sty m:val="p"/>
                      </m:rPr>
                      <a:rPr lang="en-US" sz="3200" b="0" i="0" smtClean="0">
                        <a:solidFill>
                          <a:srgbClr val="000000"/>
                        </a:solidFill>
                        <a:latin typeface="Cambria Math" panose="02040503050406030204" pitchFamily="18" charset="0"/>
                      </a:rPr>
                      <m:t>Khi</m:t>
                    </m:r>
                    <m:r>
                      <a:rPr lang="en-US" sz="3200" b="0" i="0" smtClean="0">
                        <a:solidFill>
                          <a:srgbClr val="000000"/>
                        </a:solidFill>
                        <a:latin typeface="Cambria Math" panose="02040503050406030204" pitchFamily="18" charset="0"/>
                      </a:rPr>
                      <m:t> </m:t>
                    </m:r>
                    <m:r>
                      <m:rPr>
                        <m:nor/>
                      </m:rPr>
                      <a:rPr lang="en-US" sz="3200" i="0" smtClean="0">
                        <a:solidFill>
                          <a:srgbClr val="000000"/>
                        </a:solidFill>
                        <a:latin typeface="Cambria Math" panose="02040503050406030204" pitchFamily="18" charset="0"/>
                      </a:rPr>
                      <m:t>t</m:t>
                    </m:r>
                    <m:r>
                      <m:rPr>
                        <m:nor/>
                      </m:rPr>
                      <a:rPr lang="en-US" sz="3200" i="0" smtClean="0">
                        <a:solidFill>
                          <a:srgbClr val="000000"/>
                        </a:solidFill>
                        <a:latin typeface="Cambria Math" panose="02040503050406030204" pitchFamily="18" charset="0"/>
                      </a:rPr>
                      <m:t> = </m:t>
                    </m:r>
                    <m:r>
                      <m:rPr>
                        <m:nor/>
                      </m:rPr>
                      <a:rPr lang="en-US" sz="3200" i="0" smtClean="0">
                        <a:solidFill>
                          <a:srgbClr val="000000"/>
                        </a:solidFill>
                        <a:latin typeface="Cambria Math" panose="02040503050406030204" pitchFamily="18" charset="0"/>
                      </a:rPr>
                      <m:t>0 </m:t>
                    </m:r>
                    <m:d>
                      <m:dPr>
                        <m:begChr m:val="{"/>
                        <m:endChr m:val=""/>
                        <m:ctrlPr>
                          <a:rPr lang="en-US" sz="3200" i="1">
                            <a:solidFill>
                              <a:srgbClr val="000000"/>
                            </a:solidFill>
                            <a:latin typeface="Cambria Math" panose="02040503050406030204" pitchFamily="18" charset="0"/>
                          </a:rPr>
                        </m:ctrlPr>
                      </m:dPr>
                      <m:e>
                        <m:m>
                          <m:mPr>
                            <m:plcHide m:val="on"/>
                            <m:mcs>
                              <m:mc>
                                <m:mcPr>
                                  <m:count m:val="1"/>
                                  <m:mcJc m:val="center"/>
                                </m:mcPr>
                              </m:mc>
                            </m:mcs>
                            <m:ctrlPr>
                              <a:rPr lang="en-US" sz="3200" i="1">
                                <a:solidFill>
                                  <a:srgbClr val="000000"/>
                                </a:solidFill>
                                <a:latin typeface="Cambria Math" panose="02040503050406030204" pitchFamily="18" charset="0"/>
                              </a:rPr>
                            </m:ctrlPr>
                          </m:mPr>
                          <m:mr>
                            <m:e>
                              <m:sSub>
                                <m:sSubPr>
                                  <m:ctrlPr>
                                    <a:rPr lang="en-US" sz="3200" i="1">
                                      <a:solidFill>
                                        <a:srgbClr val="000000"/>
                                      </a:solidFill>
                                      <a:latin typeface="Cambria Math" panose="02040503050406030204" pitchFamily="18" charset="0"/>
                                    </a:rPr>
                                  </m:ctrlPr>
                                </m:sSubPr>
                                <m:e>
                                  <m:r>
                                    <m:rPr>
                                      <m:sty m:val="p"/>
                                    </m:rPr>
                                    <a:rPr lang="en-US" sz="3200" i="0">
                                      <a:solidFill>
                                        <a:srgbClr val="000000"/>
                                      </a:solidFill>
                                      <a:latin typeface="Cambria Math" panose="02040503050406030204" pitchFamily="18" charset="0"/>
                                    </a:rPr>
                                    <m:t>x</m:t>
                                  </m:r>
                                </m:e>
                                <m:sub>
                                  <m:r>
                                    <a:rPr lang="en-US" sz="3200" i="0">
                                      <a:solidFill>
                                        <a:srgbClr val="000000"/>
                                      </a:solidFill>
                                      <a:latin typeface="Cambria Math" panose="02040503050406030204" pitchFamily="18" charset="0"/>
                                    </a:rPr>
                                    <m:t>0</m:t>
                                  </m:r>
                                </m:sub>
                              </m:sSub>
                              <m:r>
                                <m:rPr>
                                  <m:nor/>
                                </m:rPr>
                                <a:rPr lang="en-US" sz="3200" i="0">
                                  <a:solidFill>
                                    <a:srgbClr val="000000"/>
                                  </a:solidFill>
                                  <a:latin typeface="Cambria Math" panose="02040503050406030204" pitchFamily="18" charset="0"/>
                                </a:rPr>
                                <m:t> = </m:t>
                              </m:r>
                              <m:r>
                                <m:rPr>
                                  <m:nor/>
                                </m:rPr>
                                <a:rPr lang="en-US" sz="3200" i="0">
                                  <a:solidFill>
                                    <a:srgbClr val="000000"/>
                                  </a:solidFill>
                                  <a:latin typeface="Cambria Math" panose="02040503050406030204" pitchFamily="18" charset="0"/>
                                </a:rPr>
                                <m:t>Acosφ</m:t>
                              </m:r>
                              <m:r>
                                <m:rPr>
                                  <m:nor/>
                                </m:rPr>
                                <a:rPr lang="en-US" sz="3200" i="0">
                                  <a:solidFill>
                                    <a:srgbClr val="000000"/>
                                  </a:solidFill>
                                  <a:latin typeface="Cambria Math" panose="02040503050406030204" pitchFamily="18" charset="0"/>
                                </a:rPr>
                                <m:t> = </m:t>
                              </m:r>
                              <m:r>
                                <m:rPr>
                                  <m:nor/>
                                </m:rPr>
                                <a:rPr lang="en-US" sz="3200" i="0">
                                  <a:solidFill>
                                    <a:srgbClr val="000000"/>
                                  </a:solidFill>
                                  <a:latin typeface="Cambria Math" panose="02040503050406030204" pitchFamily="18" charset="0"/>
                                </a:rPr>
                                <m:t>5 </m:t>
                              </m:r>
                              <m:r>
                                <m:rPr>
                                  <m:nor/>
                                </m:rPr>
                                <a:rPr lang="en-US" sz="3200" i="0">
                                  <a:solidFill>
                                    <a:srgbClr val="000000"/>
                                  </a:solidFill>
                                  <a:latin typeface="Cambria Math" panose="02040503050406030204" pitchFamily="18" charset="0"/>
                                </a:rPr>
                                <m:t>cm</m:t>
                              </m:r>
                              <m:r>
                                <m:rPr>
                                  <m:nor/>
                                </m:rPr>
                                <a:rPr lang="en-US" sz="3200" i="0">
                                  <a:solidFill>
                                    <a:srgbClr val="000000"/>
                                  </a:solidFill>
                                  <a:latin typeface="Cambria Math" panose="02040503050406030204" pitchFamily="18" charset="0"/>
                                </a:rPr>
                                <m:t> </m:t>
                              </m:r>
                            </m:e>
                          </m:mr>
                          <m:mr>
                            <m:e>
                              <m:sSub>
                                <m:sSubPr>
                                  <m:ctrlPr>
                                    <a:rPr lang="en-US" sz="3200" i="1">
                                      <a:solidFill>
                                        <a:srgbClr val="000000"/>
                                      </a:solidFill>
                                      <a:latin typeface="Cambria Math" panose="02040503050406030204" pitchFamily="18" charset="0"/>
                                    </a:rPr>
                                  </m:ctrlPr>
                                </m:sSubPr>
                                <m:e>
                                  <m:r>
                                    <m:rPr>
                                      <m:sty m:val="p"/>
                                    </m:rPr>
                                    <a:rPr lang="en-US" sz="3200" i="0">
                                      <a:solidFill>
                                        <a:srgbClr val="000000"/>
                                      </a:solidFill>
                                      <a:latin typeface="Cambria Math" panose="02040503050406030204" pitchFamily="18" charset="0"/>
                                    </a:rPr>
                                    <m:t>v</m:t>
                                  </m:r>
                                </m:e>
                                <m:sub>
                                  <m:r>
                                    <a:rPr lang="en-US" sz="3200" i="0">
                                      <a:solidFill>
                                        <a:srgbClr val="000000"/>
                                      </a:solidFill>
                                      <a:latin typeface="Cambria Math" panose="02040503050406030204" pitchFamily="18" charset="0"/>
                                    </a:rPr>
                                    <m:t>0</m:t>
                                  </m:r>
                                </m:sub>
                              </m:sSub>
                              <m:r>
                                <m:rPr>
                                  <m:nor/>
                                </m:rPr>
                                <a:rPr lang="en-US" sz="3200" i="0">
                                  <a:solidFill>
                                    <a:srgbClr val="000000"/>
                                  </a:solidFill>
                                  <a:latin typeface="Cambria Math" panose="02040503050406030204" pitchFamily="18" charset="0"/>
                                </a:rPr>
                                <m:t>= </m:t>
                              </m:r>
                              <m:r>
                                <m:rPr>
                                  <m:nor/>
                                </m:rPr>
                                <a:rPr lang="en-US" sz="3200" i="0">
                                  <a:solidFill>
                                    <a:srgbClr val="000000"/>
                                  </a:solidFill>
                                  <a:latin typeface="Cambria Math" panose="02040503050406030204" pitchFamily="18" charset="0"/>
                                </a:rPr>
                                <m:t>−</m:t>
                              </m:r>
                              <m:r>
                                <m:rPr>
                                  <m:nor/>
                                </m:rPr>
                                <a:rPr lang="en-US" sz="3200" i="0">
                                  <a:solidFill>
                                    <a:srgbClr val="000000"/>
                                  </a:solidFill>
                                  <a:latin typeface="Cambria Math" panose="02040503050406030204" pitchFamily="18" charset="0"/>
                                </a:rPr>
                                <m:t>ωAsinφ</m:t>
                              </m:r>
                              <m:r>
                                <m:rPr>
                                  <m:nor/>
                                </m:rPr>
                                <a:rPr lang="en-US" sz="3200" i="0">
                                  <a:solidFill>
                                    <a:srgbClr val="000000"/>
                                  </a:solidFill>
                                  <a:latin typeface="Cambria Math" panose="02040503050406030204" pitchFamily="18" charset="0"/>
                                </a:rPr>
                                <m:t> = </m:t>
                              </m:r>
                              <m:r>
                                <m:rPr>
                                  <m:nor/>
                                </m:rPr>
                                <a:rPr lang="en-US" sz="3200" i="0">
                                  <a:solidFill>
                                    <a:srgbClr val="000000"/>
                                  </a:solidFill>
                                  <a:latin typeface="Cambria Math" panose="02040503050406030204" pitchFamily="18" charset="0"/>
                                </a:rPr>
                                <m:t>− </m:t>
                              </m:r>
                              <m:r>
                                <m:rPr>
                                  <m:nor/>
                                </m:rPr>
                                <a:rPr lang="en-US" sz="3200" i="0">
                                  <a:solidFill>
                                    <a:srgbClr val="000000"/>
                                  </a:solidFill>
                                  <a:latin typeface="Cambria Math" panose="02040503050406030204" pitchFamily="18" charset="0"/>
                                </a:rPr>
                                <m:t>30 </m:t>
                              </m:r>
                              <m:r>
                                <m:rPr>
                                  <m:nor/>
                                </m:rPr>
                                <a:rPr lang="en-US" sz="3200" i="0">
                                  <a:solidFill>
                                    <a:srgbClr val="000000"/>
                                  </a:solidFill>
                                  <a:latin typeface="Cambria Math" panose="02040503050406030204" pitchFamily="18" charset="0"/>
                                </a:rPr>
                                <m:t>cm</m:t>
                              </m:r>
                              <m:r>
                                <m:rPr>
                                  <m:nor/>
                                </m:rPr>
                                <a:rPr lang="en-US" sz="3200" i="0">
                                  <a:solidFill>
                                    <a:srgbClr val="000000"/>
                                  </a:solidFill>
                                  <a:latin typeface="Cambria Math" panose="02040503050406030204" pitchFamily="18" charset="0"/>
                                </a:rPr>
                                <m:t>/</m:t>
                              </m:r>
                              <m:r>
                                <m:rPr>
                                  <m:nor/>
                                </m:rPr>
                                <a:rPr lang="en-US" sz="3200" i="0">
                                  <a:solidFill>
                                    <a:srgbClr val="000000"/>
                                  </a:solidFill>
                                  <a:latin typeface="Cambria Math" panose="02040503050406030204" pitchFamily="18" charset="0"/>
                                </a:rPr>
                                <m:t>s</m:t>
                              </m:r>
                            </m:e>
                          </m:mr>
                        </m:m>
                      </m:e>
                    </m:d>
                  </m:oMath>
                </a14:m>
                <a:endParaRPr lang="en-US" sz="3200"/>
              </a:p>
              <a:p>
                <a:r>
                  <a:rPr lang="en-US" sz="3200">
                    <a:latin typeface="Cambria" panose="02040503050406030204" pitchFamily="18" charset="0"/>
                    <a:cs typeface="Times New Roman" panose="02020603050405020304" pitchFamily="18" charset="0"/>
                  </a:rPr>
                  <a:t>Biên độ dao động: </a:t>
                </a:r>
              </a:p>
              <a:p>
                <a:pPr/>
                <a14:m>
                  <m:oMathPara xmlns:m="http://schemas.openxmlformats.org/officeDocument/2006/math">
                    <m:oMathParaPr>
                      <m:jc m:val="centerGroup"/>
                    </m:oMathParaPr>
                    <m:oMath xmlns:m="http://schemas.openxmlformats.org/officeDocument/2006/math">
                      <m:r>
                        <m:rPr>
                          <m:nor/>
                        </m:rPr>
                        <a:rPr lang="en-US" sz="3200" i="0" smtClean="0">
                          <a:solidFill>
                            <a:srgbClr val="000000"/>
                          </a:solidFill>
                          <a:latin typeface="Cambria Math" panose="02040503050406030204" pitchFamily="18" charset="0"/>
                        </a:rPr>
                        <m:t>A</m:t>
                      </m:r>
                      <m:r>
                        <m:rPr>
                          <m:nor/>
                        </m:rPr>
                        <a:rPr lang="en-US" sz="3200" i="0" smtClean="0">
                          <a:solidFill>
                            <a:srgbClr val="000000"/>
                          </a:solidFill>
                          <a:latin typeface="Cambria Math" panose="02040503050406030204" pitchFamily="18" charset="0"/>
                        </a:rPr>
                        <m:t> = </m:t>
                      </m:r>
                      <m:rad>
                        <m:radPr>
                          <m:degHide m:val="on"/>
                          <m:ctrlPr>
                            <a:rPr lang="en-US" sz="3200" i="1">
                              <a:solidFill>
                                <a:srgbClr val="000000"/>
                              </a:solidFill>
                              <a:latin typeface="Cambria Math" panose="02040503050406030204" pitchFamily="18" charset="0"/>
                            </a:rPr>
                          </m:ctrlPr>
                        </m:radPr>
                        <m:deg/>
                        <m:e>
                          <m:sSup>
                            <m:sSupPr>
                              <m:ctrlPr>
                                <a:rPr lang="en-US" sz="3200" i="1">
                                  <a:solidFill>
                                    <a:srgbClr val="000000"/>
                                  </a:solidFill>
                                  <a:latin typeface="Cambria Math" panose="02040503050406030204" pitchFamily="18" charset="0"/>
                                </a:rPr>
                              </m:ctrlPr>
                            </m:sSupPr>
                            <m:e>
                              <m:r>
                                <m:rPr>
                                  <m:sty m:val="p"/>
                                </m:rPr>
                                <a:rPr lang="en-US" sz="3200" i="0">
                                  <a:solidFill>
                                    <a:srgbClr val="000000"/>
                                  </a:solidFill>
                                  <a:latin typeface="Cambria Math" panose="02040503050406030204" pitchFamily="18" charset="0"/>
                                </a:rPr>
                                <m:t>x</m:t>
                              </m:r>
                            </m:e>
                            <m:sup>
                              <m:r>
                                <a:rPr lang="en-US" sz="3200" i="0">
                                  <a:solidFill>
                                    <a:srgbClr val="000000"/>
                                  </a:solidFill>
                                  <a:latin typeface="Cambria Math" panose="02040503050406030204" pitchFamily="18" charset="0"/>
                                </a:rPr>
                                <m:t>2</m:t>
                              </m:r>
                            </m:sup>
                          </m:sSup>
                          <m:r>
                            <m:rPr>
                              <m:nor/>
                            </m:rPr>
                            <a:rPr lang="en-US" sz="3200" i="0">
                              <a:solidFill>
                                <a:srgbClr val="000000"/>
                              </a:solidFill>
                              <a:latin typeface="Cambria Math" panose="02040503050406030204" pitchFamily="18" charset="0"/>
                            </a:rPr>
                            <m:t> + </m:t>
                          </m:r>
                          <m:f>
                            <m:fPr>
                              <m:ctrlPr>
                                <a:rPr lang="en-US" sz="3200" i="1">
                                  <a:solidFill>
                                    <a:srgbClr val="000000"/>
                                  </a:solidFill>
                                  <a:latin typeface="Cambria Math" panose="02040503050406030204" pitchFamily="18" charset="0"/>
                                </a:rPr>
                              </m:ctrlPr>
                            </m:fPr>
                            <m:num>
                              <m:sSup>
                                <m:sSupPr>
                                  <m:ctrlPr>
                                    <a:rPr lang="en-US" sz="3200" i="1">
                                      <a:solidFill>
                                        <a:srgbClr val="000000"/>
                                      </a:solidFill>
                                      <a:latin typeface="Cambria Math" panose="02040503050406030204" pitchFamily="18" charset="0"/>
                                    </a:rPr>
                                  </m:ctrlPr>
                                </m:sSupPr>
                                <m:e>
                                  <m:r>
                                    <m:rPr>
                                      <m:sty m:val="p"/>
                                    </m:rPr>
                                    <a:rPr lang="en-US" sz="3200" i="0">
                                      <a:solidFill>
                                        <a:srgbClr val="000000"/>
                                      </a:solidFill>
                                      <a:latin typeface="Cambria Math" panose="02040503050406030204" pitchFamily="18" charset="0"/>
                                    </a:rPr>
                                    <m:t>v</m:t>
                                  </m:r>
                                </m:e>
                                <m:sup>
                                  <m:r>
                                    <a:rPr lang="en-US" sz="3200" i="0">
                                      <a:solidFill>
                                        <a:srgbClr val="000000"/>
                                      </a:solidFill>
                                      <a:latin typeface="Cambria Math" panose="02040503050406030204" pitchFamily="18" charset="0"/>
                                    </a:rPr>
                                    <m:t>2</m:t>
                                  </m:r>
                                </m:sup>
                              </m:sSup>
                            </m:num>
                            <m:den>
                              <m:sSup>
                                <m:sSupPr>
                                  <m:ctrlPr>
                                    <a:rPr lang="en-US" sz="3200" i="1">
                                      <a:solidFill>
                                        <a:srgbClr val="000000"/>
                                      </a:solidFill>
                                      <a:latin typeface="Cambria Math" panose="02040503050406030204" pitchFamily="18" charset="0"/>
                                    </a:rPr>
                                  </m:ctrlPr>
                                </m:sSupPr>
                                <m:e>
                                  <m:r>
                                    <m:rPr>
                                      <m:sty m:val="p"/>
                                    </m:rPr>
                                    <a:rPr lang="en-US" sz="3200" i="0">
                                      <a:solidFill>
                                        <a:srgbClr val="000000"/>
                                      </a:solidFill>
                                      <a:latin typeface="Cambria Math" panose="02040503050406030204" pitchFamily="18" charset="0"/>
                                    </a:rPr>
                                    <m:t>ω</m:t>
                                  </m:r>
                                </m:e>
                                <m:sup>
                                  <m:r>
                                    <a:rPr lang="en-US" sz="3200" i="0">
                                      <a:solidFill>
                                        <a:srgbClr val="000000"/>
                                      </a:solidFill>
                                      <a:latin typeface="Cambria Math" panose="02040503050406030204" pitchFamily="18" charset="0"/>
                                    </a:rPr>
                                    <m:t>2</m:t>
                                  </m:r>
                                </m:sup>
                              </m:sSup>
                            </m:den>
                          </m:f>
                        </m:e>
                      </m:rad>
                      <m:r>
                        <a:rPr lang="en-US" sz="3200" i="0">
                          <a:solidFill>
                            <a:srgbClr val="000000"/>
                          </a:solidFill>
                          <a:latin typeface="Cambria Math" panose="02040503050406030204" pitchFamily="18" charset="0"/>
                        </a:rPr>
                        <m:t>=</m:t>
                      </m:r>
                      <m:rad>
                        <m:radPr>
                          <m:degHide m:val="on"/>
                          <m:ctrlPr>
                            <a:rPr lang="en-US" sz="3200" i="1">
                              <a:solidFill>
                                <a:srgbClr val="000000"/>
                              </a:solidFill>
                              <a:latin typeface="Cambria Math" panose="02040503050406030204" pitchFamily="18" charset="0"/>
                            </a:rPr>
                          </m:ctrlPr>
                        </m:radPr>
                        <m:deg/>
                        <m:e>
                          <m:sSup>
                            <m:sSupPr>
                              <m:ctrlPr>
                                <a:rPr lang="en-US" sz="3200" i="1">
                                  <a:solidFill>
                                    <a:srgbClr val="000000"/>
                                  </a:solidFill>
                                  <a:latin typeface="Cambria Math" panose="02040503050406030204" pitchFamily="18" charset="0"/>
                                </a:rPr>
                              </m:ctrlPr>
                            </m:sSupPr>
                            <m:e>
                              <m:r>
                                <a:rPr lang="en-US" sz="3200" i="0">
                                  <a:solidFill>
                                    <a:srgbClr val="000000"/>
                                  </a:solidFill>
                                  <a:latin typeface="Cambria Math" panose="02040503050406030204" pitchFamily="18" charset="0"/>
                                </a:rPr>
                                <m:t>5</m:t>
                              </m:r>
                            </m:e>
                            <m:sup>
                              <m:r>
                                <a:rPr lang="en-US" sz="3200" i="0">
                                  <a:solidFill>
                                    <a:srgbClr val="000000"/>
                                  </a:solidFill>
                                  <a:latin typeface="Cambria Math" panose="02040503050406030204" pitchFamily="18" charset="0"/>
                                </a:rPr>
                                <m:t>2</m:t>
                              </m:r>
                            </m:sup>
                          </m:sSup>
                          <m:r>
                            <a:rPr lang="en-US" sz="3200" i="0">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sSup>
                                <m:sSupPr>
                                  <m:ctrlPr>
                                    <a:rPr lang="en-US" sz="3200" i="1">
                                      <a:solidFill>
                                        <a:srgbClr val="000000"/>
                                      </a:solidFill>
                                      <a:latin typeface="Cambria Math" panose="02040503050406030204" pitchFamily="18" charset="0"/>
                                    </a:rPr>
                                  </m:ctrlPr>
                                </m:sSupPr>
                                <m:e>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m:t>
                                      </m:r>
                                      <m:r>
                                        <m:rPr>
                                          <m:nor/>
                                        </m:rPr>
                                        <a:rPr lang="en-US" sz="3200" i="0">
                                          <a:solidFill>
                                            <a:srgbClr val="000000"/>
                                          </a:solidFill>
                                          <a:latin typeface="Cambria Math" panose="02040503050406030204" pitchFamily="18" charset="0"/>
                                        </a:rPr>
                                        <m:t>30</m:t>
                                      </m:r>
                                    </m:e>
                                  </m:d>
                                </m:e>
                                <m:sup>
                                  <m:r>
                                    <a:rPr lang="en-US" sz="3200" i="0">
                                      <a:solidFill>
                                        <a:srgbClr val="000000"/>
                                      </a:solidFill>
                                      <a:latin typeface="Cambria Math" panose="02040503050406030204" pitchFamily="18" charset="0"/>
                                    </a:rPr>
                                    <m:t>2</m:t>
                                  </m:r>
                                </m:sup>
                              </m:sSup>
                            </m:num>
                            <m:den>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Math" panose="02040503050406030204" pitchFamily="18" charset="0"/>
                                    </a:rPr>
                                    <m:t>4</m:t>
                                  </m:r>
                                  <m:r>
                                    <m:rPr>
                                      <m:nor/>
                                    </m:rPr>
                                    <a:rPr lang="en-US" sz="3200" i="0">
                                      <a:solidFill>
                                        <a:srgbClr val="000000"/>
                                      </a:solidFill>
                                      <a:latin typeface="Cambria Math" panose="02040503050406030204" pitchFamily="18" charset="0"/>
                                    </a:rPr>
                                    <m:t>π</m:t>
                                  </m:r>
                                </m:e>
                              </m:d>
                            </m:den>
                          </m:f>
                        </m:e>
                      </m:rad>
                      <m:r>
                        <a:rPr lang="en-US" sz="3200" i="0">
                          <a:solidFill>
                            <a:srgbClr val="000000"/>
                          </a:solidFill>
                          <a:latin typeface="Cambria Math" panose="02040503050406030204" pitchFamily="18" charset="0"/>
                        </a:rPr>
                        <m:t> </m:t>
                      </m:r>
                      <m:r>
                        <a:rPr lang="en-US" sz="3200" i="1">
                          <a:solidFill>
                            <a:srgbClr val="000000"/>
                          </a:solidFill>
                          <a:latin typeface="Cambria Math" panose="02040503050406030204" pitchFamily="18" charset="0"/>
                        </a:rPr>
                        <m:t>≈</m:t>
                      </m:r>
                      <m:r>
                        <m:rPr>
                          <m:nor/>
                        </m:rPr>
                        <a:rPr lang="en-US" sz="3200" i="0">
                          <a:solidFill>
                            <a:srgbClr val="000000"/>
                          </a:solidFill>
                          <a:latin typeface="Cambria Math" panose="02040503050406030204" pitchFamily="18" charset="0"/>
                        </a:rPr>
                        <m:t> 5</m:t>
                      </m:r>
                      <m:r>
                        <m:rPr>
                          <m:nor/>
                        </m:rPr>
                        <a:rPr lang="en-US" sz="3200" i="0">
                          <a:solidFill>
                            <a:srgbClr val="000000"/>
                          </a:solidFill>
                          <a:latin typeface="Cambria Math" panose="02040503050406030204" pitchFamily="18" charset="0"/>
                        </a:rPr>
                        <m:t>,</m:t>
                      </m:r>
                      <m:r>
                        <m:rPr>
                          <m:nor/>
                        </m:rPr>
                        <a:rPr lang="en-US" sz="3200" i="0">
                          <a:solidFill>
                            <a:srgbClr val="000000"/>
                          </a:solidFill>
                          <a:latin typeface="Cambria Math" panose="02040503050406030204" pitchFamily="18" charset="0"/>
                        </a:rPr>
                        <m:t>54 </m:t>
                      </m:r>
                      <m:r>
                        <m:rPr>
                          <m:nor/>
                        </m:rPr>
                        <a:rPr lang="en-US" sz="3200" i="0">
                          <a:solidFill>
                            <a:srgbClr val="000000"/>
                          </a:solidFill>
                          <a:latin typeface="Cambria Math" panose="02040503050406030204" pitchFamily="18" charset="0"/>
                        </a:rPr>
                        <m:t>cm</m:t>
                      </m:r>
                    </m:oMath>
                  </m:oMathPara>
                </a14:m>
                <a:endParaRPr lang="en-US" sz="3200"/>
              </a:p>
              <a:p>
                <a:r>
                  <a:rPr lang="en-US" sz="3200">
                    <a:latin typeface="Cambria" panose="02040503050406030204" pitchFamily="18" charset="0"/>
                    <a:cs typeface="Times New Roman" panose="02020603050405020304" pitchFamily="18" charset="0"/>
                  </a:rPr>
                  <a:t>Pha ban đầu:</a:t>
                </a:r>
              </a:p>
              <a:p>
                <a:pPr/>
                <a14:m>
                  <m:oMathPara xmlns:m="http://schemas.openxmlformats.org/officeDocument/2006/math">
                    <m:oMathParaPr>
                      <m:jc m:val="centerGroup"/>
                    </m:oMathParaPr>
                    <m:oMath xmlns:m="http://schemas.openxmlformats.org/officeDocument/2006/math">
                      <m:r>
                        <m:rPr>
                          <m:nor/>
                        </m:rPr>
                        <a:rPr lang="en-US" sz="3200" i="0" smtClean="0">
                          <a:solidFill>
                            <a:srgbClr val="000000"/>
                          </a:solidFill>
                          <a:latin typeface="Cambria Math" panose="02040503050406030204" pitchFamily="18" charset="0"/>
                        </a:rPr>
                        <m:t>tanφ</m:t>
                      </m:r>
                      <m:r>
                        <m:rPr>
                          <m:nor/>
                        </m:rPr>
                        <a:rPr lang="en-US" sz="3200" b="0" i="0" smtClean="0">
                          <a:solidFill>
                            <a:srgbClr val="000000"/>
                          </a:solidFill>
                          <a:latin typeface="Cambria Math" panose="02040503050406030204" pitchFamily="18" charset="0"/>
                        </a:rPr>
                        <m:t> </m:t>
                      </m:r>
                      <m:r>
                        <m:rPr>
                          <m:nor/>
                        </m:rPr>
                        <a:rPr lang="en-US" sz="3200" i="0" smtClean="0">
                          <a:solidFill>
                            <a:srgbClr val="000000"/>
                          </a:solidFill>
                          <a:latin typeface="Cambria Math" panose="02040503050406030204" pitchFamily="18" charset="0"/>
                        </a:rPr>
                        <m:t>=</m:t>
                      </m:r>
                      <m:r>
                        <m:rPr>
                          <m:nor/>
                        </m:rPr>
                        <a:rPr lang="en-US" sz="3200" b="0" i="0" smtClean="0">
                          <a:solidFill>
                            <a:srgbClr val="000000"/>
                          </a:solidFill>
                          <a:latin typeface="Cambria Math" panose="02040503050406030204" pitchFamily="18" charset="0"/>
                        </a:rPr>
                        <m:t> </m:t>
                      </m:r>
                      <m:f>
                        <m:fPr>
                          <m:ctrlPr>
                            <a:rPr lang="en-US" sz="3200" i="1">
                              <a:solidFill>
                                <a:srgbClr val="000000"/>
                              </a:solidFill>
                              <a:latin typeface="Cambria Math" panose="02040503050406030204" pitchFamily="18" charset="0"/>
                            </a:rPr>
                          </m:ctrlPr>
                        </m:fPr>
                        <m:num>
                          <m:r>
                            <m:rPr>
                              <m:nor/>
                            </m:rPr>
                            <a:rPr lang="en-US" sz="3200" i="0">
                              <a:solidFill>
                                <a:srgbClr val="000000"/>
                              </a:solidFill>
                              <a:latin typeface="Cambria Math" panose="02040503050406030204" pitchFamily="18" charset="0"/>
                            </a:rPr>
                            <m:t>ω</m:t>
                          </m:r>
                          <m:sSub>
                            <m:sSubPr>
                              <m:ctrlPr>
                                <a:rPr lang="en-US" sz="3200" i="1">
                                  <a:solidFill>
                                    <a:srgbClr val="000000"/>
                                  </a:solidFill>
                                  <a:latin typeface="Cambria Math" panose="02040503050406030204" pitchFamily="18" charset="0"/>
                                </a:rPr>
                              </m:ctrlPr>
                            </m:sSubPr>
                            <m:e>
                              <m:r>
                                <m:rPr>
                                  <m:nor/>
                                </m:rPr>
                                <a:rPr lang="en-US" sz="3200" i="0">
                                  <a:solidFill>
                                    <a:srgbClr val="000000"/>
                                  </a:solidFill>
                                  <a:latin typeface="Cambria Math" panose="02040503050406030204" pitchFamily="18" charset="0"/>
                                </a:rPr>
                                <m:t>x</m:t>
                              </m:r>
                            </m:e>
                            <m:sub>
                              <m:r>
                                <a:rPr lang="en-US" sz="3200" i="0">
                                  <a:solidFill>
                                    <a:srgbClr val="000000"/>
                                  </a:solidFill>
                                  <a:latin typeface="Cambria Math" panose="02040503050406030204" pitchFamily="18" charset="0"/>
                                </a:rPr>
                                <m:t>0</m:t>
                              </m:r>
                            </m:sub>
                          </m:sSub>
                        </m:num>
                        <m:den>
                          <m:sSub>
                            <m:sSubPr>
                              <m:ctrlPr>
                                <a:rPr lang="en-US" sz="3200" i="1">
                                  <a:solidFill>
                                    <a:srgbClr val="000000"/>
                                  </a:solidFill>
                                  <a:latin typeface="Cambria Math" panose="02040503050406030204" pitchFamily="18" charset="0"/>
                                </a:rPr>
                              </m:ctrlPr>
                            </m:sSubPr>
                            <m:e>
                              <m:r>
                                <m:rPr>
                                  <m:sty m:val="p"/>
                                </m:rPr>
                                <a:rPr lang="en-US" sz="3200" i="0">
                                  <a:solidFill>
                                    <a:srgbClr val="000000"/>
                                  </a:solidFill>
                                  <a:latin typeface="Cambria Math" panose="02040503050406030204" pitchFamily="18" charset="0"/>
                                </a:rPr>
                                <m:t>v</m:t>
                              </m:r>
                            </m:e>
                            <m:sub>
                              <m:r>
                                <a:rPr lang="en-US" sz="3200" i="0">
                                  <a:solidFill>
                                    <a:srgbClr val="000000"/>
                                  </a:solidFill>
                                  <a:latin typeface="Cambria Math" panose="02040503050406030204" pitchFamily="18" charset="0"/>
                                </a:rPr>
                                <m:t>0</m:t>
                              </m:r>
                            </m:sub>
                          </m:sSub>
                        </m:den>
                      </m:f>
                      <m:r>
                        <a:rPr lang="en-US" sz="3200" i="0">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m:rPr>
                              <m:nor/>
                            </m:rPr>
                            <a:rPr lang="en-US" sz="3200" i="0">
                              <a:solidFill>
                                <a:srgbClr val="000000"/>
                              </a:solidFill>
                              <a:latin typeface="Cambria Math" panose="02040503050406030204" pitchFamily="18" charset="0"/>
                            </a:rPr>
                            <m:t>30</m:t>
                          </m:r>
                        </m:num>
                        <m:den>
                          <m:r>
                            <m:rPr>
                              <m:nor/>
                            </m:rPr>
                            <a:rPr lang="en-US" sz="3200" i="0">
                              <a:solidFill>
                                <a:srgbClr val="000000"/>
                              </a:solidFill>
                              <a:latin typeface="Cambria Math" panose="02040503050406030204" pitchFamily="18" charset="0"/>
                            </a:rPr>
                            <m:t>4</m:t>
                          </m:r>
                          <m:r>
                            <m:rPr>
                              <m:nor/>
                            </m:rPr>
                            <a:rPr lang="en-US" sz="3200" i="0">
                              <a:solidFill>
                                <a:srgbClr val="000000"/>
                              </a:solidFill>
                              <a:latin typeface="Cambria Math" panose="02040503050406030204" pitchFamily="18" charset="0"/>
                            </a:rPr>
                            <m:t>π</m:t>
                          </m:r>
                          <m:r>
                            <m:rPr>
                              <m:nor/>
                            </m:rPr>
                            <a:rPr lang="en-US" sz="3200" i="0">
                              <a:solidFill>
                                <a:srgbClr val="000000"/>
                              </a:solidFill>
                              <a:latin typeface="Cambria Math" panose="02040503050406030204" pitchFamily="18" charset="0"/>
                            </a:rPr>
                            <m:t>.</m:t>
                          </m:r>
                          <m:r>
                            <m:rPr>
                              <m:nor/>
                            </m:rPr>
                            <a:rPr lang="en-US" sz="3200" i="0">
                              <a:solidFill>
                                <a:srgbClr val="000000"/>
                              </a:solidFill>
                              <a:latin typeface="Cambria Math" panose="02040503050406030204" pitchFamily="18" charset="0"/>
                            </a:rPr>
                            <m:t>5</m:t>
                          </m:r>
                        </m:den>
                      </m:f>
                      <m:r>
                        <a:rPr lang="en-US" sz="3200" i="0">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0">
                              <a:solidFill>
                                <a:srgbClr val="000000"/>
                              </a:solidFill>
                              <a:latin typeface="Cambria Math" panose="02040503050406030204" pitchFamily="18" charset="0"/>
                            </a:rPr>
                            <m:t>3</m:t>
                          </m:r>
                        </m:num>
                        <m:den>
                          <m:r>
                            <m:rPr>
                              <m:nor/>
                            </m:rPr>
                            <a:rPr lang="en-US" sz="3200" i="0">
                              <a:solidFill>
                                <a:srgbClr val="000000"/>
                              </a:solidFill>
                              <a:latin typeface="Cambria Math" panose="02040503050406030204" pitchFamily="18" charset="0"/>
                            </a:rPr>
                            <m:t>2</m:t>
                          </m:r>
                          <m:r>
                            <m:rPr>
                              <m:nor/>
                            </m:rPr>
                            <a:rPr lang="en-US" sz="3200" i="0">
                              <a:solidFill>
                                <a:srgbClr val="000000"/>
                              </a:solidFill>
                              <a:latin typeface="Cambria Math" panose="02040503050406030204" pitchFamily="18" charset="0"/>
                            </a:rPr>
                            <m:t>π</m:t>
                          </m:r>
                        </m:den>
                      </m:f>
                      <m:r>
                        <a:rPr lang="en-US" sz="3200" i="1">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𝜑</m:t>
                      </m:r>
                      <m:r>
                        <a:rPr lang="en-US" sz="3200" i="1">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0</m:t>
                      </m:r>
                      <m:r>
                        <a:rPr lang="en-US" sz="3200" i="1">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44</m:t>
                      </m:r>
                      <m:r>
                        <a:rPr lang="en-US" sz="3200" i="1">
                          <a:solidFill>
                            <a:srgbClr val="000000"/>
                          </a:solidFill>
                          <a:latin typeface="Cambria Math" panose="02040503050406030204" pitchFamily="18" charset="0"/>
                        </a:rPr>
                        <m:t>𝑟𝑎𝑑</m:t>
                      </m:r>
                    </m:oMath>
                  </m:oMathPara>
                </a14:m>
                <a:endParaRPr lang="en-US" sz="3200"/>
              </a:p>
            </p:txBody>
          </p:sp>
        </mc:Choice>
        <mc:Fallback xmlns="">
          <p:sp>
            <p:nvSpPr>
              <p:cNvPr id="11" name="Rectangle 10" descr="n181 zalo Nguyen Duc Chien">
                <a:extLst>
                  <a:ext uri="{FF2B5EF4-FFF2-40B4-BE49-F238E27FC236}">
                    <a16:creationId xmlns:a16="http://schemas.microsoft.com/office/drawing/2014/main" id="{59DA0980-9058-1F6F-BDC9-0EB53C029202}"/>
                  </a:ext>
                </a:extLst>
              </p:cNvPr>
              <p:cNvSpPr>
                <a:spLocks noRot="1" noChangeAspect="1" noMove="1" noResize="1" noEditPoints="1" noAdjustHandles="1" noChangeArrowheads="1" noChangeShapeType="1" noTextEdit="1"/>
              </p:cNvSpPr>
              <p:nvPr/>
            </p:nvSpPr>
            <p:spPr>
              <a:xfrm>
                <a:off x="7603500" y="2092648"/>
                <a:ext cx="9600923" cy="6151684"/>
              </a:xfrm>
              <a:prstGeom prst="rect">
                <a:avLst/>
              </a:prstGeom>
              <a:blipFill>
                <a:blip r:embed="rId4"/>
                <a:stretch>
                  <a:fillRect l="-1587" t="-1288"/>
                </a:stretch>
              </a:blipFill>
            </p:spPr>
            <p:txBody>
              <a:bodyPr/>
              <a:lstStyle/>
              <a:p>
                <a:r>
                  <a:rPr lang="en-US">
                    <a:noFill/>
                  </a:rPr>
                  <a:t> </a:t>
                </a:r>
              </a:p>
            </p:txBody>
          </p:sp>
        </mc:Fallback>
      </mc:AlternateContent>
      <p:pic>
        <p:nvPicPr>
          <p:cNvPr id="10" name="Picture 10" descr="n181 zalo Nguyen Duc Chien"/>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06799" y="7504901"/>
            <a:ext cx="2553963" cy="2743515"/>
          </a:xfrm>
          <a:prstGeom prst="rect">
            <a:avLst/>
          </a:prstGeom>
        </p:spPr>
      </p:pic>
    </p:spTree>
    <p:extLst>
      <p:ext uri="{BB962C8B-B14F-4D97-AF65-F5344CB8AC3E}">
        <p14:creationId xmlns:p14="http://schemas.microsoft.com/office/powerpoint/2010/main" val="24525655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p:pic>
        <p:nvPicPr>
          <p:cNvPr id="15" name="Picture 15"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7928">
            <a:off x="-4226474" y="6054049"/>
            <a:ext cx="9563951" cy="5222352"/>
          </a:xfrm>
          <a:prstGeom prst="rect">
            <a:avLst/>
          </a:prstGeom>
        </p:spPr>
      </p:pic>
      <p:sp>
        <p:nvSpPr>
          <p:cNvPr id="19" name="TextBox 19" descr="n181 zalo Nguyen Duc Chien"/>
          <p:cNvSpPr txBox="1"/>
          <p:nvPr/>
        </p:nvSpPr>
        <p:spPr>
          <a:xfrm>
            <a:off x="1041351" y="494952"/>
            <a:ext cx="9448800" cy="1154162"/>
          </a:xfrm>
          <a:prstGeom prst="rect">
            <a:avLst/>
          </a:prstGeom>
        </p:spPr>
        <p:txBody>
          <a:bodyPr wrap="square" lIns="0" tIns="0" rIns="0" bIns="0" rtlCol="0" anchor="t">
            <a:spAutoFit/>
          </a:bodyPr>
          <a:lstStyle/>
          <a:p>
            <a:pPr marL="0" marR="0" lvl="0" indent="0" algn="l" defTabSz="914400" rtl="0" eaLnBrk="1" fontAlgn="auto" latinLnBrk="0" hangingPunct="1">
              <a:lnSpc>
                <a:spcPts val="8960"/>
              </a:lnSpc>
              <a:spcBef>
                <a:spcPts val="0"/>
              </a:spcBef>
              <a:spcAft>
                <a:spcPts val="0"/>
              </a:spcAft>
              <a:buClrTx/>
              <a:buSzTx/>
              <a:buFontTx/>
              <a:buNone/>
              <a:tabLst/>
              <a:defRPr/>
            </a:pP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Phiếu</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a:t>
            </a: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Học</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a:t>
            </a:r>
            <a:r>
              <a:rPr kumimoji="0" lang="en-US" sz="8000" b="1" i="0" u="none" strike="noStrike" kern="1200" cap="none" spc="-160" normalizeH="0" baseline="0" noProof="0" dirty="0" err="1">
                <a:ln>
                  <a:noFill/>
                </a:ln>
                <a:solidFill>
                  <a:srgbClr val="44000A"/>
                </a:solidFill>
                <a:effectLst/>
                <a:uLnTx/>
                <a:uFillTx/>
                <a:latin typeface="Cambria" panose="02040503050406030204" pitchFamily="18" charset="0"/>
                <a:ea typeface="+mn-ea"/>
                <a:cs typeface="+mn-cs"/>
              </a:rPr>
              <a:t>Tập</a:t>
            </a:r>
            <a:r>
              <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rPr>
              <a:t> </a:t>
            </a:r>
            <a:r>
              <a:rPr kumimoji="0" lang="en-US" sz="8000" b="1" i="0" u="none" strike="noStrike" kern="1200" cap="none" spc="-160" normalizeH="0" baseline="0" noProof="0" err="1">
                <a:ln>
                  <a:noFill/>
                </a:ln>
                <a:solidFill>
                  <a:srgbClr val="44000A"/>
                </a:solidFill>
                <a:effectLst/>
                <a:uLnTx/>
                <a:uFillTx/>
                <a:latin typeface="Cambria" panose="02040503050406030204" pitchFamily="18" charset="0"/>
                <a:ea typeface="+mn-ea"/>
                <a:cs typeface="+mn-cs"/>
              </a:rPr>
              <a:t>Số</a:t>
            </a:r>
            <a:r>
              <a:rPr kumimoji="0" lang="en-US" sz="8000" b="1" i="0" u="none" strike="noStrike" kern="1200" cap="none" spc="-160" normalizeH="0" baseline="0" noProof="0">
                <a:ln>
                  <a:noFill/>
                </a:ln>
                <a:solidFill>
                  <a:srgbClr val="44000A"/>
                </a:solidFill>
                <a:effectLst/>
                <a:uLnTx/>
                <a:uFillTx/>
                <a:latin typeface="Cambria" panose="02040503050406030204" pitchFamily="18" charset="0"/>
                <a:ea typeface="+mn-ea"/>
                <a:cs typeface="+mn-cs"/>
              </a:rPr>
              <a:t> 2</a:t>
            </a:r>
            <a:endPar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endParaRPr>
          </a:p>
        </p:txBody>
      </p:sp>
      <p:grpSp>
        <p:nvGrpSpPr>
          <p:cNvPr id="76" name="Group 75" descr="n181 zalo Nguyen Duc Chien"/>
          <p:cNvGrpSpPr/>
          <p:nvPr/>
        </p:nvGrpSpPr>
        <p:grpSpPr>
          <a:xfrm>
            <a:off x="978879" y="1962312"/>
            <a:ext cx="5413396" cy="4612786"/>
            <a:chOff x="5695812" y="7496074"/>
            <a:chExt cx="8487258" cy="2665543"/>
          </a:xfrm>
        </p:grpSpPr>
        <p:grpSp>
          <p:nvGrpSpPr>
            <p:cNvPr id="71" name="Group 2"/>
            <p:cNvGrpSpPr/>
            <p:nvPr/>
          </p:nvGrpSpPr>
          <p:grpSpPr>
            <a:xfrm>
              <a:off x="5695812" y="7496074"/>
              <a:ext cx="8487258" cy="2665543"/>
              <a:chOff x="0" y="-28575"/>
              <a:chExt cx="1836016" cy="2401232"/>
            </a:xfrm>
          </p:grpSpPr>
          <p:sp>
            <p:nvSpPr>
              <p:cNvPr id="72" name="Freeform 3"/>
              <p:cNvSpPr/>
              <p:nvPr/>
            </p:nvSpPr>
            <p:spPr>
              <a:xfrm>
                <a:off x="0" y="0"/>
                <a:ext cx="1836016" cy="2372657"/>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7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
          <p:nvSpPr>
            <p:cNvPr id="75" name="Rectangle 74"/>
            <p:cNvSpPr/>
            <p:nvPr/>
          </p:nvSpPr>
          <p:spPr>
            <a:xfrm>
              <a:off x="5833657" y="7601365"/>
              <a:ext cx="8188641" cy="248154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Một vật dao động điều hòa với tần số 2Hz. Tại thời điểm ban đầu vật có li độ x = 5 cm và vận tốc v = -30 cm/s. Xác định:</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Biên độ và pha ban đầu của dao động.</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Giá trị cực đại của vận tốc và gia tốc của vật khi dao động</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 name="Group 2" descr="n181 zalo Nguyen Duc Chien"/>
          <p:cNvGrpSpPr/>
          <p:nvPr/>
        </p:nvGrpSpPr>
        <p:grpSpPr>
          <a:xfrm>
            <a:off x="7117621" y="1678192"/>
            <a:ext cx="10420498" cy="7283081"/>
            <a:chOff x="-234329" y="-28575"/>
            <a:chExt cx="2070345" cy="2107803"/>
          </a:xfrm>
        </p:grpSpPr>
        <p:sp>
          <p:nvSpPr>
            <p:cNvPr id="3" name="Freeform 3"/>
            <p:cNvSpPr/>
            <p:nvPr/>
          </p:nvSpPr>
          <p:spPr>
            <a:xfrm>
              <a:off x="-234329" y="0"/>
              <a:ext cx="2070345"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pic>
        <p:nvPicPr>
          <p:cNvPr id="10" name="Picture 10" descr="n181 zalo Nguyen Duc Chi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06799" y="7504901"/>
            <a:ext cx="2553963" cy="2743515"/>
          </a:xfrm>
          <a:prstGeom prst="rect">
            <a:avLst/>
          </a:prstGeom>
        </p:spPr>
      </p:pic>
      <mc:AlternateContent xmlns:mc="http://schemas.openxmlformats.org/markup-compatibility/2006" xmlns:a14="http://schemas.microsoft.com/office/drawing/2010/main">
        <mc:Choice Requires="a14">
          <p:sp>
            <p:nvSpPr>
              <p:cNvPr id="5" name="Rectangle 4" descr="n181 zalo Nguyen Duc Chien">
                <a:extLst>
                  <a:ext uri="{FF2B5EF4-FFF2-40B4-BE49-F238E27FC236}">
                    <a16:creationId xmlns:a16="http://schemas.microsoft.com/office/drawing/2014/main" id="{6B5C2EFB-4F03-68B9-EF4B-9105E0A8787C}"/>
                  </a:ext>
                </a:extLst>
              </p:cNvPr>
              <p:cNvSpPr/>
              <p:nvPr/>
            </p:nvSpPr>
            <p:spPr>
              <a:xfrm>
                <a:off x="7603500" y="2092648"/>
                <a:ext cx="9600923" cy="3539430"/>
              </a:xfrm>
              <a:prstGeom prst="rect">
                <a:avLst/>
              </a:prstGeom>
            </p:spPr>
            <p:txBody>
              <a:bodyPr wrap="square">
                <a:spAutoFit/>
              </a:bodyPr>
              <a:lstStyle/>
              <a:p>
                <a:pPr marL="0" marR="0" lvl="0" indent="0" algn="l" defTabSz="914400" rtl="0" eaLnBrk="1" fontAlgn="auto" latinLnBrk="0" hangingPunct="1">
                  <a:buClrTx/>
                  <a:buSzTx/>
                  <a:buFontTx/>
                  <a:buNone/>
                  <a:tabLst/>
                  <a:defRPr/>
                </a:pPr>
                <a:r>
                  <a:rPr kumimoji="0" lang="en-US" sz="3200" b="1"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Lời giải:</a:t>
                </a:r>
              </a:p>
              <a:p>
                <a:r>
                  <a:rPr lang="en-US" sz="3200" b="1">
                    <a:latin typeface="Cambria" panose="02040503050406030204" pitchFamily="18" charset="0"/>
                    <a:ea typeface="Cambria" panose="02040503050406030204" pitchFamily="18" charset="0"/>
                    <a:cs typeface="Times New Roman" panose="02020603050405020304" pitchFamily="18" charset="0"/>
                  </a:rPr>
                  <a:t>a) </a:t>
                </a:r>
                <a14:m>
                  <m:oMath xmlns:m="http://schemas.openxmlformats.org/officeDocument/2006/math">
                    <m:r>
                      <m:rPr>
                        <m:nor/>
                      </m:rPr>
                      <a:rPr lang="en-US" sz="3200" smtClean="0">
                        <a:solidFill>
                          <a:srgbClr val="000000"/>
                        </a:solidFill>
                        <a:latin typeface="Cambria" panose="02040503050406030204" pitchFamily="18" charset="0"/>
                        <a:ea typeface="Cambria" panose="02040503050406030204" pitchFamily="18" charset="0"/>
                      </a:rPr>
                      <m:t>ω</m:t>
                    </m:r>
                    <m:r>
                      <m:rPr>
                        <m:nor/>
                      </m:rPr>
                      <a:rPr lang="en-US" sz="3200" smtClean="0">
                        <a:solidFill>
                          <a:srgbClr val="000000"/>
                        </a:solidFill>
                        <a:latin typeface="Cambria" panose="02040503050406030204" pitchFamily="18" charset="0"/>
                        <a:ea typeface="Cambria" panose="02040503050406030204" pitchFamily="18" charset="0"/>
                      </a:rPr>
                      <m:t> = </m:t>
                    </m:r>
                    <m:r>
                      <m:rPr>
                        <m:nor/>
                      </m:rPr>
                      <a:rPr lang="en-US" sz="3200" smtClean="0">
                        <a:solidFill>
                          <a:srgbClr val="000000"/>
                        </a:solidFill>
                        <a:latin typeface="Cambria" panose="02040503050406030204" pitchFamily="18" charset="0"/>
                        <a:ea typeface="Cambria" panose="02040503050406030204" pitchFamily="18" charset="0"/>
                      </a:rPr>
                      <m:t>4</m:t>
                    </m:r>
                    <m:r>
                      <m:rPr>
                        <m:nor/>
                      </m:rPr>
                      <a:rPr lang="en-US" sz="3200" smtClean="0">
                        <a:solidFill>
                          <a:srgbClr val="000000"/>
                        </a:solidFill>
                        <a:latin typeface="Cambria" panose="02040503050406030204" pitchFamily="18" charset="0"/>
                        <a:ea typeface="Cambria" panose="02040503050406030204" pitchFamily="18" charset="0"/>
                      </a:rPr>
                      <m:t>π</m:t>
                    </m:r>
                    <m:r>
                      <m:rPr>
                        <m:nor/>
                      </m:rPr>
                      <a:rPr lang="en-US" sz="3200" smtClean="0">
                        <a:solidFill>
                          <a:srgbClr val="000000"/>
                        </a:solidFill>
                        <a:latin typeface="Cambria" panose="02040503050406030204" pitchFamily="18" charset="0"/>
                        <a:ea typeface="Cambria" panose="02040503050406030204" pitchFamily="18" charset="0"/>
                      </a:rPr>
                      <m:t> </m:t>
                    </m:r>
                    <m:d>
                      <m:dPr>
                        <m:ctrlPr>
                          <a:rPr lang="en-US" sz="3200" i="1">
                            <a:solidFill>
                              <a:srgbClr val="000000"/>
                            </a:solidFill>
                            <a:latin typeface="Cambria Math" panose="02040503050406030204" pitchFamily="18" charset="0"/>
                          </a:rPr>
                        </m:ctrlPr>
                      </m:dPr>
                      <m:e>
                        <m:r>
                          <m:rPr>
                            <m:nor/>
                          </m:rPr>
                          <a:rPr lang="en-US" sz="3200">
                            <a:solidFill>
                              <a:srgbClr val="000000"/>
                            </a:solidFill>
                            <a:latin typeface="Cambria" panose="02040503050406030204" pitchFamily="18" charset="0"/>
                            <a:ea typeface="Cambria" panose="02040503050406030204" pitchFamily="18" charset="0"/>
                          </a:rPr>
                          <m:t>rad</m:t>
                        </m:r>
                        <m:r>
                          <m:rPr>
                            <m:nor/>
                          </m:rPr>
                          <a:rPr lang="en-US" sz="3200">
                            <a:solidFill>
                              <a:srgbClr val="000000"/>
                            </a:solidFill>
                            <a:latin typeface="Cambria" panose="02040503050406030204" pitchFamily="18" charset="0"/>
                            <a:ea typeface="Cambria" panose="02040503050406030204" pitchFamily="18" charset="0"/>
                          </a:rPr>
                          <m:t>/</m:t>
                        </m:r>
                        <m:r>
                          <m:rPr>
                            <m:nor/>
                          </m:rPr>
                          <a:rPr lang="en-US" sz="3200">
                            <a:solidFill>
                              <a:srgbClr val="000000"/>
                            </a:solidFill>
                            <a:latin typeface="Cambria" panose="02040503050406030204" pitchFamily="18" charset="0"/>
                            <a:ea typeface="Cambria" panose="02040503050406030204" pitchFamily="18" charset="0"/>
                          </a:rPr>
                          <m:t>s</m:t>
                        </m:r>
                      </m:e>
                    </m:d>
                    <m:r>
                      <a:rPr lang="en-US" sz="3200" b="0" i="0" smtClean="0">
                        <a:solidFill>
                          <a:srgbClr val="000000"/>
                        </a:solidFill>
                        <a:latin typeface="Cambria Math" panose="02040503050406030204" pitchFamily="18" charset="0"/>
                      </a:rPr>
                      <m:t>;  </m:t>
                    </m:r>
                    <m:r>
                      <m:rPr>
                        <m:sty m:val="p"/>
                      </m:rPr>
                      <a:rPr lang="en-US" sz="3200" b="0" i="0" smtClean="0">
                        <a:solidFill>
                          <a:srgbClr val="000000"/>
                        </a:solidFill>
                        <a:latin typeface="Cambria Math" panose="02040503050406030204" pitchFamily="18" charset="0"/>
                      </a:rPr>
                      <m:t>A</m:t>
                    </m:r>
                    <m:r>
                      <a:rPr lang="en-US" sz="3200" b="0" i="0" smtClean="0">
                        <a:solidFill>
                          <a:srgbClr val="000000"/>
                        </a:solidFill>
                        <a:latin typeface="Cambria Math" panose="02040503050406030204" pitchFamily="18" charset="0"/>
                      </a:rPr>
                      <m:t>=</m:t>
                    </m:r>
                    <m:r>
                      <a:rPr lang="en-US" sz="3200" b="0" i="0" smtClean="0">
                        <a:solidFill>
                          <a:srgbClr val="000000"/>
                        </a:solidFill>
                        <a:latin typeface="Cambria Math" panose="02040503050406030204" pitchFamily="18" charset="0"/>
                      </a:rPr>
                      <m:t>5</m:t>
                    </m:r>
                    <m:r>
                      <a:rPr lang="en-US" sz="3200" b="0" i="0" smtClean="0">
                        <a:solidFill>
                          <a:srgbClr val="000000"/>
                        </a:solidFill>
                        <a:latin typeface="Cambria Math" panose="02040503050406030204" pitchFamily="18" charset="0"/>
                      </a:rPr>
                      <m:t>,</m:t>
                    </m:r>
                    <m:r>
                      <a:rPr lang="en-US" sz="3200" b="0" i="0" smtClean="0">
                        <a:solidFill>
                          <a:srgbClr val="000000"/>
                        </a:solidFill>
                        <a:latin typeface="Cambria Math" panose="02040503050406030204" pitchFamily="18" charset="0"/>
                      </a:rPr>
                      <m:t>54</m:t>
                    </m:r>
                    <m:r>
                      <a:rPr lang="en-US" sz="3200" b="0" i="0" smtClean="0">
                        <a:solidFill>
                          <a:srgbClr val="000000"/>
                        </a:solidFill>
                        <a:latin typeface="Cambria Math" panose="02040503050406030204" pitchFamily="18" charset="0"/>
                      </a:rPr>
                      <m:t> </m:t>
                    </m:r>
                    <m:r>
                      <m:rPr>
                        <m:sty m:val="p"/>
                      </m:rPr>
                      <a:rPr lang="en-US" sz="3200" b="0" i="0" smtClean="0">
                        <a:solidFill>
                          <a:srgbClr val="000000"/>
                        </a:solidFill>
                        <a:latin typeface="Cambria Math" panose="02040503050406030204" pitchFamily="18" charset="0"/>
                      </a:rPr>
                      <m:t>cm</m:t>
                    </m:r>
                  </m:oMath>
                </a14:m>
                <a:endParaRPr lang="en-US" sz="320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kumimoji="0" lang="en-US" sz="3200" b="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Vận tốc cực đại:  </a:t>
                </a:r>
                <a:endPar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rPr>
                          </m:ctrlPr>
                        </m:sSubPr>
                        <m:e>
                          <m:r>
                            <m:rPr>
                              <m:sty m:val="p"/>
                            </m:rPr>
                            <a:rPr kumimoji="0" lang="en-US" sz="3200" b="0" i="0" u="none" strike="noStrike" kern="1200" cap="none" spc="0" normalizeH="0" baseline="0" noProof="0" smtClean="0">
                              <a:ln>
                                <a:noFill/>
                              </a:ln>
                              <a:solidFill>
                                <a:srgbClr val="000000"/>
                              </a:solidFill>
                              <a:effectLst/>
                              <a:uLnTx/>
                              <a:uFillTx/>
                              <a:latin typeface="Cambria Math" panose="02040503050406030204" pitchFamily="18" charset="0"/>
                            </a:rPr>
                            <m:t>v</m:t>
                          </m:r>
                        </m:e>
                        <m:sub>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max</m:t>
                          </m:r>
                        </m:sub>
                      </m:sSub>
                      <m:r>
                        <m:rPr>
                          <m:nor/>
                        </m:rPr>
                        <a:rPr kumimoji="0" lang="en-US" sz="3200" b="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rPr>
                        <m:t> </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 </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ωA</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 = </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4</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π</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5</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54 </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 </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69</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62 </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cm</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m:t>
                      </m:r>
                      <m:r>
                        <m:rPr>
                          <m:nor/>
                        </m:rPr>
                        <a:rPr kumimoji="0" lang="en-US" sz="3200" b="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m:t>s</m:t>
                      </m:r>
                    </m:oMath>
                  </m:oMathPara>
                </a14:m>
                <a:endParaRPr kumimoji="0" lang="en-US" sz="3200" b="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a:p>
                <a:pPr>
                  <a:defRPr/>
                </a:pPr>
                <a:r>
                  <a:rPr lang="en-US" sz="32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Gia tốc cực đại: </a:t>
                </a:r>
              </a:p>
              <a:p>
                <a:pPr algn="ctr">
                  <a:defRPr/>
                </a:pPr>
                <a:r>
                  <a:rPr lang="en-US" sz="32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a:t>
                </a:r>
                <a:r>
                  <a:rPr lang="en-US" sz="3200" baseline="-25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max</a:t>
                </a:r>
                <a:r>
                  <a:rPr lang="en-US" sz="32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 A</a:t>
                </a:r>
                <a:r>
                  <a:rPr lang="en-US" sz="3200">
                    <a:solidFill>
                      <a:srgbClr val="000000"/>
                    </a:solidFill>
                    <a:effectLst/>
                    <a:latin typeface="Cambria" panose="02040503050406030204" pitchFamily="18" charset="0"/>
                    <a:ea typeface="Cambria" panose="02040503050406030204" pitchFamily="18" charset="0"/>
                    <a:cs typeface="Times New Roman" panose="02020603050405020304" pitchFamily="18" charset="0"/>
                    <a:sym typeface="Symbol" panose="05050102010706020507" pitchFamily="18" charset="2"/>
                  </a:rPr>
                  <a:t></a:t>
                </a:r>
                <a:r>
                  <a:rPr lang="en-US" sz="3200" baseline="30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 8</a:t>
                </a:r>
                <a:r>
                  <a:rPr lang="en-US" sz="3200">
                    <a:solidFill>
                      <a:srgbClr val="000000"/>
                    </a:solidFill>
                    <a:effectLst/>
                    <a:latin typeface="Cambria" panose="02040503050406030204" pitchFamily="18" charset="0"/>
                    <a:ea typeface="Cambria" panose="02040503050406030204" pitchFamily="18" charset="0"/>
                  </a:rPr>
                  <a:t>,</a:t>
                </a:r>
                <a:r>
                  <a:rPr lang="en-US" sz="32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8 m/s</a:t>
                </a:r>
                <a:r>
                  <a:rPr lang="en-US" sz="3200" baseline="30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2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a:solidFill>
                    <a:srgbClr val="003300"/>
                  </a:solidFill>
                  <a:effectLst/>
                  <a:latin typeface="Cambria" panose="02040503050406030204" pitchFamily="18" charset="0"/>
                  <a:ea typeface="Cambria" panose="02040503050406030204" pitchFamily="18" charset="0"/>
                </a:endParaRPr>
              </a:p>
            </p:txBody>
          </p:sp>
        </mc:Choice>
        <mc:Fallback xmlns="">
          <p:sp>
            <p:nvSpPr>
              <p:cNvPr id="5" name="Rectangle 4" descr="n181 zalo Nguyen Duc Chien">
                <a:extLst>
                  <a:ext uri="{FF2B5EF4-FFF2-40B4-BE49-F238E27FC236}">
                    <a16:creationId xmlns:a16="http://schemas.microsoft.com/office/drawing/2014/main" id="{6B5C2EFB-4F03-68B9-EF4B-9105E0A8787C}"/>
                  </a:ext>
                </a:extLst>
              </p:cNvPr>
              <p:cNvSpPr>
                <a:spLocks noRot="1" noChangeAspect="1" noMove="1" noResize="1" noEditPoints="1" noAdjustHandles="1" noChangeArrowheads="1" noChangeShapeType="1" noTextEdit="1"/>
              </p:cNvSpPr>
              <p:nvPr/>
            </p:nvSpPr>
            <p:spPr>
              <a:xfrm>
                <a:off x="7603500" y="2092648"/>
                <a:ext cx="9600923" cy="3539430"/>
              </a:xfrm>
              <a:prstGeom prst="rect">
                <a:avLst/>
              </a:prstGeom>
              <a:blipFill>
                <a:blip r:embed="rId6"/>
                <a:stretch>
                  <a:fillRect l="-1587" t="-2238" b="-4647"/>
                </a:stretch>
              </a:blipFill>
            </p:spPr>
            <p:txBody>
              <a:bodyPr/>
              <a:lstStyle/>
              <a:p>
                <a:r>
                  <a:rPr lang="en-US">
                    <a:noFill/>
                  </a:rPr>
                  <a:t> </a:t>
                </a:r>
              </a:p>
            </p:txBody>
          </p:sp>
        </mc:Fallback>
      </mc:AlternateContent>
    </p:spTree>
    <p:extLst>
      <p:ext uri="{BB962C8B-B14F-4D97-AF65-F5344CB8AC3E}">
        <p14:creationId xmlns:p14="http://schemas.microsoft.com/office/powerpoint/2010/main" val="203775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AEC"/>
        </a:solidFill>
        <a:effectLst/>
      </p:bgPr>
    </p:bg>
    <p:spTree>
      <p:nvGrpSpPr>
        <p:cNvPr id="1" name=""/>
        <p:cNvGrpSpPr/>
        <p:nvPr/>
      </p:nvGrpSpPr>
      <p:grpSpPr>
        <a:xfrm>
          <a:off x="0" y="0"/>
          <a:ext cx="0" cy="0"/>
          <a:chOff x="0" y="0"/>
          <a:chExt cx="0" cy="0"/>
        </a:xfrm>
      </p:grpSpPr>
      <p:pic>
        <p:nvPicPr>
          <p:cNvPr id="2" name="Picture 2"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7267">
            <a:off x="10757544" y="-2195297"/>
            <a:ext cx="9975080" cy="5097047"/>
          </a:xfrm>
          <a:prstGeom prst="rect">
            <a:avLst/>
          </a:prstGeom>
        </p:spPr>
      </p:pic>
      <p:grpSp>
        <p:nvGrpSpPr>
          <p:cNvPr id="3" name="Group 3" descr="n181 zalo Nguyen Duc Chien"/>
          <p:cNvGrpSpPr/>
          <p:nvPr/>
        </p:nvGrpSpPr>
        <p:grpSpPr>
          <a:xfrm>
            <a:off x="12454224" y="1263828"/>
            <a:ext cx="3814890" cy="3244992"/>
            <a:chOff x="0" y="0"/>
            <a:chExt cx="597347" cy="508111"/>
          </a:xfrm>
        </p:grpSpPr>
        <p:sp>
          <p:nvSpPr>
            <p:cNvPr id="4" name="Freeform 4"/>
            <p:cNvSpPr/>
            <p:nvPr/>
          </p:nvSpPr>
          <p:spPr>
            <a:xfrm>
              <a:off x="0" y="0"/>
              <a:ext cx="597347" cy="508111"/>
            </a:xfrm>
            <a:custGeom>
              <a:avLst/>
              <a:gdLst/>
              <a:ahLst/>
              <a:cxnLst/>
              <a:rect l="l" t="t" r="r" b="b"/>
              <a:pathLst>
                <a:path w="597347" h="508111">
                  <a:moveTo>
                    <a:pt x="87264" y="0"/>
                  </a:moveTo>
                  <a:lnTo>
                    <a:pt x="510083" y="0"/>
                  </a:lnTo>
                  <a:cubicBezTo>
                    <a:pt x="533227" y="0"/>
                    <a:pt x="555423" y="9194"/>
                    <a:pt x="571788" y="25559"/>
                  </a:cubicBezTo>
                  <a:cubicBezTo>
                    <a:pt x="588153" y="41924"/>
                    <a:pt x="597347" y="64120"/>
                    <a:pt x="597347" y="87264"/>
                  </a:cubicBezTo>
                  <a:lnTo>
                    <a:pt x="597347" y="420847"/>
                  </a:lnTo>
                  <a:cubicBezTo>
                    <a:pt x="597347" y="469041"/>
                    <a:pt x="558278" y="508111"/>
                    <a:pt x="510083" y="508111"/>
                  </a:cubicBezTo>
                  <a:lnTo>
                    <a:pt x="87264" y="508111"/>
                  </a:lnTo>
                  <a:cubicBezTo>
                    <a:pt x="39069" y="508111"/>
                    <a:pt x="0" y="469041"/>
                    <a:pt x="0" y="420847"/>
                  </a:cubicBezTo>
                  <a:lnTo>
                    <a:pt x="0" y="87264"/>
                  </a:lnTo>
                  <a:cubicBezTo>
                    <a:pt x="0" y="39069"/>
                    <a:pt x="39069" y="0"/>
                    <a:pt x="87264" y="0"/>
                  </a:cubicBezTo>
                  <a:close/>
                </a:path>
              </a:pathLst>
            </a:custGeom>
            <a:solidFill>
              <a:srgbClr val="FD5D5B"/>
            </a:solidFill>
            <a:ln w="19050">
              <a:solidFill>
                <a:srgbClr val="40246D"/>
              </a:solidFill>
            </a:ln>
          </p:spPr>
          <p:txBody>
            <a:bodyPr/>
            <a:lstStyle/>
            <a:p>
              <a:endParaRPr lang="en-US"/>
            </a:p>
          </p:txBody>
        </p:sp>
        <p:sp>
          <p:nvSpPr>
            <p:cNvPr id="5" name="TextBox 5"/>
            <p:cNvSpPr txBox="1"/>
            <p:nvPr/>
          </p:nvSpPr>
          <p:spPr>
            <a:xfrm>
              <a:off x="0" y="-47625"/>
              <a:ext cx="812800" cy="860425"/>
            </a:xfrm>
            <a:prstGeom prst="rect">
              <a:avLst/>
            </a:prstGeom>
          </p:spPr>
          <p:txBody>
            <a:bodyPr lIns="254000" tIns="254000" rIns="254000" bIns="254000" rtlCol="0" anchor="ctr"/>
            <a:lstStyle/>
            <a:p>
              <a:pPr algn="ctr">
                <a:lnSpc>
                  <a:spcPts val="3360"/>
                </a:lnSpc>
              </a:pPr>
              <a:endParaRPr>
                <a:latin typeface="Cambria" panose="02040503050406030204" pitchFamily="18" charset="0"/>
              </a:endParaRPr>
            </a:p>
          </p:txBody>
        </p:sp>
      </p:grpSp>
      <p:pic>
        <p:nvPicPr>
          <p:cNvPr id="6" name="Picture 6" descr="n181 zalo Nguyen Duc Chi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8940"/>
          <a:stretch>
            <a:fillRect/>
          </a:stretch>
        </p:blipFill>
        <p:spPr>
          <a:xfrm>
            <a:off x="12416370" y="1028700"/>
            <a:ext cx="5871630" cy="3459243"/>
          </a:xfrm>
          <a:prstGeom prst="rect">
            <a:avLst/>
          </a:prstGeom>
        </p:spPr>
      </p:pic>
      <p:pic>
        <p:nvPicPr>
          <p:cNvPr id="7" name="Picture 7"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8029" y="8290432"/>
            <a:ext cx="9975080" cy="5097047"/>
          </a:xfrm>
          <a:prstGeom prst="rect">
            <a:avLst/>
          </a:prstGeom>
        </p:spPr>
      </p:pic>
      <p:grpSp>
        <p:nvGrpSpPr>
          <p:cNvPr id="8" name="Group 8" descr="n181 zalo Nguyen Duc Chien"/>
          <p:cNvGrpSpPr/>
          <p:nvPr/>
        </p:nvGrpSpPr>
        <p:grpSpPr>
          <a:xfrm>
            <a:off x="12454224" y="6013308"/>
            <a:ext cx="3814890" cy="3244992"/>
            <a:chOff x="0" y="0"/>
            <a:chExt cx="597347" cy="508111"/>
          </a:xfrm>
        </p:grpSpPr>
        <p:sp>
          <p:nvSpPr>
            <p:cNvPr id="9" name="Freeform 9"/>
            <p:cNvSpPr/>
            <p:nvPr/>
          </p:nvSpPr>
          <p:spPr>
            <a:xfrm>
              <a:off x="0" y="0"/>
              <a:ext cx="597347" cy="508111"/>
            </a:xfrm>
            <a:custGeom>
              <a:avLst/>
              <a:gdLst/>
              <a:ahLst/>
              <a:cxnLst/>
              <a:rect l="l" t="t" r="r" b="b"/>
              <a:pathLst>
                <a:path w="597347" h="508111">
                  <a:moveTo>
                    <a:pt x="87264" y="0"/>
                  </a:moveTo>
                  <a:lnTo>
                    <a:pt x="510083" y="0"/>
                  </a:lnTo>
                  <a:cubicBezTo>
                    <a:pt x="533227" y="0"/>
                    <a:pt x="555423" y="9194"/>
                    <a:pt x="571788" y="25559"/>
                  </a:cubicBezTo>
                  <a:cubicBezTo>
                    <a:pt x="588153" y="41924"/>
                    <a:pt x="597347" y="64120"/>
                    <a:pt x="597347" y="87264"/>
                  </a:cubicBezTo>
                  <a:lnTo>
                    <a:pt x="597347" y="420847"/>
                  </a:lnTo>
                  <a:cubicBezTo>
                    <a:pt x="597347" y="469041"/>
                    <a:pt x="558278" y="508111"/>
                    <a:pt x="510083" y="508111"/>
                  </a:cubicBezTo>
                  <a:lnTo>
                    <a:pt x="87264" y="508111"/>
                  </a:lnTo>
                  <a:cubicBezTo>
                    <a:pt x="39069" y="508111"/>
                    <a:pt x="0" y="469041"/>
                    <a:pt x="0" y="420847"/>
                  </a:cubicBezTo>
                  <a:lnTo>
                    <a:pt x="0" y="87264"/>
                  </a:lnTo>
                  <a:cubicBezTo>
                    <a:pt x="0" y="39069"/>
                    <a:pt x="39069" y="0"/>
                    <a:pt x="87264" y="0"/>
                  </a:cubicBezTo>
                  <a:close/>
                </a:path>
              </a:pathLst>
            </a:custGeom>
            <a:solidFill>
              <a:srgbClr val="FF9141"/>
            </a:solidFill>
            <a:ln w="19050">
              <a:solidFill>
                <a:srgbClr val="40246D"/>
              </a:solidFill>
            </a:ln>
          </p:spPr>
          <p:txBody>
            <a:bodyPr/>
            <a:lstStyle/>
            <a:p>
              <a:endParaRPr lang="en-US"/>
            </a:p>
          </p:txBody>
        </p:sp>
        <p:sp>
          <p:nvSpPr>
            <p:cNvPr id="10" name="TextBox 10"/>
            <p:cNvSpPr txBox="1"/>
            <p:nvPr/>
          </p:nvSpPr>
          <p:spPr>
            <a:xfrm>
              <a:off x="0" y="-47625"/>
              <a:ext cx="812800" cy="860425"/>
            </a:xfrm>
            <a:prstGeom prst="rect">
              <a:avLst/>
            </a:prstGeom>
          </p:spPr>
          <p:txBody>
            <a:bodyPr lIns="254000" tIns="254000" rIns="254000" bIns="254000" rtlCol="0" anchor="ctr"/>
            <a:lstStyle/>
            <a:p>
              <a:pPr algn="ctr">
                <a:lnSpc>
                  <a:spcPts val="3360"/>
                </a:lnSpc>
              </a:pPr>
              <a:endParaRPr>
                <a:latin typeface="Cambria" panose="02040503050406030204" pitchFamily="18" charset="0"/>
              </a:endParaRPr>
            </a:p>
          </p:txBody>
        </p:sp>
      </p:grpSp>
      <p:pic>
        <p:nvPicPr>
          <p:cNvPr id="11" name="Picture 11" descr="n181 zalo Nguyen Duc Chien"/>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7540"/>
          <a:stretch>
            <a:fillRect/>
          </a:stretch>
        </p:blipFill>
        <p:spPr>
          <a:xfrm>
            <a:off x="12968491" y="5193574"/>
            <a:ext cx="3702348" cy="4064726"/>
          </a:xfrm>
          <a:prstGeom prst="rect">
            <a:avLst/>
          </a:prstGeom>
        </p:spPr>
      </p:pic>
      <p:pic>
        <p:nvPicPr>
          <p:cNvPr id="18" name="Picture 18"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1034" y="2886324"/>
            <a:ext cx="320089" cy="320089"/>
          </a:xfrm>
          <a:prstGeom prst="rect">
            <a:avLst/>
          </a:prstGeom>
        </p:spPr>
      </p:pic>
      <p:pic>
        <p:nvPicPr>
          <p:cNvPr id="21" name="Picture 18"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7574" y="7475759"/>
            <a:ext cx="320089" cy="320089"/>
          </a:xfrm>
          <a:prstGeom prst="rect">
            <a:avLst/>
          </a:prstGeom>
        </p:spPr>
      </p:pic>
      <p:pic>
        <p:nvPicPr>
          <p:cNvPr id="22" name="Picture 18"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4302" y="4508820"/>
            <a:ext cx="320089" cy="320089"/>
          </a:xfrm>
          <a:prstGeom prst="rect">
            <a:avLst/>
          </a:prstGeom>
        </p:spPr>
      </p:pic>
      <mc:AlternateContent xmlns:mc="http://schemas.openxmlformats.org/markup-compatibility/2006" xmlns:a14="http://schemas.microsoft.com/office/drawing/2010/main">
        <mc:Choice Requires="a14">
          <p:sp>
            <p:nvSpPr>
              <p:cNvPr id="25" name="Text Box 16" descr="n181 zalo Nguyen Duc Chien"/>
              <p:cNvSpPr txBox="1"/>
              <p:nvPr/>
            </p:nvSpPr>
            <p:spPr>
              <a:xfrm>
                <a:off x="1236811" y="2807204"/>
                <a:ext cx="11029727" cy="568909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pPr>
                <a:r>
                  <a:rPr lang="en-US" sz="3200" dirty="0">
                    <a:effectLst/>
                    <a:latin typeface="Cambria" panose="02040503050406030204" pitchFamily="18" charset="0"/>
                    <a:ea typeface="Cambria" panose="02040503050406030204" pitchFamily="18" charset="0"/>
                  </a:rPr>
                  <a:t>Một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dao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điều </a:t>
                </a:r>
                <a:r>
                  <a:rPr lang="en-US" sz="3200" dirty="0" err="1">
                    <a:effectLst/>
                    <a:latin typeface="Cambria" panose="02040503050406030204" pitchFamily="18" charset="0"/>
                    <a:ea typeface="Cambria" panose="02040503050406030204" pitchFamily="18" charset="0"/>
                  </a:rPr>
                  <a:t>hòa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góc</a:t>
                </a:r>
                <a:r>
                  <a:rPr lang="en-US" sz="3200" dirty="0">
                    <a:effectLst/>
                    <a:latin typeface="Cambria" panose="02040503050406030204" pitchFamily="18" charset="0"/>
                    <a:ea typeface="Cambria" panose="02040503050406030204" pitchFamily="18" charset="0"/>
                  </a:rPr>
                  <a:t> </a:t>
                </a:r>
                <a14:m>
                  <m:oMath xmlns:m="http://schemas.openxmlformats.org/officeDocument/2006/math">
                    <m:r>
                      <m:rPr>
                        <m:nor/>
                      </m:rPr>
                      <a:rPr lang="en-US" sz="3200" i="0" smtClean="0">
                        <a:solidFill>
                          <a:srgbClr val="000000"/>
                        </a:solidFill>
                        <a:latin typeface="Cambria Math" panose="02040503050406030204" pitchFamily="18" charset="0"/>
                      </a:rPr>
                      <m:t>ω</m:t>
                    </m:r>
                    <m:r>
                      <m:rPr>
                        <m:nor/>
                      </m:rPr>
                      <a:rPr lang="en-US" sz="3200" i="0" smtClean="0">
                        <a:solidFill>
                          <a:srgbClr val="000000"/>
                        </a:solidFill>
                        <a:latin typeface="Cambria Math" panose="02040503050406030204" pitchFamily="18" charset="0"/>
                      </a:rPr>
                      <m:t> = </m:t>
                    </m:r>
                    <m:r>
                      <m:rPr>
                        <m:nor/>
                      </m:rPr>
                      <a:rPr lang="en-US" sz="3200" i="0" smtClean="0">
                        <a:solidFill>
                          <a:srgbClr val="000000"/>
                        </a:solidFill>
                        <a:latin typeface="Cambria Math" panose="02040503050406030204" pitchFamily="18" charset="0"/>
                      </a:rPr>
                      <m:t>1 </m:t>
                    </m:r>
                    <m:r>
                      <m:rPr>
                        <m:nor/>
                      </m:rPr>
                      <a:rPr lang="en-US" sz="3200" i="0" smtClean="0">
                        <a:solidFill>
                          <a:srgbClr val="000000"/>
                        </a:solidFill>
                        <a:latin typeface="Cambria Math" panose="02040503050406030204" pitchFamily="18" charset="0"/>
                      </a:rPr>
                      <m:t>rad</m:t>
                    </m:r>
                    <m:r>
                      <m:rPr>
                        <m:nor/>
                      </m:rPr>
                      <a:rPr lang="en-US" sz="3200" i="0" smtClean="0">
                        <a:solidFill>
                          <a:srgbClr val="000000"/>
                        </a:solidFill>
                        <a:latin typeface="Cambria Math" panose="02040503050406030204" pitchFamily="18" charset="0"/>
                      </a:rPr>
                      <m:t>/</m:t>
                    </m:r>
                    <m:r>
                      <m:rPr>
                        <m:nor/>
                      </m:rPr>
                      <a:rPr lang="en-US" sz="3200" i="0" smtClean="0">
                        <a:solidFill>
                          <a:srgbClr val="000000"/>
                        </a:solidFill>
                        <a:latin typeface="Cambria Math" panose="02040503050406030204" pitchFamily="18" charset="0"/>
                      </a:rPr>
                      <m:t>s</m:t>
                    </m:r>
                  </m:oMath>
                </a14:m>
                <a:r>
                  <a:rPr lang="en-US" sz="320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li độ x, </a:t>
                </a:r>
                <a:r>
                  <a:rPr lang="en-US" sz="3200" dirty="0" err="1">
                    <a:effectLst/>
                    <a:latin typeface="Cambria" panose="02040503050406030204" pitchFamily="18" charset="0"/>
                    <a:ea typeface="Cambria" panose="02040503050406030204" pitchFamily="18" charset="0"/>
                  </a:rPr>
                  <a:t>vận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tốc</a:t>
                </a:r>
                <a:r>
                  <a:rPr lang="en-US" sz="3200" dirty="0">
                    <a:effectLst/>
                    <a:latin typeface="Cambria" panose="02040503050406030204" pitchFamily="18" charset="0"/>
                    <a:ea typeface="Cambria" panose="02040503050406030204" pitchFamily="18" charset="0"/>
                  </a:rPr>
                  <a:t> v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tốc</a:t>
                </a:r>
                <a:r>
                  <a:rPr lang="en-US" sz="3200" dirty="0">
                    <a:effectLst/>
                    <a:latin typeface="Cambria" panose="02040503050406030204" pitchFamily="18" charset="0"/>
                    <a:ea typeface="Cambria" panose="02040503050406030204" pitchFamily="18" charset="0"/>
                  </a:rPr>
                  <a:t> a </a:t>
                </a:r>
                <a:r>
                  <a:rPr lang="en-US" sz="3200" dirty="0" err="1">
                    <a:effectLst/>
                    <a:latin typeface="Cambria" panose="02040503050406030204" pitchFamily="18" charset="0"/>
                    <a:ea typeface="Cambria" panose="02040503050406030204" pitchFamily="18" charset="0"/>
                  </a:rPr>
                  <a:t>theo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gian</a:t>
                </a:r>
                <a:r>
                  <a:rPr lang="en-US" sz="3200" dirty="0">
                    <a:effectLst/>
                    <a:latin typeface="Cambria" panose="02040503050406030204" pitchFamily="18" charset="0"/>
                    <a:ea typeface="Cambria" panose="02040503050406030204" pitchFamily="18" charset="0"/>
                  </a:rPr>
                  <a:t> 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mô</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hình</a:t>
                </a:r>
                <a:r>
                  <a:rPr lang="en-US" sz="3200" dirty="0">
                    <a:effectLst/>
                    <a:latin typeface="Cambria" panose="02040503050406030204" pitchFamily="18" charset="0"/>
                    <a:ea typeface="Cambria" panose="02040503050406030204" pitchFamily="18" charset="0"/>
                  </a:rPr>
                  <a:t> 4.1</a:t>
                </a:r>
              </a:p>
              <a:p>
                <a:pPr algn="just">
                  <a:lnSpc>
                    <a:spcPct val="115000"/>
                  </a:lnSpc>
                  <a:spcAft>
                    <a:spcPts val="0"/>
                  </a:spcAft>
                </a:pPr>
                <a:endParaRPr lang="en-US" sz="3200" dirty="0">
                  <a:effectLst/>
                  <a:latin typeface="Cambria" panose="02040503050406030204" pitchFamily="18" charset="0"/>
                  <a:ea typeface="Cambria" panose="02040503050406030204" pitchFamily="18" charset="0"/>
                </a:endParaRPr>
              </a:p>
              <a:p>
                <a:pPr algn="just">
                  <a:lnSpc>
                    <a:spcPct val="115000"/>
                  </a:lnSpc>
                  <a:spcAft>
                    <a:spcPts val="0"/>
                  </a:spcAft>
                </a:pPr>
                <a:endParaRPr lang="en-US" sz="3200" dirty="0">
                  <a:latin typeface="Cambria" panose="02040503050406030204" pitchFamily="18" charset="0"/>
                  <a:ea typeface="Cambria" panose="02040503050406030204" pitchFamily="18" charset="0"/>
                </a:endParaRPr>
              </a:p>
              <a:p>
                <a:pPr algn="just">
                  <a:lnSpc>
                    <a:spcPct val="115000"/>
                  </a:lnSpc>
                  <a:spcAft>
                    <a:spcPts val="0"/>
                  </a:spcAft>
                </a:pPr>
                <a:endParaRPr lang="en-US" sz="3200" dirty="0">
                  <a:effectLst/>
                  <a:latin typeface="Cambria" panose="02040503050406030204" pitchFamily="18" charset="0"/>
                  <a:ea typeface="Cambria" panose="02040503050406030204" pitchFamily="18" charset="0"/>
                </a:endParaRPr>
              </a:p>
              <a:p>
                <a:pPr algn="just">
                  <a:lnSpc>
                    <a:spcPct val="115000"/>
                  </a:lnSpc>
                  <a:spcAft>
                    <a:spcPts val="0"/>
                  </a:spcAft>
                </a:pPr>
                <a:endParaRPr lang="en-US" sz="3200" dirty="0">
                  <a:latin typeface="Cambria" panose="02040503050406030204" pitchFamily="18" charset="0"/>
                  <a:ea typeface="Cambria" panose="02040503050406030204" pitchFamily="18" charset="0"/>
                </a:endParaRPr>
              </a:p>
              <a:p>
                <a:pPr algn="just">
                  <a:lnSpc>
                    <a:spcPct val="115000"/>
                  </a:lnSpc>
                  <a:spcAft>
                    <a:spcPts val="0"/>
                  </a:spcAft>
                </a:pPr>
                <a:endParaRPr lang="en-US" sz="3200" dirty="0">
                  <a:effectLst/>
                  <a:latin typeface="Cambria" panose="02040503050406030204" pitchFamily="18" charset="0"/>
                  <a:ea typeface="Cambria" panose="02040503050406030204" pitchFamily="18" charset="0"/>
                </a:endParaRPr>
              </a:p>
              <a:p>
                <a:pPr algn="just">
                  <a:lnSpc>
                    <a:spcPct val="115000"/>
                  </a:lnSpc>
                  <a:spcAft>
                    <a:spcPts val="0"/>
                  </a:spcAft>
                </a:pPr>
                <a:r>
                  <a:rPr lang="en-US" sz="3200">
                    <a:effectLst/>
                    <a:latin typeface="Cambria" panose="02040503050406030204" pitchFamily="18" charset="0"/>
                    <a:ea typeface="Cambria" panose="02040503050406030204" pitchFamily="18" charset="0"/>
                  </a:rPr>
                  <a:t>Hãy </a:t>
                </a:r>
                <a:r>
                  <a:rPr lang="en-US" sz="3200" dirty="0" err="1">
                    <a:effectLst/>
                    <a:latin typeface="Cambria" panose="02040503050406030204" pitchFamily="18" charset="0"/>
                    <a:ea typeface="Cambria" panose="02040503050406030204" pitchFamily="18" charset="0"/>
                  </a:rPr>
                  <a:t>chỉ</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đúng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thị</a:t>
                </a:r>
                <a:r>
                  <a:rPr lang="en-US" sz="3200" dirty="0">
                    <a:effectLst/>
                    <a:latin typeface="Cambria" panose="02040503050406030204" pitchFamily="18" charset="0"/>
                    <a:ea typeface="Cambria" panose="02040503050406030204" pitchFamily="18" charset="0"/>
                  </a:rPr>
                  <a:t> (x-t), </a:t>
                </a:r>
                <a:r>
                  <a:rPr lang="en-US" sz="3200" dirty="0" err="1">
                    <a:effectLst/>
                    <a:latin typeface="Cambria" panose="02040503050406030204" pitchFamily="18" charset="0"/>
                    <a:ea typeface="Cambria" panose="02040503050406030204" pitchFamily="18" charset="0"/>
                  </a:rPr>
                  <a:t>vận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tốc</a:t>
                </a:r>
                <a:r>
                  <a:rPr lang="en-US" sz="3200" dirty="0">
                    <a:effectLst/>
                    <a:latin typeface="Cambria" panose="02040503050406030204" pitchFamily="18" charset="0"/>
                    <a:ea typeface="Cambria" panose="02040503050406030204" pitchFamily="18" charset="0"/>
                  </a:rPr>
                  <a:t> (v-t), </a:t>
                </a:r>
                <a:r>
                  <a:rPr lang="en-US" sz="3200" dirty="0" err="1">
                    <a:effectLst/>
                    <a:latin typeface="Cambria" panose="02040503050406030204" pitchFamily="18" charset="0"/>
                    <a:ea typeface="Cambria" panose="02040503050406030204" pitchFamily="18" charset="0"/>
                  </a:rPr>
                  <a:t>gia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tốc</a:t>
                </a:r>
                <a:r>
                  <a:rPr lang="en-US" sz="3200" dirty="0">
                    <a:effectLst/>
                    <a:latin typeface="Cambria" panose="02040503050406030204" pitchFamily="18" charset="0"/>
                    <a:ea typeface="Cambria" panose="02040503050406030204" pitchFamily="18" charset="0"/>
                  </a:rPr>
                  <a:t> (a-t) </a:t>
                </a:r>
                <a:r>
                  <a:rPr lang="en-US" sz="3200" dirty="0" err="1">
                    <a:effectLst/>
                    <a:latin typeface="Cambria" panose="02040503050406030204" pitchFamily="18" charset="0"/>
                    <a:ea typeface="Cambria" panose="02040503050406030204" pitchFamily="18" charset="0"/>
                  </a:rPr>
                  <a:t>theo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gian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hình</a:t>
                </a:r>
                <a:r>
                  <a:rPr lang="en-US" sz="3200" dirty="0">
                    <a:effectLst/>
                    <a:latin typeface="Cambria" panose="02040503050406030204" pitchFamily="18" charset="0"/>
                    <a:ea typeface="Cambria" panose="02040503050406030204" pitchFamily="18" charset="0"/>
                  </a:rPr>
                  <a:t> 4.1</a:t>
                </a:r>
              </a:p>
            </p:txBody>
          </p:sp>
        </mc:Choice>
        <mc:Fallback xmlns="">
          <p:sp>
            <p:nvSpPr>
              <p:cNvPr id="25" name="Text Box 16" descr="n181 zalo Nguyen Duc Chien"/>
              <p:cNvSpPr txBox="1">
                <a:spLocks noRot="1" noChangeAspect="1" noMove="1" noResize="1" noEditPoints="1" noAdjustHandles="1" noChangeArrowheads="1" noChangeShapeType="1" noTextEdit="1"/>
              </p:cNvSpPr>
              <p:nvPr/>
            </p:nvSpPr>
            <p:spPr>
              <a:xfrm>
                <a:off x="1236811" y="2807204"/>
                <a:ext cx="11029727" cy="5689096"/>
              </a:xfrm>
              <a:prstGeom prst="rect">
                <a:avLst/>
              </a:prstGeom>
              <a:blipFill>
                <a:blip r:embed="rId10"/>
                <a:stretch>
                  <a:fillRect l="-1436" t="-856" r="-1326" b="-2674"/>
                </a:stretch>
              </a:blipFill>
              <a:ln w="6350">
                <a:solidFill>
                  <a:prstClr val="black"/>
                </a:solidFill>
              </a:ln>
            </p:spPr>
            <p:txBody>
              <a:bodyPr/>
              <a:lstStyle/>
              <a:p>
                <a:r>
                  <a:rPr lang="en-US">
                    <a:noFill/>
                  </a:rPr>
                  <a:t> </a:t>
                </a:r>
              </a:p>
            </p:txBody>
          </p:sp>
        </mc:Fallback>
      </mc:AlternateContent>
      <p:pic>
        <p:nvPicPr>
          <p:cNvPr id="26" name="Picture 25" descr="n181 zalo Nguyen Duc Chien"/>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rcRect b="10762"/>
          <a:stretch/>
        </p:blipFill>
        <p:spPr>
          <a:xfrm>
            <a:off x="1274911" y="4459485"/>
            <a:ext cx="10943194" cy="2946482"/>
          </a:xfrm>
          <a:prstGeom prst="rect">
            <a:avLst/>
          </a:prstGeom>
        </p:spPr>
      </p:pic>
      <p:sp>
        <p:nvSpPr>
          <p:cNvPr id="13" name="TextBox 12" descr="n181 zalo Nguyen Duc Chien">
            <a:extLst>
              <a:ext uri="{FF2B5EF4-FFF2-40B4-BE49-F238E27FC236}">
                <a16:creationId xmlns:a16="http://schemas.microsoft.com/office/drawing/2014/main" id="{1DB7E61C-ABC4-B2D7-F00A-52353AC8F735}"/>
              </a:ext>
            </a:extLst>
          </p:cNvPr>
          <p:cNvSpPr txBox="1"/>
          <p:nvPr/>
        </p:nvSpPr>
        <p:spPr>
          <a:xfrm>
            <a:off x="1345975" y="730210"/>
            <a:ext cx="9183561" cy="1147999"/>
          </a:xfrm>
          <a:prstGeom prst="rect">
            <a:avLst/>
          </a:prstGeom>
        </p:spPr>
        <p:txBody>
          <a:bodyPr lIns="0" tIns="0" rIns="0" bIns="0" rtlCol="0" anchor="t">
            <a:spAutoFit/>
          </a:bodyPr>
          <a:lstStyle/>
          <a:p>
            <a:pPr>
              <a:lnSpc>
                <a:spcPts val="8960"/>
              </a:lnSpc>
            </a:pPr>
            <a:r>
              <a:rPr lang="en-US" sz="8000" b="1" spc="-160">
                <a:solidFill>
                  <a:srgbClr val="44000A"/>
                </a:solidFill>
                <a:latin typeface="Cambria" panose="02040503050406030204" pitchFamily="18" charset="0"/>
              </a:rPr>
              <a:t>Phiếu học tập số 3</a:t>
            </a:r>
          </a:p>
        </p:txBody>
      </p:sp>
    </p:spTree>
    <p:extLst>
      <p:ext uri="{BB962C8B-B14F-4D97-AF65-F5344CB8AC3E}">
        <p14:creationId xmlns:p14="http://schemas.microsoft.com/office/powerpoint/2010/main" val="238990080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descr="n181 zalo Nguyen Duc Chien"/>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a:defRPr/>
              </a:pPr>
              <a:r>
                <a:rPr lang="en-GB" sz="4800" b="1" dirty="0">
                  <a:solidFill>
                    <a:prstClr val="black"/>
                  </a:solidFill>
                  <a:latin typeface="Cambria" panose="02040503050406030204" pitchFamily="18" charset="0"/>
                  <a:ea typeface="Cambria" panose="02040503050406030204" pitchFamily="18" charset="0"/>
                  <a:cs typeface="Tahoma" panose="020B0604030504040204" pitchFamily="34" charset="0"/>
                </a:rPr>
                <a:t>30</a:t>
              </a:r>
              <a:endParaRPr lang="vi-VN" sz="48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a:defRPr/>
              </a:pPr>
              <a:r>
                <a:rPr lang="en-GB" sz="4800" b="1" dirty="0">
                  <a:solidFill>
                    <a:prstClr val="white"/>
                  </a:solidFill>
                  <a:latin typeface="Cambria" panose="02040503050406030204" pitchFamily="18" charset="0"/>
                  <a:ea typeface="Cambria" panose="02040503050406030204" pitchFamily="18" charset="0"/>
                  <a:cs typeface="Tahoma" panose="020B0604030504040204" pitchFamily="34" charset="0"/>
                </a:rPr>
                <a:t>40</a:t>
              </a:r>
              <a:endParaRPr lang="vi-VN" sz="4800" b="1"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a:defRPr/>
              </a:pPr>
              <a:r>
                <a:rPr lang="en-GB" sz="4800" b="1" dirty="0">
                  <a:solidFill>
                    <a:prstClr val="white"/>
                  </a:solidFill>
                  <a:latin typeface="Cambria" panose="02040503050406030204" pitchFamily="18" charset="0"/>
                  <a:ea typeface="Cambria" panose="02040503050406030204" pitchFamily="18" charset="0"/>
                  <a:cs typeface="Tahoma" panose="020B0604030504040204" pitchFamily="34" charset="0"/>
                </a:rPr>
                <a:t>20</a:t>
              </a:r>
              <a:endParaRPr lang="vi-VN" sz="4800" b="1"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a:defRPr/>
              </a:pPr>
              <a:r>
                <a:rPr lang="en-GB" sz="4800" b="1" dirty="0">
                  <a:solidFill>
                    <a:prstClr val="black"/>
                  </a:solidFill>
                  <a:latin typeface="Cambria" panose="02040503050406030204" pitchFamily="18" charset="0"/>
                  <a:ea typeface="Cambria" panose="02040503050406030204" pitchFamily="18" charset="0"/>
                  <a:cs typeface="Tahoma" panose="020B0604030504040204" pitchFamily="34" charset="0"/>
                </a:rPr>
                <a:t>10</a:t>
              </a:r>
              <a:endParaRPr lang="vi-VN" sz="48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a:defRPr/>
              </a:pPr>
              <a:r>
                <a:rPr lang="en-GB" sz="4800" b="1" dirty="0">
                  <a:solidFill>
                    <a:prstClr val="black"/>
                  </a:solidFill>
                  <a:latin typeface="Cambria" panose="02040503050406030204" pitchFamily="18" charset="0"/>
                  <a:ea typeface="Cambria" panose="02040503050406030204" pitchFamily="18" charset="0"/>
                  <a:cs typeface="Tahoma" panose="020B0604030504040204" pitchFamily="34" charset="0"/>
                </a:rPr>
                <a:t>50</a:t>
              </a:r>
              <a:endParaRPr lang="vi-VN" sz="48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a:defRPr/>
              </a:pPr>
              <a:r>
                <a:rPr lang="en-GB" sz="4800" b="1" dirty="0">
                  <a:solidFill>
                    <a:prstClr val="white"/>
                  </a:solidFill>
                  <a:latin typeface="Cambria" panose="02040503050406030204" pitchFamily="18" charset="0"/>
                  <a:ea typeface="Cambria" panose="02040503050406030204" pitchFamily="18" charset="0"/>
                  <a:cs typeface="Tahoma" panose="020B0604030504040204" pitchFamily="34" charset="0"/>
                </a:rPr>
                <a:t>60</a:t>
              </a:r>
              <a:endParaRPr lang="vi-VN" sz="4800" b="1"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a:defRPr/>
              </a:pPr>
              <a:r>
                <a:rPr lang="en-GB" sz="4800" b="1" dirty="0">
                  <a:solidFill>
                    <a:prstClr val="black"/>
                  </a:solidFill>
                  <a:latin typeface="Cambria" panose="02040503050406030204" pitchFamily="18" charset="0"/>
                  <a:ea typeface="Cambria" panose="02040503050406030204" pitchFamily="18" charset="0"/>
                  <a:cs typeface="Tahoma" panose="020B0604030504040204" pitchFamily="34" charset="0"/>
                </a:rPr>
                <a:t>70</a:t>
              </a:r>
              <a:endParaRPr lang="vi-VN" sz="48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a:defRPr/>
              </a:pPr>
              <a:r>
                <a:rPr lang="en-GB" sz="4800" b="1" dirty="0">
                  <a:solidFill>
                    <a:prstClr val="white"/>
                  </a:solidFill>
                  <a:latin typeface="Cambria" panose="02040503050406030204" pitchFamily="18" charset="0"/>
                  <a:ea typeface="Cambria" panose="02040503050406030204" pitchFamily="18" charset="0"/>
                  <a:cs typeface="Tahoma" panose="020B0604030504040204" pitchFamily="34" charset="0"/>
                </a:rPr>
                <a:t>80</a:t>
              </a:r>
              <a:endParaRPr lang="vi-VN" sz="4800" b="1"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grpSp>
      <p:sp>
        <p:nvSpPr>
          <p:cNvPr id="23" name="Isosceles Triangle 22"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25" name="quay dung" descr="n181 zalo Nguyen Duc Chien"/>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dirty="0">
                <a:solidFill>
                  <a:prstClr val="white"/>
                </a:solidFill>
                <a:latin typeface="Cambria" panose="02040503050406030204" pitchFamily="18" charset="0"/>
                <a:ea typeface="Cambria" panose="02040503050406030204" pitchFamily="18" charset="0"/>
                <a:cs typeface="Tahoma" panose="020B0604030504040204" pitchFamily="34" charset="0"/>
              </a:rPr>
              <a:t>QUAY</a:t>
            </a:r>
            <a:endParaRPr lang="vi-VN" sz="5400" b="1"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ounded Rectangle 25" descr="n181 zalo Nguyen Duc Chien">
            <a:hlinkClick r:id="rId6" action="ppaction://hlinksldjump"/>
          </p:cNvPr>
          <p:cNvSpPr/>
          <p:nvPr/>
        </p:nvSpPr>
        <p:spPr>
          <a:xfrm>
            <a:off x="1286708"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Cambria" panose="02040503050406030204" pitchFamily="18" charset="0"/>
                <a:ea typeface="Cambria" panose="02040503050406030204" pitchFamily="18" charset="0"/>
                <a:cs typeface="Tahoma" panose="020B0604030504040204" pitchFamily="34" charset="0"/>
              </a:rPr>
              <a:t>1</a:t>
            </a:r>
            <a:endParaRPr lang="vi-VN" sz="66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7" name="Rounded Rectangle 26" descr="n181 zalo Nguyen Duc Chien">
            <a:hlinkClick r:id="rId7" action="ppaction://hlinksldjump"/>
          </p:cNvPr>
          <p:cNvSpPr/>
          <p:nvPr/>
        </p:nvSpPr>
        <p:spPr>
          <a:xfrm>
            <a:off x="3533583"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Cambria" panose="02040503050406030204" pitchFamily="18" charset="0"/>
                <a:ea typeface="Cambria" panose="02040503050406030204" pitchFamily="18" charset="0"/>
                <a:cs typeface="Tahoma" panose="020B0604030504040204" pitchFamily="34" charset="0"/>
              </a:rPr>
              <a:t>2</a:t>
            </a:r>
            <a:endParaRPr lang="vi-VN" sz="66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8" name="Rounded Rectangle 27" descr="n181 zalo Nguyen Duc Chien">
            <a:hlinkClick r:id="rId8" action="ppaction://hlinksldjump"/>
          </p:cNvPr>
          <p:cNvSpPr/>
          <p:nvPr/>
        </p:nvSpPr>
        <p:spPr>
          <a:xfrm>
            <a:off x="5780457"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Cambria" panose="02040503050406030204" pitchFamily="18" charset="0"/>
                <a:ea typeface="Cambria" panose="02040503050406030204" pitchFamily="18" charset="0"/>
                <a:cs typeface="Tahoma" panose="020B0604030504040204" pitchFamily="34" charset="0"/>
              </a:rPr>
              <a:t>3</a:t>
            </a:r>
            <a:endParaRPr lang="vi-VN" sz="66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35" name="Rounded Rectangle 34" descr="n181 zalo Nguyen Duc Chien">
            <a:hlinkClick r:id="rId9" action="ppaction://hlinksldjump"/>
          </p:cNvPr>
          <p:cNvSpPr/>
          <p:nvPr/>
        </p:nvSpPr>
        <p:spPr>
          <a:xfrm>
            <a:off x="1287845"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Cambria" panose="02040503050406030204" pitchFamily="18" charset="0"/>
                <a:ea typeface="Cambria" panose="02040503050406030204" pitchFamily="18" charset="0"/>
                <a:cs typeface="Tahoma" panose="020B0604030504040204" pitchFamily="34" charset="0"/>
              </a:rPr>
              <a:t>4</a:t>
            </a:r>
            <a:endParaRPr lang="vi-VN" sz="66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36" name="Rounded Rectangle 35" descr="n181 zalo Nguyen Duc Chien">
            <a:hlinkClick r:id="rId10" action="ppaction://hlinksldjump"/>
          </p:cNvPr>
          <p:cNvSpPr/>
          <p:nvPr/>
        </p:nvSpPr>
        <p:spPr>
          <a:xfrm>
            <a:off x="3534720"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Cambria" panose="02040503050406030204" pitchFamily="18" charset="0"/>
                <a:ea typeface="Cambria" panose="02040503050406030204" pitchFamily="18" charset="0"/>
                <a:cs typeface="Tahoma" panose="020B0604030504040204" pitchFamily="34" charset="0"/>
              </a:rPr>
              <a:t>5</a:t>
            </a:r>
            <a:endParaRPr lang="vi-VN" sz="66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37" name="Rounded Rectangle 36" descr="n181 zalo Nguyen Duc Chien">
            <a:hlinkClick r:id="rId11" action="ppaction://hlinksldjump"/>
          </p:cNvPr>
          <p:cNvSpPr/>
          <p:nvPr/>
        </p:nvSpPr>
        <p:spPr>
          <a:xfrm>
            <a:off x="5781594"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Cambria" panose="02040503050406030204" pitchFamily="18" charset="0"/>
                <a:ea typeface="Cambria" panose="02040503050406030204" pitchFamily="18" charset="0"/>
                <a:cs typeface="Tahoma" panose="020B0604030504040204" pitchFamily="34" charset="0"/>
              </a:rPr>
              <a:t>6</a:t>
            </a:r>
            <a:endParaRPr lang="vi-VN" sz="66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38" name="Rounded Rectangle 37" descr="n181 zalo Nguyen Duc Chien">
            <a:hlinkClick r:id="rId12" action="ppaction://hlinksldjump"/>
          </p:cNvPr>
          <p:cNvSpPr/>
          <p:nvPr/>
        </p:nvSpPr>
        <p:spPr>
          <a:xfrm>
            <a:off x="3533583" y="7972117"/>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Cambria" panose="02040503050406030204" pitchFamily="18" charset="0"/>
                <a:ea typeface="Cambria" panose="02040503050406030204" pitchFamily="18" charset="0"/>
                <a:cs typeface="Tahoma" panose="020B0604030504040204" pitchFamily="34" charset="0"/>
              </a:rPr>
              <a:t>7</a:t>
            </a:r>
            <a:endParaRPr lang="vi-VN" sz="66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41" name="Rectangle 40" descr="n181 zalo Nguyen Duc Chien"/>
          <p:cNvSpPr/>
          <p:nvPr/>
        </p:nvSpPr>
        <p:spPr>
          <a:xfrm>
            <a:off x="1094351" y="142665"/>
            <a:ext cx="6701450"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Cambria" panose="02040503050406030204" pitchFamily="18" charset="0"/>
                <a:ea typeface="Cambria" panose="02040503050406030204" pitchFamily="18" charset="0"/>
                <a:cs typeface="Tahoma" panose="020B0604030504040204" pitchFamily="34" charset="0"/>
              </a:rPr>
              <a:t>VÒNG QUAY </a:t>
            </a:r>
          </a:p>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Cambria" panose="02040503050406030204" pitchFamily="18" charset="0"/>
                <a:ea typeface="Cambria" panose="02040503050406030204" pitchFamily="18" charset="0"/>
                <a:cs typeface="Tahoma" panose="020B0604030504040204" pitchFamily="34" charset="0"/>
              </a:rPr>
              <a:t>MAY MẮN</a:t>
            </a:r>
          </a:p>
        </p:txBody>
      </p:sp>
      <p:pic>
        <p:nvPicPr>
          <p:cNvPr id="44" name="Picture 43" descr="n181 zalo Nguyen Duc Chi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descr="n181 zalo Nguyen Duc Chi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descr="n181 zalo Nguyen Duc Chi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descr="n181 zalo Nguyen Duc Chi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descr="n181 zalo Nguyen Duc Chie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descr="n181 zalo Nguyen Duc Chi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571228" y="-1040600"/>
            <a:ext cx="914400" cy="914400"/>
          </a:xfrm>
          <a:prstGeom prst="rect">
            <a:avLst/>
          </a:prstGeom>
        </p:spPr>
      </p:pic>
      <p:sp>
        <p:nvSpPr>
          <p:cNvPr id="31" name="Isosceles Triangle 30"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32" name="Isosceles Triangle 31"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33" name="Isosceles Triangle 32"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34" name="Isosceles Triangle 33"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2" name="Isosceles Triangle 41"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3" name="Isosceles Triangle 42"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8" name="Isosceles Triangle 47"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9" name="Isosceles Triangle 48"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50" name="Isosceles Triangle 49"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51" name="Isosceles Triangle 50"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52" name="Isosceles Triangle 51"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53" name="Isosceles Triangle 52"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54" name="Isosceles Triangle 53"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55" name="Isosceles Triangle 54"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56" name="Isosceles Triangle 55"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57" name="Isosceles Triangle 56"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58" name="Isosceles Triangle 57"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59" name="Isosceles Triangle 58"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60" name="Isosceles Triangle 59"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61" name="Isosceles Triangle 60" descr="n181 zalo Nguyen Duc Chien"/>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24" name="Heart 23" descr="n181 zalo Nguyen Duc Chien">
            <a:hlinkClick r:id="rId17" action="ppaction://hlinksldjump"/>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Tree>
    <p:extLst>
      <p:ext uri="{BB962C8B-B14F-4D97-AF65-F5344CB8AC3E}">
        <p14:creationId xmlns:p14="http://schemas.microsoft.com/office/powerpoint/2010/main" val="311324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audio>
              <p:cMediaNode vol="80000">
                <p:cTn id="207"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p:pic>
        <p:nvPicPr>
          <p:cNvPr id="15" name="Picture 15"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7928">
            <a:off x="-4226474" y="6054049"/>
            <a:ext cx="9563951" cy="5222352"/>
          </a:xfrm>
          <a:prstGeom prst="rect">
            <a:avLst/>
          </a:prstGeom>
        </p:spPr>
      </p:pic>
      <p:grpSp>
        <p:nvGrpSpPr>
          <p:cNvPr id="2" name="Group 2" descr="n181 zalo Nguyen Duc Chien"/>
          <p:cNvGrpSpPr/>
          <p:nvPr/>
        </p:nvGrpSpPr>
        <p:grpSpPr>
          <a:xfrm>
            <a:off x="2405096" y="2030042"/>
            <a:ext cx="13477807" cy="3539430"/>
            <a:chOff x="0" y="0"/>
            <a:chExt cx="1836016" cy="2079228"/>
          </a:xfrm>
        </p:grpSpPr>
        <p:sp>
          <p:nvSpPr>
            <p:cNvPr id="3" name="Freeform 3"/>
            <p:cNvSpPr/>
            <p:nvPr/>
          </p:nvSpPr>
          <p:spPr>
            <a:xfrm>
              <a:off x="0" y="0"/>
              <a:ext cx="1836016"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520"/>
                </a:lnSpc>
              </a:pPr>
              <a:endParaRPr>
                <a:latin typeface="Cambria" panose="02040503050406030204" pitchFamily="18" charset="0"/>
              </a:endParaRPr>
            </a:p>
          </p:txBody>
        </p:sp>
      </p:grpSp>
      <p:grpSp>
        <p:nvGrpSpPr>
          <p:cNvPr id="5" name="Group 5" descr="n181 zalo Nguyen Duc Chien"/>
          <p:cNvGrpSpPr/>
          <p:nvPr/>
        </p:nvGrpSpPr>
        <p:grpSpPr>
          <a:xfrm>
            <a:off x="14367763" y="9411354"/>
            <a:ext cx="3236480" cy="424535"/>
            <a:chOff x="0" y="0"/>
            <a:chExt cx="777458" cy="101980"/>
          </a:xfrm>
        </p:grpSpPr>
        <p:sp>
          <p:nvSpPr>
            <p:cNvPr id="6" name="Freeform 6"/>
            <p:cNvSpPr/>
            <p:nvPr/>
          </p:nvSpPr>
          <p:spPr>
            <a:xfrm>
              <a:off x="384447" y="0"/>
              <a:ext cx="8564" cy="101980"/>
            </a:xfrm>
            <a:custGeom>
              <a:avLst/>
              <a:gdLst/>
              <a:ahLst/>
              <a:cxnLst/>
              <a:rect l="l" t="t" r="r" b="b"/>
              <a:pathLst>
                <a:path w="8564" h="101980">
                  <a:moveTo>
                    <a:pt x="4282" y="0"/>
                  </a:moveTo>
                  <a:lnTo>
                    <a:pt x="4282" y="0"/>
                  </a:lnTo>
                  <a:cubicBezTo>
                    <a:pt x="8564" y="33859"/>
                    <a:pt x="8564" y="68122"/>
                    <a:pt x="4282" y="101980"/>
                  </a:cubicBezTo>
                  <a:cubicBezTo>
                    <a:pt x="0" y="68122"/>
                    <a:pt x="0" y="33859"/>
                    <a:pt x="4282" y="0"/>
                  </a:cubicBezTo>
                  <a:close/>
                </a:path>
              </a:pathLst>
            </a:custGeom>
            <a:solidFill>
              <a:srgbClr val="40246D"/>
            </a:solidFill>
          </p:spPr>
          <p:txBody>
            <a:bodyPr/>
            <a:lstStyle/>
            <a:p>
              <a:endParaRPr lang="en-US"/>
            </a:p>
          </p:txBody>
        </p:sp>
        <p:sp>
          <p:nvSpPr>
            <p:cNvPr id="7" name="TextBox 7"/>
            <p:cNvSpPr txBox="1"/>
            <p:nvPr/>
          </p:nvSpPr>
          <p:spPr>
            <a:xfrm>
              <a:off x="76200" y="47625"/>
              <a:ext cx="660400" cy="688975"/>
            </a:xfrm>
            <a:prstGeom prst="rect">
              <a:avLst/>
            </a:prstGeom>
          </p:spPr>
          <p:txBody>
            <a:bodyPr lIns="50800" tIns="50800" rIns="50800" bIns="50800" rtlCol="0" anchor="ctr"/>
            <a:lstStyle/>
            <a:p>
              <a:pPr algn="ctr">
                <a:lnSpc>
                  <a:spcPts val="2520"/>
                </a:lnSpc>
              </a:pPr>
              <a:endParaRPr>
                <a:latin typeface="Cambria" panose="02040503050406030204" pitchFamily="18" charset="0"/>
              </a:endParaRPr>
            </a:p>
          </p:txBody>
        </p:sp>
      </p:grpSp>
      <p:pic>
        <p:nvPicPr>
          <p:cNvPr id="10" name="Picture 10" descr="n181 zalo Nguyen Duc Chi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4283" y="6597475"/>
            <a:ext cx="3236480" cy="3476688"/>
          </a:xfrm>
          <a:prstGeom prst="rect">
            <a:avLst/>
          </a:prstGeom>
        </p:spPr>
      </p:pic>
      <p:pic>
        <p:nvPicPr>
          <p:cNvPr id="13" name="Picture 12" descr="n181 zalo Nguyen Duc Chien"/>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rcRect b="12889"/>
          <a:stretch/>
        </p:blipFill>
        <p:spPr>
          <a:xfrm>
            <a:off x="2902961" y="2090027"/>
            <a:ext cx="12482075" cy="3366103"/>
          </a:xfrm>
          <a:prstGeom prst="rect">
            <a:avLst/>
          </a:prstGeom>
        </p:spPr>
      </p:pic>
      <p:sp>
        <p:nvSpPr>
          <p:cNvPr id="17" name="TextBox 16" descr="n181 zalo Nguyen Duc Chien">
            <a:extLst>
              <a:ext uri="{FF2B5EF4-FFF2-40B4-BE49-F238E27FC236}">
                <a16:creationId xmlns:a16="http://schemas.microsoft.com/office/drawing/2014/main" id="{DFB842F5-4E0B-34F6-D91B-C9B652DAF452}"/>
              </a:ext>
            </a:extLst>
          </p:cNvPr>
          <p:cNvSpPr txBox="1"/>
          <p:nvPr/>
        </p:nvSpPr>
        <p:spPr>
          <a:xfrm>
            <a:off x="1345975" y="730210"/>
            <a:ext cx="9183561" cy="1147999"/>
          </a:xfrm>
          <a:prstGeom prst="rect">
            <a:avLst/>
          </a:prstGeom>
        </p:spPr>
        <p:txBody>
          <a:bodyPr lIns="0" tIns="0" rIns="0" bIns="0" rtlCol="0" anchor="t">
            <a:spAutoFit/>
          </a:bodyPr>
          <a:lstStyle/>
          <a:p>
            <a:pPr>
              <a:lnSpc>
                <a:spcPts val="8960"/>
              </a:lnSpc>
            </a:pPr>
            <a:r>
              <a:rPr lang="en-US" sz="8000" b="1" spc="-160">
                <a:solidFill>
                  <a:srgbClr val="44000A"/>
                </a:solidFill>
                <a:latin typeface="Cambria" panose="02040503050406030204" pitchFamily="18" charset="0"/>
              </a:rPr>
              <a:t>Phiếu học tập số 3</a:t>
            </a:r>
          </a:p>
        </p:txBody>
      </p:sp>
      <p:grpSp>
        <p:nvGrpSpPr>
          <p:cNvPr id="18" name="Group 2" descr="n181 zalo Nguyen Duc Chien">
            <a:extLst>
              <a:ext uri="{FF2B5EF4-FFF2-40B4-BE49-F238E27FC236}">
                <a16:creationId xmlns:a16="http://schemas.microsoft.com/office/drawing/2014/main" id="{00CF6059-4702-E65D-339F-A4F23D740983}"/>
              </a:ext>
            </a:extLst>
          </p:cNvPr>
          <p:cNvGrpSpPr/>
          <p:nvPr/>
        </p:nvGrpSpPr>
        <p:grpSpPr>
          <a:xfrm>
            <a:off x="2421823" y="5721305"/>
            <a:ext cx="13477807" cy="4352858"/>
            <a:chOff x="0" y="0"/>
            <a:chExt cx="1836016" cy="2079228"/>
          </a:xfrm>
        </p:grpSpPr>
        <p:sp>
          <p:nvSpPr>
            <p:cNvPr id="20" name="Freeform 3">
              <a:extLst>
                <a:ext uri="{FF2B5EF4-FFF2-40B4-BE49-F238E27FC236}">
                  <a16:creationId xmlns:a16="http://schemas.microsoft.com/office/drawing/2014/main" id="{D121D1C5-B7CA-8684-2A44-1D05A07BF4A3}"/>
                </a:ext>
              </a:extLst>
            </p:cNvPr>
            <p:cNvSpPr/>
            <p:nvPr/>
          </p:nvSpPr>
          <p:spPr>
            <a:xfrm>
              <a:off x="0" y="0"/>
              <a:ext cx="1836016"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21" name="TextBox 4">
              <a:extLst>
                <a:ext uri="{FF2B5EF4-FFF2-40B4-BE49-F238E27FC236}">
                  <a16:creationId xmlns:a16="http://schemas.microsoft.com/office/drawing/2014/main" id="{6CC380FC-84BE-CDE9-3C1D-25710318AE5A}"/>
                </a:ext>
              </a:extLst>
            </p:cNvPr>
            <p:cNvSpPr txBox="1"/>
            <p:nvPr/>
          </p:nvSpPr>
          <p:spPr>
            <a:xfrm>
              <a:off x="0" y="-28575"/>
              <a:ext cx="812800" cy="841375"/>
            </a:xfrm>
            <a:prstGeom prst="rect">
              <a:avLst/>
            </a:prstGeom>
          </p:spPr>
          <p:txBody>
            <a:bodyPr lIns="50800" tIns="50800" rIns="50800" bIns="50800" rtlCol="0" anchor="ctr"/>
            <a:lstStyle/>
            <a:p>
              <a:pPr algn="ctr">
                <a:lnSpc>
                  <a:spcPts val="2520"/>
                </a:lnSpc>
              </a:pPr>
              <a:endParaRPr>
                <a:latin typeface="Cambria" panose="02040503050406030204" pitchFamily="18" charset="0"/>
              </a:endParaRPr>
            </a:p>
          </p:txBody>
        </p:sp>
      </p:grpSp>
      <p:sp>
        <p:nvSpPr>
          <p:cNvPr id="22" name="Rectangle 21" descr="n181 zalo Nguyen Duc Chien">
            <a:extLst>
              <a:ext uri="{FF2B5EF4-FFF2-40B4-BE49-F238E27FC236}">
                <a16:creationId xmlns:a16="http://schemas.microsoft.com/office/drawing/2014/main" id="{080B4BD9-0E2A-8B92-4CCB-3EBD19991FE0}"/>
              </a:ext>
            </a:extLst>
          </p:cNvPr>
          <p:cNvSpPr/>
          <p:nvPr/>
        </p:nvSpPr>
        <p:spPr>
          <a:xfrm>
            <a:off x="2665356" y="5881797"/>
            <a:ext cx="12957283" cy="4031873"/>
          </a:xfrm>
          <a:prstGeom prst="rect">
            <a:avLst/>
          </a:prstGeom>
        </p:spPr>
        <p:txBody>
          <a:bodyPr wrap="square">
            <a:spAutoFit/>
          </a:bodyPr>
          <a:lstStyle/>
          <a:p>
            <a:pPr algn="just"/>
            <a:r>
              <a:rPr lang="vi-VN" sz="3200" dirty="0">
                <a:latin typeface="Cambria" panose="02040503050406030204" pitchFamily="18" charset="0"/>
              </a:rPr>
              <a:t>Ta có:</a:t>
            </a:r>
          </a:p>
          <a:p>
            <a:pPr algn="just"/>
            <a:r>
              <a:rPr lang="en-US" sz="3200">
                <a:latin typeface="Cambria" panose="02040503050406030204" pitchFamily="18" charset="0"/>
              </a:rPr>
              <a:t>+ </a:t>
            </a:r>
            <a:r>
              <a:rPr lang="vi-VN" sz="3200">
                <a:latin typeface="Cambria" panose="02040503050406030204" pitchFamily="18" charset="0"/>
              </a:rPr>
              <a:t>Vận </a:t>
            </a:r>
            <a:r>
              <a:rPr lang="vi-VN" sz="3200" dirty="0">
                <a:latin typeface="Cambria" panose="02040503050406030204" pitchFamily="18" charset="0"/>
              </a:rPr>
              <a:t>tốc sớm pha hơn li độ một góc </a:t>
            </a:r>
            <a:r>
              <a:rPr lang="vi-VN" sz="3200">
                <a:latin typeface="Cambria" panose="02040503050406030204" pitchFamily="18" charset="0"/>
              </a:rPr>
              <a:t>là </a:t>
            </a:r>
            <a:r>
              <a:rPr lang="en-US" sz="3200">
                <a:latin typeface="Cambria" panose="02040503050406030204" pitchFamily="18" charset="0"/>
                <a:sym typeface="Symbol" panose="05050102010706020507" pitchFamily="18" charset="2"/>
              </a:rPr>
              <a:t>/2</a:t>
            </a:r>
            <a:r>
              <a:rPr lang="en-US" sz="3200">
                <a:latin typeface="Cambria" panose="02040503050406030204" pitchFamily="18" charset="0"/>
              </a:rPr>
              <a:t> </a:t>
            </a:r>
            <a:r>
              <a:rPr lang="vi-VN" sz="3200">
                <a:latin typeface="Cambria" panose="02040503050406030204" pitchFamily="18" charset="0"/>
              </a:rPr>
              <a:t>và </a:t>
            </a:r>
            <a:r>
              <a:rPr lang="vi-VN" sz="3200" dirty="0">
                <a:latin typeface="Cambria" panose="02040503050406030204" pitchFamily="18" charset="0"/>
              </a:rPr>
              <a:t>trễ pha hơn gia tốc </a:t>
            </a:r>
            <a:r>
              <a:rPr lang="vi-VN" sz="3200">
                <a:latin typeface="Cambria" panose="02040503050406030204" pitchFamily="18" charset="0"/>
              </a:rPr>
              <a:t>một góc</a:t>
            </a:r>
            <a:r>
              <a:rPr lang="en-US" sz="3200">
                <a:latin typeface="Cambria" panose="02040503050406030204" pitchFamily="18" charset="0"/>
              </a:rPr>
              <a:t> là</a:t>
            </a:r>
            <a:r>
              <a:rPr lang="en-US" sz="3200">
                <a:latin typeface="Cambria" panose="02040503050406030204" pitchFamily="18" charset="0"/>
                <a:sym typeface="Symbol" panose="05050102010706020507" pitchFamily="18" charset="2"/>
              </a:rPr>
              <a:t> /2</a:t>
            </a:r>
            <a:r>
              <a:rPr lang="vi-VN" sz="3200">
                <a:latin typeface="Cambria" panose="02040503050406030204" pitchFamily="18" charset="0"/>
              </a:rPr>
              <a:t> </a:t>
            </a:r>
            <a:endParaRPr lang="vi-VN" sz="3200" dirty="0">
              <a:latin typeface="Cambria" panose="02040503050406030204" pitchFamily="18" charset="0"/>
            </a:endParaRPr>
          </a:p>
          <a:p>
            <a:pPr algn="just"/>
            <a:r>
              <a:rPr lang="en-US" sz="3200">
                <a:latin typeface="Cambria" panose="02040503050406030204" pitchFamily="18" charset="0"/>
              </a:rPr>
              <a:t>+ </a:t>
            </a:r>
            <a:r>
              <a:rPr lang="vi-VN" sz="3200">
                <a:latin typeface="Cambria" panose="02040503050406030204" pitchFamily="18" charset="0"/>
              </a:rPr>
              <a:t>Gia </a:t>
            </a:r>
            <a:r>
              <a:rPr lang="vi-VN" sz="3200" dirty="0">
                <a:latin typeface="Cambria" panose="02040503050406030204" pitchFamily="18" charset="0"/>
              </a:rPr>
              <a:t>tốc ngược pha so với li độ và sớm pha hơn vận tốc một góc </a:t>
            </a:r>
            <a:r>
              <a:rPr lang="vi-VN" sz="3200">
                <a:latin typeface="Cambria" panose="02040503050406030204" pitchFamily="18" charset="0"/>
              </a:rPr>
              <a:t>là </a:t>
            </a:r>
            <a:r>
              <a:rPr lang="en-US" sz="3200">
                <a:latin typeface="Cambria" panose="02040503050406030204" pitchFamily="18" charset="0"/>
                <a:sym typeface="Symbol" panose="05050102010706020507" pitchFamily="18" charset="2"/>
              </a:rPr>
              <a:t>/2</a:t>
            </a:r>
            <a:r>
              <a:rPr lang="en-US" sz="3200">
                <a:latin typeface="Cambria" panose="02040503050406030204" pitchFamily="18" charset="0"/>
              </a:rPr>
              <a:t> </a:t>
            </a:r>
            <a:endParaRPr lang="en-US" sz="3200" dirty="0">
              <a:latin typeface="Cambria" panose="02040503050406030204" pitchFamily="18" charset="0"/>
            </a:endParaRPr>
          </a:p>
          <a:p>
            <a:pPr marL="457200" indent="-457200" algn="just">
              <a:buFont typeface="Wingdings" panose="05000000000000000000" pitchFamily="2" charset="2"/>
              <a:buChar char="Ø"/>
            </a:pPr>
            <a:r>
              <a:rPr lang="vi-VN" sz="3200" b="1">
                <a:latin typeface="Cambria" panose="02040503050406030204" pitchFamily="18" charset="0"/>
              </a:rPr>
              <a:t>Do </a:t>
            </a:r>
            <a:r>
              <a:rPr lang="vi-VN" sz="3200" b="1" dirty="0">
                <a:latin typeface="Cambria" panose="02040503050406030204" pitchFamily="18" charset="0"/>
              </a:rPr>
              <a:t>đó từ đồ thị, </a:t>
            </a:r>
            <a:r>
              <a:rPr lang="vi-VN" sz="3200" b="1">
                <a:latin typeface="Cambria" panose="02040503050406030204" pitchFamily="18" charset="0"/>
              </a:rPr>
              <a:t>ta thấy</a:t>
            </a:r>
            <a:r>
              <a:rPr lang="en-US" sz="3200" b="1">
                <a:latin typeface="Cambria" panose="02040503050406030204" pitchFamily="18" charset="0"/>
              </a:rPr>
              <a:t>:</a:t>
            </a:r>
          </a:p>
          <a:p>
            <a:pPr algn="just">
              <a:tabLst>
                <a:tab pos="334963" algn="l"/>
              </a:tabLst>
            </a:pPr>
            <a:r>
              <a:rPr lang="en-US" sz="3200">
                <a:latin typeface="Cambria" panose="02040503050406030204" pitchFamily="18" charset="0"/>
              </a:rPr>
              <a:t>	+</a:t>
            </a:r>
            <a:r>
              <a:rPr lang="vi-VN" sz="3200">
                <a:latin typeface="Cambria" panose="02040503050406030204" pitchFamily="18" charset="0"/>
              </a:rPr>
              <a:t> </a:t>
            </a:r>
            <a:r>
              <a:rPr lang="vi-VN" sz="3200" dirty="0">
                <a:latin typeface="Cambria" panose="02040503050406030204" pitchFamily="18" charset="0"/>
              </a:rPr>
              <a:t>đường 2 là đồ thị li độ x(t</a:t>
            </a:r>
            <a:r>
              <a:rPr lang="vi-VN" sz="3200">
                <a:latin typeface="Cambria" panose="02040503050406030204" pitchFamily="18" charset="0"/>
              </a:rPr>
              <a:t>), </a:t>
            </a:r>
            <a:endParaRPr lang="en-US" sz="3200">
              <a:latin typeface="Cambria" panose="02040503050406030204" pitchFamily="18" charset="0"/>
            </a:endParaRPr>
          </a:p>
          <a:p>
            <a:pPr algn="just">
              <a:tabLst>
                <a:tab pos="334963" algn="l"/>
              </a:tabLst>
            </a:pPr>
            <a:r>
              <a:rPr lang="en-US" sz="3200">
                <a:latin typeface="Cambria" panose="02040503050406030204" pitchFamily="18" charset="0"/>
              </a:rPr>
              <a:t>	+ </a:t>
            </a:r>
            <a:r>
              <a:rPr lang="vi-VN" sz="3200">
                <a:latin typeface="Cambria" panose="02040503050406030204" pitchFamily="18" charset="0"/>
              </a:rPr>
              <a:t>đường </a:t>
            </a:r>
            <a:r>
              <a:rPr lang="vi-VN" sz="3200" dirty="0">
                <a:latin typeface="Cambria" panose="02040503050406030204" pitchFamily="18" charset="0"/>
              </a:rPr>
              <a:t>1 là đồ thị vận tốc v(</a:t>
            </a:r>
            <a:r>
              <a:rPr lang="vi-VN" sz="3200">
                <a:latin typeface="Cambria" panose="02040503050406030204" pitchFamily="18" charset="0"/>
              </a:rPr>
              <a:t>t)</a:t>
            </a:r>
            <a:endParaRPr lang="en-US" sz="3200">
              <a:latin typeface="Cambria" panose="02040503050406030204" pitchFamily="18" charset="0"/>
            </a:endParaRPr>
          </a:p>
          <a:p>
            <a:pPr algn="just">
              <a:tabLst>
                <a:tab pos="334963" algn="l"/>
              </a:tabLst>
            </a:pPr>
            <a:r>
              <a:rPr lang="en-US" sz="3200">
                <a:latin typeface="Cambria" panose="02040503050406030204" pitchFamily="18" charset="0"/>
              </a:rPr>
              <a:t>	+</a:t>
            </a:r>
            <a:r>
              <a:rPr lang="vi-VN" sz="3200">
                <a:latin typeface="Cambria" panose="02040503050406030204" pitchFamily="18" charset="0"/>
              </a:rPr>
              <a:t> </a:t>
            </a:r>
            <a:r>
              <a:rPr lang="vi-VN" sz="3200" dirty="0">
                <a:latin typeface="Cambria" panose="02040503050406030204" pitchFamily="18" charset="0"/>
              </a:rPr>
              <a:t>và đường 3 là đồ thị gia tốc a(t)</a:t>
            </a:r>
          </a:p>
        </p:txBody>
      </p:sp>
    </p:spTree>
    <p:extLst>
      <p:ext uri="{BB962C8B-B14F-4D97-AF65-F5344CB8AC3E}">
        <p14:creationId xmlns:p14="http://schemas.microsoft.com/office/powerpoint/2010/main" val="3574214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descr="n181 zalo Nguyen Duc Chien"/>
          <p:cNvGrpSpPr/>
          <p:nvPr/>
        </p:nvGrpSpPr>
        <p:grpSpPr>
          <a:xfrm>
            <a:off x="1173009" y="3372398"/>
            <a:ext cx="4919252" cy="1127551"/>
            <a:chOff x="0" y="0"/>
            <a:chExt cx="1149982" cy="349799"/>
          </a:xfrm>
        </p:grpSpPr>
        <p:sp>
          <p:nvSpPr>
            <p:cNvPr id="4" name="Freeform 4"/>
            <p:cNvSpPr/>
            <p:nvPr/>
          </p:nvSpPr>
          <p:spPr>
            <a:xfrm>
              <a:off x="0" y="0"/>
              <a:ext cx="1149982" cy="349799"/>
            </a:xfrm>
            <a:custGeom>
              <a:avLst/>
              <a:gdLst/>
              <a:ahLst/>
              <a:cxnLst/>
              <a:rect l="l" t="t" r="r" b="b"/>
              <a:pathLst>
                <a:path w="1149982" h="349799">
                  <a:moveTo>
                    <a:pt x="76243" y="0"/>
                  </a:moveTo>
                  <a:lnTo>
                    <a:pt x="1073739" y="0"/>
                  </a:lnTo>
                  <a:cubicBezTo>
                    <a:pt x="1115847" y="0"/>
                    <a:pt x="1149982" y="34135"/>
                    <a:pt x="1149982" y="76243"/>
                  </a:cubicBezTo>
                  <a:lnTo>
                    <a:pt x="1149982" y="273556"/>
                  </a:lnTo>
                  <a:cubicBezTo>
                    <a:pt x="1149982" y="315664"/>
                    <a:pt x="1115847" y="349799"/>
                    <a:pt x="1073739" y="349799"/>
                  </a:cubicBezTo>
                  <a:lnTo>
                    <a:pt x="76243" y="349799"/>
                  </a:lnTo>
                  <a:cubicBezTo>
                    <a:pt x="34135" y="349799"/>
                    <a:pt x="0" y="315664"/>
                    <a:pt x="0" y="273556"/>
                  </a:cubicBezTo>
                  <a:lnTo>
                    <a:pt x="0" y="76243"/>
                  </a:lnTo>
                  <a:cubicBezTo>
                    <a:pt x="0" y="34135"/>
                    <a:pt x="34135" y="0"/>
                    <a:pt x="76243" y="0"/>
                  </a:cubicBezTo>
                  <a:close/>
                </a:path>
              </a:pathLst>
            </a:custGeom>
            <a:solidFill>
              <a:srgbClr val="FFD447"/>
            </a:solidFill>
            <a:ln w="19050">
              <a:solidFill>
                <a:srgbClr val="40246D"/>
              </a:solidFill>
            </a:ln>
          </p:spPr>
          <p:txBody>
            <a:bodyPr/>
            <a:lstStyle/>
            <a:p>
              <a:endParaRPr lang="en-US"/>
            </a:p>
          </p:txBody>
        </p:sp>
        <p:sp>
          <p:nvSpPr>
            <p:cNvPr id="5" name="TextBox 5"/>
            <p:cNvSpPr txBox="1"/>
            <p:nvPr/>
          </p:nvSpPr>
          <p:spPr>
            <a:xfrm>
              <a:off x="0" y="-47625"/>
              <a:ext cx="812800" cy="860425"/>
            </a:xfrm>
            <a:prstGeom prst="rect">
              <a:avLst/>
            </a:prstGeom>
          </p:spPr>
          <p:txBody>
            <a:bodyPr lIns="254000" tIns="254000" rIns="254000" bIns="254000" rtlCol="0" anchor="ctr"/>
            <a:lstStyle/>
            <a:p>
              <a:pPr marL="0" marR="0" lvl="0" indent="0" algn="ctr" defTabSz="914400" rtl="0" eaLnBrk="1" fontAlgn="auto" latinLnBrk="0" hangingPunct="1">
                <a:lnSpc>
                  <a:spcPts val="36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grpSp>
        <p:nvGrpSpPr>
          <p:cNvPr id="6" name="Group 6" descr="n181 zalo Nguyen Duc Chien"/>
          <p:cNvGrpSpPr/>
          <p:nvPr/>
        </p:nvGrpSpPr>
        <p:grpSpPr>
          <a:xfrm>
            <a:off x="7455636" y="8234146"/>
            <a:ext cx="4733145" cy="424535"/>
            <a:chOff x="0" y="0"/>
            <a:chExt cx="1136982" cy="101980"/>
          </a:xfrm>
        </p:grpSpPr>
        <p:sp>
          <p:nvSpPr>
            <p:cNvPr id="7" name="Freeform 7"/>
            <p:cNvSpPr/>
            <p:nvPr/>
          </p:nvSpPr>
          <p:spPr>
            <a:xfrm>
              <a:off x="564209" y="0"/>
              <a:ext cx="8564" cy="101980"/>
            </a:xfrm>
            <a:custGeom>
              <a:avLst/>
              <a:gdLst/>
              <a:ahLst/>
              <a:cxnLst/>
              <a:rect l="l" t="t" r="r" b="b"/>
              <a:pathLst>
                <a:path w="8564" h="101980">
                  <a:moveTo>
                    <a:pt x="4282" y="0"/>
                  </a:moveTo>
                  <a:lnTo>
                    <a:pt x="4282" y="0"/>
                  </a:lnTo>
                  <a:cubicBezTo>
                    <a:pt x="8564" y="33859"/>
                    <a:pt x="8564" y="68122"/>
                    <a:pt x="4282" y="101980"/>
                  </a:cubicBezTo>
                  <a:cubicBezTo>
                    <a:pt x="0" y="68122"/>
                    <a:pt x="0" y="33859"/>
                    <a:pt x="4282" y="0"/>
                  </a:cubicBezTo>
                  <a:close/>
                </a:path>
              </a:pathLst>
            </a:custGeom>
            <a:solidFill>
              <a:srgbClr val="40246D"/>
            </a:solidFill>
          </p:spPr>
          <p:txBody>
            <a:bodyPr/>
            <a:lstStyle/>
            <a:p>
              <a:endParaRPr lang="en-US"/>
            </a:p>
          </p:txBody>
        </p:sp>
        <p:sp>
          <p:nvSpPr>
            <p:cNvPr id="8" name="TextBox 8"/>
            <p:cNvSpPr txBox="1"/>
            <p:nvPr/>
          </p:nvSpPr>
          <p:spPr>
            <a:xfrm>
              <a:off x="76200" y="47625"/>
              <a:ext cx="660400" cy="6889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pic>
        <p:nvPicPr>
          <p:cNvPr id="9" name="Picture 9"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94465" y="4180154"/>
            <a:ext cx="3976346" cy="4463245"/>
          </a:xfrm>
          <a:prstGeom prst="rect">
            <a:avLst/>
          </a:prstGeom>
        </p:spPr>
      </p:pic>
      <p:grpSp>
        <p:nvGrpSpPr>
          <p:cNvPr id="10" name="Group 10" descr="n181 zalo Nguyen Duc Chien"/>
          <p:cNvGrpSpPr/>
          <p:nvPr/>
        </p:nvGrpSpPr>
        <p:grpSpPr>
          <a:xfrm>
            <a:off x="607920" y="5292021"/>
            <a:ext cx="6033187" cy="1375116"/>
            <a:chOff x="0" y="0"/>
            <a:chExt cx="1149982" cy="341420"/>
          </a:xfrm>
        </p:grpSpPr>
        <p:sp>
          <p:nvSpPr>
            <p:cNvPr id="11" name="Freeform 11"/>
            <p:cNvSpPr/>
            <p:nvPr/>
          </p:nvSpPr>
          <p:spPr>
            <a:xfrm>
              <a:off x="0" y="0"/>
              <a:ext cx="1149982" cy="341420"/>
            </a:xfrm>
            <a:custGeom>
              <a:avLst/>
              <a:gdLst/>
              <a:ahLst/>
              <a:cxnLst/>
              <a:rect l="l" t="t" r="r" b="b"/>
              <a:pathLst>
                <a:path w="1149982" h="341420">
                  <a:moveTo>
                    <a:pt x="76243" y="0"/>
                  </a:moveTo>
                  <a:lnTo>
                    <a:pt x="1073739" y="0"/>
                  </a:lnTo>
                  <a:cubicBezTo>
                    <a:pt x="1115847" y="0"/>
                    <a:pt x="1149982" y="34135"/>
                    <a:pt x="1149982" y="76243"/>
                  </a:cubicBezTo>
                  <a:lnTo>
                    <a:pt x="1149982" y="265177"/>
                  </a:lnTo>
                  <a:cubicBezTo>
                    <a:pt x="1149982" y="285398"/>
                    <a:pt x="1141949" y="304790"/>
                    <a:pt x="1127651" y="319089"/>
                  </a:cubicBezTo>
                  <a:cubicBezTo>
                    <a:pt x="1113353" y="333387"/>
                    <a:pt x="1093960" y="341420"/>
                    <a:pt x="1073739" y="341420"/>
                  </a:cubicBezTo>
                  <a:lnTo>
                    <a:pt x="76243" y="341420"/>
                  </a:lnTo>
                  <a:cubicBezTo>
                    <a:pt x="34135" y="341420"/>
                    <a:pt x="0" y="307285"/>
                    <a:pt x="0" y="265177"/>
                  </a:cubicBezTo>
                  <a:lnTo>
                    <a:pt x="0" y="76243"/>
                  </a:lnTo>
                  <a:cubicBezTo>
                    <a:pt x="0" y="34135"/>
                    <a:pt x="34135" y="0"/>
                    <a:pt x="76243" y="0"/>
                  </a:cubicBezTo>
                  <a:close/>
                </a:path>
              </a:pathLst>
            </a:custGeom>
            <a:solidFill>
              <a:srgbClr val="FD5D5B"/>
            </a:solidFill>
            <a:ln w="19050">
              <a:solidFill>
                <a:srgbClr val="40246D"/>
              </a:solidFill>
            </a:ln>
          </p:spPr>
          <p:txBody>
            <a:bodyPr/>
            <a:lstStyle/>
            <a:p>
              <a:endParaRPr lang="en-US"/>
            </a:p>
          </p:txBody>
        </p:sp>
        <p:sp>
          <p:nvSpPr>
            <p:cNvPr id="12" name="TextBox 12"/>
            <p:cNvSpPr txBox="1"/>
            <p:nvPr/>
          </p:nvSpPr>
          <p:spPr>
            <a:xfrm>
              <a:off x="0" y="-47625"/>
              <a:ext cx="812800" cy="860425"/>
            </a:xfrm>
            <a:prstGeom prst="rect">
              <a:avLst/>
            </a:prstGeom>
          </p:spPr>
          <p:txBody>
            <a:bodyPr lIns="254000" tIns="254000" rIns="254000" bIns="254000" rtlCol="0" anchor="ctr"/>
            <a:lstStyle/>
            <a:p>
              <a:pPr marL="0" marR="0" lvl="0" indent="0" algn="ctr" defTabSz="914400" rtl="0" eaLnBrk="1" fontAlgn="auto" latinLnBrk="0" hangingPunct="1">
                <a:lnSpc>
                  <a:spcPts val="36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grpSp>
        <p:nvGrpSpPr>
          <p:cNvPr id="13" name="Group 13" descr="n181 zalo Nguyen Duc Chien"/>
          <p:cNvGrpSpPr/>
          <p:nvPr/>
        </p:nvGrpSpPr>
        <p:grpSpPr>
          <a:xfrm>
            <a:off x="666062" y="7302579"/>
            <a:ext cx="5975045" cy="1263106"/>
            <a:chOff x="0" y="-80414"/>
            <a:chExt cx="1149982" cy="430213"/>
          </a:xfrm>
        </p:grpSpPr>
        <p:sp>
          <p:nvSpPr>
            <p:cNvPr id="14" name="Freeform 14"/>
            <p:cNvSpPr/>
            <p:nvPr/>
          </p:nvSpPr>
          <p:spPr>
            <a:xfrm>
              <a:off x="0" y="0"/>
              <a:ext cx="1149982" cy="349799"/>
            </a:xfrm>
            <a:custGeom>
              <a:avLst/>
              <a:gdLst/>
              <a:ahLst/>
              <a:cxnLst/>
              <a:rect l="l" t="t" r="r" b="b"/>
              <a:pathLst>
                <a:path w="1149982" h="349799">
                  <a:moveTo>
                    <a:pt x="76243" y="0"/>
                  </a:moveTo>
                  <a:lnTo>
                    <a:pt x="1073739" y="0"/>
                  </a:lnTo>
                  <a:cubicBezTo>
                    <a:pt x="1115847" y="0"/>
                    <a:pt x="1149982" y="34135"/>
                    <a:pt x="1149982" y="76243"/>
                  </a:cubicBezTo>
                  <a:lnTo>
                    <a:pt x="1149982" y="273556"/>
                  </a:lnTo>
                  <a:cubicBezTo>
                    <a:pt x="1149982" y="315664"/>
                    <a:pt x="1115847" y="349799"/>
                    <a:pt x="1073739" y="349799"/>
                  </a:cubicBezTo>
                  <a:lnTo>
                    <a:pt x="76243" y="349799"/>
                  </a:lnTo>
                  <a:cubicBezTo>
                    <a:pt x="34135" y="349799"/>
                    <a:pt x="0" y="315664"/>
                    <a:pt x="0" y="273556"/>
                  </a:cubicBezTo>
                  <a:lnTo>
                    <a:pt x="0" y="76243"/>
                  </a:lnTo>
                  <a:cubicBezTo>
                    <a:pt x="0" y="34135"/>
                    <a:pt x="34135" y="0"/>
                    <a:pt x="76243" y="0"/>
                  </a:cubicBezTo>
                  <a:close/>
                </a:path>
              </a:pathLst>
            </a:custGeom>
            <a:solidFill>
              <a:srgbClr val="FF9141"/>
            </a:solidFill>
            <a:ln w="19050">
              <a:solidFill>
                <a:srgbClr val="40246D"/>
              </a:solidFill>
            </a:ln>
          </p:spPr>
          <p:txBody>
            <a:bodyPr/>
            <a:lstStyle/>
            <a:p>
              <a:endParaRPr lang="en-US"/>
            </a:p>
          </p:txBody>
        </p:sp>
        <p:sp>
          <p:nvSpPr>
            <p:cNvPr id="15" name="TextBox 15"/>
            <p:cNvSpPr txBox="1"/>
            <p:nvPr/>
          </p:nvSpPr>
          <p:spPr>
            <a:xfrm>
              <a:off x="213338" y="-80414"/>
              <a:ext cx="812800" cy="393714"/>
            </a:xfrm>
            <a:prstGeom prst="rect">
              <a:avLst/>
            </a:prstGeom>
          </p:spPr>
          <p:txBody>
            <a:bodyPr lIns="254000" tIns="254000" rIns="254000" bIns="254000" rtlCol="0" anchor="ctr"/>
            <a:lstStyle/>
            <a:p>
              <a:pPr marL="0" marR="0" lvl="0" indent="0" algn="ctr" defTabSz="914400" rtl="0" eaLnBrk="1" fontAlgn="auto" latinLnBrk="0" hangingPunct="1">
                <a:lnSpc>
                  <a:spcPts val="336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000A"/>
                </a:solidFill>
                <a:effectLst/>
                <a:uLnTx/>
                <a:uFillTx/>
                <a:latin typeface="Muli Regular"/>
                <a:ea typeface="+mn-ea"/>
                <a:cs typeface="+mn-cs"/>
              </a:endParaRPr>
            </a:p>
          </p:txBody>
        </p:sp>
      </p:grpSp>
      <p:pic>
        <p:nvPicPr>
          <p:cNvPr id="19" name="Picture 19" descr="n181 zalo Nguyen Duc Chie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89338" y="6602591"/>
            <a:ext cx="414319" cy="414319"/>
          </a:xfrm>
          <a:prstGeom prst="rect">
            <a:avLst/>
          </a:prstGeom>
        </p:spPr>
      </p:pic>
      <p:pic>
        <p:nvPicPr>
          <p:cNvPr id="20" name="Picture 20" descr="n181 zalo Nguyen Duc Chien"/>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36322" y="4086133"/>
            <a:ext cx="414319" cy="414319"/>
          </a:xfrm>
          <a:prstGeom prst="rect">
            <a:avLst/>
          </a:prstGeom>
        </p:spPr>
      </p:pic>
      <p:pic>
        <p:nvPicPr>
          <p:cNvPr id="21" name="Picture 21" descr="n181 zalo Nguyen Duc Chie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50641" y="5214154"/>
            <a:ext cx="414319" cy="414319"/>
          </a:xfrm>
          <a:prstGeom prst="rect">
            <a:avLst/>
          </a:prstGeom>
        </p:spPr>
      </p:pic>
      <p:pic>
        <p:nvPicPr>
          <p:cNvPr id="22" name="Picture 22" descr="n181 zalo Nguyen Duc Chien"/>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53745" y="5364026"/>
            <a:ext cx="433606" cy="433606"/>
          </a:xfrm>
          <a:prstGeom prst="rect">
            <a:avLst/>
          </a:prstGeom>
        </p:spPr>
      </p:pic>
      <mc:AlternateContent xmlns:mc="http://schemas.openxmlformats.org/markup-compatibility/2006" xmlns:a14="http://schemas.microsoft.com/office/drawing/2010/main">
        <mc:Choice Requires="a14">
          <p:sp>
            <p:nvSpPr>
              <p:cNvPr id="25" name="Object 24" descr="n181 zalo Nguyen Duc Chien"/>
              <p:cNvSpPr txBox="1"/>
              <p:nvPr/>
            </p:nvSpPr>
            <p:spPr>
              <a:xfrm>
                <a:off x="1173009" y="3528920"/>
                <a:ext cx="4919252" cy="809861"/>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m:rPr>
                          <m:nor/>
                        </m:rPr>
                        <a:rPr kumimoji="0" lang="en-US" sz="4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x</m:t>
                      </m:r>
                      <m:r>
                        <m:rPr>
                          <m:nor/>
                        </m:rPr>
                        <a:rPr kumimoji="0" lang="en-US" sz="4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 </m:t>
                      </m:r>
                      <m:r>
                        <m:rPr>
                          <m:nor/>
                        </m:rPr>
                        <a:rPr kumimoji="0" lang="en-US" sz="4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Acos</m:t>
                      </m:r>
                      <m:d>
                        <m:dPr>
                          <m:ctrlPr>
                            <a:rPr kumimoji="0" lang="en-US" sz="4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m:rPr>
                              <m:nor/>
                            </m:rPr>
                            <a:rPr kumimoji="0" lang="en-US" sz="4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ωt</m:t>
                          </m:r>
                          <m:r>
                            <m:rPr>
                              <m:nor/>
                            </m:rPr>
                            <a:rPr kumimoji="0" lang="en-US" sz="4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 </m:t>
                          </m:r>
                          <m:r>
                            <m:rPr>
                              <m:nor/>
                            </m:rPr>
                            <a:rPr kumimoji="0" lang="en-US" sz="4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φ</m:t>
                          </m:r>
                        </m:e>
                      </m:d>
                    </m:oMath>
                  </m:oMathPara>
                </a14:m>
                <a:endPar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mc:Choice>
        <mc:Fallback xmlns="">
          <p:sp>
            <p:nvSpPr>
              <p:cNvPr id="25" name="Object 24" descr="n181 zalo Nguyen Duc Chien"/>
              <p:cNvSpPr txBox="1">
                <a:spLocks noRot="1" noChangeAspect="1" noMove="1" noResize="1" noEditPoints="1" noAdjustHandles="1" noChangeArrowheads="1" noChangeShapeType="1" noTextEdit="1"/>
              </p:cNvSpPr>
              <p:nvPr/>
            </p:nvSpPr>
            <p:spPr>
              <a:xfrm>
                <a:off x="1173009" y="3528920"/>
                <a:ext cx="4919252" cy="80986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Object 25" descr="n181 zalo Nguyen Duc Chien"/>
              <p:cNvSpPr txBox="1"/>
              <p:nvPr/>
            </p:nvSpPr>
            <p:spPr>
              <a:xfrm>
                <a:off x="742018" y="5404173"/>
                <a:ext cx="5764990" cy="1432122"/>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v</m:t>
                      </m:r>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 </m:t>
                      </m:r>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ωAcos</m:t>
                      </m:r>
                      <m:d>
                        <m:dPr>
                          <m:ctrlPr>
                            <a:rPr kumimoji="0" lang="en-US" sz="40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ωt</m:t>
                          </m:r>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 </m:t>
                          </m:r>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φ</m:t>
                          </m:r>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f>
                            <m:fPr>
                              <m:ctrlPr>
                                <a:rPr kumimoji="0" lang="en-US" sz="40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𝛑</m:t>
                              </m:r>
                            </m:num>
                            <m:den>
                              <m: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𝟐</m:t>
                              </m:r>
                            </m:den>
                          </m:f>
                        </m:e>
                      </m:d>
                    </m:oMath>
                  </m:oMathPara>
                </a14:m>
                <a:endParaRPr kumimoji="0" lang="en-US" sz="40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mc:Choice>
        <mc:Fallback xmlns="">
          <p:sp>
            <p:nvSpPr>
              <p:cNvPr id="26" name="Object 25" descr="n181 zalo Nguyen Duc Chien"/>
              <p:cNvSpPr txBox="1">
                <a:spLocks noRot="1" noChangeAspect="1" noMove="1" noResize="1" noEditPoints="1" noAdjustHandles="1" noChangeArrowheads="1" noChangeShapeType="1" noTextEdit="1"/>
              </p:cNvSpPr>
              <p:nvPr/>
            </p:nvSpPr>
            <p:spPr>
              <a:xfrm>
                <a:off x="742018" y="5404173"/>
                <a:ext cx="5764990" cy="143212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bject 27" descr="n181 zalo Nguyen Duc Chien"/>
              <p:cNvSpPr txBox="1"/>
              <p:nvPr/>
            </p:nvSpPr>
            <p:spPr>
              <a:xfrm>
                <a:off x="666063" y="7675940"/>
                <a:ext cx="5975044" cy="850027"/>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a</m:t>
                      </m:r>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 </m:t>
                      </m:r>
                      <m:sSup>
                        <m:sSupPr>
                          <m:ctrlPr>
                            <a:rPr kumimoji="0" lang="en-US" sz="40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ω</m:t>
                          </m:r>
                        </m:e>
                        <m:sup>
                          <m: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𝟐</m:t>
                          </m:r>
                        </m:sup>
                      </m:sSup>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Acos</m:t>
                      </m:r>
                      <m:d>
                        <m:dPr>
                          <m:ctrlPr>
                            <a:rPr kumimoji="0" lang="en-US" sz="40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ωt</m:t>
                          </m:r>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 </m:t>
                          </m:r>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φ</m:t>
                          </m:r>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 </m:t>
                          </m:r>
                          <m:r>
                            <m:rPr>
                              <m:nor/>
                            </m:rPr>
                            <a:rPr kumimoji="0" lang="en-US" sz="40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π</m:t>
                          </m:r>
                        </m:e>
                      </m:d>
                    </m:oMath>
                  </m:oMathPara>
                </a14:m>
                <a:endParaRPr kumimoji="0" lang="en-US" sz="40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mc:Choice>
        <mc:Fallback xmlns="">
          <p:sp>
            <p:nvSpPr>
              <p:cNvPr id="28" name="Object 27" descr="n181 zalo Nguyen Duc Chien"/>
              <p:cNvSpPr txBox="1">
                <a:spLocks noRot="1" noChangeAspect="1" noMove="1" noResize="1" noEditPoints="1" noAdjustHandles="1" noChangeArrowheads="1" noChangeShapeType="1" noTextEdit="1"/>
              </p:cNvSpPr>
              <p:nvPr/>
            </p:nvSpPr>
            <p:spPr>
              <a:xfrm>
                <a:off x="666063" y="7675940"/>
                <a:ext cx="5975044" cy="850027"/>
              </a:xfrm>
              <a:prstGeom prst="rect">
                <a:avLst/>
              </a:prstGeom>
              <a:blipFill>
                <a:blip r:embed="rId10"/>
                <a:stretch>
                  <a:fillRect/>
                </a:stretch>
              </a:blipFill>
            </p:spPr>
            <p:txBody>
              <a:bodyPr/>
              <a:lstStyle/>
              <a:p>
                <a:r>
                  <a:rPr lang="en-US">
                    <a:noFill/>
                  </a:rPr>
                  <a:t> </a:t>
                </a:r>
              </a:p>
            </p:txBody>
          </p:sp>
        </mc:Fallback>
      </mc:AlternateContent>
      <p:pic>
        <p:nvPicPr>
          <p:cNvPr id="1026" name="Picture 2" descr="n181 zalo Nguyen Duc Chien">
            <a:extLst>
              <a:ext uri="{FF2B5EF4-FFF2-40B4-BE49-F238E27FC236}">
                <a16:creationId xmlns:a16="http://schemas.microsoft.com/office/drawing/2014/main" id="{F07F34BC-B7ED-B267-6FE7-2DE255AC49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87584" y="40114"/>
            <a:ext cx="5099548" cy="102147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181 zalo Nguyen Duc Chien"/>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156460" y="-1784632"/>
            <a:ext cx="9975080" cy="4463245"/>
          </a:xfrm>
          <a:prstGeom prst="rect">
            <a:avLst/>
          </a:prstGeom>
        </p:spPr>
      </p:pic>
      <p:sp>
        <p:nvSpPr>
          <p:cNvPr id="24" name="TextBox 24" descr="n181 zalo Nguyen Duc Chien"/>
          <p:cNvSpPr txBox="1"/>
          <p:nvPr/>
        </p:nvSpPr>
        <p:spPr>
          <a:xfrm>
            <a:off x="5695613" y="165575"/>
            <a:ext cx="6896774" cy="1974900"/>
          </a:xfrm>
          <a:prstGeom prst="rect">
            <a:avLst/>
          </a:prstGeom>
        </p:spPr>
        <p:txBody>
          <a:bodyPr lIns="0" tIns="0" rIns="0" bIns="0" rtlCol="0" anchor="t">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874" b="1" i="0" u="none" strike="noStrike" kern="1200" cap="none" spc="-137" normalizeH="0" baseline="0" noProof="0" dirty="0">
                <a:ln>
                  <a:noFill/>
                </a:ln>
                <a:solidFill>
                  <a:srgbClr val="44000A"/>
                </a:solidFill>
                <a:effectLst/>
                <a:uLnTx/>
                <a:uFillTx/>
                <a:latin typeface="Cambria" panose="02040503050406030204" pitchFamily="18" charset="0"/>
                <a:ea typeface="+mn-ea"/>
                <a:cs typeface="+mn-cs"/>
              </a:rPr>
              <a:t>Một </a:t>
            </a:r>
            <a:r>
              <a:rPr kumimoji="0" lang="en-US" sz="6874" b="1" i="0" u="none" strike="noStrike" kern="1200" cap="none" spc="-137" normalizeH="0" baseline="0" noProof="0" dirty="0" err="1">
                <a:ln>
                  <a:noFill/>
                </a:ln>
                <a:solidFill>
                  <a:srgbClr val="44000A"/>
                </a:solidFill>
                <a:effectLst/>
                <a:uLnTx/>
                <a:uFillTx/>
                <a:latin typeface="Cambria" panose="02040503050406030204" pitchFamily="18" charset="0"/>
                <a:ea typeface="+mn-ea"/>
                <a:cs typeface="+mn-cs"/>
              </a:rPr>
              <a:t>vật</a:t>
            </a:r>
            <a:r>
              <a:rPr kumimoji="0" lang="en-US" sz="6874" b="1" i="0" u="none" strike="noStrike" kern="1200" cap="none" spc="-137" normalizeH="0" baseline="0" noProof="0" dirty="0">
                <a:ln>
                  <a:noFill/>
                </a:ln>
                <a:solidFill>
                  <a:srgbClr val="44000A"/>
                </a:solidFill>
                <a:effectLst/>
                <a:uLnTx/>
                <a:uFillTx/>
                <a:latin typeface="Cambria" panose="02040503050406030204" pitchFamily="18" charset="0"/>
                <a:ea typeface="+mn-ea"/>
                <a:cs typeface="+mn-cs"/>
              </a:rPr>
              <a:t> </a:t>
            </a:r>
            <a:r>
              <a:rPr kumimoji="0" lang="en-US" sz="6874" b="1" i="0" u="none" strike="noStrike" kern="1200" cap="none" spc="-137" normalizeH="0" baseline="0" noProof="0" dirty="0" err="1">
                <a:ln>
                  <a:noFill/>
                </a:ln>
                <a:solidFill>
                  <a:srgbClr val="44000A"/>
                </a:solidFill>
                <a:effectLst/>
                <a:uLnTx/>
                <a:uFillTx/>
                <a:latin typeface="Cambria" panose="02040503050406030204" pitchFamily="18" charset="0"/>
                <a:ea typeface="+mn-ea"/>
                <a:cs typeface="+mn-cs"/>
              </a:rPr>
              <a:t>dao</a:t>
            </a:r>
            <a:r>
              <a:rPr kumimoji="0" lang="en-US" sz="6874" b="1" i="0" u="none" strike="noStrike" kern="1200" cap="none" spc="-137" normalizeH="0" baseline="0" noProof="0" dirty="0">
                <a:ln>
                  <a:noFill/>
                </a:ln>
                <a:solidFill>
                  <a:srgbClr val="44000A"/>
                </a:solidFill>
                <a:effectLst/>
                <a:uLnTx/>
                <a:uFillTx/>
                <a:latin typeface="Cambria" panose="02040503050406030204" pitchFamily="18" charset="0"/>
                <a:ea typeface="+mn-ea"/>
                <a:cs typeface="+mn-cs"/>
              </a:rPr>
              <a:t> </a:t>
            </a:r>
            <a:r>
              <a:rPr kumimoji="0" lang="en-US" sz="6874" b="1" i="0" u="none" strike="noStrike" kern="1200" cap="none" spc="-137" normalizeH="0" baseline="0" noProof="0" dirty="0" err="1">
                <a:ln>
                  <a:noFill/>
                </a:ln>
                <a:solidFill>
                  <a:srgbClr val="44000A"/>
                </a:solidFill>
                <a:effectLst/>
                <a:uLnTx/>
                <a:uFillTx/>
                <a:latin typeface="Cambria" panose="02040503050406030204" pitchFamily="18" charset="0"/>
                <a:ea typeface="+mn-ea"/>
                <a:cs typeface="+mn-cs"/>
              </a:rPr>
              <a:t>động</a:t>
            </a:r>
            <a:r>
              <a:rPr kumimoji="0" lang="en-US" sz="6874" b="1" i="0" u="none" strike="noStrike" kern="1200" cap="none" spc="-137" normalizeH="0" baseline="0" noProof="0" dirty="0">
                <a:ln>
                  <a:noFill/>
                </a:ln>
                <a:solidFill>
                  <a:srgbClr val="44000A"/>
                </a:solidFill>
                <a:effectLst/>
                <a:uLnTx/>
                <a:uFillTx/>
                <a:latin typeface="Cambria" panose="02040503050406030204" pitchFamily="18" charset="0"/>
                <a:ea typeface="+mn-ea"/>
                <a:cs typeface="+mn-cs"/>
              </a:rPr>
              <a:t> điều </a:t>
            </a:r>
            <a:r>
              <a:rPr kumimoji="0" lang="en-US" sz="6874" b="1" i="0" u="none" strike="noStrike" kern="1200" cap="none" spc="-137" normalizeH="0" baseline="0" noProof="0" dirty="0" err="1">
                <a:ln>
                  <a:noFill/>
                </a:ln>
                <a:solidFill>
                  <a:srgbClr val="44000A"/>
                </a:solidFill>
                <a:effectLst/>
                <a:uLnTx/>
                <a:uFillTx/>
                <a:latin typeface="Cambria" panose="02040503050406030204" pitchFamily="18" charset="0"/>
                <a:ea typeface="+mn-ea"/>
                <a:cs typeface="+mn-cs"/>
              </a:rPr>
              <a:t>hòa</a:t>
            </a:r>
            <a:endParaRPr kumimoji="0" lang="en-US" sz="6874" b="1" i="0" u="none" strike="noStrike" kern="1200" cap="none" spc="-137" normalizeH="0" baseline="0" noProof="0" dirty="0">
              <a:ln>
                <a:noFill/>
              </a:ln>
              <a:solidFill>
                <a:srgbClr val="44000A"/>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289327304"/>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descr="n181 zalo Nguyen Duc Chien">
            <a:extLst>
              <a:ext uri="{FF2B5EF4-FFF2-40B4-BE49-F238E27FC236}">
                <a16:creationId xmlns:a16="http://schemas.microsoft.com/office/drawing/2014/main" id="{9299082E-EE56-32D0-35C0-8E9366687F44}"/>
              </a:ext>
            </a:extLst>
          </p:cNvPr>
          <p:cNvSpPr/>
          <p:nvPr/>
        </p:nvSpPr>
        <p:spPr>
          <a:xfrm>
            <a:off x="394335" y="207101"/>
            <a:ext cx="3840480" cy="960120"/>
          </a:xfrm>
          <a:prstGeom prst="roundRect">
            <a:avLst/>
          </a:prstGeom>
          <a:solidFill>
            <a:srgbClr val="ED5B4C"/>
          </a:solidFill>
          <a:ln>
            <a:solidFill>
              <a:srgbClr val="ED5B4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spcBef>
                <a:spcPct val="50000"/>
              </a:spcBef>
              <a:defRPr/>
            </a:pPr>
            <a:r>
              <a:rPr lang="en-US" sz="4800" b="1">
                <a:solidFill>
                  <a:prstClr val="white"/>
                </a:solidFill>
                <a:latin typeface="Cambria" panose="02040503050406030204" pitchFamily="18" charset="0"/>
                <a:cs typeface="Times New Roman" panose="02020603050405020304" pitchFamily="18" charset="0"/>
              </a:rPr>
              <a:t>LUYỆN TẬP</a:t>
            </a:r>
            <a:endParaRPr lang="en-US" sz="4800" b="1" dirty="0">
              <a:solidFill>
                <a:prstClr val="white"/>
              </a:solidFill>
              <a:latin typeface="Cambria" panose="02040503050406030204" pitchFamily="18" charset="0"/>
              <a:cs typeface="Times New Roman" panose="02020603050405020304" pitchFamily="18" charset="0"/>
            </a:endParaRPr>
          </a:p>
        </p:txBody>
      </p:sp>
      <p:sp>
        <p:nvSpPr>
          <p:cNvPr id="2" name="Rectangle: Rounded Corners 1" descr="n181 zalo Nguyen Duc Chien">
            <a:extLst>
              <a:ext uri="{FF2B5EF4-FFF2-40B4-BE49-F238E27FC236}">
                <a16:creationId xmlns:a16="http://schemas.microsoft.com/office/drawing/2014/main" id="{E9A7018D-687F-DFD4-FA25-C7C764F6F237}"/>
              </a:ext>
            </a:extLst>
          </p:cNvPr>
          <p:cNvSpPr/>
          <p:nvPr/>
        </p:nvSpPr>
        <p:spPr>
          <a:xfrm>
            <a:off x="5240655" y="207101"/>
            <a:ext cx="7806690" cy="960120"/>
          </a:xfrm>
          <a:prstGeom prst="roundRect">
            <a:avLst/>
          </a:prstGeom>
          <a:solidFill>
            <a:srgbClr val="ED5B4C"/>
          </a:solidFill>
          <a:ln>
            <a:solidFill>
              <a:srgbClr val="ED5B4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spcBef>
                <a:spcPct val="50000"/>
              </a:spcBef>
              <a:defRPr/>
            </a:pPr>
            <a:r>
              <a:rPr lang="en-US" sz="4800" b="1">
                <a:solidFill>
                  <a:prstClr val="white"/>
                </a:solidFill>
                <a:latin typeface="Cambria" panose="02040503050406030204" pitchFamily="18" charset="0"/>
                <a:cs typeface="Times New Roman" panose="02020603050405020304" pitchFamily="18" charset="0"/>
              </a:rPr>
              <a:t>TRÒ CHƠI: GIẢI MẬT THƯ</a:t>
            </a:r>
            <a:endParaRPr lang="en-US" sz="4800" b="1" dirty="0">
              <a:solidFill>
                <a:prstClr val="white"/>
              </a:solidFill>
              <a:latin typeface="Cambria" panose="02040503050406030204" pitchFamily="18" charset="0"/>
              <a:cs typeface="Times New Roman" panose="02020603050405020304" pitchFamily="18" charset="0"/>
            </a:endParaRPr>
          </a:p>
        </p:txBody>
      </p:sp>
      <p:grpSp>
        <p:nvGrpSpPr>
          <p:cNvPr id="6" name="Group 5" descr="n181 zalo Nguyen Duc Chien">
            <a:extLst>
              <a:ext uri="{FF2B5EF4-FFF2-40B4-BE49-F238E27FC236}">
                <a16:creationId xmlns:a16="http://schemas.microsoft.com/office/drawing/2014/main" id="{2B2966E8-9544-EF34-1291-C8AAD33DA3AC}"/>
              </a:ext>
            </a:extLst>
          </p:cNvPr>
          <p:cNvGrpSpPr/>
          <p:nvPr/>
        </p:nvGrpSpPr>
        <p:grpSpPr>
          <a:xfrm>
            <a:off x="866471" y="1674479"/>
            <a:ext cx="16495917" cy="3083778"/>
            <a:chOff x="577647" y="1116319"/>
            <a:chExt cx="10997278" cy="2055852"/>
          </a:xfrm>
        </p:grpSpPr>
        <p:sp>
          <p:nvSpPr>
            <p:cNvPr id="3" name="TextBox 2">
              <a:extLst>
                <a:ext uri="{FF2B5EF4-FFF2-40B4-BE49-F238E27FC236}">
                  <a16:creationId xmlns:a16="http://schemas.microsoft.com/office/drawing/2014/main" id="{60A8D195-1D83-9128-00CF-F1DB04D03FC3}"/>
                </a:ext>
              </a:extLst>
            </p:cNvPr>
            <p:cNvSpPr txBox="1"/>
            <p:nvPr/>
          </p:nvSpPr>
          <p:spPr>
            <a:xfrm>
              <a:off x="958871" y="1116319"/>
              <a:ext cx="10616054" cy="2055852"/>
            </a:xfrm>
            <a:prstGeom prst="roundRect">
              <a:avLst>
                <a:gd name="adj" fmla="val 12835"/>
              </a:avLst>
            </a:prstGeom>
            <a:noFill/>
            <a:ln w="28575">
              <a:solidFill>
                <a:srgbClr val="455469"/>
              </a:solidFill>
            </a:ln>
          </p:spPr>
          <p:txBody>
            <a:bodyPr wrap="square">
              <a:spAutoFit/>
            </a:bodyPr>
            <a:lstStyle/>
            <a:p>
              <a:pPr marL="1023938" indent="-509588" algn="just" defTabSz="1371600">
                <a:buFont typeface="Wingdings" panose="05000000000000000000" pitchFamily="2" charset="2"/>
                <a:buChar char="Ä"/>
              </a:pPr>
              <a:r>
                <a:rPr lang="en-US" sz="3600" b="1">
                  <a:solidFill>
                    <a:srgbClr val="455469"/>
                  </a:solidFill>
                  <a:latin typeface="Cambria" panose="02040503050406030204" pitchFamily="18" charset="0"/>
                  <a:ea typeface="Cambria" panose="02040503050406030204" pitchFamily="18" charset="0"/>
                  <a:sym typeface="Wingdings" panose="05000000000000000000" pitchFamily="2" charset="2"/>
                </a:rPr>
                <a:t>Các nhóm nhận mật thư số 1 (bằng 1 bài tập): Có 5 mật thư giống nhau được giao cho từng HS của nhóm</a:t>
              </a:r>
            </a:p>
            <a:p>
              <a:pPr marL="1023938" indent="-509588" algn="just" defTabSz="1371600">
                <a:buFont typeface="Wingdings" panose="05000000000000000000" pitchFamily="2" charset="2"/>
                <a:buChar char="Ä"/>
              </a:pPr>
              <a:r>
                <a:rPr lang="en-US" sz="3600" b="1">
                  <a:solidFill>
                    <a:srgbClr val="455469"/>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Cá nhân HS ghi tên và giải bài tập trong mật thư trong thời gian 2 phút.</a:t>
              </a:r>
            </a:p>
            <a:p>
              <a:pPr marL="1023938" indent="-509588" algn="just" defTabSz="1371600">
                <a:buFont typeface="Wingdings" panose="05000000000000000000" pitchFamily="2" charset="2"/>
                <a:buChar char="Ä"/>
              </a:pPr>
              <a:r>
                <a:rPr lang="en-US" sz="3600" b="1">
                  <a:solidFill>
                    <a:srgbClr val="455469"/>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Thảo luận nhóm chung trong 1 phút.</a:t>
              </a:r>
              <a:endParaRPr lang="en-US" sz="3600" b="1" dirty="0">
                <a:solidFill>
                  <a:srgbClr val="455469"/>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 name="Google Shape;1744;p31">
              <a:extLst>
                <a:ext uri="{FF2B5EF4-FFF2-40B4-BE49-F238E27FC236}">
                  <a16:creationId xmlns:a16="http://schemas.microsoft.com/office/drawing/2014/main" id="{66AC17BD-C6A1-F7D0-F32A-B678AF8BEAEE}"/>
                </a:ext>
              </a:extLst>
            </p:cNvPr>
            <p:cNvGrpSpPr/>
            <p:nvPr/>
          </p:nvGrpSpPr>
          <p:grpSpPr>
            <a:xfrm>
              <a:off x="577647" y="1743442"/>
              <a:ext cx="762441" cy="834763"/>
              <a:chOff x="2172358" y="5517789"/>
              <a:chExt cx="571831" cy="626072"/>
            </a:xfrm>
          </p:grpSpPr>
          <p:sp>
            <p:nvSpPr>
              <p:cNvPr id="5" name="Google Shape;1745;p31">
                <a:extLst>
                  <a:ext uri="{FF2B5EF4-FFF2-40B4-BE49-F238E27FC236}">
                    <a16:creationId xmlns:a16="http://schemas.microsoft.com/office/drawing/2014/main" id="{31D133F3-1FA2-6B3C-C45C-D14509BE9845}"/>
                  </a:ext>
                </a:extLst>
              </p:cNvPr>
              <p:cNvSpPr/>
              <p:nvPr/>
            </p:nvSpPr>
            <p:spPr>
              <a:xfrm>
                <a:off x="2172358" y="5572023"/>
                <a:ext cx="571831" cy="571838"/>
              </a:xfrm>
              <a:custGeom>
                <a:avLst/>
                <a:gdLst/>
                <a:ahLst/>
                <a:cxnLst/>
                <a:rect l="l" t="t" r="r" b="b"/>
                <a:pathLst>
                  <a:path w="78119" h="78120" extrusionOk="0">
                    <a:moveTo>
                      <a:pt x="37046" y="1"/>
                    </a:moveTo>
                    <a:lnTo>
                      <a:pt x="35113" y="162"/>
                    </a:lnTo>
                    <a:lnTo>
                      <a:pt x="33180" y="484"/>
                    </a:lnTo>
                    <a:lnTo>
                      <a:pt x="31247" y="806"/>
                    </a:lnTo>
                    <a:lnTo>
                      <a:pt x="29315" y="1289"/>
                    </a:lnTo>
                    <a:lnTo>
                      <a:pt x="27543" y="1773"/>
                    </a:lnTo>
                    <a:lnTo>
                      <a:pt x="23838" y="3061"/>
                    </a:lnTo>
                    <a:lnTo>
                      <a:pt x="20456" y="4672"/>
                    </a:lnTo>
                    <a:lnTo>
                      <a:pt x="17234" y="6766"/>
                    </a:lnTo>
                    <a:lnTo>
                      <a:pt x="14335" y="8860"/>
                    </a:lnTo>
                    <a:lnTo>
                      <a:pt x="11436" y="11437"/>
                    </a:lnTo>
                    <a:lnTo>
                      <a:pt x="9020" y="14175"/>
                    </a:lnTo>
                    <a:lnTo>
                      <a:pt x="6765" y="17235"/>
                    </a:lnTo>
                    <a:lnTo>
                      <a:pt x="4832" y="20457"/>
                    </a:lnTo>
                    <a:lnTo>
                      <a:pt x="3060" y="23839"/>
                    </a:lnTo>
                    <a:lnTo>
                      <a:pt x="1772" y="27383"/>
                    </a:lnTo>
                    <a:lnTo>
                      <a:pt x="1289" y="29315"/>
                    </a:lnTo>
                    <a:lnTo>
                      <a:pt x="805" y="31248"/>
                    </a:lnTo>
                    <a:lnTo>
                      <a:pt x="483" y="33181"/>
                    </a:lnTo>
                    <a:lnTo>
                      <a:pt x="322" y="35114"/>
                    </a:lnTo>
                    <a:lnTo>
                      <a:pt x="161" y="37047"/>
                    </a:lnTo>
                    <a:lnTo>
                      <a:pt x="0" y="39141"/>
                    </a:lnTo>
                    <a:lnTo>
                      <a:pt x="161" y="41073"/>
                    </a:lnTo>
                    <a:lnTo>
                      <a:pt x="322" y="43006"/>
                    </a:lnTo>
                    <a:lnTo>
                      <a:pt x="483" y="45100"/>
                    </a:lnTo>
                    <a:lnTo>
                      <a:pt x="805" y="46872"/>
                    </a:lnTo>
                    <a:lnTo>
                      <a:pt x="1289" y="48805"/>
                    </a:lnTo>
                    <a:lnTo>
                      <a:pt x="1772" y="50737"/>
                    </a:lnTo>
                    <a:lnTo>
                      <a:pt x="3060" y="54281"/>
                    </a:lnTo>
                    <a:lnTo>
                      <a:pt x="4832" y="57663"/>
                    </a:lnTo>
                    <a:lnTo>
                      <a:pt x="6765" y="60885"/>
                    </a:lnTo>
                    <a:lnTo>
                      <a:pt x="9020" y="63945"/>
                    </a:lnTo>
                    <a:lnTo>
                      <a:pt x="11436" y="66683"/>
                    </a:lnTo>
                    <a:lnTo>
                      <a:pt x="14335" y="69260"/>
                    </a:lnTo>
                    <a:lnTo>
                      <a:pt x="17234" y="71515"/>
                    </a:lnTo>
                    <a:lnTo>
                      <a:pt x="20456" y="73448"/>
                    </a:lnTo>
                    <a:lnTo>
                      <a:pt x="23838" y="75059"/>
                    </a:lnTo>
                    <a:lnTo>
                      <a:pt x="27543" y="76347"/>
                    </a:lnTo>
                    <a:lnTo>
                      <a:pt x="29315" y="76831"/>
                    </a:lnTo>
                    <a:lnTo>
                      <a:pt x="31247" y="77314"/>
                    </a:lnTo>
                    <a:lnTo>
                      <a:pt x="33180" y="77636"/>
                    </a:lnTo>
                    <a:lnTo>
                      <a:pt x="35113" y="77958"/>
                    </a:lnTo>
                    <a:lnTo>
                      <a:pt x="37046" y="78119"/>
                    </a:lnTo>
                    <a:lnTo>
                      <a:pt x="41073" y="78119"/>
                    </a:lnTo>
                    <a:lnTo>
                      <a:pt x="43166" y="77958"/>
                    </a:lnTo>
                    <a:lnTo>
                      <a:pt x="45099" y="77636"/>
                    </a:lnTo>
                    <a:lnTo>
                      <a:pt x="47032" y="77314"/>
                    </a:lnTo>
                    <a:lnTo>
                      <a:pt x="48804" y="76831"/>
                    </a:lnTo>
                    <a:lnTo>
                      <a:pt x="50737" y="76347"/>
                    </a:lnTo>
                    <a:lnTo>
                      <a:pt x="54280" y="75059"/>
                    </a:lnTo>
                    <a:lnTo>
                      <a:pt x="57663" y="73448"/>
                    </a:lnTo>
                    <a:lnTo>
                      <a:pt x="60884" y="71515"/>
                    </a:lnTo>
                    <a:lnTo>
                      <a:pt x="63944" y="69260"/>
                    </a:lnTo>
                    <a:lnTo>
                      <a:pt x="66682" y="66683"/>
                    </a:lnTo>
                    <a:lnTo>
                      <a:pt x="69259" y="63945"/>
                    </a:lnTo>
                    <a:lnTo>
                      <a:pt x="71514" y="60885"/>
                    </a:lnTo>
                    <a:lnTo>
                      <a:pt x="73447" y="57663"/>
                    </a:lnTo>
                    <a:lnTo>
                      <a:pt x="75058" y="54281"/>
                    </a:lnTo>
                    <a:lnTo>
                      <a:pt x="76346" y="50737"/>
                    </a:lnTo>
                    <a:lnTo>
                      <a:pt x="76991" y="48805"/>
                    </a:lnTo>
                    <a:lnTo>
                      <a:pt x="77313" y="46872"/>
                    </a:lnTo>
                    <a:lnTo>
                      <a:pt x="77635" y="45100"/>
                    </a:lnTo>
                    <a:lnTo>
                      <a:pt x="77957" y="43006"/>
                    </a:lnTo>
                    <a:lnTo>
                      <a:pt x="78118" y="41073"/>
                    </a:lnTo>
                    <a:lnTo>
                      <a:pt x="78118" y="39141"/>
                    </a:lnTo>
                    <a:lnTo>
                      <a:pt x="78118" y="37047"/>
                    </a:lnTo>
                    <a:lnTo>
                      <a:pt x="77957" y="35114"/>
                    </a:lnTo>
                    <a:lnTo>
                      <a:pt x="77635" y="33181"/>
                    </a:lnTo>
                    <a:lnTo>
                      <a:pt x="77313" y="31248"/>
                    </a:lnTo>
                    <a:lnTo>
                      <a:pt x="76991" y="29315"/>
                    </a:lnTo>
                    <a:lnTo>
                      <a:pt x="76346" y="27383"/>
                    </a:lnTo>
                    <a:lnTo>
                      <a:pt x="75058" y="23839"/>
                    </a:lnTo>
                    <a:lnTo>
                      <a:pt x="73447" y="20457"/>
                    </a:lnTo>
                    <a:lnTo>
                      <a:pt x="71514" y="17235"/>
                    </a:lnTo>
                    <a:lnTo>
                      <a:pt x="69259" y="14175"/>
                    </a:lnTo>
                    <a:lnTo>
                      <a:pt x="66682" y="11437"/>
                    </a:lnTo>
                    <a:lnTo>
                      <a:pt x="63944" y="8860"/>
                    </a:lnTo>
                    <a:lnTo>
                      <a:pt x="60884" y="6766"/>
                    </a:lnTo>
                    <a:lnTo>
                      <a:pt x="57663" y="4672"/>
                    </a:lnTo>
                    <a:lnTo>
                      <a:pt x="54280" y="3061"/>
                    </a:lnTo>
                    <a:lnTo>
                      <a:pt x="50737" y="1773"/>
                    </a:lnTo>
                    <a:lnTo>
                      <a:pt x="48804" y="1289"/>
                    </a:lnTo>
                    <a:lnTo>
                      <a:pt x="47032" y="806"/>
                    </a:lnTo>
                    <a:lnTo>
                      <a:pt x="45099" y="484"/>
                    </a:lnTo>
                    <a:lnTo>
                      <a:pt x="43166" y="162"/>
                    </a:lnTo>
                    <a:lnTo>
                      <a:pt x="41073" y="1"/>
                    </a:lnTo>
                    <a:close/>
                  </a:path>
                </a:pathLst>
              </a:custGeom>
              <a:solidFill>
                <a:srgbClr val="000000">
                  <a:alpha val="31840"/>
                </a:srgbClr>
              </a:solidFill>
              <a:ln>
                <a:noFill/>
              </a:ln>
            </p:spPr>
            <p:txBody>
              <a:bodyPr spcFirstLastPara="1" wrap="square" lIns="182850" tIns="182850" rIns="182850" bIns="182850" anchor="ctr" anchorCtr="0">
                <a:noAutofit/>
              </a:bodyPr>
              <a:lstStyle/>
              <a:p>
                <a:pPr algn="ctr" defTabSz="1371600"/>
                <a:endParaRPr sz="4800" b="1">
                  <a:solidFill>
                    <a:prstClr val="white"/>
                  </a:solidFill>
                  <a:latin typeface="Cambria" panose="02040503050406030204" pitchFamily="18" charset="0"/>
                  <a:cs typeface="Calibri" panose="020F0502020204030204" pitchFamily="34" charset="0"/>
                </a:endParaRPr>
              </a:p>
            </p:txBody>
          </p:sp>
          <p:sp>
            <p:nvSpPr>
              <p:cNvPr id="20" name="Google Shape;1746;p31">
                <a:extLst>
                  <a:ext uri="{FF2B5EF4-FFF2-40B4-BE49-F238E27FC236}">
                    <a16:creationId xmlns:a16="http://schemas.microsoft.com/office/drawing/2014/main" id="{92FAB7E7-0860-B5E1-0082-986EED33E800}"/>
                  </a:ext>
                </a:extLst>
              </p:cNvPr>
              <p:cNvSpPr/>
              <p:nvPr/>
            </p:nvSpPr>
            <p:spPr>
              <a:xfrm>
                <a:off x="2172358" y="5517789"/>
                <a:ext cx="571831" cy="571831"/>
              </a:xfrm>
              <a:custGeom>
                <a:avLst/>
                <a:gdLst/>
                <a:ahLst/>
                <a:cxnLst/>
                <a:rect l="l" t="t" r="r" b="b"/>
                <a:pathLst>
                  <a:path w="78119" h="78119" extrusionOk="0">
                    <a:moveTo>
                      <a:pt x="37046" y="1"/>
                    </a:moveTo>
                    <a:lnTo>
                      <a:pt x="35113" y="162"/>
                    </a:lnTo>
                    <a:lnTo>
                      <a:pt x="33180" y="484"/>
                    </a:lnTo>
                    <a:lnTo>
                      <a:pt x="31247" y="806"/>
                    </a:lnTo>
                    <a:lnTo>
                      <a:pt x="29315" y="1289"/>
                    </a:lnTo>
                    <a:lnTo>
                      <a:pt x="27382" y="1773"/>
                    </a:lnTo>
                    <a:lnTo>
                      <a:pt x="23838" y="3061"/>
                    </a:lnTo>
                    <a:lnTo>
                      <a:pt x="20456" y="4672"/>
                    </a:lnTo>
                    <a:lnTo>
                      <a:pt x="17234" y="6605"/>
                    </a:lnTo>
                    <a:lnTo>
                      <a:pt x="14174" y="8860"/>
                    </a:lnTo>
                    <a:lnTo>
                      <a:pt x="11436" y="11437"/>
                    </a:lnTo>
                    <a:lnTo>
                      <a:pt x="8859" y="14175"/>
                    </a:lnTo>
                    <a:lnTo>
                      <a:pt x="6604" y="17235"/>
                    </a:lnTo>
                    <a:lnTo>
                      <a:pt x="4671" y="20456"/>
                    </a:lnTo>
                    <a:lnTo>
                      <a:pt x="3060" y="23839"/>
                    </a:lnTo>
                    <a:lnTo>
                      <a:pt x="1772" y="27382"/>
                    </a:lnTo>
                    <a:lnTo>
                      <a:pt x="1289" y="29315"/>
                    </a:lnTo>
                    <a:lnTo>
                      <a:pt x="805" y="31248"/>
                    </a:lnTo>
                    <a:lnTo>
                      <a:pt x="483" y="33020"/>
                    </a:lnTo>
                    <a:lnTo>
                      <a:pt x="161" y="35114"/>
                    </a:lnTo>
                    <a:lnTo>
                      <a:pt x="0" y="37046"/>
                    </a:lnTo>
                    <a:lnTo>
                      <a:pt x="0" y="38979"/>
                    </a:lnTo>
                    <a:lnTo>
                      <a:pt x="0" y="41073"/>
                    </a:lnTo>
                    <a:lnTo>
                      <a:pt x="161" y="43006"/>
                    </a:lnTo>
                    <a:lnTo>
                      <a:pt x="483" y="44939"/>
                    </a:lnTo>
                    <a:lnTo>
                      <a:pt x="805" y="46872"/>
                    </a:lnTo>
                    <a:lnTo>
                      <a:pt x="1289" y="48804"/>
                    </a:lnTo>
                    <a:lnTo>
                      <a:pt x="1772" y="50576"/>
                    </a:lnTo>
                    <a:lnTo>
                      <a:pt x="3060" y="54281"/>
                    </a:lnTo>
                    <a:lnTo>
                      <a:pt x="4671" y="57663"/>
                    </a:lnTo>
                    <a:lnTo>
                      <a:pt x="6604" y="60885"/>
                    </a:lnTo>
                    <a:lnTo>
                      <a:pt x="8859" y="63945"/>
                    </a:lnTo>
                    <a:lnTo>
                      <a:pt x="11436" y="66683"/>
                    </a:lnTo>
                    <a:lnTo>
                      <a:pt x="14174" y="69099"/>
                    </a:lnTo>
                    <a:lnTo>
                      <a:pt x="17234" y="71354"/>
                    </a:lnTo>
                    <a:lnTo>
                      <a:pt x="20456" y="73448"/>
                    </a:lnTo>
                    <a:lnTo>
                      <a:pt x="23838" y="75059"/>
                    </a:lnTo>
                    <a:lnTo>
                      <a:pt x="27382" y="76347"/>
                    </a:lnTo>
                    <a:lnTo>
                      <a:pt x="29315" y="76830"/>
                    </a:lnTo>
                    <a:lnTo>
                      <a:pt x="31247" y="77314"/>
                    </a:lnTo>
                    <a:lnTo>
                      <a:pt x="33180" y="77636"/>
                    </a:lnTo>
                    <a:lnTo>
                      <a:pt x="35113" y="77958"/>
                    </a:lnTo>
                    <a:lnTo>
                      <a:pt x="37046" y="78119"/>
                    </a:lnTo>
                    <a:lnTo>
                      <a:pt x="41073" y="78119"/>
                    </a:lnTo>
                    <a:lnTo>
                      <a:pt x="43005" y="77958"/>
                    </a:lnTo>
                    <a:lnTo>
                      <a:pt x="44938" y="77636"/>
                    </a:lnTo>
                    <a:lnTo>
                      <a:pt x="46871" y="77314"/>
                    </a:lnTo>
                    <a:lnTo>
                      <a:pt x="48804" y="76830"/>
                    </a:lnTo>
                    <a:lnTo>
                      <a:pt x="50737" y="76347"/>
                    </a:lnTo>
                    <a:lnTo>
                      <a:pt x="54280" y="75059"/>
                    </a:lnTo>
                    <a:lnTo>
                      <a:pt x="57663" y="73448"/>
                    </a:lnTo>
                    <a:lnTo>
                      <a:pt x="60884" y="71354"/>
                    </a:lnTo>
                    <a:lnTo>
                      <a:pt x="63944" y="69099"/>
                    </a:lnTo>
                    <a:lnTo>
                      <a:pt x="66682" y="66683"/>
                    </a:lnTo>
                    <a:lnTo>
                      <a:pt x="69259" y="63945"/>
                    </a:lnTo>
                    <a:lnTo>
                      <a:pt x="71514" y="60885"/>
                    </a:lnTo>
                    <a:lnTo>
                      <a:pt x="73447" y="57663"/>
                    </a:lnTo>
                    <a:lnTo>
                      <a:pt x="75058" y="54281"/>
                    </a:lnTo>
                    <a:lnTo>
                      <a:pt x="76346" y="50576"/>
                    </a:lnTo>
                    <a:lnTo>
                      <a:pt x="76830" y="48804"/>
                    </a:lnTo>
                    <a:lnTo>
                      <a:pt x="77313" y="46872"/>
                    </a:lnTo>
                    <a:lnTo>
                      <a:pt x="77635" y="44939"/>
                    </a:lnTo>
                    <a:lnTo>
                      <a:pt x="77957" y="43006"/>
                    </a:lnTo>
                    <a:lnTo>
                      <a:pt x="78118" y="41073"/>
                    </a:lnTo>
                    <a:lnTo>
                      <a:pt x="78118" y="38979"/>
                    </a:lnTo>
                    <a:lnTo>
                      <a:pt x="78118" y="37046"/>
                    </a:lnTo>
                    <a:lnTo>
                      <a:pt x="77957" y="35114"/>
                    </a:lnTo>
                    <a:lnTo>
                      <a:pt x="77635" y="33020"/>
                    </a:lnTo>
                    <a:lnTo>
                      <a:pt x="77313" y="31248"/>
                    </a:lnTo>
                    <a:lnTo>
                      <a:pt x="76830" y="29315"/>
                    </a:lnTo>
                    <a:lnTo>
                      <a:pt x="76346" y="27382"/>
                    </a:lnTo>
                    <a:lnTo>
                      <a:pt x="75058" y="23839"/>
                    </a:lnTo>
                    <a:lnTo>
                      <a:pt x="73447" y="20456"/>
                    </a:lnTo>
                    <a:lnTo>
                      <a:pt x="71514" y="17235"/>
                    </a:lnTo>
                    <a:lnTo>
                      <a:pt x="69259" y="14175"/>
                    </a:lnTo>
                    <a:lnTo>
                      <a:pt x="66682" y="11437"/>
                    </a:lnTo>
                    <a:lnTo>
                      <a:pt x="63944" y="8860"/>
                    </a:lnTo>
                    <a:lnTo>
                      <a:pt x="60884" y="6605"/>
                    </a:lnTo>
                    <a:lnTo>
                      <a:pt x="57663" y="4672"/>
                    </a:lnTo>
                    <a:lnTo>
                      <a:pt x="54280" y="3061"/>
                    </a:lnTo>
                    <a:lnTo>
                      <a:pt x="50737" y="1773"/>
                    </a:lnTo>
                    <a:lnTo>
                      <a:pt x="48804" y="1289"/>
                    </a:lnTo>
                    <a:lnTo>
                      <a:pt x="46871" y="806"/>
                    </a:lnTo>
                    <a:lnTo>
                      <a:pt x="44938" y="484"/>
                    </a:lnTo>
                    <a:lnTo>
                      <a:pt x="43005" y="162"/>
                    </a:lnTo>
                    <a:lnTo>
                      <a:pt x="41073" y="1"/>
                    </a:lnTo>
                    <a:close/>
                  </a:path>
                </a:pathLst>
              </a:custGeom>
              <a:solidFill>
                <a:srgbClr val="455469"/>
              </a:solidFill>
              <a:ln>
                <a:noFill/>
              </a:ln>
            </p:spPr>
            <p:txBody>
              <a:bodyPr spcFirstLastPara="1" wrap="square" lIns="182850" tIns="182850" rIns="182850" bIns="182850" anchor="ctr" anchorCtr="0">
                <a:noAutofit/>
              </a:bodyPr>
              <a:lstStyle/>
              <a:p>
                <a:pPr algn="ctr" defTabSz="1371600"/>
                <a:r>
                  <a:rPr lang="en-US" sz="4800" b="1">
                    <a:solidFill>
                      <a:prstClr val="white"/>
                    </a:solidFill>
                    <a:latin typeface="Cambria" panose="02040503050406030204" pitchFamily="18" charset="0"/>
                    <a:cs typeface="Calibri" panose="020F0502020204030204" pitchFamily="34" charset="0"/>
                  </a:rPr>
                  <a:t>01</a:t>
                </a:r>
                <a:endParaRPr sz="4800" b="1">
                  <a:solidFill>
                    <a:prstClr val="white"/>
                  </a:solidFill>
                  <a:latin typeface="Cambria" panose="02040503050406030204" pitchFamily="18" charset="0"/>
                  <a:cs typeface="Calibri" panose="020F0502020204030204" pitchFamily="34" charset="0"/>
                </a:endParaRPr>
              </a:p>
            </p:txBody>
          </p:sp>
        </p:grpSp>
      </p:grpSp>
      <p:grpSp>
        <p:nvGrpSpPr>
          <p:cNvPr id="7" name="Group 6" descr="n181 zalo Nguyen Duc Chien">
            <a:extLst>
              <a:ext uri="{FF2B5EF4-FFF2-40B4-BE49-F238E27FC236}">
                <a16:creationId xmlns:a16="http://schemas.microsoft.com/office/drawing/2014/main" id="{95EF1311-D0D2-5591-22C5-0EFCCF2909FA}"/>
              </a:ext>
            </a:extLst>
          </p:cNvPr>
          <p:cNvGrpSpPr/>
          <p:nvPr/>
        </p:nvGrpSpPr>
        <p:grpSpPr>
          <a:xfrm>
            <a:off x="866474" y="5113143"/>
            <a:ext cx="16495914" cy="1252145"/>
            <a:chOff x="577649" y="3408761"/>
            <a:chExt cx="10997276" cy="834763"/>
          </a:xfrm>
        </p:grpSpPr>
        <p:sp>
          <p:nvSpPr>
            <p:cNvPr id="21" name="TextBox 20">
              <a:extLst>
                <a:ext uri="{FF2B5EF4-FFF2-40B4-BE49-F238E27FC236}">
                  <a16:creationId xmlns:a16="http://schemas.microsoft.com/office/drawing/2014/main" id="{07EDBE5B-3651-393B-9A76-3E0D6CCF3963}"/>
                </a:ext>
              </a:extLst>
            </p:cNvPr>
            <p:cNvSpPr txBox="1"/>
            <p:nvPr/>
          </p:nvSpPr>
          <p:spPr>
            <a:xfrm>
              <a:off x="958871" y="3478519"/>
              <a:ext cx="10616054" cy="543401"/>
            </a:xfrm>
            <a:prstGeom prst="roundRect">
              <a:avLst>
                <a:gd name="adj" fmla="val 35815"/>
              </a:avLst>
            </a:prstGeom>
            <a:noFill/>
            <a:ln w="28575">
              <a:solidFill>
                <a:srgbClr val="ED5B4C"/>
              </a:solidFill>
            </a:ln>
          </p:spPr>
          <p:txBody>
            <a:bodyPr wrap="square">
              <a:spAutoFit/>
            </a:bodyPr>
            <a:lstStyle/>
            <a:p>
              <a:pPr marL="1023938" indent="-509588" algn="just" defTabSz="1371600">
                <a:buFont typeface="Wingdings" panose="05000000000000000000" pitchFamily="2" charset="2"/>
                <a:buChar char="Ä"/>
              </a:pPr>
              <a:r>
                <a:rPr lang="en-US" sz="3600" b="1">
                  <a:solidFill>
                    <a:srgbClr val="ED5B4C"/>
                  </a:solidFill>
                  <a:latin typeface="Cambria" panose="02040503050406030204" pitchFamily="18" charset="0"/>
                  <a:ea typeface="Cambria" panose="02040503050406030204" pitchFamily="18" charset="0"/>
                  <a:sym typeface="Wingdings" panose="05000000000000000000" pitchFamily="2" charset="2"/>
                </a:rPr>
                <a:t>GV gọi bất kì số thứ tự nào đem mật thư lên chập tại vị trí của tổ</a:t>
              </a:r>
              <a:endParaRPr lang="en-US" sz="3600" b="1" dirty="0">
                <a:solidFill>
                  <a:srgbClr val="ED5B4C"/>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2" name="Google Shape;1744;p31">
              <a:extLst>
                <a:ext uri="{FF2B5EF4-FFF2-40B4-BE49-F238E27FC236}">
                  <a16:creationId xmlns:a16="http://schemas.microsoft.com/office/drawing/2014/main" id="{C708D078-4594-063B-1460-C21936818FF5}"/>
                </a:ext>
              </a:extLst>
            </p:cNvPr>
            <p:cNvGrpSpPr/>
            <p:nvPr/>
          </p:nvGrpSpPr>
          <p:grpSpPr>
            <a:xfrm>
              <a:off x="577649" y="3408761"/>
              <a:ext cx="762441" cy="834763"/>
              <a:chOff x="2172358" y="5517789"/>
              <a:chExt cx="571831" cy="626072"/>
            </a:xfrm>
          </p:grpSpPr>
          <p:sp>
            <p:nvSpPr>
              <p:cNvPr id="23" name="Google Shape;1745;p31">
                <a:extLst>
                  <a:ext uri="{FF2B5EF4-FFF2-40B4-BE49-F238E27FC236}">
                    <a16:creationId xmlns:a16="http://schemas.microsoft.com/office/drawing/2014/main" id="{FE740CCC-0E58-15E3-E02A-2C2978255950}"/>
                  </a:ext>
                </a:extLst>
              </p:cNvPr>
              <p:cNvSpPr/>
              <p:nvPr/>
            </p:nvSpPr>
            <p:spPr>
              <a:xfrm>
                <a:off x="2172358" y="5572023"/>
                <a:ext cx="571831" cy="571838"/>
              </a:xfrm>
              <a:custGeom>
                <a:avLst/>
                <a:gdLst/>
                <a:ahLst/>
                <a:cxnLst/>
                <a:rect l="l" t="t" r="r" b="b"/>
                <a:pathLst>
                  <a:path w="78119" h="78120" extrusionOk="0">
                    <a:moveTo>
                      <a:pt x="37046" y="1"/>
                    </a:moveTo>
                    <a:lnTo>
                      <a:pt x="35113" y="162"/>
                    </a:lnTo>
                    <a:lnTo>
                      <a:pt x="33180" y="484"/>
                    </a:lnTo>
                    <a:lnTo>
                      <a:pt x="31247" y="806"/>
                    </a:lnTo>
                    <a:lnTo>
                      <a:pt x="29315" y="1289"/>
                    </a:lnTo>
                    <a:lnTo>
                      <a:pt x="27543" y="1773"/>
                    </a:lnTo>
                    <a:lnTo>
                      <a:pt x="23838" y="3061"/>
                    </a:lnTo>
                    <a:lnTo>
                      <a:pt x="20456" y="4672"/>
                    </a:lnTo>
                    <a:lnTo>
                      <a:pt x="17234" y="6766"/>
                    </a:lnTo>
                    <a:lnTo>
                      <a:pt x="14335" y="8860"/>
                    </a:lnTo>
                    <a:lnTo>
                      <a:pt x="11436" y="11437"/>
                    </a:lnTo>
                    <a:lnTo>
                      <a:pt x="9020" y="14175"/>
                    </a:lnTo>
                    <a:lnTo>
                      <a:pt x="6765" y="17235"/>
                    </a:lnTo>
                    <a:lnTo>
                      <a:pt x="4832" y="20457"/>
                    </a:lnTo>
                    <a:lnTo>
                      <a:pt x="3060" y="23839"/>
                    </a:lnTo>
                    <a:lnTo>
                      <a:pt x="1772" y="27383"/>
                    </a:lnTo>
                    <a:lnTo>
                      <a:pt x="1289" y="29315"/>
                    </a:lnTo>
                    <a:lnTo>
                      <a:pt x="805" y="31248"/>
                    </a:lnTo>
                    <a:lnTo>
                      <a:pt x="483" y="33181"/>
                    </a:lnTo>
                    <a:lnTo>
                      <a:pt x="322" y="35114"/>
                    </a:lnTo>
                    <a:lnTo>
                      <a:pt x="161" y="37047"/>
                    </a:lnTo>
                    <a:lnTo>
                      <a:pt x="0" y="39141"/>
                    </a:lnTo>
                    <a:lnTo>
                      <a:pt x="161" y="41073"/>
                    </a:lnTo>
                    <a:lnTo>
                      <a:pt x="322" y="43006"/>
                    </a:lnTo>
                    <a:lnTo>
                      <a:pt x="483" y="45100"/>
                    </a:lnTo>
                    <a:lnTo>
                      <a:pt x="805" y="46872"/>
                    </a:lnTo>
                    <a:lnTo>
                      <a:pt x="1289" y="48805"/>
                    </a:lnTo>
                    <a:lnTo>
                      <a:pt x="1772" y="50737"/>
                    </a:lnTo>
                    <a:lnTo>
                      <a:pt x="3060" y="54281"/>
                    </a:lnTo>
                    <a:lnTo>
                      <a:pt x="4832" y="57663"/>
                    </a:lnTo>
                    <a:lnTo>
                      <a:pt x="6765" y="60885"/>
                    </a:lnTo>
                    <a:lnTo>
                      <a:pt x="9020" y="63945"/>
                    </a:lnTo>
                    <a:lnTo>
                      <a:pt x="11436" y="66683"/>
                    </a:lnTo>
                    <a:lnTo>
                      <a:pt x="14335" y="69260"/>
                    </a:lnTo>
                    <a:lnTo>
                      <a:pt x="17234" y="71515"/>
                    </a:lnTo>
                    <a:lnTo>
                      <a:pt x="20456" y="73448"/>
                    </a:lnTo>
                    <a:lnTo>
                      <a:pt x="23838" y="75059"/>
                    </a:lnTo>
                    <a:lnTo>
                      <a:pt x="27543" y="76347"/>
                    </a:lnTo>
                    <a:lnTo>
                      <a:pt x="29315" y="76831"/>
                    </a:lnTo>
                    <a:lnTo>
                      <a:pt x="31247" y="77314"/>
                    </a:lnTo>
                    <a:lnTo>
                      <a:pt x="33180" y="77636"/>
                    </a:lnTo>
                    <a:lnTo>
                      <a:pt x="35113" y="77958"/>
                    </a:lnTo>
                    <a:lnTo>
                      <a:pt x="37046" y="78119"/>
                    </a:lnTo>
                    <a:lnTo>
                      <a:pt x="41073" y="78119"/>
                    </a:lnTo>
                    <a:lnTo>
                      <a:pt x="43166" y="77958"/>
                    </a:lnTo>
                    <a:lnTo>
                      <a:pt x="45099" y="77636"/>
                    </a:lnTo>
                    <a:lnTo>
                      <a:pt x="47032" y="77314"/>
                    </a:lnTo>
                    <a:lnTo>
                      <a:pt x="48804" y="76831"/>
                    </a:lnTo>
                    <a:lnTo>
                      <a:pt x="50737" y="76347"/>
                    </a:lnTo>
                    <a:lnTo>
                      <a:pt x="54280" y="75059"/>
                    </a:lnTo>
                    <a:lnTo>
                      <a:pt x="57663" y="73448"/>
                    </a:lnTo>
                    <a:lnTo>
                      <a:pt x="60884" y="71515"/>
                    </a:lnTo>
                    <a:lnTo>
                      <a:pt x="63944" y="69260"/>
                    </a:lnTo>
                    <a:lnTo>
                      <a:pt x="66682" y="66683"/>
                    </a:lnTo>
                    <a:lnTo>
                      <a:pt x="69259" y="63945"/>
                    </a:lnTo>
                    <a:lnTo>
                      <a:pt x="71514" y="60885"/>
                    </a:lnTo>
                    <a:lnTo>
                      <a:pt x="73447" y="57663"/>
                    </a:lnTo>
                    <a:lnTo>
                      <a:pt x="75058" y="54281"/>
                    </a:lnTo>
                    <a:lnTo>
                      <a:pt x="76346" y="50737"/>
                    </a:lnTo>
                    <a:lnTo>
                      <a:pt x="76991" y="48805"/>
                    </a:lnTo>
                    <a:lnTo>
                      <a:pt x="77313" y="46872"/>
                    </a:lnTo>
                    <a:lnTo>
                      <a:pt x="77635" y="45100"/>
                    </a:lnTo>
                    <a:lnTo>
                      <a:pt x="77957" y="43006"/>
                    </a:lnTo>
                    <a:lnTo>
                      <a:pt x="78118" y="41073"/>
                    </a:lnTo>
                    <a:lnTo>
                      <a:pt x="78118" y="39141"/>
                    </a:lnTo>
                    <a:lnTo>
                      <a:pt x="78118" y="37047"/>
                    </a:lnTo>
                    <a:lnTo>
                      <a:pt x="77957" y="35114"/>
                    </a:lnTo>
                    <a:lnTo>
                      <a:pt x="77635" y="33181"/>
                    </a:lnTo>
                    <a:lnTo>
                      <a:pt x="77313" y="31248"/>
                    </a:lnTo>
                    <a:lnTo>
                      <a:pt x="76991" y="29315"/>
                    </a:lnTo>
                    <a:lnTo>
                      <a:pt x="76346" y="27383"/>
                    </a:lnTo>
                    <a:lnTo>
                      <a:pt x="75058" y="23839"/>
                    </a:lnTo>
                    <a:lnTo>
                      <a:pt x="73447" y="20457"/>
                    </a:lnTo>
                    <a:lnTo>
                      <a:pt x="71514" y="17235"/>
                    </a:lnTo>
                    <a:lnTo>
                      <a:pt x="69259" y="14175"/>
                    </a:lnTo>
                    <a:lnTo>
                      <a:pt x="66682" y="11437"/>
                    </a:lnTo>
                    <a:lnTo>
                      <a:pt x="63944" y="8860"/>
                    </a:lnTo>
                    <a:lnTo>
                      <a:pt x="60884" y="6766"/>
                    </a:lnTo>
                    <a:lnTo>
                      <a:pt x="57663" y="4672"/>
                    </a:lnTo>
                    <a:lnTo>
                      <a:pt x="54280" y="3061"/>
                    </a:lnTo>
                    <a:lnTo>
                      <a:pt x="50737" y="1773"/>
                    </a:lnTo>
                    <a:lnTo>
                      <a:pt x="48804" y="1289"/>
                    </a:lnTo>
                    <a:lnTo>
                      <a:pt x="47032" y="806"/>
                    </a:lnTo>
                    <a:lnTo>
                      <a:pt x="45099" y="484"/>
                    </a:lnTo>
                    <a:lnTo>
                      <a:pt x="43166" y="162"/>
                    </a:lnTo>
                    <a:lnTo>
                      <a:pt x="41073" y="1"/>
                    </a:lnTo>
                    <a:close/>
                  </a:path>
                </a:pathLst>
              </a:custGeom>
              <a:solidFill>
                <a:srgbClr val="000000">
                  <a:alpha val="31840"/>
                </a:srgbClr>
              </a:solidFill>
              <a:ln>
                <a:noFill/>
              </a:ln>
            </p:spPr>
            <p:txBody>
              <a:bodyPr spcFirstLastPara="1" wrap="square" lIns="182850" tIns="182850" rIns="182850" bIns="182850" anchor="ctr" anchorCtr="0">
                <a:noAutofit/>
              </a:bodyPr>
              <a:lstStyle/>
              <a:p>
                <a:pPr algn="ctr" defTabSz="1371600"/>
                <a:endParaRPr sz="4800" b="1">
                  <a:solidFill>
                    <a:prstClr val="white"/>
                  </a:solidFill>
                  <a:latin typeface="Cambria" panose="02040503050406030204" pitchFamily="18" charset="0"/>
                  <a:cs typeface="Calibri" panose="020F0502020204030204" pitchFamily="34" charset="0"/>
                </a:endParaRPr>
              </a:p>
            </p:txBody>
          </p:sp>
          <p:sp>
            <p:nvSpPr>
              <p:cNvPr id="24" name="Google Shape;1746;p31">
                <a:extLst>
                  <a:ext uri="{FF2B5EF4-FFF2-40B4-BE49-F238E27FC236}">
                    <a16:creationId xmlns:a16="http://schemas.microsoft.com/office/drawing/2014/main" id="{6304D284-6225-F65D-AF33-19C283ACF22A}"/>
                  </a:ext>
                </a:extLst>
              </p:cNvPr>
              <p:cNvSpPr/>
              <p:nvPr/>
            </p:nvSpPr>
            <p:spPr>
              <a:xfrm>
                <a:off x="2172358" y="5517789"/>
                <a:ext cx="571831" cy="571831"/>
              </a:xfrm>
              <a:custGeom>
                <a:avLst/>
                <a:gdLst/>
                <a:ahLst/>
                <a:cxnLst/>
                <a:rect l="l" t="t" r="r" b="b"/>
                <a:pathLst>
                  <a:path w="78119" h="78119" extrusionOk="0">
                    <a:moveTo>
                      <a:pt x="37046" y="1"/>
                    </a:moveTo>
                    <a:lnTo>
                      <a:pt x="35113" y="162"/>
                    </a:lnTo>
                    <a:lnTo>
                      <a:pt x="33180" y="484"/>
                    </a:lnTo>
                    <a:lnTo>
                      <a:pt x="31247" y="806"/>
                    </a:lnTo>
                    <a:lnTo>
                      <a:pt x="29315" y="1289"/>
                    </a:lnTo>
                    <a:lnTo>
                      <a:pt x="27382" y="1773"/>
                    </a:lnTo>
                    <a:lnTo>
                      <a:pt x="23838" y="3061"/>
                    </a:lnTo>
                    <a:lnTo>
                      <a:pt x="20456" y="4672"/>
                    </a:lnTo>
                    <a:lnTo>
                      <a:pt x="17234" y="6605"/>
                    </a:lnTo>
                    <a:lnTo>
                      <a:pt x="14174" y="8860"/>
                    </a:lnTo>
                    <a:lnTo>
                      <a:pt x="11436" y="11437"/>
                    </a:lnTo>
                    <a:lnTo>
                      <a:pt x="8859" y="14175"/>
                    </a:lnTo>
                    <a:lnTo>
                      <a:pt x="6604" y="17235"/>
                    </a:lnTo>
                    <a:lnTo>
                      <a:pt x="4671" y="20456"/>
                    </a:lnTo>
                    <a:lnTo>
                      <a:pt x="3060" y="23839"/>
                    </a:lnTo>
                    <a:lnTo>
                      <a:pt x="1772" y="27382"/>
                    </a:lnTo>
                    <a:lnTo>
                      <a:pt x="1289" y="29315"/>
                    </a:lnTo>
                    <a:lnTo>
                      <a:pt x="805" y="31248"/>
                    </a:lnTo>
                    <a:lnTo>
                      <a:pt x="483" y="33020"/>
                    </a:lnTo>
                    <a:lnTo>
                      <a:pt x="161" y="35114"/>
                    </a:lnTo>
                    <a:lnTo>
                      <a:pt x="0" y="37046"/>
                    </a:lnTo>
                    <a:lnTo>
                      <a:pt x="0" y="38979"/>
                    </a:lnTo>
                    <a:lnTo>
                      <a:pt x="0" y="41073"/>
                    </a:lnTo>
                    <a:lnTo>
                      <a:pt x="161" y="43006"/>
                    </a:lnTo>
                    <a:lnTo>
                      <a:pt x="483" y="44939"/>
                    </a:lnTo>
                    <a:lnTo>
                      <a:pt x="805" y="46872"/>
                    </a:lnTo>
                    <a:lnTo>
                      <a:pt x="1289" y="48804"/>
                    </a:lnTo>
                    <a:lnTo>
                      <a:pt x="1772" y="50576"/>
                    </a:lnTo>
                    <a:lnTo>
                      <a:pt x="3060" y="54281"/>
                    </a:lnTo>
                    <a:lnTo>
                      <a:pt x="4671" y="57663"/>
                    </a:lnTo>
                    <a:lnTo>
                      <a:pt x="6604" y="60885"/>
                    </a:lnTo>
                    <a:lnTo>
                      <a:pt x="8859" y="63945"/>
                    </a:lnTo>
                    <a:lnTo>
                      <a:pt x="11436" y="66683"/>
                    </a:lnTo>
                    <a:lnTo>
                      <a:pt x="14174" y="69099"/>
                    </a:lnTo>
                    <a:lnTo>
                      <a:pt x="17234" y="71354"/>
                    </a:lnTo>
                    <a:lnTo>
                      <a:pt x="20456" y="73448"/>
                    </a:lnTo>
                    <a:lnTo>
                      <a:pt x="23838" y="75059"/>
                    </a:lnTo>
                    <a:lnTo>
                      <a:pt x="27382" y="76347"/>
                    </a:lnTo>
                    <a:lnTo>
                      <a:pt x="29315" y="76830"/>
                    </a:lnTo>
                    <a:lnTo>
                      <a:pt x="31247" y="77314"/>
                    </a:lnTo>
                    <a:lnTo>
                      <a:pt x="33180" y="77636"/>
                    </a:lnTo>
                    <a:lnTo>
                      <a:pt x="35113" y="77958"/>
                    </a:lnTo>
                    <a:lnTo>
                      <a:pt x="37046" y="78119"/>
                    </a:lnTo>
                    <a:lnTo>
                      <a:pt x="41073" y="78119"/>
                    </a:lnTo>
                    <a:lnTo>
                      <a:pt x="43005" y="77958"/>
                    </a:lnTo>
                    <a:lnTo>
                      <a:pt x="44938" y="77636"/>
                    </a:lnTo>
                    <a:lnTo>
                      <a:pt x="46871" y="77314"/>
                    </a:lnTo>
                    <a:lnTo>
                      <a:pt x="48804" y="76830"/>
                    </a:lnTo>
                    <a:lnTo>
                      <a:pt x="50737" y="76347"/>
                    </a:lnTo>
                    <a:lnTo>
                      <a:pt x="54280" y="75059"/>
                    </a:lnTo>
                    <a:lnTo>
                      <a:pt x="57663" y="73448"/>
                    </a:lnTo>
                    <a:lnTo>
                      <a:pt x="60884" y="71354"/>
                    </a:lnTo>
                    <a:lnTo>
                      <a:pt x="63944" y="69099"/>
                    </a:lnTo>
                    <a:lnTo>
                      <a:pt x="66682" y="66683"/>
                    </a:lnTo>
                    <a:lnTo>
                      <a:pt x="69259" y="63945"/>
                    </a:lnTo>
                    <a:lnTo>
                      <a:pt x="71514" y="60885"/>
                    </a:lnTo>
                    <a:lnTo>
                      <a:pt x="73447" y="57663"/>
                    </a:lnTo>
                    <a:lnTo>
                      <a:pt x="75058" y="54281"/>
                    </a:lnTo>
                    <a:lnTo>
                      <a:pt x="76346" y="50576"/>
                    </a:lnTo>
                    <a:lnTo>
                      <a:pt x="76830" y="48804"/>
                    </a:lnTo>
                    <a:lnTo>
                      <a:pt x="77313" y="46872"/>
                    </a:lnTo>
                    <a:lnTo>
                      <a:pt x="77635" y="44939"/>
                    </a:lnTo>
                    <a:lnTo>
                      <a:pt x="77957" y="43006"/>
                    </a:lnTo>
                    <a:lnTo>
                      <a:pt x="78118" y="41073"/>
                    </a:lnTo>
                    <a:lnTo>
                      <a:pt x="78118" y="38979"/>
                    </a:lnTo>
                    <a:lnTo>
                      <a:pt x="78118" y="37046"/>
                    </a:lnTo>
                    <a:lnTo>
                      <a:pt x="77957" y="35114"/>
                    </a:lnTo>
                    <a:lnTo>
                      <a:pt x="77635" y="33020"/>
                    </a:lnTo>
                    <a:lnTo>
                      <a:pt x="77313" y="31248"/>
                    </a:lnTo>
                    <a:lnTo>
                      <a:pt x="76830" y="29315"/>
                    </a:lnTo>
                    <a:lnTo>
                      <a:pt x="76346" y="27382"/>
                    </a:lnTo>
                    <a:lnTo>
                      <a:pt x="75058" y="23839"/>
                    </a:lnTo>
                    <a:lnTo>
                      <a:pt x="73447" y="20456"/>
                    </a:lnTo>
                    <a:lnTo>
                      <a:pt x="71514" y="17235"/>
                    </a:lnTo>
                    <a:lnTo>
                      <a:pt x="69259" y="14175"/>
                    </a:lnTo>
                    <a:lnTo>
                      <a:pt x="66682" y="11437"/>
                    </a:lnTo>
                    <a:lnTo>
                      <a:pt x="63944" y="8860"/>
                    </a:lnTo>
                    <a:lnTo>
                      <a:pt x="60884" y="6605"/>
                    </a:lnTo>
                    <a:lnTo>
                      <a:pt x="57663" y="4672"/>
                    </a:lnTo>
                    <a:lnTo>
                      <a:pt x="54280" y="3061"/>
                    </a:lnTo>
                    <a:lnTo>
                      <a:pt x="50737" y="1773"/>
                    </a:lnTo>
                    <a:lnTo>
                      <a:pt x="48804" y="1289"/>
                    </a:lnTo>
                    <a:lnTo>
                      <a:pt x="46871" y="806"/>
                    </a:lnTo>
                    <a:lnTo>
                      <a:pt x="44938" y="484"/>
                    </a:lnTo>
                    <a:lnTo>
                      <a:pt x="43005" y="162"/>
                    </a:lnTo>
                    <a:lnTo>
                      <a:pt x="41073" y="1"/>
                    </a:lnTo>
                    <a:close/>
                  </a:path>
                </a:pathLst>
              </a:custGeom>
              <a:solidFill>
                <a:srgbClr val="ED5B4C"/>
              </a:solidFill>
              <a:ln>
                <a:noFill/>
              </a:ln>
            </p:spPr>
            <p:txBody>
              <a:bodyPr spcFirstLastPara="1" wrap="square" lIns="182850" tIns="182850" rIns="182850" bIns="182850" anchor="ctr" anchorCtr="0">
                <a:noAutofit/>
              </a:bodyPr>
              <a:lstStyle/>
              <a:p>
                <a:pPr algn="ctr" defTabSz="1371600"/>
                <a:r>
                  <a:rPr lang="en-US" sz="4800" b="1">
                    <a:solidFill>
                      <a:prstClr val="white"/>
                    </a:solidFill>
                    <a:latin typeface="Cambria" panose="02040503050406030204" pitchFamily="18" charset="0"/>
                    <a:cs typeface="Calibri" panose="020F0502020204030204" pitchFamily="34" charset="0"/>
                  </a:rPr>
                  <a:t>02</a:t>
                </a:r>
                <a:endParaRPr sz="4800" b="1">
                  <a:solidFill>
                    <a:prstClr val="white"/>
                  </a:solidFill>
                  <a:latin typeface="Cambria" panose="02040503050406030204" pitchFamily="18" charset="0"/>
                  <a:cs typeface="Calibri" panose="020F0502020204030204" pitchFamily="34" charset="0"/>
                </a:endParaRPr>
              </a:p>
            </p:txBody>
          </p:sp>
        </p:grpSp>
      </p:grpSp>
      <p:grpSp>
        <p:nvGrpSpPr>
          <p:cNvPr id="8" name="Group 7" descr="n181 zalo Nguyen Duc Chien">
            <a:extLst>
              <a:ext uri="{FF2B5EF4-FFF2-40B4-BE49-F238E27FC236}">
                <a16:creationId xmlns:a16="http://schemas.microsoft.com/office/drawing/2014/main" id="{35F6FF47-CCE7-7C46-FA10-9791B3308695}"/>
              </a:ext>
            </a:extLst>
          </p:cNvPr>
          <p:cNvGrpSpPr/>
          <p:nvPr/>
        </p:nvGrpSpPr>
        <p:grpSpPr>
          <a:xfrm>
            <a:off x="866471" y="6560805"/>
            <a:ext cx="16495917" cy="1444109"/>
            <a:chOff x="577647" y="4373869"/>
            <a:chExt cx="10997278" cy="962739"/>
          </a:xfrm>
        </p:grpSpPr>
        <p:sp>
          <p:nvSpPr>
            <p:cNvPr id="25" name="TextBox 24">
              <a:extLst>
                <a:ext uri="{FF2B5EF4-FFF2-40B4-BE49-F238E27FC236}">
                  <a16:creationId xmlns:a16="http://schemas.microsoft.com/office/drawing/2014/main" id="{24654CFA-E239-2CDF-5D4B-FDB60643BE80}"/>
                </a:ext>
              </a:extLst>
            </p:cNvPr>
            <p:cNvSpPr txBox="1"/>
            <p:nvPr/>
          </p:nvSpPr>
          <p:spPr>
            <a:xfrm>
              <a:off x="958871" y="4373869"/>
              <a:ext cx="10616054" cy="962739"/>
            </a:xfrm>
            <a:prstGeom prst="roundRect">
              <a:avLst>
                <a:gd name="adj" fmla="val 29857"/>
              </a:avLst>
            </a:prstGeom>
            <a:noFill/>
            <a:ln w="28575">
              <a:solidFill>
                <a:srgbClr val="455469"/>
              </a:solidFill>
            </a:ln>
          </p:spPr>
          <p:txBody>
            <a:bodyPr wrap="square">
              <a:spAutoFit/>
            </a:bodyPr>
            <a:lstStyle/>
            <a:p>
              <a:pPr marL="1023938" indent="-509588" algn="just" defTabSz="1371600">
                <a:buFont typeface="Wingdings" panose="05000000000000000000" pitchFamily="2" charset="2"/>
                <a:buChar char="Ä"/>
              </a:pPr>
              <a:r>
                <a:rPr lang="en-US" sz="3600" b="1">
                  <a:solidFill>
                    <a:srgbClr val="455469"/>
                  </a:solidFill>
                  <a:latin typeface="Cambria" panose="02040503050406030204" pitchFamily="18" charset="0"/>
                  <a:ea typeface="Cambria" panose="02040503050406030204" pitchFamily="18" charset="0"/>
                  <a:sym typeface="Wingdings" panose="05000000000000000000" pitchFamily="2" charset="2"/>
                </a:rPr>
                <a:t>HS tiếp tục lấy mật thư số 2 và thực hiện như trên …</a:t>
              </a:r>
            </a:p>
            <a:p>
              <a:pPr marL="1023938" indent="-509588" algn="just" defTabSz="1371600">
                <a:buFont typeface="Wingdings" panose="05000000000000000000" pitchFamily="2" charset="2"/>
                <a:buChar char="Ä"/>
              </a:pPr>
              <a:r>
                <a:rPr lang="en-US" sz="3600" b="1">
                  <a:solidFill>
                    <a:srgbClr val="455469"/>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GV chấm điểm mật thư trên bảng (điểm thành viên là điểm của tổ)</a:t>
              </a:r>
              <a:endParaRPr lang="en-US" sz="3600" b="1" dirty="0">
                <a:solidFill>
                  <a:srgbClr val="455469"/>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6" name="Google Shape;1744;p31">
              <a:extLst>
                <a:ext uri="{FF2B5EF4-FFF2-40B4-BE49-F238E27FC236}">
                  <a16:creationId xmlns:a16="http://schemas.microsoft.com/office/drawing/2014/main" id="{96D5B241-9BE1-18B4-6BE4-2C4551130A7F}"/>
                </a:ext>
              </a:extLst>
            </p:cNvPr>
            <p:cNvGrpSpPr/>
            <p:nvPr/>
          </p:nvGrpSpPr>
          <p:grpSpPr>
            <a:xfrm>
              <a:off x="577647" y="4501133"/>
              <a:ext cx="762441" cy="834763"/>
              <a:chOff x="2172358" y="5517789"/>
              <a:chExt cx="571831" cy="626072"/>
            </a:xfrm>
          </p:grpSpPr>
          <p:sp>
            <p:nvSpPr>
              <p:cNvPr id="27" name="Google Shape;1745;p31">
                <a:extLst>
                  <a:ext uri="{FF2B5EF4-FFF2-40B4-BE49-F238E27FC236}">
                    <a16:creationId xmlns:a16="http://schemas.microsoft.com/office/drawing/2014/main" id="{7DDA0112-1F52-9AFD-C8BD-CC13CC486341}"/>
                  </a:ext>
                </a:extLst>
              </p:cNvPr>
              <p:cNvSpPr/>
              <p:nvPr/>
            </p:nvSpPr>
            <p:spPr>
              <a:xfrm>
                <a:off x="2172358" y="5572023"/>
                <a:ext cx="571831" cy="571838"/>
              </a:xfrm>
              <a:custGeom>
                <a:avLst/>
                <a:gdLst/>
                <a:ahLst/>
                <a:cxnLst/>
                <a:rect l="l" t="t" r="r" b="b"/>
                <a:pathLst>
                  <a:path w="78119" h="78120" extrusionOk="0">
                    <a:moveTo>
                      <a:pt x="37046" y="1"/>
                    </a:moveTo>
                    <a:lnTo>
                      <a:pt x="35113" y="162"/>
                    </a:lnTo>
                    <a:lnTo>
                      <a:pt x="33180" y="484"/>
                    </a:lnTo>
                    <a:lnTo>
                      <a:pt x="31247" y="806"/>
                    </a:lnTo>
                    <a:lnTo>
                      <a:pt x="29315" y="1289"/>
                    </a:lnTo>
                    <a:lnTo>
                      <a:pt x="27543" y="1773"/>
                    </a:lnTo>
                    <a:lnTo>
                      <a:pt x="23838" y="3061"/>
                    </a:lnTo>
                    <a:lnTo>
                      <a:pt x="20456" y="4672"/>
                    </a:lnTo>
                    <a:lnTo>
                      <a:pt x="17234" y="6766"/>
                    </a:lnTo>
                    <a:lnTo>
                      <a:pt x="14335" y="8860"/>
                    </a:lnTo>
                    <a:lnTo>
                      <a:pt x="11436" y="11437"/>
                    </a:lnTo>
                    <a:lnTo>
                      <a:pt x="9020" y="14175"/>
                    </a:lnTo>
                    <a:lnTo>
                      <a:pt x="6765" y="17235"/>
                    </a:lnTo>
                    <a:lnTo>
                      <a:pt x="4832" y="20457"/>
                    </a:lnTo>
                    <a:lnTo>
                      <a:pt x="3060" y="23839"/>
                    </a:lnTo>
                    <a:lnTo>
                      <a:pt x="1772" y="27383"/>
                    </a:lnTo>
                    <a:lnTo>
                      <a:pt x="1289" y="29315"/>
                    </a:lnTo>
                    <a:lnTo>
                      <a:pt x="805" y="31248"/>
                    </a:lnTo>
                    <a:lnTo>
                      <a:pt x="483" y="33181"/>
                    </a:lnTo>
                    <a:lnTo>
                      <a:pt x="322" y="35114"/>
                    </a:lnTo>
                    <a:lnTo>
                      <a:pt x="161" y="37047"/>
                    </a:lnTo>
                    <a:lnTo>
                      <a:pt x="0" y="39141"/>
                    </a:lnTo>
                    <a:lnTo>
                      <a:pt x="161" y="41073"/>
                    </a:lnTo>
                    <a:lnTo>
                      <a:pt x="322" y="43006"/>
                    </a:lnTo>
                    <a:lnTo>
                      <a:pt x="483" y="45100"/>
                    </a:lnTo>
                    <a:lnTo>
                      <a:pt x="805" y="46872"/>
                    </a:lnTo>
                    <a:lnTo>
                      <a:pt x="1289" y="48805"/>
                    </a:lnTo>
                    <a:lnTo>
                      <a:pt x="1772" y="50737"/>
                    </a:lnTo>
                    <a:lnTo>
                      <a:pt x="3060" y="54281"/>
                    </a:lnTo>
                    <a:lnTo>
                      <a:pt x="4832" y="57663"/>
                    </a:lnTo>
                    <a:lnTo>
                      <a:pt x="6765" y="60885"/>
                    </a:lnTo>
                    <a:lnTo>
                      <a:pt x="9020" y="63945"/>
                    </a:lnTo>
                    <a:lnTo>
                      <a:pt x="11436" y="66683"/>
                    </a:lnTo>
                    <a:lnTo>
                      <a:pt x="14335" y="69260"/>
                    </a:lnTo>
                    <a:lnTo>
                      <a:pt x="17234" y="71515"/>
                    </a:lnTo>
                    <a:lnTo>
                      <a:pt x="20456" y="73448"/>
                    </a:lnTo>
                    <a:lnTo>
                      <a:pt x="23838" y="75059"/>
                    </a:lnTo>
                    <a:lnTo>
                      <a:pt x="27543" y="76347"/>
                    </a:lnTo>
                    <a:lnTo>
                      <a:pt x="29315" y="76831"/>
                    </a:lnTo>
                    <a:lnTo>
                      <a:pt x="31247" y="77314"/>
                    </a:lnTo>
                    <a:lnTo>
                      <a:pt x="33180" y="77636"/>
                    </a:lnTo>
                    <a:lnTo>
                      <a:pt x="35113" y="77958"/>
                    </a:lnTo>
                    <a:lnTo>
                      <a:pt x="37046" y="78119"/>
                    </a:lnTo>
                    <a:lnTo>
                      <a:pt x="41073" y="78119"/>
                    </a:lnTo>
                    <a:lnTo>
                      <a:pt x="43166" y="77958"/>
                    </a:lnTo>
                    <a:lnTo>
                      <a:pt x="45099" y="77636"/>
                    </a:lnTo>
                    <a:lnTo>
                      <a:pt x="47032" y="77314"/>
                    </a:lnTo>
                    <a:lnTo>
                      <a:pt x="48804" y="76831"/>
                    </a:lnTo>
                    <a:lnTo>
                      <a:pt x="50737" y="76347"/>
                    </a:lnTo>
                    <a:lnTo>
                      <a:pt x="54280" y="75059"/>
                    </a:lnTo>
                    <a:lnTo>
                      <a:pt x="57663" y="73448"/>
                    </a:lnTo>
                    <a:lnTo>
                      <a:pt x="60884" y="71515"/>
                    </a:lnTo>
                    <a:lnTo>
                      <a:pt x="63944" y="69260"/>
                    </a:lnTo>
                    <a:lnTo>
                      <a:pt x="66682" y="66683"/>
                    </a:lnTo>
                    <a:lnTo>
                      <a:pt x="69259" y="63945"/>
                    </a:lnTo>
                    <a:lnTo>
                      <a:pt x="71514" y="60885"/>
                    </a:lnTo>
                    <a:lnTo>
                      <a:pt x="73447" y="57663"/>
                    </a:lnTo>
                    <a:lnTo>
                      <a:pt x="75058" y="54281"/>
                    </a:lnTo>
                    <a:lnTo>
                      <a:pt x="76346" y="50737"/>
                    </a:lnTo>
                    <a:lnTo>
                      <a:pt x="76991" y="48805"/>
                    </a:lnTo>
                    <a:lnTo>
                      <a:pt x="77313" y="46872"/>
                    </a:lnTo>
                    <a:lnTo>
                      <a:pt x="77635" y="45100"/>
                    </a:lnTo>
                    <a:lnTo>
                      <a:pt x="77957" y="43006"/>
                    </a:lnTo>
                    <a:lnTo>
                      <a:pt x="78118" y="41073"/>
                    </a:lnTo>
                    <a:lnTo>
                      <a:pt x="78118" y="39141"/>
                    </a:lnTo>
                    <a:lnTo>
                      <a:pt x="78118" y="37047"/>
                    </a:lnTo>
                    <a:lnTo>
                      <a:pt x="77957" y="35114"/>
                    </a:lnTo>
                    <a:lnTo>
                      <a:pt x="77635" y="33181"/>
                    </a:lnTo>
                    <a:lnTo>
                      <a:pt x="77313" y="31248"/>
                    </a:lnTo>
                    <a:lnTo>
                      <a:pt x="76991" y="29315"/>
                    </a:lnTo>
                    <a:lnTo>
                      <a:pt x="76346" y="27383"/>
                    </a:lnTo>
                    <a:lnTo>
                      <a:pt x="75058" y="23839"/>
                    </a:lnTo>
                    <a:lnTo>
                      <a:pt x="73447" y="20457"/>
                    </a:lnTo>
                    <a:lnTo>
                      <a:pt x="71514" y="17235"/>
                    </a:lnTo>
                    <a:lnTo>
                      <a:pt x="69259" y="14175"/>
                    </a:lnTo>
                    <a:lnTo>
                      <a:pt x="66682" y="11437"/>
                    </a:lnTo>
                    <a:lnTo>
                      <a:pt x="63944" y="8860"/>
                    </a:lnTo>
                    <a:lnTo>
                      <a:pt x="60884" y="6766"/>
                    </a:lnTo>
                    <a:lnTo>
                      <a:pt x="57663" y="4672"/>
                    </a:lnTo>
                    <a:lnTo>
                      <a:pt x="54280" y="3061"/>
                    </a:lnTo>
                    <a:lnTo>
                      <a:pt x="50737" y="1773"/>
                    </a:lnTo>
                    <a:lnTo>
                      <a:pt x="48804" y="1289"/>
                    </a:lnTo>
                    <a:lnTo>
                      <a:pt x="47032" y="806"/>
                    </a:lnTo>
                    <a:lnTo>
                      <a:pt x="45099" y="484"/>
                    </a:lnTo>
                    <a:lnTo>
                      <a:pt x="43166" y="162"/>
                    </a:lnTo>
                    <a:lnTo>
                      <a:pt x="41073" y="1"/>
                    </a:lnTo>
                    <a:close/>
                  </a:path>
                </a:pathLst>
              </a:custGeom>
              <a:solidFill>
                <a:srgbClr val="000000">
                  <a:alpha val="31840"/>
                </a:srgbClr>
              </a:solidFill>
              <a:ln>
                <a:noFill/>
              </a:ln>
            </p:spPr>
            <p:txBody>
              <a:bodyPr spcFirstLastPara="1" wrap="square" lIns="182850" tIns="182850" rIns="182850" bIns="182850" anchor="ctr" anchorCtr="0">
                <a:noAutofit/>
              </a:bodyPr>
              <a:lstStyle/>
              <a:p>
                <a:pPr algn="ctr" defTabSz="1371600"/>
                <a:endParaRPr sz="4800" b="1">
                  <a:solidFill>
                    <a:prstClr val="white"/>
                  </a:solidFill>
                  <a:latin typeface="Cambria" panose="02040503050406030204" pitchFamily="18" charset="0"/>
                  <a:cs typeface="Calibri" panose="020F0502020204030204" pitchFamily="34" charset="0"/>
                </a:endParaRPr>
              </a:p>
            </p:txBody>
          </p:sp>
          <p:sp>
            <p:nvSpPr>
              <p:cNvPr id="28" name="Google Shape;1746;p31">
                <a:extLst>
                  <a:ext uri="{FF2B5EF4-FFF2-40B4-BE49-F238E27FC236}">
                    <a16:creationId xmlns:a16="http://schemas.microsoft.com/office/drawing/2014/main" id="{2ED17D6C-F2DB-C54C-2874-48C194E2F7A6}"/>
                  </a:ext>
                </a:extLst>
              </p:cNvPr>
              <p:cNvSpPr/>
              <p:nvPr/>
            </p:nvSpPr>
            <p:spPr>
              <a:xfrm>
                <a:off x="2172358" y="5517789"/>
                <a:ext cx="571831" cy="571831"/>
              </a:xfrm>
              <a:custGeom>
                <a:avLst/>
                <a:gdLst/>
                <a:ahLst/>
                <a:cxnLst/>
                <a:rect l="l" t="t" r="r" b="b"/>
                <a:pathLst>
                  <a:path w="78119" h="78119" extrusionOk="0">
                    <a:moveTo>
                      <a:pt x="37046" y="1"/>
                    </a:moveTo>
                    <a:lnTo>
                      <a:pt x="35113" y="162"/>
                    </a:lnTo>
                    <a:lnTo>
                      <a:pt x="33180" y="484"/>
                    </a:lnTo>
                    <a:lnTo>
                      <a:pt x="31247" y="806"/>
                    </a:lnTo>
                    <a:lnTo>
                      <a:pt x="29315" y="1289"/>
                    </a:lnTo>
                    <a:lnTo>
                      <a:pt x="27382" y="1773"/>
                    </a:lnTo>
                    <a:lnTo>
                      <a:pt x="23838" y="3061"/>
                    </a:lnTo>
                    <a:lnTo>
                      <a:pt x="20456" y="4672"/>
                    </a:lnTo>
                    <a:lnTo>
                      <a:pt x="17234" y="6605"/>
                    </a:lnTo>
                    <a:lnTo>
                      <a:pt x="14174" y="8860"/>
                    </a:lnTo>
                    <a:lnTo>
                      <a:pt x="11436" y="11437"/>
                    </a:lnTo>
                    <a:lnTo>
                      <a:pt x="8859" y="14175"/>
                    </a:lnTo>
                    <a:lnTo>
                      <a:pt x="6604" y="17235"/>
                    </a:lnTo>
                    <a:lnTo>
                      <a:pt x="4671" y="20456"/>
                    </a:lnTo>
                    <a:lnTo>
                      <a:pt x="3060" y="23839"/>
                    </a:lnTo>
                    <a:lnTo>
                      <a:pt x="1772" y="27382"/>
                    </a:lnTo>
                    <a:lnTo>
                      <a:pt x="1289" y="29315"/>
                    </a:lnTo>
                    <a:lnTo>
                      <a:pt x="805" y="31248"/>
                    </a:lnTo>
                    <a:lnTo>
                      <a:pt x="483" y="33020"/>
                    </a:lnTo>
                    <a:lnTo>
                      <a:pt x="161" y="35114"/>
                    </a:lnTo>
                    <a:lnTo>
                      <a:pt x="0" y="37046"/>
                    </a:lnTo>
                    <a:lnTo>
                      <a:pt x="0" y="38979"/>
                    </a:lnTo>
                    <a:lnTo>
                      <a:pt x="0" y="41073"/>
                    </a:lnTo>
                    <a:lnTo>
                      <a:pt x="161" y="43006"/>
                    </a:lnTo>
                    <a:lnTo>
                      <a:pt x="483" y="44939"/>
                    </a:lnTo>
                    <a:lnTo>
                      <a:pt x="805" y="46872"/>
                    </a:lnTo>
                    <a:lnTo>
                      <a:pt x="1289" y="48804"/>
                    </a:lnTo>
                    <a:lnTo>
                      <a:pt x="1772" y="50576"/>
                    </a:lnTo>
                    <a:lnTo>
                      <a:pt x="3060" y="54281"/>
                    </a:lnTo>
                    <a:lnTo>
                      <a:pt x="4671" y="57663"/>
                    </a:lnTo>
                    <a:lnTo>
                      <a:pt x="6604" y="60885"/>
                    </a:lnTo>
                    <a:lnTo>
                      <a:pt x="8859" y="63945"/>
                    </a:lnTo>
                    <a:lnTo>
                      <a:pt x="11436" y="66683"/>
                    </a:lnTo>
                    <a:lnTo>
                      <a:pt x="14174" y="69099"/>
                    </a:lnTo>
                    <a:lnTo>
                      <a:pt x="17234" y="71354"/>
                    </a:lnTo>
                    <a:lnTo>
                      <a:pt x="20456" y="73448"/>
                    </a:lnTo>
                    <a:lnTo>
                      <a:pt x="23838" y="75059"/>
                    </a:lnTo>
                    <a:lnTo>
                      <a:pt x="27382" y="76347"/>
                    </a:lnTo>
                    <a:lnTo>
                      <a:pt x="29315" y="76830"/>
                    </a:lnTo>
                    <a:lnTo>
                      <a:pt x="31247" y="77314"/>
                    </a:lnTo>
                    <a:lnTo>
                      <a:pt x="33180" y="77636"/>
                    </a:lnTo>
                    <a:lnTo>
                      <a:pt x="35113" y="77958"/>
                    </a:lnTo>
                    <a:lnTo>
                      <a:pt x="37046" y="78119"/>
                    </a:lnTo>
                    <a:lnTo>
                      <a:pt x="41073" y="78119"/>
                    </a:lnTo>
                    <a:lnTo>
                      <a:pt x="43005" y="77958"/>
                    </a:lnTo>
                    <a:lnTo>
                      <a:pt x="44938" y="77636"/>
                    </a:lnTo>
                    <a:lnTo>
                      <a:pt x="46871" y="77314"/>
                    </a:lnTo>
                    <a:lnTo>
                      <a:pt x="48804" y="76830"/>
                    </a:lnTo>
                    <a:lnTo>
                      <a:pt x="50737" y="76347"/>
                    </a:lnTo>
                    <a:lnTo>
                      <a:pt x="54280" y="75059"/>
                    </a:lnTo>
                    <a:lnTo>
                      <a:pt x="57663" y="73448"/>
                    </a:lnTo>
                    <a:lnTo>
                      <a:pt x="60884" y="71354"/>
                    </a:lnTo>
                    <a:lnTo>
                      <a:pt x="63944" y="69099"/>
                    </a:lnTo>
                    <a:lnTo>
                      <a:pt x="66682" y="66683"/>
                    </a:lnTo>
                    <a:lnTo>
                      <a:pt x="69259" y="63945"/>
                    </a:lnTo>
                    <a:lnTo>
                      <a:pt x="71514" y="60885"/>
                    </a:lnTo>
                    <a:lnTo>
                      <a:pt x="73447" y="57663"/>
                    </a:lnTo>
                    <a:lnTo>
                      <a:pt x="75058" y="54281"/>
                    </a:lnTo>
                    <a:lnTo>
                      <a:pt x="76346" y="50576"/>
                    </a:lnTo>
                    <a:lnTo>
                      <a:pt x="76830" y="48804"/>
                    </a:lnTo>
                    <a:lnTo>
                      <a:pt x="77313" y="46872"/>
                    </a:lnTo>
                    <a:lnTo>
                      <a:pt x="77635" y="44939"/>
                    </a:lnTo>
                    <a:lnTo>
                      <a:pt x="77957" y="43006"/>
                    </a:lnTo>
                    <a:lnTo>
                      <a:pt x="78118" y="41073"/>
                    </a:lnTo>
                    <a:lnTo>
                      <a:pt x="78118" y="38979"/>
                    </a:lnTo>
                    <a:lnTo>
                      <a:pt x="78118" y="37046"/>
                    </a:lnTo>
                    <a:lnTo>
                      <a:pt x="77957" y="35114"/>
                    </a:lnTo>
                    <a:lnTo>
                      <a:pt x="77635" y="33020"/>
                    </a:lnTo>
                    <a:lnTo>
                      <a:pt x="77313" y="31248"/>
                    </a:lnTo>
                    <a:lnTo>
                      <a:pt x="76830" y="29315"/>
                    </a:lnTo>
                    <a:lnTo>
                      <a:pt x="76346" y="27382"/>
                    </a:lnTo>
                    <a:lnTo>
                      <a:pt x="75058" y="23839"/>
                    </a:lnTo>
                    <a:lnTo>
                      <a:pt x="73447" y="20456"/>
                    </a:lnTo>
                    <a:lnTo>
                      <a:pt x="71514" y="17235"/>
                    </a:lnTo>
                    <a:lnTo>
                      <a:pt x="69259" y="14175"/>
                    </a:lnTo>
                    <a:lnTo>
                      <a:pt x="66682" y="11437"/>
                    </a:lnTo>
                    <a:lnTo>
                      <a:pt x="63944" y="8860"/>
                    </a:lnTo>
                    <a:lnTo>
                      <a:pt x="60884" y="6605"/>
                    </a:lnTo>
                    <a:lnTo>
                      <a:pt x="57663" y="4672"/>
                    </a:lnTo>
                    <a:lnTo>
                      <a:pt x="54280" y="3061"/>
                    </a:lnTo>
                    <a:lnTo>
                      <a:pt x="50737" y="1773"/>
                    </a:lnTo>
                    <a:lnTo>
                      <a:pt x="48804" y="1289"/>
                    </a:lnTo>
                    <a:lnTo>
                      <a:pt x="46871" y="806"/>
                    </a:lnTo>
                    <a:lnTo>
                      <a:pt x="44938" y="484"/>
                    </a:lnTo>
                    <a:lnTo>
                      <a:pt x="43005" y="162"/>
                    </a:lnTo>
                    <a:lnTo>
                      <a:pt x="41073" y="1"/>
                    </a:lnTo>
                    <a:close/>
                  </a:path>
                </a:pathLst>
              </a:custGeom>
              <a:solidFill>
                <a:srgbClr val="455469"/>
              </a:solidFill>
              <a:ln>
                <a:noFill/>
              </a:ln>
            </p:spPr>
            <p:txBody>
              <a:bodyPr spcFirstLastPara="1" wrap="square" lIns="182850" tIns="182850" rIns="182850" bIns="182850" anchor="ctr" anchorCtr="0">
                <a:noAutofit/>
              </a:bodyPr>
              <a:lstStyle/>
              <a:p>
                <a:pPr algn="ctr" defTabSz="1371600"/>
                <a:r>
                  <a:rPr lang="en-US" sz="4800" b="1">
                    <a:solidFill>
                      <a:prstClr val="white"/>
                    </a:solidFill>
                    <a:latin typeface="Cambria" panose="02040503050406030204" pitchFamily="18" charset="0"/>
                    <a:cs typeface="Calibri" panose="020F0502020204030204" pitchFamily="34" charset="0"/>
                  </a:rPr>
                  <a:t>03</a:t>
                </a:r>
                <a:endParaRPr sz="4800" b="1">
                  <a:solidFill>
                    <a:prstClr val="white"/>
                  </a:solidFill>
                  <a:latin typeface="Cambria" panose="02040503050406030204" pitchFamily="18" charset="0"/>
                  <a:cs typeface="Calibri" panose="020F0502020204030204" pitchFamily="34" charset="0"/>
                </a:endParaRPr>
              </a:p>
            </p:txBody>
          </p:sp>
        </p:grpSp>
      </p:grpSp>
      <p:grpSp>
        <p:nvGrpSpPr>
          <p:cNvPr id="9" name="Group 8" descr="n181 zalo Nguyen Duc Chien">
            <a:extLst>
              <a:ext uri="{FF2B5EF4-FFF2-40B4-BE49-F238E27FC236}">
                <a16:creationId xmlns:a16="http://schemas.microsoft.com/office/drawing/2014/main" id="{BE8CCE9A-1430-DF69-9E3E-73A73C346C6B}"/>
              </a:ext>
            </a:extLst>
          </p:cNvPr>
          <p:cNvGrpSpPr/>
          <p:nvPr/>
        </p:nvGrpSpPr>
        <p:grpSpPr>
          <a:xfrm>
            <a:off x="866473" y="8418182"/>
            <a:ext cx="16495916" cy="1420892"/>
            <a:chOff x="577648" y="5612119"/>
            <a:chExt cx="10997277" cy="947261"/>
          </a:xfrm>
        </p:grpSpPr>
        <p:sp>
          <p:nvSpPr>
            <p:cNvPr id="33" name="TextBox 32">
              <a:extLst>
                <a:ext uri="{FF2B5EF4-FFF2-40B4-BE49-F238E27FC236}">
                  <a16:creationId xmlns:a16="http://schemas.microsoft.com/office/drawing/2014/main" id="{60648FC8-7235-F7B2-2CE2-3CAFD18EB674}"/>
                </a:ext>
              </a:extLst>
            </p:cNvPr>
            <p:cNvSpPr txBox="1"/>
            <p:nvPr/>
          </p:nvSpPr>
          <p:spPr>
            <a:xfrm>
              <a:off x="958871" y="5612119"/>
              <a:ext cx="10616054" cy="947261"/>
            </a:xfrm>
            <a:prstGeom prst="roundRect">
              <a:avLst>
                <a:gd name="adj" fmla="val 27730"/>
              </a:avLst>
            </a:prstGeom>
            <a:noFill/>
            <a:ln w="28575">
              <a:solidFill>
                <a:srgbClr val="ED5B4C"/>
              </a:solidFill>
            </a:ln>
          </p:spPr>
          <p:txBody>
            <a:bodyPr wrap="square">
              <a:spAutoFit/>
            </a:bodyPr>
            <a:lstStyle/>
            <a:p>
              <a:pPr marL="1023938" indent="-509588" algn="just" defTabSz="1371600">
                <a:buFont typeface="Wingdings" panose="05000000000000000000" pitchFamily="2" charset="2"/>
                <a:buChar char="Ä"/>
              </a:pPr>
              <a:r>
                <a:rPr lang="en-US" sz="3600" b="1">
                  <a:solidFill>
                    <a:srgbClr val="ED5B4C"/>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Hết mật thư kết thúc trò chơi</a:t>
              </a:r>
            </a:p>
            <a:p>
              <a:pPr marL="1023938" indent="-509588" algn="just" defTabSz="1371600">
                <a:buFont typeface="Wingdings" panose="05000000000000000000" pitchFamily="2" charset="2"/>
                <a:buChar char="Ä"/>
              </a:pPr>
              <a:r>
                <a:rPr lang="en-US" sz="3600" b="1">
                  <a:solidFill>
                    <a:srgbClr val="ED5B4C"/>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Trình chiếu kết quả, học sinh sửa phiếu học tập và tổng kết điểm</a:t>
              </a:r>
              <a:endParaRPr lang="en-US" sz="3600" b="1" dirty="0">
                <a:solidFill>
                  <a:srgbClr val="ED5B4C"/>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4" name="Google Shape;1744;p31">
              <a:extLst>
                <a:ext uri="{FF2B5EF4-FFF2-40B4-BE49-F238E27FC236}">
                  <a16:creationId xmlns:a16="http://schemas.microsoft.com/office/drawing/2014/main" id="{D077D31C-7B05-1CF6-7F7C-AE64FCC8E72F}"/>
                </a:ext>
              </a:extLst>
            </p:cNvPr>
            <p:cNvGrpSpPr/>
            <p:nvPr/>
          </p:nvGrpSpPr>
          <p:grpSpPr>
            <a:xfrm>
              <a:off x="577648" y="5710743"/>
              <a:ext cx="762442" cy="834766"/>
              <a:chOff x="2172358" y="5517787"/>
              <a:chExt cx="571832" cy="626074"/>
            </a:xfrm>
          </p:grpSpPr>
          <p:sp>
            <p:nvSpPr>
              <p:cNvPr id="35" name="Google Shape;1745;p31">
                <a:extLst>
                  <a:ext uri="{FF2B5EF4-FFF2-40B4-BE49-F238E27FC236}">
                    <a16:creationId xmlns:a16="http://schemas.microsoft.com/office/drawing/2014/main" id="{3A59966E-F340-50DE-32BB-FE1405DAC282}"/>
                  </a:ext>
                </a:extLst>
              </p:cNvPr>
              <p:cNvSpPr/>
              <p:nvPr/>
            </p:nvSpPr>
            <p:spPr>
              <a:xfrm>
                <a:off x="2172358" y="5572023"/>
                <a:ext cx="571831" cy="571838"/>
              </a:xfrm>
              <a:custGeom>
                <a:avLst/>
                <a:gdLst/>
                <a:ahLst/>
                <a:cxnLst/>
                <a:rect l="l" t="t" r="r" b="b"/>
                <a:pathLst>
                  <a:path w="78119" h="78120" extrusionOk="0">
                    <a:moveTo>
                      <a:pt x="37046" y="1"/>
                    </a:moveTo>
                    <a:lnTo>
                      <a:pt x="35113" y="162"/>
                    </a:lnTo>
                    <a:lnTo>
                      <a:pt x="33180" y="484"/>
                    </a:lnTo>
                    <a:lnTo>
                      <a:pt x="31247" y="806"/>
                    </a:lnTo>
                    <a:lnTo>
                      <a:pt x="29315" y="1289"/>
                    </a:lnTo>
                    <a:lnTo>
                      <a:pt x="27543" y="1773"/>
                    </a:lnTo>
                    <a:lnTo>
                      <a:pt x="23838" y="3061"/>
                    </a:lnTo>
                    <a:lnTo>
                      <a:pt x="20456" y="4672"/>
                    </a:lnTo>
                    <a:lnTo>
                      <a:pt x="17234" y="6766"/>
                    </a:lnTo>
                    <a:lnTo>
                      <a:pt x="14335" y="8860"/>
                    </a:lnTo>
                    <a:lnTo>
                      <a:pt x="11436" y="11437"/>
                    </a:lnTo>
                    <a:lnTo>
                      <a:pt x="9020" y="14175"/>
                    </a:lnTo>
                    <a:lnTo>
                      <a:pt x="6765" y="17235"/>
                    </a:lnTo>
                    <a:lnTo>
                      <a:pt x="4832" y="20457"/>
                    </a:lnTo>
                    <a:lnTo>
                      <a:pt x="3060" y="23839"/>
                    </a:lnTo>
                    <a:lnTo>
                      <a:pt x="1772" y="27383"/>
                    </a:lnTo>
                    <a:lnTo>
                      <a:pt x="1289" y="29315"/>
                    </a:lnTo>
                    <a:lnTo>
                      <a:pt x="805" y="31248"/>
                    </a:lnTo>
                    <a:lnTo>
                      <a:pt x="483" y="33181"/>
                    </a:lnTo>
                    <a:lnTo>
                      <a:pt x="322" y="35114"/>
                    </a:lnTo>
                    <a:lnTo>
                      <a:pt x="161" y="37047"/>
                    </a:lnTo>
                    <a:lnTo>
                      <a:pt x="0" y="39141"/>
                    </a:lnTo>
                    <a:lnTo>
                      <a:pt x="161" y="41073"/>
                    </a:lnTo>
                    <a:lnTo>
                      <a:pt x="322" y="43006"/>
                    </a:lnTo>
                    <a:lnTo>
                      <a:pt x="483" y="45100"/>
                    </a:lnTo>
                    <a:lnTo>
                      <a:pt x="805" y="46872"/>
                    </a:lnTo>
                    <a:lnTo>
                      <a:pt x="1289" y="48805"/>
                    </a:lnTo>
                    <a:lnTo>
                      <a:pt x="1772" y="50737"/>
                    </a:lnTo>
                    <a:lnTo>
                      <a:pt x="3060" y="54281"/>
                    </a:lnTo>
                    <a:lnTo>
                      <a:pt x="4832" y="57663"/>
                    </a:lnTo>
                    <a:lnTo>
                      <a:pt x="6765" y="60885"/>
                    </a:lnTo>
                    <a:lnTo>
                      <a:pt x="9020" y="63945"/>
                    </a:lnTo>
                    <a:lnTo>
                      <a:pt x="11436" y="66683"/>
                    </a:lnTo>
                    <a:lnTo>
                      <a:pt x="14335" y="69260"/>
                    </a:lnTo>
                    <a:lnTo>
                      <a:pt x="17234" y="71515"/>
                    </a:lnTo>
                    <a:lnTo>
                      <a:pt x="20456" y="73448"/>
                    </a:lnTo>
                    <a:lnTo>
                      <a:pt x="23838" y="75059"/>
                    </a:lnTo>
                    <a:lnTo>
                      <a:pt x="27543" y="76347"/>
                    </a:lnTo>
                    <a:lnTo>
                      <a:pt x="29315" y="76831"/>
                    </a:lnTo>
                    <a:lnTo>
                      <a:pt x="31247" y="77314"/>
                    </a:lnTo>
                    <a:lnTo>
                      <a:pt x="33180" y="77636"/>
                    </a:lnTo>
                    <a:lnTo>
                      <a:pt x="35113" y="77958"/>
                    </a:lnTo>
                    <a:lnTo>
                      <a:pt x="37046" y="78119"/>
                    </a:lnTo>
                    <a:lnTo>
                      <a:pt x="41073" y="78119"/>
                    </a:lnTo>
                    <a:lnTo>
                      <a:pt x="43166" y="77958"/>
                    </a:lnTo>
                    <a:lnTo>
                      <a:pt x="45099" y="77636"/>
                    </a:lnTo>
                    <a:lnTo>
                      <a:pt x="47032" y="77314"/>
                    </a:lnTo>
                    <a:lnTo>
                      <a:pt x="48804" y="76831"/>
                    </a:lnTo>
                    <a:lnTo>
                      <a:pt x="50737" y="76347"/>
                    </a:lnTo>
                    <a:lnTo>
                      <a:pt x="54280" y="75059"/>
                    </a:lnTo>
                    <a:lnTo>
                      <a:pt x="57663" y="73448"/>
                    </a:lnTo>
                    <a:lnTo>
                      <a:pt x="60884" y="71515"/>
                    </a:lnTo>
                    <a:lnTo>
                      <a:pt x="63944" y="69260"/>
                    </a:lnTo>
                    <a:lnTo>
                      <a:pt x="66682" y="66683"/>
                    </a:lnTo>
                    <a:lnTo>
                      <a:pt x="69259" y="63945"/>
                    </a:lnTo>
                    <a:lnTo>
                      <a:pt x="71514" y="60885"/>
                    </a:lnTo>
                    <a:lnTo>
                      <a:pt x="73447" y="57663"/>
                    </a:lnTo>
                    <a:lnTo>
                      <a:pt x="75058" y="54281"/>
                    </a:lnTo>
                    <a:lnTo>
                      <a:pt x="76346" y="50737"/>
                    </a:lnTo>
                    <a:lnTo>
                      <a:pt x="76991" y="48805"/>
                    </a:lnTo>
                    <a:lnTo>
                      <a:pt x="77313" y="46872"/>
                    </a:lnTo>
                    <a:lnTo>
                      <a:pt x="77635" y="45100"/>
                    </a:lnTo>
                    <a:lnTo>
                      <a:pt x="77957" y="43006"/>
                    </a:lnTo>
                    <a:lnTo>
                      <a:pt x="78118" y="41073"/>
                    </a:lnTo>
                    <a:lnTo>
                      <a:pt x="78118" y="39141"/>
                    </a:lnTo>
                    <a:lnTo>
                      <a:pt x="78118" y="37047"/>
                    </a:lnTo>
                    <a:lnTo>
                      <a:pt x="77957" y="35114"/>
                    </a:lnTo>
                    <a:lnTo>
                      <a:pt x="77635" y="33181"/>
                    </a:lnTo>
                    <a:lnTo>
                      <a:pt x="77313" y="31248"/>
                    </a:lnTo>
                    <a:lnTo>
                      <a:pt x="76991" y="29315"/>
                    </a:lnTo>
                    <a:lnTo>
                      <a:pt x="76346" y="27383"/>
                    </a:lnTo>
                    <a:lnTo>
                      <a:pt x="75058" y="23839"/>
                    </a:lnTo>
                    <a:lnTo>
                      <a:pt x="73447" y="20457"/>
                    </a:lnTo>
                    <a:lnTo>
                      <a:pt x="71514" y="17235"/>
                    </a:lnTo>
                    <a:lnTo>
                      <a:pt x="69259" y="14175"/>
                    </a:lnTo>
                    <a:lnTo>
                      <a:pt x="66682" y="11437"/>
                    </a:lnTo>
                    <a:lnTo>
                      <a:pt x="63944" y="8860"/>
                    </a:lnTo>
                    <a:lnTo>
                      <a:pt x="60884" y="6766"/>
                    </a:lnTo>
                    <a:lnTo>
                      <a:pt x="57663" y="4672"/>
                    </a:lnTo>
                    <a:lnTo>
                      <a:pt x="54280" y="3061"/>
                    </a:lnTo>
                    <a:lnTo>
                      <a:pt x="50737" y="1773"/>
                    </a:lnTo>
                    <a:lnTo>
                      <a:pt x="48804" y="1289"/>
                    </a:lnTo>
                    <a:lnTo>
                      <a:pt x="47032" y="806"/>
                    </a:lnTo>
                    <a:lnTo>
                      <a:pt x="45099" y="484"/>
                    </a:lnTo>
                    <a:lnTo>
                      <a:pt x="43166" y="162"/>
                    </a:lnTo>
                    <a:lnTo>
                      <a:pt x="41073" y="1"/>
                    </a:lnTo>
                    <a:close/>
                  </a:path>
                </a:pathLst>
              </a:custGeom>
              <a:solidFill>
                <a:srgbClr val="000000">
                  <a:alpha val="31840"/>
                </a:srgbClr>
              </a:solidFill>
              <a:ln>
                <a:noFill/>
              </a:ln>
            </p:spPr>
            <p:txBody>
              <a:bodyPr spcFirstLastPara="1" wrap="square" lIns="182850" tIns="182850" rIns="182850" bIns="182850" anchor="ctr" anchorCtr="0">
                <a:noAutofit/>
              </a:bodyPr>
              <a:lstStyle/>
              <a:p>
                <a:pPr algn="ctr" defTabSz="1371600"/>
                <a:endParaRPr sz="4800" b="1">
                  <a:solidFill>
                    <a:prstClr val="white"/>
                  </a:solidFill>
                  <a:latin typeface="Cambria" panose="02040503050406030204" pitchFamily="18" charset="0"/>
                  <a:cs typeface="Calibri" panose="020F0502020204030204" pitchFamily="34" charset="0"/>
                </a:endParaRPr>
              </a:p>
            </p:txBody>
          </p:sp>
          <p:sp>
            <p:nvSpPr>
              <p:cNvPr id="36" name="Google Shape;1746;p31">
                <a:extLst>
                  <a:ext uri="{FF2B5EF4-FFF2-40B4-BE49-F238E27FC236}">
                    <a16:creationId xmlns:a16="http://schemas.microsoft.com/office/drawing/2014/main" id="{653D060F-855F-BD3D-3638-C01220B2DF3A}"/>
                  </a:ext>
                </a:extLst>
              </p:cNvPr>
              <p:cNvSpPr/>
              <p:nvPr/>
            </p:nvSpPr>
            <p:spPr>
              <a:xfrm>
                <a:off x="2172359" y="5517787"/>
                <a:ext cx="571831" cy="571831"/>
              </a:xfrm>
              <a:custGeom>
                <a:avLst/>
                <a:gdLst/>
                <a:ahLst/>
                <a:cxnLst/>
                <a:rect l="l" t="t" r="r" b="b"/>
                <a:pathLst>
                  <a:path w="78119" h="78119" extrusionOk="0">
                    <a:moveTo>
                      <a:pt x="37046" y="1"/>
                    </a:moveTo>
                    <a:lnTo>
                      <a:pt x="35113" y="162"/>
                    </a:lnTo>
                    <a:lnTo>
                      <a:pt x="33180" y="484"/>
                    </a:lnTo>
                    <a:lnTo>
                      <a:pt x="31247" y="806"/>
                    </a:lnTo>
                    <a:lnTo>
                      <a:pt x="29315" y="1289"/>
                    </a:lnTo>
                    <a:lnTo>
                      <a:pt x="27382" y="1773"/>
                    </a:lnTo>
                    <a:lnTo>
                      <a:pt x="23838" y="3061"/>
                    </a:lnTo>
                    <a:lnTo>
                      <a:pt x="20456" y="4672"/>
                    </a:lnTo>
                    <a:lnTo>
                      <a:pt x="17234" y="6605"/>
                    </a:lnTo>
                    <a:lnTo>
                      <a:pt x="14174" y="8860"/>
                    </a:lnTo>
                    <a:lnTo>
                      <a:pt x="11436" y="11437"/>
                    </a:lnTo>
                    <a:lnTo>
                      <a:pt x="8859" y="14175"/>
                    </a:lnTo>
                    <a:lnTo>
                      <a:pt x="6604" y="17235"/>
                    </a:lnTo>
                    <a:lnTo>
                      <a:pt x="4671" y="20456"/>
                    </a:lnTo>
                    <a:lnTo>
                      <a:pt x="3060" y="23839"/>
                    </a:lnTo>
                    <a:lnTo>
                      <a:pt x="1772" y="27382"/>
                    </a:lnTo>
                    <a:lnTo>
                      <a:pt x="1289" y="29315"/>
                    </a:lnTo>
                    <a:lnTo>
                      <a:pt x="805" y="31248"/>
                    </a:lnTo>
                    <a:lnTo>
                      <a:pt x="483" y="33020"/>
                    </a:lnTo>
                    <a:lnTo>
                      <a:pt x="161" y="35114"/>
                    </a:lnTo>
                    <a:lnTo>
                      <a:pt x="0" y="37046"/>
                    </a:lnTo>
                    <a:lnTo>
                      <a:pt x="0" y="38979"/>
                    </a:lnTo>
                    <a:lnTo>
                      <a:pt x="0" y="41073"/>
                    </a:lnTo>
                    <a:lnTo>
                      <a:pt x="161" y="43006"/>
                    </a:lnTo>
                    <a:lnTo>
                      <a:pt x="483" y="44939"/>
                    </a:lnTo>
                    <a:lnTo>
                      <a:pt x="805" y="46872"/>
                    </a:lnTo>
                    <a:lnTo>
                      <a:pt x="1289" y="48804"/>
                    </a:lnTo>
                    <a:lnTo>
                      <a:pt x="1772" y="50576"/>
                    </a:lnTo>
                    <a:lnTo>
                      <a:pt x="3060" y="54281"/>
                    </a:lnTo>
                    <a:lnTo>
                      <a:pt x="4671" y="57663"/>
                    </a:lnTo>
                    <a:lnTo>
                      <a:pt x="6604" y="60885"/>
                    </a:lnTo>
                    <a:lnTo>
                      <a:pt x="8859" y="63945"/>
                    </a:lnTo>
                    <a:lnTo>
                      <a:pt x="11436" y="66683"/>
                    </a:lnTo>
                    <a:lnTo>
                      <a:pt x="14174" y="69099"/>
                    </a:lnTo>
                    <a:lnTo>
                      <a:pt x="17234" y="71354"/>
                    </a:lnTo>
                    <a:lnTo>
                      <a:pt x="20456" y="73448"/>
                    </a:lnTo>
                    <a:lnTo>
                      <a:pt x="23838" y="75059"/>
                    </a:lnTo>
                    <a:lnTo>
                      <a:pt x="27382" y="76347"/>
                    </a:lnTo>
                    <a:lnTo>
                      <a:pt x="29315" y="76830"/>
                    </a:lnTo>
                    <a:lnTo>
                      <a:pt x="31247" y="77314"/>
                    </a:lnTo>
                    <a:lnTo>
                      <a:pt x="33180" y="77636"/>
                    </a:lnTo>
                    <a:lnTo>
                      <a:pt x="35113" y="77958"/>
                    </a:lnTo>
                    <a:lnTo>
                      <a:pt x="37046" y="78119"/>
                    </a:lnTo>
                    <a:lnTo>
                      <a:pt x="41073" y="78119"/>
                    </a:lnTo>
                    <a:lnTo>
                      <a:pt x="43005" y="77958"/>
                    </a:lnTo>
                    <a:lnTo>
                      <a:pt x="44938" y="77636"/>
                    </a:lnTo>
                    <a:lnTo>
                      <a:pt x="46871" y="77314"/>
                    </a:lnTo>
                    <a:lnTo>
                      <a:pt x="48804" y="76830"/>
                    </a:lnTo>
                    <a:lnTo>
                      <a:pt x="50737" y="76347"/>
                    </a:lnTo>
                    <a:lnTo>
                      <a:pt x="54280" y="75059"/>
                    </a:lnTo>
                    <a:lnTo>
                      <a:pt x="57663" y="73448"/>
                    </a:lnTo>
                    <a:lnTo>
                      <a:pt x="60884" y="71354"/>
                    </a:lnTo>
                    <a:lnTo>
                      <a:pt x="63944" y="69099"/>
                    </a:lnTo>
                    <a:lnTo>
                      <a:pt x="66682" y="66683"/>
                    </a:lnTo>
                    <a:lnTo>
                      <a:pt x="69259" y="63945"/>
                    </a:lnTo>
                    <a:lnTo>
                      <a:pt x="71514" y="60885"/>
                    </a:lnTo>
                    <a:lnTo>
                      <a:pt x="73447" y="57663"/>
                    </a:lnTo>
                    <a:lnTo>
                      <a:pt x="75058" y="54281"/>
                    </a:lnTo>
                    <a:lnTo>
                      <a:pt x="76346" y="50576"/>
                    </a:lnTo>
                    <a:lnTo>
                      <a:pt x="76830" y="48804"/>
                    </a:lnTo>
                    <a:lnTo>
                      <a:pt x="77313" y="46872"/>
                    </a:lnTo>
                    <a:lnTo>
                      <a:pt x="77635" y="44939"/>
                    </a:lnTo>
                    <a:lnTo>
                      <a:pt x="77957" y="43006"/>
                    </a:lnTo>
                    <a:lnTo>
                      <a:pt x="78118" y="41073"/>
                    </a:lnTo>
                    <a:lnTo>
                      <a:pt x="78118" y="38979"/>
                    </a:lnTo>
                    <a:lnTo>
                      <a:pt x="78118" y="37046"/>
                    </a:lnTo>
                    <a:lnTo>
                      <a:pt x="77957" y="35114"/>
                    </a:lnTo>
                    <a:lnTo>
                      <a:pt x="77635" y="33020"/>
                    </a:lnTo>
                    <a:lnTo>
                      <a:pt x="77313" y="31248"/>
                    </a:lnTo>
                    <a:lnTo>
                      <a:pt x="76830" y="29315"/>
                    </a:lnTo>
                    <a:lnTo>
                      <a:pt x="76346" y="27382"/>
                    </a:lnTo>
                    <a:lnTo>
                      <a:pt x="75058" y="23839"/>
                    </a:lnTo>
                    <a:lnTo>
                      <a:pt x="73447" y="20456"/>
                    </a:lnTo>
                    <a:lnTo>
                      <a:pt x="71514" y="17235"/>
                    </a:lnTo>
                    <a:lnTo>
                      <a:pt x="69259" y="14175"/>
                    </a:lnTo>
                    <a:lnTo>
                      <a:pt x="66682" y="11437"/>
                    </a:lnTo>
                    <a:lnTo>
                      <a:pt x="63944" y="8860"/>
                    </a:lnTo>
                    <a:lnTo>
                      <a:pt x="60884" y="6605"/>
                    </a:lnTo>
                    <a:lnTo>
                      <a:pt x="57663" y="4672"/>
                    </a:lnTo>
                    <a:lnTo>
                      <a:pt x="54280" y="3061"/>
                    </a:lnTo>
                    <a:lnTo>
                      <a:pt x="50737" y="1773"/>
                    </a:lnTo>
                    <a:lnTo>
                      <a:pt x="48804" y="1289"/>
                    </a:lnTo>
                    <a:lnTo>
                      <a:pt x="46871" y="806"/>
                    </a:lnTo>
                    <a:lnTo>
                      <a:pt x="44938" y="484"/>
                    </a:lnTo>
                    <a:lnTo>
                      <a:pt x="43005" y="162"/>
                    </a:lnTo>
                    <a:lnTo>
                      <a:pt x="41073" y="1"/>
                    </a:lnTo>
                    <a:close/>
                  </a:path>
                </a:pathLst>
              </a:custGeom>
              <a:solidFill>
                <a:srgbClr val="ED5B4C"/>
              </a:solidFill>
              <a:ln>
                <a:noFill/>
              </a:ln>
            </p:spPr>
            <p:txBody>
              <a:bodyPr spcFirstLastPara="1" wrap="square" lIns="182850" tIns="182850" rIns="182850" bIns="182850" anchor="ctr" anchorCtr="0">
                <a:noAutofit/>
              </a:bodyPr>
              <a:lstStyle/>
              <a:p>
                <a:pPr algn="ctr" defTabSz="1371600"/>
                <a:r>
                  <a:rPr lang="en-US" sz="4800" b="1">
                    <a:solidFill>
                      <a:prstClr val="white"/>
                    </a:solidFill>
                    <a:latin typeface="Cambria" panose="02040503050406030204" pitchFamily="18" charset="0"/>
                    <a:cs typeface="Calibri" panose="020F0502020204030204" pitchFamily="34" charset="0"/>
                  </a:rPr>
                  <a:t>04</a:t>
                </a:r>
                <a:endParaRPr sz="4800" b="1">
                  <a:solidFill>
                    <a:prstClr val="white"/>
                  </a:solidFill>
                  <a:latin typeface="Cambria" panose="02040503050406030204" pitchFamily="18" charset="0"/>
                  <a:cs typeface="Calibri" panose="020F0502020204030204" pitchFamily="34" charset="0"/>
                </a:endParaRPr>
              </a:p>
            </p:txBody>
          </p:sp>
        </p:grpSp>
      </p:grpSp>
    </p:spTree>
    <p:extLst>
      <p:ext uri="{BB962C8B-B14F-4D97-AF65-F5344CB8AC3E}">
        <p14:creationId xmlns:p14="http://schemas.microsoft.com/office/powerpoint/2010/main" val="13572527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3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3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30000">
                                          <p:cBhvr additive="base">
                                            <p:cTn id="13" dur="1000" fill="hold"/>
                                            <p:tgtEl>
                                              <p:spTgt spid="7"/>
                                            </p:tgtEl>
                                            <p:attrNameLst>
                                              <p:attrName>ppt_x</p:attrName>
                                            </p:attrNameLst>
                                          </p:cBhvr>
                                          <p:tavLst>
                                            <p:tav tm="0">
                                              <p:val>
                                                <p:strVal val="#ppt_x"/>
                                              </p:val>
                                            </p:tav>
                                            <p:tav tm="100000">
                                              <p:val>
                                                <p:strVal val="#ppt_x"/>
                                              </p:val>
                                            </p:tav>
                                          </p:tavLst>
                                        </p:anim>
                                        <p:anim calcmode="lin" valueType="num" p14:bounceEnd="30000">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3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30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30000">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3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30000">
                                          <p:cBhvr additive="base">
                                            <p:cTn id="25" dur="1000" fill="hold"/>
                                            <p:tgtEl>
                                              <p:spTgt spid="9"/>
                                            </p:tgtEl>
                                            <p:attrNameLst>
                                              <p:attrName>ppt_x</p:attrName>
                                            </p:attrNameLst>
                                          </p:cBhvr>
                                          <p:tavLst>
                                            <p:tav tm="0">
                                              <p:val>
                                                <p:strVal val="#ppt_x"/>
                                              </p:val>
                                            </p:tav>
                                            <p:tav tm="100000">
                                              <p:val>
                                                <p:strVal val="#ppt_x"/>
                                              </p:val>
                                            </p:tav>
                                          </p:tavLst>
                                        </p:anim>
                                        <p:anim calcmode="lin" valueType="num" p14:bounceEnd="30000">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p:pic>
        <p:nvPicPr>
          <p:cNvPr id="15" name="Picture 15"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7928">
            <a:off x="-4226474" y="6054049"/>
            <a:ext cx="9563951" cy="5222352"/>
          </a:xfrm>
          <a:prstGeom prst="rect">
            <a:avLst/>
          </a:prstGeom>
        </p:spPr>
      </p:pic>
      <p:sp>
        <p:nvSpPr>
          <p:cNvPr id="19" name="TextBox 19" descr="n181 zalo Nguyen Duc Chien"/>
          <p:cNvSpPr txBox="1"/>
          <p:nvPr/>
        </p:nvSpPr>
        <p:spPr>
          <a:xfrm>
            <a:off x="1041351" y="494952"/>
            <a:ext cx="7035849" cy="1154162"/>
          </a:xfrm>
          <a:prstGeom prst="rect">
            <a:avLst/>
          </a:prstGeom>
        </p:spPr>
        <p:txBody>
          <a:bodyPr wrap="square" lIns="0" tIns="0" rIns="0" bIns="0" rtlCol="0" anchor="t">
            <a:spAutoFit/>
          </a:bodyPr>
          <a:lstStyle/>
          <a:p>
            <a:pPr marL="0" marR="0" lvl="0" indent="0" algn="l" defTabSz="914400" rtl="0" eaLnBrk="1" fontAlgn="auto" latinLnBrk="0" hangingPunct="1">
              <a:lnSpc>
                <a:spcPts val="8960"/>
              </a:lnSpc>
              <a:spcBef>
                <a:spcPts val="0"/>
              </a:spcBef>
              <a:spcAft>
                <a:spcPts val="0"/>
              </a:spcAft>
              <a:buClrTx/>
              <a:buSzTx/>
              <a:buFontTx/>
              <a:buNone/>
              <a:tabLst/>
              <a:defRPr/>
            </a:pPr>
            <a:r>
              <a:rPr kumimoji="0" lang="en-US" sz="8000" b="1" i="0" u="none" strike="noStrike" kern="1200" cap="none" spc="-160" normalizeH="0" baseline="0" noProof="0">
                <a:ln>
                  <a:noFill/>
                </a:ln>
                <a:solidFill>
                  <a:srgbClr val="44000A"/>
                </a:solidFill>
                <a:effectLst/>
                <a:uLnTx/>
                <a:uFillTx/>
                <a:latin typeface="Cambria" panose="02040503050406030204" pitchFamily="18" charset="0"/>
                <a:ea typeface="+mn-ea"/>
                <a:cs typeface="+mn-cs"/>
              </a:rPr>
              <a:t>MẬT THƯ SỐ 1</a:t>
            </a:r>
            <a:endPar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endParaRPr>
          </a:p>
        </p:txBody>
      </p:sp>
      <p:grpSp>
        <p:nvGrpSpPr>
          <p:cNvPr id="76" name="Group 75" descr="n181 zalo Nguyen Duc Chien"/>
          <p:cNvGrpSpPr/>
          <p:nvPr/>
        </p:nvGrpSpPr>
        <p:grpSpPr>
          <a:xfrm>
            <a:off x="978879" y="1962312"/>
            <a:ext cx="5413396" cy="4612786"/>
            <a:chOff x="5695812" y="7496074"/>
            <a:chExt cx="8487258" cy="2665543"/>
          </a:xfrm>
        </p:grpSpPr>
        <p:grpSp>
          <p:nvGrpSpPr>
            <p:cNvPr id="71" name="Group 2"/>
            <p:cNvGrpSpPr/>
            <p:nvPr/>
          </p:nvGrpSpPr>
          <p:grpSpPr>
            <a:xfrm>
              <a:off x="5695812" y="7496074"/>
              <a:ext cx="8487258" cy="2665543"/>
              <a:chOff x="0" y="-28575"/>
              <a:chExt cx="1836016" cy="2401232"/>
            </a:xfrm>
          </p:grpSpPr>
          <p:sp>
            <p:nvSpPr>
              <p:cNvPr id="72" name="Freeform 3"/>
              <p:cNvSpPr/>
              <p:nvPr/>
            </p:nvSpPr>
            <p:spPr>
              <a:xfrm>
                <a:off x="0" y="0"/>
                <a:ext cx="1836016" cy="2372657"/>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7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75" name="Rectangle 74"/>
                <p:cNvSpPr/>
                <p:nvPr/>
              </p:nvSpPr>
              <p:spPr>
                <a:xfrm>
                  <a:off x="5833657" y="7601365"/>
                  <a:ext cx="8188641" cy="2481549"/>
                </a:xfrm>
                <a:prstGeom prst="rect">
                  <a:avLst/>
                </a:prstGeom>
              </p:spPr>
              <p:txBody>
                <a:bodyPr wrap="square">
                  <a:spAutoFit/>
                </a:bodyPr>
                <a:lstStyle/>
                <a:p>
                  <a:pPr>
                    <a:lnSpc>
                      <a:spcPct val="115000"/>
                    </a:lnSpc>
                    <a:spcAft>
                      <a:spcPts val="0"/>
                    </a:spcAft>
                  </a:pPr>
                  <a:r>
                    <a:rPr lang="en-US" sz="3000" b="1">
                      <a:solidFill>
                        <a:schemeClr val="tx1"/>
                      </a:solidFill>
                      <a:effectLst/>
                      <a:latin typeface="Cambria" panose="02040503050406030204" pitchFamily="18" charset="0"/>
                      <a:ea typeface="Cambria" panose="02040503050406030204" pitchFamily="18" charset="0"/>
                    </a:rPr>
                    <a:t>Câu 1: </a:t>
                  </a:r>
                  <a:r>
                    <a:rPr lang="en-US" sz="3000">
                      <a:solidFill>
                        <a:schemeClr val="tx1"/>
                      </a:solidFill>
                      <a:effectLst/>
                      <a:latin typeface="Cambria" panose="02040503050406030204" pitchFamily="18" charset="0"/>
                      <a:ea typeface="Cambria" panose="02040503050406030204" pitchFamily="18" charset="0"/>
                    </a:rPr>
                    <a:t>Một </a:t>
                  </a:r>
                  <a:r>
                    <a:rPr lang="en-US" sz="3000" dirty="0" err="1">
                      <a:solidFill>
                        <a:schemeClr val="tx1"/>
                      </a:solidFill>
                      <a:effectLst/>
                      <a:latin typeface="Cambria" panose="02040503050406030204" pitchFamily="18" charset="0"/>
                      <a:ea typeface="Cambria" panose="02040503050406030204" pitchFamily="18" charset="0"/>
                    </a:rPr>
                    <a:t>vật</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dao</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động</a:t>
                  </a:r>
                  <a:r>
                    <a:rPr lang="en-US" sz="3000" dirty="0">
                      <a:solidFill>
                        <a:schemeClr val="tx1"/>
                      </a:solidFill>
                      <a:effectLst/>
                      <a:latin typeface="Cambria" panose="02040503050406030204" pitchFamily="18" charset="0"/>
                      <a:ea typeface="Cambria" panose="02040503050406030204" pitchFamily="18" charset="0"/>
                    </a:rPr>
                    <a:t> điều </a:t>
                  </a:r>
                  <a:r>
                    <a:rPr lang="en-US" sz="3000" dirty="0" err="1">
                      <a:solidFill>
                        <a:schemeClr val="tx1"/>
                      </a:solidFill>
                      <a:effectLst/>
                      <a:latin typeface="Cambria" panose="02040503050406030204" pitchFamily="18" charset="0"/>
                      <a:ea typeface="Cambria" panose="02040503050406030204" pitchFamily="18" charset="0"/>
                    </a:rPr>
                    <a:t>hòa</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có</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phương</a:t>
                  </a:r>
                  <a:r>
                    <a:rPr lang="en-US" sz="3000" dirty="0">
                      <a:solidFill>
                        <a:schemeClr val="tx1"/>
                      </a:solidFill>
                      <a:effectLst/>
                      <a:latin typeface="Cambria" panose="02040503050406030204" pitchFamily="18" charset="0"/>
                      <a:ea typeface="Cambria" panose="02040503050406030204" pitchFamily="18" charset="0"/>
                    </a:rPr>
                    <a:t> </a:t>
                  </a:r>
                  <a:r>
                    <a:rPr lang="en-US" sz="3000" err="1">
                      <a:solidFill>
                        <a:schemeClr val="tx1"/>
                      </a:solidFill>
                      <a:effectLst/>
                      <a:latin typeface="Cambria" panose="02040503050406030204" pitchFamily="18" charset="0"/>
                      <a:ea typeface="Cambria" panose="02040503050406030204" pitchFamily="18" charset="0"/>
                    </a:rPr>
                    <a:t>trình</a:t>
                  </a:r>
                  <a:r>
                    <a:rPr lang="en-US" sz="3000">
                      <a:solidFill>
                        <a:schemeClr val="tx1"/>
                      </a:solidFill>
                      <a:effectLst/>
                      <a:latin typeface="Cambria" panose="02040503050406030204" pitchFamily="18" charset="0"/>
                      <a:ea typeface="Cambria" panose="02040503050406030204" pitchFamily="18" charset="0"/>
                    </a:rPr>
                    <a:t> là:</a:t>
                  </a:r>
                </a:p>
                <a:p>
                  <a:pPr>
                    <a:lnSpc>
                      <a:spcPct val="115000"/>
                    </a:lnSpc>
                  </a:pPr>
                  <a14:m>
                    <m:oMathPara xmlns:m="http://schemas.openxmlformats.org/officeDocument/2006/math">
                      <m:oMathParaPr>
                        <m:jc m:val="centerGroup"/>
                      </m:oMathParaPr>
                      <m:oMath xmlns:m="http://schemas.openxmlformats.org/officeDocument/2006/math">
                        <m:r>
                          <m:rPr>
                            <m:nor/>
                          </m:rPr>
                          <a:rPr lang="en-US" sz="3200" i="0" smtClean="0">
                            <a:solidFill>
                              <a:schemeClr val="tx1"/>
                            </a:solidFill>
                            <a:latin typeface="Cambria Math" panose="02040503050406030204" pitchFamily="18" charset="0"/>
                          </a:rPr>
                          <m:t>x</m:t>
                        </m:r>
                        <m:r>
                          <m:rPr>
                            <m:nor/>
                          </m:rPr>
                          <a:rPr lang="en-US" sz="3200" i="0" smtClean="0">
                            <a:solidFill>
                              <a:schemeClr val="tx1"/>
                            </a:solidFill>
                            <a:latin typeface="Cambria Math" panose="02040503050406030204" pitchFamily="18" charset="0"/>
                          </a:rPr>
                          <m:t> = </m:t>
                        </m:r>
                        <m:r>
                          <m:rPr>
                            <m:nor/>
                          </m:rPr>
                          <a:rPr lang="en-US" sz="3200" i="0" smtClean="0">
                            <a:solidFill>
                              <a:schemeClr val="tx1"/>
                            </a:solidFill>
                            <a:latin typeface="Cambria Math" panose="02040503050406030204" pitchFamily="18" charset="0"/>
                          </a:rPr>
                          <m:t>2</m:t>
                        </m:r>
                        <m:r>
                          <m:rPr>
                            <m:nor/>
                          </m:rPr>
                          <a:rPr lang="en-US" sz="3200" i="0" smtClean="0">
                            <a:solidFill>
                              <a:schemeClr val="tx1"/>
                            </a:solidFill>
                            <a:latin typeface="Cambria Math" panose="02040503050406030204" pitchFamily="18" charset="0"/>
                          </a:rPr>
                          <m:t>cos</m:t>
                        </m:r>
                        <m:d>
                          <m:dPr>
                            <m:ctrlPr>
                              <a:rPr lang="en-US" sz="3200" i="1">
                                <a:solidFill>
                                  <a:schemeClr val="tx1"/>
                                </a:solidFill>
                                <a:latin typeface="Cambria Math" panose="02040503050406030204" pitchFamily="18" charset="0"/>
                              </a:rPr>
                            </m:ctrlPr>
                          </m:dPr>
                          <m:e>
                            <m:r>
                              <m:rPr>
                                <m:nor/>
                              </m:rPr>
                              <a:rPr lang="en-US" sz="3200" i="0">
                                <a:solidFill>
                                  <a:schemeClr val="tx1"/>
                                </a:solidFill>
                                <a:latin typeface="Cambria Math" panose="02040503050406030204" pitchFamily="18" charset="0"/>
                              </a:rPr>
                              <m:t>4</m:t>
                            </m:r>
                            <m:r>
                              <m:rPr>
                                <m:nor/>
                              </m:rPr>
                              <a:rPr lang="en-US" sz="3200" i="0">
                                <a:solidFill>
                                  <a:schemeClr val="tx1"/>
                                </a:solidFill>
                                <a:latin typeface="Cambria Math" panose="02040503050406030204" pitchFamily="18" charset="0"/>
                              </a:rPr>
                              <m:t>πt</m:t>
                            </m:r>
                            <m:r>
                              <m:rPr>
                                <m:nor/>
                              </m:rPr>
                              <a:rPr lang="en-US" sz="3200" i="0">
                                <a:solidFill>
                                  <a:schemeClr val="tx1"/>
                                </a:solidFill>
                                <a:latin typeface="Cambria Math" panose="02040503050406030204" pitchFamily="18" charset="0"/>
                              </a:rPr>
                              <m:t> </m:t>
                            </m:r>
                            <m:r>
                              <m:rPr>
                                <m:nor/>
                              </m:rPr>
                              <a:rPr lang="en-US" sz="3200" i="0">
                                <a:solidFill>
                                  <a:schemeClr val="tx1"/>
                                </a:solidFill>
                                <a:latin typeface="Cambria Math" panose="02040503050406030204" pitchFamily="18" charset="0"/>
                              </a:rPr>
                              <m:t>− </m:t>
                            </m:r>
                            <m:f>
                              <m:fPr>
                                <m:ctrlPr>
                                  <a:rPr lang="en-US" sz="3200" i="1">
                                    <a:solidFill>
                                      <a:schemeClr val="tx1"/>
                                    </a:solidFill>
                                    <a:latin typeface="Cambria Math" panose="02040503050406030204" pitchFamily="18" charset="0"/>
                                  </a:rPr>
                                </m:ctrlPr>
                              </m:fPr>
                              <m:num>
                                <m:r>
                                  <m:rPr>
                                    <m:sty m:val="p"/>
                                  </m:rPr>
                                  <a:rPr lang="en-US" sz="3200" i="0">
                                    <a:solidFill>
                                      <a:schemeClr val="tx1"/>
                                    </a:solidFill>
                                    <a:latin typeface="Cambria Math" panose="02040503050406030204" pitchFamily="18" charset="0"/>
                                  </a:rPr>
                                  <m:t>π</m:t>
                                </m:r>
                              </m:num>
                              <m:den>
                                <m:r>
                                  <a:rPr lang="en-US" sz="3200" i="0">
                                    <a:solidFill>
                                      <a:schemeClr val="tx1"/>
                                    </a:solidFill>
                                    <a:latin typeface="Cambria Math" panose="02040503050406030204" pitchFamily="18" charset="0"/>
                                  </a:rPr>
                                  <m:t>6</m:t>
                                </m:r>
                              </m:den>
                            </m:f>
                          </m:e>
                        </m:d>
                        <m:d>
                          <m:dPr>
                            <m:ctrlPr>
                              <a:rPr lang="en-US" sz="3200" i="1">
                                <a:solidFill>
                                  <a:schemeClr val="tx1"/>
                                </a:solidFill>
                                <a:latin typeface="Cambria Math" panose="02040503050406030204" pitchFamily="18" charset="0"/>
                              </a:rPr>
                            </m:ctrlPr>
                          </m:dPr>
                          <m:e>
                            <m:r>
                              <m:rPr>
                                <m:nor/>
                              </m:rPr>
                              <a:rPr lang="en-US" sz="3200" i="0">
                                <a:solidFill>
                                  <a:schemeClr val="tx1"/>
                                </a:solidFill>
                                <a:latin typeface="Cambria Math" panose="02040503050406030204" pitchFamily="18" charset="0"/>
                              </a:rPr>
                              <m:t>cm</m:t>
                            </m:r>
                          </m:e>
                        </m:d>
                      </m:oMath>
                    </m:oMathPara>
                  </a14:m>
                  <a:endParaRPr lang="en-US" sz="3200">
                    <a:solidFill>
                      <a:schemeClr val="tx1"/>
                    </a:solidFill>
                  </a:endParaRPr>
                </a:p>
                <a:p>
                  <a:pPr algn="just">
                    <a:lnSpc>
                      <a:spcPct val="115000"/>
                    </a:lnSpc>
                    <a:spcAft>
                      <a:spcPts val="0"/>
                    </a:spcAft>
                  </a:pPr>
                  <a:r>
                    <a:rPr lang="en-US" sz="3000">
                      <a:solidFill>
                        <a:schemeClr val="tx1"/>
                      </a:solidFill>
                      <a:effectLst/>
                      <a:latin typeface="Cambria" panose="02040503050406030204" pitchFamily="18" charset="0"/>
                      <a:ea typeface="Cambria" panose="02040503050406030204" pitchFamily="18" charset="0"/>
                    </a:rPr>
                    <a:t>Hãy </a:t>
                  </a:r>
                  <a:r>
                    <a:rPr lang="en-US" sz="3000" dirty="0" err="1">
                      <a:solidFill>
                        <a:schemeClr val="tx1"/>
                      </a:solidFill>
                      <a:effectLst/>
                      <a:latin typeface="Cambria" panose="02040503050406030204" pitchFamily="18" charset="0"/>
                      <a:ea typeface="Cambria" panose="02040503050406030204" pitchFamily="18" charset="0"/>
                    </a:rPr>
                    <a:t>cho</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biết</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biên</a:t>
                  </a:r>
                  <a:r>
                    <a:rPr lang="en-US" sz="3000" dirty="0">
                      <a:solidFill>
                        <a:schemeClr val="tx1"/>
                      </a:solidFill>
                      <a:effectLst/>
                      <a:latin typeface="Cambria" panose="02040503050406030204" pitchFamily="18" charset="0"/>
                      <a:ea typeface="Cambria" panose="02040503050406030204" pitchFamily="18" charset="0"/>
                    </a:rPr>
                    <a:t> độ, </a:t>
                  </a:r>
                  <a:r>
                    <a:rPr lang="en-US" sz="3000" dirty="0" err="1">
                      <a:solidFill>
                        <a:schemeClr val="tx1"/>
                      </a:solidFill>
                      <a:effectLst/>
                      <a:latin typeface="Cambria" panose="02040503050406030204" pitchFamily="18" charset="0"/>
                      <a:ea typeface="Cambria" panose="02040503050406030204" pitchFamily="18" charset="0"/>
                    </a:rPr>
                    <a:t>tần</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số</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góc</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chu</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kì</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tần</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số</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pha</a:t>
                  </a:r>
                  <a:r>
                    <a:rPr lang="en-US" sz="3000" dirty="0">
                      <a:solidFill>
                        <a:schemeClr val="tx1"/>
                      </a:solidFill>
                      <a:effectLst/>
                      <a:latin typeface="Cambria" panose="02040503050406030204" pitchFamily="18" charset="0"/>
                      <a:ea typeface="Cambria" panose="02040503050406030204" pitchFamily="18" charset="0"/>
                    </a:rPr>
                    <a:t> ban đầu </a:t>
                  </a:r>
                  <a:r>
                    <a:rPr lang="en-US" sz="3000" dirty="0" err="1">
                      <a:solidFill>
                        <a:schemeClr val="tx1"/>
                      </a:solidFill>
                      <a:effectLst/>
                      <a:latin typeface="Cambria" panose="02040503050406030204" pitchFamily="18" charset="0"/>
                      <a:ea typeface="Cambria" panose="02040503050406030204" pitchFamily="18" charset="0"/>
                    </a:rPr>
                    <a:t>và</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pha</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của</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dao</a:t>
                  </a:r>
                  <a:r>
                    <a:rPr lang="en-US" sz="3000" dirty="0">
                      <a:solidFill>
                        <a:schemeClr val="tx1"/>
                      </a:solidFill>
                      <a:effectLst/>
                      <a:latin typeface="Cambria" panose="02040503050406030204" pitchFamily="18" charset="0"/>
                      <a:ea typeface="Cambria" panose="02040503050406030204" pitchFamily="18" charset="0"/>
                    </a:rPr>
                    <a:t> </a:t>
                  </a:r>
                  <a:r>
                    <a:rPr lang="en-US" sz="3000" dirty="0" err="1">
                      <a:solidFill>
                        <a:schemeClr val="tx1"/>
                      </a:solidFill>
                      <a:effectLst/>
                      <a:latin typeface="Cambria" panose="02040503050406030204" pitchFamily="18" charset="0"/>
                      <a:ea typeface="Cambria" panose="02040503050406030204" pitchFamily="18" charset="0"/>
                    </a:rPr>
                    <a:t>động</a:t>
                  </a:r>
                  <a:r>
                    <a:rPr lang="en-US" sz="3000" dirty="0">
                      <a:solidFill>
                        <a:schemeClr val="tx1"/>
                      </a:solidFill>
                      <a:effectLst/>
                      <a:latin typeface="Cambria" panose="02040503050406030204" pitchFamily="18" charset="0"/>
                      <a:ea typeface="Cambria" panose="02040503050406030204" pitchFamily="18" charset="0"/>
                    </a:rPr>
                    <a:t> ở </a:t>
                  </a:r>
                  <a:r>
                    <a:rPr lang="en-US" sz="3000" dirty="0" err="1">
                      <a:solidFill>
                        <a:schemeClr val="tx1"/>
                      </a:solidFill>
                      <a:effectLst/>
                      <a:latin typeface="Cambria" panose="02040503050406030204" pitchFamily="18" charset="0"/>
                      <a:ea typeface="Cambria" panose="02040503050406030204" pitchFamily="18" charset="0"/>
                    </a:rPr>
                    <a:t>thời</a:t>
                  </a:r>
                  <a:r>
                    <a:rPr lang="en-US" sz="3000" dirty="0">
                      <a:solidFill>
                        <a:schemeClr val="tx1"/>
                      </a:solidFill>
                      <a:effectLst/>
                      <a:latin typeface="Cambria" panose="02040503050406030204" pitchFamily="18" charset="0"/>
                      <a:ea typeface="Cambria" panose="02040503050406030204" pitchFamily="18" charset="0"/>
                    </a:rPr>
                    <a:t> </a:t>
                  </a:r>
                  <a:r>
                    <a:rPr lang="en-US" sz="3000" err="1">
                      <a:solidFill>
                        <a:schemeClr val="tx1"/>
                      </a:solidFill>
                      <a:effectLst/>
                      <a:latin typeface="Cambria" panose="02040503050406030204" pitchFamily="18" charset="0"/>
                      <a:ea typeface="Cambria" panose="02040503050406030204" pitchFamily="18" charset="0"/>
                    </a:rPr>
                    <a:t>điểm</a:t>
                  </a:r>
                  <a:r>
                    <a:rPr lang="en-US" sz="3000">
                      <a:solidFill>
                        <a:schemeClr val="tx1"/>
                      </a:solidFill>
                      <a:effectLst/>
                      <a:latin typeface="Cambria" panose="02040503050406030204" pitchFamily="18" charset="0"/>
                      <a:ea typeface="Cambria" panose="02040503050406030204" pitchFamily="18" charset="0"/>
                    </a:rPr>
                    <a:t> t = 1s</a:t>
                  </a:r>
                  <a:r>
                    <a:rPr lang="en-US" sz="3000" dirty="0">
                      <a:solidFill>
                        <a:schemeClr val="tx1"/>
                      </a:solidFill>
                      <a:effectLst/>
                      <a:latin typeface="Cambria" panose="02040503050406030204" pitchFamily="18" charset="0"/>
                      <a:ea typeface="Cambria" panose="02040503050406030204" pitchFamily="18" charset="0"/>
                    </a:rPr>
                    <a:t>.</a:t>
                  </a:r>
                </a:p>
              </p:txBody>
            </p:sp>
          </mc:Choice>
          <mc:Fallback xmlns="">
            <p:sp>
              <p:nvSpPr>
                <p:cNvPr id="75" name="Rectangle 74"/>
                <p:cNvSpPr>
                  <a:spLocks noRot="1" noChangeAspect="1" noMove="1" noResize="1" noEditPoints="1" noAdjustHandles="1" noChangeArrowheads="1" noChangeShapeType="1" noTextEdit="1"/>
                </p:cNvSpPr>
                <p:nvPr/>
              </p:nvSpPr>
              <p:spPr>
                <a:xfrm>
                  <a:off x="5833657" y="7601365"/>
                  <a:ext cx="8188641" cy="2481549"/>
                </a:xfrm>
                <a:prstGeom prst="rect">
                  <a:avLst/>
                </a:prstGeom>
                <a:blipFill>
                  <a:blip r:embed="rId4"/>
                  <a:stretch>
                    <a:fillRect l="-2684" t="-1278" r="-2684" b="-1278"/>
                  </a:stretch>
                </a:blipFill>
              </p:spPr>
              <p:txBody>
                <a:bodyPr/>
                <a:lstStyle/>
                <a:p>
                  <a:r>
                    <a:rPr lang="en-US">
                      <a:noFill/>
                    </a:rPr>
                    <a:t> </a:t>
                  </a:r>
                </a:p>
              </p:txBody>
            </p:sp>
          </mc:Fallback>
        </mc:AlternateContent>
      </p:grpSp>
      <p:grpSp>
        <p:nvGrpSpPr>
          <p:cNvPr id="2" name="Group 2" descr="n181 zalo Nguyen Duc Chien"/>
          <p:cNvGrpSpPr/>
          <p:nvPr/>
        </p:nvGrpSpPr>
        <p:grpSpPr>
          <a:xfrm>
            <a:off x="7117621" y="1678192"/>
            <a:ext cx="10420498" cy="7283081"/>
            <a:chOff x="-234329" y="-28575"/>
            <a:chExt cx="2070345" cy="2107803"/>
          </a:xfrm>
        </p:grpSpPr>
        <p:sp>
          <p:nvSpPr>
            <p:cNvPr id="3" name="Freeform 3"/>
            <p:cNvSpPr/>
            <p:nvPr/>
          </p:nvSpPr>
          <p:spPr>
            <a:xfrm>
              <a:off x="-234329" y="0"/>
              <a:ext cx="2070345"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pic>
        <p:nvPicPr>
          <p:cNvPr id="10" name="Picture 10" descr="n181 zalo Nguyen Duc Chien"/>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06799" y="7504901"/>
            <a:ext cx="2553963" cy="2743515"/>
          </a:xfrm>
          <a:prstGeom prst="rect">
            <a:avLst/>
          </a:prstGeom>
        </p:spPr>
      </p:pic>
      <mc:AlternateContent xmlns:mc="http://schemas.openxmlformats.org/markup-compatibility/2006" xmlns:a14="http://schemas.microsoft.com/office/drawing/2010/main">
        <mc:Choice Requires="a14">
          <p:sp>
            <p:nvSpPr>
              <p:cNvPr id="5" name="Rectangle 4" descr="n181 zalo Nguyen Duc Chien">
                <a:extLst>
                  <a:ext uri="{FF2B5EF4-FFF2-40B4-BE49-F238E27FC236}">
                    <a16:creationId xmlns:a16="http://schemas.microsoft.com/office/drawing/2014/main" id="{6B5C2EFB-4F03-68B9-EF4B-9105E0A8787C}"/>
                  </a:ext>
                </a:extLst>
              </p:cNvPr>
              <p:cNvSpPr/>
              <p:nvPr/>
            </p:nvSpPr>
            <p:spPr>
              <a:xfrm>
                <a:off x="7603500" y="2092648"/>
                <a:ext cx="9600923" cy="2306657"/>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Lời giải:</a:t>
                </a:r>
              </a:p>
              <a:p>
                <a:r>
                  <a:rPr lang="vi-VN" sz="3200">
                    <a:latin typeface="Cambria" panose="02040503050406030204" pitchFamily="18" charset="0"/>
                    <a:ea typeface="Cambria" panose="02040503050406030204" pitchFamily="18" charset="0"/>
                  </a:rPr>
                  <a:t>Từ phương trình </a:t>
                </a:r>
                <a14:m>
                  <m:oMath xmlns:m="http://schemas.openxmlformats.org/officeDocument/2006/math">
                    <m:r>
                      <m:rPr>
                        <m:nor/>
                      </m:rPr>
                      <a:rPr lang="en-US" sz="3200" i="0" smtClean="0">
                        <a:solidFill>
                          <a:srgbClr val="000000"/>
                        </a:solidFill>
                        <a:latin typeface="Cambria" panose="02040503050406030204" pitchFamily="18" charset="0"/>
                        <a:ea typeface="Cambria" panose="02040503050406030204" pitchFamily="18" charset="0"/>
                      </a:rPr>
                      <m:t>x</m:t>
                    </m:r>
                    <m:r>
                      <m:rPr>
                        <m:nor/>
                      </m:rPr>
                      <a:rPr lang="en-US" sz="3200" i="0" smtClean="0">
                        <a:solidFill>
                          <a:srgbClr val="000000"/>
                        </a:solidFill>
                        <a:latin typeface="Cambria" panose="02040503050406030204" pitchFamily="18" charset="0"/>
                        <a:ea typeface="Cambria" panose="02040503050406030204" pitchFamily="18" charset="0"/>
                      </a:rPr>
                      <m:t> = </m:t>
                    </m:r>
                    <m:r>
                      <m:rPr>
                        <m:nor/>
                      </m:rPr>
                      <a:rPr lang="en-US" sz="3200" i="0" smtClean="0">
                        <a:solidFill>
                          <a:srgbClr val="000000"/>
                        </a:solidFill>
                        <a:latin typeface="Cambria" panose="02040503050406030204" pitchFamily="18" charset="0"/>
                        <a:ea typeface="Cambria" panose="02040503050406030204" pitchFamily="18" charset="0"/>
                      </a:rPr>
                      <m:t>2</m:t>
                    </m:r>
                    <m:r>
                      <m:rPr>
                        <m:nor/>
                      </m:rPr>
                      <a:rPr lang="en-US" sz="3200" i="0" smtClean="0">
                        <a:solidFill>
                          <a:srgbClr val="000000"/>
                        </a:solidFill>
                        <a:latin typeface="Cambria" panose="02040503050406030204" pitchFamily="18" charset="0"/>
                        <a:ea typeface="Cambria" panose="02040503050406030204" pitchFamily="18" charset="0"/>
                      </a:rPr>
                      <m:t>cos</m:t>
                    </m:r>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panose="02040503050406030204" pitchFamily="18" charset="0"/>
                            <a:ea typeface="Cambria" panose="02040503050406030204" pitchFamily="18" charset="0"/>
                          </a:rPr>
                          <m:t>4</m:t>
                        </m:r>
                        <m:r>
                          <m:rPr>
                            <m:nor/>
                          </m:rPr>
                          <a:rPr lang="en-US" sz="3200" i="0">
                            <a:solidFill>
                              <a:srgbClr val="000000"/>
                            </a:solidFill>
                            <a:latin typeface="Cambria" panose="02040503050406030204" pitchFamily="18" charset="0"/>
                            <a:ea typeface="Cambria" panose="02040503050406030204" pitchFamily="18" charset="0"/>
                          </a:rPr>
                          <m:t>πt</m:t>
                        </m:r>
                        <m:r>
                          <m:rPr>
                            <m:nor/>
                          </m:rPr>
                          <a:rPr lang="en-US" sz="3200" i="0">
                            <a:solidFill>
                              <a:srgbClr val="000000"/>
                            </a:solidFill>
                            <a:latin typeface="Cambria" panose="02040503050406030204" pitchFamily="18" charset="0"/>
                            <a:ea typeface="Cambria" panose="02040503050406030204" pitchFamily="18" charset="0"/>
                          </a:rPr>
                          <m:t> </m:t>
                        </m:r>
                        <m:r>
                          <m:rPr>
                            <m:nor/>
                          </m:rPr>
                          <a:rPr lang="en-US" sz="3200" i="0">
                            <a:solidFill>
                              <a:srgbClr val="000000"/>
                            </a:solidFill>
                            <a:latin typeface="Cambria" panose="02040503050406030204" pitchFamily="18" charset="0"/>
                            <a:ea typeface="Cambria" panose="02040503050406030204" pitchFamily="18" charset="0"/>
                          </a:rPr>
                          <m:t>− </m:t>
                        </m:r>
                        <m:f>
                          <m:fPr>
                            <m:ctrlPr>
                              <a:rPr lang="en-US" sz="3200" i="1">
                                <a:solidFill>
                                  <a:srgbClr val="000000"/>
                                </a:solidFill>
                                <a:latin typeface="Cambria Math" panose="02040503050406030204" pitchFamily="18" charset="0"/>
                              </a:rPr>
                            </m:ctrlPr>
                          </m:fPr>
                          <m:num>
                            <m:r>
                              <m:rPr>
                                <m:sty m:val="p"/>
                              </m:rPr>
                              <a:rPr lang="en-US" sz="3200" i="0">
                                <a:solidFill>
                                  <a:srgbClr val="000000"/>
                                </a:solidFill>
                                <a:latin typeface="Cambria Math" panose="02040503050406030204" pitchFamily="18" charset="0"/>
                              </a:rPr>
                              <m:t>π</m:t>
                            </m:r>
                          </m:num>
                          <m:den>
                            <m:r>
                              <a:rPr lang="en-US" sz="3200" i="0">
                                <a:solidFill>
                                  <a:srgbClr val="000000"/>
                                </a:solidFill>
                                <a:latin typeface="Cambria Math" panose="02040503050406030204" pitchFamily="18" charset="0"/>
                              </a:rPr>
                              <m:t>6</m:t>
                            </m:r>
                          </m:den>
                        </m:f>
                      </m:e>
                    </m:d>
                    <m:d>
                      <m:dPr>
                        <m:ctrlPr>
                          <a:rPr lang="en-US" sz="3200" i="1">
                            <a:solidFill>
                              <a:srgbClr val="000000"/>
                            </a:solidFill>
                            <a:latin typeface="Cambria Math" panose="02040503050406030204" pitchFamily="18" charset="0"/>
                          </a:rPr>
                        </m:ctrlPr>
                      </m:dPr>
                      <m:e>
                        <m:r>
                          <m:rPr>
                            <m:nor/>
                          </m:rPr>
                          <a:rPr lang="en-US" sz="3200" i="0">
                            <a:solidFill>
                              <a:srgbClr val="000000"/>
                            </a:solidFill>
                            <a:latin typeface="Cambria" panose="02040503050406030204" pitchFamily="18" charset="0"/>
                            <a:ea typeface="Cambria" panose="02040503050406030204" pitchFamily="18" charset="0"/>
                          </a:rPr>
                          <m:t>cm</m:t>
                        </m:r>
                      </m:e>
                    </m:d>
                  </m:oMath>
                </a14:m>
                <a:r>
                  <a:rPr lang="vi-VN" sz="3200">
                    <a:latin typeface="Cambria" panose="02040503050406030204" pitchFamily="18" charset="0"/>
                    <a:ea typeface="Cambria" panose="02040503050406030204" pitchFamily="18" charset="0"/>
                  </a:rPr>
                  <a:t>, ta có:</a:t>
                </a:r>
              </a:p>
              <a:p>
                <a:r>
                  <a:rPr lang="vi-VN" sz="3200">
                    <a:latin typeface="Cambria" panose="02040503050406030204" pitchFamily="18" charset="0"/>
                    <a:ea typeface="Cambria" panose="02040503050406030204" pitchFamily="18" charset="0"/>
                  </a:rPr>
                  <a:t>+ Biên độ A = 2 cm</a:t>
                </a:r>
              </a:p>
              <a:p>
                <a:r>
                  <a:rPr lang="vi-VN" sz="3200">
                    <a:latin typeface="Cambria" panose="02040503050406030204" pitchFamily="18" charset="0"/>
                    <a:ea typeface="Cambria" panose="02040503050406030204" pitchFamily="18" charset="0"/>
                  </a:rPr>
                  <a:t>+ Tần số góc: </a:t>
                </a:r>
                <a14:m>
                  <m:oMath xmlns:m="http://schemas.openxmlformats.org/officeDocument/2006/math">
                    <m:r>
                      <m:rPr>
                        <m:nor/>
                      </m:rPr>
                      <a:rPr lang="en-US" sz="3200" i="0" smtClean="0">
                        <a:solidFill>
                          <a:srgbClr val="000000"/>
                        </a:solidFill>
                        <a:latin typeface="Cambria" panose="02040503050406030204" pitchFamily="18" charset="0"/>
                        <a:ea typeface="Cambria" panose="02040503050406030204" pitchFamily="18" charset="0"/>
                      </a:rPr>
                      <m:t>ω</m:t>
                    </m:r>
                    <m:r>
                      <m:rPr>
                        <m:nor/>
                      </m:rPr>
                      <a:rPr lang="en-US" sz="3200" i="0" smtClean="0">
                        <a:solidFill>
                          <a:srgbClr val="000000"/>
                        </a:solidFill>
                        <a:latin typeface="Cambria" panose="02040503050406030204" pitchFamily="18" charset="0"/>
                        <a:ea typeface="Cambria" panose="02040503050406030204" pitchFamily="18" charset="0"/>
                      </a:rPr>
                      <m:t> = </m:t>
                    </m:r>
                    <m:r>
                      <m:rPr>
                        <m:nor/>
                      </m:rPr>
                      <a:rPr lang="en-US" sz="3200" i="0" smtClean="0">
                        <a:solidFill>
                          <a:srgbClr val="000000"/>
                        </a:solidFill>
                        <a:latin typeface="Cambria" panose="02040503050406030204" pitchFamily="18" charset="0"/>
                        <a:ea typeface="Cambria" panose="02040503050406030204" pitchFamily="18" charset="0"/>
                      </a:rPr>
                      <m:t>4 </m:t>
                    </m:r>
                    <m:r>
                      <m:rPr>
                        <m:nor/>
                      </m:rPr>
                      <a:rPr lang="en-US" sz="3200" i="0" smtClean="0">
                        <a:solidFill>
                          <a:srgbClr val="000000"/>
                        </a:solidFill>
                        <a:latin typeface="Cambria" panose="02040503050406030204" pitchFamily="18" charset="0"/>
                        <a:ea typeface="Cambria" panose="02040503050406030204" pitchFamily="18" charset="0"/>
                      </a:rPr>
                      <m:t>rad</m:t>
                    </m:r>
                    <m:r>
                      <m:rPr>
                        <m:nor/>
                      </m:rPr>
                      <a:rPr lang="en-US" sz="3200" i="0" smtClean="0">
                        <a:solidFill>
                          <a:srgbClr val="000000"/>
                        </a:solidFill>
                        <a:latin typeface="Cambria" panose="02040503050406030204" pitchFamily="18" charset="0"/>
                        <a:ea typeface="Cambria" panose="02040503050406030204" pitchFamily="18" charset="0"/>
                      </a:rPr>
                      <m:t>/</m:t>
                    </m:r>
                    <m:r>
                      <m:rPr>
                        <m:nor/>
                      </m:rPr>
                      <a:rPr lang="en-US" sz="3200" i="0" smtClean="0">
                        <a:solidFill>
                          <a:srgbClr val="000000"/>
                        </a:solidFill>
                        <a:latin typeface="Cambria" panose="02040503050406030204" pitchFamily="18" charset="0"/>
                        <a:ea typeface="Cambria" panose="02040503050406030204" pitchFamily="18" charset="0"/>
                      </a:rPr>
                      <m:t>s</m:t>
                    </m:r>
                  </m:oMath>
                </a14:m>
                <a:endParaRPr lang="en-US" sz="3200">
                  <a:latin typeface="Cambria" panose="02040503050406030204" pitchFamily="18" charset="0"/>
                  <a:ea typeface="Cambria" panose="02040503050406030204" pitchFamily="18" charset="0"/>
                </a:endParaRPr>
              </a:p>
            </p:txBody>
          </p:sp>
        </mc:Choice>
        <mc:Fallback xmlns="">
          <p:sp>
            <p:nvSpPr>
              <p:cNvPr id="5" name="Rectangle 4" descr="n181 zalo Nguyen Duc Chien">
                <a:extLst>
                  <a:ext uri="{FF2B5EF4-FFF2-40B4-BE49-F238E27FC236}">
                    <a16:creationId xmlns:a16="http://schemas.microsoft.com/office/drawing/2014/main" id="{6B5C2EFB-4F03-68B9-EF4B-9105E0A8787C}"/>
                  </a:ext>
                </a:extLst>
              </p:cNvPr>
              <p:cNvSpPr>
                <a:spLocks noRot="1" noChangeAspect="1" noMove="1" noResize="1" noEditPoints="1" noAdjustHandles="1" noChangeArrowheads="1" noChangeShapeType="1" noTextEdit="1"/>
              </p:cNvSpPr>
              <p:nvPr/>
            </p:nvSpPr>
            <p:spPr>
              <a:xfrm>
                <a:off x="7603500" y="2092648"/>
                <a:ext cx="9600923" cy="2306657"/>
              </a:xfrm>
              <a:prstGeom prst="rect">
                <a:avLst/>
              </a:prstGeom>
              <a:blipFill>
                <a:blip r:embed="rId7"/>
                <a:stretch>
                  <a:fillRect l="-1587" t="-3430" b="-76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n181 zalo Nguyen Duc Chien">
                <a:extLst>
                  <a:ext uri="{FF2B5EF4-FFF2-40B4-BE49-F238E27FC236}">
                    <a16:creationId xmlns:a16="http://schemas.microsoft.com/office/drawing/2014/main" id="{9647411B-A36E-D99C-6EA5-32831BF2F908}"/>
                  </a:ext>
                </a:extLst>
              </p:cNvPr>
              <p:cNvSpPr/>
              <p:nvPr/>
            </p:nvSpPr>
            <p:spPr>
              <a:xfrm>
                <a:off x="7587588" y="4399305"/>
                <a:ext cx="4628021" cy="1509965"/>
              </a:xfrm>
              <a:prstGeom prst="rect">
                <a:avLst/>
              </a:prstGeom>
            </p:spPr>
            <p:txBody>
              <a:bodyPr wrap="square">
                <a:spAutoFit/>
              </a:bodyPr>
              <a:lstStyle/>
              <a:p>
                <a:r>
                  <a:rPr lang="vi-VN" sz="3200">
                    <a:latin typeface="Cambria" panose="02040503050406030204" pitchFamily="18" charset="0"/>
                    <a:ea typeface="Cambria" panose="02040503050406030204" pitchFamily="18" charset="0"/>
                  </a:rPr>
                  <a:t>+ Chu kì: </a:t>
                </a:r>
                <a:endParaRPr lang="en-US" sz="320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m:rPr>
                          <m:nor/>
                        </m:rPr>
                        <a:rPr lang="en-US" sz="3200" i="0" smtClean="0">
                          <a:solidFill>
                            <a:srgbClr val="000000"/>
                          </a:solidFill>
                          <a:latin typeface="Cambria" panose="02040503050406030204" pitchFamily="18" charset="0"/>
                          <a:ea typeface="Cambria" panose="02040503050406030204" pitchFamily="18" charset="0"/>
                        </a:rPr>
                        <m:t>T</m:t>
                      </m:r>
                      <m:r>
                        <m:rPr>
                          <m:nor/>
                        </m:rPr>
                        <a:rPr lang="en-US" sz="3200" i="0" smtClean="0">
                          <a:solidFill>
                            <a:srgbClr val="000000"/>
                          </a:solidFill>
                          <a:latin typeface="Cambria" panose="02040503050406030204" pitchFamily="18" charset="0"/>
                          <a:ea typeface="Cambria" panose="02040503050406030204" pitchFamily="18" charset="0"/>
                        </a:rPr>
                        <m:t> = </m:t>
                      </m:r>
                      <m:f>
                        <m:fPr>
                          <m:ctrlPr>
                            <a:rPr lang="en-US" sz="3200" i="1">
                              <a:solidFill>
                                <a:srgbClr val="000000"/>
                              </a:solidFill>
                              <a:latin typeface="Cambria Math" panose="02040503050406030204" pitchFamily="18" charset="0"/>
                            </a:rPr>
                          </m:ctrlPr>
                        </m:fPr>
                        <m:num>
                          <m:r>
                            <m:rPr>
                              <m:nor/>
                            </m:rPr>
                            <a:rPr lang="en-US" sz="3200" i="0">
                              <a:solidFill>
                                <a:srgbClr val="000000"/>
                              </a:solidFill>
                              <a:latin typeface="Cambria" panose="02040503050406030204" pitchFamily="18" charset="0"/>
                              <a:ea typeface="Cambria" panose="02040503050406030204" pitchFamily="18" charset="0"/>
                            </a:rPr>
                            <m:t>2</m:t>
                          </m:r>
                          <m:r>
                            <m:rPr>
                              <m:nor/>
                            </m:rPr>
                            <a:rPr lang="en-US" sz="3200" i="0">
                              <a:solidFill>
                                <a:srgbClr val="000000"/>
                              </a:solidFill>
                              <a:latin typeface="Cambria" panose="02040503050406030204" pitchFamily="18" charset="0"/>
                              <a:ea typeface="Cambria" panose="02040503050406030204" pitchFamily="18" charset="0"/>
                            </a:rPr>
                            <m:t>π</m:t>
                          </m:r>
                        </m:num>
                        <m:den>
                          <m:r>
                            <m:rPr>
                              <m:sty m:val="p"/>
                            </m:rPr>
                            <a:rPr lang="en-US" sz="3200" i="0">
                              <a:solidFill>
                                <a:srgbClr val="000000"/>
                              </a:solidFill>
                              <a:latin typeface="Cambria Math" panose="02040503050406030204" pitchFamily="18" charset="0"/>
                            </a:rPr>
                            <m:t>ω</m:t>
                          </m:r>
                        </m:den>
                      </m:f>
                      <m:r>
                        <m:rPr>
                          <m:nor/>
                        </m:rPr>
                        <a:rPr lang="en-US" sz="3200" i="0">
                          <a:solidFill>
                            <a:srgbClr val="000000"/>
                          </a:solidFill>
                          <a:latin typeface="Cambria" panose="02040503050406030204" pitchFamily="18" charset="0"/>
                          <a:ea typeface="Cambria" panose="02040503050406030204" pitchFamily="18" charset="0"/>
                        </a:rPr>
                        <m:t> = </m:t>
                      </m:r>
                      <m:r>
                        <m:rPr>
                          <m:nor/>
                        </m:rPr>
                        <a:rPr lang="en-US" sz="3200" i="0">
                          <a:solidFill>
                            <a:srgbClr val="000000"/>
                          </a:solidFill>
                          <a:latin typeface="Cambria" panose="02040503050406030204" pitchFamily="18" charset="0"/>
                          <a:ea typeface="Cambria" panose="02040503050406030204" pitchFamily="18" charset="0"/>
                        </a:rPr>
                        <m:t>0</m:t>
                      </m:r>
                      <m:r>
                        <m:rPr>
                          <m:nor/>
                        </m:rPr>
                        <a:rPr lang="en-US" sz="3200" i="0">
                          <a:solidFill>
                            <a:srgbClr val="000000"/>
                          </a:solidFill>
                          <a:latin typeface="Cambria" panose="02040503050406030204" pitchFamily="18" charset="0"/>
                          <a:ea typeface="Cambria" panose="02040503050406030204" pitchFamily="18" charset="0"/>
                        </a:rPr>
                        <m:t>,</m:t>
                      </m:r>
                      <m:r>
                        <m:rPr>
                          <m:nor/>
                        </m:rPr>
                        <a:rPr lang="en-US" sz="3200" i="0">
                          <a:solidFill>
                            <a:srgbClr val="000000"/>
                          </a:solidFill>
                          <a:latin typeface="Cambria" panose="02040503050406030204" pitchFamily="18" charset="0"/>
                          <a:ea typeface="Cambria" panose="02040503050406030204" pitchFamily="18" charset="0"/>
                        </a:rPr>
                        <m:t>5</m:t>
                      </m:r>
                      <m:r>
                        <m:rPr>
                          <m:nor/>
                        </m:rPr>
                        <a:rPr lang="en-US" sz="3200" i="0">
                          <a:solidFill>
                            <a:srgbClr val="000000"/>
                          </a:solidFill>
                          <a:latin typeface="Cambria" panose="02040503050406030204" pitchFamily="18" charset="0"/>
                          <a:ea typeface="Cambria" panose="02040503050406030204" pitchFamily="18" charset="0"/>
                        </a:rPr>
                        <m:t>s</m:t>
                      </m:r>
                    </m:oMath>
                  </m:oMathPara>
                </a14:m>
                <a:endParaRPr lang="en-US" sz="3200">
                  <a:latin typeface="Cambria" panose="02040503050406030204" pitchFamily="18" charset="0"/>
                  <a:ea typeface="Cambria" panose="02040503050406030204" pitchFamily="18" charset="0"/>
                </a:endParaRPr>
              </a:p>
            </p:txBody>
          </p:sp>
        </mc:Choice>
        <mc:Fallback xmlns="">
          <p:sp>
            <p:nvSpPr>
              <p:cNvPr id="6" name="Rectangle 5" descr="n181 zalo Nguyen Duc Chien">
                <a:extLst>
                  <a:ext uri="{FF2B5EF4-FFF2-40B4-BE49-F238E27FC236}">
                    <a16:creationId xmlns:a16="http://schemas.microsoft.com/office/drawing/2014/main" id="{9647411B-A36E-D99C-6EA5-32831BF2F908}"/>
                  </a:ext>
                </a:extLst>
              </p:cNvPr>
              <p:cNvSpPr>
                <a:spLocks noRot="1" noChangeAspect="1" noMove="1" noResize="1" noEditPoints="1" noAdjustHandles="1" noChangeArrowheads="1" noChangeShapeType="1" noTextEdit="1"/>
              </p:cNvSpPr>
              <p:nvPr/>
            </p:nvSpPr>
            <p:spPr>
              <a:xfrm>
                <a:off x="7587588" y="4399305"/>
                <a:ext cx="4628021" cy="1509965"/>
              </a:xfrm>
              <a:prstGeom prst="rect">
                <a:avLst/>
              </a:prstGeom>
              <a:blipFill>
                <a:blip r:embed="rId8"/>
                <a:stretch>
                  <a:fillRect l="-3426" t="-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descr="n181 zalo Nguyen Duc Chien">
                <a:extLst>
                  <a:ext uri="{FF2B5EF4-FFF2-40B4-BE49-F238E27FC236}">
                    <a16:creationId xmlns:a16="http://schemas.microsoft.com/office/drawing/2014/main" id="{0432B297-FCAD-9555-DCD7-4650A44F90F9}"/>
                  </a:ext>
                </a:extLst>
              </p:cNvPr>
              <p:cNvSpPr/>
              <p:nvPr/>
            </p:nvSpPr>
            <p:spPr>
              <a:xfrm>
                <a:off x="12207990" y="4426865"/>
                <a:ext cx="4628022" cy="1428981"/>
              </a:xfrm>
              <a:prstGeom prst="rect">
                <a:avLst/>
              </a:prstGeom>
            </p:spPr>
            <p:txBody>
              <a:bodyPr wrap="square">
                <a:spAutoFit/>
              </a:bodyPr>
              <a:lstStyle/>
              <a:p>
                <a:r>
                  <a:rPr lang="vi-VN" sz="3200">
                    <a:latin typeface="Cambria" panose="02040503050406030204" pitchFamily="18" charset="0"/>
                    <a:ea typeface="Cambria" panose="02040503050406030204" pitchFamily="18" charset="0"/>
                  </a:rPr>
                  <a:t>+ Tần số:  </a:t>
                </a:r>
                <a:endParaRPr lang="en-US" sz="320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m:rPr>
                          <m:nor/>
                        </m:rPr>
                        <a:rPr lang="en-US" sz="3200" i="0" smtClean="0">
                          <a:solidFill>
                            <a:srgbClr val="000000"/>
                          </a:solidFill>
                          <a:latin typeface="Cambria" panose="02040503050406030204" pitchFamily="18" charset="0"/>
                          <a:ea typeface="Cambria" panose="02040503050406030204" pitchFamily="18" charset="0"/>
                        </a:rPr>
                        <m:t>f</m:t>
                      </m:r>
                      <m:r>
                        <m:rPr>
                          <m:nor/>
                        </m:rPr>
                        <a:rPr lang="en-US" sz="3200" i="0" smtClean="0">
                          <a:solidFill>
                            <a:srgbClr val="000000"/>
                          </a:solidFill>
                          <a:latin typeface="Cambria" panose="02040503050406030204" pitchFamily="18" charset="0"/>
                          <a:ea typeface="Cambria" panose="02040503050406030204" pitchFamily="18" charset="0"/>
                        </a:rPr>
                        <m:t> = </m:t>
                      </m:r>
                      <m:f>
                        <m:fPr>
                          <m:ctrlPr>
                            <a:rPr lang="en-US" sz="3200" i="1">
                              <a:solidFill>
                                <a:srgbClr val="000000"/>
                              </a:solidFill>
                              <a:latin typeface="Cambria Math" panose="02040503050406030204" pitchFamily="18" charset="0"/>
                            </a:rPr>
                          </m:ctrlPr>
                        </m:fPr>
                        <m:num>
                          <m:r>
                            <m:rPr>
                              <m:sty m:val="p"/>
                            </m:rPr>
                            <a:rPr lang="en-US" sz="3200" i="0">
                              <a:solidFill>
                                <a:srgbClr val="000000"/>
                              </a:solidFill>
                              <a:latin typeface="Cambria Math" panose="02040503050406030204" pitchFamily="18" charset="0"/>
                            </a:rPr>
                            <m:t>ω</m:t>
                          </m:r>
                        </m:num>
                        <m:den>
                          <m:r>
                            <m:rPr>
                              <m:nor/>
                            </m:rPr>
                            <a:rPr lang="en-US" sz="3200" i="0">
                              <a:solidFill>
                                <a:srgbClr val="000000"/>
                              </a:solidFill>
                              <a:latin typeface="Cambria" panose="02040503050406030204" pitchFamily="18" charset="0"/>
                              <a:ea typeface="Cambria" panose="02040503050406030204" pitchFamily="18" charset="0"/>
                            </a:rPr>
                            <m:t>2</m:t>
                          </m:r>
                          <m:r>
                            <m:rPr>
                              <m:nor/>
                            </m:rPr>
                            <a:rPr lang="en-US" sz="3200" i="0">
                              <a:solidFill>
                                <a:srgbClr val="000000"/>
                              </a:solidFill>
                              <a:latin typeface="Cambria" panose="02040503050406030204" pitchFamily="18" charset="0"/>
                              <a:ea typeface="Cambria" panose="02040503050406030204" pitchFamily="18" charset="0"/>
                            </a:rPr>
                            <m:t>π</m:t>
                          </m:r>
                        </m:den>
                      </m:f>
                      <m:r>
                        <m:rPr>
                          <m:nor/>
                        </m:rPr>
                        <a:rPr lang="en-US" sz="3200" i="0">
                          <a:solidFill>
                            <a:srgbClr val="000000"/>
                          </a:solidFill>
                          <a:latin typeface="Cambria" panose="02040503050406030204" pitchFamily="18" charset="0"/>
                          <a:ea typeface="Cambria" panose="02040503050406030204" pitchFamily="18" charset="0"/>
                        </a:rPr>
                        <m:t> = </m:t>
                      </m:r>
                      <m:r>
                        <m:rPr>
                          <m:nor/>
                        </m:rPr>
                        <a:rPr lang="en-US" sz="3200" i="0">
                          <a:solidFill>
                            <a:srgbClr val="000000"/>
                          </a:solidFill>
                          <a:latin typeface="Cambria" panose="02040503050406030204" pitchFamily="18" charset="0"/>
                          <a:ea typeface="Cambria" panose="02040503050406030204" pitchFamily="18" charset="0"/>
                        </a:rPr>
                        <m:t>2</m:t>
                      </m:r>
                      <m:r>
                        <m:rPr>
                          <m:nor/>
                        </m:rPr>
                        <a:rPr lang="en-US" sz="3200" i="0">
                          <a:solidFill>
                            <a:srgbClr val="000000"/>
                          </a:solidFill>
                          <a:latin typeface="Cambria" panose="02040503050406030204" pitchFamily="18" charset="0"/>
                          <a:ea typeface="Cambria" panose="02040503050406030204" pitchFamily="18" charset="0"/>
                        </a:rPr>
                        <m:t>Hz</m:t>
                      </m:r>
                    </m:oMath>
                  </m:oMathPara>
                </a14:m>
                <a:endParaRPr lang="en-US" sz="3200">
                  <a:latin typeface="Cambria" panose="02040503050406030204" pitchFamily="18" charset="0"/>
                  <a:ea typeface="Cambria" panose="02040503050406030204" pitchFamily="18" charset="0"/>
                </a:endParaRPr>
              </a:p>
            </p:txBody>
          </p:sp>
        </mc:Choice>
        <mc:Fallback xmlns="">
          <p:sp>
            <p:nvSpPr>
              <p:cNvPr id="7" name="Rectangle 6" descr="n181 zalo Nguyen Duc Chien">
                <a:extLst>
                  <a:ext uri="{FF2B5EF4-FFF2-40B4-BE49-F238E27FC236}">
                    <a16:creationId xmlns:a16="http://schemas.microsoft.com/office/drawing/2014/main" id="{0432B297-FCAD-9555-DCD7-4650A44F90F9}"/>
                  </a:ext>
                </a:extLst>
              </p:cNvPr>
              <p:cNvSpPr>
                <a:spLocks noRot="1" noChangeAspect="1" noMove="1" noResize="1" noEditPoints="1" noAdjustHandles="1" noChangeArrowheads="1" noChangeShapeType="1" noTextEdit="1"/>
              </p:cNvSpPr>
              <p:nvPr/>
            </p:nvSpPr>
            <p:spPr>
              <a:xfrm>
                <a:off x="12207990" y="4426865"/>
                <a:ext cx="4628022" cy="1428981"/>
              </a:xfrm>
              <a:prstGeom prst="rect">
                <a:avLst/>
              </a:prstGeom>
              <a:blipFill>
                <a:blip r:embed="rId9"/>
                <a:stretch>
                  <a:fillRect l="-3426" t="-55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descr="n181 zalo Nguyen Duc Chien">
                <a:extLst>
                  <a:ext uri="{FF2B5EF4-FFF2-40B4-BE49-F238E27FC236}">
                    <a16:creationId xmlns:a16="http://schemas.microsoft.com/office/drawing/2014/main" id="{365F8317-7418-CDA0-6503-90D69574FF4E}"/>
                  </a:ext>
                </a:extLst>
              </p:cNvPr>
              <p:cNvSpPr/>
              <p:nvPr/>
            </p:nvSpPr>
            <p:spPr>
              <a:xfrm>
                <a:off x="7587588" y="5909270"/>
                <a:ext cx="4628021" cy="1424814"/>
              </a:xfrm>
              <a:prstGeom prst="rect">
                <a:avLst/>
              </a:prstGeom>
            </p:spPr>
            <p:txBody>
              <a:bodyPr wrap="square">
                <a:spAutoFit/>
              </a:bodyPr>
              <a:lstStyle/>
              <a:p>
                <a:r>
                  <a:rPr lang="vi-VN" sz="3200">
                    <a:latin typeface="Cambria" panose="02040503050406030204" pitchFamily="18" charset="0"/>
                    <a:ea typeface="Cambria" panose="02040503050406030204" pitchFamily="18" charset="0"/>
                  </a:rPr>
                  <a:t>+ Pha ban đầu:  </a:t>
                </a:r>
                <a:endParaRPr lang="en-US" sz="320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i="1" smtClean="0">
                          <a:solidFill>
                            <a:srgbClr val="000000"/>
                          </a:solidFill>
                          <a:latin typeface="Cambria Math" panose="02040503050406030204" pitchFamily="18" charset="0"/>
                        </a:rPr>
                        <m:t>𝜑</m:t>
                      </m:r>
                      <m:r>
                        <a:rPr lang="en-US" sz="3200" i="1" smtClean="0">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𝜋</m:t>
                          </m:r>
                        </m:num>
                        <m:den>
                          <m:r>
                            <a:rPr lang="en-US" sz="3200" i="1">
                              <a:solidFill>
                                <a:srgbClr val="000000"/>
                              </a:solidFill>
                              <a:latin typeface="Cambria Math" panose="02040503050406030204" pitchFamily="18" charset="0"/>
                            </a:rPr>
                            <m:t>6</m:t>
                          </m:r>
                        </m:den>
                      </m:f>
                      <m:r>
                        <a:rPr lang="en-US" sz="3200" i="1">
                          <a:solidFill>
                            <a:srgbClr val="000000"/>
                          </a:solidFill>
                          <a:latin typeface="Cambria Math" panose="02040503050406030204" pitchFamily="18" charset="0"/>
                        </a:rPr>
                        <m:t>𝑟𝑎𝑑</m:t>
                      </m:r>
                    </m:oMath>
                  </m:oMathPara>
                </a14:m>
                <a:endParaRPr lang="en-US" sz="3200">
                  <a:latin typeface="Cambria" panose="02040503050406030204" pitchFamily="18" charset="0"/>
                  <a:ea typeface="Cambria" panose="02040503050406030204" pitchFamily="18" charset="0"/>
                </a:endParaRPr>
              </a:p>
            </p:txBody>
          </p:sp>
        </mc:Choice>
        <mc:Fallback xmlns="">
          <p:sp>
            <p:nvSpPr>
              <p:cNvPr id="8" name="Rectangle 7" descr="n181 zalo Nguyen Duc Chien">
                <a:extLst>
                  <a:ext uri="{FF2B5EF4-FFF2-40B4-BE49-F238E27FC236}">
                    <a16:creationId xmlns:a16="http://schemas.microsoft.com/office/drawing/2014/main" id="{365F8317-7418-CDA0-6503-90D69574FF4E}"/>
                  </a:ext>
                </a:extLst>
              </p:cNvPr>
              <p:cNvSpPr>
                <a:spLocks noRot="1" noChangeAspect="1" noMove="1" noResize="1" noEditPoints="1" noAdjustHandles="1" noChangeArrowheads="1" noChangeShapeType="1" noTextEdit="1"/>
              </p:cNvSpPr>
              <p:nvPr/>
            </p:nvSpPr>
            <p:spPr>
              <a:xfrm>
                <a:off x="7587588" y="5909270"/>
                <a:ext cx="4628021" cy="1424814"/>
              </a:xfrm>
              <a:prstGeom prst="rect">
                <a:avLst/>
              </a:prstGeom>
              <a:blipFill>
                <a:blip r:embed="rId10"/>
                <a:stretch>
                  <a:fillRect l="-3426" t="-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descr="n181 zalo Nguyen Duc Chien">
                <a:extLst>
                  <a:ext uri="{FF2B5EF4-FFF2-40B4-BE49-F238E27FC236}">
                    <a16:creationId xmlns:a16="http://schemas.microsoft.com/office/drawing/2014/main" id="{EE103F9C-1BB4-8912-561C-A93EBD24F301}"/>
                  </a:ext>
                </a:extLst>
              </p:cNvPr>
              <p:cNvSpPr/>
              <p:nvPr/>
            </p:nvSpPr>
            <p:spPr>
              <a:xfrm>
                <a:off x="7603500" y="7381897"/>
                <a:ext cx="9600923" cy="1509965"/>
              </a:xfrm>
              <a:prstGeom prst="rect">
                <a:avLst/>
              </a:prstGeom>
            </p:spPr>
            <p:txBody>
              <a:bodyPr wrap="square">
                <a:spAutoFit/>
              </a:bodyPr>
              <a:lstStyle/>
              <a:p>
                <a:r>
                  <a:rPr lang="vi-VN" sz="3200">
                    <a:latin typeface="Cambria" panose="02040503050406030204" pitchFamily="18" charset="0"/>
                    <a:ea typeface="Cambria" panose="02040503050406030204" pitchFamily="18" charset="0"/>
                  </a:rPr>
                  <a:t>+ Pha ở thời điểm t</a:t>
                </a: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a:t>
                </a: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1s:  </a:t>
                </a:r>
                <a:endParaRPr lang="en-US" sz="320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en-US" sz="3200" i="1" smtClean="0">
                          <a:solidFill>
                            <a:srgbClr val="000000"/>
                          </a:solidFill>
                          <a:latin typeface="Cambria Math" panose="02040503050406030204" pitchFamily="18" charset="0"/>
                        </a:rPr>
                        <m:t>𝜙</m:t>
                      </m:r>
                      <m:r>
                        <a:rPr lang="en-US" sz="3200" i="1" smtClean="0">
                          <a:solidFill>
                            <a:srgbClr val="000000"/>
                          </a:solidFill>
                          <a:latin typeface="Cambria Math" panose="02040503050406030204" pitchFamily="18" charset="0"/>
                        </a:rPr>
                        <m:t>=</m:t>
                      </m:r>
                      <m:r>
                        <a:rPr lang="en-US" sz="3200" i="1" smtClean="0">
                          <a:solidFill>
                            <a:srgbClr val="000000"/>
                          </a:solidFill>
                          <a:latin typeface="Cambria Math" panose="02040503050406030204" pitchFamily="18" charset="0"/>
                        </a:rPr>
                        <m:t>4</m:t>
                      </m:r>
                      <m:r>
                        <a:rPr lang="en-US" sz="3200" i="1" smtClean="0">
                          <a:solidFill>
                            <a:srgbClr val="000000"/>
                          </a:solidFill>
                          <a:latin typeface="Cambria Math" panose="02040503050406030204" pitchFamily="18" charset="0"/>
                        </a:rPr>
                        <m:t>𝜋</m:t>
                      </m:r>
                      <m:r>
                        <a:rPr lang="en-US" sz="3200" i="1" smtClean="0">
                          <a:solidFill>
                            <a:srgbClr val="000000"/>
                          </a:solidFill>
                          <a:latin typeface="Cambria Math" panose="02040503050406030204" pitchFamily="18" charset="0"/>
                        </a:rPr>
                        <m:t>.</m:t>
                      </m:r>
                      <m:r>
                        <a:rPr lang="en-US" sz="3200" i="1" smtClean="0">
                          <a:solidFill>
                            <a:srgbClr val="000000"/>
                          </a:solidFill>
                          <a:latin typeface="Cambria Math" panose="02040503050406030204" pitchFamily="18" charset="0"/>
                        </a:rPr>
                        <m:t>1</m:t>
                      </m:r>
                      <m:r>
                        <a:rPr lang="en-US" sz="3200" i="1" smtClean="0">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𝜋</m:t>
                          </m:r>
                        </m:num>
                        <m:den>
                          <m:r>
                            <a:rPr lang="en-US" sz="3200" i="1">
                              <a:solidFill>
                                <a:srgbClr val="000000"/>
                              </a:solidFill>
                              <a:latin typeface="Cambria Math" panose="02040503050406030204" pitchFamily="18" charset="0"/>
                            </a:rPr>
                            <m:t>6</m:t>
                          </m:r>
                        </m:den>
                      </m:f>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23</m:t>
                          </m:r>
                          <m:r>
                            <a:rPr lang="en-US" sz="3200" i="1">
                              <a:solidFill>
                                <a:srgbClr val="000000"/>
                              </a:solidFill>
                              <a:latin typeface="Cambria Math" panose="02040503050406030204" pitchFamily="18" charset="0"/>
                            </a:rPr>
                            <m:t>𝜋</m:t>
                          </m:r>
                        </m:num>
                        <m:den>
                          <m:r>
                            <a:rPr lang="en-US" sz="3200" i="1">
                              <a:solidFill>
                                <a:srgbClr val="000000"/>
                              </a:solidFill>
                              <a:latin typeface="Cambria Math" panose="02040503050406030204" pitchFamily="18" charset="0"/>
                            </a:rPr>
                            <m:t>6</m:t>
                          </m:r>
                        </m:den>
                      </m:f>
                      <m:r>
                        <a:rPr lang="en-US" sz="3200" i="1">
                          <a:solidFill>
                            <a:srgbClr val="000000"/>
                          </a:solidFill>
                          <a:latin typeface="Cambria Math" panose="02040503050406030204" pitchFamily="18" charset="0"/>
                        </a:rPr>
                        <m:t>𝑟𝑎𝑑</m:t>
                      </m:r>
                    </m:oMath>
                  </m:oMathPara>
                </a14:m>
                <a:endParaRPr lang="en-US" sz="3200">
                  <a:latin typeface="Cambria" panose="02040503050406030204" pitchFamily="18" charset="0"/>
                  <a:ea typeface="Cambria" panose="02040503050406030204" pitchFamily="18" charset="0"/>
                </a:endParaRPr>
              </a:p>
            </p:txBody>
          </p:sp>
        </mc:Choice>
        <mc:Fallback xmlns="">
          <p:sp>
            <p:nvSpPr>
              <p:cNvPr id="9" name="Rectangle 8" descr="n181 zalo Nguyen Duc Chien">
                <a:extLst>
                  <a:ext uri="{FF2B5EF4-FFF2-40B4-BE49-F238E27FC236}">
                    <a16:creationId xmlns:a16="http://schemas.microsoft.com/office/drawing/2014/main" id="{EE103F9C-1BB4-8912-561C-A93EBD24F301}"/>
                  </a:ext>
                </a:extLst>
              </p:cNvPr>
              <p:cNvSpPr>
                <a:spLocks noRot="1" noChangeAspect="1" noMove="1" noResize="1" noEditPoints="1" noAdjustHandles="1" noChangeArrowheads="1" noChangeShapeType="1" noTextEdit="1"/>
              </p:cNvSpPr>
              <p:nvPr/>
            </p:nvSpPr>
            <p:spPr>
              <a:xfrm>
                <a:off x="7603500" y="7381897"/>
                <a:ext cx="9600923" cy="1509965"/>
              </a:xfrm>
              <a:prstGeom prst="rect">
                <a:avLst/>
              </a:prstGeom>
              <a:blipFill>
                <a:blip r:embed="rId11"/>
                <a:stretch>
                  <a:fillRect l="-1587" t="-5242"/>
                </a:stretch>
              </a:blipFill>
            </p:spPr>
            <p:txBody>
              <a:bodyPr/>
              <a:lstStyle/>
              <a:p>
                <a:r>
                  <a:rPr lang="en-US">
                    <a:noFill/>
                  </a:rPr>
                  <a:t> </a:t>
                </a:r>
              </a:p>
            </p:txBody>
          </p:sp>
        </mc:Fallback>
      </mc:AlternateContent>
      <p:grpSp>
        <p:nvGrpSpPr>
          <p:cNvPr id="11" name="Group 28" descr="n181 zalo Nguyen Duc Chien">
            <a:extLst>
              <a:ext uri="{FF2B5EF4-FFF2-40B4-BE49-F238E27FC236}">
                <a16:creationId xmlns:a16="http://schemas.microsoft.com/office/drawing/2014/main" id="{CB6098C0-3AF0-4755-BC9D-3C0A5AB7D08C}"/>
              </a:ext>
            </a:extLst>
          </p:cNvPr>
          <p:cNvGrpSpPr/>
          <p:nvPr/>
        </p:nvGrpSpPr>
        <p:grpSpPr>
          <a:xfrm rot="-1026736">
            <a:off x="4887803" y="6082620"/>
            <a:ext cx="1828800" cy="1828800"/>
            <a:chOff x="-5110" y="-78774"/>
            <a:chExt cx="3251200" cy="3251200"/>
          </a:xfrm>
        </p:grpSpPr>
        <p:sp>
          <p:nvSpPr>
            <p:cNvPr id="12" name="Freeform 29">
              <a:extLst>
                <a:ext uri="{FF2B5EF4-FFF2-40B4-BE49-F238E27FC236}">
                  <a16:creationId xmlns:a16="http://schemas.microsoft.com/office/drawing/2014/main" id="{4B8C6509-F355-9C14-DA73-10495A0BE4A6}"/>
                </a:ext>
              </a:extLst>
            </p:cNvPr>
            <p:cNvSpPr/>
            <p:nvPr/>
          </p:nvSpPr>
          <p:spPr>
            <a:xfrm>
              <a:off x="-5110" y="-78774"/>
              <a:ext cx="3251200" cy="3251200"/>
            </a:xfrm>
            <a:custGeom>
              <a:avLst/>
              <a:gdLst/>
              <a:ahLst/>
              <a:cxnLst/>
              <a:rect l="l" t="t" r="r" b="b"/>
              <a:pathLst>
                <a:path w="3251200" h="3251200">
                  <a:moveTo>
                    <a:pt x="3251200" y="25400"/>
                  </a:moveTo>
                  <a:cubicBezTo>
                    <a:pt x="3251200" y="11372"/>
                    <a:pt x="3239833" y="0"/>
                    <a:pt x="3225800" y="0"/>
                  </a:cubicBezTo>
                  <a:lnTo>
                    <a:pt x="25400" y="0"/>
                  </a:lnTo>
                  <a:cubicBezTo>
                    <a:pt x="11372" y="0"/>
                    <a:pt x="0" y="11372"/>
                    <a:pt x="0" y="25400"/>
                  </a:cubicBezTo>
                  <a:lnTo>
                    <a:pt x="0" y="3225800"/>
                  </a:lnTo>
                  <a:cubicBezTo>
                    <a:pt x="0" y="3239833"/>
                    <a:pt x="11372" y="3251200"/>
                    <a:pt x="25400" y="3251200"/>
                  </a:cubicBezTo>
                  <a:lnTo>
                    <a:pt x="3225800" y="3251200"/>
                  </a:lnTo>
                  <a:cubicBezTo>
                    <a:pt x="3239833" y="3251200"/>
                    <a:pt x="3251200" y="3239833"/>
                    <a:pt x="3251200" y="3225800"/>
                  </a:cubicBezTo>
                  <a:lnTo>
                    <a:pt x="3251200" y="25400"/>
                  </a:lnTo>
                  <a:close/>
                </a:path>
              </a:pathLst>
            </a:custGeom>
            <a:solidFill>
              <a:srgbClr val="FD5D5B"/>
            </a:solidFill>
          </p:spPr>
          <p:txBody>
            <a:bodyPr/>
            <a:lstStyle/>
            <a:p>
              <a:endParaRPr lang="en-US"/>
            </a:p>
          </p:txBody>
        </p:sp>
        <p:sp>
          <p:nvSpPr>
            <p:cNvPr id="13" name="TextBox 30">
              <a:extLst>
                <a:ext uri="{FF2B5EF4-FFF2-40B4-BE49-F238E27FC236}">
                  <a16:creationId xmlns:a16="http://schemas.microsoft.com/office/drawing/2014/main" id="{628F3E32-AA6B-0ECF-0D41-28C4AE576862}"/>
                </a:ext>
              </a:extLst>
            </p:cNvPr>
            <p:cNvSpPr txBox="1"/>
            <p:nvPr/>
          </p:nvSpPr>
          <p:spPr>
            <a:xfrm>
              <a:off x="152400" y="244475"/>
              <a:ext cx="2946400" cy="2752725"/>
            </a:xfrm>
            <a:prstGeom prst="rect">
              <a:avLst/>
            </a:prstGeom>
          </p:spPr>
          <p:txBody>
            <a:bodyPr lIns="50800" tIns="50800" rIns="50800" bIns="50800" rtlCol="0" anchor="ctr"/>
            <a:lstStyle/>
            <a:p>
              <a:pPr algn="ctr">
                <a:lnSpc>
                  <a:spcPts val="1679"/>
                </a:lnSpc>
              </a:pPr>
              <a:endParaRPr lang="en-US" sz="1200" dirty="0">
                <a:solidFill>
                  <a:srgbClr val="44000A"/>
                </a:solidFill>
                <a:latin typeface="Muli Regular"/>
              </a:endParaRPr>
            </a:p>
          </p:txBody>
        </p:sp>
      </p:grpSp>
      <p:pic>
        <p:nvPicPr>
          <p:cNvPr id="14" name="Picture 31" descr="n181 zalo Nguyen Duc Chien">
            <a:extLst>
              <a:ext uri="{FF2B5EF4-FFF2-40B4-BE49-F238E27FC236}">
                <a16:creationId xmlns:a16="http://schemas.microsoft.com/office/drawing/2014/main" id="{619B9A11-9619-173E-7C11-2C8A66E0CCE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40198" flipH="1" flipV="1">
            <a:off x="4062985" y="6214540"/>
            <a:ext cx="992580" cy="501382"/>
          </a:xfrm>
          <a:prstGeom prst="rect">
            <a:avLst/>
          </a:prstGeom>
        </p:spPr>
      </p:pic>
    </p:spTree>
    <p:extLst>
      <p:ext uri="{BB962C8B-B14F-4D97-AF65-F5344CB8AC3E}">
        <p14:creationId xmlns:p14="http://schemas.microsoft.com/office/powerpoint/2010/main" val="3741932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p:pic>
        <p:nvPicPr>
          <p:cNvPr id="15" name="Picture 15"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7928">
            <a:off x="-4226474" y="6054049"/>
            <a:ext cx="9563951" cy="5222352"/>
          </a:xfrm>
          <a:prstGeom prst="rect">
            <a:avLst/>
          </a:prstGeom>
        </p:spPr>
      </p:pic>
      <p:grpSp>
        <p:nvGrpSpPr>
          <p:cNvPr id="76" name="Group 75" descr="n181 zalo Nguyen Duc Chien"/>
          <p:cNvGrpSpPr/>
          <p:nvPr/>
        </p:nvGrpSpPr>
        <p:grpSpPr>
          <a:xfrm>
            <a:off x="978879" y="1962312"/>
            <a:ext cx="5413396" cy="4612786"/>
            <a:chOff x="5695812" y="7496074"/>
            <a:chExt cx="8487258" cy="2665543"/>
          </a:xfrm>
        </p:grpSpPr>
        <p:grpSp>
          <p:nvGrpSpPr>
            <p:cNvPr id="71" name="Group 2"/>
            <p:cNvGrpSpPr/>
            <p:nvPr/>
          </p:nvGrpSpPr>
          <p:grpSpPr>
            <a:xfrm>
              <a:off x="5695812" y="7496074"/>
              <a:ext cx="8487258" cy="2665543"/>
              <a:chOff x="0" y="-28575"/>
              <a:chExt cx="1836016" cy="2401232"/>
            </a:xfrm>
          </p:grpSpPr>
          <p:sp>
            <p:nvSpPr>
              <p:cNvPr id="72" name="Freeform 3"/>
              <p:cNvSpPr/>
              <p:nvPr/>
            </p:nvSpPr>
            <p:spPr>
              <a:xfrm>
                <a:off x="0" y="0"/>
                <a:ext cx="1836016" cy="2372657"/>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7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
          <p:nvSpPr>
            <p:cNvPr id="75" name="Rectangle 74"/>
            <p:cNvSpPr/>
            <p:nvPr/>
          </p:nvSpPr>
          <p:spPr>
            <a:xfrm>
              <a:off x="5833657" y="7601365"/>
              <a:ext cx="8188641" cy="2454353"/>
            </a:xfrm>
            <a:prstGeom prst="rect">
              <a:avLst/>
            </a:prstGeom>
          </p:spPr>
          <p:txBody>
            <a:bodyPr wrap="square">
              <a:spAutoFit/>
            </a:bodyPr>
            <a:lstStyle/>
            <a:p>
              <a:pPr algn="just">
                <a:spcAft>
                  <a:spcPts val="0"/>
                </a:spcAft>
              </a:pPr>
              <a:r>
                <a:rPr lang="en-US" sz="3000" b="1">
                  <a:solidFill>
                    <a:schemeClr val="tx1"/>
                  </a:solidFill>
                  <a:effectLst/>
                  <a:latin typeface="Cambria" panose="02040503050406030204" pitchFamily="18" charset="0"/>
                  <a:ea typeface="Cambria" panose="02040503050406030204" pitchFamily="18" charset="0"/>
                </a:rPr>
                <a:t>Câu 2</a:t>
              </a:r>
              <a:r>
                <a:rPr lang="en-US" sz="3000" b="1">
                  <a:solidFill>
                    <a:schemeClr val="tx1"/>
                  </a:solidFill>
                  <a:latin typeface="Cambria" panose="02040503050406030204" pitchFamily="18" charset="0"/>
                  <a:ea typeface="Cambria" panose="02040503050406030204" pitchFamily="18" charset="0"/>
                </a:rPr>
                <a:t>:</a:t>
              </a:r>
              <a:r>
                <a:rPr lang="en-US" sz="3000" b="1">
                  <a:solidFill>
                    <a:schemeClr val="tx1"/>
                  </a:solidFill>
                  <a:effectLst/>
                  <a:latin typeface="Cambria" panose="02040503050406030204" pitchFamily="18" charset="0"/>
                  <a:ea typeface="Cambria" panose="02040503050406030204" pitchFamily="18" charset="0"/>
                </a:rPr>
                <a:t> </a:t>
              </a:r>
              <a:r>
                <a:rPr lang="en-US" sz="3000">
                  <a:solidFill>
                    <a:schemeClr val="tx1"/>
                  </a:solidFill>
                  <a:effectLst/>
                  <a:latin typeface="Cambria" panose="02040503050406030204" pitchFamily="18" charset="0"/>
                  <a:ea typeface="Cambria" panose="02040503050406030204" pitchFamily="18" charset="0"/>
                </a:rPr>
                <a:t>Một vật dao động điều hòa dọc theo trục Ox, quanh điểm gốc O, với biên độ A = 10 cm và chu kì T = 2s. Tại thời điểm t = 0, vật có li độ A.</a:t>
              </a:r>
            </a:p>
            <a:p>
              <a:pPr algn="just">
                <a:spcAft>
                  <a:spcPts val="0"/>
                </a:spcAft>
              </a:pPr>
              <a:r>
                <a:rPr lang="en-US" sz="3000" b="1">
                  <a:solidFill>
                    <a:schemeClr val="tx1"/>
                  </a:solidFill>
                  <a:effectLst/>
                  <a:latin typeface="Cambria" panose="02040503050406030204" pitchFamily="18" charset="0"/>
                  <a:ea typeface="Cambria" panose="02040503050406030204" pitchFamily="18" charset="0"/>
                </a:rPr>
                <a:t>a. </a:t>
              </a:r>
              <a:r>
                <a:rPr lang="en-US" sz="3000">
                  <a:solidFill>
                    <a:schemeClr val="tx1"/>
                  </a:solidFill>
                  <a:effectLst/>
                  <a:latin typeface="Cambria" panose="02040503050406030204" pitchFamily="18" charset="0"/>
                  <a:ea typeface="Cambria" panose="02040503050406030204" pitchFamily="18" charset="0"/>
                </a:rPr>
                <a:t>Viết phương trình dao động của vật</a:t>
              </a:r>
            </a:p>
            <a:p>
              <a:pPr algn="just">
                <a:spcAft>
                  <a:spcPts val="0"/>
                </a:spcAft>
              </a:pPr>
              <a:r>
                <a:rPr lang="en-US" sz="3000" b="1">
                  <a:solidFill>
                    <a:schemeClr val="tx1"/>
                  </a:solidFill>
                  <a:effectLst/>
                  <a:latin typeface="Cambria" panose="02040503050406030204" pitchFamily="18" charset="0"/>
                  <a:ea typeface="Cambria" panose="02040503050406030204" pitchFamily="18" charset="0"/>
                </a:rPr>
                <a:t>b. </a:t>
              </a:r>
              <a:r>
                <a:rPr lang="en-US" sz="3000">
                  <a:solidFill>
                    <a:schemeClr val="tx1"/>
                  </a:solidFill>
                  <a:effectLst/>
                  <a:latin typeface="Cambria" panose="02040503050406030204" pitchFamily="18" charset="0"/>
                  <a:ea typeface="Cambria" panose="02040503050406030204" pitchFamily="18" charset="0"/>
                </a:rPr>
                <a:t>Xác định thời điểm đầu tiên vật qua vị trí có li độ x = 5cm.</a:t>
              </a:r>
              <a:endParaRPr lang="en-US" sz="3000" dirty="0">
                <a:solidFill>
                  <a:schemeClr val="tx1"/>
                </a:solidFill>
                <a:effectLst/>
                <a:latin typeface="Cambria" panose="02040503050406030204" pitchFamily="18" charset="0"/>
                <a:ea typeface="Cambria" panose="02040503050406030204" pitchFamily="18" charset="0"/>
              </a:endParaRPr>
            </a:p>
          </p:txBody>
        </p:sp>
      </p:grpSp>
      <p:grpSp>
        <p:nvGrpSpPr>
          <p:cNvPr id="2" name="Group 2" descr="n181 zalo Nguyen Duc Chien"/>
          <p:cNvGrpSpPr/>
          <p:nvPr/>
        </p:nvGrpSpPr>
        <p:grpSpPr>
          <a:xfrm>
            <a:off x="7117621" y="1678192"/>
            <a:ext cx="10420498" cy="7283081"/>
            <a:chOff x="-234329" y="-28575"/>
            <a:chExt cx="2070345" cy="2107803"/>
          </a:xfrm>
        </p:grpSpPr>
        <p:sp>
          <p:nvSpPr>
            <p:cNvPr id="3" name="Freeform 3"/>
            <p:cNvSpPr/>
            <p:nvPr/>
          </p:nvSpPr>
          <p:spPr>
            <a:xfrm>
              <a:off x="-234329" y="0"/>
              <a:ext cx="2070345"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pic>
        <p:nvPicPr>
          <p:cNvPr id="10" name="Picture 10" descr="n181 zalo Nguyen Duc Chi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06799" y="7504901"/>
            <a:ext cx="2553963" cy="2743515"/>
          </a:xfrm>
          <a:prstGeom prst="rect">
            <a:avLst/>
          </a:prstGeom>
        </p:spPr>
      </p:pic>
      <mc:AlternateContent xmlns:mc="http://schemas.openxmlformats.org/markup-compatibility/2006" xmlns:a14="http://schemas.microsoft.com/office/drawing/2010/main">
        <mc:Choice Requires="a14">
          <p:sp>
            <p:nvSpPr>
              <p:cNvPr id="5" name="Rectangle 4" descr="n181 zalo Nguyen Duc Chien">
                <a:extLst>
                  <a:ext uri="{FF2B5EF4-FFF2-40B4-BE49-F238E27FC236}">
                    <a16:creationId xmlns:a16="http://schemas.microsoft.com/office/drawing/2014/main" id="{6B5C2EFB-4F03-68B9-EF4B-9105E0A8787C}"/>
                  </a:ext>
                </a:extLst>
              </p:cNvPr>
              <p:cNvSpPr/>
              <p:nvPr/>
            </p:nvSpPr>
            <p:spPr>
              <a:xfrm>
                <a:off x="7603501" y="2092648"/>
                <a:ext cx="9227278" cy="5827044"/>
              </a:xfrm>
              <a:prstGeom prst="rect">
                <a:avLst/>
              </a:prstGeom>
            </p:spPr>
            <p:txBody>
              <a:bodyPr wrap="square">
                <a:spAutoFit/>
              </a:bodyPr>
              <a:lstStyle/>
              <a:p>
                <a:r>
                  <a:rPr lang="en-US" sz="3200" b="1">
                    <a:latin typeface="Cambria" panose="02040503050406030204" pitchFamily="18" charset="0"/>
                    <a:cs typeface="Times New Roman" panose="02020603050405020304" pitchFamily="18" charset="0"/>
                  </a:rPr>
                  <a:t>a. </a:t>
                </a:r>
                <a14:m>
                  <m:oMath xmlns:m="http://schemas.openxmlformats.org/officeDocument/2006/math">
                    <m:r>
                      <m:rPr>
                        <m:nor/>
                      </m:rPr>
                      <a:rPr lang="en-US" sz="3200">
                        <a:solidFill>
                          <a:srgbClr val="000000"/>
                        </a:solidFill>
                        <a:latin typeface="Cambria Math" panose="02040503050406030204" pitchFamily="18" charset="0"/>
                      </a:rPr>
                      <m:t>ω</m:t>
                    </m:r>
                    <m:r>
                      <m:rPr>
                        <m:nor/>
                      </m:rPr>
                      <a:rPr lang="en-US" sz="3200">
                        <a:solidFill>
                          <a:srgbClr val="000000"/>
                        </a:solidFill>
                        <a:latin typeface="Cambria Math" panose="02040503050406030204" pitchFamily="18" charset="0"/>
                      </a:rPr>
                      <m:t> = </m:t>
                    </m:r>
                    <m:f>
                      <m:fPr>
                        <m:ctrlPr>
                          <a:rPr lang="en-US" sz="3200" i="1">
                            <a:solidFill>
                              <a:srgbClr val="000000"/>
                            </a:solidFill>
                            <a:latin typeface="Cambria Math" panose="02040503050406030204" pitchFamily="18" charset="0"/>
                          </a:rPr>
                        </m:ctrlPr>
                      </m:fPr>
                      <m:num>
                        <m:r>
                          <m:rPr>
                            <m:nor/>
                          </m:rPr>
                          <a:rPr lang="en-US" sz="3200">
                            <a:solidFill>
                              <a:srgbClr val="000000"/>
                            </a:solidFill>
                            <a:latin typeface="Cambria Math" panose="02040503050406030204" pitchFamily="18" charset="0"/>
                          </a:rPr>
                          <m:t>2</m:t>
                        </m:r>
                        <m:r>
                          <m:rPr>
                            <m:nor/>
                          </m:rPr>
                          <a:rPr lang="en-US" sz="3200">
                            <a:solidFill>
                              <a:srgbClr val="000000"/>
                            </a:solidFill>
                            <a:latin typeface="Cambria Math" panose="02040503050406030204" pitchFamily="18" charset="0"/>
                          </a:rPr>
                          <m:t>π</m:t>
                        </m:r>
                      </m:num>
                      <m:den>
                        <m:r>
                          <m:rPr>
                            <m:sty m:val="p"/>
                          </m:rPr>
                          <a:rPr lang="en-US" sz="3200">
                            <a:solidFill>
                              <a:srgbClr val="000000"/>
                            </a:solidFill>
                            <a:latin typeface="Cambria Math" panose="02040503050406030204" pitchFamily="18" charset="0"/>
                          </a:rPr>
                          <m:t>T</m:t>
                        </m:r>
                      </m:den>
                    </m:f>
                    <m:r>
                      <m:rPr>
                        <m:nor/>
                      </m:rPr>
                      <a:rPr lang="en-US" sz="3200">
                        <a:solidFill>
                          <a:srgbClr val="000000"/>
                        </a:solidFill>
                        <a:latin typeface="Cambria Math" panose="02040503050406030204" pitchFamily="18" charset="0"/>
                      </a:rPr>
                      <m:t> = </m:t>
                    </m:r>
                    <m:r>
                      <m:rPr>
                        <m:nor/>
                      </m:rPr>
                      <a:rPr lang="en-US" sz="3200">
                        <a:solidFill>
                          <a:srgbClr val="000000"/>
                        </a:solidFill>
                        <a:latin typeface="Cambria Math" panose="02040503050406030204" pitchFamily="18" charset="0"/>
                      </a:rPr>
                      <m:t>π</m:t>
                    </m:r>
                    <m:r>
                      <m:rPr>
                        <m:nor/>
                      </m:rPr>
                      <a:rPr lang="en-US" sz="3200">
                        <a:solidFill>
                          <a:srgbClr val="000000"/>
                        </a:solidFill>
                        <a:latin typeface="Cambria Math" panose="02040503050406030204" pitchFamily="18" charset="0"/>
                      </a:rPr>
                      <m:t> </m:t>
                    </m:r>
                    <m:r>
                      <m:rPr>
                        <m:nor/>
                      </m:rPr>
                      <a:rPr lang="en-US" sz="3200">
                        <a:solidFill>
                          <a:srgbClr val="000000"/>
                        </a:solidFill>
                        <a:latin typeface="Cambria Math" panose="02040503050406030204" pitchFamily="18" charset="0"/>
                      </a:rPr>
                      <m:t>rad</m:t>
                    </m:r>
                    <m:r>
                      <m:rPr>
                        <m:nor/>
                      </m:rPr>
                      <a:rPr lang="en-US" sz="3200">
                        <a:solidFill>
                          <a:srgbClr val="000000"/>
                        </a:solidFill>
                        <a:latin typeface="Cambria Math" panose="02040503050406030204" pitchFamily="18" charset="0"/>
                      </a:rPr>
                      <m:t>/</m:t>
                    </m:r>
                    <m:r>
                      <m:rPr>
                        <m:nor/>
                      </m:rPr>
                      <a:rPr lang="en-US" sz="3200">
                        <a:solidFill>
                          <a:srgbClr val="000000"/>
                        </a:solidFill>
                        <a:latin typeface="Cambria Math" panose="02040503050406030204" pitchFamily="18" charset="0"/>
                      </a:rPr>
                      <m:t>s</m:t>
                    </m:r>
                  </m:oMath>
                </a14:m>
                <a:endParaRPr lang="en-US" sz="3200"/>
              </a:p>
              <a:p>
                <a:r>
                  <a:rPr lang="en-US" sz="3200">
                    <a:latin typeface="Cambria" panose="02040503050406030204" pitchFamily="18" charset="0"/>
                    <a:cs typeface="Times New Roman" panose="02020603050405020304" pitchFamily="18" charset="0"/>
                  </a:rPr>
                  <a:t>Tại t = 0: x = A → Pha ban đầu: </a:t>
                </a:r>
                <a14:m>
                  <m:oMath xmlns:m="http://schemas.openxmlformats.org/officeDocument/2006/math">
                    <m:r>
                      <a:rPr lang="en-US" sz="3200" i="1" smtClean="0">
                        <a:solidFill>
                          <a:srgbClr val="000000"/>
                        </a:solidFill>
                        <a:latin typeface="Cambria Math" panose="02040503050406030204" pitchFamily="18" charset="0"/>
                      </a:rPr>
                      <m:t>𝜑</m:t>
                    </m:r>
                    <m:r>
                      <a:rPr lang="en-US" sz="3200" i="1" smtClean="0">
                        <a:solidFill>
                          <a:srgbClr val="000000"/>
                        </a:solidFill>
                        <a:latin typeface="Cambria Math" panose="02040503050406030204" pitchFamily="18" charset="0"/>
                      </a:rPr>
                      <m:t>=</m:t>
                    </m:r>
                    <m:r>
                      <a:rPr lang="en-US" sz="3200" i="1" smtClean="0">
                        <a:solidFill>
                          <a:srgbClr val="000000"/>
                        </a:solidFill>
                        <a:latin typeface="Cambria Math" panose="02040503050406030204" pitchFamily="18" charset="0"/>
                      </a:rPr>
                      <m:t>0</m:t>
                    </m:r>
                  </m:oMath>
                </a14:m>
                <a:endParaRPr lang="en-US" sz="3200"/>
              </a:p>
              <a:p>
                <a:r>
                  <a:rPr lang="en-US" sz="3200">
                    <a:latin typeface="Cambria" panose="02040503050406030204" pitchFamily="18" charset="0"/>
                    <a:cs typeface="Times New Roman" panose="02020603050405020304" pitchFamily="18" charset="0"/>
                  </a:rPr>
                  <a:t> </a:t>
                </a:r>
                <a14:m>
                  <m:oMath xmlns:m="http://schemas.openxmlformats.org/officeDocument/2006/math">
                    <m:r>
                      <a:rPr lang="en-US" sz="3200" i="1" smtClean="0">
                        <a:solidFill>
                          <a:srgbClr val="000000"/>
                        </a:solidFill>
                        <a:latin typeface="Cambria Math" panose="02040503050406030204" pitchFamily="18" charset="0"/>
                      </a:rPr>
                      <m:t>⇒</m:t>
                    </m:r>
                    <m:r>
                      <a:rPr lang="en-US" sz="3200" i="1" smtClean="0">
                        <a:solidFill>
                          <a:srgbClr val="000000"/>
                        </a:solidFill>
                        <a:latin typeface="Cambria Math" panose="02040503050406030204" pitchFamily="18" charset="0"/>
                      </a:rPr>
                      <m:t>𝑥</m:t>
                    </m:r>
                    <m:r>
                      <a:rPr lang="en-US" sz="3200" i="1" smtClean="0">
                        <a:solidFill>
                          <a:srgbClr val="000000"/>
                        </a:solidFill>
                        <a:latin typeface="Cambria Math" panose="02040503050406030204" pitchFamily="18" charset="0"/>
                      </a:rPr>
                      <m:t>=</m:t>
                    </m:r>
                    <m:r>
                      <a:rPr lang="en-US" sz="3200" i="1" smtClean="0">
                        <a:solidFill>
                          <a:srgbClr val="000000"/>
                        </a:solidFill>
                        <a:latin typeface="Cambria Math" panose="02040503050406030204" pitchFamily="18" charset="0"/>
                      </a:rPr>
                      <m:t>10</m:t>
                    </m:r>
                    <m:func>
                      <m:funcPr>
                        <m:ctrlPr>
                          <a:rPr lang="en-US" sz="3200" i="1">
                            <a:solidFill>
                              <a:srgbClr val="000000"/>
                            </a:solidFill>
                            <a:latin typeface="Cambria Math" panose="02040503050406030204" pitchFamily="18" charset="0"/>
                          </a:rPr>
                        </m:ctrlPr>
                      </m:funcPr>
                      <m:fName>
                        <m:r>
                          <m:rPr>
                            <m:sty m:val="p"/>
                          </m:rPr>
                          <a:rPr lang="en-US" sz="3200" i="0">
                            <a:solidFill>
                              <a:srgbClr val="000000"/>
                            </a:solidFill>
                            <a:latin typeface="Cambria Math" panose="02040503050406030204" pitchFamily="18" charset="0"/>
                          </a:rPr>
                          <m:t>cos</m:t>
                        </m:r>
                      </m:fName>
                      <m:e>
                        <m:d>
                          <m:dPr>
                            <m:ctrlPr>
                              <a:rPr lang="en-US" sz="3200" i="1">
                                <a:solidFill>
                                  <a:srgbClr val="000000"/>
                                </a:solidFill>
                                <a:latin typeface="Cambria Math" panose="02040503050406030204" pitchFamily="18" charset="0"/>
                              </a:rPr>
                            </m:ctrlPr>
                          </m:dPr>
                          <m:e>
                            <m:r>
                              <a:rPr lang="en-US" sz="3200" i="1">
                                <a:solidFill>
                                  <a:srgbClr val="000000"/>
                                </a:solidFill>
                                <a:latin typeface="Cambria Math" panose="02040503050406030204" pitchFamily="18" charset="0"/>
                              </a:rPr>
                              <m:t>𝜋</m:t>
                            </m:r>
                            <m:r>
                              <a:rPr lang="en-US" sz="3200" i="1">
                                <a:solidFill>
                                  <a:srgbClr val="000000"/>
                                </a:solidFill>
                                <a:latin typeface="Cambria Math" panose="02040503050406030204" pitchFamily="18" charset="0"/>
                              </a:rPr>
                              <m:t>𝑡</m:t>
                            </m:r>
                          </m:e>
                        </m:d>
                      </m:e>
                    </m:func>
                    <m:d>
                      <m:dPr>
                        <m:ctrlPr>
                          <a:rPr lang="en-US" sz="3200" i="1">
                            <a:solidFill>
                              <a:srgbClr val="000000"/>
                            </a:solidFill>
                            <a:latin typeface="Cambria Math" panose="02040503050406030204" pitchFamily="18" charset="0"/>
                          </a:rPr>
                        </m:ctrlPr>
                      </m:dPr>
                      <m:e>
                        <m:r>
                          <a:rPr lang="en-US" sz="3200" i="1">
                            <a:solidFill>
                              <a:srgbClr val="000000"/>
                            </a:solidFill>
                            <a:latin typeface="Cambria Math" panose="02040503050406030204" pitchFamily="18" charset="0"/>
                          </a:rPr>
                          <m:t>𝑐𝑚</m:t>
                        </m:r>
                      </m:e>
                    </m:d>
                  </m:oMath>
                </a14:m>
                <a:endParaRPr lang="en-US" sz="3200"/>
              </a:p>
              <a:p>
                <a:r>
                  <a:rPr lang="en-US" sz="3200" b="1">
                    <a:latin typeface="Cambria" panose="02040503050406030204" pitchFamily="18" charset="0"/>
                    <a:cs typeface="Times New Roman" panose="02020603050405020304" pitchFamily="18" charset="0"/>
                  </a:rPr>
                  <a:t>b.  </a:t>
                </a:r>
              </a:p>
              <a:p>
                <a:pPr algn="ctr"/>
                <a14:m>
                  <m:oMathPara xmlns:m="http://schemas.openxmlformats.org/officeDocument/2006/math">
                    <m:oMathParaPr>
                      <m:jc m:val="centerGroup"/>
                    </m:oMathParaPr>
                    <m:oMath xmlns:m="http://schemas.openxmlformats.org/officeDocument/2006/math">
                      <m:r>
                        <a:rPr lang="en-US" sz="3200" i="1" smtClean="0">
                          <a:solidFill>
                            <a:srgbClr val="000000"/>
                          </a:solidFill>
                          <a:latin typeface="Cambria Math" panose="02040503050406030204" pitchFamily="18" charset="0"/>
                        </a:rPr>
                        <m:t>𝑥</m:t>
                      </m:r>
                      <m:r>
                        <a:rPr lang="en-US" sz="3200" i="1" smtClean="0">
                          <a:solidFill>
                            <a:srgbClr val="000000"/>
                          </a:solidFill>
                          <a:latin typeface="Cambria Math" panose="02040503050406030204" pitchFamily="18" charset="0"/>
                        </a:rPr>
                        <m:t>=</m:t>
                      </m:r>
                      <m:r>
                        <a:rPr lang="en-US" sz="3200" i="1" smtClean="0">
                          <a:solidFill>
                            <a:srgbClr val="000000"/>
                          </a:solidFill>
                          <a:latin typeface="Cambria Math" panose="02040503050406030204" pitchFamily="18" charset="0"/>
                        </a:rPr>
                        <m:t>5</m:t>
                      </m:r>
                      <m:r>
                        <a:rPr lang="en-US" sz="3200" i="1" smtClean="0">
                          <a:solidFill>
                            <a:srgbClr val="000000"/>
                          </a:solidFill>
                          <a:latin typeface="Cambria Math" panose="02040503050406030204" pitchFamily="18" charset="0"/>
                        </a:rPr>
                        <m:t>⇔</m:t>
                      </m:r>
                      <m:r>
                        <a:rPr lang="en-US" sz="3200" i="1" smtClean="0">
                          <a:solidFill>
                            <a:srgbClr val="000000"/>
                          </a:solidFill>
                          <a:latin typeface="Cambria Math" panose="02040503050406030204" pitchFamily="18" charset="0"/>
                        </a:rPr>
                        <m:t>10</m:t>
                      </m:r>
                      <m:func>
                        <m:funcPr>
                          <m:ctrlPr>
                            <a:rPr lang="en-US" sz="3200" i="1">
                              <a:solidFill>
                                <a:srgbClr val="000000"/>
                              </a:solidFill>
                              <a:latin typeface="Cambria Math" panose="02040503050406030204" pitchFamily="18" charset="0"/>
                            </a:rPr>
                          </m:ctrlPr>
                        </m:funcPr>
                        <m:fName>
                          <m:r>
                            <m:rPr>
                              <m:sty m:val="p"/>
                            </m:rPr>
                            <a:rPr lang="en-US" sz="3200" i="0">
                              <a:solidFill>
                                <a:srgbClr val="000000"/>
                              </a:solidFill>
                              <a:latin typeface="Cambria Math" panose="02040503050406030204" pitchFamily="18" charset="0"/>
                            </a:rPr>
                            <m:t>cos</m:t>
                          </m:r>
                        </m:fName>
                        <m:e>
                          <m:d>
                            <m:dPr>
                              <m:ctrlPr>
                                <a:rPr lang="en-US" sz="3200" i="1">
                                  <a:solidFill>
                                    <a:srgbClr val="000000"/>
                                  </a:solidFill>
                                  <a:latin typeface="Cambria Math" panose="02040503050406030204" pitchFamily="18" charset="0"/>
                                </a:rPr>
                              </m:ctrlPr>
                            </m:dPr>
                            <m:e>
                              <m:r>
                                <a:rPr lang="en-US" sz="3200" i="1">
                                  <a:solidFill>
                                    <a:srgbClr val="000000"/>
                                  </a:solidFill>
                                  <a:latin typeface="Cambria Math" panose="02040503050406030204" pitchFamily="18" charset="0"/>
                                </a:rPr>
                                <m:t>𝜋</m:t>
                              </m:r>
                              <m:r>
                                <a:rPr lang="en-US" sz="3200" i="1">
                                  <a:solidFill>
                                    <a:srgbClr val="000000"/>
                                  </a:solidFill>
                                  <a:latin typeface="Cambria Math" panose="02040503050406030204" pitchFamily="18" charset="0"/>
                                </a:rPr>
                                <m:t>𝑡</m:t>
                              </m:r>
                            </m:e>
                          </m:d>
                        </m:e>
                      </m:func>
                      <m:r>
                        <a:rPr lang="en-US" sz="3200" i="1">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5</m:t>
                      </m:r>
                      <m:r>
                        <a:rPr lang="en-US" sz="3200" i="1">
                          <a:solidFill>
                            <a:srgbClr val="000000"/>
                          </a:solidFill>
                          <a:latin typeface="Cambria Math" panose="02040503050406030204" pitchFamily="18" charset="0"/>
                        </a:rPr>
                        <m:t>⇔</m:t>
                      </m:r>
                      <m:func>
                        <m:funcPr>
                          <m:ctrlPr>
                            <a:rPr lang="en-US" sz="3200" i="1">
                              <a:solidFill>
                                <a:srgbClr val="000000"/>
                              </a:solidFill>
                              <a:latin typeface="Cambria Math" panose="02040503050406030204" pitchFamily="18" charset="0"/>
                            </a:rPr>
                          </m:ctrlPr>
                        </m:funcPr>
                        <m:fName>
                          <m:r>
                            <m:rPr>
                              <m:sty m:val="p"/>
                            </m:rPr>
                            <a:rPr lang="en-US" sz="3200" i="0">
                              <a:solidFill>
                                <a:srgbClr val="000000"/>
                              </a:solidFill>
                              <a:latin typeface="Cambria Math" panose="02040503050406030204" pitchFamily="18" charset="0"/>
                            </a:rPr>
                            <m:t>cos</m:t>
                          </m:r>
                        </m:fName>
                        <m:e>
                          <m:d>
                            <m:dPr>
                              <m:ctrlPr>
                                <a:rPr lang="en-US" sz="3200" i="1">
                                  <a:solidFill>
                                    <a:srgbClr val="000000"/>
                                  </a:solidFill>
                                  <a:latin typeface="Cambria Math" panose="02040503050406030204" pitchFamily="18" charset="0"/>
                                </a:rPr>
                              </m:ctrlPr>
                            </m:dPr>
                            <m:e>
                              <m:r>
                                <a:rPr lang="en-US" sz="3200" i="1">
                                  <a:solidFill>
                                    <a:srgbClr val="000000"/>
                                  </a:solidFill>
                                  <a:latin typeface="Cambria Math" panose="02040503050406030204" pitchFamily="18" charset="0"/>
                                </a:rPr>
                                <m:t>𝜋</m:t>
                              </m:r>
                              <m:r>
                                <a:rPr lang="en-US" sz="3200" i="1">
                                  <a:solidFill>
                                    <a:srgbClr val="000000"/>
                                  </a:solidFill>
                                  <a:latin typeface="Cambria Math" panose="02040503050406030204" pitchFamily="18" charset="0"/>
                                </a:rPr>
                                <m:t>𝑡</m:t>
                              </m:r>
                            </m:e>
                          </m:d>
                        </m:e>
                      </m:func>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1</m:t>
                          </m:r>
                        </m:num>
                        <m:den>
                          <m:r>
                            <a:rPr lang="en-US" sz="3200" i="1">
                              <a:solidFill>
                                <a:srgbClr val="000000"/>
                              </a:solidFill>
                              <a:latin typeface="Cambria Math" panose="02040503050406030204" pitchFamily="18" charset="0"/>
                            </a:rPr>
                            <m:t>2</m:t>
                          </m:r>
                        </m:den>
                      </m:f>
                    </m:oMath>
                  </m:oMathPara>
                </a14:m>
                <a:endParaRPr lang="en-US" sz="3200"/>
              </a:p>
              <a:p>
                <a:pPr/>
                <a14:m>
                  <m:oMathPara xmlns:m="http://schemas.openxmlformats.org/officeDocument/2006/math">
                    <m:oMathParaPr>
                      <m:jc m:val="centerGroup"/>
                    </m:oMathParaPr>
                    <m:oMath xmlns:m="http://schemas.openxmlformats.org/officeDocument/2006/math">
                      <m:r>
                        <a:rPr lang="en-US" sz="3200" i="1" smtClean="0">
                          <a:solidFill>
                            <a:srgbClr val="000000"/>
                          </a:solidFill>
                          <a:latin typeface="Cambria Math" panose="02040503050406030204" pitchFamily="18" charset="0"/>
                        </a:rPr>
                        <m:t>⇔</m:t>
                      </m:r>
                      <m:r>
                        <a:rPr lang="en-US" sz="3200" i="1" smtClean="0">
                          <a:solidFill>
                            <a:srgbClr val="000000"/>
                          </a:solidFill>
                          <a:latin typeface="Cambria Math" panose="02040503050406030204" pitchFamily="18" charset="0"/>
                        </a:rPr>
                        <m:t>𝜋</m:t>
                      </m:r>
                      <m:r>
                        <a:rPr lang="en-US" sz="3200" i="1" smtClean="0">
                          <a:solidFill>
                            <a:srgbClr val="000000"/>
                          </a:solidFill>
                          <a:latin typeface="Cambria Math" panose="02040503050406030204" pitchFamily="18" charset="0"/>
                        </a:rPr>
                        <m:t>𝑡</m:t>
                      </m:r>
                      <m:r>
                        <a:rPr lang="en-US" sz="3200" i="1" smtClean="0">
                          <a:solidFill>
                            <a:srgbClr val="000000"/>
                          </a:solidFill>
                          <a:latin typeface="Cambria Math" panose="02040503050406030204" pitchFamily="18" charset="0"/>
                        </a:rPr>
                        <m:t>=</m:t>
                      </m:r>
                      <m:d>
                        <m:dPr>
                          <m:begChr m:val="["/>
                          <m:endChr m:val=""/>
                          <m:ctrlPr>
                            <a:rPr lang="en-US" sz="3200" i="1">
                              <a:solidFill>
                                <a:srgbClr val="000000"/>
                              </a:solidFill>
                              <a:latin typeface="Cambria Math" panose="02040503050406030204" pitchFamily="18" charset="0"/>
                            </a:rPr>
                          </m:ctrlPr>
                        </m:dPr>
                        <m:e>
                          <m:m>
                            <m:mPr>
                              <m:plcHide m:val="on"/>
                              <m:mcs>
                                <m:mc>
                                  <m:mcPr>
                                    <m:count m:val="1"/>
                                    <m:mcJc m:val="center"/>
                                  </m:mcPr>
                                </m:mc>
                              </m:mcs>
                              <m:ctrlPr>
                                <a:rPr lang="en-US" sz="3200" i="1">
                                  <a:solidFill>
                                    <a:srgbClr val="000000"/>
                                  </a:solidFill>
                                  <a:latin typeface="Cambria Math" panose="02040503050406030204" pitchFamily="18" charset="0"/>
                                </a:rPr>
                              </m:ctrlPr>
                            </m:mPr>
                            <m:mr>
                              <m:e>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𝜋</m:t>
                                    </m:r>
                                  </m:num>
                                  <m:den>
                                    <m:r>
                                      <a:rPr lang="en-US" sz="3200" i="1">
                                        <a:solidFill>
                                          <a:srgbClr val="000000"/>
                                        </a:solidFill>
                                        <a:latin typeface="Cambria Math" panose="02040503050406030204" pitchFamily="18" charset="0"/>
                                      </a:rPr>
                                      <m:t>3</m:t>
                                    </m:r>
                                  </m:den>
                                </m:f>
                                <m:r>
                                  <a:rPr lang="en-US" sz="3200" i="1">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𝑘</m:t>
                                </m:r>
                                <m:r>
                                  <a:rPr lang="en-US" sz="3200" i="1">
                                    <a:solidFill>
                                      <a:srgbClr val="000000"/>
                                    </a:solidFill>
                                    <a:latin typeface="Cambria Math" panose="02040503050406030204" pitchFamily="18" charset="0"/>
                                  </a:rPr>
                                  <m:t>2</m:t>
                                </m:r>
                                <m:r>
                                  <a:rPr lang="en-US" sz="3200" i="1">
                                    <a:solidFill>
                                      <a:srgbClr val="000000"/>
                                    </a:solidFill>
                                    <a:latin typeface="Cambria Math" panose="02040503050406030204" pitchFamily="18" charset="0"/>
                                  </a:rPr>
                                  <m:t>𝜋</m:t>
                                </m:r>
                              </m:e>
                            </m:mr>
                            <m:mr>
                              <m:e>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𝜋</m:t>
                                    </m:r>
                                  </m:num>
                                  <m:den>
                                    <m:r>
                                      <a:rPr lang="en-US" sz="3200" i="1">
                                        <a:solidFill>
                                          <a:srgbClr val="000000"/>
                                        </a:solidFill>
                                        <a:latin typeface="Cambria Math" panose="02040503050406030204" pitchFamily="18" charset="0"/>
                                      </a:rPr>
                                      <m:t>3</m:t>
                                    </m:r>
                                  </m:den>
                                </m:f>
                                <m:r>
                                  <a:rPr lang="en-US" sz="3200" i="1">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𝑘</m:t>
                                </m:r>
                                <m:r>
                                  <a:rPr lang="en-US" sz="3200" i="1">
                                    <a:solidFill>
                                      <a:srgbClr val="000000"/>
                                    </a:solidFill>
                                    <a:latin typeface="Cambria Math" panose="02040503050406030204" pitchFamily="18" charset="0"/>
                                  </a:rPr>
                                  <m:t>2</m:t>
                                </m:r>
                                <m:r>
                                  <a:rPr lang="en-US" sz="3200" i="1">
                                    <a:solidFill>
                                      <a:srgbClr val="000000"/>
                                    </a:solidFill>
                                    <a:latin typeface="Cambria Math" panose="02040503050406030204" pitchFamily="18" charset="0"/>
                                  </a:rPr>
                                  <m:t>𝜋</m:t>
                                </m:r>
                              </m:e>
                            </m:mr>
                          </m:m>
                        </m:e>
                      </m:d>
                      <m:r>
                        <a:rPr lang="en-US" sz="3200" i="1">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𝑡</m:t>
                      </m:r>
                      <m:r>
                        <a:rPr lang="en-US" sz="3200" i="1">
                          <a:solidFill>
                            <a:srgbClr val="000000"/>
                          </a:solidFill>
                          <a:latin typeface="Cambria Math" panose="02040503050406030204" pitchFamily="18" charset="0"/>
                        </a:rPr>
                        <m:t>=</m:t>
                      </m:r>
                      <m:d>
                        <m:dPr>
                          <m:begChr m:val="["/>
                          <m:endChr m:val=""/>
                          <m:ctrlPr>
                            <a:rPr lang="en-US" sz="3200" i="1">
                              <a:solidFill>
                                <a:srgbClr val="000000"/>
                              </a:solidFill>
                              <a:latin typeface="Cambria Math" panose="02040503050406030204" pitchFamily="18" charset="0"/>
                            </a:rPr>
                          </m:ctrlPr>
                        </m:dPr>
                        <m:e>
                          <m:m>
                            <m:mPr>
                              <m:plcHide m:val="on"/>
                              <m:mcs>
                                <m:mc>
                                  <m:mcPr>
                                    <m:count m:val="1"/>
                                    <m:mcJc m:val="center"/>
                                  </m:mcPr>
                                </m:mc>
                              </m:mcs>
                              <m:ctrlPr>
                                <a:rPr lang="en-US" sz="3200" i="1">
                                  <a:solidFill>
                                    <a:srgbClr val="000000"/>
                                  </a:solidFill>
                                  <a:latin typeface="Cambria Math" panose="02040503050406030204" pitchFamily="18" charset="0"/>
                                </a:rPr>
                              </m:ctrlPr>
                            </m:mPr>
                            <m:mr>
                              <m:e>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1</m:t>
                                    </m:r>
                                  </m:num>
                                  <m:den>
                                    <m:r>
                                      <a:rPr lang="en-US" sz="3200" i="1">
                                        <a:solidFill>
                                          <a:srgbClr val="000000"/>
                                        </a:solidFill>
                                        <a:latin typeface="Cambria Math" panose="02040503050406030204" pitchFamily="18" charset="0"/>
                                      </a:rPr>
                                      <m:t>3</m:t>
                                    </m:r>
                                  </m:den>
                                </m:f>
                                <m:r>
                                  <a:rPr lang="en-US" sz="3200" i="1">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2</m:t>
                                </m:r>
                                <m:r>
                                  <a:rPr lang="en-US" sz="3200" i="1">
                                    <a:solidFill>
                                      <a:srgbClr val="000000"/>
                                    </a:solidFill>
                                    <a:latin typeface="Cambria Math" panose="02040503050406030204" pitchFamily="18" charset="0"/>
                                  </a:rPr>
                                  <m:t>𝑘</m:t>
                                </m:r>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b="0" i="1" smtClean="0">
                                        <a:solidFill>
                                          <a:srgbClr val="000000"/>
                                        </a:solidFill>
                                        <a:latin typeface="Cambria Math" panose="02040503050406030204" pitchFamily="18" charset="0"/>
                                      </a:rPr>
                                      <m:t>1</m:t>
                                    </m:r>
                                  </m:num>
                                  <m:den>
                                    <m:r>
                                      <a:rPr lang="en-US" sz="3200" i="1">
                                        <a:solidFill>
                                          <a:srgbClr val="000000"/>
                                        </a:solidFill>
                                        <a:latin typeface="Cambria Math" panose="02040503050406030204" pitchFamily="18" charset="0"/>
                                      </a:rPr>
                                      <m:t>3</m:t>
                                    </m:r>
                                  </m:den>
                                </m:f>
                                <m:r>
                                  <a:rPr lang="en-US" sz="3200" b="0" i="1" smtClean="0">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7</m:t>
                                    </m:r>
                                  </m:num>
                                  <m:den>
                                    <m:r>
                                      <a:rPr lang="en-US" sz="3200" i="1">
                                        <a:solidFill>
                                          <a:srgbClr val="000000"/>
                                        </a:solidFill>
                                        <a:latin typeface="Cambria Math" panose="02040503050406030204" pitchFamily="18" charset="0"/>
                                      </a:rPr>
                                      <m:t>3</m:t>
                                    </m:r>
                                  </m:den>
                                </m:f>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13</m:t>
                                    </m:r>
                                  </m:num>
                                  <m:den>
                                    <m:r>
                                      <a:rPr lang="en-US" sz="3200" i="1">
                                        <a:solidFill>
                                          <a:srgbClr val="000000"/>
                                        </a:solidFill>
                                        <a:latin typeface="Cambria Math" panose="02040503050406030204" pitchFamily="18" charset="0"/>
                                      </a:rPr>
                                      <m:t>3</m:t>
                                    </m:r>
                                  </m:den>
                                </m:f>
                                <m:r>
                                  <a:rPr lang="en-US" sz="3200" i="1">
                                    <a:solidFill>
                                      <a:srgbClr val="000000"/>
                                    </a:solidFill>
                                    <a:latin typeface="Cambria Math" panose="02040503050406030204" pitchFamily="18" charset="0"/>
                                  </a:rPr>
                                  <m:t>;...</m:t>
                                </m:r>
                              </m:e>
                            </m:mr>
                            <m:mr>
                              <m:e>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1</m:t>
                                    </m:r>
                                  </m:num>
                                  <m:den>
                                    <m:r>
                                      <a:rPr lang="en-US" sz="3200" i="1">
                                        <a:solidFill>
                                          <a:srgbClr val="000000"/>
                                        </a:solidFill>
                                        <a:latin typeface="Cambria Math" panose="02040503050406030204" pitchFamily="18" charset="0"/>
                                      </a:rPr>
                                      <m:t>3</m:t>
                                    </m:r>
                                  </m:den>
                                </m:f>
                                <m:r>
                                  <a:rPr lang="en-US" sz="3200" i="1">
                                    <a:solidFill>
                                      <a:srgbClr val="000000"/>
                                    </a:solidFill>
                                    <a:latin typeface="Cambria Math" panose="02040503050406030204" pitchFamily="18" charset="0"/>
                                  </a:rPr>
                                  <m:t>+</m:t>
                                </m:r>
                                <m:r>
                                  <a:rPr lang="en-US" sz="3200" i="1">
                                    <a:solidFill>
                                      <a:srgbClr val="000000"/>
                                    </a:solidFill>
                                    <a:latin typeface="Cambria Math" panose="02040503050406030204" pitchFamily="18" charset="0"/>
                                  </a:rPr>
                                  <m:t>2</m:t>
                                </m:r>
                                <m:r>
                                  <a:rPr lang="en-US" sz="3200" i="1">
                                    <a:solidFill>
                                      <a:srgbClr val="000000"/>
                                    </a:solidFill>
                                    <a:latin typeface="Cambria Math" panose="02040503050406030204" pitchFamily="18" charset="0"/>
                                  </a:rPr>
                                  <m:t>𝑘</m:t>
                                </m:r>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5</m:t>
                                    </m:r>
                                  </m:num>
                                  <m:den>
                                    <m:r>
                                      <a:rPr lang="en-US" sz="3200" i="1">
                                        <a:solidFill>
                                          <a:srgbClr val="000000"/>
                                        </a:solidFill>
                                        <a:latin typeface="Cambria Math" panose="02040503050406030204" pitchFamily="18" charset="0"/>
                                      </a:rPr>
                                      <m:t>3</m:t>
                                    </m:r>
                                  </m:den>
                                </m:f>
                                <m:r>
                                  <a:rPr lang="en-US" sz="3200" i="1">
                                    <a:solidFill>
                                      <a:srgbClr val="000000"/>
                                    </a:solidFill>
                                    <a:latin typeface="Cambria Math" panose="02040503050406030204" pitchFamily="18" charset="0"/>
                                  </a:rPr>
                                  <m:t>;</m:t>
                                </m:r>
                                <m:f>
                                  <m:fPr>
                                    <m:ctrlPr>
                                      <a:rPr lang="en-US" sz="3200" i="1">
                                        <a:solidFill>
                                          <a:srgbClr val="000000"/>
                                        </a:solidFill>
                                        <a:latin typeface="Cambria Math" panose="02040503050406030204" pitchFamily="18" charset="0"/>
                                      </a:rPr>
                                    </m:ctrlPr>
                                  </m:fPr>
                                  <m:num>
                                    <m:r>
                                      <a:rPr lang="en-US" sz="3200" i="1">
                                        <a:solidFill>
                                          <a:srgbClr val="000000"/>
                                        </a:solidFill>
                                        <a:latin typeface="Cambria Math" panose="02040503050406030204" pitchFamily="18" charset="0"/>
                                      </a:rPr>
                                      <m:t>11</m:t>
                                    </m:r>
                                  </m:num>
                                  <m:den>
                                    <m:r>
                                      <a:rPr lang="en-US" sz="3200" i="1">
                                        <a:solidFill>
                                          <a:srgbClr val="000000"/>
                                        </a:solidFill>
                                        <a:latin typeface="Cambria Math" panose="02040503050406030204" pitchFamily="18" charset="0"/>
                                      </a:rPr>
                                      <m:t>3</m:t>
                                    </m:r>
                                  </m:den>
                                </m:f>
                                <m:r>
                                  <a:rPr lang="en-US" sz="3200" i="1">
                                    <a:solidFill>
                                      <a:srgbClr val="000000"/>
                                    </a:solidFill>
                                    <a:latin typeface="Cambria Math" panose="02040503050406030204" pitchFamily="18" charset="0"/>
                                  </a:rPr>
                                  <m:t>;...</m:t>
                                </m:r>
                              </m:e>
                            </m:mr>
                          </m:m>
                        </m:e>
                      </m:d>
                    </m:oMath>
                  </m:oMathPara>
                </a14:m>
                <a:endParaRPr lang="en-US" sz="3200"/>
              </a:p>
              <a:p>
                <a:r>
                  <a:rPr lang="en-US" sz="3200">
                    <a:latin typeface="Cambria" panose="02040503050406030204" pitchFamily="18" charset="0"/>
                    <a:cs typeface="Times New Roman" panose="02020603050405020304" pitchFamily="18" charset="0"/>
                  </a:rPr>
                  <a:t>→ Thời điểm ban đầu vật qua vị trí x = 5cm là 1/3s</a:t>
                </a:r>
                <a:endParaRPr lang="en-US" sz="3200" dirty="0">
                  <a:latin typeface="Cambria" panose="02040503050406030204" pitchFamily="18" charset="0"/>
                  <a:cs typeface="Times New Roman" panose="02020603050405020304" pitchFamily="18" charset="0"/>
                </a:endParaRPr>
              </a:p>
            </p:txBody>
          </p:sp>
        </mc:Choice>
        <mc:Fallback xmlns="">
          <p:sp>
            <p:nvSpPr>
              <p:cNvPr id="5" name="Rectangle 4" descr="n181 zalo Nguyen Duc Chien">
                <a:extLst>
                  <a:ext uri="{FF2B5EF4-FFF2-40B4-BE49-F238E27FC236}">
                    <a16:creationId xmlns:a16="http://schemas.microsoft.com/office/drawing/2014/main" id="{6B5C2EFB-4F03-68B9-EF4B-9105E0A8787C}"/>
                  </a:ext>
                </a:extLst>
              </p:cNvPr>
              <p:cNvSpPr>
                <a:spLocks noRot="1" noChangeAspect="1" noMove="1" noResize="1" noEditPoints="1" noAdjustHandles="1" noChangeArrowheads="1" noChangeShapeType="1" noTextEdit="1"/>
              </p:cNvSpPr>
              <p:nvPr/>
            </p:nvSpPr>
            <p:spPr>
              <a:xfrm>
                <a:off x="7603501" y="2092648"/>
                <a:ext cx="9227278" cy="5827044"/>
              </a:xfrm>
              <a:prstGeom prst="rect">
                <a:avLst/>
              </a:prstGeom>
              <a:blipFill>
                <a:blip r:embed="rId6"/>
                <a:stretch>
                  <a:fillRect l="-1651" b="-2406"/>
                </a:stretch>
              </a:blipFill>
            </p:spPr>
            <p:txBody>
              <a:bodyPr/>
              <a:lstStyle/>
              <a:p>
                <a:r>
                  <a:rPr lang="en-US">
                    <a:noFill/>
                  </a:rPr>
                  <a:t> </a:t>
                </a:r>
              </a:p>
            </p:txBody>
          </p:sp>
        </mc:Fallback>
      </mc:AlternateContent>
      <p:sp>
        <p:nvSpPr>
          <p:cNvPr id="11" name="TextBox 19" descr="n181 zalo Nguyen Duc Chien">
            <a:extLst>
              <a:ext uri="{FF2B5EF4-FFF2-40B4-BE49-F238E27FC236}">
                <a16:creationId xmlns:a16="http://schemas.microsoft.com/office/drawing/2014/main" id="{A4E67003-1EEC-1580-062A-A1D33F717DB9}"/>
              </a:ext>
            </a:extLst>
          </p:cNvPr>
          <p:cNvSpPr txBox="1"/>
          <p:nvPr/>
        </p:nvSpPr>
        <p:spPr>
          <a:xfrm>
            <a:off x="1041351" y="494952"/>
            <a:ext cx="7035849" cy="1154162"/>
          </a:xfrm>
          <a:prstGeom prst="rect">
            <a:avLst/>
          </a:prstGeom>
        </p:spPr>
        <p:txBody>
          <a:bodyPr wrap="square" lIns="0" tIns="0" rIns="0" bIns="0" rtlCol="0" anchor="t">
            <a:spAutoFit/>
          </a:bodyPr>
          <a:lstStyle/>
          <a:p>
            <a:pPr marL="0" marR="0" lvl="0" indent="0" algn="l" defTabSz="914400" rtl="0" eaLnBrk="1" fontAlgn="auto" latinLnBrk="0" hangingPunct="1">
              <a:lnSpc>
                <a:spcPts val="8960"/>
              </a:lnSpc>
              <a:spcBef>
                <a:spcPts val="0"/>
              </a:spcBef>
              <a:spcAft>
                <a:spcPts val="0"/>
              </a:spcAft>
              <a:buClrTx/>
              <a:buSzTx/>
              <a:buFontTx/>
              <a:buNone/>
              <a:tabLst/>
              <a:defRPr/>
            </a:pPr>
            <a:r>
              <a:rPr kumimoji="0" lang="en-US" sz="8000" b="1" i="0" u="none" strike="noStrike" kern="1200" cap="none" spc="-160" normalizeH="0" baseline="0" noProof="0">
                <a:ln>
                  <a:noFill/>
                </a:ln>
                <a:solidFill>
                  <a:srgbClr val="44000A"/>
                </a:solidFill>
                <a:effectLst/>
                <a:uLnTx/>
                <a:uFillTx/>
                <a:latin typeface="Cambria" panose="02040503050406030204" pitchFamily="18" charset="0"/>
                <a:ea typeface="+mn-ea"/>
                <a:cs typeface="+mn-cs"/>
              </a:rPr>
              <a:t>MẬT THƯ SỐ 2</a:t>
            </a:r>
            <a:endPar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endParaRPr>
          </a:p>
        </p:txBody>
      </p:sp>
      <p:grpSp>
        <p:nvGrpSpPr>
          <p:cNvPr id="12" name="Group 28" descr="n181 zalo Nguyen Duc Chien">
            <a:extLst>
              <a:ext uri="{FF2B5EF4-FFF2-40B4-BE49-F238E27FC236}">
                <a16:creationId xmlns:a16="http://schemas.microsoft.com/office/drawing/2014/main" id="{DDF227A8-0E28-B5BB-A59B-5B19F143BE31}"/>
              </a:ext>
            </a:extLst>
          </p:cNvPr>
          <p:cNvGrpSpPr/>
          <p:nvPr/>
        </p:nvGrpSpPr>
        <p:grpSpPr>
          <a:xfrm rot="-1026736">
            <a:off x="4887803" y="6362722"/>
            <a:ext cx="1828800" cy="1828800"/>
            <a:chOff x="-5110" y="-78774"/>
            <a:chExt cx="3251200" cy="3251200"/>
          </a:xfrm>
        </p:grpSpPr>
        <p:sp>
          <p:nvSpPr>
            <p:cNvPr id="13" name="Freeform 29">
              <a:extLst>
                <a:ext uri="{FF2B5EF4-FFF2-40B4-BE49-F238E27FC236}">
                  <a16:creationId xmlns:a16="http://schemas.microsoft.com/office/drawing/2014/main" id="{89D94809-F5F4-7140-6AC8-15E2301D8972}"/>
                </a:ext>
              </a:extLst>
            </p:cNvPr>
            <p:cNvSpPr/>
            <p:nvPr/>
          </p:nvSpPr>
          <p:spPr>
            <a:xfrm>
              <a:off x="-5110" y="-78774"/>
              <a:ext cx="3251200" cy="3251200"/>
            </a:xfrm>
            <a:custGeom>
              <a:avLst/>
              <a:gdLst/>
              <a:ahLst/>
              <a:cxnLst/>
              <a:rect l="l" t="t" r="r" b="b"/>
              <a:pathLst>
                <a:path w="3251200" h="3251200">
                  <a:moveTo>
                    <a:pt x="3251200" y="25400"/>
                  </a:moveTo>
                  <a:cubicBezTo>
                    <a:pt x="3251200" y="11372"/>
                    <a:pt x="3239833" y="0"/>
                    <a:pt x="3225800" y="0"/>
                  </a:cubicBezTo>
                  <a:lnTo>
                    <a:pt x="25400" y="0"/>
                  </a:lnTo>
                  <a:cubicBezTo>
                    <a:pt x="11372" y="0"/>
                    <a:pt x="0" y="11372"/>
                    <a:pt x="0" y="25400"/>
                  </a:cubicBezTo>
                  <a:lnTo>
                    <a:pt x="0" y="3225800"/>
                  </a:lnTo>
                  <a:cubicBezTo>
                    <a:pt x="0" y="3239833"/>
                    <a:pt x="11372" y="3251200"/>
                    <a:pt x="25400" y="3251200"/>
                  </a:cubicBezTo>
                  <a:lnTo>
                    <a:pt x="3225800" y="3251200"/>
                  </a:lnTo>
                  <a:cubicBezTo>
                    <a:pt x="3239833" y="3251200"/>
                    <a:pt x="3251200" y="3239833"/>
                    <a:pt x="3251200" y="3225800"/>
                  </a:cubicBezTo>
                  <a:lnTo>
                    <a:pt x="3251200" y="25400"/>
                  </a:lnTo>
                  <a:close/>
                </a:path>
              </a:pathLst>
            </a:custGeom>
            <a:solidFill>
              <a:srgbClr val="FD5D5B"/>
            </a:solidFill>
          </p:spPr>
          <p:txBody>
            <a:bodyPr/>
            <a:lstStyle/>
            <a:p>
              <a:endParaRPr lang="en-US"/>
            </a:p>
          </p:txBody>
        </p:sp>
        <p:sp>
          <p:nvSpPr>
            <p:cNvPr id="14" name="TextBox 30">
              <a:extLst>
                <a:ext uri="{FF2B5EF4-FFF2-40B4-BE49-F238E27FC236}">
                  <a16:creationId xmlns:a16="http://schemas.microsoft.com/office/drawing/2014/main" id="{A6918B38-D093-A072-9394-CCF0FED9A811}"/>
                </a:ext>
              </a:extLst>
            </p:cNvPr>
            <p:cNvSpPr txBox="1"/>
            <p:nvPr/>
          </p:nvSpPr>
          <p:spPr>
            <a:xfrm>
              <a:off x="152400" y="244475"/>
              <a:ext cx="2946400" cy="2752725"/>
            </a:xfrm>
            <a:prstGeom prst="rect">
              <a:avLst/>
            </a:prstGeom>
          </p:spPr>
          <p:txBody>
            <a:bodyPr lIns="50800" tIns="50800" rIns="50800" bIns="50800" rtlCol="0" anchor="ctr"/>
            <a:lstStyle/>
            <a:p>
              <a:pPr algn="ctr">
                <a:lnSpc>
                  <a:spcPts val="1679"/>
                </a:lnSpc>
              </a:pPr>
              <a:endParaRPr lang="en-US" sz="1200" dirty="0">
                <a:solidFill>
                  <a:srgbClr val="44000A"/>
                </a:solidFill>
                <a:latin typeface="Muli Regular"/>
              </a:endParaRPr>
            </a:p>
          </p:txBody>
        </p:sp>
      </p:grpSp>
      <p:pic>
        <p:nvPicPr>
          <p:cNvPr id="16" name="Picture 31" descr="n181 zalo Nguyen Duc Chien">
            <a:extLst>
              <a:ext uri="{FF2B5EF4-FFF2-40B4-BE49-F238E27FC236}">
                <a16:creationId xmlns:a16="http://schemas.microsoft.com/office/drawing/2014/main" id="{AA0E02FC-11D0-FEBF-41DB-4574F84AC48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340198" flipH="1" flipV="1">
            <a:off x="4062985" y="6494642"/>
            <a:ext cx="992580" cy="501382"/>
          </a:xfrm>
          <a:prstGeom prst="rect">
            <a:avLst/>
          </a:prstGeom>
        </p:spPr>
      </p:pic>
    </p:spTree>
    <p:extLst>
      <p:ext uri="{BB962C8B-B14F-4D97-AF65-F5344CB8AC3E}">
        <p14:creationId xmlns:p14="http://schemas.microsoft.com/office/powerpoint/2010/main" val="18896939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693"/>
        </a:solidFill>
        <a:effectLst/>
      </p:bgPr>
    </p:bg>
    <p:spTree>
      <p:nvGrpSpPr>
        <p:cNvPr id="1" name=""/>
        <p:cNvGrpSpPr/>
        <p:nvPr/>
      </p:nvGrpSpPr>
      <p:grpSpPr>
        <a:xfrm>
          <a:off x="0" y="0"/>
          <a:ext cx="0" cy="0"/>
          <a:chOff x="0" y="0"/>
          <a:chExt cx="0" cy="0"/>
        </a:xfrm>
      </p:grpSpPr>
      <p:pic>
        <p:nvPicPr>
          <p:cNvPr id="15" name="Picture 15"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7928">
            <a:off x="-4226474" y="6054049"/>
            <a:ext cx="9563951" cy="5222352"/>
          </a:xfrm>
          <a:prstGeom prst="rect">
            <a:avLst/>
          </a:prstGeom>
        </p:spPr>
      </p:pic>
      <p:grpSp>
        <p:nvGrpSpPr>
          <p:cNvPr id="76" name="Group 75" descr="n181 zalo Nguyen Duc Chien"/>
          <p:cNvGrpSpPr/>
          <p:nvPr/>
        </p:nvGrpSpPr>
        <p:grpSpPr>
          <a:xfrm>
            <a:off x="978879" y="1962312"/>
            <a:ext cx="5413396" cy="4612786"/>
            <a:chOff x="5695812" y="7496074"/>
            <a:chExt cx="8487258" cy="2665543"/>
          </a:xfrm>
        </p:grpSpPr>
        <p:grpSp>
          <p:nvGrpSpPr>
            <p:cNvPr id="71" name="Group 2"/>
            <p:cNvGrpSpPr/>
            <p:nvPr/>
          </p:nvGrpSpPr>
          <p:grpSpPr>
            <a:xfrm>
              <a:off x="5695812" y="7496074"/>
              <a:ext cx="8487258" cy="2665543"/>
              <a:chOff x="0" y="-28575"/>
              <a:chExt cx="1836016" cy="2401232"/>
            </a:xfrm>
          </p:grpSpPr>
          <p:sp>
            <p:nvSpPr>
              <p:cNvPr id="72" name="Freeform 3"/>
              <p:cNvSpPr/>
              <p:nvPr/>
            </p:nvSpPr>
            <p:spPr>
              <a:xfrm>
                <a:off x="0" y="0"/>
                <a:ext cx="1836016" cy="2372657"/>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7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sp>
          <p:nvSpPr>
            <p:cNvPr id="75" name="Rectangle 74"/>
            <p:cNvSpPr/>
            <p:nvPr/>
          </p:nvSpPr>
          <p:spPr>
            <a:xfrm>
              <a:off x="5833657" y="7601365"/>
              <a:ext cx="8188641" cy="245435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Câu 2: </a:t>
              </a:r>
              <a:r>
                <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Một vật dao động điều hòa dọc theo trục Ox, quanh điểm gốc O, với biên độ A = 10 cm và chu kì T = 2s. Tại thời điểm t = 0, vật có li độ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Viết phương trình dao động của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Xác định thời điểm đầu tiên vật qua vị trí có li độ x = 5cm.</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 name="Group 2" descr="n181 zalo Nguyen Duc Chien"/>
          <p:cNvGrpSpPr/>
          <p:nvPr/>
        </p:nvGrpSpPr>
        <p:grpSpPr>
          <a:xfrm>
            <a:off x="7117621" y="1678192"/>
            <a:ext cx="10420498" cy="7283081"/>
            <a:chOff x="-234329" y="-28575"/>
            <a:chExt cx="2070345" cy="2107803"/>
          </a:xfrm>
        </p:grpSpPr>
        <p:sp>
          <p:nvSpPr>
            <p:cNvPr id="3" name="Freeform 3"/>
            <p:cNvSpPr/>
            <p:nvPr/>
          </p:nvSpPr>
          <p:spPr>
            <a:xfrm>
              <a:off x="-234329" y="0"/>
              <a:ext cx="2070345" cy="2079228"/>
            </a:xfrm>
            <a:custGeom>
              <a:avLst/>
              <a:gdLst/>
              <a:ahLst/>
              <a:cxnLst/>
              <a:rect l="l" t="t" r="r" b="b"/>
              <a:pathLst>
                <a:path w="1836016" h="2079228">
                  <a:moveTo>
                    <a:pt x="47755" y="0"/>
                  </a:moveTo>
                  <a:lnTo>
                    <a:pt x="1788262" y="0"/>
                  </a:lnTo>
                  <a:cubicBezTo>
                    <a:pt x="1800927" y="0"/>
                    <a:pt x="1813073" y="5031"/>
                    <a:pt x="1822029" y="13987"/>
                  </a:cubicBezTo>
                  <a:cubicBezTo>
                    <a:pt x="1830985" y="22943"/>
                    <a:pt x="1836016" y="35089"/>
                    <a:pt x="1836016" y="47755"/>
                  </a:cubicBezTo>
                  <a:lnTo>
                    <a:pt x="1836016" y="2031473"/>
                  </a:lnTo>
                  <a:cubicBezTo>
                    <a:pt x="1836016" y="2057847"/>
                    <a:pt x="1814636" y="2079228"/>
                    <a:pt x="1788262" y="2079228"/>
                  </a:cubicBezTo>
                  <a:lnTo>
                    <a:pt x="47755" y="2079228"/>
                  </a:lnTo>
                  <a:cubicBezTo>
                    <a:pt x="35089" y="2079228"/>
                    <a:pt x="22943" y="2074197"/>
                    <a:pt x="13987" y="2065241"/>
                  </a:cubicBezTo>
                  <a:cubicBezTo>
                    <a:pt x="5031" y="2056285"/>
                    <a:pt x="0" y="2044139"/>
                    <a:pt x="0" y="2031473"/>
                  </a:cubicBezTo>
                  <a:lnTo>
                    <a:pt x="0" y="47755"/>
                  </a:lnTo>
                  <a:cubicBezTo>
                    <a:pt x="0" y="35089"/>
                    <a:pt x="5031" y="22943"/>
                    <a:pt x="13987" y="13987"/>
                  </a:cubicBezTo>
                  <a:cubicBezTo>
                    <a:pt x="22943" y="5031"/>
                    <a:pt x="35089" y="0"/>
                    <a:pt x="47755"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52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pic>
        <p:nvPicPr>
          <p:cNvPr id="10" name="Picture 10" descr="n181 zalo Nguyen Duc Chi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06799" y="7504901"/>
            <a:ext cx="2553963" cy="2743515"/>
          </a:xfrm>
          <a:prstGeom prst="rect">
            <a:avLst/>
          </a:prstGeom>
        </p:spPr>
      </p:pic>
      <mc:AlternateContent xmlns:mc="http://schemas.openxmlformats.org/markup-compatibility/2006" xmlns:a14="http://schemas.microsoft.com/office/drawing/2010/main">
        <mc:Choice Requires="a14">
          <p:sp>
            <p:nvSpPr>
              <p:cNvPr id="5" name="Rectangle 4" descr="n181 zalo Nguyen Duc Chien">
                <a:extLst>
                  <a:ext uri="{FF2B5EF4-FFF2-40B4-BE49-F238E27FC236}">
                    <a16:creationId xmlns:a16="http://schemas.microsoft.com/office/drawing/2014/main" id="{6B5C2EFB-4F03-68B9-EF4B-9105E0A8787C}"/>
                  </a:ext>
                </a:extLst>
              </p:cNvPr>
              <p:cNvSpPr/>
              <p:nvPr/>
            </p:nvSpPr>
            <p:spPr>
              <a:xfrm>
                <a:off x="7603501" y="2092648"/>
                <a:ext cx="9227278" cy="23534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a. </a:t>
                </a:r>
                <a14:m>
                  <m:oMath xmlns:m="http://schemas.openxmlformats.org/officeDocument/2006/math">
                    <m:r>
                      <m:rPr>
                        <m:nor/>
                      </m:rPr>
                      <a:rPr kumimoji="0" lang="en-US" sz="3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ω</m:t>
                    </m:r>
                    <m:r>
                      <m:rPr>
                        <m:nor/>
                      </m:rPr>
                      <a:rPr kumimoji="0" lang="en-US" sz="3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 </m:t>
                    </m:r>
                    <m:f>
                      <m:fPr>
                        <m:ctrlPr>
                          <a:rPr kumimoji="0" lang="en-US" sz="3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m:rPr>
                            <m:nor/>
                          </m:rPr>
                          <a:rPr kumimoji="0" lang="en-US" sz="3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m:rPr>
                            <m:nor/>
                          </m:rPr>
                          <a:rPr kumimoji="0" lang="en-US" sz="3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π</m:t>
                        </m:r>
                      </m:num>
                      <m:den>
                        <m:r>
                          <m:rPr>
                            <m:sty m:val="p"/>
                          </m:rPr>
                          <a:rPr kumimoji="0" lang="en-US" sz="3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T</m:t>
                        </m:r>
                      </m:den>
                    </m:f>
                    <m:r>
                      <m:rPr>
                        <m:nor/>
                      </m:rPr>
                      <a:rPr kumimoji="0" lang="en-US" sz="3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 </m:t>
                    </m:r>
                    <m:r>
                      <m:rPr>
                        <m:nor/>
                      </m:rPr>
                      <a:rPr kumimoji="0" lang="en-US" sz="3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π</m:t>
                    </m:r>
                    <m:r>
                      <m:rPr>
                        <m:nor/>
                      </m:rPr>
                      <a:rPr kumimoji="0" lang="en-US" sz="3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m:rPr>
                        <m:nor/>
                      </m:rPr>
                      <a:rPr kumimoji="0" lang="en-US" sz="3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rad</m:t>
                    </m:r>
                    <m:r>
                      <m:rPr>
                        <m:nor/>
                      </m:rPr>
                      <a:rPr kumimoji="0" lang="en-US" sz="3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m:rPr>
                        <m:nor/>
                      </m:rPr>
                      <a:rPr kumimoji="0" lang="en-US" sz="3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s</m:t>
                    </m:r>
                  </m:oMath>
                </a14:m>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Tại t = 0: x = A → Pha ban đầu: </a:t>
                </a:r>
                <a14:m>
                  <m:oMath xmlns:m="http://schemas.openxmlformats.org/officeDocument/2006/math">
                    <m: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𝜑</m:t>
                    </m:r>
                    <m: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oMath>
                </a14:m>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m:t>
                    </m:r>
                    <m:func>
                      <m:funcPr>
                        <m:ctrlPr>
                          <a:rPr kumimoji="0" lang="en-US" sz="3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r>
                          <m:rPr>
                            <m:sty m:val="p"/>
                          </m:rPr>
                          <a:rPr kumimoji="0" lang="en-US" sz="32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cos</m:t>
                        </m:r>
                      </m:fName>
                      <m:e>
                        <m:d>
                          <m:dPr>
                            <m:ctrlPr>
                              <a:rPr kumimoji="0" lang="en-US" sz="3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3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𝜋</m:t>
                            </m:r>
                            <m:r>
                              <a:rPr kumimoji="0" lang="en-US" sz="3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d>
                      </m:e>
                    </m:func>
                    <m:d>
                      <m:dPr>
                        <m:ctrlPr>
                          <a:rPr kumimoji="0" lang="en-US" sz="3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32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𝑐𝑚</m:t>
                        </m:r>
                      </m:e>
                    </m:d>
                  </m:oMath>
                </a14:m>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b.  Cách 2:</a:t>
                </a:r>
                <a:r>
                  <a:rPr kumimoji="0" lang="en-US" sz="3200"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 Dựa vào vòng tròn lượng giác</a:t>
                </a:r>
                <a:endParaRPr kumimoji="0" lang="en-US" sz="32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mc:Choice>
        <mc:Fallback xmlns="">
          <p:sp>
            <p:nvSpPr>
              <p:cNvPr id="5" name="Rectangle 4" descr="n181 zalo Nguyen Duc Chien">
                <a:extLst>
                  <a:ext uri="{FF2B5EF4-FFF2-40B4-BE49-F238E27FC236}">
                    <a16:creationId xmlns:a16="http://schemas.microsoft.com/office/drawing/2014/main" id="{6B5C2EFB-4F03-68B9-EF4B-9105E0A8787C}"/>
                  </a:ext>
                </a:extLst>
              </p:cNvPr>
              <p:cNvSpPr>
                <a:spLocks noRot="1" noChangeAspect="1" noMove="1" noResize="1" noEditPoints="1" noAdjustHandles="1" noChangeArrowheads="1" noChangeShapeType="1" noTextEdit="1"/>
              </p:cNvSpPr>
              <p:nvPr/>
            </p:nvSpPr>
            <p:spPr>
              <a:xfrm>
                <a:off x="7603501" y="2092648"/>
                <a:ext cx="9227278" cy="2353401"/>
              </a:xfrm>
              <a:prstGeom prst="rect">
                <a:avLst/>
              </a:prstGeom>
              <a:blipFill>
                <a:blip r:embed="rId6"/>
                <a:stretch>
                  <a:fillRect l="-1651" b="-7513"/>
                </a:stretch>
              </a:blipFill>
            </p:spPr>
            <p:txBody>
              <a:bodyPr/>
              <a:lstStyle/>
              <a:p>
                <a:r>
                  <a:rPr lang="en-US">
                    <a:noFill/>
                  </a:rPr>
                  <a:t> </a:t>
                </a:r>
              </a:p>
            </p:txBody>
          </p:sp>
        </mc:Fallback>
      </mc:AlternateContent>
      <p:sp>
        <p:nvSpPr>
          <p:cNvPr id="12" name="Oval 11" descr="n181 zalo Nguyen Duc Chien">
            <a:extLst>
              <a:ext uri="{FF2B5EF4-FFF2-40B4-BE49-F238E27FC236}">
                <a16:creationId xmlns:a16="http://schemas.microsoft.com/office/drawing/2014/main" id="{D71B10E5-13BA-DD43-CE00-634EEA192976}"/>
              </a:ext>
            </a:extLst>
          </p:cNvPr>
          <p:cNvSpPr/>
          <p:nvPr/>
        </p:nvSpPr>
        <p:spPr>
          <a:xfrm>
            <a:off x="7506282" y="4859051"/>
            <a:ext cx="3436116" cy="337658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cxnSp>
        <p:nvCxnSpPr>
          <p:cNvPr id="13" name="Straight Connector 12" descr="n181 zalo Nguyen Duc Chien">
            <a:extLst>
              <a:ext uri="{FF2B5EF4-FFF2-40B4-BE49-F238E27FC236}">
                <a16:creationId xmlns:a16="http://schemas.microsoft.com/office/drawing/2014/main" id="{46683B80-A7D9-4CB1-218F-399DCCCA6A07}"/>
              </a:ext>
            </a:extLst>
          </p:cNvPr>
          <p:cNvCxnSpPr/>
          <p:nvPr/>
        </p:nvCxnSpPr>
        <p:spPr>
          <a:xfrm flipV="1">
            <a:off x="7215222" y="6538050"/>
            <a:ext cx="4091001"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descr="n181 zalo Nguyen Duc Chien">
            <a:extLst>
              <a:ext uri="{FF2B5EF4-FFF2-40B4-BE49-F238E27FC236}">
                <a16:creationId xmlns:a16="http://schemas.microsoft.com/office/drawing/2014/main" id="{9BFFFD1C-14E3-2C66-85FD-14074824AF1B}"/>
              </a:ext>
            </a:extLst>
          </p:cNvPr>
          <p:cNvCxnSpPr/>
          <p:nvPr/>
        </p:nvCxnSpPr>
        <p:spPr>
          <a:xfrm>
            <a:off x="10095277" y="5101605"/>
            <a:ext cx="0" cy="139363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31" name="Group 30" descr="n181 zalo Nguyen Duc Chien">
            <a:extLst>
              <a:ext uri="{FF2B5EF4-FFF2-40B4-BE49-F238E27FC236}">
                <a16:creationId xmlns:a16="http://schemas.microsoft.com/office/drawing/2014/main" id="{47B0865C-B998-CE1D-B025-FBC911631110}"/>
              </a:ext>
            </a:extLst>
          </p:cNvPr>
          <p:cNvGrpSpPr/>
          <p:nvPr/>
        </p:nvGrpSpPr>
        <p:grpSpPr>
          <a:xfrm>
            <a:off x="9222081" y="5837409"/>
            <a:ext cx="928014" cy="862818"/>
            <a:chOff x="9222081" y="5837409"/>
            <a:chExt cx="928014" cy="862818"/>
          </a:xfrm>
        </p:grpSpPr>
        <p:sp>
          <p:nvSpPr>
            <p:cNvPr id="8" name="Text Box 30">
              <a:extLst>
                <a:ext uri="{FF2B5EF4-FFF2-40B4-BE49-F238E27FC236}">
                  <a16:creationId xmlns:a16="http://schemas.microsoft.com/office/drawing/2014/main" id="{639BB3E3-FC86-C83C-541C-4AE4994BE601}"/>
                </a:ext>
              </a:extLst>
            </p:cNvPr>
            <p:cNvSpPr txBox="1"/>
            <p:nvPr/>
          </p:nvSpPr>
          <p:spPr>
            <a:xfrm>
              <a:off x="9551807" y="5837409"/>
              <a:ext cx="598288" cy="60523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l">
                <a:lnSpc>
                  <a:spcPct val="150000"/>
                </a:lnSpc>
                <a:spcBef>
                  <a:spcPts val="0"/>
                </a:spcBef>
                <a:spcAft>
                  <a:spcPts val="0"/>
                </a:spcAft>
              </a:pPr>
              <a:r>
                <a:rPr lang="en-US" sz="2800" b="1">
                  <a:solidFill>
                    <a:srgbClr val="FF0000"/>
                  </a:solidFill>
                  <a:effectLst/>
                  <a:latin typeface="Times New Roman" panose="02020603050405020304" pitchFamily="18" charset="0"/>
                  <a:ea typeface="Times New Roman" panose="02020603050405020304" pitchFamily="18" charset="0"/>
                  <a:sym typeface="Symbol" panose="05050102010706020507" pitchFamily="18" charset="2"/>
                </a:rPr>
                <a:t></a:t>
              </a:r>
              <a:endParaRPr lang="en-US" sz="2800">
                <a:solidFill>
                  <a:srgbClr val="003300"/>
                </a:solidFill>
                <a:effectLst/>
                <a:latin typeface="Times New Roman" panose="02020603050405020304" pitchFamily="18" charset="0"/>
                <a:ea typeface="Times New Roman" panose="02020603050405020304" pitchFamily="18" charset="0"/>
              </a:endParaRPr>
            </a:p>
          </p:txBody>
        </p:sp>
        <p:sp>
          <p:nvSpPr>
            <p:cNvPr id="21" name="Arc 20">
              <a:extLst>
                <a:ext uri="{FF2B5EF4-FFF2-40B4-BE49-F238E27FC236}">
                  <a16:creationId xmlns:a16="http://schemas.microsoft.com/office/drawing/2014/main" id="{7E5A1799-0C0D-ECEF-F069-6E6FEB44DE44}"/>
                </a:ext>
              </a:extLst>
            </p:cNvPr>
            <p:cNvSpPr/>
            <p:nvPr/>
          </p:nvSpPr>
          <p:spPr>
            <a:xfrm rot="14001657">
              <a:off x="9199493" y="6244588"/>
              <a:ext cx="478227" cy="433051"/>
            </a:xfrm>
            <a:prstGeom prst="arc">
              <a:avLst>
                <a:gd name="adj1" fmla="val 2200486"/>
                <a:gd name="adj2" fmla="val 891142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sp>
        <p:nvSpPr>
          <p:cNvPr id="24" name="Text Box 30" descr="n181 zalo Nguyen Duc Chien">
            <a:extLst>
              <a:ext uri="{FF2B5EF4-FFF2-40B4-BE49-F238E27FC236}">
                <a16:creationId xmlns:a16="http://schemas.microsoft.com/office/drawing/2014/main" id="{CB2F68AD-FF71-5E7A-C5DA-E98AA9A9DCD3}"/>
              </a:ext>
            </a:extLst>
          </p:cNvPr>
          <p:cNvSpPr txBox="1"/>
          <p:nvPr/>
        </p:nvSpPr>
        <p:spPr>
          <a:xfrm>
            <a:off x="9677054" y="6442646"/>
            <a:ext cx="954061" cy="11188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ctr">
              <a:spcBef>
                <a:spcPts val="0"/>
              </a:spcBef>
              <a:spcAft>
                <a:spcPts val="0"/>
              </a:spcAft>
            </a:pPr>
            <a:r>
              <a:rPr lang="en-US" sz="2800" b="1">
                <a:solidFill>
                  <a:srgbClr val="002060"/>
                </a:solidFill>
                <a:effectLst/>
                <a:latin typeface="Times New Roman" panose="02020603050405020304" pitchFamily="18" charset="0"/>
                <a:ea typeface="Times New Roman" panose="02020603050405020304" pitchFamily="18" charset="0"/>
              </a:rPr>
              <a:t>x</a:t>
            </a:r>
            <a:r>
              <a:rPr lang="en-US" sz="2800" b="1" baseline="-25000">
                <a:solidFill>
                  <a:srgbClr val="002060"/>
                </a:solidFill>
                <a:effectLst/>
                <a:latin typeface="Times New Roman" panose="02020603050405020304" pitchFamily="18" charset="0"/>
                <a:ea typeface="Times New Roman" panose="02020603050405020304" pitchFamily="18" charset="0"/>
              </a:rPr>
              <a:t>2</a:t>
            </a:r>
            <a:endParaRPr lang="en-US" sz="2800" b="1">
              <a:solidFill>
                <a:srgbClr val="002060"/>
              </a:solidFill>
              <a:effectLst/>
              <a:latin typeface="Times New Roman" panose="02020603050405020304" pitchFamily="18" charset="0"/>
              <a:ea typeface="Times New Roman" panose="02020603050405020304" pitchFamily="18" charset="0"/>
            </a:endParaRPr>
          </a:p>
          <a:p>
            <a:pPr marL="0" marR="0" indent="0" algn="ctr">
              <a:spcBef>
                <a:spcPts val="0"/>
              </a:spcBef>
              <a:spcAft>
                <a:spcPts val="0"/>
              </a:spcAft>
            </a:pPr>
            <a:r>
              <a:rPr lang="en-US" sz="2800" b="1">
                <a:solidFill>
                  <a:srgbClr val="002060"/>
                </a:solidFill>
                <a:effectLst/>
                <a:latin typeface="Times New Roman" panose="02020603050405020304" pitchFamily="18" charset="0"/>
                <a:ea typeface="Times New Roman" panose="02020603050405020304" pitchFamily="18" charset="0"/>
              </a:rPr>
              <a:t> 5cm</a:t>
            </a:r>
            <a:endParaRPr lang="en-US" sz="2800">
              <a:solidFill>
                <a:srgbClr val="003300"/>
              </a:solidFill>
              <a:effectLst/>
              <a:latin typeface="Times New Roman" panose="02020603050405020304" pitchFamily="18" charset="0"/>
              <a:ea typeface="Times New Roman" panose="02020603050405020304" pitchFamily="18" charset="0"/>
            </a:endParaRPr>
          </a:p>
        </p:txBody>
      </p:sp>
      <p:sp>
        <p:nvSpPr>
          <p:cNvPr id="28" name="Arc 27" descr="n181 zalo Nguyen Duc Chien">
            <a:extLst>
              <a:ext uri="{FF2B5EF4-FFF2-40B4-BE49-F238E27FC236}">
                <a16:creationId xmlns:a16="http://schemas.microsoft.com/office/drawing/2014/main" id="{23A47E0A-35F6-0B44-2EEB-4CAFC81C96B2}"/>
              </a:ext>
            </a:extLst>
          </p:cNvPr>
          <p:cNvSpPr/>
          <p:nvPr/>
        </p:nvSpPr>
        <p:spPr>
          <a:xfrm rot="14192135">
            <a:off x="8867677" y="5279763"/>
            <a:ext cx="2347195" cy="1513088"/>
          </a:xfrm>
          <a:prstGeom prst="arc">
            <a:avLst>
              <a:gd name="adj1" fmla="val 2200486"/>
              <a:gd name="adj2" fmla="val 9047788"/>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nvGrpSpPr>
          <p:cNvPr id="29" name="Group 28" descr="n181 zalo Nguyen Duc Chien">
            <a:extLst>
              <a:ext uri="{FF2B5EF4-FFF2-40B4-BE49-F238E27FC236}">
                <a16:creationId xmlns:a16="http://schemas.microsoft.com/office/drawing/2014/main" id="{6C3B631A-C6DD-0796-5FF1-7E30233C365B}"/>
              </a:ext>
            </a:extLst>
          </p:cNvPr>
          <p:cNvGrpSpPr/>
          <p:nvPr/>
        </p:nvGrpSpPr>
        <p:grpSpPr>
          <a:xfrm>
            <a:off x="10841401" y="5890004"/>
            <a:ext cx="1034413" cy="1115015"/>
            <a:chOff x="10841401" y="5890004"/>
            <a:chExt cx="1034413" cy="1115015"/>
          </a:xfrm>
        </p:grpSpPr>
        <p:sp>
          <p:nvSpPr>
            <p:cNvPr id="11" name="Text Box 30">
              <a:extLst>
                <a:ext uri="{FF2B5EF4-FFF2-40B4-BE49-F238E27FC236}">
                  <a16:creationId xmlns:a16="http://schemas.microsoft.com/office/drawing/2014/main" id="{CD4A6893-39C7-F1F1-21B0-8FFC608DA0A6}"/>
                </a:ext>
              </a:extLst>
            </p:cNvPr>
            <p:cNvSpPr txBox="1"/>
            <p:nvPr/>
          </p:nvSpPr>
          <p:spPr>
            <a:xfrm>
              <a:off x="10906218" y="6399782"/>
              <a:ext cx="921687" cy="60523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l">
                <a:lnSpc>
                  <a:spcPct val="150000"/>
                </a:lnSpc>
                <a:spcBef>
                  <a:spcPts val="0"/>
                </a:spcBef>
                <a:spcAft>
                  <a:spcPts val="0"/>
                </a:spcAft>
              </a:pPr>
              <a:r>
                <a:rPr lang="en-US" sz="2800" b="1">
                  <a:solidFill>
                    <a:srgbClr val="002060"/>
                  </a:solidFill>
                  <a:effectLst/>
                  <a:latin typeface="Times New Roman" panose="02020603050405020304" pitchFamily="18" charset="0"/>
                  <a:ea typeface="Times New Roman" panose="02020603050405020304" pitchFamily="18" charset="0"/>
                </a:rPr>
                <a:t>A</a:t>
              </a:r>
              <a:endParaRPr lang="en-US" sz="2800">
                <a:solidFill>
                  <a:srgbClr val="003300"/>
                </a:solidFill>
                <a:effectLst/>
                <a:latin typeface="Times New Roman" panose="02020603050405020304" pitchFamily="18" charset="0"/>
                <a:ea typeface="Times New Roman" panose="02020603050405020304" pitchFamily="18" charset="0"/>
              </a:endParaRPr>
            </a:p>
          </p:txBody>
        </p:sp>
        <p:sp>
          <p:nvSpPr>
            <p:cNvPr id="23" name="Text Box 30">
              <a:extLst>
                <a:ext uri="{FF2B5EF4-FFF2-40B4-BE49-F238E27FC236}">
                  <a16:creationId xmlns:a16="http://schemas.microsoft.com/office/drawing/2014/main" id="{3E2E26D3-20F3-7859-BD63-D662EF68FD03}"/>
                </a:ext>
              </a:extLst>
            </p:cNvPr>
            <p:cNvSpPr txBox="1"/>
            <p:nvPr/>
          </p:nvSpPr>
          <p:spPr>
            <a:xfrm>
              <a:off x="10954127" y="5890004"/>
              <a:ext cx="921687" cy="60523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l">
                <a:lnSpc>
                  <a:spcPct val="150000"/>
                </a:lnSpc>
                <a:spcBef>
                  <a:spcPts val="0"/>
                </a:spcBef>
                <a:spcAft>
                  <a:spcPts val="0"/>
                </a:spcAft>
              </a:pPr>
              <a:r>
                <a:rPr lang="en-US" sz="2800" b="1">
                  <a:solidFill>
                    <a:srgbClr val="002060"/>
                  </a:solidFill>
                  <a:effectLst/>
                  <a:latin typeface="Times New Roman" panose="02020603050405020304" pitchFamily="18" charset="0"/>
                  <a:ea typeface="Times New Roman" panose="02020603050405020304" pitchFamily="18" charset="0"/>
                </a:rPr>
                <a:t>x</a:t>
              </a:r>
              <a:r>
                <a:rPr lang="en-US" sz="2800" b="1" baseline="-25000">
                  <a:solidFill>
                    <a:srgbClr val="002060"/>
                  </a:solidFill>
                  <a:effectLst/>
                  <a:latin typeface="Times New Roman" panose="02020603050405020304" pitchFamily="18" charset="0"/>
                  <a:ea typeface="Times New Roman" panose="02020603050405020304" pitchFamily="18" charset="0"/>
                </a:rPr>
                <a:t>1</a:t>
              </a:r>
              <a:endParaRPr lang="en-US" sz="2800">
                <a:solidFill>
                  <a:srgbClr val="003300"/>
                </a:solidFill>
                <a:effectLst/>
                <a:latin typeface="Times New Roman" panose="02020603050405020304" pitchFamily="18" charset="0"/>
                <a:ea typeface="Times New Roman" panose="02020603050405020304" pitchFamily="18" charset="0"/>
              </a:endParaRPr>
            </a:p>
          </p:txBody>
        </p:sp>
        <p:sp>
          <p:nvSpPr>
            <p:cNvPr id="18" name="Oval 17">
              <a:extLst>
                <a:ext uri="{FF2B5EF4-FFF2-40B4-BE49-F238E27FC236}">
                  <a16:creationId xmlns:a16="http://schemas.microsoft.com/office/drawing/2014/main" id="{422D6D8B-DF70-D96E-BA19-FD42D798988C}"/>
                </a:ext>
              </a:extLst>
            </p:cNvPr>
            <p:cNvSpPr/>
            <p:nvPr/>
          </p:nvSpPr>
          <p:spPr>
            <a:xfrm>
              <a:off x="10841401" y="6426729"/>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p:grpSp>
        <p:nvGrpSpPr>
          <p:cNvPr id="30" name="Group 29" descr="n181 zalo Nguyen Duc Chien">
            <a:extLst>
              <a:ext uri="{FF2B5EF4-FFF2-40B4-BE49-F238E27FC236}">
                <a16:creationId xmlns:a16="http://schemas.microsoft.com/office/drawing/2014/main" id="{673750B7-8455-4DC3-A64B-F0A5AECBF692}"/>
              </a:ext>
            </a:extLst>
          </p:cNvPr>
          <p:cNvGrpSpPr/>
          <p:nvPr/>
        </p:nvGrpSpPr>
        <p:grpSpPr>
          <a:xfrm>
            <a:off x="9199671" y="4422891"/>
            <a:ext cx="1609262" cy="2115159"/>
            <a:chOff x="9199671" y="4422891"/>
            <a:chExt cx="1609262" cy="2115159"/>
          </a:xfrm>
        </p:grpSpPr>
        <p:sp>
          <p:nvSpPr>
            <p:cNvPr id="9" name="Text Box 30">
              <a:extLst>
                <a:ext uri="{FF2B5EF4-FFF2-40B4-BE49-F238E27FC236}">
                  <a16:creationId xmlns:a16="http://schemas.microsoft.com/office/drawing/2014/main" id="{D0704554-BCCA-1D32-4CDC-EADE8BA97F41}"/>
                </a:ext>
              </a:extLst>
            </p:cNvPr>
            <p:cNvSpPr txBox="1"/>
            <p:nvPr/>
          </p:nvSpPr>
          <p:spPr>
            <a:xfrm>
              <a:off x="9887246" y="4422891"/>
              <a:ext cx="921687" cy="60523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l">
                <a:lnSpc>
                  <a:spcPct val="150000"/>
                </a:lnSpc>
                <a:spcBef>
                  <a:spcPts val="0"/>
                </a:spcBef>
                <a:spcAft>
                  <a:spcPts val="0"/>
                </a:spcAft>
              </a:pPr>
              <a:r>
                <a:rPr lang="en-US" sz="2800" b="1">
                  <a:solidFill>
                    <a:srgbClr val="002060"/>
                  </a:solidFill>
                  <a:effectLst/>
                  <a:latin typeface="Times New Roman" panose="02020603050405020304" pitchFamily="18" charset="0"/>
                  <a:ea typeface="Times New Roman" panose="02020603050405020304" pitchFamily="18" charset="0"/>
                </a:rPr>
                <a:t>M</a:t>
              </a:r>
              <a:r>
                <a:rPr lang="en-US" sz="2800" b="1" baseline="-25000">
                  <a:solidFill>
                    <a:srgbClr val="002060"/>
                  </a:solidFill>
                  <a:effectLst/>
                  <a:latin typeface="Times New Roman" panose="02020603050405020304" pitchFamily="18" charset="0"/>
                  <a:ea typeface="Times New Roman" panose="02020603050405020304" pitchFamily="18" charset="0"/>
                </a:rPr>
                <a:t>2</a:t>
              </a:r>
              <a:endParaRPr lang="en-US" sz="2800">
                <a:solidFill>
                  <a:srgbClr val="003300"/>
                </a:solidFill>
                <a:effectLst/>
                <a:latin typeface="Times New Roman" panose="02020603050405020304" pitchFamily="18" charset="0"/>
                <a:ea typeface="Times New Roman" panose="02020603050405020304" pitchFamily="18" charset="0"/>
              </a:endParaRPr>
            </a:p>
          </p:txBody>
        </p:sp>
        <p:cxnSp>
          <p:nvCxnSpPr>
            <p:cNvPr id="16" name="Straight Connector 15">
              <a:extLst>
                <a:ext uri="{FF2B5EF4-FFF2-40B4-BE49-F238E27FC236}">
                  <a16:creationId xmlns:a16="http://schemas.microsoft.com/office/drawing/2014/main" id="{B68C2A60-D87A-BFA0-9FE4-E75D03E67ED2}"/>
                </a:ext>
              </a:extLst>
            </p:cNvPr>
            <p:cNvCxnSpPr>
              <a:cxnSpLocks/>
              <a:endCxn id="20" idx="7"/>
            </p:cNvCxnSpPr>
            <p:nvPr/>
          </p:nvCxnSpPr>
          <p:spPr>
            <a:xfrm flipV="1">
              <a:off x="9199671" y="5025175"/>
              <a:ext cx="977029" cy="151287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526BE3E-C5F0-AF10-F79A-BF6386423033}"/>
                </a:ext>
              </a:extLst>
            </p:cNvPr>
            <p:cNvSpPr/>
            <p:nvPr/>
          </p:nvSpPr>
          <p:spPr>
            <a:xfrm>
              <a:off x="10020602" y="4998393"/>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800"/>
            </a:p>
          </p:txBody>
        </p:sp>
      </p:grpSp>
      <mc:AlternateContent xmlns:mc="http://schemas.openxmlformats.org/markup-compatibility/2006" xmlns:a14="http://schemas.microsoft.com/office/drawing/2010/main">
        <mc:Choice Requires="a14">
          <p:sp>
            <p:nvSpPr>
              <p:cNvPr id="33" name="Rectangle 32" descr="n181 zalo Nguyen Duc Chien">
                <a:extLst>
                  <a:ext uri="{FF2B5EF4-FFF2-40B4-BE49-F238E27FC236}">
                    <a16:creationId xmlns:a16="http://schemas.microsoft.com/office/drawing/2014/main" id="{F6DD4BD4-1B59-D1BA-3AEA-EFA466F2CBDC}"/>
                  </a:ext>
                </a:extLst>
              </p:cNvPr>
              <p:cNvSpPr/>
              <p:nvPr/>
            </p:nvSpPr>
            <p:spPr>
              <a:xfrm>
                <a:off x="11919261" y="4614469"/>
                <a:ext cx="4847795" cy="32680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Thời điểm đầu tiên vật qua vị trí có li độ x = 5cm tương ứng với góc quét trên vòng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a:solidFill>
                      <a:prstClr val="black"/>
                    </a:solidFill>
                    <a:latin typeface="Cambria" panose="02040503050406030204" pitchFamily="18" charset="0"/>
                    <a:ea typeface="Cambria" panose="02040503050406030204" pitchFamily="18" charset="0"/>
                    <a:sym typeface="Symbol" panose="05050102010706020507" pitchFamily="18" charset="2"/>
                  </a:rPr>
                  <a:t> = 60</a:t>
                </a:r>
                <a:r>
                  <a:rPr lang="en-US" sz="3000" baseline="30000">
                    <a:solidFill>
                      <a:prstClr val="black"/>
                    </a:solidFill>
                    <a:latin typeface="Cambria" panose="02040503050406030204" pitchFamily="18" charset="0"/>
                    <a:ea typeface="Cambria" panose="02040503050406030204" pitchFamily="18" charset="0"/>
                    <a:sym typeface="Symbol" panose="05050102010706020507" pitchFamily="18" charset="2"/>
                  </a:rPr>
                  <a:t>0</a:t>
                </a:r>
                <a:r>
                  <a:rPr lang="en-US" sz="3000">
                    <a:solidFill>
                      <a:prstClr val="black"/>
                    </a:solidFill>
                    <a:latin typeface="Cambria" panose="02040503050406030204" pitchFamily="18" charset="0"/>
                    <a:ea typeface="Cambria" panose="02040503050406030204" pitchFamily="18" charset="0"/>
                    <a:sym typeface="Symbol" panose="05050102010706020507" pitchFamily="18" charset="2"/>
                  </a:rPr>
                  <a:t> = /3 (rad)</a:t>
                </a:r>
              </a:p>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𝑡</m:t>
                      </m:r>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f>
                        <m:fPr>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𝛼</m:t>
                          </m:r>
                        </m:num>
                        <m:den>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𝜋</m:t>
                          </m:r>
                        </m:den>
                      </m:f>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𝑇</m:t>
                      </m:r>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f>
                        <m:fPr>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num>
                        <m:den>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3</m:t>
                          </m:r>
                        </m:den>
                      </m:f>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𝑠</m:t>
                      </m:r>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m:oMathPara>
                </a14:m>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Choice>
        <mc:Fallback xmlns="">
          <p:sp>
            <p:nvSpPr>
              <p:cNvPr id="33" name="Rectangle 32" descr="n181 zalo Nguyen Duc Chien">
                <a:extLst>
                  <a:ext uri="{FF2B5EF4-FFF2-40B4-BE49-F238E27FC236}">
                    <a16:creationId xmlns:a16="http://schemas.microsoft.com/office/drawing/2014/main" id="{F6DD4BD4-1B59-D1BA-3AEA-EFA466F2CBDC}"/>
                  </a:ext>
                </a:extLst>
              </p:cNvPr>
              <p:cNvSpPr>
                <a:spLocks noRot="1" noChangeAspect="1" noMove="1" noResize="1" noEditPoints="1" noAdjustHandles="1" noChangeArrowheads="1" noChangeShapeType="1" noTextEdit="1"/>
              </p:cNvSpPr>
              <p:nvPr/>
            </p:nvSpPr>
            <p:spPr>
              <a:xfrm>
                <a:off x="11919261" y="4614469"/>
                <a:ext cx="4847795" cy="3268011"/>
              </a:xfrm>
              <a:prstGeom prst="rect">
                <a:avLst/>
              </a:prstGeom>
              <a:blipFill>
                <a:blip r:embed="rId7"/>
                <a:stretch>
                  <a:fillRect l="-2889" t="-2425" r="-4523"/>
                </a:stretch>
              </a:blipFill>
            </p:spPr>
            <p:txBody>
              <a:bodyPr/>
              <a:lstStyle/>
              <a:p>
                <a:r>
                  <a:rPr lang="en-US">
                    <a:noFill/>
                  </a:rPr>
                  <a:t> </a:t>
                </a:r>
              </a:p>
            </p:txBody>
          </p:sp>
        </mc:Fallback>
      </mc:AlternateContent>
      <p:sp>
        <p:nvSpPr>
          <p:cNvPr id="34" name="TextBox 19" descr="n181 zalo Nguyen Duc Chien">
            <a:extLst>
              <a:ext uri="{FF2B5EF4-FFF2-40B4-BE49-F238E27FC236}">
                <a16:creationId xmlns:a16="http://schemas.microsoft.com/office/drawing/2014/main" id="{93F096D8-81CC-92FB-71FB-828373CA072B}"/>
              </a:ext>
            </a:extLst>
          </p:cNvPr>
          <p:cNvSpPr txBox="1"/>
          <p:nvPr/>
        </p:nvSpPr>
        <p:spPr>
          <a:xfrm>
            <a:off x="1041351" y="494952"/>
            <a:ext cx="7035849" cy="1154162"/>
          </a:xfrm>
          <a:prstGeom prst="rect">
            <a:avLst/>
          </a:prstGeom>
        </p:spPr>
        <p:txBody>
          <a:bodyPr wrap="square" lIns="0" tIns="0" rIns="0" bIns="0" rtlCol="0" anchor="t">
            <a:spAutoFit/>
          </a:bodyPr>
          <a:lstStyle/>
          <a:p>
            <a:pPr marL="0" marR="0" lvl="0" indent="0" algn="l" defTabSz="914400" rtl="0" eaLnBrk="1" fontAlgn="auto" latinLnBrk="0" hangingPunct="1">
              <a:lnSpc>
                <a:spcPts val="8960"/>
              </a:lnSpc>
              <a:spcBef>
                <a:spcPts val="0"/>
              </a:spcBef>
              <a:spcAft>
                <a:spcPts val="0"/>
              </a:spcAft>
              <a:buClrTx/>
              <a:buSzTx/>
              <a:buFontTx/>
              <a:buNone/>
              <a:tabLst/>
              <a:defRPr/>
            </a:pPr>
            <a:r>
              <a:rPr kumimoji="0" lang="en-US" sz="8000" b="1" i="0" u="none" strike="noStrike" kern="1200" cap="none" spc="-160" normalizeH="0" baseline="0" noProof="0">
                <a:ln>
                  <a:noFill/>
                </a:ln>
                <a:solidFill>
                  <a:srgbClr val="44000A"/>
                </a:solidFill>
                <a:effectLst/>
                <a:uLnTx/>
                <a:uFillTx/>
                <a:latin typeface="Cambria" panose="02040503050406030204" pitchFamily="18" charset="0"/>
                <a:ea typeface="+mn-ea"/>
                <a:cs typeface="+mn-cs"/>
              </a:rPr>
              <a:t>MẬT THƯ SỐ 2</a:t>
            </a:r>
            <a:endParaRPr kumimoji="0" lang="en-US" sz="8000" b="1" i="0" u="none" strike="noStrike" kern="1200" cap="none" spc="-160" normalizeH="0" baseline="0" noProof="0" dirty="0">
              <a:ln>
                <a:noFill/>
              </a:ln>
              <a:solidFill>
                <a:srgbClr val="44000A"/>
              </a:solidFill>
              <a:effectLst/>
              <a:uLnTx/>
              <a:uFillTx/>
              <a:latin typeface="Cambria" panose="02040503050406030204" pitchFamily="18" charset="0"/>
              <a:ea typeface="+mn-ea"/>
              <a:cs typeface="+mn-cs"/>
            </a:endParaRPr>
          </a:p>
        </p:txBody>
      </p:sp>
      <p:grpSp>
        <p:nvGrpSpPr>
          <p:cNvPr id="35" name="Group 28" descr="n181 zalo Nguyen Duc Chien">
            <a:extLst>
              <a:ext uri="{FF2B5EF4-FFF2-40B4-BE49-F238E27FC236}">
                <a16:creationId xmlns:a16="http://schemas.microsoft.com/office/drawing/2014/main" id="{17918A86-4E09-7EA7-3D9D-942348302E0F}"/>
              </a:ext>
            </a:extLst>
          </p:cNvPr>
          <p:cNvGrpSpPr/>
          <p:nvPr/>
        </p:nvGrpSpPr>
        <p:grpSpPr>
          <a:xfrm rot="-1026736">
            <a:off x="4887803" y="6362722"/>
            <a:ext cx="1828800" cy="1828800"/>
            <a:chOff x="-5110" y="-78774"/>
            <a:chExt cx="3251200" cy="3251200"/>
          </a:xfrm>
        </p:grpSpPr>
        <p:sp>
          <p:nvSpPr>
            <p:cNvPr id="36" name="Freeform 29">
              <a:extLst>
                <a:ext uri="{FF2B5EF4-FFF2-40B4-BE49-F238E27FC236}">
                  <a16:creationId xmlns:a16="http://schemas.microsoft.com/office/drawing/2014/main" id="{6A80ABDB-A9FC-0A6F-ABE3-1EFE8B5C6F1A}"/>
                </a:ext>
              </a:extLst>
            </p:cNvPr>
            <p:cNvSpPr/>
            <p:nvPr/>
          </p:nvSpPr>
          <p:spPr>
            <a:xfrm>
              <a:off x="-5110" y="-78774"/>
              <a:ext cx="3251200" cy="3251200"/>
            </a:xfrm>
            <a:custGeom>
              <a:avLst/>
              <a:gdLst/>
              <a:ahLst/>
              <a:cxnLst/>
              <a:rect l="l" t="t" r="r" b="b"/>
              <a:pathLst>
                <a:path w="3251200" h="3251200">
                  <a:moveTo>
                    <a:pt x="3251200" y="25400"/>
                  </a:moveTo>
                  <a:cubicBezTo>
                    <a:pt x="3251200" y="11372"/>
                    <a:pt x="3239833" y="0"/>
                    <a:pt x="3225800" y="0"/>
                  </a:cubicBezTo>
                  <a:lnTo>
                    <a:pt x="25400" y="0"/>
                  </a:lnTo>
                  <a:cubicBezTo>
                    <a:pt x="11372" y="0"/>
                    <a:pt x="0" y="11372"/>
                    <a:pt x="0" y="25400"/>
                  </a:cubicBezTo>
                  <a:lnTo>
                    <a:pt x="0" y="3225800"/>
                  </a:lnTo>
                  <a:cubicBezTo>
                    <a:pt x="0" y="3239833"/>
                    <a:pt x="11372" y="3251200"/>
                    <a:pt x="25400" y="3251200"/>
                  </a:cubicBezTo>
                  <a:lnTo>
                    <a:pt x="3225800" y="3251200"/>
                  </a:lnTo>
                  <a:cubicBezTo>
                    <a:pt x="3239833" y="3251200"/>
                    <a:pt x="3251200" y="3239833"/>
                    <a:pt x="3251200" y="3225800"/>
                  </a:cubicBezTo>
                  <a:lnTo>
                    <a:pt x="3251200" y="25400"/>
                  </a:lnTo>
                  <a:close/>
                </a:path>
              </a:pathLst>
            </a:custGeom>
            <a:solidFill>
              <a:srgbClr val="FD5D5B"/>
            </a:solidFill>
          </p:spPr>
          <p:txBody>
            <a:bodyPr/>
            <a:lstStyle/>
            <a:p>
              <a:endParaRPr lang="en-US"/>
            </a:p>
          </p:txBody>
        </p:sp>
        <p:sp>
          <p:nvSpPr>
            <p:cNvPr id="37" name="TextBox 30">
              <a:extLst>
                <a:ext uri="{FF2B5EF4-FFF2-40B4-BE49-F238E27FC236}">
                  <a16:creationId xmlns:a16="http://schemas.microsoft.com/office/drawing/2014/main" id="{FA22FEEF-ACAC-4BA6-0C4E-D1E5E06D007F}"/>
                </a:ext>
              </a:extLst>
            </p:cNvPr>
            <p:cNvSpPr txBox="1"/>
            <p:nvPr/>
          </p:nvSpPr>
          <p:spPr>
            <a:xfrm>
              <a:off x="152400" y="244475"/>
              <a:ext cx="2946400" cy="2752725"/>
            </a:xfrm>
            <a:prstGeom prst="rect">
              <a:avLst/>
            </a:prstGeom>
          </p:spPr>
          <p:txBody>
            <a:bodyPr lIns="50800" tIns="50800" rIns="50800" bIns="50800" rtlCol="0" anchor="ctr"/>
            <a:lstStyle/>
            <a:p>
              <a:pPr algn="ctr">
                <a:lnSpc>
                  <a:spcPts val="1679"/>
                </a:lnSpc>
              </a:pPr>
              <a:endParaRPr lang="en-US" sz="1200" dirty="0">
                <a:solidFill>
                  <a:srgbClr val="44000A"/>
                </a:solidFill>
                <a:latin typeface="Muli Regular"/>
              </a:endParaRPr>
            </a:p>
          </p:txBody>
        </p:sp>
      </p:grpSp>
      <p:pic>
        <p:nvPicPr>
          <p:cNvPr id="38" name="Picture 31" descr="n181 zalo Nguyen Duc Chien">
            <a:extLst>
              <a:ext uri="{FF2B5EF4-FFF2-40B4-BE49-F238E27FC236}">
                <a16:creationId xmlns:a16="http://schemas.microsoft.com/office/drawing/2014/main" id="{1B076886-45AC-A142-C06E-1AEDE73E21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40198" flipH="1" flipV="1">
            <a:off x="4062985" y="6494642"/>
            <a:ext cx="992580" cy="501382"/>
          </a:xfrm>
          <a:prstGeom prst="rect">
            <a:avLst/>
          </a:prstGeom>
        </p:spPr>
      </p:pic>
    </p:spTree>
    <p:extLst>
      <p:ext uri="{BB962C8B-B14F-4D97-AF65-F5344CB8AC3E}">
        <p14:creationId xmlns:p14="http://schemas.microsoft.com/office/powerpoint/2010/main" val="15840251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n181 zalo Nguyen Duc Chien">
            <a:extLst>
              <a:ext uri="{FF2B5EF4-FFF2-40B4-BE49-F238E27FC236}">
                <a16:creationId xmlns:a16="http://schemas.microsoft.com/office/drawing/2014/main" id="{8398A0C5-6DDE-FFB3-60B7-5CD360793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395" y="1833563"/>
            <a:ext cx="6653213" cy="66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n181 zalo Nguyen Duc Chien">
            <a:extLst>
              <a:ext uri="{FF2B5EF4-FFF2-40B4-BE49-F238E27FC236}">
                <a16:creationId xmlns:a16="http://schemas.microsoft.com/office/drawing/2014/main" id="{CD4D3AB9-EEAA-2465-3AAD-E61BF6ECE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395" y="1833563"/>
            <a:ext cx="6653213" cy="661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AutoShape 7" descr="n181 zalo Nguyen Duc Chien">
            <a:extLst>
              <a:ext uri="{FF2B5EF4-FFF2-40B4-BE49-F238E27FC236}">
                <a16:creationId xmlns:a16="http://schemas.microsoft.com/office/drawing/2014/main" id="{54A1483D-B80E-5BAF-3A5B-29A9B75A1EA5}"/>
              </a:ext>
            </a:extLst>
          </p:cNvPr>
          <p:cNvSpPr>
            <a:spLocks noChangeArrowheads="1"/>
          </p:cNvSpPr>
          <p:nvPr/>
        </p:nvSpPr>
        <p:spPr bwMode="auto">
          <a:xfrm>
            <a:off x="9296400" y="5372100"/>
            <a:ext cx="228600" cy="342900"/>
          </a:xfrm>
          <a:prstGeom prst="sun">
            <a:avLst>
              <a:gd name="adj" fmla="val 25000"/>
            </a:avLst>
          </a:prstGeom>
          <a:solidFill>
            <a:schemeClr val="bg1"/>
          </a:solidFill>
          <a:ln w="38100">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pic>
        <p:nvPicPr>
          <p:cNvPr id="5" name="7 - Εικόνα" descr="n181 zalo Nguyen Duc Chien">
            <a:extLst>
              <a:ext uri="{FF2B5EF4-FFF2-40B4-BE49-F238E27FC236}">
                <a16:creationId xmlns:a16="http://schemas.microsoft.com/office/drawing/2014/main" id="{15465499-F7D7-FF85-9738-011E15757C78}"/>
              </a:ext>
            </a:extLst>
          </p:cNvPr>
          <p:cNvPicPr/>
          <p:nvPr/>
        </p:nvPicPr>
        <p:blipFill>
          <a:blip r:embed="rId4" cstate="print"/>
          <a:stretch>
            <a:fillRect/>
          </a:stretch>
        </p:blipFill>
        <p:spPr>
          <a:xfrm>
            <a:off x="6236495" y="342900"/>
            <a:ext cx="5815013" cy="1257300"/>
          </a:xfrm>
          <a:prstGeom prst="roundRect">
            <a:avLst/>
          </a:prstGeom>
          <a:solidFill>
            <a:srgbClr val="FB9D4F"/>
          </a:solidFill>
        </p:spPr>
      </p:pic>
      <p:pic>
        <p:nvPicPr>
          <p:cNvPr id="3078" name="4 - Εικόνα" descr="n181 zalo Nguyen Duc Chien">
            <a:extLst>
              <a:ext uri="{FF2B5EF4-FFF2-40B4-BE49-F238E27FC236}">
                <a16:creationId xmlns:a16="http://schemas.microsoft.com/office/drawing/2014/main" id="{EF375F03-58D0-17EC-83E6-FB89683FCB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5351" y="1371601"/>
            <a:ext cx="2616995" cy="202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2 - Εικόνα" descr="n181 zalo Nguyen Duc Chien">
            <a:extLst>
              <a:ext uri="{FF2B5EF4-FFF2-40B4-BE49-F238E27FC236}">
                <a16:creationId xmlns:a16="http://schemas.microsoft.com/office/drawing/2014/main" id="{4F0B0087-F59B-01E8-82E2-F5AC45E337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1" y="1257301"/>
            <a:ext cx="3769520"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1 - Εικόνα" descr="n181 zalo Nguyen Duc Chien">
            <a:extLst>
              <a:ext uri="{FF2B5EF4-FFF2-40B4-BE49-F238E27FC236}">
                <a16:creationId xmlns:a16="http://schemas.microsoft.com/office/drawing/2014/main" id="{6D9DCA2C-042A-CBC3-7E9A-234DA7E8FD71}"/>
              </a:ext>
            </a:extLst>
          </p:cNvPr>
          <p:cNvPicPr/>
          <p:nvPr/>
        </p:nvPicPr>
        <p:blipFill>
          <a:blip r:embed="rId7"/>
          <a:stretch>
            <a:fillRect/>
          </a:stretch>
        </p:blipFill>
        <p:spPr>
          <a:xfrm>
            <a:off x="3188495" y="7215188"/>
            <a:ext cx="2628900" cy="2471738"/>
          </a:xfrm>
          <a:prstGeom prst="rect">
            <a:avLst/>
          </a:prstGeom>
          <a:gradFill>
            <a:gsLst>
              <a:gs pos="0">
                <a:srgbClr val="FB9D4F"/>
              </a:gs>
              <a:gs pos="50000">
                <a:schemeClr val="accent1">
                  <a:tint val="44500"/>
                  <a:satMod val="160000"/>
                </a:schemeClr>
              </a:gs>
              <a:gs pos="100000">
                <a:schemeClr val="accent1">
                  <a:tint val="23500"/>
                  <a:satMod val="160000"/>
                </a:schemeClr>
              </a:gs>
            </a:gsLst>
            <a:lin ang="5400000" scaled="0"/>
          </a:gradFill>
        </p:spPr>
      </p:pic>
      <p:pic>
        <p:nvPicPr>
          <p:cNvPr id="12" name="24 - Εικόνα" descr="n181 zalo Nguyen Duc Chien">
            <a:extLst>
              <a:ext uri="{FF2B5EF4-FFF2-40B4-BE49-F238E27FC236}">
                <a16:creationId xmlns:a16="http://schemas.microsoft.com/office/drawing/2014/main" id="{425AE77F-C0F0-2A15-F48A-2502170BE799}"/>
              </a:ext>
            </a:extLst>
          </p:cNvPr>
          <p:cNvPicPr/>
          <p:nvPr/>
        </p:nvPicPr>
        <p:blipFill>
          <a:blip r:embed="rId8"/>
          <a:stretch>
            <a:fillRect/>
          </a:stretch>
        </p:blipFill>
        <p:spPr>
          <a:xfrm>
            <a:off x="12470608" y="7215188"/>
            <a:ext cx="2471738" cy="2471738"/>
          </a:xfrm>
          <a:prstGeom prst="rect">
            <a:avLst/>
          </a:prstGeom>
          <a:gradFill>
            <a:gsLst>
              <a:gs pos="0">
                <a:srgbClr val="FB9D4F"/>
              </a:gs>
              <a:gs pos="50000">
                <a:schemeClr val="accent1">
                  <a:tint val="44500"/>
                  <a:satMod val="160000"/>
                </a:schemeClr>
              </a:gs>
              <a:gs pos="100000">
                <a:schemeClr val="accent1">
                  <a:tint val="23500"/>
                  <a:satMod val="160000"/>
                </a:schemeClr>
              </a:gs>
            </a:gsLst>
            <a:lin ang="5400000" scaled="0"/>
          </a:grad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0" fill="hold"/>
                                        <p:tgtEl>
                                          <p:spTgt spid="6147"/>
                                        </p:tgtEl>
                                        <p:attrNameLst>
                                          <p:attrName>ppt_w</p:attrName>
                                        </p:attrNameLst>
                                      </p:cBhvr>
                                      <p:tavLst>
                                        <p:tav tm="0" fmla="#ppt_w*sin(2.5*pi*$)">
                                          <p:val>
                                            <p:fltVal val="0"/>
                                          </p:val>
                                        </p:tav>
                                        <p:tav tm="100000">
                                          <p:val>
                                            <p:fltVal val="1"/>
                                          </p:val>
                                        </p:tav>
                                      </p:tavLst>
                                    </p:anim>
                                    <p:anim calcmode="lin" valueType="num">
                                      <p:cBhvr>
                                        <p:cTn id="8" dur="5000" fill="hold"/>
                                        <p:tgtEl>
                                          <p:spTgt spid="614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Million Intro.wav"/>
                                        </p:tgtEl>
                                      </p:cMediaNode>
                                    </p:audio>
                                  </p:subTnLst>
                                </p:cTn>
                              </p:par>
                            </p:childTnLst>
                          </p:cTn>
                        </p:par>
                        <p:par>
                          <p:cTn id="9" fill="hold" nodeType="afterGroup">
                            <p:stCondLst>
                              <p:cond delay="5000"/>
                            </p:stCondLst>
                            <p:childTnLst>
                              <p:par>
                                <p:cTn id="10" presetID="23" presetClass="entr" presetSubtype="16" fill="hold" nodeType="afterEffect">
                                  <p:stCondLst>
                                    <p:cond delay="0"/>
                                  </p:stCondLst>
                                  <p:childTnLst>
                                    <p:set>
                                      <p:cBhvr>
                                        <p:cTn id="11" dur="1" fill="hold">
                                          <p:stCondLst>
                                            <p:cond delay="0"/>
                                          </p:stCondLst>
                                        </p:cTn>
                                        <p:tgtEl>
                                          <p:spTgt spid="6151"/>
                                        </p:tgtEl>
                                        <p:attrNameLst>
                                          <p:attrName>style.visibility</p:attrName>
                                        </p:attrNameLst>
                                      </p:cBhvr>
                                      <p:to>
                                        <p:strVal val="visible"/>
                                      </p:to>
                                    </p:set>
                                    <p:anim calcmode="lin" valueType="num">
                                      <p:cBhvr>
                                        <p:cTn id="12" dur="500" fill="hold"/>
                                        <p:tgtEl>
                                          <p:spTgt spid="6151"/>
                                        </p:tgtEl>
                                        <p:attrNameLst>
                                          <p:attrName>ppt_w</p:attrName>
                                        </p:attrNameLst>
                                      </p:cBhvr>
                                      <p:tavLst>
                                        <p:tav tm="0">
                                          <p:val>
                                            <p:fltVal val="0"/>
                                          </p:val>
                                        </p:tav>
                                        <p:tav tm="100000">
                                          <p:val>
                                            <p:strVal val="#ppt_w"/>
                                          </p:val>
                                        </p:tav>
                                      </p:tavLst>
                                    </p:anim>
                                    <p:anim calcmode="lin" valueType="num">
                                      <p:cBhvr>
                                        <p:cTn id="13" dur="500" fill="hold"/>
                                        <p:tgtEl>
                                          <p:spTgt spid="6151"/>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0"/>
                                            </p:cond>
                                          </p:stCondLst>
                                        </p:cTn>
                                        <p:tgtEl>
                                          <p:spTgt spid="6151"/>
                                        </p:tgtEl>
                                        <p:attrNameLst>
                                          <p:attrName>style.visibility</p:attrName>
                                        </p:attrNameLst>
                                      </p:cBhvr>
                                      <p:to>
                                        <p:strVal val="hidden"/>
                                      </p:to>
                                    </p:set>
                                  </p:subTnLst>
                                </p:cTn>
                              </p:par>
                            </p:childTnLst>
                          </p:cTn>
                        </p:par>
                        <p:par>
                          <p:cTn id="14" fill="hold" nodeType="afterGroup">
                            <p:stCondLst>
                              <p:cond delay="5500"/>
                            </p:stCondLst>
                            <p:childTnLst>
                              <p:par>
                                <p:cTn id="15" presetID="16" presetClass="entr" presetSubtype="26" fill="hold" nodeType="afterEffect">
                                  <p:stCondLst>
                                    <p:cond delay="3000"/>
                                  </p:stCondLst>
                                  <p:childTnLst>
                                    <p:set>
                                      <p:cBhvr>
                                        <p:cTn id="16" dur="1" fill="hold">
                                          <p:stCondLst>
                                            <p:cond delay="0"/>
                                          </p:stCondLst>
                                        </p:cTn>
                                        <p:tgtEl>
                                          <p:spTgt spid="6150"/>
                                        </p:tgtEl>
                                        <p:attrNameLst>
                                          <p:attrName>style.visibility</p:attrName>
                                        </p:attrNameLst>
                                      </p:cBhvr>
                                      <p:to>
                                        <p:strVal val="visible"/>
                                      </p:to>
                                    </p:set>
                                    <p:animEffect transition="in" filter="barn(inHorizontal)">
                                      <p:cBhvr>
                                        <p:cTn id="1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098" name="AutoShape 5" descr="n181 zalo Nguyen Duc Chien">
            <a:extLst>
              <a:ext uri="{FF2B5EF4-FFF2-40B4-BE49-F238E27FC236}">
                <a16:creationId xmlns:a16="http://schemas.microsoft.com/office/drawing/2014/main" id="{6D4F61E8-B7FD-3B19-C448-F4FC2046F821}"/>
              </a:ext>
            </a:extLst>
          </p:cNvPr>
          <p:cNvSpPr>
            <a:spLocks noChangeArrowheads="1"/>
          </p:cNvSpPr>
          <p:nvPr/>
        </p:nvSpPr>
        <p:spPr bwMode="auto">
          <a:xfrm>
            <a:off x="18630900" y="8458200"/>
            <a:ext cx="228600" cy="114300"/>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pic>
        <p:nvPicPr>
          <p:cNvPr id="22537" name="Picture 9" descr="n181 zalo Nguyen Duc Chien">
            <a:extLst>
              <a:ext uri="{FF2B5EF4-FFF2-40B4-BE49-F238E27FC236}">
                <a16:creationId xmlns:a16="http://schemas.microsoft.com/office/drawing/2014/main" id="{8D6FA184-D024-EED5-FFBD-7016D16761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22532" name="Rectangle 4" descr="n181 zalo Nguyen Duc Chien">
            <a:extLst>
              <a:ext uri="{FF2B5EF4-FFF2-40B4-BE49-F238E27FC236}">
                <a16:creationId xmlns:a16="http://schemas.microsoft.com/office/drawing/2014/main" id="{391C7B2C-E498-BEA5-27DF-E185DCADA1DD}"/>
              </a:ext>
            </a:extLst>
          </p:cNvPr>
          <p:cNvSpPr>
            <a:spLocks noChangeArrowheads="1"/>
          </p:cNvSpPr>
          <p:nvPr/>
        </p:nvSpPr>
        <p:spPr bwMode="auto">
          <a:xfrm>
            <a:off x="11201400" y="9117807"/>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slide(fromRight)">
                                      <p:cBhvr>
                                        <p:cTn id="7" dur="500"/>
                                        <p:tgtEl>
                                          <p:spTgt spid="22537"/>
                                        </p:tgtEl>
                                      </p:cBhvr>
                                    </p:animEffect>
                                  </p:childTnLst>
                                  <p:subTnLst>
                                    <p:audio>
                                      <p:cMediaNode>
                                        <p:cTn display="0" masterRel="sameClick">
                                          <p:stCondLst>
                                            <p:cond evt="begin" delay="0">
                                              <p:tn val="5"/>
                                            </p:cond>
                                          </p:stCondLst>
                                          <p:endCondLst>
                                            <p:cond evt="onStopAudio" delay="0">
                                              <p:tgtEl>
                                                <p:sldTgt/>
                                              </p:tgtEl>
                                            </p:cond>
                                          </p:endCondLst>
                                        </p:cTn>
                                        <p:tgtEl>
                                          <p:sndTgt r:embed="rId2"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3000"/>
                                  </p:stCondLst>
                                  <p:childTnLst>
                                    <p:set>
                                      <p:cBhvr>
                                        <p:cTn id="10" dur="1" fill="hold">
                                          <p:stCondLst>
                                            <p:cond delay="499"/>
                                          </p:stCondLst>
                                        </p:cTn>
                                        <p:tgtEl>
                                          <p:spTgt spid="225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5122" name="Picture 2" descr="n181 zalo Nguyen Duc Chien">
            <a:extLst>
              <a:ext uri="{FF2B5EF4-FFF2-40B4-BE49-F238E27FC236}">
                <a16:creationId xmlns:a16="http://schemas.microsoft.com/office/drawing/2014/main" id="{F7F3EC1C-4276-9790-812F-E28EA8C245D7}"/>
              </a:ext>
            </a:extLst>
          </p:cNvPr>
          <p:cNvPicPr>
            <a:picLocks noChangeAspect="1" noChangeArrowheads="1"/>
          </p:cNvPicPr>
          <p:nvPr/>
        </p:nvPicPr>
        <p:blipFill>
          <a:blip r:embed="rId5">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2139047"/>
            <a:ext cx="18288000" cy="137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88067" name="Rectangle 3" descr="n181 zalo Nguyen Duc Chien">
            <a:extLst>
              <a:ext uri="{FF2B5EF4-FFF2-40B4-BE49-F238E27FC236}">
                <a16:creationId xmlns:a16="http://schemas.microsoft.com/office/drawing/2014/main" id="{152AD763-E2F8-3880-5C4D-0BEAD9F39916}"/>
              </a:ext>
            </a:extLst>
          </p:cNvPr>
          <p:cNvSpPr>
            <a:spLocks noChangeArrowheads="1"/>
          </p:cNvSpPr>
          <p:nvPr/>
        </p:nvSpPr>
        <p:spPr bwMode="auto">
          <a:xfrm>
            <a:off x="3200400" y="2164856"/>
            <a:ext cx="12001500" cy="126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pPr>
            <a:r>
              <a:rPr lang="en-US" altLang="en-US" sz="4200" b="1">
                <a:solidFill>
                  <a:srgbClr val="FFFFFF"/>
                </a:solidFill>
                <a:latin typeface="Cambria" panose="02040503050406030204" pitchFamily="18" charset="0"/>
              </a:rPr>
              <a:t>Câu 1. Dao động điều hòa là:</a:t>
            </a:r>
            <a:endParaRPr lang="en-US" altLang="en-US" sz="4200" b="1">
              <a:solidFill>
                <a:srgbClr val="FFFFFF"/>
              </a:solidFill>
              <a:latin typeface="Lucida Sans" panose="020B0602030504020204" pitchFamily="34" charset="0"/>
            </a:endParaRPr>
          </a:p>
        </p:txBody>
      </p:sp>
      <p:pic>
        <p:nvPicPr>
          <p:cNvPr id="5124" name="Picture 4" descr="n181 zalo Nguyen Duc Chien">
            <a:extLst>
              <a:ext uri="{FF2B5EF4-FFF2-40B4-BE49-F238E27FC236}">
                <a16:creationId xmlns:a16="http://schemas.microsoft.com/office/drawing/2014/main" id="{2C35A983-684B-9843-E978-739F6A636E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7" y="3860824"/>
            <a:ext cx="17219004" cy="11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5125" name="Picture 5" descr="n181 zalo Nguyen Duc Chien">
            <a:extLst>
              <a:ext uri="{FF2B5EF4-FFF2-40B4-BE49-F238E27FC236}">
                <a16:creationId xmlns:a16="http://schemas.microsoft.com/office/drawing/2014/main" id="{D3C44ADA-143F-3649-E841-4346E3199E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6" y="6393542"/>
            <a:ext cx="17219003" cy="11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5126" name="Picture 6" descr="n181 zalo Nguyen Duc Chien">
            <a:extLst>
              <a:ext uri="{FF2B5EF4-FFF2-40B4-BE49-F238E27FC236}">
                <a16:creationId xmlns:a16="http://schemas.microsoft.com/office/drawing/2014/main" id="{B9301FFF-A8F9-6D66-8FAE-7CA5CDD2EA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5998" y="5117707"/>
            <a:ext cx="17219004" cy="11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5127" name="Picture 7" descr="n181 zalo Nguyen Duc Chien">
            <a:extLst>
              <a:ext uri="{FF2B5EF4-FFF2-40B4-BE49-F238E27FC236}">
                <a16:creationId xmlns:a16="http://schemas.microsoft.com/office/drawing/2014/main" id="{931B96BB-C4FF-94D0-8C63-0C1BEC7257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996" y="7669377"/>
            <a:ext cx="17219004" cy="113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88073" name="Rectangle 9" descr="n181 zalo Nguyen Duc Chien">
            <a:hlinkClick r:id="" action="ppaction://noaction" highlightClick="1"/>
            <a:extLst>
              <a:ext uri="{FF2B5EF4-FFF2-40B4-BE49-F238E27FC236}">
                <a16:creationId xmlns:a16="http://schemas.microsoft.com/office/drawing/2014/main" id="{9A7A595F-E2C3-3967-5DA5-73709EBBD5A5}"/>
              </a:ext>
            </a:extLst>
          </p:cNvPr>
          <p:cNvSpPr>
            <a:spLocks noChangeArrowheads="1"/>
          </p:cNvSpPr>
          <p:nvPr/>
        </p:nvSpPr>
        <p:spPr bwMode="auto">
          <a:xfrm>
            <a:off x="2149930" y="3904049"/>
            <a:ext cx="149654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685800" indent="-685800" defTabSz="1371600" fontAlgn="base">
              <a:spcBef>
                <a:spcPct val="0"/>
              </a:spcBef>
              <a:spcAft>
                <a:spcPct val="0"/>
              </a:spcAft>
              <a:buFontTx/>
              <a:buAutoNum type="alphaUcPeriod"/>
            </a:pPr>
            <a:r>
              <a:rPr lang="vi-VN" altLang="en-US" sz="3600" b="1">
                <a:solidFill>
                  <a:srgbClr val="FFFFFF"/>
                </a:solidFill>
                <a:latin typeface="Cambria" panose="02040503050406030204" pitchFamily="18" charset="0"/>
              </a:rPr>
              <a:t>Những chuyển động có trạng thái lặp đi lặp lại như cũ sau</a:t>
            </a:r>
            <a:r>
              <a:rPr lang="en-US" altLang="en-US" sz="3600" b="1">
                <a:solidFill>
                  <a:srgbClr val="FFFFFF"/>
                </a:solidFill>
                <a:latin typeface="Cambria" panose="02040503050406030204" pitchFamily="18" charset="0"/>
              </a:rPr>
              <a:t> </a:t>
            </a:r>
            <a:r>
              <a:rPr lang="vi-VN" altLang="en-US" sz="3600" b="1">
                <a:solidFill>
                  <a:srgbClr val="FFFFFF"/>
                </a:solidFill>
                <a:latin typeface="Cambria" panose="02040503050406030204" pitchFamily="18" charset="0"/>
              </a:rPr>
              <a:t>những </a:t>
            </a:r>
            <a:endParaRPr lang="en-US" altLang="en-US" sz="3600" b="1">
              <a:solidFill>
                <a:srgbClr val="FFFFFF"/>
              </a:solidFill>
              <a:latin typeface="Cambria" panose="02040503050406030204" pitchFamily="18" charset="0"/>
            </a:endParaRPr>
          </a:p>
          <a:p>
            <a:pPr defTabSz="1371600" fontAlgn="base">
              <a:spcBef>
                <a:spcPct val="0"/>
              </a:spcBef>
              <a:spcAft>
                <a:spcPct val="0"/>
              </a:spcAft>
              <a:buNone/>
              <a:tabLst>
                <a:tab pos="697707" algn="l"/>
              </a:tabLst>
            </a:pPr>
            <a:r>
              <a:rPr lang="en-US" altLang="en-US" sz="3600" b="1">
                <a:solidFill>
                  <a:srgbClr val="FFFFFF"/>
                </a:solidFill>
                <a:latin typeface="Cambria" panose="02040503050406030204" pitchFamily="18" charset="0"/>
              </a:rPr>
              <a:t>	</a:t>
            </a:r>
            <a:r>
              <a:rPr lang="vi-VN" altLang="en-US" sz="3600" b="1">
                <a:solidFill>
                  <a:srgbClr val="FFFFFF"/>
                </a:solidFill>
                <a:latin typeface="Cambria" panose="02040503050406030204" pitchFamily="18" charset="0"/>
              </a:rPr>
              <a:t>khoảng thời gian bằng nhau</a:t>
            </a:r>
            <a:endParaRPr lang="en-US" altLang="en-US" sz="3600" b="1">
              <a:solidFill>
                <a:srgbClr val="FFFFFF"/>
              </a:solidFill>
              <a:latin typeface="Cambria" panose="02040503050406030204" pitchFamily="18" charset="0"/>
            </a:endParaRPr>
          </a:p>
        </p:txBody>
      </p:sp>
      <p:sp>
        <p:nvSpPr>
          <p:cNvPr id="88074" name="Rectangle 10" descr="n181 zalo Nguyen Duc Chien">
            <a:hlinkClick r:id="" action="ppaction://noaction" highlightClick="1"/>
            <a:extLst>
              <a:ext uri="{FF2B5EF4-FFF2-40B4-BE49-F238E27FC236}">
                <a16:creationId xmlns:a16="http://schemas.microsoft.com/office/drawing/2014/main" id="{77910D41-AA3E-1BEF-5B85-488D36337182}"/>
              </a:ext>
            </a:extLst>
          </p:cNvPr>
          <p:cNvSpPr>
            <a:spLocks noChangeArrowheads="1"/>
          </p:cNvSpPr>
          <p:nvPr/>
        </p:nvSpPr>
        <p:spPr bwMode="auto">
          <a:xfrm>
            <a:off x="2149929" y="5238141"/>
            <a:ext cx="14135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B. Dao động có biên độ phụ thuộc vào tần số  riêng của hệ dao động</a:t>
            </a:r>
          </a:p>
        </p:txBody>
      </p:sp>
      <p:sp>
        <p:nvSpPr>
          <p:cNvPr id="88075" name="Rectangle 11" descr="n181 zalo Nguyen Duc Chien">
            <a:extLst>
              <a:ext uri="{FF2B5EF4-FFF2-40B4-BE49-F238E27FC236}">
                <a16:creationId xmlns:a16="http://schemas.microsoft.com/office/drawing/2014/main" id="{5D20F378-FEB7-5C27-FB4D-7BE9EF545502}"/>
              </a:ext>
            </a:extLst>
          </p:cNvPr>
          <p:cNvSpPr>
            <a:spLocks noChangeArrowheads="1"/>
          </p:cNvSpPr>
          <p:nvPr/>
        </p:nvSpPr>
        <p:spPr bwMode="auto">
          <a:xfrm>
            <a:off x="2171701" y="6306458"/>
            <a:ext cx="14943629" cy="122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C. </a:t>
            </a:r>
            <a:r>
              <a:rPr lang="vi-VN" altLang="en-US" sz="3600" b="1">
                <a:solidFill>
                  <a:srgbClr val="FFFFFF"/>
                </a:solidFill>
                <a:latin typeface="Cambria" panose="02040503050406030204" pitchFamily="18" charset="0"/>
              </a:rPr>
              <a:t>Dao động được mô</a:t>
            </a:r>
            <a:r>
              <a:rPr lang="en-US" altLang="en-US" sz="3600" b="1">
                <a:solidFill>
                  <a:srgbClr val="FFFFFF"/>
                </a:solidFill>
                <a:latin typeface="Cambria" panose="02040503050406030204" pitchFamily="18" charset="0"/>
              </a:rPr>
              <a:t> </a:t>
            </a:r>
            <a:r>
              <a:rPr lang="vi-VN" altLang="en-US" sz="3600" b="1">
                <a:solidFill>
                  <a:srgbClr val="FFFFFF"/>
                </a:solidFill>
                <a:latin typeface="Cambria" panose="02040503050406030204" pitchFamily="18" charset="0"/>
              </a:rPr>
              <a:t>tả bằng 1 định luật dạng sin (hay cosin) đối</a:t>
            </a:r>
            <a:endParaRPr lang="en-US" altLang="en-US" sz="3600" b="1">
              <a:solidFill>
                <a:srgbClr val="FFFFFF"/>
              </a:solidFill>
              <a:latin typeface="Cambria" panose="02040503050406030204" pitchFamily="18" charset="0"/>
            </a:endParaRPr>
          </a:p>
          <a:p>
            <a:pPr defTabSz="1371600" fontAlgn="base">
              <a:spcBef>
                <a:spcPct val="0"/>
              </a:spcBef>
              <a:spcAft>
                <a:spcPct val="0"/>
              </a:spcAft>
              <a:buNone/>
              <a:tabLst>
                <a:tab pos="521495" algn="l"/>
              </a:tabLst>
            </a:pPr>
            <a:r>
              <a:rPr lang="en-US" altLang="en-US" sz="3600" b="1">
                <a:solidFill>
                  <a:srgbClr val="FFFFFF"/>
                </a:solidFill>
                <a:latin typeface="Cambria" panose="02040503050406030204" pitchFamily="18" charset="0"/>
              </a:rPr>
              <a:t>	</a:t>
            </a:r>
            <a:r>
              <a:rPr lang="vi-VN" altLang="en-US" sz="3600" b="1">
                <a:solidFill>
                  <a:srgbClr val="FFFFFF"/>
                </a:solidFill>
                <a:latin typeface="Cambria" panose="02040503050406030204" pitchFamily="18" charset="0"/>
              </a:rPr>
              <a:t>với </a:t>
            </a:r>
            <a:r>
              <a:rPr lang="en-US" altLang="en-US" sz="3600" b="1">
                <a:solidFill>
                  <a:srgbClr val="FFFFFF"/>
                </a:solidFill>
                <a:latin typeface="Cambria" panose="02040503050406030204" pitchFamily="18" charset="0"/>
              </a:rPr>
              <a:t> </a:t>
            </a:r>
            <a:r>
              <a:rPr lang="vi-VN" altLang="en-US" sz="3600" b="1">
                <a:solidFill>
                  <a:srgbClr val="FFFFFF"/>
                </a:solidFill>
                <a:latin typeface="Cambria" panose="02040503050406030204" pitchFamily="18" charset="0"/>
              </a:rPr>
              <a:t>thời gian</a:t>
            </a:r>
            <a:endParaRPr lang="en-US" altLang="en-US" sz="3600" b="1">
              <a:solidFill>
                <a:srgbClr val="FFFFFF"/>
              </a:solidFill>
              <a:latin typeface="Cambria" panose="02040503050406030204" pitchFamily="18" charset="0"/>
            </a:endParaRPr>
          </a:p>
        </p:txBody>
      </p:sp>
      <p:sp>
        <p:nvSpPr>
          <p:cNvPr id="88076" name="Rectangle 12" descr="n181 zalo Nguyen Duc Chien">
            <a:extLst>
              <a:ext uri="{FF2B5EF4-FFF2-40B4-BE49-F238E27FC236}">
                <a16:creationId xmlns:a16="http://schemas.microsoft.com/office/drawing/2014/main" id="{3B5A2103-CC29-B2EE-00D7-06E600D655BE}"/>
              </a:ext>
            </a:extLst>
          </p:cNvPr>
          <p:cNvSpPr>
            <a:spLocks noChangeArrowheads="1"/>
          </p:cNvSpPr>
          <p:nvPr/>
        </p:nvSpPr>
        <p:spPr bwMode="auto">
          <a:xfrm>
            <a:off x="2286000" y="7756193"/>
            <a:ext cx="1399902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D. Những chuyển động có giới hạn trong không gian, lặp đi lặp lại </a:t>
            </a:r>
          </a:p>
          <a:p>
            <a:pPr defTabSz="1371600" fontAlgn="base">
              <a:spcBef>
                <a:spcPct val="0"/>
              </a:spcBef>
              <a:spcAft>
                <a:spcPct val="0"/>
              </a:spcAft>
              <a:buNone/>
              <a:tabLst>
                <a:tab pos="507207" algn="l"/>
              </a:tabLst>
            </a:pPr>
            <a:r>
              <a:rPr lang="en-US" altLang="en-US" sz="3600" b="1">
                <a:solidFill>
                  <a:srgbClr val="FFFFFF"/>
                </a:solidFill>
                <a:latin typeface="Cambria" panose="02040503050406030204" pitchFamily="18" charset="0"/>
              </a:rPr>
              <a:t>	quanh 1 VTCB</a:t>
            </a:r>
          </a:p>
        </p:txBody>
      </p:sp>
      <p:pic>
        <p:nvPicPr>
          <p:cNvPr id="88077" name="thinking.wav" descr="n181 zalo Nguyen Duc Chien">
            <a:hlinkClick r:id="" action="ppaction://media"/>
            <a:extLst>
              <a:ext uri="{FF2B5EF4-FFF2-40B4-BE49-F238E27FC236}">
                <a16:creationId xmlns:a16="http://schemas.microsoft.com/office/drawing/2014/main" id="{9A3901CB-63CF-8CA4-F205-2BE1DED555B7}"/>
              </a:ext>
            </a:extLst>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102442" y="597574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4" descr="n181 zalo Nguyen Duc Chien">
            <a:hlinkClick r:id="" action="ppaction://noaction">
              <a:snd r:embed="rId9" name="millionaire3.wav"/>
            </a:hlinkClick>
            <a:extLst>
              <a:ext uri="{FF2B5EF4-FFF2-40B4-BE49-F238E27FC236}">
                <a16:creationId xmlns:a16="http://schemas.microsoft.com/office/drawing/2014/main" id="{8EF478BA-376E-5F36-0A4E-6D3C782936C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AutoShape 15" descr="n181 zalo Nguyen Duc Chien">
            <a:hlinkClick r:id="" action="ppaction://noaction" highlightClick="1">
              <a:snd r:embed="rId11" name="laugh track.wav"/>
            </a:hlinkClick>
            <a:extLst>
              <a:ext uri="{FF2B5EF4-FFF2-40B4-BE49-F238E27FC236}">
                <a16:creationId xmlns:a16="http://schemas.microsoft.com/office/drawing/2014/main" id="{3DDF7810-4C4C-0B9D-C88F-A5A6C3C0057D}"/>
              </a:ext>
            </a:extLst>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L</a:t>
            </a:r>
          </a:p>
        </p:txBody>
      </p:sp>
      <p:sp>
        <p:nvSpPr>
          <p:cNvPr id="88086" name="AutoShape 22" descr="n181 zalo Nguyen Duc Chien">
            <a:extLst>
              <a:ext uri="{FF2B5EF4-FFF2-40B4-BE49-F238E27FC236}">
                <a16:creationId xmlns:a16="http://schemas.microsoft.com/office/drawing/2014/main" id="{EFA6614F-00BC-5F59-8673-E1A8D0FA153B}"/>
              </a:ext>
            </a:extLst>
          </p:cNvPr>
          <p:cNvSpPr>
            <a:spLocks noChangeArrowheads="1"/>
          </p:cNvSpPr>
          <p:nvPr/>
        </p:nvSpPr>
        <p:spPr bwMode="auto">
          <a:xfrm>
            <a:off x="1172672" y="6411845"/>
            <a:ext cx="16070295" cy="1095821"/>
          </a:xfrm>
          <a:prstGeom prst="hexagon">
            <a:avLst>
              <a:gd name="adj" fmla="val 107779"/>
              <a:gd name="vf" fmla="val 115470"/>
            </a:avLst>
          </a:prstGeom>
          <a:solidFill>
            <a:srgbClr val="92D050"/>
          </a:solidFill>
          <a:ln w="38100" cmpd="dbl">
            <a:solidFill>
              <a:srgbClr val="92D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6000" b="1">
                <a:solidFill>
                  <a:srgbClr val="FFFFFF"/>
                </a:solidFill>
                <a:latin typeface="Cambria" panose="02040503050406030204" pitchFamily="18" charset="0"/>
              </a:rPr>
              <a:t>C. correct answer</a:t>
            </a:r>
          </a:p>
        </p:txBody>
      </p:sp>
      <p:sp>
        <p:nvSpPr>
          <p:cNvPr id="5136" name="AutoShape 24" descr="n181 zalo Nguyen Duc Chien">
            <a:hlinkClick r:id="" action="ppaction://noaction" highlightClick="1">
              <a:snd r:embed="rId12" name="finalanswer.wav"/>
            </a:hlinkClick>
            <a:extLst>
              <a:ext uri="{FF2B5EF4-FFF2-40B4-BE49-F238E27FC236}">
                <a16:creationId xmlns:a16="http://schemas.microsoft.com/office/drawing/2014/main" id="{056EE85A-DF55-DC8D-B32B-0496C719502C}"/>
              </a:ext>
            </a:extLst>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F</a:t>
            </a:r>
          </a:p>
        </p:txBody>
      </p:sp>
    </p:spTree>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88077"/>
                                        </p:tgtEl>
                                      </p:cBhvr>
                                    </p:cmd>
                                  </p:childTnLst>
                                </p:cTn>
                              </p:par>
                              <p:par>
                                <p:cTn id="7" presetID="1" presetClass="entr" presetSubtype="0" fill="hold" nodeType="withEffect">
                                  <p:stCondLst>
                                    <p:cond delay="0"/>
                                  </p:stCondLst>
                                  <p:childTnLst>
                                    <p:set>
                                      <p:cBhvr>
                                        <p:cTn id="8" dur="1" fill="hold">
                                          <p:stCondLst>
                                            <p:cond delay="499"/>
                                          </p:stCondLst>
                                        </p:cTn>
                                        <p:tgtEl>
                                          <p:spTgt spid="880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880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88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880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8807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8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88077"/>
                </p:tgtEl>
              </p:cMediaNode>
            </p:audio>
          </p:childTnLst>
        </p:cTn>
      </p:par>
    </p:tnLst>
    <p:bldLst>
      <p:bldP spid="88067" grpId="0" autoUpdateAnimBg="0"/>
      <p:bldP spid="88073" grpId="0" autoUpdateAnimBg="0"/>
      <p:bldP spid="88074" grpId="0" autoUpdateAnimBg="0"/>
      <p:bldP spid="88075" grpId="0" autoUpdateAnimBg="0"/>
      <p:bldP spid="88076" grpId="0" autoUpdateAnimBg="0"/>
      <p:bldP spid="8808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67587" name="Picture 3" descr="n181 zalo Nguyen Duc Chien">
            <a:extLst>
              <a:ext uri="{FF2B5EF4-FFF2-40B4-BE49-F238E27FC236}">
                <a16:creationId xmlns:a16="http://schemas.microsoft.com/office/drawing/2014/main" id="{3243EB73-C276-B455-1F37-B5E63F97FA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67588" name="Rectangle 4" descr="n181 zalo Nguyen Duc Chien">
            <a:extLst>
              <a:ext uri="{FF2B5EF4-FFF2-40B4-BE49-F238E27FC236}">
                <a16:creationId xmlns:a16="http://schemas.microsoft.com/office/drawing/2014/main" id="{9E115E4D-2F03-FD99-C27C-9134ED5EC87B}"/>
              </a:ext>
            </a:extLst>
          </p:cNvPr>
          <p:cNvSpPr>
            <a:spLocks noChangeArrowheads="1"/>
          </p:cNvSpPr>
          <p:nvPr/>
        </p:nvSpPr>
        <p:spPr bwMode="auto">
          <a:xfrm>
            <a:off x="11201400" y="8572500"/>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67586" name="AutoShape 2" descr="n181 zalo Nguyen Duc Chien">
            <a:extLst>
              <a:ext uri="{FF2B5EF4-FFF2-40B4-BE49-F238E27FC236}">
                <a16:creationId xmlns:a16="http://schemas.microsoft.com/office/drawing/2014/main" id="{493409AA-B231-8EDD-B249-C16F67AD4597}"/>
              </a:ext>
            </a:extLst>
          </p:cNvPr>
          <p:cNvSpPr>
            <a:spLocks noChangeArrowheads="1"/>
          </p:cNvSpPr>
          <p:nvPr/>
        </p:nvSpPr>
        <p:spPr bwMode="auto">
          <a:xfrm>
            <a:off x="12001500" y="9258300"/>
            <a:ext cx="228600" cy="114300"/>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Tree>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slide(fromRight)">
                                      <p:cBhvr>
                                        <p:cTn id="7" dur="500"/>
                                        <p:tgtEl>
                                          <p:spTgt spid="67587"/>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67586"/>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3000"/>
                                  </p:stCondLst>
                                  <p:childTnLst>
                                    <p:set>
                                      <p:cBhvr>
                                        <p:cTn id="13" dur="1" fill="hold">
                                          <p:stCondLst>
                                            <p:cond delay="499"/>
                                          </p:stCondLst>
                                        </p:cTn>
                                        <p:tgtEl>
                                          <p:spTgt spid="6758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675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81 zalo Nguyen Duc Chi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descr="n181 zalo Nguyen Duc Chi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descr="n181 zalo Nguyen Duc Chi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descr="n181 zalo Nguyen Duc Chien"/>
          <p:cNvSpPr/>
          <p:nvPr/>
        </p:nvSpPr>
        <p:spPr>
          <a:xfrm>
            <a:off x="1130481" y="339590"/>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4800" dirty="0">
              <a:solidFill>
                <a:prstClr val="black"/>
              </a:solidFill>
              <a:latin typeface="Cambria" panose="02040503050406030204" pitchFamily="18" charset="0"/>
            </a:endParaRPr>
          </a:p>
        </p:txBody>
      </p:sp>
      <p:sp>
        <p:nvSpPr>
          <p:cNvPr id="26" name="Rectangle 25" descr="n181 zalo Nguyen Duc Chien"/>
          <p:cNvSpPr/>
          <p:nvPr/>
        </p:nvSpPr>
        <p:spPr>
          <a:xfrm>
            <a:off x="1128201" y="2960514"/>
            <a:ext cx="7913814"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vi-VN" sz="4800" dirty="0">
              <a:solidFill>
                <a:prstClr val="black"/>
              </a:solidFill>
              <a:latin typeface="Cambria" panose="02040503050406030204" pitchFamily="18" charset="0"/>
            </a:endParaRPr>
          </a:p>
        </p:txBody>
      </p:sp>
      <p:sp>
        <p:nvSpPr>
          <p:cNvPr id="40" name="Cloud 39" descr="n181 zalo Nguyen Duc Chien"/>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1" name="Cloud 40" descr="n181 zalo Nguyen Duc Chien"/>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2" name="Rectangle 41" descr="n181 zalo Nguyen Duc Chien"/>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vi-VN" sz="4800" dirty="0">
              <a:solidFill>
                <a:prstClr val="black"/>
              </a:solidFill>
              <a:latin typeface="Cambria" panose="02040503050406030204" pitchFamily="18" charset="0"/>
            </a:endParaRPr>
          </a:p>
        </p:txBody>
      </p:sp>
      <p:sp>
        <p:nvSpPr>
          <p:cNvPr id="43" name="Rectangle 42" descr="n181 zalo Nguyen Duc Chien"/>
          <p:cNvSpPr/>
          <p:nvPr/>
        </p:nvSpPr>
        <p:spPr>
          <a:xfrm>
            <a:off x="1128200" y="4257777"/>
            <a:ext cx="789732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vi-VN" sz="4800" dirty="0">
              <a:solidFill>
                <a:prstClr val="black"/>
              </a:solidFill>
              <a:latin typeface="Cambria" panose="02040503050406030204" pitchFamily="18" charset="0"/>
            </a:endParaRPr>
          </a:p>
        </p:txBody>
      </p:sp>
      <p:sp>
        <p:nvSpPr>
          <p:cNvPr id="44" name="Rectangle 43" descr="n181 zalo Nguyen Duc Chien"/>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vi-VN" sz="4800" dirty="0">
              <a:solidFill>
                <a:prstClr val="black"/>
              </a:solidFill>
              <a:latin typeface="Cambria" panose="02040503050406030204" pitchFamily="18" charset="0"/>
            </a:endParaRPr>
          </a:p>
        </p:txBody>
      </p:sp>
      <p:pic>
        <p:nvPicPr>
          <p:cNvPr id="47" name="Picture 46" descr="n181 zalo Nguyen Duc Chien"/>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descr="n181 zalo Nguyen Duc Chie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81 zalo Nguyen Duc Chi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81 zalo Nguyen Duc Chi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descr="n181 zalo Nguyen Duc Chien">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prstClr val="white">
                    <a:lumMod val="50000"/>
                  </a:prstClr>
                </a:solidFill>
                <a:latin typeface="Cambria" panose="02040503050406030204" pitchFamily="18" charset="0"/>
              </a:rPr>
              <a:t>QUAY VỀ</a:t>
            </a:r>
            <a:endParaRPr lang="vi-VN" sz="3600" b="1" dirty="0">
              <a:solidFill>
                <a:prstClr val="white">
                  <a:lumMod val="50000"/>
                </a:prstClr>
              </a:solidFill>
              <a:latin typeface="Cambria" panose="02040503050406030204" pitchFamily="18" charset="0"/>
            </a:endParaRPr>
          </a:p>
        </p:txBody>
      </p:sp>
      <p:sp>
        <p:nvSpPr>
          <p:cNvPr id="3" name="Rectangle 2" descr="n181 zalo Nguyen Duc Chien"/>
          <p:cNvSpPr/>
          <p:nvPr/>
        </p:nvSpPr>
        <p:spPr>
          <a:xfrm>
            <a:off x="1686214" y="667094"/>
            <a:ext cx="14637341" cy="1722331"/>
          </a:xfrm>
          <a:prstGeom prst="rect">
            <a:avLst/>
          </a:prstGeom>
        </p:spPr>
        <p:txBody>
          <a:bodyPr wrap="square">
            <a:spAutoFit/>
          </a:bodyPr>
          <a:lstStyle/>
          <a:p>
            <a:pPr marL="45720" marR="45720" algn="just">
              <a:lnSpc>
                <a:spcPct val="115000"/>
              </a:lnSpc>
            </a:pP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Phương</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trình</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dao</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dao</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động</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điều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hòa</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x = - 5cos(10πt + π/6) cm. Chọn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đáp</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án</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800" dirty="0">
              <a:solidFill>
                <a:srgbClr val="003300"/>
              </a:solidFill>
              <a:latin typeface="Cambria" panose="02040503050406030204" pitchFamily="18" charset="0"/>
              <a:ea typeface="Cambria" panose="02040503050406030204" pitchFamily="18" charset="0"/>
            </a:endParaRPr>
          </a:p>
        </p:txBody>
      </p:sp>
      <p:sp>
        <p:nvSpPr>
          <p:cNvPr id="6" name="Rectangle 5" descr="n181 zalo Nguyen Duc Chien"/>
          <p:cNvSpPr/>
          <p:nvPr/>
        </p:nvSpPr>
        <p:spPr>
          <a:xfrm>
            <a:off x="9324691" y="3014433"/>
            <a:ext cx="5660199" cy="872868"/>
          </a:xfrm>
          <a:prstGeom prst="rect">
            <a:avLst/>
          </a:prstGeom>
        </p:spPr>
        <p:txBody>
          <a:bodyPr wrap="square">
            <a:spAutoFit/>
          </a:bodyPr>
          <a:lstStyle/>
          <a:p>
            <a:pPr marL="45720" marR="45720" algn="just">
              <a:lnSpc>
                <a:spcPct val="115000"/>
              </a:lnSpc>
            </a:pPr>
            <a:r>
              <a:rPr lang="en-US" sz="4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B.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Biên</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độ A = -5 cm</a:t>
            </a:r>
            <a:endParaRPr lang="en-US" sz="4800" dirty="0">
              <a:solidFill>
                <a:srgbClr val="003300"/>
              </a:solidFill>
              <a:latin typeface="Cambria" panose="02040503050406030204" pitchFamily="18" charset="0"/>
              <a:ea typeface="Cambria" panose="02040503050406030204" pitchFamily="18" charset="0"/>
            </a:endParaRPr>
          </a:p>
        </p:txBody>
      </p:sp>
      <p:sp>
        <p:nvSpPr>
          <p:cNvPr id="10" name="Rectangle 9" descr="n181 zalo Nguyen Duc Chien"/>
          <p:cNvSpPr/>
          <p:nvPr/>
        </p:nvSpPr>
        <p:spPr>
          <a:xfrm>
            <a:off x="1196272" y="4362476"/>
            <a:ext cx="7808612" cy="872868"/>
          </a:xfrm>
          <a:prstGeom prst="rect">
            <a:avLst/>
          </a:prstGeom>
        </p:spPr>
        <p:txBody>
          <a:bodyPr wrap="none">
            <a:spAutoFit/>
          </a:bodyPr>
          <a:lstStyle/>
          <a:p>
            <a:pPr marL="45720" marR="45720" algn="just">
              <a:lnSpc>
                <a:spcPct val="115000"/>
              </a:lnSpc>
            </a:pPr>
            <a:r>
              <a:rPr lang="en-US" sz="4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C.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Pha</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ban đầu φ = π/6 (rad)</a:t>
            </a:r>
            <a:endParaRPr lang="en-US" sz="4800" dirty="0">
              <a:solidFill>
                <a:srgbClr val="003300"/>
              </a:solidFill>
              <a:latin typeface="Cambria" panose="02040503050406030204" pitchFamily="18" charset="0"/>
              <a:ea typeface="Cambria" panose="02040503050406030204" pitchFamily="18" charset="0"/>
            </a:endParaRPr>
          </a:p>
        </p:txBody>
      </p:sp>
      <p:sp>
        <p:nvSpPr>
          <p:cNvPr id="13" name="Rectangle 12" descr="n181 zalo Nguyen Duc Chien"/>
          <p:cNvSpPr/>
          <p:nvPr/>
        </p:nvSpPr>
        <p:spPr>
          <a:xfrm>
            <a:off x="1172356" y="3109682"/>
            <a:ext cx="4938531" cy="869405"/>
          </a:xfrm>
          <a:prstGeom prst="rect">
            <a:avLst/>
          </a:prstGeom>
        </p:spPr>
        <p:txBody>
          <a:bodyPr wrap="none">
            <a:spAutoFit/>
          </a:bodyPr>
          <a:lstStyle/>
          <a:p>
            <a:pPr marL="45720" marR="45720" algn="just">
              <a:lnSpc>
                <a:spcPct val="115000"/>
              </a:lnSpc>
            </a:pPr>
            <a:r>
              <a:rPr lang="en-US" sz="4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 </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Chu </a:t>
            </a:r>
            <a:r>
              <a:rPr lang="en-US" sz="48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kì</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 = 0,2 s</a:t>
            </a:r>
            <a:endParaRPr lang="en-US" sz="4800" dirty="0">
              <a:solidFill>
                <a:srgbClr val="003300"/>
              </a:solidFill>
              <a:latin typeface="Cambria" panose="02040503050406030204" pitchFamily="18" charset="0"/>
              <a:ea typeface="Cambria" panose="02040503050406030204" pitchFamily="18" charset="0"/>
            </a:endParaRPr>
          </a:p>
        </p:txBody>
      </p:sp>
      <p:sp>
        <p:nvSpPr>
          <p:cNvPr id="15" name="Rectangle 14" descr="n181 zalo Nguyen Duc Chien"/>
          <p:cNvSpPr/>
          <p:nvPr/>
        </p:nvSpPr>
        <p:spPr>
          <a:xfrm>
            <a:off x="9288624" y="4386233"/>
            <a:ext cx="7055521" cy="869405"/>
          </a:xfrm>
          <a:prstGeom prst="rect">
            <a:avLst/>
          </a:prstGeom>
        </p:spPr>
        <p:txBody>
          <a:bodyPr wrap="none">
            <a:spAutoFit/>
          </a:bodyPr>
          <a:lstStyle/>
          <a:p>
            <a:pPr marL="45720" marR="45720" algn="just">
              <a:lnSpc>
                <a:spcPct val="115000"/>
              </a:lnSpc>
            </a:pPr>
            <a:r>
              <a:rPr lang="en-US" sz="4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D. </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Li độ ban đầu x</a:t>
            </a:r>
            <a:r>
              <a:rPr lang="en-US" sz="4800" baseline="-25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0</a:t>
            </a:r>
            <a:r>
              <a:rPr lang="en-US" sz="4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5 cm</a:t>
            </a:r>
            <a:endParaRPr lang="en-US" sz="4800" dirty="0">
              <a:solidFill>
                <a:srgbClr val="0033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57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181 zalo Nguyen Duc Chien">
            <a:extLst>
              <a:ext uri="{FF2B5EF4-FFF2-40B4-BE49-F238E27FC236}">
                <a16:creationId xmlns:a16="http://schemas.microsoft.com/office/drawing/2014/main" id="{3F46FD19-E734-8D99-CBF7-8499A39B58CE}"/>
              </a:ext>
            </a:extLst>
          </p:cNvPr>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2400301"/>
            <a:ext cx="18287997"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89091" name="Rectangle 3" descr="n181 zalo Nguyen Duc Chien">
            <a:extLst>
              <a:ext uri="{FF2B5EF4-FFF2-40B4-BE49-F238E27FC236}">
                <a16:creationId xmlns:a16="http://schemas.microsoft.com/office/drawing/2014/main" id="{F2845F47-B6B4-14FA-EE43-EC3D65F11571}"/>
              </a:ext>
            </a:extLst>
          </p:cNvPr>
          <p:cNvSpPr>
            <a:spLocks noChangeArrowheads="1"/>
          </p:cNvSpPr>
          <p:nvPr/>
        </p:nvSpPr>
        <p:spPr bwMode="auto">
          <a:xfrm>
            <a:off x="3200400" y="2514601"/>
            <a:ext cx="120015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pPr>
            <a:r>
              <a:rPr lang="fr-FR" altLang="en-US" sz="4200" b="1">
                <a:solidFill>
                  <a:srgbClr val="FFFFFF"/>
                </a:solidFill>
                <a:latin typeface="Cambria" panose="02040503050406030204" pitchFamily="18" charset="0"/>
              </a:rPr>
              <a:t>Câu 2: Chu kì dao động là</a:t>
            </a:r>
            <a:endParaRPr lang="en-US" altLang="en-US" sz="4200" b="1">
              <a:solidFill>
                <a:srgbClr val="FFFFFF"/>
              </a:solidFill>
              <a:latin typeface="Lucida Sans" panose="020B0602030504020204" pitchFamily="34" charset="0"/>
            </a:endParaRPr>
          </a:p>
        </p:txBody>
      </p:sp>
      <p:pic>
        <p:nvPicPr>
          <p:cNvPr id="7172" name="Picture 4" descr="n181 zalo Nguyen Duc Chien">
            <a:extLst>
              <a:ext uri="{FF2B5EF4-FFF2-40B4-BE49-F238E27FC236}">
                <a16:creationId xmlns:a16="http://schemas.microsoft.com/office/drawing/2014/main" id="{1B19AC8A-290D-8E66-91D6-D922F95C5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35969"/>
            <a:ext cx="9144000" cy="139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7173" name="Picture 5" descr="n181 zalo Nguyen Duc Chien">
            <a:extLst>
              <a:ext uri="{FF2B5EF4-FFF2-40B4-BE49-F238E27FC236}">
                <a16:creationId xmlns:a16="http://schemas.microsoft.com/office/drawing/2014/main" id="{E0E9E8A6-7BA3-BABD-87D3-DAEC4176F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001000"/>
            <a:ext cx="9144000" cy="14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7174" name="Picture 6" descr="n181 zalo Nguyen Duc Chien">
            <a:extLst>
              <a:ext uri="{FF2B5EF4-FFF2-40B4-BE49-F238E27FC236}">
                <a16:creationId xmlns:a16="http://schemas.microsoft.com/office/drawing/2014/main" id="{79C7BF91-1EE1-4756-AE1B-E0C2339FC5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3999" y="6435969"/>
            <a:ext cx="9143999" cy="14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7175" name="Picture 7" descr="n181 zalo Nguyen Duc Chien">
            <a:extLst>
              <a:ext uri="{FF2B5EF4-FFF2-40B4-BE49-F238E27FC236}">
                <a16:creationId xmlns:a16="http://schemas.microsoft.com/office/drawing/2014/main" id="{81BBD5AC-7C32-2647-6193-798A386480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0999"/>
            <a:ext cx="9143997" cy="14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89096" name="Rectangle 8" descr="n181 zalo Nguyen Duc Chien">
            <a:hlinkClick r:id="" action="ppaction://noaction" highlightClick="1"/>
            <a:extLst>
              <a:ext uri="{FF2B5EF4-FFF2-40B4-BE49-F238E27FC236}">
                <a16:creationId xmlns:a16="http://schemas.microsoft.com/office/drawing/2014/main" id="{367A5590-EEB0-85D9-ABAD-72BC948F816D}"/>
              </a:ext>
            </a:extLst>
          </p:cNvPr>
          <p:cNvSpPr>
            <a:spLocks noChangeArrowheads="1"/>
          </p:cNvSpPr>
          <p:nvPr/>
        </p:nvSpPr>
        <p:spPr bwMode="auto">
          <a:xfrm>
            <a:off x="1219200" y="6650285"/>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A. Câu B và C đều đúng</a:t>
            </a:r>
          </a:p>
        </p:txBody>
      </p:sp>
      <p:sp>
        <p:nvSpPr>
          <p:cNvPr id="89097" name="Rectangle 9" descr="n181 zalo Nguyen Duc Chien">
            <a:hlinkClick r:id="" action="ppaction://noaction" highlightClick="1"/>
            <a:extLst>
              <a:ext uri="{FF2B5EF4-FFF2-40B4-BE49-F238E27FC236}">
                <a16:creationId xmlns:a16="http://schemas.microsoft.com/office/drawing/2014/main" id="{CF5B3DAB-720E-3F0A-8069-E6F013FD818C}"/>
              </a:ext>
            </a:extLst>
          </p:cNvPr>
          <p:cNvSpPr>
            <a:spLocks noChangeArrowheads="1"/>
          </p:cNvSpPr>
          <p:nvPr/>
        </p:nvSpPr>
        <p:spPr bwMode="auto">
          <a:xfrm>
            <a:off x="9715500" y="6698457"/>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B. </a:t>
            </a:r>
            <a:r>
              <a:rPr lang="vi-VN" altLang="en-US" sz="3600" b="1">
                <a:solidFill>
                  <a:srgbClr val="FFFFFF"/>
                </a:solidFill>
                <a:latin typeface="Cambria" panose="02040503050406030204" pitchFamily="18" charset="0"/>
              </a:rPr>
              <a:t>thời gian ngắn nhất để trạng thái </a:t>
            </a:r>
            <a:endParaRPr lang="en-US" altLang="en-US" sz="3600" b="1">
              <a:solidFill>
                <a:srgbClr val="FFFFFF"/>
              </a:solidFill>
              <a:latin typeface="Cambria" panose="02040503050406030204" pitchFamily="18" charset="0"/>
            </a:endParaRPr>
          </a:p>
          <a:p>
            <a:pPr defTabSz="1371600" fontAlgn="base">
              <a:spcBef>
                <a:spcPct val="0"/>
              </a:spcBef>
              <a:spcAft>
                <a:spcPct val="0"/>
              </a:spcAft>
              <a:buNone/>
              <a:tabLst>
                <a:tab pos="507207" algn="l"/>
              </a:tabLst>
            </a:pPr>
            <a:r>
              <a:rPr lang="en-US" altLang="en-US" sz="3600" b="1">
                <a:solidFill>
                  <a:srgbClr val="FFFFFF"/>
                </a:solidFill>
                <a:latin typeface="Cambria" panose="02040503050406030204" pitchFamily="18" charset="0"/>
              </a:rPr>
              <a:t>	d</a:t>
            </a:r>
            <a:r>
              <a:rPr lang="vi-VN" altLang="en-US" sz="3600" b="1">
                <a:solidFill>
                  <a:srgbClr val="FFFFFF"/>
                </a:solidFill>
                <a:latin typeface="Cambria" panose="02040503050406030204" pitchFamily="18" charset="0"/>
              </a:rPr>
              <a:t>ao động lặp lại như cũ</a:t>
            </a:r>
            <a:endParaRPr lang="en-US" altLang="en-US" sz="3600" b="1">
              <a:solidFill>
                <a:srgbClr val="FFFFFF"/>
              </a:solidFill>
              <a:latin typeface="Cambria" panose="02040503050406030204" pitchFamily="18" charset="0"/>
            </a:endParaRPr>
          </a:p>
        </p:txBody>
      </p:sp>
      <p:sp>
        <p:nvSpPr>
          <p:cNvPr id="89098" name="Rectangle 10" descr="n181 zalo Nguyen Duc Chien">
            <a:extLst>
              <a:ext uri="{FF2B5EF4-FFF2-40B4-BE49-F238E27FC236}">
                <a16:creationId xmlns:a16="http://schemas.microsoft.com/office/drawing/2014/main" id="{6AE9B762-D1A1-2E43-8A16-B44E332E940D}"/>
              </a:ext>
            </a:extLst>
          </p:cNvPr>
          <p:cNvSpPr>
            <a:spLocks noChangeArrowheads="1"/>
          </p:cNvSpPr>
          <p:nvPr/>
        </p:nvSpPr>
        <p:spPr bwMode="auto">
          <a:xfrm>
            <a:off x="1219200" y="8233116"/>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C. </a:t>
            </a:r>
            <a:r>
              <a:rPr lang="vi-VN" altLang="en-US" sz="3600" b="1">
                <a:solidFill>
                  <a:srgbClr val="FFFFFF"/>
                </a:solidFill>
                <a:latin typeface="Cambria" panose="02040503050406030204" pitchFamily="18" charset="0"/>
              </a:rPr>
              <a:t>thời gian để vật thực hiện được</a:t>
            </a:r>
            <a:endParaRPr lang="en-US" altLang="en-US" sz="3600" b="1">
              <a:solidFill>
                <a:srgbClr val="FFFFFF"/>
              </a:solidFill>
              <a:latin typeface="Cambria" panose="02040503050406030204" pitchFamily="18" charset="0"/>
            </a:endParaRPr>
          </a:p>
          <a:p>
            <a:pPr defTabSz="1371600" fontAlgn="base">
              <a:spcBef>
                <a:spcPct val="0"/>
              </a:spcBef>
              <a:spcAft>
                <a:spcPct val="0"/>
              </a:spcAft>
              <a:buNone/>
              <a:tabLst>
                <a:tab pos="521495" algn="l"/>
              </a:tabLst>
            </a:pPr>
            <a:r>
              <a:rPr lang="en-US" altLang="en-US" sz="3600" b="1">
                <a:solidFill>
                  <a:srgbClr val="FFFFFF"/>
                </a:solidFill>
                <a:latin typeface="Cambria" panose="02040503050406030204" pitchFamily="18" charset="0"/>
              </a:rPr>
              <a:t>	</a:t>
            </a:r>
            <a:r>
              <a:rPr lang="vi-VN" altLang="en-US" sz="3600" b="1">
                <a:solidFill>
                  <a:srgbClr val="FFFFFF"/>
                </a:solidFill>
                <a:latin typeface="Cambria" panose="02040503050406030204" pitchFamily="18" charset="0"/>
              </a:rPr>
              <a:t>một dao động</a:t>
            </a:r>
            <a:endParaRPr lang="en-US" altLang="en-US" sz="3600" b="1">
              <a:solidFill>
                <a:srgbClr val="FFFFFF"/>
              </a:solidFill>
              <a:latin typeface="Cambria" panose="02040503050406030204" pitchFamily="18" charset="0"/>
            </a:endParaRPr>
          </a:p>
        </p:txBody>
      </p:sp>
      <p:sp>
        <p:nvSpPr>
          <p:cNvPr id="89099" name="Rectangle 11" descr="n181 zalo Nguyen Duc Chien">
            <a:extLst>
              <a:ext uri="{FF2B5EF4-FFF2-40B4-BE49-F238E27FC236}">
                <a16:creationId xmlns:a16="http://schemas.microsoft.com/office/drawing/2014/main" id="{C2D025FE-64D7-4596-4094-6478AB3737C8}"/>
              </a:ext>
            </a:extLst>
          </p:cNvPr>
          <p:cNvSpPr>
            <a:spLocks noChangeArrowheads="1"/>
          </p:cNvSpPr>
          <p:nvPr/>
        </p:nvSpPr>
        <p:spPr bwMode="auto">
          <a:xfrm>
            <a:off x="9715500" y="82296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D. </a:t>
            </a:r>
            <a:r>
              <a:rPr lang="vi-VN" altLang="en-US" sz="3600" b="1">
                <a:solidFill>
                  <a:srgbClr val="FFFFFF"/>
                </a:solidFill>
                <a:latin typeface="Cambria" panose="02040503050406030204" pitchFamily="18" charset="0"/>
              </a:rPr>
              <a:t>thời gian để trạng thái dao động</a:t>
            </a:r>
            <a:endParaRPr lang="en-US" altLang="en-US" sz="3600" b="1">
              <a:solidFill>
                <a:srgbClr val="FFFFFF"/>
              </a:solidFill>
              <a:latin typeface="Cambria" panose="02040503050406030204" pitchFamily="18" charset="0"/>
            </a:endParaRPr>
          </a:p>
          <a:p>
            <a:pPr defTabSz="1371600" fontAlgn="base">
              <a:spcBef>
                <a:spcPct val="0"/>
              </a:spcBef>
              <a:spcAft>
                <a:spcPct val="0"/>
              </a:spcAft>
              <a:buNone/>
              <a:tabLst>
                <a:tab pos="507207" algn="l"/>
              </a:tabLst>
            </a:pPr>
            <a:r>
              <a:rPr lang="en-US" altLang="en-US" sz="3600" b="1">
                <a:solidFill>
                  <a:srgbClr val="FFFFFF"/>
                </a:solidFill>
                <a:latin typeface="Cambria" panose="02040503050406030204" pitchFamily="18" charset="0"/>
              </a:rPr>
              <a:t>	</a:t>
            </a:r>
            <a:r>
              <a:rPr lang="vi-VN" altLang="en-US" sz="3600" b="1">
                <a:solidFill>
                  <a:srgbClr val="FFFFFF"/>
                </a:solidFill>
                <a:latin typeface="Cambria" panose="02040503050406030204" pitchFamily="18" charset="0"/>
              </a:rPr>
              <a:t>lặp lại như cũ.</a:t>
            </a:r>
            <a:endParaRPr lang="en-US" altLang="en-US" sz="3600" b="1">
              <a:solidFill>
                <a:srgbClr val="FFFFFF"/>
              </a:solidFill>
              <a:latin typeface="Cambria" panose="02040503050406030204" pitchFamily="18" charset="0"/>
            </a:endParaRPr>
          </a:p>
        </p:txBody>
      </p:sp>
      <p:pic>
        <p:nvPicPr>
          <p:cNvPr id="89100" name="thinking.wav" descr="n181 zalo Nguyen Duc Chien">
            <a:hlinkClick r:id="" action="ppaction://media"/>
            <a:extLst>
              <a:ext uri="{FF2B5EF4-FFF2-40B4-BE49-F238E27FC236}">
                <a16:creationId xmlns:a16="http://schemas.microsoft.com/office/drawing/2014/main" id="{CC5B5DAC-9188-FCB3-647F-94989E3DC6D8}"/>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descr="n181 zalo Nguyen Duc Chien">
            <a:hlinkClick r:id="" action="ppaction://noaction">
              <a:snd r:embed="rId8" name="millionaire3.wav"/>
            </a:hlinkClick>
            <a:extLst>
              <a:ext uri="{FF2B5EF4-FFF2-40B4-BE49-F238E27FC236}">
                <a16:creationId xmlns:a16="http://schemas.microsoft.com/office/drawing/2014/main" id="{5F53BA87-F36D-AEA3-9887-8D3695692D5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AutoShape 14" descr="n181 zalo Nguyen Duc Chien">
            <a:hlinkClick r:id="" action="ppaction://noaction" highlightClick="1">
              <a:snd r:embed="rId10" name="laugh track.wav"/>
            </a:hlinkClick>
            <a:extLst>
              <a:ext uri="{FF2B5EF4-FFF2-40B4-BE49-F238E27FC236}">
                <a16:creationId xmlns:a16="http://schemas.microsoft.com/office/drawing/2014/main" id="{04EE7937-7522-E38B-E89D-193C569882B9}"/>
              </a:ext>
            </a:extLst>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L</a:t>
            </a:r>
          </a:p>
        </p:txBody>
      </p:sp>
      <p:sp>
        <p:nvSpPr>
          <p:cNvPr id="7183" name="AutoShape 15" descr="n181 zalo Nguyen Duc Chien">
            <a:hlinkClick r:id="" action="ppaction://noaction" highlightClick="1">
              <a:snd r:embed="rId11" name="finalanswer.wav"/>
            </a:hlinkClick>
            <a:extLst>
              <a:ext uri="{FF2B5EF4-FFF2-40B4-BE49-F238E27FC236}">
                <a16:creationId xmlns:a16="http://schemas.microsoft.com/office/drawing/2014/main" id="{BF63C52A-550A-8A34-631D-1DB45F4B6333}"/>
              </a:ext>
            </a:extLst>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F</a:t>
            </a:r>
          </a:p>
        </p:txBody>
      </p:sp>
      <p:sp>
        <p:nvSpPr>
          <p:cNvPr id="89104" name="AutoShape 16" descr="n181 zalo Nguyen Duc Chien">
            <a:extLst>
              <a:ext uri="{FF2B5EF4-FFF2-40B4-BE49-F238E27FC236}">
                <a16:creationId xmlns:a16="http://schemas.microsoft.com/office/drawing/2014/main" id="{AE871F9E-9264-1E43-3DED-772A8D1F4840}"/>
              </a:ext>
            </a:extLst>
          </p:cNvPr>
          <p:cNvSpPr>
            <a:spLocks noChangeArrowheads="1"/>
          </p:cNvSpPr>
          <p:nvPr/>
        </p:nvSpPr>
        <p:spPr bwMode="auto">
          <a:xfrm>
            <a:off x="647700" y="6435967"/>
            <a:ext cx="8496297" cy="1336433"/>
          </a:xfrm>
          <a:prstGeom prst="hexagon">
            <a:avLst>
              <a:gd name="adj" fmla="val 42678"/>
              <a:gd name="vf" fmla="val 115470"/>
            </a:avLst>
          </a:prstGeom>
          <a:solidFill>
            <a:srgbClr val="92D050"/>
          </a:solidFill>
          <a:ln w="38100" cmpd="dbl">
            <a:solidFill>
              <a:srgbClr val="92D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6600" b="1">
                <a:solidFill>
                  <a:srgbClr val="FFFFFF"/>
                </a:solidFill>
                <a:latin typeface="Cambria" panose="02040503050406030204" pitchFamily="18" charset="0"/>
              </a:rPr>
              <a:t>A. correct answer</a:t>
            </a:r>
          </a:p>
        </p:txBody>
      </p:sp>
    </p:spTree>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89100"/>
                                        </p:tgtEl>
                                      </p:cBhvr>
                                    </p:cmd>
                                  </p:childTnLst>
                                </p:cTn>
                              </p:par>
                              <p:par>
                                <p:cTn id="7" presetID="1" presetClass="entr" presetSubtype="0" fill="hold" nodeType="withEffect">
                                  <p:stCondLst>
                                    <p:cond delay="0"/>
                                  </p:stCondLst>
                                  <p:childTnLst>
                                    <p:set>
                                      <p:cBhvr>
                                        <p:cTn id="8" dur="1" fill="hold">
                                          <p:stCondLst>
                                            <p:cond delay="499"/>
                                          </p:stCondLst>
                                        </p:cTn>
                                        <p:tgtEl>
                                          <p:spTgt spid="890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890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890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890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8909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9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89100"/>
                </p:tgtEl>
              </p:cMediaNode>
            </p:audio>
          </p:childTnLst>
        </p:cTn>
      </p:par>
    </p:tnLst>
    <p:bldLst>
      <p:bldP spid="89091" grpId="0" autoUpdateAnimBg="0"/>
      <p:bldP spid="89096" grpId="0" autoUpdateAnimBg="0"/>
      <p:bldP spid="89097" grpId="0" autoUpdateAnimBg="0"/>
      <p:bldP spid="89098" grpId="0" autoUpdateAnimBg="0"/>
      <p:bldP spid="89099" grpId="0" autoUpdateAnimBg="0"/>
      <p:bldP spid="8910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68610" name="Picture 2" descr="n181 zalo Nguyen Duc Chien">
            <a:extLst>
              <a:ext uri="{FF2B5EF4-FFF2-40B4-BE49-F238E27FC236}">
                <a16:creationId xmlns:a16="http://schemas.microsoft.com/office/drawing/2014/main" id="{67B5BA49-FCE9-85CC-A272-4A698E9066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68611" name="Rectangle 3" descr="n181 zalo Nguyen Duc Chien">
            <a:extLst>
              <a:ext uri="{FF2B5EF4-FFF2-40B4-BE49-F238E27FC236}">
                <a16:creationId xmlns:a16="http://schemas.microsoft.com/office/drawing/2014/main" id="{2C9F0E91-060F-C228-AF9A-1AA5C29DAAD0}"/>
              </a:ext>
            </a:extLst>
          </p:cNvPr>
          <p:cNvSpPr>
            <a:spLocks noChangeArrowheads="1"/>
          </p:cNvSpPr>
          <p:nvPr/>
        </p:nvSpPr>
        <p:spPr bwMode="auto">
          <a:xfrm>
            <a:off x="11201400" y="8053388"/>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nvGrpSpPr>
          <p:cNvPr id="2" name="Group 6" descr="n181 zalo Nguyen Duc Chien">
            <a:extLst>
              <a:ext uri="{FF2B5EF4-FFF2-40B4-BE49-F238E27FC236}">
                <a16:creationId xmlns:a16="http://schemas.microsoft.com/office/drawing/2014/main" id="{29064F2E-787E-5ADF-9078-B267346C842E}"/>
              </a:ext>
            </a:extLst>
          </p:cNvPr>
          <p:cNvGrpSpPr>
            <a:grpSpLocks/>
          </p:cNvGrpSpPr>
          <p:nvPr/>
        </p:nvGrpSpPr>
        <p:grpSpPr bwMode="auto">
          <a:xfrm>
            <a:off x="12001500" y="8748713"/>
            <a:ext cx="228600" cy="650082"/>
            <a:chOff x="4080" y="3674"/>
            <a:chExt cx="96" cy="273"/>
          </a:xfrm>
        </p:grpSpPr>
        <p:sp>
          <p:nvSpPr>
            <p:cNvPr id="8197" name="AutoShape 4">
              <a:extLst>
                <a:ext uri="{FF2B5EF4-FFF2-40B4-BE49-F238E27FC236}">
                  <a16:creationId xmlns:a16="http://schemas.microsoft.com/office/drawing/2014/main" id="{4F5571D6-EB25-A3EC-1BB3-ABCAC78850FB}"/>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8198" name="AutoShape 5">
              <a:extLst>
                <a:ext uri="{FF2B5EF4-FFF2-40B4-BE49-F238E27FC236}">
                  <a16:creationId xmlns:a16="http://schemas.microsoft.com/office/drawing/2014/main" id="{4292786A-9CB3-F67A-2CC1-08954D08BBE2}"/>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spTree>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slide(fromRight)">
                                      <p:cBhvr>
                                        <p:cTn id="7" dur="500"/>
                                        <p:tgtEl>
                                          <p:spTgt spid="68610"/>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3000"/>
                                  </p:stCondLst>
                                  <p:childTnLst>
                                    <p:set>
                                      <p:cBhvr>
                                        <p:cTn id="13" dur="1" fill="hold">
                                          <p:stCondLst>
                                            <p:cond delay="499"/>
                                          </p:stCondLst>
                                        </p:cTn>
                                        <p:tgtEl>
                                          <p:spTgt spid="6861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181 zalo Nguyen Duc Chien">
            <a:extLst>
              <a:ext uri="{FF2B5EF4-FFF2-40B4-BE49-F238E27FC236}">
                <a16:creationId xmlns:a16="http://schemas.microsoft.com/office/drawing/2014/main" id="{5F8F6138-7967-BC7B-CFE1-3AC42372DAB7}"/>
              </a:ext>
            </a:extLst>
          </p:cNvPr>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2400301"/>
            <a:ext cx="18288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0115" name="Rectangle 3" descr="n181 zalo Nguyen Duc Chien">
            <a:extLst>
              <a:ext uri="{FF2B5EF4-FFF2-40B4-BE49-F238E27FC236}">
                <a16:creationId xmlns:a16="http://schemas.microsoft.com/office/drawing/2014/main" id="{A5AF0471-D111-744F-6194-47A2F8DEC039}"/>
              </a:ext>
            </a:extLst>
          </p:cNvPr>
          <p:cNvSpPr>
            <a:spLocks noChangeArrowheads="1"/>
          </p:cNvSpPr>
          <p:nvPr/>
        </p:nvSpPr>
        <p:spPr bwMode="auto">
          <a:xfrm>
            <a:off x="3200400" y="2514601"/>
            <a:ext cx="120015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pPr>
            <a:r>
              <a:rPr lang="en-US" altLang="en-US" sz="4200" b="1">
                <a:solidFill>
                  <a:srgbClr val="FFFFFF"/>
                </a:solidFill>
                <a:latin typeface="Cambria" panose="02040503050406030204" pitchFamily="18" charset="0"/>
              </a:rPr>
              <a:t>Câu 3. Tần số của dao động tuần hoàn là</a:t>
            </a:r>
            <a:endParaRPr lang="en-US" altLang="en-US" sz="4200" b="1">
              <a:solidFill>
                <a:srgbClr val="FFFFFF"/>
              </a:solidFill>
              <a:latin typeface="Lucida Sans" panose="020B0602030504020204" pitchFamily="34" charset="0"/>
            </a:endParaRPr>
          </a:p>
        </p:txBody>
      </p:sp>
      <p:pic>
        <p:nvPicPr>
          <p:cNvPr id="9220" name="Picture 4" descr="n181 zalo Nguyen Duc Chien">
            <a:extLst>
              <a:ext uri="{FF2B5EF4-FFF2-40B4-BE49-F238E27FC236}">
                <a16:creationId xmlns:a16="http://schemas.microsoft.com/office/drawing/2014/main" id="{1B3F5610-F082-5F17-EA81-B2E25EDA6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053140"/>
            <a:ext cx="9086852" cy="130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9221" name="Picture 5" descr="n181 zalo Nguyen Duc Chien">
            <a:extLst>
              <a:ext uri="{FF2B5EF4-FFF2-40B4-BE49-F238E27FC236}">
                <a16:creationId xmlns:a16="http://schemas.microsoft.com/office/drawing/2014/main" id="{850B9553-D5ED-3726-9B04-6FDC04A549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9" y="7843159"/>
            <a:ext cx="9086852" cy="130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9222" name="Picture 6" descr="n181 zalo Nguyen Duc Chien">
            <a:extLst>
              <a:ext uri="{FF2B5EF4-FFF2-40B4-BE49-F238E27FC236}">
                <a16:creationId xmlns:a16="http://schemas.microsoft.com/office/drawing/2014/main" id="{C48B3FE0-3398-9FF3-D304-710A20F238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6852" y="6045401"/>
            <a:ext cx="9201149" cy="130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9223" name="Picture 7" descr="n181 zalo Nguyen Duc Chien">
            <a:extLst>
              <a:ext uri="{FF2B5EF4-FFF2-40B4-BE49-F238E27FC236}">
                <a16:creationId xmlns:a16="http://schemas.microsoft.com/office/drawing/2014/main" id="{D7474977-2477-3831-7B61-C091A36B8C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7835420"/>
            <a:ext cx="9144000" cy="130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0120" name="Rectangle 8" descr="n181 zalo Nguyen Duc Chien">
            <a:hlinkClick r:id="" action="ppaction://noaction" highlightClick="1"/>
            <a:extLst>
              <a:ext uri="{FF2B5EF4-FFF2-40B4-BE49-F238E27FC236}">
                <a16:creationId xmlns:a16="http://schemas.microsoft.com/office/drawing/2014/main" id="{942E884B-C686-A275-E713-567A795C2FFE}"/>
              </a:ext>
            </a:extLst>
          </p:cNvPr>
          <p:cNvSpPr>
            <a:spLocks noChangeArrowheads="1"/>
          </p:cNvSpPr>
          <p:nvPr/>
        </p:nvSpPr>
        <p:spPr bwMode="auto">
          <a:xfrm>
            <a:off x="1057277" y="6200181"/>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A. </a:t>
            </a:r>
            <a:r>
              <a:rPr lang="vi-VN" altLang="en-US" sz="3600" b="1">
                <a:solidFill>
                  <a:srgbClr val="FFFFFF"/>
                </a:solidFill>
                <a:latin typeface="Cambria" panose="02040503050406030204" pitchFamily="18" charset="0"/>
              </a:rPr>
              <a:t>số chu kì thực hiện được trong </a:t>
            </a:r>
            <a:endParaRPr lang="en-US" altLang="en-US" sz="3600" b="1">
              <a:solidFill>
                <a:srgbClr val="FFFFFF"/>
              </a:solidFill>
              <a:latin typeface="Cambria" panose="02040503050406030204" pitchFamily="18" charset="0"/>
            </a:endParaRPr>
          </a:p>
          <a:p>
            <a:pPr defTabSz="1371600" fontAlgn="base">
              <a:spcBef>
                <a:spcPct val="0"/>
              </a:spcBef>
              <a:spcAft>
                <a:spcPct val="0"/>
              </a:spcAft>
              <a:buNone/>
              <a:tabLst>
                <a:tab pos="521495" algn="l"/>
              </a:tabLst>
            </a:pPr>
            <a:r>
              <a:rPr lang="en-US" altLang="en-US" sz="3600" b="1">
                <a:solidFill>
                  <a:srgbClr val="FFFFFF"/>
                </a:solidFill>
                <a:latin typeface="Cambria" panose="02040503050406030204" pitchFamily="18" charset="0"/>
              </a:rPr>
              <a:t>	</a:t>
            </a:r>
            <a:r>
              <a:rPr lang="vi-VN" altLang="en-US" sz="3600" b="1">
                <a:solidFill>
                  <a:srgbClr val="FFFFFF"/>
                </a:solidFill>
                <a:latin typeface="Cambria" panose="02040503050406030204" pitchFamily="18" charset="0"/>
              </a:rPr>
              <a:t>một giây. </a:t>
            </a:r>
            <a:endParaRPr lang="en-US" altLang="en-US" sz="3600" b="1">
              <a:solidFill>
                <a:srgbClr val="FFFFFF"/>
              </a:solidFill>
              <a:latin typeface="Cambria" panose="02040503050406030204" pitchFamily="18" charset="0"/>
            </a:endParaRPr>
          </a:p>
        </p:txBody>
      </p:sp>
      <p:sp>
        <p:nvSpPr>
          <p:cNvPr id="90121" name="Rectangle 9" descr="n181 zalo Nguyen Duc Chien">
            <a:hlinkClick r:id="" action="ppaction://noaction" highlightClick="1"/>
            <a:extLst>
              <a:ext uri="{FF2B5EF4-FFF2-40B4-BE49-F238E27FC236}">
                <a16:creationId xmlns:a16="http://schemas.microsoft.com/office/drawing/2014/main" id="{A7C0C757-7B93-0CB4-5957-4153A576699D}"/>
              </a:ext>
            </a:extLst>
          </p:cNvPr>
          <p:cNvSpPr>
            <a:spLocks noChangeArrowheads="1"/>
          </p:cNvSpPr>
          <p:nvPr/>
        </p:nvSpPr>
        <p:spPr bwMode="auto">
          <a:xfrm>
            <a:off x="9715500" y="6217616"/>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B. </a:t>
            </a:r>
            <a:r>
              <a:rPr lang="pt-BR" altLang="en-US" sz="3600" b="1">
                <a:solidFill>
                  <a:srgbClr val="FFFFFF"/>
                </a:solidFill>
                <a:latin typeface="Cambria" panose="02040503050406030204" pitchFamily="18" charset="0"/>
              </a:rPr>
              <a:t>Cả 3 câu A, C, D đều đúng</a:t>
            </a:r>
            <a:endParaRPr lang="en-US" altLang="en-US" sz="3600" b="1">
              <a:solidFill>
                <a:srgbClr val="FFFFFF"/>
              </a:solidFill>
              <a:latin typeface="Cambria" panose="02040503050406030204" pitchFamily="18" charset="0"/>
            </a:endParaRPr>
          </a:p>
        </p:txBody>
      </p:sp>
      <p:sp>
        <p:nvSpPr>
          <p:cNvPr id="90122" name="Rectangle 10" descr="n181 zalo Nguyen Duc Chien">
            <a:extLst>
              <a:ext uri="{FF2B5EF4-FFF2-40B4-BE49-F238E27FC236}">
                <a16:creationId xmlns:a16="http://schemas.microsoft.com/office/drawing/2014/main" id="{51F0B1F1-AD07-BEAC-D4CE-0B348DC963EA}"/>
              </a:ext>
            </a:extLst>
          </p:cNvPr>
          <p:cNvSpPr>
            <a:spLocks noChangeArrowheads="1"/>
          </p:cNvSpPr>
          <p:nvPr/>
        </p:nvSpPr>
        <p:spPr bwMode="auto">
          <a:xfrm>
            <a:off x="1057277" y="8001000"/>
            <a:ext cx="740092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C. </a:t>
            </a:r>
            <a:r>
              <a:rPr lang="vi-VN" altLang="en-US" sz="3600" b="1">
                <a:solidFill>
                  <a:srgbClr val="FFFFFF"/>
                </a:solidFill>
                <a:latin typeface="Cambria" panose="02040503050406030204" pitchFamily="18" charset="0"/>
              </a:rPr>
              <a:t>số lần trạng thái dao động lặp lại</a:t>
            </a:r>
            <a:endParaRPr lang="en-US" altLang="en-US" sz="3600" b="1">
              <a:solidFill>
                <a:srgbClr val="FFFFFF"/>
              </a:solidFill>
              <a:latin typeface="Cambria" panose="02040503050406030204" pitchFamily="18" charset="0"/>
            </a:endParaRPr>
          </a:p>
          <a:p>
            <a:pPr defTabSz="1371600" fontAlgn="base">
              <a:spcBef>
                <a:spcPct val="0"/>
              </a:spcBef>
              <a:spcAft>
                <a:spcPct val="0"/>
              </a:spcAft>
              <a:buNone/>
              <a:tabLst>
                <a:tab pos="521495" algn="l"/>
              </a:tabLst>
            </a:pPr>
            <a:r>
              <a:rPr lang="en-US" altLang="en-US" sz="3600" b="1">
                <a:solidFill>
                  <a:srgbClr val="FFFFFF"/>
                </a:solidFill>
                <a:latin typeface="Cambria" panose="02040503050406030204" pitchFamily="18" charset="0"/>
              </a:rPr>
              <a:t>	</a:t>
            </a:r>
            <a:r>
              <a:rPr lang="vi-VN" altLang="en-US" sz="3600" b="1">
                <a:solidFill>
                  <a:srgbClr val="FFFFFF"/>
                </a:solidFill>
                <a:latin typeface="Cambria" panose="02040503050406030204" pitchFamily="18" charset="0"/>
              </a:rPr>
              <a:t>như cũ trong 1 đơn vị thời gian.</a:t>
            </a:r>
            <a:endParaRPr lang="en-US" altLang="en-US" sz="3600" b="1">
              <a:solidFill>
                <a:srgbClr val="FFFFFF"/>
              </a:solidFill>
              <a:latin typeface="Cambria" panose="02040503050406030204" pitchFamily="18" charset="0"/>
            </a:endParaRPr>
          </a:p>
        </p:txBody>
      </p:sp>
      <p:sp>
        <p:nvSpPr>
          <p:cNvPr id="90123" name="Rectangle 11" descr="n181 zalo Nguyen Duc Chien">
            <a:extLst>
              <a:ext uri="{FF2B5EF4-FFF2-40B4-BE49-F238E27FC236}">
                <a16:creationId xmlns:a16="http://schemas.microsoft.com/office/drawing/2014/main" id="{B82D7676-F3F2-9636-2840-FBC26D398A65}"/>
              </a:ext>
            </a:extLst>
          </p:cNvPr>
          <p:cNvSpPr>
            <a:spLocks noChangeArrowheads="1"/>
          </p:cNvSpPr>
          <p:nvPr/>
        </p:nvSpPr>
        <p:spPr bwMode="auto">
          <a:xfrm>
            <a:off x="9715500" y="8032254"/>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D. </a:t>
            </a:r>
            <a:r>
              <a:rPr lang="vi-VN" altLang="en-US" sz="3600" b="1">
                <a:solidFill>
                  <a:srgbClr val="FFFFFF"/>
                </a:solidFill>
                <a:latin typeface="Cambria" panose="02040503050406030204" pitchFamily="18" charset="0"/>
              </a:rPr>
              <a:t>số dao động thực hiện được trong</a:t>
            </a:r>
            <a:endParaRPr lang="en-US" altLang="en-US" sz="3600" b="1">
              <a:solidFill>
                <a:srgbClr val="FFFFFF"/>
              </a:solidFill>
              <a:latin typeface="Cambria" panose="02040503050406030204" pitchFamily="18" charset="0"/>
            </a:endParaRPr>
          </a:p>
          <a:p>
            <a:pPr defTabSz="1371600" fontAlgn="base">
              <a:spcBef>
                <a:spcPct val="0"/>
              </a:spcBef>
              <a:spcAft>
                <a:spcPct val="0"/>
              </a:spcAft>
              <a:buNone/>
              <a:tabLst>
                <a:tab pos="521495" algn="l"/>
              </a:tabLst>
            </a:pPr>
            <a:r>
              <a:rPr lang="en-US" altLang="en-US" sz="3600" b="1">
                <a:solidFill>
                  <a:srgbClr val="FFFFFF"/>
                </a:solidFill>
                <a:latin typeface="Cambria" panose="02040503050406030204" pitchFamily="18" charset="0"/>
              </a:rPr>
              <a:t>	</a:t>
            </a:r>
            <a:r>
              <a:rPr lang="vi-VN" altLang="en-US" sz="3600" b="1">
                <a:solidFill>
                  <a:srgbClr val="FFFFFF"/>
                </a:solidFill>
                <a:latin typeface="Cambria" panose="02040503050406030204" pitchFamily="18" charset="0"/>
              </a:rPr>
              <a:t>thời gian 1 giây</a:t>
            </a:r>
            <a:endParaRPr lang="en-US" altLang="en-US" sz="3600" b="1">
              <a:solidFill>
                <a:srgbClr val="FFFFFF"/>
              </a:solidFill>
              <a:latin typeface="Cambria" panose="02040503050406030204" pitchFamily="18" charset="0"/>
            </a:endParaRPr>
          </a:p>
        </p:txBody>
      </p:sp>
      <p:pic>
        <p:nvPicPr>
          <p:cNvPr id="90124" name="thinking.wav" descr="n181 zalo Nguyen Duc Chien">
            <a:hlinkClick r:id="" action="ppaction://media"/>
            <a:extLst>
              <a:ext uri="{FF2B5EF4-FFF2-40B4-BE49-F238E27FC236}">
                <a16:creationId xmlns:a16="http://schemas.microsoft.com/office/drawing/2014/main" id="{60383451-E375-59A6-3CDF-D915F7923067}"/>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3" descr="n181 zalo Nguyen Duc Chien">
            <a:hlinkClick r:id="" action="ppaction://noaction">
              <a:snd r:embed="rId8" name="millionaire3.wav"/>
            </a:hlinkClick>
            <a:extLst>
              <a:ext uri="{FF2B5EF4-FFF2-40B4-BE49-F238E27FC236}">
                <a16:creationId xmlns:a16="http://schemas.microsoft.com/office/drawing/2014/main" id="{D541F418-815C-96D6-9F0A-1339B43D72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AutoShape 14" descr="n181 zalo Nguyen Duc Chien">
            <a:hlinkClick r:id="" action="ppaction://noaction" highlightClick="1">
              <a:snd r:embed="rId10" name="laugh track.wav"/>
            </a:hlinkClick>
            <a:extLst>
              <a:ext uri="{FF2B5EF4-FFF2-40B4-BE49-F238E27FC236}">
                <a16:creationId xmlns:a16="http://schemas.microsoft.com/office/drawing/2014/main" id="{70600CA4-2CED-99D5-3C63-23923D67F8EB}"/>
              </a:ext>
            </a:extLst>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L</a:t>
            </a:r>
          </a:p>
        </p:txBody>
      </p:sp>
      <p:sp>
        <p:nvSpPr>
          <p:cNvPr id="90128" name="AutoShape 16" descr="n181 zalo Nguyen Duc Chien">
            <a:extLst>
              <a:ext uri="{FF2B5EF4-FFF2-40B4-BE49-F238E27FC236}">
                <a16:creationId xmlns:a16="http://schemas.microsoft.com/office/drawing/2014/main" id="{8064A1F2-92BA-91E3-FC9F-B0A83777883E}"/>
              </a:ext>
            </a:extLst>
          </p:cNvPr>
          <p:cNvSpPr>
            <a:spLocks noChangeArrowheads="1"/>
          </p:cNvSpPr>
          <p:nvPr/>
        </p:nvSpPr>
        <p:spPr bwMode="auto">
          <a:xfrm>
            <a:off x="9143999" y="6053139"/>
            <a:ext cx="8602394" cy="1297866"/>
          </a:xfrm>
          <a:prstGeom prst="hexagon">
            <a:avLst>
              <a:gd name="adj" fmla="val 45366"/>
              <a:gd name="vf" fmla="val 115470"/>
            </a:avLst>
          </a:prstGeom>
          <a:solidFill>
            <a:srgbClr val="92D050"/>
          </a:solidFill>
          <a:ln w="38100" cmpd="dbl">
            <a:solidFill>
              <a:srgbClr val="92D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6000" b="1">
                <a:solidFill>
                  <a:srgbClr val="FFFFFF"/>
                </a:solidFill>
                <a:latin typeface="Cambria" panose="02040503050406030204" pitchFamily="18" charset="0"/>
              </a:rPr>
              <a:t>B. correct answer</a:t>
            </a:r>
          </a:p>
        </p:txBody>
      </p:sp>
      <p:sp>
        <p:nvSpPr>
          <p:cNvPr id="9232" name="AutoShape 17" descr="n181 zalo Nguyen Duc Chien">
            <a:hlinkClick r:id="" action="ppaction://noaction" highlightClick="1">
              <a:snd r:embed="rId11" name="finalanswer.wav"/>
            </a:hlinkClick>
            <a:extLst>
              <a:ext uri="{FF2B5EF4-FFF2-40B4-BE49-F238E27FC236}">
                <a16:creationId xmlns:a16="http://schemas.microsoft.com/office/drawing/2014/main" id="{DED200D3-61C9-59DE-4019-65C6C06B633E}"/>
              </a:ext>
            </a:extLst>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F</a:t>
            </a:r>
          </a:p>
        </p:txBody>
      </p:sp>
    </p:spTree>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0124"/>
                                        </p:tgtEl>
                                      </p:cBhvr>
                                    </p:cmd>
                                  </p:childTnLst>
                                </p:cTn>
                              </p:par>
                              <p:par>
                                <p:cTn id="7" presetID="1" presetClass="entr" presetSubtype="0" fill="hold" nodeType="withEffect">
                                  <p:stCondLst>
                                    <p:cond delay="0"/>
                                  </p:stCondLst>
                                  <p:childTnLst>
                                    <p:set>
                                      <p:cBhvr>
                                        <p:cTn id="8" dur="1" fill="hold">
                                          <p:stCondLst>
                                            <p:cond delay="499"/>
                                          </p:stCondLst>
                                        </p:cTn>
                                        <p:tgtEl>
                                          <p:spTgt spid="901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01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901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901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9012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0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0124"/>
                </p:tgtEl>
              </p:cMediaNode>
            </p:audio>
          </p:childTnLst>
        </p:cTn>
      </p:par>
    </p:tnLst>
    <p:bldLst>
      <p:bldP spid="90115" grpId="0" autoUpdateAnimBg="0"/>
      <p:bldP spid="90120" grpId="0" autoUpdateAnimBg="0"/>
      <p:bldP spid="90121" grpId="0" autoUpdateAnimBg="0"/>
      <p:bldP spid="90122" grpId="0" autoUpdateAnimBg="0"/>
      <p:bldP spid="90123" grpId="0" autoUpdateAnimBg="0"/>
      <p:bldP spid="901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69634" name="Picture 2" descr="n181 zalo Nguyen Duc Chien">
            <a:extLst>
              <a:ext uri="{FF2B5EF4-FFF2-40B4-BE49-F238E27FC236}">
                <a16:creationId xmlns:a16="http://schemas.microsoft.com/office/drawing/2014/main" id="{5A9BD280-6E8F-12A2-356A-610878542C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69635" name="Rectangle 3" descr="n181 zalo Nguyen Duc Chien">
            <a:extLst>
              <a:ext uri="{FF2B5EF4-FFF2-40B4-BE49-F238E27FC236}">
                <a16:creationId xmlns:a16="http://schemas.microsoft.com/office/drawing/2014/main" id="{346110A1-6DFB-977D-7AC7-13D4D6F30938}"/>
              </a:ext>
            </a:extLst>
          </p:cNvPr>
          <p:cNvSpPr>
            <a:spLocks noChangeArrowheads="1"/>
          </p:cNvSpPr>
          <p:nvPr/>
        </p:nvSpPr>
        <p:spPr bwMode="auto">
          <a:xfrm>
            <a:off x="11201400" y="7508082"/>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nvGrpSpPr>
          <p:cNvPr id="2" name="Group 7" descr="n181 zalo Nguyen Duc Chien">
            <a:extLst>
              <a:ext uri="{FF2B5EF4-FFF2-40B4-BE49-F238E27FC236}">
                <a16:creationId xmlns:a16="http://schemas.microsoft.com/office/drawing/2014/main" id="{A6AD2C5D-452B-67BF-2F09-1D0F4073A1A1}"/>
              </a:ext>
            </a:extLst>
          </p:cNvPr>
          <p:cNvGrpSpPr>
            <a:grpSpLocks/>
          </p:cNvGrpSpPr>
          <p:nvPr/>
        </p:nvGrpSpPr>
        <p:grpSpPr bwMode="auto">
          <a:xfrm>
            <a:off x="12001500" y="8229601"/>
            <a:ext cx="228600" cy="1169195"/>
            <a:chOff x="4080" y="3456"/>
            <a:chExt cx="96" cy="491"/>
          </a:xfrm>
        </p:grpSpPr>
        <p:sp>
          <p:nvSpPr>
            <p:cNvPr id="10245" name="AutoShape 4">
              <a:extLst>
                <a:ext uri="{FF2B5EF4-FFF2-40B4-BE49-F238E27FC236}">
                  <a16:creationId xmlns:a16="http://schemas.microsoft.com/office/drawing/2014/main" id="{FC1C9C0F-7706-AD89-F5A6-5314B654DCAD}"/>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0246" name="AutoShape 5">
              <a:extLst>
                <a:ext uri="{FF2B5EF4-FFF2-40B4-BE49-F238E27FC236}">
                  <a16:creationId xmlns:a16="http://schemas.microsoft.com/office/drawing/2014/main" id="{D883583E-EF46-8961-3482-7157786EDCF4}"/>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0247" name="AutoShape 6">
              <a:extLst>
                <a:ext uri="{FF2B5EF4-FFF2-40B4-BE49-F238E27FC236}">
                  <a16:creationId xmlns:a16="http://schemas.microsoft.com/office/drawing/2014/main" id="{844BAEAE-4D39-B2C4-6291-09567227886E}"/>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spTree>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slide(fromRight)">
                                      <p:cBhvr>
                                        <p:cTn id="7" dur="500"/>
                                        <p:tgtEl>
                                          <p:spTgt spid="69634"/>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3000"/>
                                  </p:stCondLst>
                                  <p:childTnLst>
                                    <p:set>
                                      <p:cBhvr>
                                        <p:cTn id="13" dur="1" fill="hold">
                                          <p:stCondLst>
                                            <p:cond delay="499"/>
                                          </p:stCondLst>
                                        </p:cTn>
                                        <p:tgtEl>
                                          <p:spTgt spid="6963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181 zalo Nguyen Duc Chien">
            <a:extLst>
              <a:ext uri="{FF2B5EF4-FFF2-40B4-BE49-F238E27FC236}">
                <a16:creationId xmlns:a16="http://schemas.microsoft.com/office/drawing/2014/main" id="{56E6749C-C499-79C0-B7EC-5F3BAED1DFC5}"/>
              </a:ext>
            </a:extLst>
          </p:cNvPr>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2400301"/>
            <a:ext cx="18288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1139" name="Rectangle 3" descr="n181 zalo Nguyen Duc Chien">
            <a:extLst>
              <a:ext uri="{FF2B5EF4-FFF2-40B4-BE49-F238E27FC236}">
                <a16:creationId xmlns:a16="http://schemas.microsoft.com/office/drawing/2014/main" id="{903378E2-732B-F04B-8F39-942E8A69D666}"/>
              </a:ext>
            </a:extLst>
          </p:cNvPr>
          <p:cNvSpPr>
            <a:spLocks noChangeArrowheads="1"/>
          </p:cNvSpPr>
          <p:nvPr/>
        </p:nvSpPr>
        <p:spPr bwMode="auto">
          <a:xfrm>
            <a:off x="1392701" y="2620110"/>
            <a:ext cx="15657341"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pPr>
            <a:r>
              <a:rPr lang="pt-BR" sz="4800" b="1">
                <a:solidFill>
                  <a:srgbClr val="FFFFFF"/>
                </a:solidFill>
              </a:rPr>
              <a:t>Câu 4.</a:t>
            </a:r>
            <a:r>
              <a:rPr lang="pt-BR" sz="4800">
                <a:solidFill>
                  <a:srgbClr val="FFFFFF"/>
                </a:solidFill>
              </a:rPr>
              <a:t> Một vật dao động điều hòa, khi qua vị trí cân bằng có</a:t>
            </a:r>
            <a:endParaRPr lang="en-US" altLang="en-US" sz="4200" b="1">
              <a:solidFill>
                <a:srgbClr val="FFFFFF"/>
              </a:solidFill>
              <a:latin typeface="Lucida Sans" panose="020B0602030504020204" pitchFamily="34" charset="0"/>
            </a:endParaRPr>
          </a:p>
        </p:txBody>
      </p:sp>
      <p:pic>
        <p:nvPicPr>
          <p:cNvPr id="11268" name="Picture 4" descr="n181 zalo Nguyen Duc Chien">
            <a:extLst>
              <a:ext uri="{FF2B5EF4-FFF2-40B4-BE49-F238E27FC236}">
                <a16:creationId xmlns:a16="http://schemas.microsoft.com/office/drawing/2014/main" id="{C0AB0F70-2814-7BD6-8F37-8360C1C9E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70129"/>
            <a:ext cx="9144000" cy="125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69" name="Picture 5" descr="n181 zalo Nguyen Duc Chien">
            <a:extLst>
              <a:ext uri="{FF2B5EF4-FFF2-40B4-BE49-F238E27FC236}">
                <a16:creationId xmlns:a16="http://schemas.microsoft.com/office/drawing/2014/main" id="{DAFFE669-4166-D700-5100-2C84186A9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001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70" name="Picture 6" descr="n181 zalo Nguyen Duc Chien">
            <a:extLst>
              <a:ext uri="{FF2B5EF4-FFF2-40B4-BE49-F238E27FC236}">
                <a16:creationId xmlns:a16="http://schemas.microsoft.com/office/drawing/2014/main" id="{9D013708-290B-2A62-8206-CF2FEFCBBD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6570129"/>
            <a:ext cx="9144000" cy="125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1271" name="Picture 7" descr="n181 zalo Nguyen Duc Chien">
            <a:extLst>
              <a:ext uri="{FF2B5EF4-FFF2-40B4-BE49-F238E27FC236}">
                <a16:creationId xmlns:a16="http://schemas.microsoft.com/office/drawing/2014/main" id="{5438F9E9-315A-0A60-49CF-AE6D5A143E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1000"/>
            <a:ext cx="91440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1144" name="Rectangle 8" descr="n181 zalo Nguyen Duc Chien">
            <a:hlinkClick r:id="" action="ppaction://noaction" highlightClick="1"/>
            <a:extLst>
              <a:ext uri="{FF2B5EF4-FFF2-40B4-BE49-F238E27FC236}">
                <a16:creationId xmlns:a16="http://schemas.microsoft.com/office/drawing/2014/main" id="{4C7C54E3-1E51-0FD3-850D-11B367CA2C37}"/>
              </a:ext>
            </a:extLst>
          </p:cNvPr>
          <p:cNvSpPr>
            <a:spLocks noChangeArrowheads="1"/>
          </p:cNvSpPr>
          <p:nvPr/>
        </p:nvSpPr>
        <p:spPr bwMode="auto">
          <a:xfrm>
            <a:off x="1097280" y="6710286"/>
            <a:ext cx="770382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A. vận tốc có độ lớn cực đại </a:t>
            </a:r>
          </a:p>
          <a:p>
            <a:pPr defTabSz="1371600" fontAlgn="base">
              <a:spcBef>
                <a:spcPct val="0"/>
              </a:spcBef>
              <a:spcAft>
                <a:spcPct val="0"/>
              </a:spcAft>
              <a:buNone/>
              <a:tabLst>
                <a:tab pos="507207" algn="l"/>
              </a:tabLst>
            </a:pPr>
            <a:r>
              <a:rPr lang="en-US" altLang="en-US" sz="3600" b="1">
                <a:solidFill>
                  <a:srgbClr val="FFFFFF"/>
                </a:solidFill>
                <a:latin typeface="Cambria" panose="02040503050406030204" pitchFamily="18" charset="0"/>
              </a:rPr>
              <a:t>	(tốc độ cực đại) và gia tốc bằng 0</a:t>
            </a:r>
          </a:p>
        </p:txBody>
      </p:sp>
      <p:sp>
        <p:nvSpPr>
          <p:cNvPr id="91145" name="Rectangle 9" descr="n181 zalo Nguyen Duc Chien">
            <a:hlinkClick r:id="" action="ppaction://noaction" highlightClick="1"/>
            <a:extLst>
              <a:ext uri="{FF2B5EF4-FFF2-40B4-BE49-F238E27FC236}">
                <a16:creationId xmlns:a16="http://schemas.microsoft.com/office/drawing/2014/main" id="{800895F5-95BA-0D86-797F-FBF71B75F6C0}"/>
              </a:ext>
            </a:extLst>
          </p:cNvPr>
          <p:cNvSpPr>
            <a:spLocks noChangeArrowheads="1"/>
          </p:cNvSpPr>
          <p:nvPr/>
        </p:nvSpPr>
        <p:spPr bwMode="auto">
          <a:xfrm>
            <a:off x="9715500" y="6701751"/>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B. vận tốc bằng 0 và gia tốc cực đại.</a:t>
            </a:r>
          </a:p>
        </p:txBody>
      </p:sp>
      <p:sp>
        <p:nvSpPr>
          <p:cNvPr id="91146" name="Rectangle 10" descr="n181 zalo Nguyen Duc Chien">
            <a:extLst>
              <a:ext uri="{FF2B5EF4-FFF2-40B4-BE49-F238E27FC236}">
                <a16:creationId xmlns:a16="http://schemas.microsoft.com/office/drawing/2014/main" id="{FC2EA072-0A36-D438-9226-B1105799FF1D}"/>
              </a:ext>
            </a:extLst>
          </p:cNvPr>
          <p:cNvSpPr>
            <a:spLocks noChangeArrowheads="1"/>
          </p:cNvSpPr>
          <p:nvPr/>
        </p:nvSpPr>
        <p:spPr bwMode="auto">
          <a:xfrm>
            <a:off x="1097280" y="8001000"/>
            <a:ext cx="736092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C. vận tốc cực đại và gia tốc cực đại.</a:t>
            </a:r>
          </a:p>
        </p:txBody>
      </p:sp>
      <p:sp>
        <p:nvSpPr>
          <p:cNvPr id="91147" name="Rectangle 11" descr="n181 zalo Nguyen Duc Chien">
            <a:extLst>
              <a:ext uri="{FF2B5EF4-FFF2-40B4-BE49-F238E27FC236}">
                <a16:creationId xmlns:a16="http://schemas.microsoft.com/office/drawing/2014/main" id="{2FA3D3A1-E206-A7B6-0ED8-8B770A0E3DCC}"/>
              </a:ext>
            </a:extLst>
          </p:cNvPr>
          <p:cNvSpPr>
            <a:spLocks noChangeArrowheads="1"/>
          </p:cNvSpPr>
          <p:nvPr/>
        </p:nvSpPr>
        <p:spPr bwMode="auto">
          <a:xfrm>
            <a:off x="9715500" y="80010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D. vận tốc bằng 0 và gia tốc bằng 0.</a:t>
            </a:r>
          </a:p>
        </p:txBody>
      </p:sp>
      <p:pic>
        <p:nvPicPr>
          <p:cNvPr id="91148" name="thinking.wav" descr="n181 zalo Nguyen Duc Chien">
            <a:hlinkClick r:id="" action="ppaction://media"/>
            <a:extLst>
              <a:ext uri="{FF2B5EF4-FFF2-40B4-BE49-F238E27FC236}">
                <a16:creationId xmlns:a16="http://schemas.microsoft.com/office/drawing/2014/main" id="{DC3EAB41-14B8-E218-CA24-26D98BEB77DA}"/>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3" descr="n181 zalo Nguyen Duc Chien">
            <a:hlinkClick r:id="" action="ppaction://noaction">
              <a:snd r:embed="rId8" name="millionaire3.wav"/>
            </a:hlinkClick>
            <a:extLst>
              <a:ext uri="{FF2B5EF4-FFF2-40B4-BE49-F238E27FC236}">
                <a16:creationId xmlns:a16="http://schemas.microsoft.com/office/drawing/2014/main" id="{FB1789B3-CBD6-9F7B-FFDF-E792B262640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AutoShape 14" descr="n181 zalo Nguyen Duc Chien">
            <a:hlinkClick r:id="" action="ppaction://noaction" highlightClick="1">
              <a:snd r:embed="rId10" name="laugh track.wav"/>
            </a:hlinkClick>
            <a:extLst>
              <a:ext uri="{FF2B5EF4-FFF2-40B4-BE49-F238E27FC236}">
                <a16:creationId xmlns:a16="http://schemas.microsoft.com/office/drawing/2014/main" id="{35A3F8FC-FF67-4344-6190-A40F041E9C61}"/>
              </a:ext>
            </a:extLst>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L</a:t>
            </a:r>
          </a:p>
        </p:txBody>
      </p:sp>
      <p:sp>
        <p:nvSpPr>
          <p:cNvPr id="91152" name="AutoShape 16" descr="n181 zalo Nguyen Duc Chien">
            <a:extLst>
              <a:ext uri="{FF2B5EF4-FFF2-40B4-BE49-F238E27FC236}">
                <a16:creationId xmlns:a16="http://schemas.microsoft.com/office/drawing/2014/main" id="{7233081D-7028-7B1D-F3FB-CDC800C930A3}"/>
              </a:ext>
            </a:extLst>
          </p:cNvPr>
          <p:cNvSpPr>
            <a:spLocks noChangeArrowheads="1"/>
          </p:cNvSpPr>
          <p:nvPr/>
        </p:nvSpPr>
        <p:spPr bwMode="auto">
          <a:xfrm>
            <a:off x="646234" y="6570129"/>
            <a:ext cx="8497766" cy="1257042"/>
          </a:xfrm>
          <a:prstGeom prst="hexagon">
            <a:avLst>
              <a:gd name="adj" fmla="val 43160"/>
              <a:gd name="vf" fmla="val 115470"/>
            </a:avLst>
          </a:prstGeom>
          <a:solidFill>
            <a:srgbClr val="92D050"/>
          </a:solidFill>
          <a:ln w="38100" cmpd="dbl">
            <a:solidFill>
              <a:srgbClr val="92D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6000" b="1">
                <a:solidFill>
                  <a:srgbClr val="FFFFFF"/>
                </a:solidFill>
                <a:latin typeface="Cambria" panose="02040503050406030204" pitchFamily="18" charset="0"/>
              </a:rPr>
              <a:t>A. correct answer</a:t>
            </a:r>
          </a:p>
        </p:txBody>
      </p:sp>
      <p:sp>
        <p:nvSpPr>
          <p:cNvPr id="11280" name="AutoShape 17" descr="n181 zalo Nguyen Duc Chien">
            <a:hlinkClick r:id="" action="ppaction://noaction" highlightClick="1">
              <a:snd r:embed="rId11" name="finalanswer.wav"/>
            </a:hlinkClick>
            <a:extLst>
              <a:ext uri="{FF2B5EF4-FFF2-40B4-BE49-F238E27FC236}">
                <a16:creationId xmlns:a16="http://schemas.microsoft.com/office/drawing/2014/main" id="{33CA2542-5BF7-53E9-8BA9-D798343738A4}"/>
              </a:ext>
            </a:extLst>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F</a:t>
            </a:r>
          </a:p>
        </p:txBody>
      </p:sp>
    </p:spTree>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1148"/>
                                        </p:tgtEl>
                                      </p:cBhvr>
                                    </p:cmd>
                                  </p:childTnLst>
                                </p:cTn>
                              </p:par>
                              <p:par>
                                <p:cTn id="7" presetID="1" presetClass="entr" presetSubtype="0" fill="hold" nodeType="withEffect">
                                  <p:stCondLst>
                                    <p:cond delay="0"/>
                                  </p:stCondLst>
                                  <p:childTnLst>
                                    <p:set>
                                      <p:cBhvr>
                                        <p:cTn id="8" dur="1" fill="hold">
                                          <p:stCondLst>
                                            <p:cond delay="499"/>
                                          </p:stCondLst>
                                        </p:cTn>
                                        <p:tgtEl>
                                          <p:spTgt spid="911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11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911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911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911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1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1148"/>
                </p:tgtEl>
              </p:cMediaNode>
            </p:audio>
          </p:childTnLst>
        </p:cTn>
      </p:par>
    </p:tnLst>
    <p:bldLst>
      <p:bldP spid="91139" grpId="0" autoUpdateAnimBg="0"/>
      <p:bldP spid="91144" grpId="0" autoUpdateAnimBg="0"/>
      <p:bldP spid="91145" grpId="0" autoUpdateAnimBg="0"/>
      <p:bldP spid="91146" grpId="0" autoUpdateAnimBg="0"/>
      <p:bldP spid="91147" grpId="0" autoUpdateAnimBg="0"/>
      <p:bldP spid="9115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0658" name="Picture 2" descr="n181 zalo Nguyen Duc Chien">
            <a:extLst>
              <a:ext uri="{FF2B5EF4-FFF2-40B4-BE49-F238E27FC236}">
                <a16:creationId xmlns:a16="http://schemas.microsoft.com/office/drawing/2014/main" id="{CC91815F-3E1E-FC00-D9E6-4D323EBF9E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0659" name="Rectangle 3" descr="n181 zalo Nguyen Duc Chien">
            <a:extLst>
              <a:ext uri="{FF2B5EF4-FFF2-40B4-BE49-F238E27FC236}">
                <a16:creationId xmlns:a16="http://schemas.microsoft.com/office/drawing/2014/main" id="{A74CDA56-96C9-792B-72B5-B7BAF7646CF5}"/>
              </a:ext>
            </a:extLst>
          </p:cNvPr>
          <p:cNvSpPr>
            <a:spLocks noChangeArrowheads="1"/>
          </p:cNvSpPr>
          <p:nvPr/>
        </p:nvSpPr>
        <p:spPr bwMode="auto">
          <a:xfrm>
            <a:off x="11201400" y="6972300"/>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nvGrpSpPr>
          <p:cNvPr id="2" name="Group 8" descr="n181 zalo Nguyen Duc Chien">
            <a:extLst>
              <a:ext uri="{FF2B5EF4-FFF2-40B4-BE49-F238E27FC236}">
                <a16:creationId xmlns:a16="http://schemas.microsoft.com/office/drawing/2014/main" id="{4CD854E2-7D2A-F9AF-3CCB-D2108AAA7052}"/>
              </a:ext>
            </a:extLst>
          </p:cNvPr>
          <p:cNvGrpSpPr>
            <a:grpSpLocks/>
          </p:cNvGrpSpPr>
          <p:nvPr/>
        </p:nvGrpSpPr>
        <p:grpSpPr bwMode="auto">
          <a:xfrm>
            <a:off x="12001500" y="7684295"/>
            <a:ext cx="228600" cy="1714500"/>
            <a:chOff x="4080" y="3227"/>
            <a:chExt cx="96" cy="720"/>
          </a:xfrm>
        </p:grpSpPr>
        <p:sp>
          <p:nvSpPr>
            <p:cNvPr id="12293" name="AutoShape 4">
              <a:extLst>
                <a:ext uri="{FF2B5EF4-FFF2-40B4-BE49-F238E27FC236}">
                  <a16:creationId xmlns:a16="http://schemas.microsoft.com/office/drawing/2014/main" id="{E0A9BCCB-712F-D6B9-76BC-65487A27ACE9}"/>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2294" name="AutoShape 5">
              <a:extLst>
                <a:ext uri="{FF2B5EF4-FFF2-40B4-BE49-F238E27FC236}">
                  <a16:creationId xmlns:a16="http://schemas.microsoft.com/office/drawing/2014/main" id="{4B22E263-6641-008A-7042-7981EA8CB3B8}"/>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2295" name="AutoShape 6">
              <a:extLst>
                <a:ext uri="{FF2B5EF4-FFF2-40B4-BE49-F238E27FC236}">
                  <a16:creationId xmlns:a16="http://schemas.microsoft.com/office/drawing/2014/main" id="{23E4838A-1D78-D3D6-C347-9D3607F817B2}"/>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2296" name="AutoShape 7">
              <a:extLst>
                <a:ext uri="{FF2B5EF4-FFF2-40B4-BE49-F238E27FC236}">
                  <a16:creationId xmlns:a16="http://schemas.microsoft.com/office/drawing/2014/main" id="{2193F0F6-1A40-2847-B40D-B8F2DBE03C15}"/>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spTree>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slide(fromRight)">
                                      <p:cBhvr>
                                        <p:cTn id="7" dur="500"/>
                                        <p:tgtEl>
                                          <p:spTgt spid="70658"/>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3000"/>
                                  </p:stCondLst>
                                  <p:childTnLst>
                                    <p:set>
                                      <p:cBhvr>
                                        <p:cTn id="13" dur="1" fill="hold">
                                          <p:stCondLst>
                                            <p:cond delay="499"/>
                                          </p:stCondLst>
                                        </p:cTn>
                                        <p:tgtEl>
                                          <p:spTgt spid="7065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181 zalo Nguyen Duc Chien">
            <a:extLst>
              <a:ext uri="{FF2B5EF4-FFF2-40B4-BE49-F238E27FC236}">
                <a16:creationId xmlns:a16="http://schemas.microsoft.com/office/drawing/2014/main" id="{2FCF2A10-99DD-811A-F11F-E7B35B7018A0}"/>
              </a:ext>
            </a:extLst>
          </p:cNvPr>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2400301"/>
            <a:ext cx="18288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2163" name="Rectangle 3" descr="n181 zalo Nguyen Duc Chien">
            <a:extLst>
              <a:ext uri="{FF2B5EF4-FFF2-40B4-BE49-F238E27FC236}">
                <a16:creationId xmlns:a16="http://schemas.microsoft.com/office/drawing/2014/main" id="{1D9E5EC1-42F8-D4D9-9AEB-3C7BFE84BBCB}"/>
              </a:ext>
            </a:extLst>
          </p:cNvPr>
          <p:cNvSpPr>
            <a:spLocks noChangeArrowheads="1"/>
          </p:cNvSpPr>
          <p:nvPr/>
        </p:nvSpPr>
        <p:spPr bwMode="auto">
          <a:xfrm>
            <a:off x="3200400" y="2514601"/>
            <a:ext cx="12001500" cy="151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pPr>
            <a:r>
              <a:rPr lang="en-US" altLang="en-US" sz="4200" b="1">
                <a:solidFill>
                  <a:srgbClr val="FFFFFF"/>
                </a:solidFill>
                <a:latin typeface="Cambria" panose="02040503050406030204" pitchFamily="18" charset="0"/>
              </a:rPr>
              <a:t>Câu 5. Gia tốc trong dao động điều hòa xác định bởi:</a:t>
            </a:r>
            <a:endParaRPr lang="en-US" altLang="en-US" sz="4200" b="1">
              <a:solidFill>
                <a:srgbClr val="FFFFFF"/>
              </a:solidFill>
              <a:latin typeface="Lucida Sans" panose="020B0602030504020204" pitchFamily="34" charset="0"/>
            </a:endParaRPr>
          </a:p>
        </p:txBody>
      </p:sp>
      <p:pic>
        <p:nvPicPr>
          <p:cNvPr id="13316" name="Picture 4" descr="n181 zalo Nguyen Duc Chien">
            <a:extLst>
              <a:ext uri="{FF2B5EF4-FFF2-40B4-BE49-F238E27FC236}">
                <a16:creationId xmlns:a16="http://schemas.microsoft.com/office/drawing/2014/main" id="{A27D7CC1-E782-F66F-9AA0-41E10D48B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3317" name="Picture 5" descr="n181 zalo Nguyen Duc Chien">
            <a:extLst>
              <a:ext uri="{FF2B5EF4-FFF2-40B4-BE49-F238E27FC236}">
                <a16:creationId xmlns:a16="http://schemas.microsoft.com/office/drawing/2014/main" id="{113F2D1F-5571-C511-A121-E1C4ECEF8E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001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3318" name="Picture 6" descr="n181 zalo Nguyen Duc Chien">
            <a:extLst>
              <a:ext uri="{FF2B5EF4-FFF2-40B4-BE49-F238E27FC236}">
                <a16:creationId xmlns:a16="http://schemas.microsoft.com/office/drawing/2014/main" id="{EFF5EFB3-A6F7-E167-5FCD-20EDBD218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6858000"/>
            <a:ext cx="91440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3319" name="Picture 7" descr="n181 zalo Nguyen Duc Chien">
            <a:extLst>
              <a:ext uri="{FF2B5EF4-FFF2-40B4-BE49-F238E27FC236}">
                <a16:creationId xmlns:a16="http://schemas.microsoft.com/office/drawing/2014/main" id="{4138F6C6-C0F8-89BC-8D2E-F23BFE6211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1000"/>
            <a:ext cx="91440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2168" name="Rectangle 8" descr="n181 zalo Nguyen Duc Chien">
            <a:hlinkClick r:id="" action="ppaction://noaction" highlightClick="1"/>
            <a:extLst>
              <a:ext uri="{FF2B5EF4-FFF2-40B4-BE49-F238E27FC236}">
                <a16:creationId xmlns:a16="http://schemas.microsoft.com/office/drawing/2014/main" id="{D14802E4-FC31-F807-56BD-FD655C7EA4AA}"/>
              </a:ext>
            </a:extLst>
          </p:cNvPr>
          <p:cNvSpPr>
            <a:spLocks noChangeArrowheads="1"/>
          </p:cNvSpPr>
          <p:nvPr/>
        </p:nvSpPr>
        <p:spPr bwMode="auto">
          <a:xfrm>
            <a:off x="3086100" y="6858000"/>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A. </a:t>
            </a:r>
            <a:r>
              <a:rPr lang="pt-BR" sz="4800">
                <a:solidFill>
                  <a:srgbClr val="FFFFFF"/>
                </a:solidFill>
              </a:rPr>
              <a:t>a = </a:t>
            </a:r>
            <a:r>
              <a:rPr lang="en-US" sz="4800">
                <a:solidFill>
                  <a:srgbClr val="FFFFFF"/>
                </a:solidFill>
                <a:sym typeface="Symbol" panose="05050102010706020507" pitchFamily="18" charset="2"/>
              </a:rPr>
              <a:t></a:t>
            </a:r>
            <a:r>
              <a:rPr lang="pt-BR" sz="4800" baseline="30000">
                <a:solidFill>
                  <a:srgbClr val="FFFFFF"/>
                </a:solidFill>
              </a:rPr>
              <a:t>2</a:t>
            </a:r>
            <a:r>
              <a:rPr lang="pt-BR" sz="4800">
                <a:solidFill>
                  <a:srgbClr val="FFFFFF"/>
                </a:solidFill>
              </a:rPr>
              <a:t>x </a:t>
            </a:r>
            <a:endParaRPr lang="en-US" altLang="en-US" sz="3600" b="1">
              <a:solidFill>
                <a:srgbClr val="FFFFFF"/>
              </a:solidFill>
              <a:latin typeface="Cambria" panose="02040503050406030204" pitchFamily="18" charset="0"/>
            </a:endParaRPr>
          </a:p>
        </p:txBody>
      </p:sp>
      <p:sp>
        <p:nvSpPr>
          <p:cNvPr id="92169" name="Rectangle 9" descr="n181 zalo Nguyen Duc Chien">
            <a:hlinkClick r:id="" action="ppaction://noaction" highlightClick="1"/>
            <a:extLst>
              <a:ext uri="{FF2B5EF4-FFF2-40B4-BE49-F238E27FC236}">
                <a16:creationId xmlns:a16="http://schemas.microsoft.com/office/drawing/2014/main" id="{A4DD3800-CEA1-9251-198D-6660B9149DD4}"/>
              </a:ext>
            </a:extLst>
          </p:cNvPr>
          <p:cNvSpPr>
            <a:spLocks noChangeArrowheads="1"/>
          </p:cNvSpPr>
          <p:nvPr/>
        </p:nvSpPr>
        <p:spPr bwMode="auto">
          <a:xfrm>
            <a:off x="9715500" y="691277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B. </a:t>
            </a:r>
            <a:r>
              <a:rPr lang="pt-BR" sz="4800">
                <a:solidFill>
                  <a:srgbClr val="FFFFFF"/>
                </a:solidFill>
              </a:rPr>
              <a:t>a =  - </a:t>
            </a:r>
            <a:r>
              <a:rPr lang="en-US" sz="4800">
                <a:solidFill>
                  <a:srgbClr val="FFFFFF"/>
                </a:solidFill>
                <a:sym typeface="Symbol" panose="05050102010706020507" pitchFamily="18" charset="2"/>
              </a:rPr>
              <a:t></a:t>
            </a:r>
            <a:r>
              <a:rPr lang="pt-BR" sz="4800">
                <a:solidFill>
                  <a:srgbClr val="FFFFFF"/>
                </a:solidFill>
              </a:rPr>
              <a:t>x</a:t>
            </a:r>
            <a:r>
              <a:rPr lang="pt-BR" sz="4800" baseline="30000">
                <a:solidFill>
                  <a:srgbClr val="FFFFFF"/>
                </a:solidFill>
              </a:rPr>
              <a:t>2</a:t>
            </a:r>
            <a:endParaRPr lang="en-US" altLang="en-US" sz="3600" b="1">
              <a:solidFill>
                <a:srgbClr val="FFFFFF"/>
              </a:solidFill>
              <a:latin typeface="Cambria" panose="02040503050406030204" pitchFamily="18" charset="0"/>
            </a:endParaRPr>
          </a:p>
        </p:txBody>
      </p:sp>
      <p:sp>
        <p:nvSpPr>
          <p:cNvPr id="92170" name="Rectangle 10" descr="n181 zalo Nguyen Duc Chien">
            <a:extLst>
              <a:ext uri="{FF2B5EF4-FFF2-40B4-BE49-F238E27FC236}">
                <a16:creationId xmlns:a16="http://schemas.microsoft.com/office/drawing/2014/main" id="{287AC89B-8470-93BA-470A-838F93C4DC5C}"/>
              </a:ext>
            </a:extLst>
          </p:cNvPr>
          <p:cNvSpPr>
            <a:spLocks noChangeArrowheads="1"/>
          </p:cNvSpPr>
          <p:nvPr/>
        </p:nvSpPr>
        <p:spPr bwMode="auto">
          <a:xfrm>
            <a:off x="3086100" y="8001000"/>
            <a:ext cx="5372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C. </a:t>
            </a:r>
            <a:r>
              <a:rPr lang="pt-BR" sz="4800">
                <a:solidFill>
                  <a:srgbClr val="FFFFFF"/>
                </a:solidFill>
              </a:rPr>
              <a:t>a =  - </a:t>
            </a:r>
            <a:r>
              <a:rPr lang="en-US" sz="4800">
                <a:solidFill>
                  <a:srgbClr val="FFFFFF"/>
                </a:solidFill>
                <a:sym typeface="Symbol" panose="05050102010706020507" pitchFamily="18" charset="2"/>
              </a:rPr>
              <a:t></a:t>
            </a:r>
            <a:r>
              <a:rPr lang="pt-BR" sz="4800" baseline="30000">
                <a:solidFill>
                  <a:srgbClr val="FFFFFF"/>
                </a:solidFill>
              </a:rPr>
              <a:t>2</a:t>
            </a:r>
            <a:r>
              <a:rPr lang="pt-BR" sz="4800">
                <a:solidFill>
                  <a:srgbClr val="FFFFFF"/>
                </a:solidFill>
              </a:rPr>
              <a:t>x</a:t>
            </a:r>
            <a:endParaRPr lang="en-US" altLang="en-US" sz="3600" b="1">
              <a:solidFill>
                <a:srgbClr val="FFFFFF"/>
              </a:solidFill>
              <a:latin typeface="Cambria" panose="02040503050406030204" pitchFamily="18" charset="0"/>
            </a:endParaRPr>
          </a:p>
        </p:txBody>
      </p:sp>
      <p:sp>
        <p:nvSpPr>
          <p:cNvPr id="92171" name="Rectangle 11" descr="n181 zalo Nguyen Duc Chien">
            <a:extLst>
              <a:ext uri="{FF2B5EF4-FFF2-40B4-BE49-F238E27FC236}">
                <a16:creationId xmlns:a16="http://schemas.microsoft.com/office/drawing/2014/main" id="{90ECD4EF-A311-0597-6CD7-B137EED3F42D}"/>
              </a:ext>
            </a:extLst>
          </p:cNvPr>
          <p:cNvSpPr>
            <a:spLocks noChangeArrowheads="1"/>
          </p:cNvSpPr>
          <p:nvPr/>
        </p:nvSpPr>
        <p:spPr bwMode="auto">
          <a:xfrm>
            <a:off x="9715500" y="80010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D. </a:t>
            </a:r>
            <a:r>
              <a:rPr lang="pt-BR" sz="4800">
                <a:solidFill>
                  <a:srgbClr val="FFFFFF"/>
                </a:solidFill>
              </a:rPr>
              <a:t>a = </a:t>
            </a:r>
            <a:r>
              <a:rPr lang="en-US" sz="4800">
                <a:solidFill>
                  <a:srgbClr val="FFFFFF"/>
                </a:solidFill>
                <a:sym typeface="Symbol" panose="05050102010706020507" pitchFamily="18" charset="2"/>
              </a:rPr>
              <a:t></a:t>
            </a:r>
            <a:r>
              <a:rPr lang="pt-BR" sz="4800" baseline="30000">
                <a:solidFill>
                  <a:srgbClr val="FFFFFF"/>
                </a:solidFill>
              </a:rPr>
              <a:t>2</a:t>
            </a:r>
            <a:r>
              <a:rPr lang="pt-BR" sz="4800">
                <a:solidFill>
                  <a:srgbClr val="FFFFFF"/>
                </a:solidFill>
              </a:rPr>
              <a:t>x</a:t>
            </a:r>
            <a:r>
              <a:rPr lang="pt-BR" sz="4800" baseline="30000">
                <a:solidFill>
                  <a:srgbClr val="FFFFFF"/>
                </a:solidFill>
              </a:rPr>
              <a:t>2</a:t>
            </a:r>
            <a:endParaRPr lang="en-US" altLang="en-US" sz="3600" b="1">
              <a:solidFill>
                <a:srgbClr val="FFFFFF"/>
              </a:solidFill>
              <a:latin typeface="Cambria" panose="02040503050406030204" pitchFamily="18" charset="0"/>
            </a:endParaRPr>
          </a:p>
        </p:txBody>
      </p:sp>
      <p:pic>
        <p:nvPicPr>
          <p:cNvPr id="92172" name="thinking.wav" descr="n181 zalo Nguyen Duc Chien">
            <a:hlinkClick r:id="" action="ppaction://media"/>
            <a:extLst>
              <a:ext uri="{FF2B5EF4-FFF2-40B4-BE49-F238E27FC236}">
                <a16:creationId xmlns:a16="http://schemas.microsoft.com/office/drawing/2014/main" id="{A1FAB789-DAD4-60B7-5A89-287383A82C91}"/>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3" descr="n181 zalo Nguyen Duc Chien">
            <a:hlinkClick r:id="" action="ppaction://noaction">
              <a:snd r:embed="rId8" name="millionaire3.wav"/>
            </a:hlinkClick>
            <a:extLst>
              <a:ext uri="{FF2B5EF4-FFF2-40B4-BE49-F238E27FC236}">
                <a16:creationId xmlns:a16="http://schemas.microsoft.com/office/drawing/2014/main" id="{29998895-2BFD-B1E5-9E18-9330A7BF80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AutoShape 14" descr="n181 zalo Nguyen Duc Chien">
            <a:hlinkClick r:id="" action="ppaction://noaction" highlightClick="1">
              <a:snd r:embed="rId10" name="laugh track.wav"/>
            </a:hlinkClick>
            <a:extLst>
              <a:ext uri="{FF2B5EF4-FFF2-40B4-BE49-F238E27FC236}">
                <a16:creationId xmlns:a16="http://schemas.microsoft.com/office/drawing/2014/main" id="{F3ECDC67-C237-F7BE-83D2-0BB59ABCCF4F}"/>
              </a:ext>
            </a:extLst>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L</a:t>
            </a:r>
          </a:p>
        </p:txBody>
      </p:sp>
      <p:sp>
        <p:nvSpPr>
          <p:cNvPr id="92176" name="AutoShape 16" descr="n181 zalo Nguyen Duc Chien">
            <a:extLst>
              <a:ext uri="{FF2B5EF4-FFF2-40B4-BE49-F238E27FC236}">
                <a16:creationId xmlns:a16="http://schemas.microsoft.com/office/drawing/2014/main" id="{B5BB25EB-0DD3-578F-9AE4-E2FE9F8756A4}"/>
              </a:ext>
            </a:extLst>
          </p:cNvPr>
          <p:cNvSpPr>
            <a:spLocks noChangeArrowheads="1"/>
          </p:cNvSpPr>
          <p:nvPr/>
        </p:nvSpPr>
        <p:spPr bwMode="auto">
          <a:xfrm>
            <a:off x="571500" y="8028384"/>
            <a:ext cx="8572500" cy="914400"/>
          </a:xfrm>
          <a:prstGeom prst="hexagon">
            <a:avLst>
              <a:gd name="adj" fmla="val 59317"/>
              <a:gd name="vf" fmla="val 115470"/>
            </a:avLst>
          </a:prstGeom>
          <a:solidFill>
            <a:srgbClr val="92D050"/>
          </a:solidFill>
          <a:ln w="38100" cmpd="dbl">
            <a:solidFill>
              <a:srgbClr val="92D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6000" b="1">
                <a:solidFill>
                  <a:srgbClr val="FFFFFF"/>
                </a:solidFill>
                <a:latin typeface="Cambria" panose="02040503050406030204" pitchFamily="18" charset="0"/>
              </a:rPr>
              <a:t>C. correct answer</a:t>
            </a:r>
          </a:p>
        </p:txBody>
      </p:sp>
      <p:sp>
        <p:nvSpPr>
          <p:cNvPr id="13328" name="AutoShape 17" descr="n181 zalo Nguyen Duc Chien">
            <a:hlinkClick r:id="" action="ppaction://noaction" highlightClick="1">
              <a:snd r:embed="rId11" name="finalanswer.wav"/>
            </a:hlinkClick>
            <a:extLst>
              <a:ext uri="{FF2B5EF4-FFF2-40B4-BE49-F238E27FC236}">
                <a16:creationId xmlns:a16="http://schemas.microsoft.com/office/drawing/2014/main" id="{E1B957CA-07F3-7176-8EFC-9F5B578FB076}"/>
              </a:ext>
            </a:extLst>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F</a:t>
            </a:r>
          </a:p>
        </p:txBody>
      </p:sp>
    </p:spTree>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2172"/>
                                        </p:tgtEl>
                                      </p:cBhvr>
                                    </p:cmd>
                                  </p:childTnLst>
                                </p:cTn>
                              </p:par>
                              <p:par>
                                <p:cTn id="7" presetID="1" presetClass="entr" presetSubtype="0" fill="hold" nodeType="withEffect">
                                  <p:stCondLst>
                                    <p:cond delay="0"/>
                                  </p:stCondLst>
                                  <p:childTnLst>
                                    <p:set>
                                      <p:cBhvr>
                                        <p:cTn id="8" dur="1" fill="hold">
                                          <p:stCondLst>
                                            <p:cond delay="499"/>
                                          </p:stCondLst>
                                        </p:cTn>
                                        <p:tgtEl>
                                          <p:spTgt spid="921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21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921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921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9217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2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2172"/>
                </p:tgtEl>
              </p:cMediaNode>
            </p:audio>
          </p:childTnLst>
        </p:cTn>
      </p:par>
    </p:tnLst>
    <p:bldLst>
      <p:bldP spid="92163" grpId="0" autoUpdateAnimBg="0"/>
      <p:bldP spid="92168" grpId="0" autoUpdateAnimBg="0"/>
      <p:bldP spid="92169" grpId="0" autoUpdateAnimBg="0"/>
      <p:bldP spid="92170" grpId="0" autoUpdateAnimBg="0"/>
      <p:bldP spid="92171" grpId="0" autoUpdateAnimBg="0"/>
      <p:bldP spid="9217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1682" name="Picture 2" descr="n181 zalo Nguyen Duc Chien">
            <a:extLst>
              <a:ext uri="{FF2B5EF4-FFF2-40B4-BE49-F238E27FC236}">
                <a16:creationId xmlns:a16="http://schemas.microsoft.com/office/drawing/2014/main" id="{F411504B-39C0-385E-5C45-C57DB8C001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1683" name="Rectangle 3" descr="n181 zalo Nguyen Duc Chien">
            <a:extLst>
              <a:ext uri="{FF2B5EF4-FFF2-40B4-BE49-F238E27FC236}">
                <a16:creationId xmlns:a16="http://schemas.microsoft.com/office/drawing/2014/main" id="{A21864B9-E597-3844-71B0-2C6499A7EA9E}"/>
              </a:ext>
            </a:extLst>
          </p:cNvPr>
          <p:cNvSpPr>
            <a:spLocks noChangeArrowheads="1"/>
          </p:cNvSpPr>
          <p:nvPr/>
        </p:nvSpPr>
        <p:spPr bwMode="auto">
          <a:xfrm>
            <a:off x="11201400" y="6462713"/>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nvGrpSpPr>
          <p:cNvPr id="2" name="Group 9" descr="n181 zalo Nguyen Duc Chien">
            <a:extLst>
              <a:ext uri="{FF2B5EF4-FFF2-40B4-BE49-F238E27FC236}">
                <a16:creationId xmlns:a16="http://schemas.microsoft.com/office/drawing/2014/main" id="{2ADBD41E-A38A-4F49-8D0A-ED99787020DE}"/>
              </a:ext>
            </a:extLst>
          </p:cNvPr>
          <p:cNvGrpSpPr>
            <a:grpSpLocks/>
          </p:cNvGrpSpPr>
          <p:nvPr/>
        </p:nvGrpSpPr>
        <p:grpSpPr bwMode="auto">
          <a:xfrm>
            <a:off x="12001500" y="7138988"/>
            <a:ext cx="228600" cy="2259807"/>
            <a:chOff x="4080" y="2998"/>
            <a:chExt cx="96" cy="949"/>
          </a:xfrm>
        </p:grpSpPr>
        <p:sp>
          <p:nvSpPr>
            <p:cNvPr id="14341" name="AutoShape 4">
              <a:extLst>
                <a:ext uri="{FF2B5EF4-FFF2-40B4-BE49-F238E27FC236}">
                  <a16:creationId xmlns:a16="http://schemas.microsoft.com/office/drawing/2014/main" id="{DC0399E5-C412-D395-D2CF-8060DAED9485}"/>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4342" name="AutoShape 5">
              <a:extLst>
                <a:ext uri="{FF2B5EF4-FFF2-40B4-BE49-F238E27FC236}">
                  <a16:creationId xmlns:a16="http://schemas.microsoft.com/office/drawing/2014/main" id="{374027AB-277F-D3A0-5074-F594A98306A4}"/>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4343" name="AutoShape 6">
              <a:extLst>
                <a:ext uri="{FF2B5EF4-FFF2-40B4-BE49-F238E27FC236}">
                  <a16:creationId xmlns:a16="http://schemas.microsoft.com/office/drawing/2014/main" id="{740A0805-2EBF-6771-8970-DAAECBB87DC4}"/>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4344" name="AutoShape 7">
              <a:extLst>
                <a:ext uri="{FF2B5EF4-FFF2-40B4-BE49-F238E27FC236}">
                  <a16:creationId xmlns:a16="http://schemas.microsoft.com/office/drawing/2014/main" id="{AD89671A-D642-CCC0-FD8F-133E54E8C36C}"/>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4345" name="AutoShape 8">
              <a:extLst>
                <a:ext uri="{FF2B5EF4-FFF2-40B4-BE49-F238E27FC236}">
                  <a16:creationId xmlns:a16="http://schemas.microsoft.com/office/drawing/2014/main" id="{E9C4AA0B-DC13-2B08-1D43-37753D4758FA}"/>
                </a:ext>
              </a:extLst>
            </p:cNvPr>
            <p:cNvSpPr>
              <a:spLocks noChangeArrowheads="1"/>
            </p:cNvSpPr>
            <p:nvPr/>
          </p:nvSpPr>
          <p:spPr bwMode="auto">
            <a:xfrm>
              <a:off x="4080" y="2998"/>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spTree>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slide(fromRight)">
                                      <p:cBhvr>
                                        <p:cTn id="7" dur="500"/>
                                        <p:tgtEl>
                                          <p:spTgt spid="71682"/>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3000"/>
                                  </p:stCondLst>
                                  <p:childTnLst>
                                    <p:set>
                                      <p:cBhvr>
                                        <p:cTn id="13" dur="1" fill="hold">
                                          <p:stCondLst>
                                            <p:cond delay="499"/>
                                          </p:stCondLst>
                                        </p:cTn>
                                        <p:tgtEl>
                                          <p:spTgt spid="7168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181 zalo Nguyen Duc Chien">
            <a:extLst>
              <a:ext uri="{FF2B5EF4-FFF2-40B4-BE49-F238E27FC236}">
                <a16:creationId xmlns:a16="http://schemas.microsoft.com/office/drawing/2014/main" id="{B887A793-6B27-48CF-52FC-166EE9DBA376}"/>
              </a:ext>
            </a:extLst>
          </p:cNvPr>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2400301"/>
            <a:ext cx="18288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3187" name="Rectangle 3" descr="n181 zalo Nguyen Duc Chien">
            <a:extLst>
              <a:ext uri="{FF2B5EF4-FFF2-40B4-BE49-F238E27FC236}">
                <a16:creationId xmlns:a16="http://schemas.microsoft.com/office/drawing/2014/main" id="{D749C73D-4BBB-2E79-EED3-CDECEB810863}"/>
              </a:ext>
            </a:extLst>
          </p:cNvPr>
          <p:cNvSpPr>
            <a:spLocks noChangeArrowheads="1"/>
          </p:cNvSpPr>
          <p:nvPr/>
        </p:nvSpPr>
        <p:spPr bwMode="auto">
          <a:xfrm>
            <a:off x="1915886" y="2514601"/>
            <a:ext cx="14565086" cy="149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defTabSz="1371600" fontAlgn="base">
              <a:spcBef>
                <a:spcPct val="0"/>
              </a:spcBef>
              <a:spcAft>
                <a:spcPct val="0"/>
              </a:spcAft>
              <a:buNone/>
            </a:pPr>
            <a:r>
              <a:rPr lang="en-US" altLang="en-US" sz="4200" b="1">
                <a:solidFill>
                  <a:srgbClr val="FFFFFF"/>
                </a:solidFill>
                <a:latin typeface="Cambria" panose="02040503050406030204" pitchFamily="18" charset="0"/>
              </a:rPr>
              <a:t>Câu 6. Li độ và gia tốc của 1 vật dao động điều hoà luôn biến</a:t>
            </a:r>
          </a:p>
          <a:p>
            <a:pPr algn="just" defTabSz="1371600" fontAlgn="base">
              <a:spcBef>
                <a:spcPct val="0"/>
              </a:spcBef>
              <a:spcAft>
                <a:spcPct val="0"/>
              </a:spcAft>
              <a:buNone/>
            </a:pPr>
            <a:r>
              <a:rPr lang="en-US" altLang="en-US" sz="4200" b="1">
                <a:solidFill>
                  <a:srgbClr val="FFFFFF"/>
                </a:solidFill>
                <a:latin typeface="Cambria" panose="02040503050406030204" pitchFamily="18" charset="0"/>
              </a:rPr>
              <a:t>	thiên điều hoà cùng tần số và</a:t>
            </a:r>
            <a:endParaRPr lang="en-US" altLang="en-US" sz="4200" b="1">
              <a:solidFill>
                <a:srgbClr val="FFFFFF"/>
              </a:solidFill>
              <a:latin typeface="Lucida Sans" panose="020B0602030504020204" pitchFamily="34" charset="0"/>
            </a:endParaRPr>
          </a:p>
        </p:txBody>
      </p:sp>
      <p:pic>
        <p:nvPicPr>
          <p:cNvPr id="15364" name="Picture 4" descr="n181 zalo Nguyen Duc Chien">
            <a:extLst>
              <a:ext uri="{FF2B5EF4-FFF2-40B4-BE49-F238E27FC236}">
                <a16:creationId xmlns:a16="http://schemas.microsoft.com/office/drawing/2014/main" id="{02C07A27-2D33-E7BD-2ABF-C10C9F314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5365" name="Picture 5" descr="n181 zalo Nguyen Duc Chien">
            <a:extLst>
              <a:ext uri="{FF2B5EF4-FFF2-40B4-BE49-F238E27FC236}">
                <a16:creationId xmlns:a16="http://schemas.microsoft.com/office/drawing/2014/main" id="{EC66D4AA-B706-E853-4A7D-4D401FD24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001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5366" name="Picture 6" descr="n181 zalo Nguyen Duc Chien">
            <a:extLst>
              <a:ext uri="{FF2B5EF4-FFF2-40B4-BE49-F238E27FC236}">
                <a16:creationId xmlns:a16="http://schemas.microsoft.com/office/drawing/2014/main" id="{57E4186A-9A9E-9A85-0B79-D78243774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6858000"/>
            <a:ext cx="91440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5367" name="Picture 7" descr="n181 zalo Nguyen Duc Chien">
            <a:extLst>
              <a:ext uri="{FF2B5EF4-FFF2-40B4-BE49-F238E27FC236}">
                <a16:creationId xmlns:a16="http://schemas.microsoft.com/office/drawing/2014/main" id="{99535F5D-2EBD-EE95-EA12-EDFB541123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1000"/>
            <a:ext cx="91440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3192" name="Rectangle 8" descr="n181 zalo Nguyen Duc Chien">
            <a:hlinkClick r:id="" action="ppaction://noaction" highlightClick="1"/>
            <a:extLst>
              <a:ext uri="{FF2B5EF4-FFF2-40B4-BE49-F238E27FC236}">
                <a16:creationId xmlns:a16="http://schemas.microsoft.com/office/drawing/2014/main" id="{9ABD04C0-9E99-0D8F-7660-B829F07A228F}"/>
              </a:ext>
            </a:extLst>
          </p:cNvPr>
          <p:cNvSpPr>
            <a:spLocks noChangeArrowheads="1"/>
          </p:cNvSpPr>
          <p:nvPr/>
        </p:nvSpPr>
        <p:spPr bwMode="auto">
          <a:xfrm>
            <a:off x="1328057" y="6858000"/>
            <a:ext cx="713014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A. cùng pha với nhau</a:t>
            </a:r>
          </a:p>
        </p:txBody>
      </p:sp>
      <p:sp>
        <p:nvSpPr>
          <p:cNvPr id="93193" name="Rectangle 9" descr="n181 zalo Nguyen Duc Chien">
            <a:hlinkClick r:id="" action="ppaction://noaction" highlightClick="1"/>
            <a:extLst>
              <a:ext uri="{FF2B5EF4-FFF2-40B4-BE49-F238E27FC236}">
                <a16:creationId xmlns:a16="http://schemas.microsoft.com/office/drawing/2014/main" id="{94CA39DA-5DB3-89EE-3825-4E9BBF88582C}"/>
              </a:ext>
            </a:extLst>
          </p:cNvPr>
          <p:cNvSpPr>
            <a:spLocks noChangeArrowheads="1"/>
          </p:cNvSpPr>
          <p:nvPr/>
        </p:nvSpPr>
        <p:spPr bwMode="auto">
          <a:xfrm>
            <a:off x="9715500" y="691277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B. </a:t>
            </a:r>
            <a:r>
              <a:rPr lang="vi-VN" altLang="en-US" sz="3600" b="1">
                <a:solidFill>
                  <a:srgbClr val="FFFFFF"/>
                </a:solidFill>
                <a:latin typeface="Cambria" panose="02040503050406030204" pitchFamily="18" charset="0"/>
              </a:rPr>
              <a:t>ngược pha với nhau</a:t>
            </a:r>
            <a:endParaRPr lang="en-US" altLang="en-US" sz="3600" b="1">
              <a:solidFill>
                <a:srgbClr val="FFFFFF"/>
              </a:solidFill>
              <a:latin typeface="Cambria" panose="02040503050406030204" pitchFamily="18" charset="0"/>
            </a:endParaRPr>
          </a:p>
        </p:txBody>
      </p:sp>
      <p:sp>
        <p:nvSpPr>
          <p:cNvPr id="93194" name="Rectangle 10" descr="n181 zalo Nguyen Duc Chien">
            <a:extLst>
              <a:ext uri="{FF2B5EF4-FFF2-40B4-BE49-F238E27FC236}">
                <a16:creationId xmlns:a16="http://schemas.microsoft.com/office/drawing/2014/main" id="{066C1203-4E3F-F261-8623-DF6BCF2C5EA1}"/>
              </a:ext>
            </a:extLst>
          </p:cNvPr>
          <p:cNvSpPr>
            <a:spLocks noChangeArrowheads="1"/>
          </p:cNvSpPr>
          <p:nvPr/>
        </p:nvSpPr>
        <p:spPr bwMode="auto">
          <a:xfrm>
            <a:off x="1328057" y="8001000"/>
            <a:ext cx="713014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C. lệch pha với nhau </a:t>
            </a:r>
            <a:r>
              <a:rPr lang="el-GR" altLang="en-US" sz="3600" b="1">
                <a:solidFill>
                  <a:srgbClr val="FFFFFF"/>
                </a:solidFill>
                <a:latin typeface="Cambria" panose="02040503050406030204" pitchFamily="18" charset="0"/>
              </a:rPr>
              <a:t>π/4</a:t>
            </a:r>
            <a:endParaRPr lang="en-US" altLang="en-US" sz="3600" b="1">
              <a:solidFill>
                <a:srgbClr val="FFFFFF"/>
              </a:solidFill>
              <a:latin typeface="Cambria" panose="02040503050406030204" pitchFamily="18" charset="0"/>
            </a:endParaRPr>
          </a:p>
        </p:txBody>
      </p:sp>
      <p:sp>
        <p:nvSpPr>
          <p:cNvPr id="93195" name="Rectangle 11" descr="n181 zalo Nguyen Duc Chien">
            <a:extLst>
              <a:ext uri="{FF2B5EF4-FFF2-40B4-BE49-F238E27FC236}">
                <a16:creationId xmlns:a16="http://schemas.microsoft.com/office/drawing/2014/main" id="{B5BF05B8-1D0E-FA2B-E189-4951FC16F373}"/>
              </a:ext>
            </a:extLst>
          </p:cNvPr>
          <p:cNvSpPr>
            <a:spLocks noChangeArrowheads="1"/>
          </p:cNvSpPr>
          <p:nvPr/>
        </p:nvSpPr>
        <p:spPr bwMode="auto">
          <a:xfrm>
            <a:off x="9715500" y="80010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D. lệch pha với nhau </a:t>
            </a:r>
            <a:r>
              <a:rPr lang="el-GR" altLang="en-US" sz="3600" b="1">
                <a:solidFill>
                  <a:srgbClr val="FFFFFF"/>
                </a:solidFill>
                <a:latin typeface="Cambria" panose="02040503050406030204" pitchFamily="18" charset="0"/>
              </a:rPr>
              <a:t>π/2</a:t>
            </a:r>
            <a:endParaRPr lang="en-US" altLang="en-US" sz="3600" b="1">
              <a:solidFill>
                <a:srgbClr val="FFFFFF"/>
              </a:solidFill>
              <a:latin typeface="Cambria" panose="02040503050406030204" pitchFamily="18" charset="0"/>
            </a:endParaRPr>
          </a:p>
        </p:txBody>
      </p:sp>
      <p:pic>
        <p:nvPicPr>
          <p:cNvPr id="93196" name="thinking.wav" descr="n181 zalo Nguyen Duc Chien">
            <a:hlinkClick r:id="" action="ppaction://media"/>
            <a:extLst>
              <a:ext uri="{FF2B5EF4-FFF2-40B4-BE49-F238E27FC236}">
                <a16:creationId xmlns:a16="http://schemas.microsoft.com/office/drawing/2014/main" id="{17CE4CBA-7607-7D68-0326-2E6F95EDADCB}"/>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3" descr="n181 zalo Nguyen Duc Chien">
            <a:hlinkClick r:id="" action="ppaction://noaction">
              <a:snd r:embed="rId8" name="millionaire3.wav"/>
            </a:hlinkClick>
            <a:extLst>
              <a:ext uri="{FF2B5EF4-FFF2-40B4-BE49-F238E27FC236}">
                <a16:creationId xmlns:a16="http://schemas.microsoft.com/office/drawing/2014/main" id="{1C0255FC-FC48-A613-B50F-D64687DBFC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AutoShape 14" descr="n181 zalo Nguyen Duc Chien">
            <a:hlinkClick r:id="" action="ppaction://noaction" highlightClick="1">
              <a:snd r:embed="rId10" name="laugh track.wav"/>
            </a:hlinkClick>
            <a:extLst>
              <a:ext uri="{FF2B5EF4-FFF2-40B4-BE49-F238E27FC236}">
                <a16:creationId xmlns:a16="http://schemas.microsoft.com/office/drawing/2014/main" id="{5A04A650-2A30-469C-CE67-76119BE44FB6}"/>
              </a:ext>
            </a:extLst>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L</a:t>
            </a:r>
          </a:p>
        </p:txBody>
      </p:sp>
      <p:sp>
        <p:nvSpPr>
          <p:cNvPr id="93200" name="AutoShape 16" descr="n181 zalo Nguyen Duc Chien">
            <a:extLst>
              <a:ext uri="{FF2B5EF4-FFF2-40B4-BE49-F238E27FC236}">
                <a16:creationId xmlns:a16="http://schemas.microsoft.com/office/drawing/2014/main" id="{C6E2CB42-ABB2-FB0E-B52B-346135B288CB}"/>
              </a:ext>
            </a:extLst>
          </p:cNvPr>
          <p:cNvSpPr>
            <a:spLocks noChangeArrowheads="1"/>
          </p:cNvSpPr>
          <p:nvPr/>
        </p:nvSpPr>
        <p:spPr bwMode="auto">
          <a:xfrm>
            <a:off x="9198427" y="6867357"/>
            <a:ext cx="8610602" cy="914400"/>
          </a:xfrm>
          <a:prstGeom prst="hexagon">
            <a:avLst>
              <a:gd name="adj" fmla="val 61625"/>
              <a:gd name="vf" fmla="val 115470"/>
            </a:avLst>
          </a:prstGeom>
          <a:solidFill>
            <a:srgbClr val="92D050"/>
          </a:solidFill>
          <a:ln w="38100" cmpd="dbl">
            <a:solidFill>
              <a:srgbClr val="92D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6000" b="1">
                <a:solidFill>
                  <a:srgbClr val="FFFFFF"/>
                </a:solidFill>
                <a:latin typeface="Cambria" panose="02040503050406030204" pitchFamily="18" charset="0"/>
              </a:rPr>
              <a:t>B. correct answer</a:t>
            </a:r>
          </a:p>
        </p:txBody>
      </p:sp>
      <p:sp>
        <p:nvSpPr>
          <p:cNvPr id="15376" name="AutoShape 17" descr="n181 zalo Nguyen Duc Chien">
            <a:hlinkClick r:id="" action="ppaction://noaction" highlightClick="1">
              <a:snd r:embed="rId11" name="finalanswer.wav"/>
            </a:hlinkClick>
            <a:extLst>
              <a:ext uri="{FF2B5EF4-FFF2-40B4-BE49-F238E27FC236}">
                <a16:creationId xmlns:a16="http://schemas.microsoft.com/office/drawing/2014/main" id="{66F2C258-D490-1DF6-ADCE-5B3F447BFE29}"/>
              </a:ext>
            </a:extLst>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F</a:t>
            </a:r>
          </a:p>
        </p:txBody>
      </p:sp>
    </p:spTree>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3196"/>
                                        </p:tgtEl>
                                      </p:cBhvr>
                                    </p:cmd>
                                  </p:childTnLst>
                                </p:cTn>
                              </p:par>
                              <p:par>
                                <p:cTn id="7" presetID="1" presetClass="entr" presetSubtype="0" fill="hold" nodeType="withEffect">
                                  <p:stCondLst>
                                    <p:cond delay="0"/>
                                  </p:stCondLst>
                                  <p:childTnLst>
                                    <p:set>
                                      <p:cBhvr>
                                        <p:cTn id="8" dur="1" fill="hold">
                                          <p:stCondLst>
                                            <p:cond delay="499"/>
                                          </p:stCondLst>
                                        </p:cTn>
                                        <p:tgtEl>
                                          <p:spTgt spid="931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31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931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931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931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3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3196"/>
                </p:tgtEl>
              </p:cMediaNode>
            </p:audio>
          </p:childTnLst>
        </p:cTn>
      </p:par>
    </p:tnLst>
    <p:bldLst>
      <p:bldP spid="93187" grpId="0" autoUpdateAnimBg="0"/>
      <p:bldP spid="93192" grpId="0" autoUpdateAnimBg="0"/>
      <p:bldP spid="93193" grpId="0" autoUpdateAnimBg="0"/>
      <p:bldP spid="93194" grpId="0" autoUpdateAnimBg="0"/>
      <p:bldP spid="93195" grpId="0" autoUpdateAnimBg="0"/>
      <p:bldP spid="9320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2706" name="Picture 2" descr="n181 zalo Nguyen Duc Chien">
            <a:extLst>
              <a:ext uri="{FF2B5EF4-FFF2-40B4-BE49-F238E27FC236}">
                <a16:creationId xmlns:a16="http://schemas.microsoft.com/office/drawing/2014/main" id="{78C77BFC-54B4-099D-B878-54570D358F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2707" name="Rectangle 3" descr="n181 zalo Nguyen Duc Chien">
            <a:extLst>
              <a:ext uri="{FF2B5EF4-FFF2-40B4-BE49-F238E27FC236}">
                <a16:creationId xmlns:a16="http://schemas.microsoft.com/office/drawing/2014/main" id="{9018D069-9D68-A846-AE55-32D63E7088FC}"/>
              </a:ext>
            </a:extLst>
          </p:cNvPr>
          <p:cNvSpPr>
            <a:spLocks noChangeArrowheads="1"/>
          </p:cNvSpPr>
          <p:nvPr/>
        </p:nvSpPr>
        <p:spPr bwMode="auto">
          <a:xfrm>
            <a:off x="11201400" y="5917407"/>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nvGrpSpPr>
          <p:cNvPr id="2" name="Group 10" descr="n181 zalo Nguyen Duc Chien">
            <a:extLst>
              <a:ext uri="{FF2B5EF4-FFF2-40B4-BE49-F238E27FC236}">
                <a16:creationId xmlns:a16="http://schemas.microsoft.com/office/drawing/2014/main" id="{CD86D623-49A9-1176-621E-EADE431A1E87}"/>
              </a:ext>
            </a:extLst>
          </p:cNvPr>
          <p:cNvGrpSpPr>
            <a:grpSpLocks/>
          </p:cNvGrpSpPr>
          <p:nvPr/>
        </p:nvGrpSpPr>
        <p:grpSpPr bwMode="auto">
          <a:xfrm>
            <a:off x="12001500" y="6603208"/>
            <a:ext cx="228600" cy="2795588"/>
            <a:chOff x="4080" y="2773"/>
            <a:chExt cx="96" cy="1174"/>
          </a:xfrm>
        </p:grpSpPr>
        <p:sp>
          <p:nvSpPr>
            <p:cNvPr id="16389" name="AutoShape 4">
              <a:extLst>
                <a:ext uri="{FF2B5EF4-FFF2-40B4-BE49-F238E27FC236}">
                  <a16:creationId xmlns:a16="http://schemas.microsoft.com/office/drawing/2014/main" id="{A4DEAC78-4D28-3104-4BB4-A5F8C18A0B08}"/>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6390" name="AutoShape 5">
              <a:extLst>
                <a:ext uri="{FF2B5EF4-FFF2-40B4-BE49-F238E27FC236}">
                  <a16:creationId xmlns:a16="http://schemas.microsoft.com/office/drawing/2014/main" id="{D610E7D3-EB0D-826A-4FD0-7BAD48C9C8A6}"/>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6391" name="AutoShape 6">
              <a:extLst>
                <a:ext uri="{FF2B5EF4-FFF2-40B4-BE49-F238E27FC236}">
                  <a16:creationId xmlns:a16="http://schemas.microsoft.com/office/drawing/2014/main" id="{2B6A43CC-51BD-FE8A-F5C8-74B6FE00E1CC}"/>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6392" name="AutoShape 7">
              <a:extLst>
                <a:ext uri="{FF2B5EF4-FFF2-40B4-BE49-F238E27FC236}">
                  <a16:creationId xmlns:a16="http://schemas.microsoft.com/office/drawing/2014/main" id="{3DE5B16A-0AA6-5608-3C6A-652EF05D6B59}"/>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6393" name="AutoShape 8">
              <a:extLst>
                <a:ext uri="{FF2B5EF4-FFF2-40B4-BE49-F238E27FC236}">
                  <a16:creationId xmlns:a16="http://schemas.microsoft.com/office/drawing/2014/main" id="{47793B2F-D66C-F170-867F-EC67E74391E3}"/>
                </a:ext>
              </a:extLst>
            </p:cNvPr>
            <p:cNvSpPr>
              <a:spLocks noChangeArrowheads="1"/>
            </p:cNvSpPr>
            <p:nvPr/>
          </p:nvSpPr>
          <p:spPr bwMode="auto">
            <a:xfrm>
              <a:off x="4080" y="2998"/>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6394" name="AutoShape 9">
              <a:extLst>
                <a:ext uri="{FF2B5EF4-FFF2-40B4-BE49-F238E27FC236}">
                  <a16:creationId xmlns:a16="http://schemas.microsoft.com/office/drawing/2014/main" id="{025D1885-07F4-CFFC-1D0A-9F8E2CB09122}"/>
                </a:ext>
              </a:extLst>
            </p:cNvPr>
            <p:cNvSpPr>
              <a:spLocks noChangeArrowheads="1"/>
            </p:cNvSpPr>
            <p:nvPr/>
          </p:nvSpPr>
          <p:spPr bwMode="auto">
            <a:xfrm>
              <a:off x="4080" y="277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spTree>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slide(fromRight)">
                                      <p:cBhvr>
                                        <p:cTn id="7" dur="500"/>
                                        <p:tgtEl>
                                          <p:spTgt spid="72706"/>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3000"/>
                                  </p:stCondLst>
                                  <p:childTnLst>
                                    <p:set>
                                      <p:cBhvr>
                                        <p:cTn id="13" dur="1" fill="hold">
                                          <p:stCondLst>
                                            <p:cond delay="499"/>
                                          </p:stCondLst>
                                        </p:cTn>
                                        <p:tgtEl>
                                          <p:spTgt spid="72707"/>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81 zalo Nguyen Duc Chi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descr="n181 zalo Nguyen Duc Chi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descr="n181 zalo Nguyen Duc Chi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descr="n181 zalo Nguyen Duc Chien"/>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dirty="0">
                <a:solidFill>
                  <a:prstClr val="black"/>
                </a:solidFill>
                <a:latin typeface="Cambria" panose="02040503050406030204" pitchFamily="18" charset="0"/>
              </a:rPr>
              <a:t>Một vật nhỏ dao động điều hòa trên trục Ox theo phương trình x = Acos (</a:t>
            </a:r>
            <a:r>
              <a:rPr lang="el-GR" sz="4800" dirty="0">
                <a:solidFill>
                  <a:prstClr val="black"/>
                </a:solidFill>
                <a:latin typeface="Cambria" panose="02040503050406030204" pitchFamily="18" charset="0"/>
              </a:rPr>
              <a:t>ω</a:t>
            </a:r>
            <a:r>
              <a:rPr lang="vi-VN" sz="4800" dirty="0">
                <a:solidFill>
                  <a:prstClr val="black"/>
                </a:solidFill>
                <a:latin typeface="Cambria" panose="02040503050406030204" pitchFamily="18" charset="0"/>
              </a:rPr>
              <a:t>t </a:t>
            </a:r>
            <a:r>
              <a:rPr lang="vi-VN" sz="4800">
                <a:solidFill>
                  <a:prstClr val="black"/>
                </a:solidFill>
                <a:latin typeface="Cambria" panose="02040503050406030204" pitchFamily="18" charset="0"/>
              </a:rPr>
              <a:t>+ </a:t>
            </a:r>
            <a:r>
              <a:rPr lang="en-US" sz="4800">
                <a:solidFill>
                  <a:prstClr val="black"/>
                </a:solidFill>
                <a:latin typeface="Cambria" panose="02040503050406030204" pitchFamily="18" charset="0"/>
                <a:sym typeface="Symbol" panose="05050102010706020507" pitchFamily="18" charset="2"/>
              </a:rPr>
              <a:t></a:t>
            </a:r>
            <a:r>
              <a:rPr lang="el-GR" sz="4800">
                <a:solidFill>
                  <a:prstClr val="black"/>
                </a:solidFill>
                <a:latin typeface="Cambria" panose="02040503050406030204" pitchFamily="18" charset="0"/>
              </a:rPr>
              <a:t>). </a:t>
            </a:r>
            <a:r>
              <a:rPr lang="vi-VN" sz="4800" dirty="0">
                <a:solidFill>
                  <a:prstClr val="black"/>
                </a:solidFill>
                <a:latin typeface="Cambria" panose="02040503050406030204" pitchFamily="18" charset="0"/>
              </a:rPr>
              <a:t>Vận tốc của vật có biểu thức là:</a:t>
            </a:r>
          </a:p>
        </p:txBody>
      </p:sp>
      <p:sp>
        <p:nvSpPr>
          <p:cNvPr id="26" name="Rectangle 25" descr="n181 zalo Nguyen Duc Chien"/>
          <p:cNvSpPr/>
          <p:nvPr/>
        </p:nvSpPr>
        <p:spPr>
          <a:xfrm>
            <a:off x="1665330"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A. </a:t>
            </a:r>
            <a:r>
              <a:rPr lang="vi-VN" sz="4800" dirty="0">
                <a:solidFill>
                  <a:prstClr val="black"/>
                </a:solidFill>
                <a:latin typeface="Cambria" panose="02040503050406030204" pitchFamily="18" charset="0"/>
              </a:rPr>
              <a:t>v = </a:t>
            </a:r>
            <a:r>
              <a:rPr lang="el-GR" sz="4800" dirty="0">
                <a:solidFill>
                  <a:prstClr val="black"/>
                </a:solidFill>
                <a:latin typeface="Cambria" panose="02040503050406030204" pitchFamily="18" charset="0"/>
              </a:rPr>
              <a:t>ω</a:t>
            </a:r>
            <a:r>
              <a:rPr lang="vi-VN" sz="4800" dirty="0">
                <a:solidFill>
                  <a:prstClr val="black"/>
                </a:solidFill>
                <a:latin typeface="Cambria" panose="02040503050406030204" pitchFamily="18" charset="0"/>
              </a:rPr>
              <a:t>Acos (</a:t>
            </a:r>
            <a:r>
              <a:rPr lang="el-GR" sz="4800" dirty="0">
                <a:solidFill>
                  <a:prstClr val="black"/>
                </a:solidFill>
                <a:latin typeface="Cambria" panose="02040503050406030204" pitchFamily="18" charset="0"/>
              </a:rPr>
              <a:t>ω</a:t>
            </a:r>
            <a:r>
              <a:rPr lang="vi-VN" sz="4800">
                <a:solidFill>
                  <a:prstClr val="black"/>
                </a:solidFill>
                <a:latin typeface="Cambria" panose="02040503050406030204" pitchFamily="18" charset="0"/>
              </a:rPr>
              <a:t>t +</a:t>
            </a:r>
            <a:r>
              <a:rPr lang="en-US" sz="4800">
                <a:solidFill>
                  <a:prstClr val="black"/>
                </a:solidFill>
                <a:latin typeface="Cambria" panose="02040503050406030204" pitchFamily="18" charset="0"/>
              </a:rPr>
              <a:t> </a:t>
            </a:r>
            <a:r>
              <a:rPr lang="en-US" sz="4800">
                <a:solidFill>
                  <a:prstClr val="black"/>
                </a:solidFill>
                <a:latin typeface="Cambria" panose="02040503050406030204" pitchFamily="18" charset="0"/>
                <a:sym typeface="Symbol" panose="05050102010706020507" pitchFamily="18" charset="2"/>
              </a:rPr>
              <a:t></a:t>
            </a:r>
            <a:r>
              <a:rPr lang="el-GR" sz="4800">
                <a:solidFill>
                  <a:prstClr val="black"/>
                </a:solidFill>
                <a:latin typeface="Cambria" panose="02040503050406030204" pitchFamily="18" charset="0"/>
              </a:rPr>
              <a:t>).</a:t>
            </a:r>
            <a:endParaRPr lang="vi-VN" sz="4800" dirty="0">
              <a:solidFill>
                <a:prstClr val="black"/>
              </a:solidFill>
              <a:latin typeface="Cambria" panose="02040503050406030204" pitchFamily="18" charset="0"/>
            </a:endParaRPr>
          </a:p>
        </p:txBody>
      </p:sp>
      <p:sp>
        <p:nvSpPr>
          <p:cNvPr id="40" name="Cloud 39" descr="n181 zalo Nguyen Duc Chien"/>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1" name="Cloud 40" descr="n181 zalo Nguyen Duc Chien"/>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2" name="Rectangle 41" descr="n181 zalo Nguyen Duc Chien"/>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B. </a:t>
            </a:r>
            <a:r>
              <a:rPr lang="vi-VN" sz="4800" dirty="0">
                <a:solidFill>
                  <a:prstClr val="black"/>
                </a:solidFill>
                <a:latin typeface="Cambria" panose="02040503050406030204" pitchFamily="18" charset="0"/>
              </a:rPr>
              <a:t>v = –</a:t>
            </a:r>
            <a:r>
              <a:rPr lang="el-GR" sz="4800" dirty="0">
                <a:solidFill>
                  <a:prstClr val="black"/>
                </a:solidFill>
                <a:latin typeface="Cambria" panose="02040503050406030204" pitchFamily="18" charset="0"/>
              </a:rPr>
              <a:t>ω</a:t>
            </a:r>
            <a:r>
              <a:rPr lang="vi-VN" sz="4800" dirty="0">
                <a:solidFill>
                  <a:prstClr val="black"/>
                </a:solidFill>
                <a:latin typeface="Cambria" panose="02040503050406030204" pitchFamily="18" charset="0"/>
              </a:rPr>
              <a:t>Asin (</a:t>
            </a:r>
            <a:r>
              <a:rPr lang="el-GR" sz="4800" dirty="0">
                <a:solidFill>
                  <a:prstClr val="black"/>
                </a:solidFill>
                <a:latin typeface="Cambria" panose="02040503050406030204" pitchFamily="18" charset="0"/>
              </a:rPr>
              <a:t>ω</a:t>
            </a:r>
            <a:r>
              <a:rPr lang="vi-VN" sz="4800">
                <a:solidFill>
                  <a:prstClr val="black"/>
                </a:solidFill>
                <a:latin typeface="Cambria" panose="02040503050406030204" pitchFamily="18" charset="0"/>
              </a:rPr>
              <a:t>t +</a:t>
            </a:r>
            <a:r>
              <a:rPr lang="en-US" sz="4800">
                <a:solidFill>
                  <a:prstClr val="black"/>
                </a:solidFill>
                <a:latin typeface="Cambria" panose="02040503050406030204" pitchFamily="18" charset="0"/>
              </a:rPr>
              <a:t> </a:t>
            </a:r>
            <a:r>
              <a:rPr lang="en-US" sz="4800">
                <a:solidFill>
                  <a:prstClr val="black"/>
                </a:solidFill>
                <a:latin typeface="Cambria" panose="02040503050406030204" pitchFamily="18" charset="0"/>
                <a:sym typeface="Symbol" panose="05050102010706020507" pitchFamily="18" charset="2"/>
              </a:rPr>
              <a:t></a:t>
            </a:r>
            <a:r>
              <a:rPr lang="el-GR" sz="4800">
                <a:solidFill>
                  <a:prstClr val="black"/>
                </a:solidFill>
                <a:latin typeface="Cambria" panose="02040503050406030204" pitchFamily="18" charset="0"/>
              </a:rPr>
              <a:t>).</a:t>
            </a:r>
            <a:endParaRPr lang="vi-VN" sz="4800" dirty="0">
              <a:solidFill>
                <a:prstClr val="black"/>
              </a:solidFill>
              <a:latin typeface="Cambria" panose="02040503050406030204" pitchFamily="18" charset="0"/>
            </a:endParaRPr>
          </a:p>
        </p:txBody>
      </p:sp>
      <p:sp>
        <p:nvSpPr>
          <p:cNvPr id="43" name="Rectangle 42" descr="n181 zalo Nguyen Duc Chien"/>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i-FI" sz="4800" b="1" dirty="0">
                <a:solidFill>
                  <a:prstClr val="black"/>
                </a:solidFill>
                <a:latin typeface="Cambria" panose="02040503050406030204" pitchFamily="18" charset="0"/>
              </a:rPr>
              <a:t>C. </a:t>
            </a:r>
            <a:r>
              <a:rPr lang="fi-FI" sz="4800" dirty="0">
                <a:solidFill>
                  <a:prstClr val="black"/>
                </a:solidFill>
                <a:latin typeface="Cambria" panose="02040503050406030204" pitchFamily="18" charset="0"/>
              </a:rPr>
              <a:t>v = –Asin (</a:t>
            </a:r>
            <a:r>
              <a:rPr lang="fi-FI" sz="4800">
                <a:solidFill>
                  <a:prstClr val="black"/>
                </a:solidFill>
                <a:latin typeface="Cambria" panose="02040503050406030204" pitchFamily="18" charset="0"/>
              </a:rPr>
              <a:t>ωt + </a:t>
            </a:r>
            <a:r>
              <a:rPr lang="en-US" sz="4800">
                <a:solidFill>
                  <a:prstClr val="black"/>
                </a:solidFill>
                <a:latin typeface="Cambria" panose="02040503050406030204" pitchFamily="18" charset="0"/>
                <a:sym typeface="Symbol" panose="05050102010706020507" pitchFamily="18" charset="2"/>
              </a:rPr>
              <a:t></a:t>
            </a:r>
            <a:r>
              <a:rPr lang="fi-FI" sz="4800">
                <a:solidFill>
                  <a:prstClr val="black"/>
                </a:solidFill>
                <a:latin typeface="Cambria" panose="02040503050406030204" pitchFamily="18" charset="0"/>
              </a:rPr>
              <a:t>).</a:t>
            </a:r>
            <a:endParaRPr lang="vi-VN" sz="4800" dirty="0">
              <a:solidFill>
                <a:prstClr val="black"/>
              </a:solidFill>
              <a:latin typeface="Cambria" panose="02040503050406030204" pitchFamily="18" charset="0"/>
            </a:endParaRPr>
          </a:p>
        </p:txBody>
      </p:sp>
      <p:sp>
        <p:nvSpPr>
          <p:cNvPr id="44" name="Rectangle 43" descr="n181 zalo Nguyen Duc Chien"/>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D. </a:t>
            </a:r>
            <a:r>
              <a:rPr lang="vi-VN" sz="4800" dirty="0">
                <a:solidFill>
                  <a:prstClr val="black"/>
                </a:solidFill>
                <a:latin typeface="Cambria" panose="02040503050406030204" pitchFamily="18" charset="0"/>
              </a:rPr>
              <a:t>v = </a:t>
            </a:r>
            <a:r>
              <a:rPr lang="el-GR" sz="4800" dirty="0">
                <a:solidFill>
                  <a:prstClr val="black"/>
                </a:solidFill>
                <a:latin typeface="Cambria" panose="02040503050406030204" pitchFamily="18" charset="0"/>
              </a:rPr>
              <a:t>ω</a:t>
            </a:r>
            <a:r>
              <a:rPr lang="vi-VN" sz="4800" dirty="0">
                <a:solidFill>
                  <a:prstClr val="black"/>
                </a:solidFill>
                <a:latin typeface="Cambria" panose="02040503050406030204" pitchFamily="18" charset="0"/>
              </a:rPr>
              <a:t>Asin (</a:t>
            </a:r>
            <a:r>
              <a:rPr lang="el-GR" sz="4800" dirty="0">
                <a:solidFill>
                  <a:prstClr val="black"/>
                </a:solidFill>
                <a:latin typeface="Cambria" panose="02040503050406030204" pitchFamily="18" charset="0"/>
              </a:rPr>
              <a:t>ω</a:t>
            </a:r>
            <a:r>
              <a:rPr lang="vi-VN" sz="4800">
                <a:solidFill>
                  <a:prstClr val="black"/>
                </a:solidFill>
                <a:latin typeface="Cambria" panose="02040503050406030204" pitchFamily="18" charset="0"/>
              </a:rPr>
              <a:t>t +</a:t>
            </a:r>
            <a:r>
              <a:rPr lang="en-US" sz="4800">
                <a:solidFill>
                  <a:prstClr val="black"/>
                </a:solidFill>
                <a:latin typeface="Cambria" panose="02040503050406030204" pitchFamily="18" charset="0"/>
              </a:rPr>
              <a:t> </a:t>
            </a:r>
            <a:r>
              <a:rPr lang="en-US" sz="4800">
                <a:solidFill>
                  <a:prstClr val="black"/>
                </a:solidFill>
                <a:latin typeface="Cambria" panose="02040503050406030204" pitchFamily="18" charset="0"/>
                <a:sym typeface="Symbol" panose="05050102010706020507" pitchFamily="18" charset="2"/>
              </a:rPr>
              <a:t></a:t>
            </a:r>
            <a:r>
              <a:rPr lang="el-GR" sz="4800">
                <a:solidFill>
                  <a:prstClr val="black"/>
                </a:solidFill>
                <a:latin typeface="Cambria" panose="02040503050406030204" pitchFamily="18" charset="0"/>
              </a:rPr>
              <a:t>).</a:t>
            </a:r>
            <a:endParaRPr lang="vi-VN" sz="4800" dirty="0">
              <a:solidFill>
                <a:prstClr val="black"/>
              </a:solidFill>
              <a:latin typeface="Cambria" panose="02040503050406030204" pitchFamily="18" charset="0"/>
            </a:endParaRPr>
          </a:p>
        </p:txBody>
      </p:sp>
      <p:pic>
        <p:nvPicPr>
          <p:cNvPr id="47" name="Picture 46" descr="n181 zalo Nguyen Duc Chi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81 zalo Nguyen Duc Chie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81 zalo Nguyen Duc Chi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81 zalo Nguyen Duc Chi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sp>
        <p:nvSpPr>
          <p:cNvPr id="18" name="Cloud 17" descr="n181 zalo Nguyen Duc Chien">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prstClr val="white">
                    <a:lumMod val="50000"/>
                  </a:prstClr>
                </a:solidFill>
                <a:latin typeface="Cambria" panose="02040503050406030204" pitchFamily="18" charset="0"/>
              </a:rPr>
              <a:t>QUAY VỀ</a:t>
            </a:r>
            <a:endParaRPr lang="vi-VN" sz="3600" b="1" dirty="0">
              <a:solidFill>
                <a:prstClr val="white">
                  <a:lumMod val="50000"/>
                </a:prstClr>
              </a:solidFill>
              <a:latin typeface="Cambria" panose="02040503050406030204" pitchFamily="18" charset="0"/>
            </a:endParaRPr>
          </a:p>
        </p:txBody>
      </p:sp>
    </p:spTree>
    <p:extLst>
      <p:ext uri="{BB962C8B-B14F-4D97-AF65-F5344CB8AC3E}">
        <p14:creationId xmlns:p14="http://schemas.microsoft.com/office/powerpoint/2010/main" val="145270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181 zalo Nguyen Duc Chien">
            <a:extLst>
              <a:ext uri="{FF2B5EF4-FFF2-40B4-BE49-F238E27FC236}">
                <a16:creationId xmlns:a16="http://schemas.microsoft.com/office/drawing/2014/main" id="{B1F38A00-E519-1908-F41E-AA04CC9B9563}"/>
              </a:ext>
            </a:extLst>
          </p:cNvPr>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2400301"/>
            <a:ext cx="18288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4211" name="Rectangle 3" descr="n181 zalo Nguyen Duc Chien">
            <a:extLst>
              <a:ext uri="{FF2B5EF4-FFF2-40B4-BE49-F238E27FC236}">
                <a16:creationId xmlns:a16="http://schemas.microsoft.com/office/drawing/2014/main" id="{DEB7DE70-32C3-B67A-095A-1B8095B2E830}"/>
              </a:ext>
            </a:extLst>
          </p:cNvPr>
          <p:cNvSpPr>
            <a:spLocks noChangeArrowheads="1"/>
          </p:cNvSpPr>
          <p:nvPr/>
        </p:nvSpPr>
        <p:spPr bwMode="auto">
          <a:xfrm>
            <a:off x="3200400" y="2514600"/>
            <a:ext cx="12001500" cy="149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pPr>
            <a:r>
              <a:rPr lang="vi-VN" altLang="en-US" sz="4200" b="1">
                <a:solidFill>
                  <a:srgbClr val="FFFFFF"/>
                </a:solidFill>
                <a:latin typeface="Cambria" panose="02040503050406030204" pitchFamily="18" charset="0"/>
              </a:rPr>
              <a:t>Câu 7. Pha của dao động được dùng để xác định:</a:t>
            </a:r>
            <a:endParaRPr lang="en-US" altLang="en-US" sz="4200" b="1">
              <a:solidFill>
                <a:srgbClr val="FFFFFF"/>
              </a:solidFill>
              <a:latin typeface="Lucida Sans" panose="020B0602030504020204" pitchFamily="34" charset="0"/>
            </a:endParaRPr>
          </a:p>
        </p:txBody>
      </p:sp>
      <p:pic>
        <p:nvPicPr>
          <p:cNvPr id="17412" name="Picture 4" descr="n181 zalo Nguyen Duc Chien">
            <a:extLst>
              <a:ext uri="{FF2B5EF4-FFF2-40B4-BE49-F238E27FC236}">
                <a16:creationId xmlns:a16="http://schemas.microsoft.com/office/drawing/2014/main" id="{5BE7D9C0-DAD9-442B-B8B9-F5358B5741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7413" name="Picture 5" descr="n181 zalo Nguyen Duc Chien">
            <a:extLst>
              <a:ext uri="{FF2B5EF4-FFF2-40B4-BE49-F238E27FC236}">
                <a16:creationId xmlns:a16="http://schemas.microsoft.com/office/drawing/2014/main" id="{38A769C4-D992-59CE-26DC-1C5C8D9007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001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7414" name="Picture 6" descr="n181 zalo Nguyen Duc Chien">
            <a:extLst>
              <a:ext uri="{FF2B5EF4-FFF2-40B4-BE49-F238E27FC236}">
                <a16:creationId xmlns:a16="http://schemas.microsoft.com/office/drawing/2014/main" id="{4A723205-4D9E-77CF-A27C-4A0D1019BC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6858000"/>
            <a:ext cx="91440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7415" name="Picture 7" descr="n181 zalo Nguyen Duc Chien">
            <a:extLst>
              <a:ext uri="{FF2B5EF4-FFF2-40B4-BE49-F238E27FC236}">
                <a16:creationId xmlns:a16="http://schemas.microsoft.com/office/drawing/2014/main" id="{0D67790A-B28F-9A21-8A64-485D57BC9C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1000"/>
            <a:ext cx="91440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4216" name="Rectangle 8" descr="n181 zalo Nguyen Duc Chien">
            <a:hlinkClick r:id="" action="ppaction://noaction" highlightClick="1"/>
            <a:extLst>
              <a:ext uri="{FF2B5EF4-FFF2-40B4-BE49-F238E27FC236}">
                <a16:creationId xmlns:a16="http://schemas.microsoft.com/office/drawing/2014/main" id="{2791FA6E-AB44-8ED6-E7A3-85CA57547A83}"/>
              </a:ext>
            </a:extLst>
          </p:cNvPr>
          <p:cNvSpPr>
            <a:spLocks noChangeArrowheads="1"/>
          </p:cNvSpPr>
          <p:nvPr/>
        </p:nvSpPr>
        <p:spPr bwMode="auto">
          <a:xfrm>
            <a:off x="1202787" y="6858000"/>
            <a:ext cx="72554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A. Biên độ dao động </a:t>
            </a:r>
          </a:p>
        </p:txBody>
      </p:sp>
      <p:sp>
        <p:nvSpPr>
          <p:cNvPr id="94217" name="Rectangle 9" descr="n181 zalo Nguyen Duc Chien">
            <a:hlinkClick r:id="" action="ppaction://noaction" highlightClick="1"/>
            <a:extLst>
              <a:ext uri="{FF2B5EF4-FFF2-40B4-BE49-F238E27FC236}">
                <a16:creationId xmlns:a16="http://schemas.microsoft.com/office/drawing/2014/main" id="{F7FC7C6A-B7A5-5406-E4BD-DB62E2519075}"/>
              </a:ext>
            </a:extLst>
          </p:cNvPr>
          <p:cNvSpPr>
            <a:spLocks noChangeArrowheads="1"/>
          </p:cNvSpPr>
          <p:nvPr/>
        </p:nvSpPr>
        <p:spPr bwMode="auto">
          <a:xfrm>
            <a:off x="9715500" y="691277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B. Tần số dao động</a:t>
            </a:r>
          </a:p>
        </p:txBody>
      </p:sp>
      <p:sp>
        <p:nvSpPr>
          <p:cNvPr id="94218" name="Rectangle 10" descr="n181 zalo Nguyen Duc Chien">
            <a:extLst>
              <a:ext uri="{FF2B5EF4-FFF2-40B4-BE49-F238E27FC236}">
                <a16:creationId xmlns:a16="http://schemas.microsoft.com/office/drawing/2014/main" id="{DEC6540A-9126-7C6C-D8E2-4E7678EFD85A}"/>
              </a:ext>
            </a:extLst>
          </p:cNvPr>
          <p:cNvSpPr>
            <a:spLocks noChangeArrowheads="1"/>
          </p:cNvSpPr>
          <p:nvPr/>
        </p:nvSpPr>
        <p:spPr bwMode="auto">
          <a:xfrm>
            <a:off x="1202787" y="8001000"/>
            <a:ext cx="72554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C. Chu kỳ dao động</a:t>
            </a:r>
          </a:p>
        </p:txBody>
      </p:sp>
      <p:sp>
        <p:nvSpPr>
          <p:cNvPr id="94219" name="Rectangle 11" descr="n181 zalo Nguyen Duc Chien">
            <a:extLst>
              <a:ext uri="{FF2B5EF4-FFF2-40B4-BE49-F238E27FC236}">
                <a16:creationId xmlns:a16="http://schemas.microsoft.com/office/drawing/2014/main" id="{0E5294C7-7A7C-E661-CD00-B7898F8A526C}"/>
              </a:ext>
            </a:extLst>
          </p:cNvPr>
          <p:cNvSpPr>
            <a:spLocks noChangeArrowheads="1"/>
          </p:cNvSpPr>
          <p:nvPr/>
        </p:nvSpPr>
        <p:spPr bwMode="auto">
          <a:xfrm>
            <a:off x="9715500" y="80010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D. Trạng thái dao động</a:t>
            </a:r>
          </a:p>
        </p:txBody>
      </p:sp>
      <p:pic>
        <p:nvPicPr>
          <p:cNvPr id="94220" name="thinking.wav" descr="n181 zalo Nguyen Duc Chien">
            <a:hlinkClick r:id="" action="ppaction://media"/>
            <a:extLst>
              <a:ext uri="{FF2B5EF4-FFF2-40B4-BE49-F238E27FC236}">
                <a16:creationId xmlns:a16="http://schemas.microsoft.com/office/drawing/2014/main" id="{E9796ADE-D9F8-E879-04D8-602185559C9D}"/>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3" descr="n181 zalo Nguyen Duc Chien">
            <a:hlinkClick r:id="" action="ppaction://noaction">
              <a:snd r:embed="rId8" name="millionaire3.wav"/>
            </a:hlinkClick>
            <a:extLst>
              <a:ext uri="{FF2B5EF4-FFF2-40B4-BE49-F238E27FC236}">
                <a16:creationId xmlns:a16="http://schemas.microsoft.com/office/drawing/2014/main" id="{2F657557-AD7A-3FFA-CA03-84B9BC71723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AutoShape 14" descr="n181 zalo Nguyen Duc Chien">
            <a:hlinkClick r:id="" action="ppaction://noaction" highlightClick="1">
              <a:snd r:embed="rId10" name="laugh track.wav"/>
            </a:hlinkClick>
            <a:extLst>
              <a:ext uri="{FF2B5EF4-FFF2-40B4-BE49-F238E27FC236}">
                <a16:creationId xmlns:a16="http://schemas.microsoft.com/office/drawing/2014/main" id="{0D9011C6-90EF-31A4-F13E-A7A8AAB09CBC}"/>
              </a:ext>
            </a:extLst>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L</a:t>
            </a:r>
          </a:p>
        </p:txBody>
      </p:sp>
      <p:sp>
        <p:nvSpPr>
          <p:cNvPr id="94224" name="AutoShape 16" descr="n181 zalo Nguyen Duc Chien">
            <a:extLst>
              <a:ext uri="{FF2B5EF4-FFF2-40B4-BE49-F238E27FC236}">
                <a16:creationId xmlns:a16="http://schemas.microsoft.com/office/drawing/2014/main" id="{C50EC39A-E4A9-3AB7-218B-700611C138E8}"/>
              </a:ext>
            </a:extLst>
          </p:cNvPr>
          <p:cNvSpPr>
            <a:spLocks noChangeArrowheads="1"/>
          </p:cNvSpPr>
          <p:nvPr/>
        </p:nvSpPr>
        <p:spPr bwMode="auto">
          <a:xfrm>
            <a:off x="9144001" y="8022102"/>
            <a:ext cx="8566346" cy="914400"/>
          </a:xfrm>
          <a:prstGeom prst="hexagon">
            <a:avLst>
              <a:gd name="adj" fmla="val 61625"/>
              <a:gd name="vf" fmla="val 115470"/>
            </a:avLst>
          </a:prstGeom>
          <a:solidFill>
            <a:srgbClr val="92D050"/>
          </a:solidFill>
          <a:ln w="38100" cmpd="dbl">
            <a:solidFill>
              <a:srgbClr val="92D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6000" b="1">
                <a:solidFill>
                  <a:srgbClr val="FFFFFF"/>
                </a:solidFill>
                <a:latin typeface="Cambria" panose="02040503050406030204" pitchFamily="18" charset="0"/>
              </a:rPr>
              <a:t>D. correct answer</a:t>
            </a:r>
          </a:p>
        </p:txBody>
      </p:sp>
      <p:sp>
        <p:nvSpPr>
          <p:cNvPr id="17424" name="AutoShape 17" descr="n181 zalo Nguyen Duc Chien">
            <a:hlinkClick r:id="" action="ppaction://noaction" highlightClick="1">
              <a:snd r:embed="rId11" name="finalanswer.wav"/>
            </a:hlinkClick>
            <a:extLst>
              <a:ext uri="{FF2B5EF4-FFF2-40B4-BE49-F238E27FC236}">
                <a16:creationId xmlns:a16="http://schemas.microsoft.com/office/drawing/2014/main" id="{C2D24985-5899-B019-377D-0723D35B43BE}"/>
              </a:ext>
            </a:extLst>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F</a:t>
            </a:r>
          </a:p>
        </p:txBody>
      </p:sp>
    </p:spTree>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4220"/>
                                        </p:tgtEl>
                                      </p:cBhvr>
                                    </p:cmd>
                                  </p:childTnLst>
                                </p:cTn>
                              </p:par>
                              <p:par>
                                <p:cTn id="7" presetID="1" presetClass="entr" presetSubtype="0" fill="hold" nodeType="withEffect">
                                  <p:stCondLst>
                                    <p:cond delay="0"/>
                                  </p:stCondLst>
                                  <p:childTnLst>
                                    <p:set>
                                      <p:cBhvr>
                                        <p:cTn id="8" dur="1" fill="hold">
                                          <p:stCondLst>
                                            <p:cond delay="499"/>
                                          </p:stCondLst>
                                        </p:cTn>
                                        <p:tgtEl>
                                          <p:spTgt spid="942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42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942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942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942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4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4220"/>
                </p:tgtEl>
              </p:cMediaNode>
            </p:audio>
          </p:childTnLst>
        </p:cTn>
      </p:par>
    </p:tnLst>
    <p:bldLst>
      <p:bldP spid="94211" grpId="0" autoUpdateAnimBg="0"/>
      <p:bldP spid="94216" grpId="0" autoUpdateAnimBg="0"/>
      <p:bldP spid="94217" grpId="0" autoUpdateAnimBg="0"/>
      <p:bldP spid="94218" grpId="0" autoUpdateAnimBg="0"/>
      <p:bldP spid="94219" grpId="0" autoUpdateAnimBg="0"/>
      <p:bldP spid="942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3730" name="Picture 2" descr="n181 zalo Nguyen Duc Chien">
            <a:extLst>
              <a:ext uri="{FF2B5EF4-FFF2-40B4-BE49-F238E27FC236}">
                <a16:creationId xmlns:a16="http://schemas.microsoft.com/office/drawing/2014/main" id="{00F241FF-E3D8-749F-3E12-B9DFE3A717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3731" name="Rectangle 3" descr="n181 zalo Nguyen Duc Chien">
            <a:extLst>
              <a:ext uri="{FF2B5EF4-FFF2-40B4-BE49-F238E27FC236}">
                <a16:creationId xmlns:a16="http://schemas.microsoft.com/office/drawing/2014/main" id="{0F33D291-BF31-69B7-D1F6-8E8EAA5E72D4}"/>
              </a:ext>
            </a:extLst>
          </p:cNvPr>
          <p:cNvSpPr>
            <a:spLocks noChangeArrowheads="1"/>
          </p:cNvSpPr>
          <p:nvPr/>
        </p:nvSpPr>
        <p:spPr bwMode="auto">
          <a:xfrm>
            <a:off x="11201400" y="5372100"/>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nvGrpSpPr>
          <p:cNvPr id="2" name="Group 11" descr="n181 zalo Nguyen Duc Chien">
            <a:extLst>
              <a:ext uri="{FF2B5EF4-FFF2-40B4-BE49-F238E27FC236}">
                <a16:creationId xmlns:a16="http://schemas.microsoft.com/office/drawing/2014/main" id="{C9819DF0-BD43-9571-16F1-211DC644D5AF}"/>
              </a:ext>
            </a:extLst>
          </p:cNvPr>
          <p:cNvGrpSpPr>
            <a:grpSpLocks/>
          </p:cNvGrpSpPr>
          <p:nvPr/>
        </p:nvGrpSpPr>
        <p:grpSpPr bwMode="auto">
          <a:xfrm>
            <a:off x="12001500" y="6093620"/>
            <a:ext cx="228600" cy="3305175"/>
            <a:chOff x="4080" y="2559"/>
            <a:chExt cx="96" cy="1388"/>
          </a:xfrm>
        </p:grpSpPr>
        <p:sp>
          <p:nvSpPr>
            <p:cNvPr id="18437" name="AutoShape 4">
              <a:extLst>
                <a:ext uri="{FF2B5EF4-FFF2-40B4-BE49-F238E27FC236}">
                  <a16:creationId xmlns:a16="http://schemas.microsoft.com/office/drawing/2014/main" id="{3AED7020-CA71-A8E8-E104-C8E31595C6AC}"/>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8438" name="AutoShape 5">
              <a:extLst>
                <a:ext uri="{FF2B5EF4-FFF2-40B4-BE49-F238E27FC236}">
                  <a16:creationId xmlns:a16="http://schemas.microsoft.com/office/drawing/2014/main" id="{30F21414-D2DB-6123-4BB4-75EDCFC18C04}"/>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8439" name="AutoShape 6">
              <a:extLst>
                <a:ext uri="{FF2B5EF4-FFF2-40B4-BE49-F238E27FC236}">
                  <a16:creationId xmlns:a16="http://schemas.microsoft.com/office/drawing/2014/main" id="{AE606634-FDD5-854C-B958-8441BEFCDFAB}"/>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8440" name="AutoShape 7">
              <a:extLst>
                <a:ext uri="{FF2B5EF4-FFF2-40B4-BE49-F238E27FC236}">
                  <a16:creationId xmlns:a16="http://schemas.microsoft.com/office/drawing/2014/main" id="{5DF54A68-EA3D-F821-CD3B-EE06CC860AFE}"/>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8441" name="AutoShape 8">
              <a:extLst>
                <a:ext uri="{FF2B5EF4-FFF2-40B4-BE49-F238E27FC236}">
                  <a16:creationId xmlns:a16="http://schemas.microsoft.com/office/drawing/2014/main" id="{0C311CB7-22DF-9C30-ED7B-7157EE201359}"/>
                </a:ext>
              </a:extLst>
            </p:cNvPr>
            <p:cNvSpPr>
              <a:spLocks noChangeArrowheads="1"/>
            </p:cNvSpPr>
            <p:nvPr/>
          </p:nvSpPr>
          <p:spPr bwMode="auto">
            <a:xfrm>
              <a:off x="4080" y="2998"/>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8442" name="AutoShape 9">
              <a:extLst>
                <a:ext uri="{FF2B5EF4-FFF2-40B4-BE49-F238E27FC236}">
                  <a16:creationId xmlns:a16="http://schemas.microsoft.com/office/drawing/2014/main" id="{1B7388EB-C3CB-4D6E-FCAB-27982D719512}"/>
                </a:ext>
              </a:extLst>
            </p:cNvPr>
            <p:cNvSpPr>
              <a:spLocks noChangeArrowheads="1"/>
            </p:cNvSpPr>
            <p:nvPr/>
          </p:nvSpPr>
          <p:spPr bwMode="auto">
            <a:xfrm>
              <a:off x="4080" y="277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18443" name="AutoShape 10">
              <a:extLst>
                <a:ext uri="{FF2B5EF4-FFF2-40B4-BE49-F238E27FC236}">
                  <a16:creationId xmlns:a16="http://schemas.microsoft.com/office/drawing/2014/main" id="{F9F152B4-776B-0C9E-2E93-51B002EF52C9}"/>
                </a:ext>
              </a:extLst>
            </p:cNvPr>
            <p:cNvSpPr>
              <a:spLocks noChangeArrowheads="1"/>
            </p:cNvSpPr>
            <p:nvPr/>
          </p:nvSpPr>
          <p:spPr bwMode="auto">
            <a:xfrm>
              <a:off x="4080" y="255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spTree>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slide(fromRight)">
                                      <p:cBhvr>
                                        <p:cTn id="7" dur="500"/>
                                        <p:tgtEl>
                                          <p:spTgt spid="73730"/>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3000"/>
                                  </p:stCondLst>
                                  <p:childTnLst>
                                    <p:set>
                                      <p:cBhvr>
                                        <p:cTn id="13" dur="1" fill="hold">
                                          <p:stCondLst>
                                            <p:cond delay="499"/>
                                          </p:stCondLst>
                                        </p:cTn>
                                        <p:tgtEl>
                                          <p:spTgt spid="7373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n181 zalo Nguyen Duc Chien">
            <a:extLst>
              <a:ext uri="{FF2B5EF4-FFF2-40B4-BE49-F238E27FC236}">
                <a16:creationId xmlns:a16="http://schemas.microsoft.com/office/drawing/2014/main" id="{0FB827BF-41E3-63A8-4D84-95719887F831}"/>
              </a:ext>
            </a:extLst>
          </p:cNvPr>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1988346"/>
            <a:ext cx="18288000" cy="224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5235" name="Rectangle 3" descr="n181 zalo Nguyen Duc Chien">
            <a:extLst>
              <a:ext uri="{FF2B5EF4-FFF2-40B4-BE49-F238E27FC236}">
                <a16:creationId xmlns:a16="http://schemas.microsoft.com/office/drawing/2014/main" id="{33466D3F-6A89-717B-9EEC-F640517A61CD}"/>
              </a:ext>
            </a:extLst>
          </p:cNvPr>
          <p:cNvSpPr>
            <a:spLocks noChangeArrowheads="1"/>
          </p:cNvSpPr>
          <p:nvPr/>
        </p:nvSpPr>
        <p:spPr bwMode="auto">
          <a:xfrm>
            <a:off x="2171700" y="2092056"/>
            <a:ext cx="1303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defTabSz="1371600" fontAlgn="base">
              <a:spcBef>
                <a:spcPct val="0"/>
              </a:spcBef>
              <a:spcAft>
                <a:spcPct val="0"/>
              </a:spcAft>
              <a:buNone/>
            </a:pPr>
            <a:r>
              <a:rPr lang="en-US" altLang="en-US" sz="4200" b="1">
                <a:solidFill>
                  <a:srgbClr val="FFFFFF"/>
                </a:solidFill>
                <a:latin typeface="Cambria" panose="02040503050406030204" pitchFamily="18" charset="0"/>
              </a:rPr>
              <a:t>Câu 8: Một vật dao động điều hòa trên trục Ox. Hình bên là</a:t>
            </a:r>
          </a:p>
          <a:p>
            <a:pPr algn="just" defTabSz="1371600" fontAlgn="base">
              <a:spcBef>
                <a:spcPct val="0"/>
              </a:spcBef>
              <a:spcAft>
                <a:spcPct val="0"/>
              </a:spcAft>
              <a:buNone/>
            </a:pPr>
            <a:r>
              <a:rPr lang="en-US" altLang="en-US" sz="4200" b="1">
                <a:solidFill>
                  <a:srgbClr val="FFFFFF"/>
                </a:solidFill>
                <a:latin typeface="Cambria" panose="02040503050406030204" pitchFamily="18" charset="0"/>
              </a:rPr>
              <a:t>đồ thị biểu diễn sự phụ thuộc của li độ x vào thời gian t. Tần</a:t>
            </a:r>
          </a:p>
          <a:p>
            <a:pPr algn="just" defTabSz="1371600" fontAlgn="base">
              <a:spcBef>
                <a:spcPct val="0"/>
              </a:spcBef>
              <a:spcAft>
                <a:spcPct val="0"/>
              </a:spcAft>
              <a:buNone/>
            </a:pPr>
            <a:r>
              <a:rPr lang="en-US" altLang="en-US" sz="4200" b="1">
                <a:solidFill>
                  <a:srgbClr val="FFFFFF"/>
                </a:solidFill>
                <a:latin typeface="Cambria" panose="02040503050406030204" pitchFamily="18" charset="0"/>
              </a:rPr>
              <a:t>số góc của dao động là:</a:t>
            </a:r>
            <a:endParaRPr lang="en-US" altLang="en-US" sz="4200" b="1">
              <a:solidFill>
                <a:srgbClr val="FFFFFF"/>
              </a:solidFill>
              <a:latin typeface="Lucida Sans" panose="020B0602030504020204" pitchFamily="34" charset="0"/>
            </a:endParaRPr>
          </a:p>
        </p:txBody>
      </p:sp>
      <p:pic>
        <p:nvPicPr>
          <p:cNvPr id="19460" name="Picture 4" descr="n181 zalo Nguyen Duc Chien">
            <a:extLst>
              <a:ext uri="{FF2B5EF4-FFF2-40B4-BE49-F238E27FC236}">
                <a16:creationId xmlns:a16="http://schemas.microsoft.com/office/drawing/2014/main" id="{206A4ACC-562D-40BA-B9A4-7C3422E29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005715"/>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9461" name="Picture 5" descr="n181 zalo Nguyen Duc Chien">
            <a:extLst>
              <a:ext uri="{FF2B5EF4-FFF2-40B4-BE49-F238E27FC236}">
                <a16:creationId xmlns:a16="http://schemas.microsoft.com/office/drawing/2014/main" id="{48C3291C-7741-740D-A216-7CC6F7D6DB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148715"/>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9462" name="Picture 6" descr="n181 zalo Nguyen Duc Chien">
            <a:extLst>
              <a:ext uri="{FF2B5EF4-FFF2-40B4-BE49-F238E27FC236}">
                <a16:creationId xmlns:a16="http://schemas.microsoft.com/office/drawing/2014/main" id="{07BD4DB0-D80B-C0FD-E8BD-078FBE24EF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7005714"/>
            <a:ext cx="91440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19463" name="Picture 7" descr="n181 zalo Nguyen Duc Chien">
            <a:extLst>
              <a:ext uri="{FF2B5EF4-FFF2-40B4-BE49-F238E27FC236}">
                <a16:creationId xmlns:a16="http://schemas.microsoft.com/office/drawing/2014/main" id="{B1C4DD40-8C2D-960E-B915-3531D306D3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3999" y="8148714"/>
            <a:ext cx="9143999"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5240" name="Rectangle 8" descr="n181 zalo Nguyen Duc Chien">
            <a:hlinkClick r:id="" action="ppaction://noaction" highlightClick="1"/>
            <a:extLst>
              <a:ext uri="{FF2B5EF4-FFF2-40B4-BE49-F238E27FC236}">
                <a16:creationId xmlns:a16="http://schemas.microsoft.com/office/drawing/2014/main" id="{09052048-A78A-975F-0D15-ED40CAADD8D0}"/>
              </a:ext>
            </a:extLst>
          </p:cNvPr>
          <p:cNvSpPr>
            <a:spLocks noChangeArrowheads="1"/>
          </p:cNvSpPr>
          <p:nvPr/>
        </p:nvSpPr>
        <p:spPr bwMode="auto">
          <a:xfrm>
            <a:off x="1223889" y="7005714"/>
            <a:ext cx="723431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A. 10 rad/s</a:t>
            </a:r>
          </a:p>
        </p:txBody>
      </p:sp>
      <p:sp>
        <p:nvSpPr>
          <p:cNvPr id="95241" name="Rectangle 9" descr="n181 zalo Nguyen Duc Chien">
            <a:hlinkClick r:id="" action="ppaction://noaction" highlightClick="1"/>
            <a:extLst>
              <a:ext uri="{FF2B5EF4-FFF2-40B4-BE49-F238E27FC236}">
                <a16:creationId xmlns:a16="http://schemas.microsoft.com/office/drawing/2014/main" id="{96CFC508-38CD-C55F-F2F3-11D69406CCE5}"/>
              </a:ext>
            </a:extLst>
          </p:cNvPr>
          <p:cNvSpPr>
            <a:spLocks noChangeArrowheads="1"/>
          </p:cNvSpPr>
          <p:nvPr/>
        </p:nvSpPr>
        <p:spPr bwMode="auto">
          <a:xfrm>
            <a:off x="9715500" y="7060484"/>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B. 5</a:t>
            </a:r>
            <a:r>
              <a:rPr lang="en-US" altLang="en-US" sz="3600" b="1">
                <a:solidFill>
                  <a:srgbClr val="FFFFFF"/>
                </a:solidFill>
                <a:latin typeface="Cambria" panose="02040503050406030204" pitchFamily="18" charset="0"/>
                <a:sym typeface="Symbol" panose="05050102010706020507" pitchFamily="18" charset="2"/>
              </a:rPr>
              <a:t> </a:t>
            </a:r>
            <a:r>
              <a:rPr lang="en-US" altLang="en-US" sz="3600" b="1">
                <a:solidFill>
                  <a:srgbClr val="FFFFFF"/>
                </a:solidFill>
                <a:latin typeface="Cambria" panose="02040503050406030204" pitchFamily="18" charset="0"/>
              </a:rPr>
              <a:t> rad/s</a:t>
            </a:r>
          </a:p>
        </p:txBody>
      </p:sp>
      <p:sp>
        <p:nvSpPr>
          <p:cNvPr id="95242" name="Rectangle 10" descr="n181 zalo Nguyen Duc Chien">
            <a:extLst>
              <a:ext uri="{FF2B5EF4-FFF2-40B4-BE49-F238E27FC236}">
                <a16:creationId xmlns:a16="http://schemas.microsoft.com/office/drawing/2014/main" id="{EFE839A1-1D11-F8C2-630C-87B5AD8966B2}"/>
              </a:ext>
            </a:extLst>
          </p:cNvPr>
          <p:cNvSpPr>
            <a:spLocks noChangeArrowheads="1"/>
          </p:cNvSpPr>
          <p:nvPr/>
        </p:nvSpPr>
        <p:spPr bwMode="auto">
          <a:xfrm>
            <a:off x="1223889" y="8148714"/>
            <a:ext cx="723431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C. 10</a:t>
            </a:r>
            <a:r>
              <a:rPr lang="en-US" altLang="en-US" sz="3600" b="1">
                <a:solidFill>
                  <a:srgbClr val="FFFFFF"/>
                </a:solidFill>
                <a:latin typeface="Cambria" panose="02040503050406030204" pitchFamily="18" charset="0"/>
                <a:sym typeface="Symbol" panose="05050102010706020507" pitchFamily="18" charset="2"/>
              </a:rPr>
              <a:t></a:t>
            </a:r>
            <a:r>
              <a:rPr lang="en-US" altLang="en-US" sz="3600" b="1">
                <a:solidFill>
                  <a:srgbClr val="FFFFFF"/>
                </a:solidFill>
                <a:latin typeface="Cambria" panose="02040503050406030204" pitchFamily="18" charset="0"/>
              </a:rPr>
              <a:t> rad/s</a:t>
            </a:r>
          </a:p>
        </p:txBody>
      </p:sp>
      <p:sp>
        <p:nvSpPr>
          <p:cNvPr id="95243" name="Rectangle 11" descr="n181 zalo Nguyen Duc Chien">
            <a:extLst>
              <a:ext uri="{FF2B5EF4-FFF2-40B4-BE49-F238E27FC236}">
                <a16:creationId xmlns:a16="http://schemas.microsoft.com/office/drawing/2014/main" id="{69D9D063-9ABE-BBA1-E118-E996D37641AB}"/>
              </a:ext>
            </a:extLst>
          </p:cNvPr>
          <p:cNvSpPr>
            <a:spLocks noChangeArrowheads="1"/>
          </p:cNvSpPr>
          <p:nvPr/>
        </p:nvSpPr>
        <p:spPr bwMode="auto">
          <a:xfrm>
            <a:off x="9715500" y="8148714"/>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D. 5 rad/s.</a:t>
            </a:r>
          </a:p>
        </p:txBody>
      </p:sp>
      <p:pic>
        <p:nvPicPr>
          <p:cNvPr id="95244" name="thinking.wav" descr="n181 zalo Nguyen Duc Chien">
            <a:hlinkClick r:id="" action="ppaction://media"/>
            <a:extLst>
              <a:ext uri="{FF2B5EF4-FFF2-40B4-BE49-F238E27FC236}">
                <a16:creationId xmlns:a16="http://schemas.microsoft.com/office/drawing/2014/main" id="{F29D6B62-41A1-B9CA-4239-8D37F227D09C}"/>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 descr="n181 zalo Nguyen Duc Chien">
            <a:hlinkClick r:id="" action="ppaction://noaction">
              <a:snd r:embed="rId8" name="millionaire3.wav"/>
            </a:hlinkClick>
            <a:extLst>
              <a:ext uri="{FF2B5EF4-FFF2-40B4-BE49-F238E27FC236}">
                <a16:creationId xmlns:a16="http://schemas.microsoft.com/office/drawing/2014/main" id="{00E5FB5E-01C5-1EAE-5AE0-10B104E2AB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AutoShape 14" descr="n181 zalo Nguyen Duc Chien">
            <a:hlinkClick r:id="" action="ppaction://noaction" highlightClick="1">
              <a:snd r:embed="rId10" name="laugh track.wav"/>
            </a:hlinkClick>
            <a:extLst>
              <a:ext uri="{FF2B5EF4-FFF2-40B4-BE49-F238E27FC236}">
                <a16:creationId xmlns:a16="http://schemas.microsoft.com/office/drawing/2014/main" id="{7E12AA44-1AEB-DECD-983D-C31BC3592E4A}"/>
              </a:ext>
            </a:extLst>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L</a:t>
            </a:r>
          </a:p>
        </p:txBody>
      </p:sp>
      <p:sp>
        <p:nvSpPr>
          <p:cNvPr id="95248" name="AutoShape 16" descr="n181 zalo Nguyen Duc Chien">
            <a:extLst>
              <a:ext uri="{FF2B5EF4-FFF2-40B4-BE49-F238E27FC236}">
                <a16:creationId xmlns:a16="http://schemas.microsoft.com/office/drawing/2014/main" id="{46F02DC3-F4B4-3613-F30E-C1E8E26DBFE5}"/>
              </a:ext>
            </a:extLst>
          </p:cNvPr>
          <p:cNvSpPr>
            <a:spLocks noChangeArrowheads="1"/>
          </p:cNvSpPr>
          <p:nvPr/>
        </p:nvSpPr>
        <p:spPr bwMode="auto">
          <a:xfrm>
            <a:off x="9143999" y="7036089"/>
            <a:ext cx="8665700" cy="914400"/>
          </a:xfrm>
          <a:prstGeom prst="hexagon">
            <a:avLst>
              <a:gd name="adj" fmla="val 61625"/>
              <a:gd name="vf" fmla="val 115470"/>
            </a:avLst>
          </a:prstGeom>
          <a:solidFill>
            <a:srgbClr val="92D050"/>
          </a:solidFill>
          <a:ln w="38100" cmpd="dbl">
            <a:solidFill>
              <a:srgbClr val="92D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6000" b="1">
                <a:solidFill>
                  <a:srgbClr val="FFFFFF"/>
                </a:solidFill>
                <a:latin typeface="Cambria" panose="02040503050406030204" pitchFamily="18" charset="0"/>
              </a:rPr>
              <a:t>B. correct answer</a:t>
            </a:r>
          </a:p>
        </p:txBody>
      </p:sp>
      <p:sp>
        <p:nvSpPr>
          <p:cNvPr id="19472" name="AutoShape 17" descr="n181 zalo Nguyen Duc Chien">
            <a:hlinkClick r:id="" action="ppaction://noaction" highlightClick="1">
              <a:snd r:embed="rId11" name="finalanswer.wav"/>
            </a:hlinkClick>
            <a:extLst>
              <a:ext uri="{FF2B5EF4-FFF2-40B4-BE49-F238E27FC236}">
                <a16:creationId xmlns:a16="http://schemas.microsoft.com/office/drawing/2014/main" id="{19424236-178E-661A-A1EE-352550BA21EC}"/>
              </a:ext>
            </a:extLst>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F</a:t>
            </a:r>
          </a:p>
        </p:txBody>
      </p:sp>
      <p:pic>
        <p:nvPicPr>
          <p:cNvPr id="2" name="Picture 1" descr="n181 zalo Nguyen Duc Chien">
            <a:extLst>
              <a:ext uri="{FF2B5EF4-FFF2-40B4-BE49-F238E27FC236}">
                <a16:creationId xmlns:a16="http://schemas.microsoft.com/office/drawing/2014/main" id="{5911B32A-9607-AF5C-D64D-55DC437A56D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69282" y="4323507"/>
            <a:ext cx="5549436" cy="2484957"/>
          </a:xfrm>
          <a:prstGeom prst="roundRect">
            <a:avLst/>
          </a:prstGeom>
          <a:noFill/>
          <a:ln>
            <a:noFill/>
          </a:ln>
        </p:spPr>
      </p:pic>
    </p:spTree>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5244"/>
                                        </p:tgtEl>
                                      </p:cBhvr>
                                    </p:cmd>
                                  </p:childTnLst>
                                </p:cTn>
                              </p:par>
                              <p:par>
                                <p:cTn id="7" presetID="1" presetClass="entr" presetSubtype="0" fill="hold" nodeType="withEffect">
                                  <p:stCondLst>
                                    <p:cond delay="0"/>
                                  </p:stCondLst>
                                  <p:childTnLst>
                                    <p:set>
                                      <p:cBhvr>
                                        <p:cTn id="8" dur="1" fill="hold">
                                          <p:stCondLst>
                                            <p:cond delay="499"/>
                                          </p:stCondLst>
                                        </p:cTn>
                                        <p:tgtEl>
                                          <p:spTgt spid="952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52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952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952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9524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5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5244"/>
                </p:tgtEl>
              </p:cMediaNode>
            </p:audio>
          </p:childTnLst>
        </p:cTn>
      </p:par>
    </p:tnLst>
    <p:bldLst>
      <p:bldP spid="95235" grpId="0" autoUpdateAnimBg="0"/>
      <p:bldP spid="95240" grpId="0" autoUpdateAnimBg="0"/>
      <p:bldP spid="95241" grpId="0" autoUpdateAnimBg="0"/>
      <p:bldP spid="95242" grpId="0" autoUpdateAnimBg="0"/>
      <p:bldP spid="95243" grpId="0" autoUpdateAnimBg="0"/>
      <p:bldP spid="952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n181 zalo Nguyen Duc Chien">
            <a:extLst>
              <a:ext uri="{FF2B5EF4-FFF2-40B4-BE49-F238E27FC236}">
                <a16:creationId xmlns:a16="http://schemas.microsoft.com/office/drawing/2014/main" id="{C22F9463-F375-645A-9858-AA11484537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4755" name="Rectangle 3" descr="n181 zalo Nguyen Duc Chien">
            <a:extLst>
              <a:ext uri="{FF2B5EF4-FFF2-40B4-BE49-F238E27FC236}">
                <a16:creationId xmlns:a16="http://schemas.microsoft.com/office/drawing/2014/main" id="{F4FD6A98-DA07-7795-D9A2-D767B0DBCDE6}"/>
              </a:ext>
            </a:extLst>
          </p:cNvPr>
          <p:cNvSpPr>
            <a:spLocks noChangeArrowheads="1"/>
          </p:cNvSpPr>
          <p:nvPr/>
        </p:nvSpPr>
        <p:spPr bwMode="auto">
          <a:xfrm>
            <a:off x="11201400" y="4852988"/>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nvGrpSpPr>
          <p:cNvPr id="2" name="Group 12" descr="n181 zalo Nguyen Duc Chien">
            <a:extLst>
              <a:ext uri="{FF2B5EF4-FFF2-40B4-BE49-F238E27FC236}">
                <a16:creationId xmlns:a16="http://schemas.microsoft.com/office/drawing/2014/main" id="{0E0756D7-95A0-334A-4C07-C30345136196}"/>
              </a:ext>
            </a:extLst>
          </p:cNvPr>
          <p:cNvGrpSpPr>
            <a:grpSpLocks/>
          </p:cNvGrpSpPr>
          <p:nvPr/>
        </p:nvGrpSpPr>
        <p:grpSpPr bwMode="auto">
          <a:xfrm>
            <a:off x="12001500" y="5538788"/>
            <a:ext cx="228600" cy="3860007"/>
            <a:chOff x="4080" y="2326"/>
            <a:chExt cx="96" cy="1621"/>
          </a:xfrm>
        </p:grpSpPr>
        <p:sp>
          <p:nvSpPr>
            <p:cNvPr id="20485" name="AutoShape 4">
              <a:extLst>
                <a:ext uri="{FF2B5EF4-FFF2-40B4-BE49-F238E27FC236}">
                  <a16:creationId xmlns:a16="http://schemas.microsoft.com/office/drawing/2014/main" id="{34EE8B63-08EF-BD9B-F1AF-69E155896597}"/>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0486" name="AutoShape 5">
              <a:extLst>
                <a:ext uri="{FF2B5EF4-FFF2-40B4-BE49-F238E27FC236}">
                  <a16:creationId xmlns:a16="http://schemas.microsoft.com/office/drawing/2014/main" id="{D9823AD9-A277-0DF1-8289-3602E4F74B00}"/>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0487" name="AutoShape 6">
              <a:extLst>
                <a:ext uri="{FF2B5EF4-FFF2-40B4-BE49-F238E27FC236}">
                  <a16:creationId xmlns:a16="http://schemas.microsoft.com/office/drawing/2014/main" id="{99B205DC-9FCC-AA27-18A4-7A47BDBCB7B3}"/>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0488" name="AutoShape 7">
              <a:extLst>
                <a:ext uri="{FF2B5EF4-FFF2-40B4-BE49-F238E27FC236}">
                  <a16:creationId xmlns:a16="http://schemas.microsoft.com/office/drawing/2014/main" id="{0C9316A5-F7A2-C4E2-99E0-D95AA9378F14}"/>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0489" name="AutoShape 8">
              <a:extLst>
                <a:ext uri="{FF2B5EF4-FFF2-40B4-BE49-F238E27FC236}">
                  <a16:creationId xmlns:a16="http://schemas.microsoft.com/office/drawing/2014/main" id="{BAC48303-AA75-6E30-EA16-CC9CF78A23A7}"/>
                </a:ext>
              </a:extLst>
            </p:cNvPr>
            <p:cNvSpPr>
              <a:spLocks noChangeArrowheads="1"/>
            </p:cNvSpPr>
            <p:nvPr/>
          </p:nvSpPr>
          <p:spPr bwMode="auto">
            <a:xfrm>
              <a:off x="4080" y="299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0490" name="AutoShape 9">
              <a:extLst>
                <a:ext uri="{FF2B5EF4-FFF2-40B4-BE49-F238E27FC236}">
                  <a16:creationId xmlns:a16="http://schemas.microsoft.com/office/drawing/2014/main" id="{7D5FB97B-7067-F350-87BF-E61EDA07145F}"/>
                </a:ext>
              </a:extLst>
            </p:cNvPr>
            <p:cNvSpPr>
              <a:spLocks noChangeArrowheads="1"/>
            </p:cNvSpPr>
            <p:nvPr/>
          </p:nvSpPr>
          <p:spPr bwMode="auto">
            <a:xfrm>
              <a:off x="4080" y="2765"/>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0491" name="AutoShape 10">
              <a:extLst>
                <a:ext uri="{FF2B5EF4-FFF2-40B4-BE49-F238E27FC236}">
                  <a16:creationId xmlns:a16="http://schemas.microsoft.com/office/drawing/2014/main" id="{CAF236E4-9D50-3D8F-B33B-E9029DB8B6D2}"/>
                </a:ext>
              </a:extLst>
            </p:cNvPr>
            <p:cNvSpPr>
              <a:spLocks noChangeArrowheads="1"/>
            </p:cNvSpPr>
            <p:nvPr/>
          </p:nvSpPr>
          <p:spPr bwMode="auto">
            <a:xfrm>
              <a:off x="4080" y="2540"/>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0492" name="AutoShape 11">
              <a:extLst>
                <a:ext uri="{FF2B5EF4-FFF2-40B4-BE49-F238E27FC236}">
                  <a16:creationId xmlns:a16="http://schemas.microsoft.com/office/drawing/2014/main" id="{663E7470-849B-126E-54F3-7E70C49F0EC2}"/>
                </a:ext>
              </a:extLst>
            </p:cNvPr>
            <p:cNvSpPr>
              <a:spLocks noChangeArrowheads="1"/>
            </p:cNvSpPr>
            <p:nvPr/>
          </p:nvSpPr>
          <p:spPr bwMode="auto">
            <a:xfrm>
              <a:off x="4080" y="232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spTree>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slide(fromRight)">
                                      <p:cBhvr>
                                        <p:cTn id="7" dur="500"/>
                                        <p:tgtEl>
                                          <p:spTgt spid="74754"/>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3000"/>
                                  </p:stCondLst>
                                  <p:childTnLst>
                                    <p:set>
                                      <p:cBhvr>
                                        <p:cTn id="13" dur="1" fill="hold">
                                          <p:stCondLst>
                                            <p:cond delay="499"/>
                                          </p:stCondLst>
                                        </p:cTn>
                                        <p:tgtEl>
                                          <p:spTgt spid="7475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181 zalo Nguyen Duc Chien">
            <a:extLst>
              <a:ext uri="{FF2B5EF4-FFF2-40B4-BE49-F238E27FC236}">
                <a16:creationId xmlns:a16="http://schemas.microsoft.com/office/drawing/2014/main" id="{4261549F-1E93-4E11-1147-9B116FAB8969}"/>
              </a:ext>
            </a:extLst>
          </p:cNvPr>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2400301"/>
            <a:ext cx="18288000" cy="148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6259" name="Rectangle 3" descr="n181 zalo Nguyen Duc Chien">
            <a:extLst>
              <a:ext uri="{FF2B5EF4-FFF2-40B4-BE49-F238E27FC236}">
                <a16:creationId xmlns:a16="http://schemas.microsoft.com/office/drawing/2014/main" id="{590C2DCD-3872-97C9-1C73-CC19AE2BE35F}"/>
              </a:ext>
            </a:extLst>
          </p:cNvPr>
          <p:cNvSpPr>
            <a:spLocks noChangeArrowheads="1"/>
          </p:cNvSpPr>
          <p:nvPr/>
        </p:nvSpPr>
        <p:spPr bwMode="auto">
          <a:xfrm>
            <a:off x="2171699" y="2514601"/>
            <a:ext cx="14548757" cy="115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defTabSz="1371600" fontAlgn="base">
              <a:spcBef>
                <a:spcPct val="0"/>
              </a:spcBef>
              <a:spcAft>
                <a:spcPct val="0"/>
              </a:spcAft>
              <a:buNone/>
            </a:pPr>
            <a:r>
              <a:rPr lang="en-US" altLang="en-US" sz="3600" b="1">
                <a:solidFill>
                  <a:srgbClr val="FFFFFF"/>
                </a:solidFill>
                <a:latin typeface="Cambria" panose="02040503050406030204" pitchFamily="18" charset="0"/>
              </a:rPr>
              <a:t>Câu 9. Đồ thị nào sau đây cho biết mối liên hệ đúng giữa gia tốc a và</a:t>
            </a:r>
          </a:p>
          <a:p>
            <a:pPr algn="just" defTabSz="1371600" fontAlgn="base">
              <a:spcBef>
                <a:spcPct val="0"/>
              </a:spcBef>
              <a:spcAft>
                <a:spcPct val="0"/>
              </a:spcAft>
              <a:buNone/>
            </a:pPr>
            <a:r>
              <a:rPr lang="en-US" altLang="en-US" sz="3600" b="1">
                <a:solidFill>
                  <a:srgbClr val="FFFFFF"/>
                </a:solidFill>
                <a:latin typeface="Cambria" panose="02040503050406030204" pitchFamily="18" charset="0"/>
              </a:rPr>
              <a:t>li độ x trong dao động điều hòa của một chất điểm?</a:t>
            </a:r>
            <a:endParaRPr lang="en-US" altLang="en-US" sz="4200" b="1">
              <a:solidFill>
                <a:srgbClr val="FFFFFF"/>
              </a:solidFill>
              <a:latin typeface="Lucida Sans" panose="020B0602030504020204" pitchFamily="34" charset="0"/>
            </a:endParaRPr>
          </a:p>
        </p:txBody>
      </p:sp>
      <p:pic>
        <p:nvPicPr>
          <p:cNvPr id="21508" name="Picture 4" descr="n181 zalo Nguyen Duc Chien">
            <a:extLst>
              <a:ext uri="{FF2B5EF4-FFF2-40B4-BE49-F238E27FC236}">
                <a16:creationId xmlns:a16="http://schemas.microsoft.com/office/drawing/2014/main" id="{CB9859F8-0BCA-5B5C-7431-9123D2B05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1509" name="Picture 5" descr="n181 zalo Nguyen Duc Chien">
            <a:extLst>
              <a:ext uri="{FF2B5EF4-FFF2-40B4-BE49-F238E27FC236}">
                <a16:creationId xmlns:a16="http://schemas.microsoft.com/office/drawing/2014/main" id="{5ADA2EAF-93CE-91E4-D003-B5A4F6D42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001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1510" name="Picture 6" descr="n181 zalo Nguyen Duc Chien">
            <a:extLst>
              <a:ext uri="{FF2B5EF4-FFF2-40B4-BE49-F238E27FC236}">
                <a16:creationId xmlns:a16="http://schemas.microsoft.com/office/drawing/2014/main" id="{0CF4B602-5897-1846-3AC2-1FA01F18BA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6858000"/>
            <a:ext cx="91440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1511" name="Picture 7" descr="n181 zalo Nguyen Duc Chien">
            <a:extLst>
              <a:ext uri="{FF2B5EF4-FFF2-40B4-BE49-F238E27FC236}">
                <a16:creationId xmlns:a16="http://schemas.microsoft.com/office/drawing/2014/main" id="{66EA73EE-EF9C-C2B7-2DAE-6D436E2F7E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1000"/>
            <a:ext cx="91440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6264" name="Rectangle 8" descr="n181 zalo Nguyen Duc Chien">
            <a:hlinkClick r:id="" action="ppaction://noaction" highlightClick="1"/>
            <a:extLst>
              <a:ext uri="{FF2B5EF4-FFF2-40B4-BE49-F238E27FC236}">
                <a16:creationId xmlns:a16="http://schemas.microsoft.com/office/drawing/2014/main" id="{96EA79CA-9A91-636D-2AC6-D70A3B508835}"/>
              </a:ext>
            </a:extLst>
          </p:cNvPr>
          <p:cNvSpPr>
            <a:spLocks noChangeArrowheads="1"/>
          </p:cNvSpPr>
          <p:nvPr/>
        </p:nvSpPr>
        <p:spPr bwMode="auto">
          <a:xfrm>
            <a:off x="1223889" y="6858000"/>
            <a:ext cx="723431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A. Hình 3</a:t>
            </a:r>
          </a:p>
        </p:txBody>
      </p:sp>
      <p:sp>
        <p:nvSpPr>
          <p:cNvPr id="96265" name="Rectangle 9" descr="n181 zalo Nguyen Duc Chien">
            <a:hlinkClick r:id="" action="ppaction://noaction" highlightClick="1"/>
            <a:extLst>
              <a:ext uri="{FF2B5EF4-FFF2-40B4-BE49-F238E27FC236}">
                <a16:creationId xmlns:a16="http://schemas.microsoft.com/office/drawing/2014/main" id="{5988AC09-0273-DA63-F6EE-B59CB922F7FD}"/>
              </a:ext>
            </a:extLst>
          </p:cNvPr>
          <p:cNvSpPr>
            <a:spLocks noChangeArrowheads="1"/>
          </p:cNvSpPr>
          <p:nvPr/>
        </p:nvSpPr>
        <p:spPr bwMode="auto">
          <a:xfrm>
            <a:off x="9715500" y="691277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B. Hình 2</a:t>
            </a:r>
          </a:p>
        </p:txBody>
      </p:sp>
      <p:sp>
        <p:nvSpPr>
          <p:cNvPr id="96266" name="Rectangle 10" descr="n181 zalo Nguyen Duc Chien">
            <a:extLst>
              <a:ext uri="{FF2B5EF4-FFF2-40B4-BE49-F238E27FC236}">
                <a16:creationId xmlns:a16="http://schemas.microsoft.com/office/drawing/2014/main" id="{2290EF1A-7111-80BB-DEC1-8E45DB8935B9}"/>
              </a:ext>
            </a:extLst>
          </p:cNvPr>
          <p:cNvSpPr>
            <a:spLocks noChangeArrowheads="1"/>
          </p:cNvSpPr>
          <p:nvPr/>
        </p:nvSpPr>
        <p:spPr bwMode="auto">
          <a:xfrm>
            <a:off x="1223889" y="8001000"/>
            <a:ext cx="723431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C. Hình 1</a:t>
            </a:r>
          </a:p>
        </p:txBody>
      </p:sp>
      <p:sp>
        <p:nvSpPr>
          <p:cNvPr id="96267" name="Rectangle 11" descr="n181 zalo Nguyen Duc Chien">
            <a:extLst>
              <a:ext uri="{FF2B5EF4-FFF2-40B4-BE49-F238E27FC236}">
                <a16:creationId xmlns:a16="http://schemas.microsoft.com/office/drawing/2014/main" id="{EC86E2C3-DEE9-1213-39C8-D25E9CFAE713}"/>
              </a:ext>
            </a:extLst>
          </p:cNvPr>
          <p:cNvSpPr>
            <a:spLocks noChangeArrowheads="1"/>
          </p:cNvSpPr>
          <p:nvPr/>
        </p:nvSpPr>
        <p:spPr bwMode="auto">
          <a:xfrm>
            <a:off x="9715500" y="80010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3600" b="1">
                <a:solidFill>
                  <a:srgbClr val="FFFFFF"/>
                </a:solidFill>
                <a:latin typeface="Cambria" panose="02040503050406030204" pitchFamily="18" charset="0"/>
              </a:rPr>
              <a:t>D. Hình 4</a:t>
            </a:r>
          </a:p>
        </p:txBody>
      </p:sp>
      <p:pic>
        <p:nvPicPr>
          <p:cNvPr id="96268" name="thinking.wav" descr="n181 zalo Nguyen Duc Chien">
            <a:hlinkClick r:id="" action="ppaction://media"/>
            <a:extLst>
              <a:ext uri="{FF2B5EF4-FFF2-40B4-BE49-F238E27FC236}">
                <a16:creationId xmlns:a16="http://schemas.microsoft.com/office/drawing/2014/main" id="{C53733EC-A094-3C50-2305-9819FA748885}"/>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n181 zalo Nguyen Duc Chien">
            <a:hlinkClick r:id="" action="ppaction://noaction">
              <a:snd r:embed="rId8" name="millionaire3.wav"/>
            </a:hlinkClick>
            <a:extLst>
              <a:ext uri="{FF2B5EF4-FFF2-40B4-BE49-F238E27FC236}">
                <a16:creationId xmlns:a16="http://schemas.microsoft.com/office/drawing/2014/main" id="{F88BFF44-2D6D-D85A-D3BB-D4218613A9F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AutoShape 14" descr="n181 zalo Nguyen Duc Chien">
            <a:hlinkClick r:id="" action="ppaction://noaction" highlightClick="1">
              <a:snd r:embed="rId10" name="laugh track.wav"/>
            </a:hlinkClick>
            <a:extLst>
              <a:ext uri="{FF2B5EF4-FFF2-40B4-BE49-F238E27FC236}">
                <a16:creationId xmlns:a16="http://schemas.microsoft.com/office/drawing/2014/main" id="{F211696C-4CAF-5BE2-C9C7-6C0AF0024909}"/>
              </a:ext>
            </a:extLst>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L</a:t>
            </a:r>
          </a:p>
        </p:txBody>
      </p:sp>
      <p:sp>
        <p:nvSpPr>
          <p:cNvPr id="96272" name="AutoShape 16" descr="n181 zalo Nguyen Duc Chien">
            <a:extLst>
              <a:ext uri="{FF2B5EF4-FFF2-40B4-BE49-F238E27FC236}">
                <a16:creationId xmlns:a16="http://schemas.microsoft.com/office/drawing/2014/main" id="{79704FA6-B8F0-1B12-93B0-5DA667A985AA}"/>
              </a:ext>
            </a:extLst>
          </p:cNvPr>
          <p:cNvSpPr>
            <a:spLocks noChangeArrowheads="1"/>
          </p:cNvSpPr>
          <p:nvPr/>
        </p:nvSpPr>
        <p:spPr bwMode="auto">
          <a:xfrm>
            <a:off x="652389" y="8001000"/>
            <a:ext cx="8491611" cy="914400"/>
          </a:xfrm>
          <a:prstGeom prst="hexagon">
            <a:avLst>
              <a:gd name="adj" fmla="val 57010"/>
              <a:gd name="vf" fmla="val 115470"/>
            </a:avLst>
          </a:prstGeom>
          <a:solidFill>
            <a:srgbClr val="92D050"/>
          </a:solidFill>
          <a:ln w="38100" cmpd="dbl">
            <a:solidFill>
              <a:srgbClr val="92D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6000" b="1">
                <a:solidFill>
                  <a:srgbClr val="FFFFFF"/>
                </a:solidFill>
                <a:latin typeface="Cambria" panose="02040503050406030204" pitchFamily="18" charset="0"/>
              </a:rPr>
              <a:t>C. correct answer</a:t>
            </a:r>
          </a:p>
        </p:txBody>
      </p:sp>
      <p:sp>
        <p:nvSpPr>
          <p:cNvPr id="21520" name="AutoShape 17" descr="n181 zalo Nguyen Duc Chien">
            <a:hlinkClick r:id="" action="ppaction://noaction" highlightClick="1">
              <a:snd r:embed="rId11" name="finalanswer.wav"/>
            </a:hlinkClick>
            <a:extLst>
              <a:ext uri="{FF2B5EF4-FFF2-40B4-BE49-F238E27FC236}">
                <a16:creationId xmlns:a16="http://schemas.microsoft.com/office/drawing/2014/main" id="{D13B1AFD-0533-4C98-7574-A0204566BDF4}"/>
              </a:ext>
            </a:extLst>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F</a:t>
            </a:r>
          </a:p>
        </p:txBody>
      </p:sp>
      <p:pic>
        <p:nvPicPr>
          <p:cNvPr id="2" name="Picture 1" descr="n181 zalo Nguyen Duc Chien">
            <a:extLst>
              <a:ext uri="{FF2B5EF4-FFF2-40B4-BE49-F238E27FC236}">
                <a16:creationId xmlns:a16="http://schemas.microsoft.com/office/drawing/2014/main" id="{DE4CD988-BF5C-8826-D2F5-0E17666160C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91951" y="3996983"/>
            <a:ext cx="11304095" cy="2673741"/>
          </a:xfrm>
          <a:prstGeom prst="roundRect">
            <a:avLst/>
          </a:prstGeom>
          <a:noFill/>
        </p:spPr>
      </p:pic>
    </p:spTree>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6268"/>
                                        </p:tgtEl>
                                      </p:cBhvr>
                                    </p:cmd>
                                  </p:childTnLst>
                                </p:cTn>
                              </p:par>
                              <p:par>
                                <p:cTn id="7" presetID="1" presetClass="entr" presetSubtype="0" fill="hold" nodeType="withEffect">
                                  <p:stCondLst>
                                    <p:cond delay="0"/>
                                  </p:stCondLst>
                                  <p:childTnLst>
                                    <p:set>
                                      <p:cBhvr>
                                        <p:cTn id="8" dur="1" fill="hold">
                                          <p:stCondLst>
                                            <p:cond delay="499"/>
                                          </p:stCondLst>
                                        </p:cTn>
                                        <p:tgtEl>
                                          <p:spTgt spid="962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62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962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962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9626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6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6268"/>
                </p:tgtEl>
              </p:cMediaNode>
            </p:audio>
          </p:childTnLst>
        </p:cTn>
      </p:par>
    </p:tnLst>
    <p:bldLst>
      <p:bldP spid="96259" grpId="0" autoUpdateAnimBg="0"/>
      <p:bldP spid="96264" grpId="0" autoUpdateAnimBg="0"/>
      <p:bldP spid="96265" grpId="0" autoUpdateAnimBg="0"/>
      <p:bldP spid="96266" grpId="0" autoUpdateAnimBg="0"/>
      <p:bldP spid="96267" grpId="0" autoUpdateAnimBg="0"/>
      <p:bldP spid="9627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5778" name="Picture 2" descr="n181 zalo Nguyen Duc Chien">
            <a:extLst>
              <a:ext uri="{FF2B5EF4-FFF2-40B4-BE49-F238E27FC236}">
                <a16:creationId xmlns:a16="http://schemas.microsoft.com/office/drawing/2014/main" id="{34B2AF3C-8351-90AE-F93A-8698C39253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5779" name="Rectangle 3" descr="n181 zalo Nguyen Duc Chien">
            <a:extLst>
              <a:ext uri="{FF2B5EF4-FFF2-40B4-BE49-F238E27FC236}">
                <a16:creationId xmlns:a16="http://schemas.microsoft.com/office/drawing/2014/main" id="{EC7405F6-C2D0-6E27-B591-4012F51FF472}"/>
              </a:ext>
            </a:extLst>
          </p:cNvPr>
          <p:cNvSpPr>
            <a:spLocks noChangeArrowheads="1"/>
          </p:cNvSpPr>
          <p:nvPr/>
        </p:nvSpPr>
        <p:spPr bwMode="auto">
          <a:xfrm>
            <a:off x="11087100" y="4281488"/>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nvGrpSpPr>
          <p:cNvPr id="2" name="Group 13" descr="n181 zalo Nguyen Duc Chien">
            <a:extLst>
              <a:ext uri="{FF2B5EF4-FFF2-40B4-BE49-F238E27FC236}">
                <a16:creationId xmlns:a16="http://schemas.microsoft.com/office/drawing/2014/main" id="{3ADA2D5F-2504-841E-8363-EEB23738C470}"/>
              </a:ext>
            </a:extLst>
          </p:cNvPr>
          <p:cNvGrpSpPr>
            <a:grpSpLocks/>
          </p:cNvGrpSpPr>
          <p:nvPr/>
        </p:nvGrpSpPr>
        <p:grpSpPr bwMode="auto">
          <a:xfrm>
            <a:off x="12001500" y="5003008"/>
            <a:ext cx="228600" cy="4395788"/>
            <a:chOff x="4080" y="2101"/>
            <a:chExt cx="96" cy="1846"/>
          </a:xfrm>
        </p:grpSpPr>
        <p:sp>
          <p:nvSpPr>
            <p:cNvPr id="22533" name="AutoShape 4">
              <a:extLst>
                <a:ext uri="{FF2B5EF4-FFF2-40B4-BE49-F238E27FC236}">
                  <a16:creationId xmlns:a16="http://schemas.microsoft.com/office/drawing/2014/main" id="{F5BCF465-63C8-6D95-6284-8A470925E55C}"/>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2534" name="AutoShape 5">
              <a:extLst>
                <a:ext uri="{FF2B5EF4-FFF2-40B4-BE49-F238E27FC236}">
                  <a16:creationId xmlns:a16="http://schemas.microsoft.com/office/drawing/2014/main" id="{2BE5A6B7-520F-7032-A90A-5796B6C22F8F}"/>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2535" name="AutoShape 6">
              <a:extLst>
                <a:ext uri="{FF2B5EF4-FFF2-40B4-BE49-F238E27FC236}">
                  <a16:creationId xmlns:a16="http://schemas.microsoft.com/office/drawing/2014/main" id="{04AAC224-BC8E-76C3-1050-4FF825D4104C}"/>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2536" name="AutoShape 7">
              <a:extLst>
                <a:ext uri="{FF2B5EF4-FFF2-40B4-BE49-F238E27FC236}">
                  <a16:creationId xmlns:a16="http://schemas.microsoft.com/office/drawing/2014/main" id="{1280DCDA-4C70-35F6-1F28-3A101D1C0072}"/>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2537" name="AutoShape 8">
              <a:extLst>
                <a:ext uri="{FF2B5EF4-FFF2-40B4-BE49-F238E27FC236}">
                  <a16:creationId xmlns:a16="http://schemas.microsoft.com/office/drawing/2014/main" id="{03616F74-F234-1D08-350F-80AD722E9748}"/>
                </a:ext>
              </a:extLst>
            </p:cNvPr>
            <p:cNvSpPr>
              <a:spLocks noChangeArrowheads="1"/>
            </p:cNvSpPr>
            <p:nvPr/>
          </p:nvSpPr>
          <p:spPr bwMode="auto">
            <a:xfrm>
              <a:off x="4080" y="3002"/>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2538" name="AutoShape 9">
              <a:extLst>
                <a:ext uri="{FF2B5EF4-FFF2-40B4-BE49-F238E27FC236}">
                  <a16:creationId xmlns:a16="http://schemas.microsoft.com/office/drawing/2014/main" id="{57629947-21B4-E894-2944-0858E9A8D667}"/>
                </a:ext>
              </a:extLst>
            </p:cNvPr>
            <p:cNvSpPr>
              <a:spLocks noChangeArrowheads="1"/>
            </p:cNvSpPr>
            <p:nvPr/>
          </p:nvSpPr>
          <p:spPr bwMode="auto">
            <a:xfrm>
              <a:off x="4080" y="276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2539" name="AutoShape 10">
              <a:extLst>
                <a:ext uri="{FF2B5EF4-FFF2-40B4-BE49-F238E27FC236}">
                  <a16:creationId xmlns:a16="http://schemas.microsoft.com/office/drawing/2014/main" id="{E2A22840-89A0-BB1F-74EB-A1532D996F05}"/>
                </a:ext>
              </a:extLst>
            </p:cNvPr>
            <p:cNvSpPr>
              <a:spLocks noChangeArrowheads="1"/>
            </p:cNvSpPr>
            <p:nvPr/>
          </p:nvSpPr>
          <p:spPr bwMode="auto">
            <a:xfrm>
              <a:off x="4080" y="2540"/>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2540" name="AutoShape 11">
              <a:extLst>
                <a:ext uri="{FF2B5EF4-FFF2-40B4-BE49-F238E27FC236}">
                  <a16:creationId xmlns:a16="http://schemas.microsoft.com/office/drawing/2014/main" id="{DA87D368-2676-76B6-3778-0AA435E5866A}"/>
                </a:ext>
              </a:extLst>
            </p:cNvPr>
            <p:cNvSpPr>
              <a:spLocks noChangeArrowheads="1"/>
            </p:cNvSpPr>
            <p:nvPr/>
          </p:nvSpPr>
          <p:spPr bwMode="auto">
            <a:xfrm>
              <a:off x="4080" y="2315"/>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2541" name="AutoShape 12">
              <a:extLst>
                <a:ext uri="{FF2B5EF4-FFF2-40B4-BE49-F238E27FC236}">
                  <a16:creationId xmlns:a16="http://schemas.microsoft.com/office/drawing/2014/main" id="{68C92910-8DF6-D1D7-7D0F-616A25F2C691}"/>
                </a:ext>
              </a:extLst>
            </p:cNvPr>
            <p:cNvSpPr>
              <a:spLocks noChangeArrowheads="1"/>
            </p:cNvSpPr>
            <p:nvPr/>
          </p:nvSpPr>
          <p:spPr bwMode="auto">
            <a:xfrm>
              <a:off x="4080" y="2101"/>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spTree>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slide(fromRight)">
                                      <p:cBhvr>
                                        <p:cTn id="7" dur="500"/>
                                        <p:tgtEl>
                                          <p:spTgt spid="75778"/>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3000"/>
                                  </p:stCondLst>
                                  <p:childTnLst>
                                    <p:set>
                                      <p:cBhvr>
                                        <p:cTn id="13" dur="1" fill="hold">
                                          <p:stCondLst>
                                            <p:cond delay="499"/>
                                          </p:stCondLst>
                                        </p:cTn>
                                        <p:tgtEl>
                                          <p:spTgt spid="7577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181 zalo Nguyen Duc Chien">
            <a:extLst>
              <a:ext uri="{FF2B5EF4-FFF2-40B4-BE49-F238E27FC236}">
                <a16:creationId xmlns:a16="http://schemas.microsoft.com/office/drawing/2014/main" id="{3525DFAC-EA55-6FFD-B229-07BC4EC40B29}"/>
              </a:ext>
            </a:extLst>
          </p:cNvPr>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2400301"/>
            <a:ext cx="182880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7283" name="Rectangle 3" descr="n181 zalo Nguyen Duc Chien">
            <a:extLst>
              <a:ext uri="{FF2B5EF4-FFF2-40B4-BE49-F238E27FC236}">
                <a16:creationId xmlns:a16="http://schemas.microsoft.com/office/drawing/2014/main" id="{B0220475-5CA0-E308-31C8-3E0264DC21FD}"/>
              </a:ext>
            </a:extLst>
          </p:cNvPr>
          <p:cNvSpPr>
            <a:spLocks noChangeArrowheads="1"/>
          </p:cNvSpPr>
          <p:nvPr/>
        </p:nvSpPr>
        <p:spPr bwMode="auto">
          <a:xfrm>
            <a:off x="2286000" y="2288381"/>
            <a:ext cx="13830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defTabSz="1371600" fontAlgn="base">
              <a:spcBef>
                <a:spcPct val="0"/>
              </a:spcBef>
              <a:spcAft>
                <a:spcPct val="0"/>
              </a:spcAft>
              <a:buNone/>
            </a:pPr>
            <a:r>
              <a:rPr lang="en-US" altLang="en-US" sz="3600" b="1">
                <a:solidFill>
                  <a:srgbClr val="FFFFFF"/>
                </a:solidFill>
                <a:latin typeface="Cambria" panose="02040503050406030204" pitchFamily="18" charset="0"/>
                <a:ea typeface="Cambria" panose="02040503050406030204" pitchFamily="18" charset="0"/>
              </a:rPr>
              <a:t>Câu 10: </a:t>
            </a:r>
            <a:r>
              <a:rPr lang="vi-VN" altLang="en-US" sz="3600" b="1">
                <a:solidFill>
                  <a:srgbClr val="FFFFFF"/>
                </a:solidFill>
                <a:latin typeface="Cambria" panose="02040503050406030204" pitchFamily="18" charset="0"/>
                <a:ea typeface="Cambria" panose="02040503050406030204" pitchFamily="18" charset="0"/>
              </a:rPr>
              <a:t>Một chất điểm dao động điều hòa với phương trình li độ</a:t>
            </a:r>
            <a:endParaRPr lang="en-US" altLang="en-US" sz="3600" b="1">
              <a:solidFill>
                <a:srgbClr val="FFFFFF"/>
              </a:solidFill>
              <a:latin typeface="Cambria" panose="02040503050406030204" pitchFamily="18" charset="0"/>
              <a:ea typeface="Cambria" panose="02040503050406030204" pitchFamily="18" charset="0"/>
            </a:endParaRPr>
          </a:p>
          <a:p>
            <a:pPr algn="just" defTabSz="1371600" fontAlgn="base">
              <a:spcBef>
                <a:spcPct val="0"/>
              </a:spcBef>
              <a:spcAft>
                <a:spcPct val="0"/>
              </a:spcAft>
              <a:buNone/>
            </a:pPr>
            <a:r>
              <a:rPr lang="vi-VN" altLang="en-US" sz="3600" b="1">
                <a:solidFill>
                  <a:srgbClr val="FFFFFF"/>
                </a:solidFill>
                <a:latin typeface="Cambria" panose="02040503050406030204" pitchFamily="18" charset="0"/>
                <a:ea typeface="Cambria" panose="02040503050406030204" pitchFamily="18" charset="0"/>
              </a:rPr>
              <a:t>x = 2cos(2</a:t>
            </a:r>
            <a:r>
              <a:rPr lang="el-GR" altLang="en-US" sz="3600" b="1">
                <a:solidFill>
                  <a:srgbClr val="FFFFFF"/>
                </a:solidFill>
                <a:latin typeface="Cambria" panose="02040503050406030204" pitchFamily="18" charset="0"/>
                <a:ea typeface="Cambria" panose="02040503050406030204" pitchFamily="18" charset="0"/>
              </a:rPr>
              <a:t>π</a:t>
            </a:r>
            <a:r>
              <a:rPr lang="vi-VN" altLang="en-US" sz="3600" b="1">
                <a:solidFill>
                  <a:srgbClr val="FFFFFF"/>
                </a:solidFill>
                <a:latin typeface="Cambria" panose="02040503050406030204" pitchFamily="18" charset="0"/>
                <a:ea typeface="Cambria" panose="02040503050406030204" pitchFamily="18" charset="0"/>
              </a:rPr>
              <a:t>t + </a:t>
            </a:r>
            <a:r>
              <a:rPr lang="el-GR" altLang="en-US" sz="3600" b="1">
                <a:solidFill>
                  <a:srgbClr val="FFFFFF"/>
                </a:solidFill>
                <a:latin typeface="Cambria" panose="02040503050406030204" pitchFamily="18" charset="0"/>
                <a:ea typeface="Cambria" panose="02040503050406030204" pitchFamily="18" charset="0"/>
              </a:rPr>
              <a:t>π/2) (</a:t>
            </a:r>
            <a:r>
              <a:rPr lang="vi-VN" altLang="en-US" sz="3600" b="1">
                <a:solidFill>
                  <a:srgbClr val="FFFFFF"/>
                </a:solidFill>
                <a:latin typeface="Cambria" panose="02040503050406030204" pitchFamily="18" charset="0"/>
                <a:ea typeface="Cambria" panose="02040503050406030204" pitchFamily="18" charset="0"/>
              </a:rPr>
              <a:t>x tính bằng cm, t tính bằng s). Tại thời điểm </a:t>
            </a:r>
            <a:endParaRPr lang="en-US" altLang="en-US" sz="3600" b="1">
              <a:solidFill>
                <a:srgbClr val="FFFFFF"/>
              </a:solidFill>
              <a:latin typeface="Cambria" panose="02040503050406030204" pitchFamily="18" charset="0"/>
              <a:ea typeface="Cambria" panose="02040503050406030204" pitchFamily="18" charset="0"/>
            </a:endParaRPr>
          </a:p>
          <a:p>
            <a:pPr algn="just" defTabSz="1371600" fontAlgn="base">
              <a:spcBef>
                <a:spcPct val="0"/>
              </a:spcBef>
              <a:spcAft>
                <a:spcPct val="0"/>
              </a:spcAft>
              <a:buNone/>
            </a:pPr>
            <a:r>
              <a:rPr lang="vi-VN" altLang="en-US" sz="3600" b="1">
                <a:solidFill>
                  <a:srgbClr val="FFFFFF"/>
                </a:solidFill>
                <a:latin typeface="Cambria" panose="02040503050406030204" pitchFamily="18" charset="0"/>
                <a:ea typeface="Cambria" panose="02040503050406030204" pitchFamily="18" charset="0"/>
              </a:rPr>
              <a:t>t = ¼ s, chất điểm có li độ bằng </a:t>
            </a:r>
            <a:endParaRPr lang="en-US" altLang="en-US" sz="4200" b="1">
              <a:solidFill>
                <a:srgbClr val="FFFFFF"/>
              </a:solidFill>
              <a:latin typeface="Cambria" panose="02040503050406030204" pitchFamily="18" charset="0"/>
              <a:ea typeface="Cambria" panose="02040503050406030204" pitchFamily="18" charset="0"/>
            </a:endParaRPr>
          </a:p>
        </p:txBody>
      </p:sp>
      <p:pic>
        <p:nvPicPr>
          <p:cNvPr id="23556" name="Picture 4" descr="n181 zalo Nguyen Duc Chien">
            <a:extLst>
              <a:ext uri="{FF2B5EF4-FFF2-40B4-BE49-F238E27FC236}">
                <a16:creationId xmlns:a16="http://schemas.microsoft.com/office/drawing/2014/main" id="{B9391DC4-79FA-EA06-E40A-6E1FCA23C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3557" name="Picture 5" descr="n181 zalo Nguyen Duc Chien">
            <a:extLst>
              <a:ext uri="{FF2B5EF4-FFF2-40B4-BE49-F238E27FC236}">
                <a16:creationId xmlns:a16="http://schemas.microsoft.com/office/drawing/2014/main" id="{86DC286C-407A-9675-2871-602E6C95F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001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3558" name="Picture 6" descr="n181 zalo Nguyen Duc Chien">
            <a:extLst>
              <a:ext uri="{FF2B5EF4-FFF2-40B4-BE49-F238E27FC236}">
                <a16:creationId xmlns:a16="http://schemas.microsoft.com/office/drawing/2014/main" id="{26461B99-E225-BD47-7DFE-D70A6BB258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6858000"/>
            <a:ext cx="91440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3559" name="Picture 7" descr="n181 zalo Nguyen Duc Chien">
            <a:extLst>
              <a:ext uri="{FF2B5EF4-FFF2-40B4-BE49-F238E27FC236}">
                <a16:creationId xmlns:a16="http://schemas.microsoft.com/office/drawing/2014/main" id="{2ABB5113-5AFC-B252-B9C4-CEC95047C7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3999" y="8001000"/>
            <a:ext cx="9143999"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7288" name="Rectangle 8" descr="n181 zalo Nguyen Duc Chien">
            <a:hlinkClick r:id="" action="ppaction://noaction" highlightClick="1"/>
            <a:extLst>
              <a:ext uri="{FF2B5EF4-FFF2-40B4-BE49-F238E27FC236}">
                <a16:creationId xmlns:a16="http://schemas.microsoft.com/office/drawing/2014/main" id="{0990198F-3DA6-C152-D88E-BAD258411828}"/>
              </a:ext>
            </a:extLst>
          </p:cNvPr>
          <p:cNvSpPr>
            <a:spLocks noChangeArrowheads="1"/>
          </p:cNvSpPr>
          <p:nvPr/>
        </p:nvSpPr>
        <p:spPr bwMode="auto">
          <a:xfrm>
            <a:off x="1244991" y="6858000"/>
            <a:ext cx="721320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4200" b="1">
                <a:solidFill>
                  <a:srgbClr val="FFFFFF"/>
                </a:solidFill>
                <a:latin typeface="Cambria" panose="02040503050406030204" pitchFamily="18" charset="0"/>
                <a:ea typeface="Cambria" panose="02040503050406030204" pitchFamily="18" charset="0"/>
              </a:rPr>
              <a:t>A. </a:t>
            </a:r>
            <a:r>
              <a:rPr lang="en-US" sz="4200" b="1">
                <a:solidFill>
                  <a:srgbClr val="FFFFFF"/>
                </a:solidFill>
                <a:latin typeface="Cambria" panose="02040503050406030204" pitchFamily="18" charset="0"/>
                <a:ea typeface="Cambria" panose="02040503050406030204" pitchFamily="18" charset="0"/>
                <a:sym typeface="Symbol" panose="05050102010706020507" pitchFamily="18" charset="2"/>
              </a:rPr>
              <a:t></a:t>
            </a:r>
            <a:r>
              <a:rPr lang="en-US" sz="4200" b="1">
                <a:solidFill>
                  <a:srgbClr val="FFFFFF"/>
                </a:solidFill>
                <a:latin typeface="Cambria" panose="02040503050406030204" pitchFamily="18" charset="0"/>
                <a:ea typeface="Cambria" panose="02040503050406030204" pitchFamily="18" charset="0"/>
              </a:rPr>
              <a:t>3cm</a:t>
            </a:r>
            <a:endParaRPr lang="en-US" altLang="en-US" sz="4200" b="1">
              <a:solidFill>
                <a:srgbClr val="FFFFFF"/>
              </a:solidFill>
              <a:latin typeface="Cambria" panose="02040503050406030204" pitchFamily="18" charset="0"/>
              <a:ea typeface="Cambria" panose="02040503050406030204" pitchFamily="18" charset="0"/>
            </a:endParaRPr>
          </a:p>
        </p:txBody>
      </p:sp>
      <p:sp>
        <p:nvSpPr>
          <p:cNvPr id="97289" name="Rectangle 9" descr="n181 zalo Nguyen Duc Chien">
            <a:hlinkClick r:id="" action="ppaction://noaction" highlightClick="1"/>
            <a:extLst>
              <a:ext uri="{FF2B5EF4-FFF2-40B4-BE49-F238E27FC236}">
                <a16:creationId xmlns:a16="http://schemas.microsoft.com/office/drawing/2014/main" id="{9DCF5EF5-A1C0-305F-3154-88C13DE2BA9A}"/>
              </a:ext>
            </a:extLst>
          </p:cNvPr>
          <p:cNvSpPr>
            <a:spLocks noChangeArrowheads="1"/>
          </p:cNvSpPr>
          <p:nvPr/>
        </p:nvSpPr>
        <p:spPr bwMode="auto">
          <a:xfrm>
            <a:off x="9715500" y="691277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4200" b="1">
                <a:solidFill>
                  <a:srgbClr val="FFFFFF"/>
                </a:solidFill>
                <a:latin typeface="Cambria" panose="02040503050406030204" pitchFamily="18" charset="0"/>
                <a:ea typeface="Cambria" panose="02040503050406030204" pitchFamily="18" charset="0"/>
              </a:rPr>
              <a:t>B. </a:t>
            </a:r>
            <a:r>
              <a:rPr lang="en-US" sz="4200" b="1">
                <a:solidFill>
                  <a:srgbClr val="FFFFFF"/>
                </a:solidFill>
                <a:latin typeface="Cambria" panose="02040503050406030204" pitchFamily="18" charset="0"/>
                <a:ea typeface="Cambria" panose="02040503050406030204" pitchFamily="18" charset="0"/>
              </a:rPr>
              <a:t>−</a:t>
            </a:r>
            <a:r>
              <a:rPr lang="en-US" sz="4200" b="1">
                <a:solidFill>
                  <a:srgbClr val="FFFFFF"/>
                </a:solidFill>
                <a:latin typeface="Cambria" panose="02040503050406030204" pitchFamily="18" charset="0"/>
                <a:ea typeface="Cambria" panose="02040503050406030204" pitchFamily="18" charset="0"/>
                <a:sym typeface="Symbol" panose="05050102010706020507" pitchFamily="18" charset="2"/>
              </a:rPr>
              <a:t></a:t>
            </a:r>
            <a:r>
              <a:rPr lang="en-US" sz="4200" b="1">
                <a:solidFill>
                  <a:srgbClr val="FFFFFF"/>
                </a:solidFill>
                <a:latin typeface="Cambria" panose="02040503050406030204" pitchFamily="18" charset="0"/>
                <a:ea typeface="Cambria" panose="02040503050406030204" pitchFamily="18" charset="0"/>
              </a:rPr>
              <a:t>3cm</a:t>
            </a:r>
            <a:endParaRPr lang="en-US" altLang="en-US" sz="4200" b="1">
              <a:solidFill>
                <a:srgbClr val="FFFFFF"/>
              </a:solidFill>
              <a:latin typeface="Cambria" panose="02040503050406030204" pitchFamily="18" charset="0"/>
              <a:ea typeface="Cambria" panose="02040503050406030204" pitchFamily="18" charset="0"/>
            </a:endParaRPr>
          </a:p>
        </p:txBody>
      </p:sp>
      <p:sp>
        <p:nvSpPr>
          <p:cNvPr id="97290" name="Rectangle 10" descr="n181 zalo Nguyen Duc Chien">
            <a:extLst>
              <a:ext uri="{FF2B5EF4-FFF2-40B4-BE49-F238E27FC236}">
                <a16:creationId xmlns:a16="http://schemas.microsoft.com/office/drawing/2014/main" id="{7E282C49-8925-3325-CF9C-081253D058A2}"/>
              </a:ext>
            </a:extLst>
          </p:cNvPr>
          <p:cNvSpPr>
            <a:spLocks noChangeArrowheads="1"/>
          </p:cNvSpPr>
          <p:nvPr/>
        </p:nvSpPr>
        <p:spPr bwMode="auto">
          <a:xfrm>
            <a:off x="1244991" y="8001000"/>
            <a:ext cx="721320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4200" b="1">
                <a:solidFill>
                  <a:srgbClr val="FFFFFF"/>
                </a:solidFill>
                <a:latin typeface="Cambria" panose="02040503050406030204" pitchFamily="18" charset="0"/>
                <a:ea typeface="Cambria" panose="02040503050406030204" pitchFamily="18" charset="0"/>
              </a:rPr>
              <a:t>C.  2cm</a:t>
            </a:r>
          </a:p>
        </p:txBody>
      </p:sp>
      <p:sp>
        <p:nvSpPr>
          <p:cNvPr id="97291" name="Rectangle 11" descr="n181 zalo Nguyen Duc Chien">
            <a:extLst>
              <a:ext uri="{FF2B5EF4-FFF2-40B4-BE49-F238E27FC236}">
                <a16:creationId xmlns:a16="http://schemas.microsoft.com/office/drawing/2014/main" id="{EA368A5D-BC42-1B1D-8A87-3A1F416BAB85}"/>
              </a:ext>
            </a:extLst>
          </p:cNvPr>
          <p:cNvSpPr>
            <a:spLocks noChangeArrowheads="1"/>
          </p:cNvSpPr>
          <p:nvPr/>
        </p:nvSpPr>
        <p:spPr bwMode="auto">
          <a:xfrm>
            <a:off x="9715500" y="80010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4200" b="1">
                <a:solidFill>
                  <a:srgbClr val="FFFFFF"/>
                </a:solidFill>
                <a:latin typeface="Cambria" panose="02040503050406030204" pitchFamily="18" charset="0"/>
                <a:ea typeface="Cambria" panose="02040503050406030204" pitchFamily="18" charset="0"/>
              </a:rPr>
              <a:t>D.  -2 cm</a:t>
            </a:r>
          </a:p>
        </p:txBody>
      </p:sp>
      <p:pic>
        <p:nvPicPr>
          <p:cNvPr id="97292" name="thinking.wav" descr="n181 zalo Nguyen Duc Chien">
            <a:hlinkClick r:id="" action="ppaction://media"/>
            <a:extLst>
              <a:ext uri="{FF2B5EF4-FFF2-40B4-BE49-F238E27FC236}">
                <a16:creationId xmlns:a16="http://schemas.microsoft.com/office/drawing/2014/main" id="{EF392741-02EF-4ECA-463F-687315349155}"/>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3" descr="n181 zalo Nguyen Duc Chien">
            <a:hlinkClick r:id="" action="ppaction://noaction">
              <a:snd r:embed="rId8" name="millionaire3.wav"/>
            </a:hlinkClick>
            <a:extLst>
              <a:ext uri="{FF2B5EF4-FFF2-40B4-BE49-F238E27FC236}">
                <a16:creationId xmlns:a16="http://schemas.microsoft.com/office/drawing/2014/main" id="{5E202148-D044-6195-92B0-71D1D3659E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AutoShape 14" descr="n181 zalo Nguyen Duc Chien">
            <a:hlinkClick r:id="" action="ppaction://noaction" highlightClick="1">
              <a:snd r:embed="rId10" name="laugh track.wav"/>
            </a:hlinkClick>
            <a:extLst>
              <a:ext uri="{FF2B5EF4-FFF2-40B4-BE49-F238E27FC236}">
                <a16:creationId xmlns:a16="http://schemas.microsoft.com/office/drawing/2014/main" id="{00F995C1-0F19-00B9-42B2-4D579CB1FB29}"/>
              </a:ext>
            </a:extLst>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ea typeface="Cambria" panose="02040503050406030204" pitchFamily="18" charset="0"/>
              </a:rPr>
              <a:t>L</a:t>
            </a:r>
          </a:p>
        </p:txBody>
      </p:sp>
      <p:sp>
        <p:nvSpPr>
          <p:cNvPr id="97296" name="AutoShape 16" descr="n181 zalo Nguyen Duc Chien">
            <a:extLst>
              <a:ext uri="{FF2B5EF4-FFF2-40B4-BE49-F238E27FC236}">
                <a16:creationId xmlns:a16="http://schemas.microsoft.com/office/drawing/2014/main" id="{40AC6F42-6A52-F651-EA3B-20D67403D05E}"/>
              </a:ext>
            </a:extLst>
          </p:cNvPr>
          <p:cNvSpPr>
            <a:spLocks noChangeArrowheads="1"/>
          </p:cNvSpPr>
          <p:nvPr/>
        </p:nvSpPr>
        <p:spPr bwMode="auto">
          <a:xfrm>
            <a:off x="9143999" y="8028384"/>
            <a:ext cx="8623496" cy="914400"/>
          </a:xfrm>
          <a:prstGeom prst="hexagon">
            <a:avLst>
              <a:gd name="adj" fmla="val 61625"/>
              <a:gd name="vf" fmla="val 115470"/>
            </a:avLst>
          </a:prstGeom>
          <a:solidFill>
            <a:srgbClr val="92D050"/>
          </a:solidFill>
          <a:ln w="38100" cmpd="dbl">
            <a:solidFill>
              <a:srgbClr val="92D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6000" b="1">
                <a:solidFill>
                  <a:srgbClr val="FFFFFF"/>
                </a:solidFill>
                <a:latin typeface="Cambria" panose="02040503050406030204" pitchFamily="18" charset="0"/>
                <a:ea typeface="Cambria" panose="02040503050406030204" pitchFamily="18" charset="0"/>
              </a:rPr>
              <a:t>D. correct answer</a:t>
            </a:r>
          </a:p>
        </p:txBody>
      </p:sp>
      <p:sp>
        <p:nvSpPr>
          <p:cNvPr id="23568" name="AutoShape 17" descr="n181 zalo Nguyen Duc Chien">
            <a:hlinkClick r:id="" action="ppaction://noaction" highlightClick="1">
              <a:snd r:embed="rId11" name="finalanswer.wav"/>
            </a:hlinkClick>
            <a:extLst>
              <a:ext uri="{FF2B5EF4-FFF2-40B4-BE49-F238E27FC236}">
                <a16:creationId xmlns:a16="http://schemas.microsoft.com/office/drawing/2014/main" id="{BA417753-538B-D435-BEFD-4751C72E41E9}"/>
              </a:ext>
            </a:extLst>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ea typeface="Cambria" panose="02040503050406030204" pitchFamily="18" charset="0"/>
              </a:rPr>
              <a:t>F</a:t>
            </a:r>
          </a:p>
        </p:txBody>
      </p:sp>
    </p:spTree>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7292"/>
                                        </p:tgtEl>
                                      </p:cBhvr>
                                    </p:cmd>
                                  </p:childTnLst>
                                </p:cTn>
                              </p:par>
                              <p:par>
                                <p:cTn id="7" presetID="1" presetClass="entr" presetSubtype="0" fill="hold" nodeType="withEffect">
                                  <p:stCondLst>
                                    <p:cond delay="0"/>
                                  </p:stCondLst>
                                  <p:childTnLst>
                                    <p:set>
                                      <p:cBhvr>
                                        <p:cTn id="8" dur="1" fill="hold">
                                          <p:stCondLst>
                                            <p:cond delay="499"/>
                                          </p:stCondLst>
                                        </p:cTn>
                                        <p:tgtEl>
                                          <p:spTgt spid="972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72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972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972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9729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7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7292"/>
                </p:tgtEl>
              </p:cMediaNode>
            </p:audio>
          </p:childTnLst>
        </p:cTn>
      </p:par>
    </p:tnLst>
    <p:bldLst>
      <p:bldP spid="97283" grpId="0" autoUpdateAnimBg="0"/>
      <p:bldP spid="97288" grpId="0" autoUpdateAnimBg="0"/>
      <p:bldP spid="97289" grpId="0" autoUpdateAnimBg="0"/>
      <p:bldP spid="97290" grpId="0" autoUpdateAnimBg="0"/>
      <p:bldP spid="97291" grpId="0" autoUpdateAnimBg="0"/>
      <p:bldP spid="9729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6802" name="Picture 2" descr="n181 zalo Nguyen Duc Chien">
            <a:extLst>
              <a:ext uri="{FF2B5EF4-FFF2-40B4-BE49-F238E27FC236}">
                <a16:creationId xmlns:a16="http://schemas.microsoft.com/office/drawing/2014/main" id="{F7AE7451-024B-B3AD-FBB6-DD2D47D49F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6803" name="Rectangle 3" descr="n181 zalo Nguyen Duc Chien">
            <a:extLst>
              <a:ext uri="{FF2B5EF4-FFF2-40B4-BE49-F238E27FC236}">
                <a16:creationId xmlns:a16="http://schemas.microsoft.com/office/drawing/2014/main" id="{D0B5487E-82AB-B358-FAF5-50F4C550D8F9}"/>
              </a:ext>
            </a:extLst>
          </p:cNvPr>
          <p:cNvSpPr>
            <a:spLocks noChangeArrowheads="1"/>
          </p:cNvSpPr>
          <p:nvPr/>
        </p:nvSpPr>
        <p:spPr bwMode="auto">
          <a:xfrm>
            <a:off x="11087100" y="3771900"/>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nvGrpSpPr>
          <p:cNvPr id="2" name="Group 14" descr="n181 zalo Nguyen Duc Chien">
            <a:extLst>
              <a:ext uri="{FF2B5EF4-FFF2-40B4-BE49-F238E27FC236}">
                <a16:creationId xmlns:a16="http://schemas.microsoft.com/office/drawing/2014/main" id="{E41F3C97-5623-6830-CE5A-8051B104E5D1}"/>
              </a:ext>
            </a:extLst>
          </p:cNvPr>
          <p:cNvGrpSpPr>
            <a:grpSpLocks/>
          </p:cNvGrpSpPr>
          <p:nvPr/>
        </p:nvGrpSpPr>
        <p:grpSpPr bwMode="auto">
          <a:xfrm>
            <a:off x="12001500" y="4467226"/>
            <a:ext cx="228600" cy="4931570"/>
            <a:chOff x="4080" y="1876"/>
            <a:chExt cx="96" cy="2071"/>
          </a:xfrm>
        </p:grpSpPr>
        <p:sp>
          <p:nvSpPr>
            <p:cNvPr id="24581" name="AutoShape 4">
              <a:extLst>
                <a:ext uri="{FF2B5EF4-FFF2-40B4-BE49-F238E27FC236}">
                  <a16:creationId xmlns:a16="http://schemas.microsoft.com/office/drawing/2014/main" id="{692CE132-133C-6C2B-F007-90EA3C9DFDDF}"/>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4582" name="AutoShape 5">
              <a:extLst>
                <a:ext uri="{FF2B5EF4-FFF2-40B4-BE49-F238E27FC236}">
                  <a16:creationId xmlns:a16="http://schemas.microsoft.com/office/drawing/2014/main" id="{662F3DD9-F770-D2C5-0A6B-6550C1F736E9}"/>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4583" name="AutoShape 6">
              <a:extLst>
                <a:ext uri="{FF2B5EF4-FFF2-40B4-BE49-F238E27FC236}">
                  <a16:creationId xmlns:a16="http://schemas.microsoft.com/office/drawing/2014/main" id="{95586D27-85C5-2ECC-2068-09E87DC7F286}"/>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4584" name="AutoShape 7">
              <a:extLst>
                <a:ext uri="{FF2B5EF4-FFF2-40B4-BE49-F238E27FC236}">
                  <a16:creationId xmlns:a16="http://schemas.microsoft.com/office/drawing/2014/main" id="{8682A645-43E7-AFC2-6421-B6A6A7AF7082}"/>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4585" name="AutoShape 8">
              <a:extLst>
                <a:ext uri="{FF2B5EF4-FFF2-40B4-BE49-F238E27FC236}">
                  <a16:creationId xmlns:a16="http://schemas.microsoft.com/office/drawing/2014/main" id="{B9CC520F-6E3F-8000-5938-897B2126CEB3}"/>
                </a:ext>
              </a:extLst>
            </p:cNvPr>
            <p:cNvSpPr>
              <a:spLocks noChangeArrowheads="1"/>
            </p:cNvSpPr>
            <p:nvPr/>
          </p:nvSpPr>
          <p:spPr bwMode="auto">
            <a:xfrm>
              <a:off x="4080" y="3002"/>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4586" name="AutoShape 9">
              <a:extLst>
                <a:ext uri="{FF2B5EF4-FFF2-40B4-BE49-F238E27FC236}">
                  <a16:creationId xmlns:a16="http://schemas.microsoft.com/office/drawing/2014/main" id="{C0B7704A-6D03-59C2-4C7E-E8F3CB0D1422}"/>
                </a:ext>
              </a:extLst>
            </p:cNvPr>
            <p:cNvSpPr>
              <a:spLocks noChangeArrowheads="1"/>
            </p:cNvSpPr>
            <p:nvPr/>
          </p:nvSpPr>
          <p:spPr bwMode="auto">
            <a:xfrm>
              <a:off x="4080" y="277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4587" name="AutoShape 10">
              <a:extLst>
                <a:ext uri="{FF2B5EF4-FFF2-40B4-BE49-F238E27FC236}">
                  <a16:creationId xmlns:a16="http://schemas.microsoft.com/office/drawing/2014/main" id="{99B15FEC-3F9D-0D74-94A8-EC4FA126E11A}"/>
                </a:ext>
              </a:extLst>
            </p:cNvPr>
            <p:cNvSpPr>
              <a:spLocks noChangeArrowheads="1"/>
            </p:cNvSpPr>
            <p:nvPr/>
          </p:nvSpPr>
          <p:spPr bwMode="auto">
            <a:xfrm>
              <a:off x="4080" y="254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4588" name="AutoShape 11">
              <a:extLst>
                <a:ext uri="{FF2B5EF4-FFF2-40B4-BE49-F238E27FC236}">
                  <a16:creationId xmlns:a16="http://schemas.microsoft.com/office/drawing/2014/main" id="{4DCD227B-177C-7B52-CD89-8EAE92B8B485}"/>
                </a:ext>
              </a:extLst>
            </p:cNvPr>
            <p:cNvSpPr>
              <a:spLocks noChangeArrowheads="1"/>
            </p:cNvSpPr>
            <p:nvPr/>
          </p:nvSpPr>
          <p:spPr bwMode="auto">
            <a:xfrm>
              <a:off x="4080" y="2315"/>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4589" name="AutoShape 12">
              <a:extLst>
                <a:ext uri="{FF2B5EF4-FFF2-40B4-BE49-F238E27FC236}">
                  <a16:creationId xmlns:a16="http://schemas.microsoft.com/office/drawing/2014/main" id="{BFAE40E1-E086-637B-3A5C-23D698495355}"/>
                </a:ext>
              </a:extLst>
            </p:cNvPr>
            <p:cNvSpPr>
              <a:spLocks noChangeArrowheads="1"/>
            </p:cNvSpPr>
            <p:nvPr/>
          </p:nvSpPr>
          <p:spPr bwMode="auto">
            <a:xfrm>
              <a:off x="4080" y="2090"/>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4590" name="AutoShape 13">
              <a:extLst>
                <a:ext uri="{FF2B5EF4-FFF2-40B4-BE49-F238E27FC236}">
                  <a16:creationId xmlns:a16="http://schemas.microsoft.com/office/drawing/2014/main" id="{98FBD995-5E7D-9A33-B218-484C7F834036}"/>
                </a:ext>
              </a:extLst>
            </p:cNvPr>
            <p:cNvSpPr>
              <a:spLocks noChangeArrowheads="1"/>
            </p:cNvSpPr>
            <p:nvPr/>
          </p:nvSpPr>
          <p:spPr bwMode="auto">
            <a:xfrm>
              <a:off x="4080" y="187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spTree>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slide(fromRight)">
                                      <p:cBhvr>
                                        <p:cTn id="7" dur="500"/>
                                        <p:tgtEl>
                                          <p:spTgt spid="76802"/>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3000"/>
                                  </p:stCondLst>
                                  <p:childTnLst>
                                    <p:set>
                                      <p:cBhvr>
                                        <p:cTn id="13" dur="1" fill="hold">
                                          <p:stCondLst>
                                            <p:cond delay="499"/>
                                          </p:stCondLst>
                                        </p:cTn>
                                        <p:tgtEl>
                                          <p:spTgt spid="7680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n181 zalo Nguyen Duc Chien">
            <a:extLst>
              <a:ext uri="{FF2B5EF4-FFF2-40B4-BE49-F238E27FC236}">
                <a16:creationId xmlns:a16="http://schemas.microsoft.com/office/drawing/2014/main" id="{6CD69C07-1DFA-4883-9950-EE9DF9A2446D}"/>
              </a:ext>
            </a:extLst>
          </p:cNvPr>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2294790"/>
            <a:ext cx="18288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8307" name="Rectangle 3" descr="n181 zalo Nguyen Duc Chien">
            <a:extLst>
              <a:ext uri="{FF2B5EF4-FFF2-40B4-BE49-F238E27FC236}">
                <a16:creationId xmlns:a16="http://schemas.microsoft.com/office/drawing/2014/main" id="{C7EE8BBB-4FD2-B899-77B6-36D93D45AF2E}"/>
              </a:ext>
            </a:extLst>
          </p:cNvPr>
          <p:cNvSpPr>
            <a:spLocks noChangeArrowheads="1"/>
          </p:cNvSpPr>
          <p:nvPr/>
        </p:nvSpPr>
        <p:spPr bwMode="auto">
          <a:xfrm>
            <a:off x="2286000" y="2409090"/>
            <a:ext cx="14347371"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defTabSz="1371600" fontAlgn="base">
              <a:spcBef>
                <a:spcPct val="0"/>
              </a:spcBef>
              <a:spcAft>
                <a:spcPct val="0"/>
              </a:spcAft>
              <a:buNone/>
            </a:pPr>
            <a:r>
              <a:rPr lang="en-US" altLang="en-US" sz="4200" b="1">
                <a:solidFill>
                  <a:srgbClr val="FFFFFF"/>
                </a:solidFill>
                <a:latin typeface="Cambria" panose="02040503050406030204" pitchFamily="18" charset="0"/>
              </a:rPr>
              <a:t>Câu 11: </a:t>
            </a:r>
            <a:r>
              <a:rPr lang="vi-VN" altLang="en-US" sz="4200" b="1">
                <a:solidFill>
                  <a:srgbClr val="FFFFFF"/>
                </a:solidFill>
                <a:latin typeface="Cambria" panose="02040503050406030204" pitchFamily="18" charset="0"/>
              </a:rPr>
              <a:t>Một vật dao động điều hoà theo phương trình</a:t>
            </a:r>
            <a:endParaRPr lang="en-US" altLang="en-US" sz="4200" b="1">
              <a:solidFill>
                <a:srgbClr val="FFFFFF"/>
              </a:solidFill>
              <a:latin typeface="Cambria" panose="02040503050406030204" pitchFamily="18" charset="0"/>
            </a:endParaRPr>
          </a:p>
          <a:p>
            <a:pPr algn="just" defTabSz="1371600" fontAlgn="base">
              <a:spcBef>
                <a:spcPct val="0"/>
              </a:spcBef>
              <a:spcAft>
                <a:spcPct val="0"/>
              </a:spcAft>
              <a:buNone/>
            </a:pPr>
            <a:r>
              <a:rPr lang="vi-VN" altLang="en-US" sz="4200" b="1">
                <a:solidFill>
                  <a:srgbClr val="FFFFFF"/>
                </a:solidFill>
                <a:latin typeface="Cambria" panose="02040503050406030204" pitchFamily="18" charset="0"/>
              </a:rPr>
              <a:t>x = 4sin(8</a:t>
            </a:r>
            <a:r>
              <a:rPr lang="el-GR" altLang="en-US" sz="4200" b="1">
                <a:solidFill>
                  <a:srgbClr val="FFFFFF"/>
                </a:solidFill>
                <a:latin typeface="Cambria" panose="02040503050406030204" pitchFamily="18" charset="0"/>
              </a:rPr>
              <a:t>π</a:t>
            </a:r>
            <a:r>
              <a:rPr lang="vi-VN" altLang="en-US" sz="4200" b="1">
                <a:solidFill>
                  <a:srgbClr val="FFFFFF"/>
                </a:solidFill>
                <a:latin typeface="Cambria" panose="02040503050406030204" pitchFamily="18" charset="0"/>
              </a:rPr>
              <a:t>t + </a:t>
            </a:r>
            <a:r>
              <a:rPr lang="el-GR" altLang="en-US" sz="4200" b="1">
                <a:solidFill>
                  <a:srgbClr val="FFFFFF"/>
                </a:solidFill>
                <a:latin typeface="Cambria" panose="02040503050406030204" pitchFamily="18" charset="0"/>
              </a:rPr>
              <a:t>π/6), </a:t>
            </a:r>
            <a:r>
              <a:rPr lang="vi-VN" altLang="en-US" sz="4200" b="1">
                <a:solidFill>
                  <a:srgbClr val="FFFFFF"/>
                </a:solidFill>
                <a:latin typeface="Cambria" panose="02040503050406030204" pitchFamily="18" charset="0"/>
              </a:rPr>
              <a:t>với x tính bằng cm, t tính bằng s. Chu kì</a:t>
            </a:r>
            <a:endParaRPr lang="en-US" altLang="en-US" sz="4200" b="1">
              <a:solidFill>
                <a:srgbClr val="FFFFFF"/>
              </a:solidFill>
              <a:latin typeface="Cambria" panose="02040503050406030204" pitchFamily="18" charset="0"/>
            </a:endParaRPr>
          </a:p>
          <a:p>
            <a:pPr algn="just" defTabSz="1371600" fontAlgn="base">
              <a:spcBef>
                <a:spcPct val="0"/>
              </a:spcBef>
              <a:spcAft>
                <a:spcPct val="0"/>
              </a:spcAft>
              <a:buNone/>
            </a:pPr>
            <a:r>
              <a:rPr lang="vi-VN" altLang="en-US" sz="4200" b="1">
                <a:solidFill>
                  <a:srgbClr val="FFFFFF"/>
                </a:solidFill>
                <a:latin typeface="Cambria" panose="02040503050406030204" pitchFamily="18" charset="0"/>
              </a:rPr>
              <a:t>dao động của vật là</a:t>
            </a:r>
            <a:endParaRPr lang="en-US" altLang="en-US" sz="4200" b="1">
              <a:solidFill>
                <a:srgbClr val="FFFFFF"/>
              </a:solidFill>
              <a:latin typeface="Lucida Sans" panose="020B0602030504020204" pitchFamily="34" charset="0"/>
            </a:endParaRPr>
          </a:p>
        </p:txBody>
      </p:sp>
      <p:pic>
        <p:nvPicPr>
          <p:cNvPr id="25604" name="Picture 4" descr="n181 zalo Nguyen Duc Chien">
            <a:extLst>
              <a:ext uri="{FF2B5EF4-FFF2-40B4-BE49-F238E27FC236}">
                <a16:creationId xmlns:a16="http://schemas.microsoft.com/office/drawing/2014/main" id="{C5E9E4FC-0DA5-8245-07B5-82DAA4C085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5605" name="Picture 5" descr="n181 zalo Nguyen Duc Chien">
            <a:extLst>
              <a:ext uri="{FF2B5EF4-FFF2-40B4-BE49-F238E27FC236}">
                <a16:creationId xmlns:a16="http://schemas.microsoft.com/office/drawing/2014/main" id="{AF7AEDE4-3C10-5D5B-49EA-18D61BAD7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001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5606" name="Picture 6" descr="n181 zalo Nguyen Duc Chien">
            <a:extLst>
              <a:ext uri="{FF2B5EF4-FFF2-40B4-BE49-F238E27FC236}">
                <a16:creationId xmlns:a16="http://schemas.microsoft.com/office/drawing/2014/main" id="{BA2A14AF-B9FF-48CA-926A-520B5B51D3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3999" y="6858000"/>
            <a:ext cx="9143999"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5607" name="Picture 7" descr="n181 zalo Nguyen Duc Chien">
            <a:extLst>
              <a:ext uri="{FF2B5EF4-FFF2-40B4-BE49-F238E27FC236}">
                <a16:creationId xmlns:a16="http://schemas.microsoft.com/office/drawing/2014/main" id="{8B6507C3-9DEA-8AEE-4049-1926AC8E1C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8001000"/>
            <a:ext cx="9143997"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8312" name="Rectangle 8" descr="n181 zalo Nguyen Duc Chien">
            <a:hlinkClick r:id="" action="ppaction://noaction" highlightClick="1"/>
            <a:extLst>
              <a:ext uri="{FF2B5EF4-FFF2-40B4-BE49-F238E27FC236}">
                <a16:creationId xmlns:a16="http://schemas.microsoft.com/office/drawing/2014/main" id="{586186ED-B4CC-3486-9177-2A97DE7C558E}"/>
              </a:ext>
            </a:extLst>
          </p:cNvPr>
          <p:cNvSpPr>
            <a:spLocks noChangeArrowheads="1"/>
          </p:cNvSpPr>
          <p:nvPr/>
        </p:nvSpPr>
        <p:spPr bwMode="auto">
          <a:xfrm>
            <a:off x="1244991" y="6858000"/>
            <a:ext cx="721320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3600" b="1">
                <a:solidFill>
                  <a:srgbClr val="FFFFFF"/>
                </a:solidFill>
                <a:latin typeface="Cambria" panose="02040503050406030204" pitchFamily="18" charset="0"/>
              </a:rPr>
              <a:t>A. 4 s</a:t>
            </a:r>
          </a:p>
        </p:txBody>
      </p:sp>
      <p:sp>
        <p:nvSpPr>
          <p:cNvPr id="98313" name="Rectangle 9" descr="n181 zalo Nguyen Duc Chien">
            <a:hlinkClick r:id="" action="ppaction://noaction" highlightClick="1"/>
            <a:extLst>
              <a:ext uri="{FF2B5EF4-FFF2-40B4-BE49-F238E27FC236}">
                <a16:creationId xmlns:a16="http://schemas.microsoft.com/office/drawing/2014/main" id="{A58D7F4F-CC9C-6A9A-42F3-BE31DB66F901}"/>
              </a:ext>
            </a:extLst>
          </p:cNvPr>
          <p:cNvSpPr>
            <a:spLocks noChangeArrowheads="1"/>
          </p:cNvSpPr>
          <p:nvPr/>
        </p:nvSpPr>
        <p:spPr bwMode="auto">
          <a:xfrm>
            <a:off x="9715500" y="691277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3600" b="1">
                <a:solidFill>
                  <a:srgbClr val="FFFFFF"/>
                </a:solidFill>
                <a:latin typeface="Cambria" panose="02040503050406030204" pitchFamily="18" charset="0"/>
              </a:rPr>
              <a:t>B.  ½ s</a:t>
            </a:r>
          </a:p>
        </p:txBody>
      </p:sp>
      <p:sp>
        <p:nvSpPr>
          <p:cNvPr id="98314" name="Rectangle 10" descr="n181 zalo Nguyen Duc Chien">
            <a:extLst>
              <a:ext uri="{FF2B5EF4-FFF2-40B4-BE49-F238E27FC236}">
                <a16:creationId xmlns:a16="http://schemas.microsoft.com/office/drawing/2014/main" id="{6AAF5662-0FAE-97FC-6C0A-62EC0C735CBC}"/>
              </a:ext>
            </a:extLst>
          </p:cNvPr>
          <p:cNvSpPr>
            <a:spLocks noChangeArrowheads="1"/>
          </p:cNvSpPr>
          <p:nvPr/>
        </p:nvSpPr>
        <p:spPr bwMode="auto">
          <a:xfrm>
            <a:off x="1244991" y="8001000"/>
            <a:ext cx="721320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3600" b="1">
                <a:solidFill>
                  <a:srgbClr val="FFFFFF"/>
                </a:solidFill>
                <a:latin typeface="Cambria" panose="02040503050406030204" pitchFamily="18" charset="0"/>
              </a:rPr>
              <a:t>C.  1/8 s</a:t>
            </a:r>
          </a:p>
        </p:txBody>
      </p:sp>
      <p:sp>
        <p:nvSpPr>
          <p:cNvPr id="98315" name="Rectangle 11" descr="n181 zalo Nguyen Duc Chien">
            <a:extLst>
              <a:ext uri="{FF2B5EF4-FFF2-40B4-BE49-F238E27FC236}">
                <a16:creationId xmlns:a16="http://schemas.microsoft.com/office/drawing/2014/main" id="{128AE5EC-3851-006F-EF20-78AAF1E76B6D}"/>
              </a:ext>
            </a:extLst>
          </p:cNvPr>
          <p:cNvSpPr>
            <a:spLocks noChangeArrowheads="1"/>
          </p:cNvSpPr>
          <p:nvPr/>
        </p:nvSpPr>
        <p:spPr bwMode="auto">
          <a:xfrm>
            <a:off x="9715500" y="80010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3600" b="1">
                <a:solidFill>
                  <a:srgbClr val="FFFFFF"/>
                </a:solidFill>
                <a:latin typeface="Cambria" panose="02040503050406030204" pitchFamily="18" charset="0"/>
              </a:rPr>
              <a:t>D.  ¼ s</a:t>
            </a:r>
          </a:p>
        </p:txBody>
      </p:sp>
      <p:pic>
        <p:nvPicPr>
          <p:cNvPr id="98316" name="thinking.wav" descr="n181 zalo Nguyen Duc Chien">
            <a:hlinkClick r:id="" action="ppaction://media"/>
            <a:extLst>
              <a:ext uri="{FF2B5EF4-FFF2-40B4-BE49-F238E27FC236}">
                <a16:creationId xmlns:a16="http://schemas.microsoft.com/office/drawing/2014/main" id="{CE77B2E8-9F69-B45B-0EB0-A6253B69DC55}"/>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3" descr="n181 zalo Nguyen Duc Chien">
            <a:hlinkClick r:id="" action="ppaction://noaction">
              <a:snd r:embed="rId8" name="millionaire3.wav"/>
            </a:hlinkClick>
            <a:extLst>
              <a:ext uri="{FF2B5EF4-FFF2-40B4-BE49-F238E27FC236}">
                <a16:creationId xmlns:a16="http://schemas.microsoft.com/office/drawing/2014/main" id="{AA78EF4D-71CE-D2E6-AAFE-DD8609AEA8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AutoShape 14" descr="n181 zalo Nguyen Duc Chien">
            <a:hlinkClick r:id="" action="ppaction://noaction" highlightClick="1">
              <a:snd r:embed="rId10" name="laugh track.wav"/>
            </a:hlinkClick>
            <a:extLst>
              <a:ext uri="{FF2B5EF4-FFF2-40B4-BE49-F238E27FC236}">
                <a16:creationId xmlns:a16="http://schemas.microsoft.com/office/drawing/2014/main" id="{F152C2FA-471A-80A6-3C03-A4230C4BB164}"/>
              </a:ext>
            </a:extLst>
          </p:cNvPr>
          <p:cNvSpPr>
            <a:spLocks noChangeArrowheads="1"/>
          </p:cNvSpPr>
          <p:nvPr/>
        </p:nvSpPr>
        <p:spPr bwMode="auto">
          <a:xfrm>
            <a:off x="150876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L</a:t>
            </a:r>
          </a:p>
        </p:txBody>
      </p:sp>
      <p:sp>
        <p:nvSpPr>
          <p:cNvPr id="98320" name="AutoShape 16" descr="n181 zalo Nguyen Duc Chien">
            <a:extLst>
              <a:ext uri="{FF2B5EF4-FFF2-40B4-BE49-F238E27FC236}">
                <a16:creationId xmlns:a16="http://schemas.microsoft.com/office/drawing/2014/main" id="{99ABD2C4-FDA6-BBF1-4A8C-65170357CE1D}"/>
              </a:ext>
            </a:extLst>
          </p:cNvPr>
          <p:cNvSpPr>
            <a:spLocks noChangeArrowheads="1"/>
          </p:cNvSpPr>
          <p:nvPr/>
        </p:nvSpPr>
        <p:spPr bwMode="auto">
          <a:xfrm>
            <a:off x="9258299" y="8028384"/>
            <a:ext cx="8530298" cy="914400"/>
          </a:xfrm>
          <a:prstGeom prst="hexagon">
            <a:avLst>
              <a:gd name="adj" fmla="val 61625"/>
              <a:gd name="vf" fmla="val 115470"/>
            </a:avLst>
          </a:prstGeom>
          <a:solidFill>
            <a:srgbClr val="92D050"/>
          </a:solidFill>
          <a:ln w="38100" cmpd="dbl">
            <a:solidFill>
              <a:srgbClr val="92D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6000" b="1">
                <a:solidFill>
                  <a:srgbClr val="FFFFFF"/>
                </a:solidFill>
                <a:latin typeface="Cambria" panose="02040503050406030204" pitchFamily="18" charset="0"/>
              </a:rPr>
              <a:t>D. correct answer</a:t>
            </a:r>
          </a:p>
        </p:txBody>
      </p:sp>
      <p:sp>
        <p:nvSpPr>
          <p:cNvPr id="25616" name="AutoShape 17" descr="n181 zalo Nguyen Duc Chien">
            <a:hlinkClick r:id="" action="ppaction://noaction" highlightClick="1">
              <a:snd r:embed="rId11" name="finalanswer.wav"/>
            </a:hlinkClick>
            <a:extLst>
              <a:ext uri="{FF2B5EF4-FFF2-40B4-BE49-F238E27FC236}">
                <a16:creationId xmlns:a16="http://schemas.microsoft.com/office/drawing/2014/main" id="{A4415051-8455-812B-B241-B1B8D3214DED}"/>
              </a:ext>
            </a:extLst>
          </p:cNvPr>
          <p:cNvSpPr>
            <a:spLocks noChangeArrowheads="1"/>
          </p:cNvSpPr>
          <p:nvPr/>
        </p:nvSpPr>
        <p:spPr bwMode="auto">
          <a:xfrm>
            <a:off x="15544800" y="9829800"/>
            <a:ext cx="342900" cy="3429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F</a:t>
            </a:r>
          </a:p>
        </p:txBody>
      </p:sp>
    </p:spTree>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8316"/>
                                        </p:tgtEl>
                                      </p:cBhvr>
                                    </p:cmd>
                                  </p:childTnLst>
                                </p:cTn>
                              </p:par>
                              <p:par>
                                <p:cTn id="7" presetID="1" presetClass="entr" presetSubtype="0" fill="hold" nodeType="withEffect">
                                  <p:stCondLst>
                                    <p:cond delay="0"/>
                                  </p:stCondLst>
                                  <p:childTnLst>
                                    <p:set>
                                      <p:cBhvr>
                                        <p:cTn id="8" dur="1" fill="hold">
                                          <p:stCondLst>
                                            <p:cond delay="499"/>
                                          </p:stCondLst>
                                        </p:cTn>
                                        <p:tgtEl>
                                          <p:spTgt spid="983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83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983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983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9831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8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8316"/>
                </p:tgtEl>
              </p:cMediaNode>
            </p:audio>
          </p:childTnLst>
        </p:cTn>
      </p:par>
    </p:tnLst>
    <p:bldLst>
      <p:bldP spid="98307" grpId="0" autoUpdateAnimBg="0"/>
      <p:bldP spid="98312" grpId="0" autoUpdateAnimBg="0"/>
      <p:bldP spid="98313" grpId="0" autoUpdateAnimBg="0"/>
      <p:bldP spid="98314" grpId="0" autoUpdateAnimBg="0"/>
      <p:bldP spid="98315" grpId="0" autoUpdateAnimBg="0"/>
      <p:bldP spid="983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77826" name="Picture 2" descr="n181 zalo Nguyen Duc Chien">
            <a:extLst>
              <a:ext uri="{FF2B5EF4-FFF2-40B4-BE49-F238E27FC236}">
                <a16:creationId xmlns:a16="http://schemas.microsoft.com/office/drawing/2014/main" id="{B8F0C11A-88E2-4BE9-E0D4-AD98ABCADA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825" y="0"/>
            <a:ext cx="52101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77827" name="Rectangle 3" descr="n181 zalo Nguyen Duc Chien">
            <a:extLst>
              <a:ext uri="{FF2B5EF4-FFF2-40B4-BE49-F238E27FC236}">
                <a16:creationId xmlns:a16="http://schemas.microsoft.com/office/drawing/2014/main" id="{5CB9F98B-A916-47F2-4030-37AB9AB06631}"/>
              </a:ext>
            </a:extLst>
          </p:cNvPr>
          <p:cNvSpPr>
            <a:spLocks noChangeArrowheads="1"/>
          </p:cNvSpPr>
          <p:nvPr/>
        </p:nvSpPr>
        <p:spPr bwMode="auto">
          <a:xfrm>
            <a:off x="11087100" y="3226595"/>
            <a:ext cx="4000500" cy="457200"/>
          </a:xfrm>
          <a:prstGeom prst="rect">
            <a:avLst/>
          </a:prstGeom>
          <a:noFill/>
          <a:ln w="38100" cmpd="dbl">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nvGrpSpPr>
          <p:cNvPr id="2" name="Group 16" descr="n181 zalo Nguyen Duc Chien">
            <a:extLst>
              <a:ext uri="{FF2B5EF4-FFF2-40B4-BE49-F238E27FC236}">
                <a16:creationId xmlns:a16="http://schemas.microsoft.com/office/drawing/2014/main" id="{95460C0A-02FF-D66B-6C2C-EDED2CF0417E}"/>
              </a:ext>
            </a:extLst>
          </p:cNvPr>
          <p:cNvGrpSpPr>
            <a:grpSpLocks/>
          </p:cNvGrpSpPr>
          <p:nvPr/>
        </p:nvGrpSpPr>
        <p:grpSpPr bwMode="auto">
          <a:xfrm>
            <a:off x="12001500" y="3917158"/>
            <a:ext cx="228600" cy="5481638"/>
            <a:chOff x="4080" y="1645"/>
            <a:chExt cx="96" cy="2302"/>
          </a:xfrm>
        </p:grpSpPr>
        <p:sp>
          <p:nvSpPr>
            <p:cNvPr id="26629" name="AutoShape 4">
              <a:extLst>
                <a:ext uri="{FF2B5EF4-FFF2-40B4-BE49-F238E27FC236}">
                  <a16:creationId xmlns:a16="http://schemas.microsoft.com/office/drawing/2014/main" id="{4A353AEF-9724-79BB-1225-45087907D45D}"/>
                </a:ext>
              </a:extLst>
            </p:cNvPr>
            <p:cNvSpPr>
              <a:spLocks noChangeArrowheads="1"/>
            </p:cNvSpPr>
            <p:nvPr/>
          </p:nvSpPr>
          <p:spPr bwMode="auto">
            <a:xfrm>
              <a:off x="4080" y="389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6630" name="AutoShape 5">
              <a:extLst>
                <a:ext uri="{FF2B5EF4-FFF2-40B4-BE49-F238E27FC236}">
                  <a16:creationId xmlns:a16="http://schemas.microsoft.com/office/drawing/2014/main" id="{18C6FEF4-E69A-14E7-FD8C-C3AF629270C5}"/>
                </a:ext>
              </a:extLst>
            </p:cNvPr>
            <p:cNvSpPr>
              <a:spLocks noChangeArrowheads="1"/>
            </p:cNvSpPr>
            <p:nvPr/>
          </p:nvSpPr>
          <p:spPr bwMode="auto">
            <a:xfrm>
              <a:off x="4080" y="367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6631" name="AutoShape 6">
              <a:extLst>
                <a:ext uri="{FF2B5EF4-FFF2-40B4-BE49-F238E27FC236}">
                  <a16:creationId xmlns:a16="http://schemas.microsoft.com/office/drawing/2014/main" id="{74AD50CA-4D04-F9B9-EE6D-9D0584C83123}"/>
                </a:ext>
              </a:extLst>
            </p:cNvPr>
            <p:cNvSpPr>
              <a:spLocks noChangeArrowheads="1"/>
            </p:cNvSpPr>
            <p:nvPr/>
          </p:nvSpPr>
          <p:spPr bwMode="auto">
            <a:xfrm>
              <a:off x="4080" y="345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6632" name="AutoShape 7">
              <a:extLst>
                <a:ext uri="{FF2B5EF4-FFF2-40B4-BE49-F238E27FC236}">
                  <a16:creationId xmlns:a16="http://schemas.microsoft.com/office/drawing/2014/main" id="{E9DB2C79-B389-90F8-8D3A-17771A5CFD73}"/>
                </a:ext>
              </a:extLst>
            </p:cNvPr>
            <p:cNvSpPr>
              <a:spLocks noChangeArrowheads="1"/>
            </p:cNvSpPr>
            <p:nvPr/>
          </p:nvSpPr>
          <p:spPr bwMode="auto">
            <a:xfrm>
              <a:off x="4080" y="3227"/>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6633" name="AutoShape 8">
              <a:extLst>
                <a:ext uri="{FF2B5EF4-FFF2-40B4-BE49-F238E27FC236}">
                  <a16:creationId xmlns:a16="http://schemas.microsoft.com/office/drawing/2014/main" id="{B75C81BE-6A33-6D1E-5291-C98E4FD1DCA6}"/>
                </a:ext>
              </a:extLst>
            </p:cNvPr>
            <p:cNvSpPr>
              <a:spLocks noChangeArrowheads="1"/>
            </p:cNvSpPr>
            <p:nvPr/>
          </p:nvSpPr>
          <p:spPr bwMode="auto">
            <a:xfrm>
              <a:off x="4080" y="3225"/>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6634" name="AutoShape 9">
              <a:extLst>
                <a:ext uri="{FF2B5EF4-FFF2-40B4-BE49-F238E27FC236}">
                  <a16:creationId xmlns:a16="http://schemas.microsoft.com/office/drawing/2014/main" id="{AB0AA827-115C-EDD1-F6DA-5EA1B0660657}"/>
                </a:ext>
              </a:extLst>
            </p:cNvPr>
            <p:cNvSpPr>
              <a:spLocks noChangeArrowheads="1"/>
            </p:cNvSpPr>
            <p:nvPr/>
          </p:nvSpPr>
          <p:spPr bwMode="auto">
            <a:xfrm>
              <a:off x="4080" y="299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6635" name="AutoShape 10">
              <a:extLst>
                <a:ext uri="{FF2B5EF4-FFF2-40B4-BE49-F238E27FC236}">
                  <a16:creationId xmlns:a16="http://schemas.microsoft.com/office/drawing/2014/main" id="{D87B8B79-4C2B-A7DF-075A-F67F45372F08}"/>
                </a:ext>
              </a:extLst>
            </p:cNvPr>
            <p:cNvSpPr>
              <a:spLocks noChangeArrowheads="1"/>
            </p:cNvSpPr>
            <p:nvPr/>
          </p:nvSpPr>
          <p:spPr bwMode="auto">
            <a:xfrm>
              <a:off x="4080" y="2771"/>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6636" name="AutoShape 11">
              <a:extLst>
                <a:ext uri="{FF2B5EF4-FFF2-40B4-BE49-F238E27FC236}">
                  <a16:creationId xmlns:a16="http://schemas.microsoft.com/office/drawing/2014/main" id="{3505240B-D6E1-6318-905D-1F4527123961}"/>
                </a:ext>
              </a:extLst>
            </p:cNvPr>
            <p:cNvSpPr>
              <a:spLocks noChangeArrowheads="1"/>
            </p:cNvSpPr>
            <p:nvPr/>
          </p:nvSpPr>
          <p:spPr bwMode="auto">
            <a:xfrm>
              <a:off x="4080" y="2546"/>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6637" name="AutoShape 12">
              <a:extLst>
                <a:ext uri="{FF2B5EF4-FFF2-40B4-BE49-F238E27FC236}">
                  <a16:creationId xmlns:a16="http://schemas.microsoft.com/office/drawing/2014/main" id="{EB8D8144-EF66-CAF3-D71C-C91EF510251A}"/>
                </a:ext>
              </a:extLst>
            </p:cNvPr>
            <p:cNvSpPr>
              <a:spLocks noChangeArrowheads="1"/>
            </p:cNvSpPr>
            <p:nvPr/>
          </p:nvSpPr>
          <p:spPr bwMode="auto">
            <a:xfrm>
              <a:off x="4080" y="2313"/>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6638" name="AutoShape 13">
              <a:extLst>
                <a:ext uri="{FF2B5EF4-FFF2-40B4-BE49-F238E27FC236}">
                  <a16:creationId xmlns:a16="http://schemas.microsoft.com/office/drawing/2014/main" id="{2278D954-6870-F64C-B907-F99348D65A49}"/>
                </a:ext>
              </a:extLst>
            </p:cNvPr>
            <p:cNvSpPr>
              <a:spLocks noChangeArrowheads="1"/>
            </p:cNvSpPr>
            <p:nvPr/>
          </p:nvSpPr>
          <p:spPr bwMode="auto">
            <a:xfrm>
              <a:off x="4080" y="2084"/>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6639" name="AutoShape 14">
              <a:extLst>
                <a:ext uri="{FF2B5EF4-FFF2-40B4-BE49-F238E27FC236}">
                  <a16:creationId xmlns:a16="http://schemas.microsoft.com/office/drawing/2014/main" id="{74F673A5-D0BD-2AAF-D8A8-ED048B5F7426}"/>
                </a:ext>
              </a:extLst>
            </p:cNvPr>
            <p:cNvSpPr>
              <a:spLocks noChangeArrowheads="1"/>
            </p:cNvSpPr>
            <p:nvPr/>
          </p:nvSpPr>
          <p:spPr bwMode="auto">
            <a:xfrm>
              <a:off x="4080" y="1859"/>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sp>
          <p:nvSpPr>
            <p:cNvPr id="26640" name="AutoShape 15">
              <a:extLst>
                <a:ext uri="{FF2B5EF4-FFF2-40B4-BE49-F238E27FC236}">
                  <a16:creationId xmlns:a16="http://schemas.microsoft.com/office/drawing/2014/main" id="{451A2940-8D40-83FA-8864-668FA50007D8}"/>
                </a:ext>
              </a:extLst>
            </p:cNvPr>
            <p:cNvSpPr>
              <a:spLocks noChangeArrowheads="1"/>
            </p:cNvSpPr>
            <p:nvPr/>
          </p:nvSpPr>
          <p:spPr bwMode="auto">
            <a:xfrm>
              <a:off x="4080" y="1645"/>
              <a:ext cx="96" cy="48"/>
            </a:xfrm>
            <a:prstGeom prst="diamond">
              <a:avLst/>
            </a:prstGeom>
            <a:solidFill>
              <a:schemeClr val="bg1"/>
            </a:solidFill>
            <a:ln w="38100" cmpd="dbl">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endParaRPr lang="el-GR" altLang="en-US" sz="4200">
                <a:solidFill>
                  <a:srgbClr val="FFFFFF"/>
                </a:solidFill>
                <a:latin typeface="Webdings" panose="05030102010509060703" pitchFamily="18" charset="2"/>
              </a:endParaRPr>
            </a:p>
          </p:txBody>
        </p:sp>
      </p:grpSp>
    </p:spTree>
  </p:cSld>
  <p:clrMapOvr>
    <a:masterClrMapping/>
  </p:clrMapOvr>
  <p:transition spd="slow">
    <p:wipe dir="d"/>
    <p:sndAc>
      <p:stSnd>
        <p:snd r:embed="rId2" name="cche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slide(fromRight)">
                                      <p:cBhvr>
                                        <p:cTn id="7" dur="500"/>
                                        <p:tgtEl>
                                          <p:spTgt spid="77826"/>
                                        </p:tgtEl>
                                      </p:cBhvr>
                                    </p:animEffect>
                                  </p:childTnLst>
                                  <p:subTnLst>
                                    <p:audio>
                                      <p:cMediaNode>
                                        <p:cTn display="0" masterRel="sameClick">
                                          <p:stCondLst>
                                            <p:cond evt="begin" delay="0">
                                              <p:tn val="5"/>
                                            </p:cond>
                                          </p:stCondLst>
                                          <p:endCondLst>
                                            <p:cond evt="onStopAudio" delay="0">
                                              <p:tgtEl>
                                                <p:sldTgt/>
                                              </p:tgtEl>
                                            </p:cond>
                                          </p:endCondLst>
                                        </p:cTn>
                                        <p:tgtEl>
                                          <p:sndTgt r:embed="rId3" name="scoreopen.wav"/>
                                        </p:tgtEl>
                                      </p:cMediaNode>
                                    </p:audio>
                                  </p:sub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3000"/>
                                  </p:stCondLst>
                                  <p:childTnLst>
                                    <p:set>
                                      <p:cBhvr>
                                        <p:cTn id="13" dur="1" fill="hold">
                                          <p:stCondLst>
                                            <p:cond delay="499"/>
                                          </p:stCondLst>
                                        </p:cTn>
                                        <p:tgtEl>
                                          <p:spTgt spid="77827"/>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scor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81 zalo Nguyen Duc Chi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descr="n181 zalo Nguyen Duc Chi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descr="n181 zalo Nguyen Duc Chi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descr="n181 zalo Nguyen Duc Chien"/>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dirty="0">
                <a:solidFill>
                  <a:prstClr val="black"/>
                </a:solidFill>
                <a:latin typeface="Cambria" panose="02040503050406030204" pitchFamily="18" charset="0"/>
              </a:rPr>
              <a:t>Một vật nhỏ dao động điều hòa theo phương trình </a:t>
            </a:r>
            <a:endParaRPr lang="en-US" sz="4800" dirty="0">
              <a:solidFill>
                <a:prstClr val="black"/>
              </a:solidFill>
              <a:latin typeface="Cambria" panose="02040503050406030204" pitchFamily="18" charset="0"/>
            </a:endParaRPr>
          </a:p>
          <a:p>
            <a:pPr algn="ctr">
              <a:defRPr/>
            </a:pPr>
            <a:r>
              <a:rPr lang="vi-VN" sz="4800" dirty="0">
                <a:solidFill>
                  <a:prstClr val="black"/>
                </a:solidFill>
                <a:latin typeface="Cambria" panose="02040503050406030204" pitchFamily="18" charset="0"/>
              </a:rPr>
              <a:t>x = Acos10t (t tính bằng s). Tại t = 2 s, pha của dao động là:</a:t>
            </a:r>
          </a:p>
        </p:txBody>
      </p:sp>
      <p:sp>
        <p:nvSpPr>
          <p:cNvPr id="26" name="Rectangle 25" descr="n181 zalo Nguyen Duc Chien"/>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black"/>
                </a:solidFill>
                <a:latin typeface="Cambria" panose="02040503050406030204" pitchFamily="18" charset="0"/>
              </a:rPr>
              <a:t>A</a:t>
            </a:r>
            <a:r>
              <a:rPr lang="vi-VN" sz="4800" b="1" dirty="0">
                <a:solidFill>
                  <a:prstClr val="black"/>
                </a:solidFill>
                <a:latin typeface="Cambria" panose="02040503050406030204" pitchFamily="18" charset="0"/>
              </a:rPr>
              <a:t>. </a:t>
            </a:r>
            <a:r>
              <a:rPr lang="vi-VN" sz="4800" dirty="0">
                <a:solidFill>
                  <a:prstClr val="black"/>
                </a:solidFill>
                <a:latin typeface="Cambria" panose="02040503050406030204" pitchFamily="18" charset="0"/>
              </a:rPr>
              <a:t>20 rad. </a:t>
            </a:r>
          </a:p>
        </p:txBody>
      </p:sp>
      <p:sp>
        <p:nvSpPr>
          <p:cNvPr id="40" name="Cloud 39" descr="n181 zalo Nguyen Duc Chien"/>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1" name="Cloud 40" descr="n181 zalo Nguyen Duc Chien"/>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2" name="Rectangle 41" descr="n181 zalo Nguyen Duc Chien"/>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black"/>
                </a:solidFill>
                <a:latin typeface="Cambria" panose="02040503050406030204" pitchFamily="18" charset="0"/>
              </a:rPr>
              <a:t>B</a:t>
            </a:r>
            <a:r>
              <a:rPr lang="vi-VN" sz="4800" b="1" dirty="0">
                <a:solidFill>
                  <a:prstClr val="black"/>
                </a:solidFill>
                <a:latin typeface="Cambria" panose="02040503050406030204" pitchFamily="18" charset="0"/>
              </a:rPr>
              <a:t>. </a:t>
            </a:r>
            <a:r>
              <a:rPr lang="vi-VN" sz="4800" dirty="0">
                <a:solidFill>
                  <a:prstClr val="black"/>
                </a:solidFill>
                <a:latin typeface="Cambria" panose="02040503050406030204" pitchFamily="18" charset="0"/>
              </a:rPr>
              <a:t>10 rad.</a:t>
            </a:r>
          </a:p>
        </p:txBody>
      </p:sp>
      <p:sp>
        <p:nvSpPr>
          <p:cNvPr id="43" name="Rectangle 42" descr="n181 zalo Nguyen Duc Chien"/>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C. </a:t>
            </a:r>
            <a:r>
              <a:rPr lang="vi-VN" sz="4800" dirty="0">
                <a:solidFill>
                  <a:prstClr val="black"/>
                </a:solidFill>
                <a:latin typeface="Cambria" panose="02040503050406030204" pitchFamily="18" charset="0"/>
              </a:rPr>
              <a:t>40 rad.</a:t>
            </a:r>
          </a:p>
        </p:txBody>
      </p:sp>
      <p:sp>
        <p:nvSpPr>
          <p:cNvPr id="44" name="Rectangle 43" descr="n181 zalo Nguyen Duc Chien"/>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D. </a:t>
            </a:r>
            <a:r>
              <a:rPr lang="vi-VN" sz="4800" dirty="0">
                <a:solidFill>
                  <a:prstClr val="black"/>
                </a:solidFill>
                <a:latin typeface="Cambria" panose="02040503050406030204" pitchFamily="18" charset="0"/>
              </a:rPr>
              <a:t>5 rad.</a:t>
            </a:r>
          </a:p>
        </p:txBody>
      </p:sp>
      <p:pic>
        <p:nvPicPr>
          <p:cNvPr id="47" name="Picture 46" descr="n181 zalo Nguyen Duc Chien"/>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descr="n181 zalo Nguyen Duc Chie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81 zalo Nguyen Duc Chi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81 zalo Nguyen Duc Chi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7" name="Cloud 16" descr="n181 zalo Nguyen Duc Chien">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prstClr val="white">
                    <a:lumMod val="50000"/>
                  </a:prstClr>
                </a:solidFill>
                <a:latin typeface="Cambria" panose="02040503050406030204" pitchFamily="18" charset="0"/>
              </a:rPr>
              <a:t>QUAY VỀ</a:t>
            </a:r>
            <a:endParaRPr lang="vi-VN" sz="3600" b="1" dirty="0">
              <a:solidFill>
                <a:prstClr val="white">
                  <a:lumMod val="50000"/>
                </a:prstClr>
              </a:solidFill>
              <a:latin typeface="Cambria" panose="02040503050406030204" pitchFamily="18" charset="0"/>
            </a:endParaRPr>
          </a:p>
        </p:txBody>
      </p:sp>
    </p:spTree>
    <p:extLst>
      <p:ext uri="{BB962C8B-B14F-4D97-AF65-F5344CB8AC3E}">
        <p14:creationId xmlns:p14="http://schemas.microsoft.com/office/powerpoint/2010/main" val="370760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n181 zalo Nguyen Duc Chien">
            <a:extLst>
              <a:ext uri="{FF2B5EF4-FFF2-40B4-BE49-F238E27FC236}">
                <a16:creationId xmlns:a16="http://schemas.microsoft.com/office/drawing/2014/main" id="{D3950B5E-960B-3FFE-D616-DAF1FCDCC10E}"/>
              </a:ext>
            </a:extLst>
          </p:cNvPr>
          <p:cNvPicPr>
            <a:picLocks noChangeAspect="1" noChangeArrowheads="1"/>
          </p:cNvPicPr>
          <p:nvPr/>
        </p:nvPicPr>
        <p:blipFill>
          <a:blip r:embed="rId4">
            <a:clrChange>
              <a:clrFrom>
                <a:srgbClr val="10082F"/>
              </a:clrFrom>
              <a:clrTo>
                <a:srgbClr val="10082F">
                  <a:alpha val="0"/>
                </a:srgbClr>
              </a:clrTo>
            </a:clrChange>
            <a:extLst>
              <a:ext uri="{28A0092B-C50C-407E-A947-70E740481C1C}">
                <a14:useLocalDpi xmlns:a14="http://schemas.microsoft.com/office/drawing/2010/main" val="0"/>
              </a:ext>
            </a:extLst>
          </a:blip>
          <a:srcRect/>
          <a:stretch>
            <a:fillRect/>
          </a:stretch>
        </p:blipFill>
        <p:spPr bwMode="auto">
          <a:xfrm>
            <a:off x="0" y="2400300"/>
            <a:ext cx="18288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9331" name="Rectangle 3" descr="n181 zalo Nguyen Duc Chien">
            <a:extLst>
              <a:ext uri="{FF2B5EF4-FFF2-40B4-BE49-F238E27FC236}">
                <a16:creationId xmlns:a16="http://schemas.microsoft.com/office/drawing/2014/main" id="{C0B67589-0D67-7985-35DD-493D81EECC48}"/>
              </a:ext>
            </a:extLst>
          </p:cNvPr>
          <p:cNvSpPr>
            <a:spLocks noChangeArrowheads="1"/>
          </p:cNvSpPr>
          <p:nvPr/>
        </p:nvSpPr>
        <p:spPr bwMode="auto">
          <a:xfrm>
            <a:off x="2171700" y="2493498"/>
            <a:ext cx="1303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defTabSz="1371600" fontAlgn="base">
              <a:spcBef>
                <a:spcPct val="0"/>
              </a:spcBef>
              <a:spcAft>
                <a:spcPct val="0"/>
              </a:spcAft>
              <a:buNone/>
            </a:pPr>
            <a:r>
              <a:rPr lang="vi-VN" altLang="en-US" sz="4200" b="1">
                <a:solidFill>
                  <a:srgbClr val="FFFFFF"/>
                </a:solidFill>
                <a:latin typeface="Cambria" panose="02040503050406030204" pitchFamily="18" charset="0"/>
              </a:rPr>
              <a:t>Câu 12. Một vật thực hiện dao động điều hòa theo phương </a:t>
            </a:r>
            <a:endParaRPr lang="en-US" altLang="en-US" sz="4200" b="1">
              <a:solidFill>
                <a:srgbClr val="FFFFFF"/>
              </a:solidFill>
              <a:latin typeface="Cambria" panose="02040503050406030204" pitchFamily="18" charset="0"/>
            </a:endParaRPr>
          </a:p>
          <a:p>
            <a:pPr algn="just" defTabSz="1371600" fontAlgn="base">
              <a:spcBef>
                <a:spcPct val="0"/>
              </a:spcBef>
              <a:spcAft>
                <a:spcPct val="0"/>
              </a:spcAft>
              <a:buNone/>
            </a:pPr>
            <a:r>
              <a:rPr lang="vi-VN" altLang="en-US" sz="4200" b="1">
                <a:solidFill>
                  <a:srgbClr val="FFFFFF"/>
                </a:solidFill>
                <a:latin typeface="Cambria" panose="02040503050406030204" pitchFamily="18" charset="0"/>
              </a:rPr>
              <a:t>Ox với phương trình x = 6cos(4t – </a:t>
            </a:r>
            <a:r>
              <a:rPr lang="el-GR" altLang="en-US" sz="4200" b="1">
                <a:solidFill>
                  <a:srgbClr val="FFFFFF"/>
                </a:solidFill>
                <a:latin typeface="Cambria" panose="02040503050406030204" pitchFamily="18" charset="0"/>
              </a:rPr>
              <a:t>π/2) </a:t>
            </a:r>
            <a:r>
              <a:rPr lang="vi-VN" altLang="en-US" sz="4200" b="1">
                <a:solidFill>
                  <a:srgbClr val="FFFFFF"/>
                </a:solidFill>
                <a:latin typeface="Cambria" panose="02040503050406030204" pitchFamily="18" charset="0"/>
              </a:rPr>
              <a:t>với x tính bằng cm, t </a:t>
            </a:r>
            <a:endParaRPr lang="en-US" altLang="en-US" sz="4200" b="1">
              <a:solidFill>
                <a:srgbClr val="FFFFFF"/>
              </a:solidFill>
              <a:latin typeface="Cambria" panose="02040503050406030204" pitchFamily="18" charset="0"/>
            </a:endParaRPr>
          </a:p>
          <a:p>
            <a:pPr algn="just" defTabSz="1371600" fontAlgn="base">
              <a:spcBef>
                <a:spcPct val="0"/>
              </a:spcBef>
              <a:spcAft>
                <a:spcPct val="0"/>
              </a:spcAft>
              <a:buNone/>
            </a:pPr>
            <a:r>
              <a:rPr lang="vi-VN" altLang="en-US" sz="4200" b="1">
                <a:solidFill>
                  <a:srgbClr val="FFFFFF"/>
                </a:solidFill>
                <a:latin typeface="Cambria" panose="02040503050406030204" pitchFamily="18" charset="0"/>
              </a:rPr>
              <a:t>tính bằng s. Gia tốc của vật có giá trị lớn nhất là</a:t>
            </a:r>
            <a:endParaRPr lang="en-US" altLang="en-US" sz="4200" b="1">
              <a:solidFill>
                <a:srgbClr val="FFFFFF"/>
              </a:solidFill>
              <a:latin typeface="Lucida Sans" panose="020B0602030504020204" pitchFamily="34" charset="0"/>
            </a:endParaRPr>
          </a:p>
        </p:txBody>
      </p:sp>
      <p:pic>
        <p:nvPicPr>
          <p:cNvPr id="27652" name="Picture 4" descr="n181 zalo Nguyen Duc Chien">
            <a:extLst>
              <a:ext uri="{FF2B5EF4-FFF2-40B4-BE49-F238E27FC236}">
                <a16:creationId xmlns:a16="http://schemas.microsoft.com/office/drawing/2014/main" id="{4B310D7F-3560-E9CF-97F4-F8F6D62E2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1"/>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7653" name="Picture 5" descr="n181 zalo Nguyen Duc Chien">
            <a:extLst>
              <a:ext uri="{FF2B5EF4-FFF2-40B4-BE49-F238E27FC236}">
                <a16:creationId xmlns:a16="http://schemas.microsoft.com/office/drawing/2014/main" id="{1D101324-9118-2B15-7E15-DA1CA36F4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73615"/>
            <a:ext cx="9144000" cy="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7654" name="Picture 6" descr="n181 zalo Nguyen Duc Chien">
            <a:extLst>
              <a:ext uri="{FF2B5EF4-FFF2-40B4-BE49-F238E27FC236}">
                <a16:creationId xmlns:a16="http://schemas.microsoft.com/office/drawing/2014/main" id="{1FCFE93E-4AC9-57DB-9CCD-37FDF65FA0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6858000"/>
            <a:ext cx="9144000"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pic>
        <p:nvPicPr>
          <p:cNvPr id="27655" name="Picture 7" descr="n181 zalo Nguyen Duc Chien">
            <a:extLst>
              <a:ext uri="{FF2B5EF4-FFF2-40B4-BE49-F238E27FC236}">
                <a16:creationId xmlns:a16="http://schemas.microsoft.com/office/drawing/2014/main" id="{B46D6345-2F40-7C6F-42C6-F7B98FDF1A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3999" y="8001000"/>
            <a:ext cx="9143999" cy="9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
        <p:nvSpPr>
          <p:cNvPr id="99336" name="Rectangle 8" descr="n181 zalo Nguyen Duc Chien">
            <a:hlinkClick r:id="" action="ppaction://noaction" highlightClick="1"/>
            <a:extLst>
              <a:ext uri="{FF2B5EF4-FFF2-40B4-BE49-F238E27FC236}">
                <a16:creationId xmlns:a16="http://schemas.microsoft.com/office/drawing/2014/main" id="{383EC3DB-8A7D-5F4A-01A8-A49D34F1611E}"/>
              </a:ext>
            </a:extLst>
          </p:cNvPr>
          <p:cNvSpPr>
            <a:spLocks noChangeArrowheads="1"/>
          </p:cNvSpPr>
          <p:nvPr/>
        </p:nvSpPr>
        <p:spPr bwMode="auto">
          <a:xfrm>
            <a:off x="1181687" y="6858000"/>
            <a:ext cx="727651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4200" b="1">
                <a:solidFill>
                  <a:srgbClr val="FFFFFF"/>
                </a:solidFill>
                <a:latin typeface="Cambria" panose="02040503050406030204" pitchFamily="18" charset="0"/>
              </a:rPr>
              <a:t>A. 24 cm/s</a:t>
            </a:r>
            <a:r>
              <a:rPr lang="en-US" altLang="en-US" sz="4200" b="1" baseline="30000">
                <a:solidFill>
                  <a:srgbClr val="FFFFFF"/>
                </a:solidFill>
                <a:latin typeface="Cambria" panose="02040503050406030204" pitchFamily="18" charset="0"/>
              </a:rPr>
              <a:t>2</a:t>
            </a:r>
          </a:p>
        </p:txBody>
      </p:sp>
      <p:sp>
        <p:nvSpPr>
          <p:cNvPr id="99337" name="Rectangle 9" descr="n181 zalo Nguyen Duc Chien">
            <a:hlinkClick r:id="" action="ppaction://noaction" highlightClick="1"/>
            <a:extLst>
              <a:ext uri="{FF2B5EF4-FFF2-40B4-BE49-F238E27FC236}">
                <a16:creationId xmlns:a16="http://schemas.microsoft.com/office/drawing/2014/main" id="{1CA9C3A7-3CC1-E7F7-DB27-031A4A487628}"/>
              </a:ext>
            </a:extLst>
          </p:cNvPr>
          <p:cNvSpPr>
            <a:spLocks noChangeArrowheads="1"/>
          </p:cNvSpPr>
          <p:nvPr/>
        </p:nvSpPr>
        <p:spPr bwMode="auto">
          <a:xfrm>
            <a:off x="9715500" y="691277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defTabSz="1371600" fontAlgn="base">
              <a:spcBef>
                <a:spcPct val="0"/>
              </a:spcBef>
              <a:spcAft>
                <a:spcPct val="0"/>
              </a:spcAft>
              <a:buNone/>
            </a:pPr>
            <a:r>
              <a:rPr lang="en-US" altLang="en-US" sz="4200" b="1">
                <a:solidFill>
                  <a:srgbClr val="FFFFFF"/>
                </a:solidFill>
                <a:latin typeface="Cambria" panose="02040503050406030204" pitchFamily="18" charset="0"/>
              </a:rPr>
              <a:t>B. 96 cm/s</a:t>
            </a:r>
            <a:r>
              <a:rPr lang="en-US" altLang="en-US" sz="4200" b="1" baseline="30000">
                <a:solidFill>
                  <a:srgbClr val="FFFFFF"/>
                </a:solidFill>
                <a:latin typeface="Cambria" panose="02040503050406030204" pitchFamily="18" charset="0"/>
              </a:rPr>
              <a:t>2</a:t>
            </a:r>
            <a:r>
              <a:rPr lang="en-US" altLang="en-US" sz="4200" b="1">
                <a:solidFill>
                  <a:srgbClr val="FFFFFF"/>
                </a:solidFill>
                <a:latin typeface="Cambria" panose="02040503050406030204" pitchFamily="18" charset="0"/>
              </a:rPr>
              <a:t>.</a:t>
            </a:r>
          </a:p>
        </p:txBody>
      </p:sp>
      <p:sp>
        <p:nvSpPr>
          <p:cNvPr id="99338" name="Rectangle 10" descr="n181 zalo Nguyen Duc Chien">
            <a:extLst>
              <a:ext uri="{FF2B5EF4-FFF2-40B4-BE49-F238E27FC236}">
                <a16:creationId xmlns:a16="http://schemas.microsoft.com/office/drawing/2014/main" id="{7B404D49-ECE4-149B-D785-92FA10C7FBED}"/>
              </a:ext>
            </a:extLst>
          </p:cNvPr>
          <p:cNvSpPr>
            <a:spLocks noChangeArrowheads="1"/>
          </p:cNvSpPr>
          <p:nvPr/>
        </p:nvSpPr>
        <p:spPr bwMode="auto">
          <a:xfrm>
            <a:off x="1181687" y="8001000"/>
            <a:ext cx="727651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4200" b="1">
                <a:solidFill>
                  <a:srgbClr val="FFFFFF"/>
                </a:solidFill>
                <a:latin typeface="Cambria" panose="02040503050406030204" pitchFamily="18" charset="0"/>
              </a:rPr>
              <a:t>C. 1,5 cm/s</a:t>
            </a:r>
            <a:r>
              <a:rPr lang="en-US" altLang="en-US" sz="4200" b="1" baseline="30000">
                <a:solidFill>
                  <a:srgbClr val="FFFFFF"/>
                </a:solidFill>
                <a:latin typeface="Cambria" panose="02040503050406030204" pitchFamily="18" charset="0"/>
              </a:rPr>
              <a:t>2</a:t>
            </a:r>
          </a:p>
        </p:txBody>
      </p:sp>
      <p:sp>
        <p:nvSpPr>
          <p:cNvPr id="99339" name="Rectangle 11" descr="n181 zalo Nguyen Duc Chien">
            <a:extLst>
              <a:ext uri="{FF2B5EF4-FFF2-40B4-BE49-F238E27FC236}">
                <a16:creationId xmlns:a16="http://schemas.microsoft.com/office/drawing/2014/main" id="{0AD879B1-DF74-289D-96A2-4F9C3C2FDB85}"/>
              </a:ext>
            </a:extLst>
          </p:cNvPr>
          <p:cNvSpPr>
            <a:spLocks noChangeArrowheads="1"/>
          </p:cNvSpPr>
          <p:nvPr/>
        </p:nvSpPr>
        <p:spPr bwMode="auto">
          <a:xfrm>
            <a:off x="9715500" y="800100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pPr>
            <a:r>
              <a:rPr lang="en-US" altLang="en-US" sz="4200" b="1">
                <a:solidFill>
                  <a:srgbClr val="FFFFFF"/>
                </a:solidFill>
                <a:latin typeface="Cambria" panose="02040503050406030204" pitchFamily="18" charset="0"/>
              </a:rPr>
              <a:t>D. 144 cm/s</a:t>
            </a:r>
            <a:r>
              <a:rPr lang="en-US" altLang="en-US" sz="4200" b="1" baseline="30000">
                <a:solidFill>
                  <a:srgbClr val="FFFFFF"/>
                </a:solidFill>
                <a:latin typeface="Cambria" panose="02040503050406030204" pitchFamily="18" charset="0"/>
              </a:rPr>
              <a:t>2</a:t>
            </a:r>
          </a:p>
        </p:txBody>
      </p:sp>
      <p:pic>
        <p:nvPicPr>
          <p:cNvPr id="99340" name="thinking.wav" descr="n181 zalo Nguyen Duc Chien">
            <a:hlinkClick r:id="" action="ppaction://media"/>
            <a:extLst>
              <a:ext uri="{FF2B5EF4-FFF2-40B4-BE49-F238E27FC236}">
                <a16:creationId xmlns:a16="http://schemas.microsoft.com/office/drawing/2014/main" id="{F22C8F62-7A82-CF60-4CD5-5CD40B74B2DB}"/>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43000" y="800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181 zalo Nguyen Duc Chien">
            <a:hlinkClick r:id="" action="ppaction://noaction">
              <a:snd r:embed="rId8" name="millionaire3.wav"/>
            </a:hlinkClick>
            <a:extLst>
              <a:ext uri="{FF2B5EF4-FFF2-40B4-BE49-F238E27FC236}">
                <a16:creationId xmlns:a16="http://schemas.microsoft.com/office/drawing/2014/main" id="{AFBD501D-BC15-552C-3ECD-6B07DC27AE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0" y="0"/>
            <a:ext cx="19431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AutoShape 14" descr="n181 zalo Nguyen Duc Chien">
            <a:hlinkClick r:id="" action="ppaction://noaction" highlightClick="1">
              <a:snd r:embed="rId10" name="laugh track.wav"/>
            </a:hlinkClick>
            <a:extLst>
              <a:ext uri="{FF2B5EF4-FFF2-40B4-BE49-F238E27FC236}">
                <a16:creationId xmlns:a16="http://schemas.microsoft.com/office/drawing/2014/main" id="{77FFA38A-2345-B9B2-66C7-AB0C35C0DCC2}"/>
              </a:ext>
            </a:extLst>
          </p:cNvPr>
          <p:cNvSpPr>
            <a:spLocks noChangeArrowheads="1"/>
          </p:cNvSpPr>
          <p:nvPr/>
        </p:nvSpPr>
        <p:spPr bwMode="auto">
          <a:xfrm>
            <a:off x="14813280" y="9601200"/>
            <a:ext cx="617220" cy="5715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L</a:t>
            </a:r>
          </a:p>
        </p:txBody>
      </p:sp>
      <p:sp>
        <p:nvSpPr>
          <p:cNvPr id="99344" name="AutoShape 16" descr="n181 zalo Nguyen Duc Chien">
            <a:extLst>
              <a:ext uri="{FF2B5EF4-FFF2-40B4-BE49-F238E27FC236}">
                <a16:creationId xmlns:a16="http://schemas.microsoft.com/office/drawing/2014/main" id="{ED61CBFC-2B66-34B9-FCFF-7BF48441E38D}"/>
              </a:ext>
            </a:extLst>
          </p:cNvPr>
          <p:cNvSpPr>
            <a:spLocks noChangeArrowheads="1"/>
          </p:cNvSpPr>
          <p:nvPr/>
        </p:nvSpPr>
        <p:spPr bwMode="auto">
          <a:xfrm>
            <a:off x="9143999" y="6885384"/>
            <a:ext cx="8644598" cy="914400"/>
          </a:xfrm>
          <a:prstGeom prst="hexagon">
            <a:avLst>
              <a:gd name="adj" fmla="val 61625"/>
              <a:gd name="vf" fmla="val 115470"/>
            </a:avLst>
          </a:prstGeom>
          <a:solidFill>
            <a:srgbClr val="92D050"/>
          </a:solidFill>
          <a:ln w="38100" cmpd="dbl">
            <a:solidFill>
              <a:srgbClr val="92D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1371600" fontAlgn="base">
              <a:spcBef>
                <a:spcPct val="0"/>
              </a:spcBef>
              <a:spcAft>
                <a:spcPct val="0"/>
              </a:spcAft>
              <a:buNone/>
              <a:defRPr/>
            </a:pPr>
            <a:r>
              <a:rPr lang="en-US" altLang="en-US" sz="6000" b="1">
                <a:solidFill>
                  <a:srgbClr val="FFFFFF"/>
                </a:solidFill>
                <a:latin typeface="Cambria" panose="02040503050406030204" pitchFamily="18" charset="0"/>
              </a:rPr>
              <a:t>B. correct answer</a:t>
            </a:r>
          </a:p>
        </p:txBody>
      </p:sp>
      <p:sp>
        <p:nvSpPr>
          <p:cNvPr id="27664" name="AutoShape 17" descr="n181 zalo Nguyen Duc Chien">
            <a:hlinkClick r:id="" action="ppaction://noaction" highlightClick="1">
              <a:snd r:embed="rId11" name="finalanswer.wav"/>
            </a:hlinkClick>
            <a:extLst>
              <a:ext uri="{FF2B5EF4-FFF2-40B4-BE49-F238E27FC236}">
                <a16:creationId xmlns:a16="http://schemas.microsoft.com/office/drawing/2014/main" id="{081282E5-6186-EB48-8684-171DBABDEA0C}"/>
              </a:ext>
            </a:extLst>
          </p:cNvPr>
          <p:cNvSpPr>
            <a:spLocks noChangeArrowheads="1"/>
          </p:cNvSpPr>
          <p:nvPr/>
        </p:nvSpPr>
        <p:spPr bwMode="auto">
          <a:xfrm>
            <a:off x="15544800" y="9601200"/>
            <a:ext cx="617220" cy="571500"/>
          </a:xfrm>
          <a:prstGeom prst="actionButtonBlank">
            <a:avLst/>
          </a:prstGeom>
          <a:solidFill>
            <a:schemeClr val="tx1">
              <a:alpha val="50195"/>
            </a:schemeClr>
          </a:solidFill>
          <a:ln w="9525">
            <a:solidFill>
              <a:srgbClr val="333333"/>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371600" fontAlgn="base">
              <a:spcBef>
                <a:spcPct val="0"/>
              </a:spcBef>
              <a:spcAft>
                <a:spcPct val="0"/>
              </a:spcAft>
              <a:buNone/>
              <a:defRPr/>
            </a:pPr>
            <a:r>
              <a:rPr lang="en-US" altLang="en-US" sz="1350" b="1">
                <a:solidFill>
                  <a:srgbClr val="333333"/>
                </a:solidFill>
                <a:latin typeface="Cambria" panose="02040503050406030204" pitchFamily="18" charset="0"/>
              </a:rPr>
              <a:t>F</a:t>
            </a:r>
          </a:p>
        </p:txBody>
      </p:sp>
    </p:spTree>
  </p:cSld>
  <p:clrMapOvr>
    <a:masterClrMapping/>
  </p:clrMapOvr>
  <p:transition spd="slow">
    <p:wipe dir="d"/>
    <p:sndAc>
      <p:stSnd>
        <p:snd r:embed="rId3" name="millionaire1.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99340"/>
                                        </p:tgtEl>
                                      </p:cBhvr>
                                    </p:cmd>
                                  </p:childTnLst>
                                </p:cTn>
                              </p:par>
                              <p:par>
                                <p:cTn id="7" presetID="1" presetClass="entr" presetSubtype="0" fill="hold" nodeType="withEffect">
                                  <p:stCondLst>
                                    <p:cond delay="0"/>
                                  </p:stCondLst>
                                  <p:childTnLst>
                                    <p:set>
                                      <p:cBhvr>
                                        <p:cTn id="8" dur="1" fill="hold">
                                          <p:stCondLst>
                                            <p:cond delay="499"/>
                                          </p:stCondLst>
                                        </p:cTn>
                                        <p:tgtEl>
                                          <p:spTgt spid="993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993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993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993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9933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9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repeatCount="indefinite" fill="hold" display="0">
                  <p:stCondLst>
                    <p:cond delay="indefinite"/>
                  </p:stCondLst>
                  <p:endCondLst>
                    <p:cond evt="onPrev" delay="0">
                      <p:tgtEl>
                        <p:sldTgt/>
                      </p:tgtEl>
                    </p:cond>
                    <p:cond evt="onStopAudio" delay="0">
                      <p:tgtEl>
                        <p:sldTgt/>
                      </p:tgtEl>
                    </p:cond>
                  </p:endCondLst>
                </p:cTn>
                <p:tgtEl>
                  <p:spTgt spid="99340"/>
                </p:tgtEl>
              </p:cMediaNode>
            </p:audio>
          </p:childTnLst>
        </p:cTn>
      </p:par>
    </p:tnLst>
    <p:bldLst>
      <p:bldP spid="99331" grpId="0" autoUpdateAnimBg="0"/>
      <p:bldP spid="99336" grpId="0" autoUpdateAnimBg="0"/>
      <p:bldP spid="99337" grpId="0" autoUpdateAnimBg="0"/>
      <p:bldP spid="99338" grpId="0" autoUpdateAnimBg="0"/>
      <p:bldP spid="99339" grpId="0" autoUpdateAnimBg="0"/>
      <p:bldP spid="993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B783"/>
        </a:solidFill>
        <a:effectLst/>
      </p:bgPr>
    </p:bg>
    <p:spTree>
      <p:nvGrpSpPr>
        <p:cNvPr id="1" name=""/>
        <p:cNvGrpSpPr/>
        <p:nvPr/>
      </p:nvGrpSpPr>
      <p:grpSpPr>
        <a:xfrm>
          <a:off x="0" y="0"/>
          <a:ext cx="0" cy="0"/>
          <a:chOff x="0" y="0"/>
          <a:chExt cx="0" cy="0"/>
        </a:xfrm>
      </p:grpSpPr>
      <p:pic>
        <p:nvPicPr>
          <p:cNvPr id="2" name="Picture 2"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2258">
            <a:off x="-3667864" y="7573670"/>
            <a:ext cx="9975080" cy="5097047"/>
          </a:xfrm>
          <a:prstGeom prst="rect">
            <a:avLst/>
          </a:prstGeom>
        </p:spPr>
      </p:pic>
      <p:grpSp>
        <p:nvGrpSpPr>
          <p:cNvPr id="3" name="Group 3" descr="n181 zalo Nguyen Duc Chien"/>
          <p:cNvGrpSpPr/>
          <p:nvPr/>
        </p:nvGrpSpPr>
        <p:grpSpPr>
          <a:xfrm>
            <a:off x="1687668" y="3166281"/>
            <a:ext cx="7171946" cy="2246522"/>
            <a:chOff x="0" y="0"/>
            <a:chExt cx="1888908" cy="591677"/>
          </a:xfrm>
        </p:grpSpPr>
        <p:sp>
          <p:nvSpPr>
            <p:cNvPr id="4" name="Freeform 4"/>
            <p:cNvSpPr/>
            <p:nvPr/>
          </p:nvSpPr>
          <p:spPr>
            <a:xfrm>
              <a:off x="0" y="0"/>
              <a:ext cx="1888908" cy="591677"/>
            </a:xfrm>
            <a:custGeom>
              <a:avLst/>
              <a:gdLst/>
              <a:ahLst/>
              <a:cxnLst/>
              <a:rect l="l" t="t" r="r" b="b"/>
              <a:pathLst>
                <a:path w="1888908" h="591677">
                  <a:moveTo>
                    <a:pt x="46417" y="0"/>
                  </a:moveTo>
                  <a:lnTo>
                    <a:pt x="1842490" y="0"/>
                  </a:lnTo>
                  <a:cubicBezTo>
                    <a:pt x="1868126" y="0"/>
                    <a:pt x="1888908" y="20782"/>
                    <a:pt x="1888908" y="46417"/>
                  </a:cubicBezTo>
                  <a:lnTo>
                    <a:pt x="1888908" y="545259"/>
                  </a:lnTo>
                  <a:cubicBezTo>
                    <a:pt x="1888908" y="570895"/>
                    <a:pt x="1868126" y="591677"/>
                    <a:pt x="1842490" y="591677"/>
                  </a:cubicBezTo>
                  <a:lnTo>
                    <a:pt x="46417" y="591677"/>
                  </a:lnTo>
                  <a:cubicBezTo>
                    <a:pt x="20782" y="591677"/>
                    <a:pt x="0" y="570895"/>
                    <a:pt x="0" y="545259"/>
                  </a:cubicBezTo>
                  <a:lnTo>
                    <a:pt x="0" y="46417"/>
                  </a:lnTo>
                  <a:cubicBezTo>
                    <a:pt x="0" y="20782"/>
                    <a:pt x="20782" y="0"/>
                    <a:pt x="46417" y="0"/>
                  </a:cubicBezTo>
                  <a:close/>
                </a:path>
              </a:pathLst>
            </a:custGeom>
            <a:solidFill>
              <a:srgbClr val="FFFFFF"/>
            </a:solidFill>
            <a:ln w="19050">
              <a:solidFill>
                <a:srgbClr val="40246D"/>
              </a:solidFill>
            </a:ln>
          </p:spPr>
          <p:txBody>
            <a:bodyPr/>
            <a:lstStyle/>
            <a:p>
              <a:endParaRPr lang="en-US"/>
            </a:p>
          </p:txBody>
        </p:sp>
        <p:sp>
          <p:nvSpPr>
            <p:cNvPr id="5" name="TextBox 5"/>
            <p:cNvSpPr txBox="1"/>
            <p:nvPr/>
          </p:nvSpPr>
          <p:spPr>
            <a:xfrm>
              <a:off x="0" y="-38100"/>
              <a:ext cx="812800" cy="850900"/>
            </a:xfrm>
            <a:prstGeom prst="rect">
              <a:avLst/>
            </a:prstGeom>
          </p:spPr>
          <p:txBody>
            <a:bodyPr lIns="254000" tIns="254000" rIns="254000" bIns="254000" rtlCol="0" anchor="ctr"/>
            <a:lstStyle/>
            <a:p>
              <a:pPr algn="ctr">
                <a:lnSpc>
                  <a:spcPts val="3080"/>
                </a:lnSpc>
              </a:pPr>
              <a:endParaRPr lang="en-US" sz="2200" dirty="0">
                <a:solidFill>
                  <a:srgbClr val="44000A"/>
                </a:solidFill>
                <a:latin typeface="Muli Regular"/>
              </a:endParaRPr>
            </a:p>
          </p:txBody>
        </p:sp>
      </p:grpSp>
      <p:pic>
        <p:nvPicPr>
          <p:cNvPr id="6" name="Picture 6"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4281">
            <a:off x="12271760" y="7858943"/>
            <a:ext cx="9975080" cy="5097047"/>
          </a:xfrm>
          <a:prstGeom prst="rect">
            <a:avLst/>
          </a:prstGeom>
        </p:spPr>
      </p:pic>
      <p:grpSp>
        <p:nvGrpSpPr>
          <p:cNvPr id="7" name="Group 7" descr="n181 zalo Nguyen Duc Chien"/>
          <p:cNvGrpSpPr/>
          <p:nvPr/>
        </p:nvGrpSpPr>
        <p:grpSpPr>
          <a:xfrm>
            <a:off x="7664970" y="5659558"/>
            <a:ext cx="7171946" cy="2246522"/>
            <a:chOff x="0" y="0"/>
            <a:chExt cx="1888908" cy="591677"/>
          </a:xfrm>
        </p:grpSpPr>
        <p:sp>
          <p:nvSpPr>
            <p:cNvPr id="8" name="Freeform 8"/>
            <p:cNvSpPr/>
            <p:nvPr/>
          </p:nvSpPr>
          <p:spPr>
            <a:xfrm>
              <a:off x="0" y="0"/>
              <a:ext cx="1888908" cy="591677"/>
            </a:xfrm>
            <a:custGeom>
              <a:avLst/>
              <a:gdLst/>
              <a:ahLst/>
              <a:cxnLst/>
              <a:rect l="l" t="t" r="r" b="b"/>
              <a:pathLst>
                <a:path w="1888908" h="591677">
                  <a:moveTo>
                    <a:pt x="46417" y="0"/>
                  </a:moveTo>
                  <a:lnTo>
                    <a:pt x="1842490" y="0"/>
                  </a:lnTo>
                  <a:cubicBezTo>
                    <a:pt x="1868126" y="0"/>
                    <a:pt x="1888908" y="20782"/>
                    <a:pt x="1888908" y="46417"/>
                  </a:cubicBezTo>
                  <a:lnTo>
                    <a:pt x="1888908" y="545259"/>
                  </a:lnTo>
                  <a:cubicBezTo>
                    <a:pt x="1888908" y="570895"/>
                    <a:pt x="1868126" y="591677"/>
                    <a:pt x="1842490" y="591677"/>
                  </a:cubicBezTo>
                  <a:lnTo>
                    <a:pt x="46417" y="591677"/>
                  </a:lnTo>
                  <a:cubicBezTo>
                    <a:pt x="20782" y="591677"/>
                    <a:pt x="0" y="570895"/>
                    <a:pt x="0" y="545259"/>
                  </a:cubicBezTo>
                  <a:lnTo>
                    <a:pt x="0" y="46417"/>
                  </a:lnTo>
                  <a:cubicBezTo>
                    <a:pt x="0" y="20782"/>
                    <a:pt x="20782" y="0"/>
                    <a:pt x="46417" y="0"/>
                  </a:cubicBezTo>
                  <a:close/>
                </a:path>
              </a:pathLst>
            </a:custGeom>
            <a:solidFill>
              <a:srgbClr val="FFFFFF"/>
            </a:solidFill>
            <a:ln w="19050">
              <a:solidFill>
                <a:srgbClr val="40246D"/>
              </a:solidFill>
            </a:ln>
          </p:spPr>
          <p:txBody>
            <a:bodyPr/>
            <a:lstStyle/>
            <a:p>
              <a:endParaRPr lang="en-US"/>
            </a:p>
          </p:txBody>
        </p:sp>
        <p:sp>
          <p:nvSpPr>
            <p:cNvPr id="9" name="TextBox 9"/>
            <p:cNvSpPr txBox="1"/>
            <p:nvPr/>
          </p:nvSpPr>
          <p:spPr>
            <a:xfrm>
              <a:off x="0" y="-38100"/>
              <a:ext cx="812800" cy="850900"/>
            </a:xfrm>
            <a:prstGeom prst="rect">
              <a:avLst/>
            </a:prstGeom>
          </p:spPr>
          <p:txBody>
            <a:bodyPr lIns="254000" tIns="254000" rIns="254000" bIns="254000" rtlCol="0" anchor="ctr"/>
            <a:lstStyle/>
            <a:p>
              <a:pPr algn="ctr">
                <a:lnSpc>
                  <a:spcPts val="3080"/>
                </a:lnSpc>
              </a:pPr>
              <a:endParaRPr lang="en-US" sz="2200" dirty="0">
                <a:solidFill>
                  <a:srgbClr val="44000A"/>
                </a:solidFill>
                <a:latin typeface="Muli Regular"/>
              </a:endParaRPr>
            </a:p>
          </p:txBody>
        </p:sp>
      </p:grpSp>
      <p:grpSp>
        <p:nvGrpSpPr>
          <p:cNvPr id="14" name="Group 14" descr="n181 zalo Nguyen Duc Chien"/>
          <p:cNvGrpSpPr/>
          <p:nvPr/>
        </p:nvGrpSpPr>
        <p:grpSpPr>
          <a:xfrm>
            <a:off x="16152099" y="9046033"/>
            <a:ext cx="1302339" cy="345295"/>
            <a:chOff x="0" y="0"/>
            <a:chExt cx="312844" cy="82946"/>
          </a:xfrm>
        </p:grpSpPr>
        <p:sp>
          <p:nvSpPr>
            <p:cNvPr id="15" name="Freeform 15"/>
            <p:cNvSpPr/>
            <p:nvPr/>
          </p:nvSpPr>
          <p:spPr>
            <a:xfrm>
              <a:off x="153593" y="0"/>
              <a:ext cx="5658" cy="82946"/>
            </a:xfrm>
            <a:custGeom>
              <a:avLst/>
              <a:gdLst/>
              <a:ahLst/>
              <a:cxnLst/>
              <a:rect l="l" t="t" r="r" b="b"/>
              <a:pathLst>
                <a:path w="5658" h="82946">
                  <a:moveTo>
                    <a:pt x="2829" y="0"/>
                  </a:moveTo>
                  <a:lnTo>
                    <a:pt x="2829" y="0"/>
                  </a:lnTo>
                  <a:cubicBezTo>
                    <a:pt x="5658" y="27576"/>
                    <a:pt x="5658" y="55370"/>
                    <a:pt x="2829" y="82946"/>
                  </a:cubicBezTo>
                  <a:cubicBezTo>
                    <a:pt x="0" y="55370"/>
                    <a:pt x="0" y="27576"/>
                    <a:pt x="2829" y="0"/>
                  </a:cubicBezTo>
                  <a:close/>
                </a:path>
              </a:pathLst>
            </a:custGeom>
            <a:solidFill>
              <a:srgbClr val="40246D"/>
            </a:solidFill>
          </p:spPr>
          <p:txBody>
            <a:bodyPr/>
            <a:lstStyle/>
            <a:p>
              <a:endParaRPr lang="en-US"/>
            </a:p>
          </p:txBody>
        </p:sp>
        <p:sp>
          <p:nvSpPr>
            <p:cNvPr id="16" name="TextBox 16"/>
            <p:cNvSpPr txBox="1"/>
            <p:nvPr/>
          </p:nvSpPr>
          <p:spPr>
            <a:xfrm>
              <a:off x="76200" y="47625"/>
              <a:ext cx="660400" cy="688975"/>
            </a:xfrm>
            <a:prstGeom prst="rect">
              <a:avLst/>
            </a:prstGeom>
          </p:spPr>
          <p:txBody>
            <a:bodyPr lIns="50800" tIns="50800" rIns="50800" bIns="50800" rtlCol="0" anchor="ctr"/>
            <a:lstStyle/>
            <a:p>
              <a:pPr algn="ctr">
                <a:lnSpc>
                  <a:spcPts val="2520"/>
                </a:lnSpc>
              </a:pPr>
              <a:endParaRPr>
                <a:latin typeface="Cambria" panose="02040503050406030204" pitchFamily="18" charset="0"/>
              </a:endParaRPr>
            </a:p>
          </p:txBody>
        </p:sp>
      </p:grpSp>
      <p:pic>
        <p:nvPicPr>
          <p:cNvPr id="17" name="Picture 17" descr="n181 zalo Nguyen Duc Chi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18250" y="6559822"/>
            <a:ext cx="2432529" cy="3484090"/>
          </a:xfrm>
          <a:prstGeom prst="rect">
            <a:avLst/>
          </a:prstGeom>
        </p:spPr>
      </p:pic>
      <p:sp>
        <p:nvSpPr>
          <p:cNvPr id="18" name="TextBox 18" descr="n181 zalo Nguyen Duc Chien"/>
          <p:cNvSpPr txBox="1"/>
          <p:nvPr/>
        </p:nvSpPr>
        <p:spPr>
          <a:xfrm>
            <a:off x="3053570" y="693021"/>
            <a:ext cx="12212944" cy="1148080"/>
          </a:xfrm>
          <a:prstGeom prst="rect">
            <a:avLst/>
          </a:prstGeom>
        </p:spPr>
        <p:txBody>
          <a:bodyPr wrap="square" lIns="0" tIns="0" rIns="0" bIns="0" rtlCol="0" anchor="t">
            <a:spAutoFit/>
          </a:bodyPr>
          <a:lstStyle/>
          <a:p>
            <a:pPr algn="ctr">
              <a:lnSpc>
                <a:spcPts val="8960"/>
              </a:lnSpc>
            </a:pPr>
            <a:r>
              <a:rPr lang="en-US" sz="8000" b="1" spc="-160" dirty="0" err="1">
                <a:solidFill>
                  <a:srgbClr val="44000A"/>
                </a:solidFill>
                <a:latin typeface="Cambria" panose="02040503050406030204" pitchFamily="18" charset="0"/>
              </a:rPr>
              <a:t>Nhiệm</a:t>
            </a:r>
            <a:r>
              <a:rPr lang="en-US" sz="8000" b="1" spc="-160" dirty="0">
                <a:solidFill>
                  <a:srgbClr val="44000A"/>
                </a:solidFill>
                <a:latin typeface="Cambria" panose="02040503050406030204" pitchFamily="18" charset="0"/>
              </a:rPr>
              <a:t> </a:t>
            </a:r>
            <a:r>
              <a:rPr lang="en-US" sz="8000" b="1" spc="-160" dirty="0" err="1">
                <a:solidFill>
                  <a:srgbClr val="44000A"/>
                </a:solidFill>
                <a:latin typeface="Cambria" panose="02040503050406030204" pitchFamily="18" charset="0"/>
              </a:rPr>
              <a:t>vụ</a:t>
            </a:r>
            <a:r>
              <a:rPr lang="en-US" sz="8000" b="1" spc="-160" dirty="0">
                <a:solidFill>
                  <a:srgbClr val="44000A"/>
                </a:solidFill>
                <a:latin typeface="Cambria" panose="02040503050406030204" pitchFamily="18" charset="0"/>
              </a:rPr>
              <a:t> </a:t>
            </a:r>
            <a:r>
              <a:rPr lang="en-US" sz="8000" b="1" spc="-160" dirty="0" err="1">
                <a:solidFill>
                  <a:srgbClr val="44000A"/>
                </a:solidFill>
                <a:latin typeface="Cambria" panose="02040503050406030204" pitchFamily="18" charset="0"/>
              </a:rPr>
              <a:t>về</a:t>
            </a:r>
            <a:r>
              <a:rPr lang="en-US" sz="8000" b="1" spc="-160" dirty="0">
                <a:solidFill>
                  <a:srgbClr val="44000A"/>
                </a:solidFill>
                <a:latin typeface="Cambria" panose="02040503050406030204" pitchFamily="18" charset="0"/>
              </a:rPr>
              <a:t> </a:t>
            </a:r>
            <a:r>
              <a:rPr lang="en-US" sz="8000" b="1" spc="-160" dirty="0" err="1">
                <a:solidFill>
                  <a:srgbClr val="44000A"/>
                </a:solidFill>
                <a:latin typeface="Cambria" panose="02040503050406030204" pitchFamily="18" charset="0"/>
              </a:rPr>
              <a:t>nhà</a:t>
            </a:r>
            <a:endParaRPr lang="en-US" sz="8000" b="1" spc="-160" dirty="0">
              <a:solidFill>
                <a:srgbClr val="44000A"/>
              </a:solidFill>
              <a:latin typeface="Cambria" panose="02040503050406030204" pitchFamily="18" charset="0"/>
            </a:endParaRPr>
          </a:p>
        </p:txBody>
      </p:sp>
      <p:grpSp>
        <p:nvGrpSpPr>
          <p:cNvPr id="19" name="Group 19" descr="n181 zalo Nguyen Duc Chien"/>
          <p:cNvGrpSpPr/>
          <p:nvPr/>
        </p:nvGrpSpPr>
        <p:grpSpPr>
          <a:xfrm>
            <a:off x="1028700" y="9057077"/>
            <a:ext cx="1248075" cy="345295"/>
            <a:chOff x="0" y="0"/>
            <a:chExt cx="299809" cy="82946"/>
          </a:xfrm>
        </p:grpSpPr>
        <p:sp>
          <p:nvSpPr>
            <p:cNvPr id="20" name="Freeform 20"/>
            <p:cNvSpPr/>
            <p:nvPr/>
          </p:nvSpPr>
          <p:spPr>
            <a:xfrm>
              <a:off x="147076" y="0"/>
              <a:ext cx="5658" cy="82946"/>
            </a:xfrm>
            <a:custGeom>
              <a:avLst/>
              <a:gdLst/>
              <a:ahLst/>
              <a:cxnLst/>
              <a:rect l="l" t="t" r="r" b="b"/>
              <a:pathLst>
                <a:path w="5658" h="82946">
                  <a:moveTo>
                    <a:pt x="2828" y="0"/>
                  </a:moveTo>
                  <a:lnTo>
                    <a:pt x="2828" y="0"/>
                  </a:lnTo>
                  <a:cubicBezTo>
                    <a:pt x="5657" y="27576"/>
                    <a:pt x="5657" y="55370"/>
                    <a:pt x="2828" y="82946"/>
                  </a:cubicBezTo>
                  <a:cubicBezTo>
                    <a:pt x="0" y="55370"/>
                    <a:pt x="0" y="27576"/>
                    <a:pt x="2828" y="0"/>
                  </a:cubicBezTo>
                  <a:close/>
                </a:path>
              </a:pathLst>
            </a:custGeom>
            <a:solidFill>
              <a:srgbClr val="40246D"/>
            </a:solidFill>
          </p:spPr>
          <p:txBody>
            <a:bodyPr/>
            <a:lstStyle/>
            <a:p>
              <a:endParaRPr lang="en-US"/>
            </a:p>
          </p:txBody>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2520"/>
                </a:lnSpc>
              </a:pPr>
              <a:endParaRPr>
                <a:latin typeface="Cambria" panose="02040503050406030204" pitchFamily="18" charset="0"/>
              </a:endParaRPr>
            </a:p>
          </p:txBody>
        </p:sp>
      </p:grpSp>
      <p:pic>
        <p:nvPicPr>
          <p:cNvPr id="22" name="Picture 22" descr="n181 zalo Nguyen Duc Chien"/>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1708" y="6067524"/>
            <a:ext cx="2471767" cy="3694216"/>
          </a:xfrm>
          <a:prstGeom prst="rect">
            <a:avLst/>
          </a:prstGeom>
        </p:spPr>
      </p:pic>
      <p:pic>
        <p:nvPicPr>
          <p:cNvPr id="23" name="Picture 23"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69560" y="1133368"/>
            <a:ext cx="467968" cy="467968"/>
          </a:xfrm>
          <a:prstGeom prst="rect">
            <a:avLst/>
          </a:prstGeom>
        </p:spPr>
      </p:pic>
      <p:pic>
        <p:nvPicPr>
          <p:cNvPr id="24" name="Picture 24"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50472" y="1133368"/>
            <a:ext cx="467968" cy="467968"/>
          </a:xfrm>
          <a:prstGeom prst="rect">
            <a:avLst/>
          </a:prstGeom>
        </p:spPr>
      </p:pic>
      <p:grpSp>
        <p:nvGrpSpPr>
          <p:cNvPr id="25" name="Group 25" descr="n181 zalo Nguyen Duc Chien"/>
          <p:cNvGrpSpPr/>
          <p:nvPr/>
        </p:nvGrpSpPr>
        <p:grpSpPr>
          <a:xfrm rot="392143">
            <a:off x="13940365" y="4198133"/>
            <a:ext cx="1828800" cy="1828800"/>
            <a:chOff x="0" y="0"/>
            <a:chExt cx="3251200" cy="3251200"/>
          </a:xfrm>
        </p:grpSpPr>
        <p:sp>
          <p:nvSpPr>
            <p:cNvPr id="26" name="Freeform 26"/>
            <p:cNvSpPr/>
            <p:nvPr/>
          </p:nvSpPr>
          <p:spPr>
            <a:xfrm>
              <a:off x="0" y="0"/>
              <a:ext cx="3251200" cy="3251200"/>
            </a:xfrm>
            <a:custGeom>
              <a:avLst/>
              <a:gdLst/>
              <a:ahLst/>
              <a:cxnLst/>
              <a:rect l="l" t="t" r="r" b="b"/>
              <a:pathLst>
                <a:path w="3251200" h="3251200">
                  <a:moveTo>
                    <a:pt x="3251200" y="25400"/>
                  </a:moveTo>
                  <a:cubicBezTo>
                    <a:pt x="3251200" y="11372"/>
                    <a:pt x="3239833" y="0"/>
                    <a:pt x="3225800" y="0"/>
                  </a:cubicBezTo>
                  <a:lnTo>
                    <a:pt x="25400" y="0"/>
                  </a:lnTo>
                  <a:cubicBezTo>
                    <a:pt x="11372" y="0"/>
                    <a:pt x="0" y="11372"/>
                    <a:pt x="0" y="25400"/>
                  </a:cubicBezTo>
                  <a:lnTo>
                    <a:pt x="0" y="3225800"/>
                  </a:lnTo>
                  <a:cubicBezTo>
                    <a:pt x="0" y="3239833"/>
                    <a:pt x="11372" y="3251200"/>
                    <a:pt x="25400" y="3251200"/>
                  </a:cubicBezTo>
                  <a:lnTo>
                    <a:pt x="3225800" y="3251200"/>
                  </a:lnTo>
                  <a:cubicBezTo>
                    <a:pt x="3239833" y="3251200"/>
                    <a:pt x="3251200" y="3239833"/>
                    <a:pt x="3251200" y="3225800"/>
                  </a:cubicBezTo>
                  <a:lnTo>
                    <a:pt x="3251200" y="25400"/>
                  </a:lnTo>
                  <a:close/>
                </a:path>
              </a:pathLst>
            </a:custGeom>
            <a:solidFill>
              <a:srgbClr val="FFD447"/>
            </a:solidFill>
          </p:spPr>
          <p:txBody>
            <a:bodyPr/>
            <a:lstStyle/>
            <a:p>
              <a:endParaRPr lang="en-US"/>
            </a:p>
          </p:txBody>
        </p:sp>
        <p:sp>
          <p:nvSpPr>
            <p:cNvPr id="27" name="TextBox 27"/>
            <p:cNvSpPr txBox="1"/>
            <p:nvPr/>
          </p:nvSpPr>
          <p:spPr>
            <a:xfrm>
              <a:off x="152400" y="244475"/>
              <a:ext cx="2946400" cy="2752725"/>
            </a:xfrm>
            <a:prstGeom prst="rect">
              <a:avLst/>
            </a:prstGeom>
          </p:spPr>
          <p:txBody>
            <a:bodyPr lIns="50800" tIns="50800" rIns="50800" bIns="50800" rtlCol="0" anchor="ctr"/>
            <a:lstStyle/>
            <a:p>
              <a:pPr algn="ctr">
                <a:lnSpc>
                  <a:spcPts val="1679"/>
                </a:lnSpc>
              </a:pPr>
              <a:endParaRPr lang="en-US" sz="1200" dirty="0">
                <a:solidFill>
                  <a:srgbClr val="44000A"/>
                </a:solidFill>
                <a:latin typeface="Muli Regular"/>
              </a:endParaRPr>
            </a:p>
          </p:txBody>
        </p:sp>
      </p:grpSp>
      <p:grpSp>
        <p:nvGrpSpPr>
          <p:cNvPr id="28" name="Group 28" descr="n181 zalo Nguyen Duc Chien"/>
          <p:cNvGrpSpPr/>
          <p:nvPr/>
        </p:nvGrpSpPr>
        <p:grpSpPr>
          <a:xfrm rot="-1026736">
            <a:off x="583454" y="4130417"/>
            <a:ext cx="1828800" cy="1828800"/>
            <a:chOff x="-5110" y="-78774"/>
            <a:chExt cx="3251200" cy="3251200"/>
          </a:xfrm>
        </p:grpSpPr>
        <p:sp>
          <p:nvSpPr>
            <p:cNvPr id="29" name="Freeform 29"/>
            <p:cNvSpPr/>
            <p:nvPr/>
          </p:nvSpPr>
          <p:spPr>
            <a:xfrm>
              <a:off x="-5110" y="-78774"/>
              <a:ext cx="3251200" cy="3251200"/>
            </a:xfrm>
            <a:custGeom>
              <a:avLst/>
              <a:gdLst/>
              <a:ahLst/>
              <a:cxnLst/>
              <a:rect l="l" t="t" r="r" b="b"/>
              <a:pathLst>
                <a:path w="3251200" h="3251200">
                  <a:moveTo>
                    <a:pt x="3251200" y="25400"/>
                  </a:moveTo>
                  <a:cubicBezTo>
                    <a:pt x="3251200" y="11372"/>
                    <a:pt x="3239833" y="0"/>
                    <a:pt x="3225800" y="0"/>
                  </a:cubicBezTo>
                  <a:lnTo>
                    <a:pt x="25400" y="0"/>
                  </a:lnTo>
                  <a:cubicBezTo>
                    <a:pt x="11372" y="0"/>
                    <a:pt x="0" y="11372"/>
                    <a:pt x="0" y="25400"/>
                  </a:cubicBezTo>
                  <a:lnTo>
                    <a:pt x="0" y="3225800"/>
                  </a:lnTo>
                  <a:cubicBezTo>
                    <a:pt x="0" y="3239833"/>
                    <a:pt x="11372" y="3251200"/>
                    <a:pt x="25400" y="3251200"/>
                  </a:cubicBezTo>
                  <a:lnTo>
                    <a:pt x="3225800" y="3251200"/>
                  </a:lnTo>
                  <a:cubicBezTo>
                    <a:pt x="3239833" y="3251200"/>
                    <a:pt x="3251200" y="3239833"/>
                    <a:pt x="3251200" y="3225800"/>
                  </a:cubicBezTo>
                  <a:lnTo>
                    <a:pt x="3251200" y="25400"/>
                  </a:lnTo>
                  <a:close/>
                </a:path>
              </a:pathLst>
            </a:custGeom>
            <a:solidFill>
              <a:srgbClr val="FD5D5B"/>
            </a:solidFill>
          </p:spPr>
          <p:txBody>
            <a:bodyPr/>
            <a:lstStyle/>
            <a:p>
              <a:endParaRPr lang="en-US"/>
            </a:p>
          </p:txBody>
        </p:sp>
        <p:sp>
          <p:nvSpPr>
            <p:cNvPr id="30" name="TextBox 30"/>
            <p:cNvSpPr txBox="1"/>
            <p:nvPr/>
          </p:nvSpPr>
          <p:spPr>
            <a:xfrm>
              <a:off x="152400" y="244475"/>
              <a:ext cx="2946400" cy="2752725"/>
            </a:xfrm>
            <a:prstGeom prst="rect">
              <a:avLst/>
            </a:prstGeom>
          </p:spPr>
          <p:txBody>
            <a:bodyPr lIns="50800" tIns="50800" rIns="50800" bIns="50800" rtlCol="0" anchor="ctr"/>
            <a:lstStyle/>
            <a:p>
              <a:pPr algn="ctr">
                <a:lnSpc>
                  <a:spcPts val="1679"/>
                </a:lnSpc>
              </a:pPr>
              <a:endParaRPr lang="en-US" sz="1200" dirty="0">
                <a:solidFill>
                  <a:srgbClr val="44000A"/>
                </a:solidFill>
                <a:latin typeface="Muli Regular"/>
              </a:endParaRPr>
            </a:p>
          </p:txBody>
        </p:sp>
      </p:grpSp>
      <p:pic>
        <p:nvPicPr>
          <p:cNvPr id="31" name="Picture 31" descr="n181 zalo Nguyen Duc Chien"/>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806148" flipH="1">
            <a:off x="707468" y="3702568"/>
            <a:ext cx="992580" cy="395227"/>
          </a:xfrm>
          <a:prstGeom prst="rect">
            <a:avLst/>
          </a:prstGeom>
        </p:spPr>
      </p:pic>
      <p:pic>
        <p:nvPicPr>
          <p:cNvPr id="33" name="Picture 33" descr="n181 zalo Nguyen Duc Chien"/>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608871" flipH="1">
            <a:off x="14161324" y="5946158"/>
            <a:ext cx="992580" cy="395227"/>
          </a:xfrm>
          <a:prstGeom prst="rect">
            <a:avLst/>
          </a:prstGeom>
        </p:spPr>
      </p:pic>
      <p:sp>
        <p:nvSpPr>
          <p:cNvPr id="38" name="Rectangle 37" descr="n181 zalo Nguyen Duc Chien"/>
          <p:cNvSpPr/>
          <p:nvPr/>
        </p:nvSpPr>
        <p:spPr>
          <a:xfrm>
            <a:off x="2420698" y="3227713"/>
            <a:ext cx="5907000" cy="2123658"/>
          </a:xfrm>
          <a:prstGeom prst="rect">
            <a:avLst/>
          </a:prstGeom>
        </p:spPr>
        <p:txBody>
          <a:bodyPr wrap="square">
            <a:spAutoFit/>
          </a:bodyPr>
          <a:lstStyle/>
          <a:p>
            <a:pPr algn="ctr"/>
            <a:r>
              <a:rPr lang="en-US" sz="4400" dirty="0" err="1">
                <a:latin typeface="Cambria" panose="02040503050406030204" pitchFamily="18" charset="0"/>
                <a:cs typeface="Times New Roman" panose="02020603050405020304" pitchFamily="18" charset="0"/>
              </a:rPr>
              <a:t>Làm</a:t>
            </a:r>
            <a:r>
              <a:rPr lang="en-US" sz="4400" dirty="0">
                <a:latin typeface="Cambria" panose="02040503050406030204" pitchFamily="18" charset="0"/>
                <a:cs typeface="Times New Roman" panose="02020603050405020304" pitchFamily="18" charset="0"/>
              </a:rPr>
              <a:t> </a:t>
            </a:r>
            <a:r>
              <a:rPr lang="en-US" sz="4400" dirty="0" err="1">
                <a:latin typeface="Cambria" panose="02040503050406030204" pitchFamily="18" charset="0"/>
                <a:cs typeface="Times New Roman" panose="02020603050405020304" pitchFamily="18" charset="0"/>
              </a:rPr>
              <a:t>bài</a:t>
            </a:r>
            <a:r>
              <a:rPr lang="en-US" sz="4400" dirty="0">
                <a:latin typeface="Cambria" panose="02040503050406030204" pitchFamily="18" charset="0"/>
                <a:cs typeface="Times New Roman" panose="02020603050405020304" pitchFamily="18" charset="0"/>
              </a:rPr>
              <a:t> </a:t>
            </a:r>
            <a:r>
              <a:rPr lang="en-US" sz="4400" dirty="0" err="1">
                <a:latin typeface="Cambria" panose="02040503050406030204" pitchFamily="18" charset="0"/>
                <a:cs typeface="Times New Roman" panose="02020603050405020304" pitchFamily="18" charset="0"/>
              </a:rPr>
              <a:t>tập</a:t>
            </a:r>
            <a:r>
              <a:rPr lang="en-US" sz="4400" dirty="0">
                <a:latin typeface="Cambria" panose="02040503050406030204" pitchFamily="18" charset="0"/>
                <a:cs typeface="Times New Roman" panose="02020603050405020304" pitchFamily="18" charset="0"/>
              </a:rPr>
              <a:t> 3,4,5 </a:t>
            </a:r>
            <a:r>
              <a:rPr lang="en-US" sz="4400" dirty="0" err="1">
                <a:latin typeface="Cambria" panose="02040503050406030204" pitchFamily="18" charset="0"/>
                <a:cs typeface="Times New Roman" panose="02020603050405020304" pitchFamily="18" charset="0"/>
              </a:rPr>
              <a:t>phần</a:t>
            </a:r>
            <a:r>
              <a:rPr lang="en-US" sz="4400" dirty="0">
                <a:latin typeface="Cambria" panose="02040503050406030204" pitchFamily="18" charset="0"/>
                <a:cs typeface="Times New Roman" panose="02020603050405020304" pitchFamily="18" charset="0"/>
              </a:rPr>
              <a:t> II. </a:t>
            </a:r>
            <a:r>
              <a:rPr lang="en-US" sz="4400" dirty="0" err="1">
                <a:latin typeface="Cambria" panose="02040503050406030204" pitchFamily="18" charset="0"/>
                <a:cs typeface="Times New Roman" panose="02020603050405020304" pitchFamily="18" charset="0"/>
              </a:rPr>
              <a:t>Bài</a:t>
            </a:r>
            <a:r>
              <a:rPr lang="en-US" sz="4400" dirty="0">
                <a:latin typeface="Cambria" panose="02040503050406030204" pitchFamily="18" charset="0"/>
                <a:cs typeface="Times New Roman" panose="02020603050405020304" pitchFamily="18" charset="0"/>
              </a:rPr>
              <a:t> </a:t>
            </a:r>
            <a:r>
              <a:rPr lang="en-US" sz="4400" dirty="0" err="1">
                <a:latin typeface="Cambria" panose="02040503050406030204" pitchFamily="18" charset="0"/>
                <a:cs typeface="Times New Roman" panose="02020603050405020304" pitchFamily="18" charset="0"/>
              </a:rPr>
              <a:t>tập</a:t>
            </a:r>
            <a:r>
              <a:rPr lang="en-US" sz="4400" dirty="0">
                <a:latin typeface="Cambria" panose="02040503050406030204" pitchFamily="18" charset="0"/>
                <a:cs typeface="Times New Roman" panose="02020603050405020304" pitchFamily="18" charset="0"/>
              </a:rPr>
              <a:t> </a:t>
            </a:r>
            <a:r>
              <a:rPr lang="en-US" sz="4400" dirty="0" err="1">
                <a:latin typeface="Cambria" panose="02040503050406030204" pitchFamily="18" charset="0"/>
                <a:cs typeface="Times New Roman" panose="02020603050405020304" pitchFamily="18" charset="0"/>
              </a:rPr>
              <a:t>luyện</a:t>
            </a:r>
            <a:r>
              <a:rPr lang="en-US" sz="4400" dirty="0">
                <a:latin typeface="Cambria" panose="02040503050406030204" pitchFamily="18" charset="0"/>
                <a:cs typeface="Times New Roman" panose="02020603050405020304" pitchFamily="18" charset="0"/>
              </a:rPr>
              <a:t> </a:t>
            </a:r>
            <a:r>
              <a:rPr lang="en-US" sz="4400" dirty="0" err="1">
                <a:latin typeface="Cambria" panose="02040503050406030204" pitchFamily="18" charset="0"/>
                <a:cs typeface="Times New Roman" panose="02020603050405020304" pitchFamily="18" charset="0"/>
              </a:rPr>
              <a:t>tập</a:t>
            </a:r>
            <a:r>
              <a:rPr lang="en-US" sz="4400" dirty="0">
                <a:latin typeface="Cambria" panose="02040503050406030204" pitchFamily="18" charset="0"/>
                <a:cs typeface="Times New Roman" panose="02020603050405020304" pitchFamily="18" charset="0"/>
              </a:rPr>
              <a:t> </a:t>
            </a:r>
            <a:r>
              <a:rPr lang="en-US" sz="4400" dirty="0" err="1">
                <a:latin typeface="Cambria" panose="02040503050406030204" pitchFamily="18" charset="0"/>
                <a:cs typeface="Times New Roman" panose="02020603050405020304" pitchFamily="18" charset="0"/>
              </a:rPr>
              <a:t>trong</a:t>
            </a:r>
            <a:r>
              <a:rPr lang="en-US" sz="4400" dirty="0">
                <a:latin typeface="Cambria" panose="02040503050406030204" pitchFamily="18" charset="0"/>
                <a:cs typeface="Times New Roman" panose="02020603050405020304" pitchFamily="18" charset="0"/>
              </a:rPr>
              <a:t> SGK</a:t>
            </a:r>
          </a:p>
        </p:txBody>
      </p:sp>
      <p:sp>
        <p:nvSpPr>
          <p:cNvPr id="40" name="Rectangle 39" descr="n181 zalo Nguyen Duc Chien"/>
          <p:cNvSpPr/>
          <p:nvPr/>
        </p:nvSpPr>
        <p:spPr>
          <a:xfrm>
            <a:off x="7874248" y="5856081"/>
            <a:ext cx="6486473" cy="1938992"/>
          </a:xfrm>
          <a:prstGeom prst="rect">
            <a:avLst/>
          </a:prstGeom>
        </p:spPr>
        <p:txBody>
          <a:bodyPr wrap="square">
            <a:spAutoFit/>
          </a:bodyPr>
          <a:lstStyle/>
          <a:p>
            <a:pPr algn="ctr"/>
            <a:r>
              <a:rPr lang="pt-BR" sz="4000" dirty="0">
                <a:solidFill>
                  <a:srgbClr val="000000"/>
                </a:solidFill>
                <a:latin typeface="Cambria" panose="02040503050406030204" pitchFamily="18" charset="0"/>
                <a:ea typeface="Cambria" panose="02040503050406030204" pitchFamily="18" charset="0"/>
              </a:rPr>
              <a:t>Ôn lại kiến thức về dao động điều hòa và năng lượng để </a:t>
            </a:r>
            <a:r>
              <a:rPr lang="en-US" sz="4000" dirty="0" err="1">
                <a:solidFill>
                  <a:srgbClr val="000000"/>
                </a:solidFill>
                <a:latin typeface="Cambria" panose="02040503050406030204" pitchFamily="18" charset="0"/>
                <a:ea typeface="Cambria" panose="02040503050406030204" pitchFamily="18" charset="0"/>
              </a:rPr>
              <a:t>chuẩn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bị</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tiết</a:t>
            </a:r>
            <a:r>
              <a:rPr lang="en-US" sz="4000" dirty="0">
                <a:solidFill>
                  <a:srgbClr val="000000"/>
                </a:solidFill>
                <a:latin typeface="Cambria" panose="02040503050406030204" pitchFamily="18" charset="0"/>
                <a:ea typeface="Cambria" panose="02040503050406030204" pitchFamily="18" charset="0"/>
              </a:rPr>
              <a:t> tiếp </a:t>
            </a:r>
            <a:r>
              <a:rPr lang="en-US" sz="4000" dirty="0" err="1">
                <a:solidFill>
                  <a:srgbClr val="000000"/>
                </a:solidFill>
                <a:latin typeface="Cambria" panose="02040503050406030204" pitchFamily="18" charset="0"/>
                <a:ea typeface="Cambria" panose="02040503050406030204" pitchFamily="18" charset="0"/>
              </a:rPr>
              <a:t>theo</a:t>
            </a:r>
            <a:endParaRPr lang="en-US" sz="4000" dirty="0">
              <a:latin typeface="Cambria" panose="02040503050406030204" pitchFamily="18" charset="0"/>
            </a:endParaRPr>
          </a:p>
        </p:txBody>
      </p:sp>
    </p:spTree>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BAEC"/>
        </a:solidFill>
        <a:effectLst/>
      </p:bgPr>
    </p:bg>
    <p:spTree>
      <p:nvGrpSpPr>
        <p:cNvPr id="1" name=""/>
        <p:cNvGrpSpPr/>
        <p:nvPr/>
      </p:nvGrpSpPr>
      <p:grpSpPr>
        <a:xfrm>
          <a:off x="0" y="0"/>
          <a:ext cx="0" cy="0"/>
          <a:chOff x="0" y="0"/>
          <a:chExt cx="0" cy="0"/>
        </a:xfrm>
      </p:grpSpPr>
      <p:grpSp>
        <p:nvGrpSpPr>
          <p:cNvPr id="2" name="Group 2" descr="n181 zalo Nguyen Duc Chien"/>
          <p:cNvGrpSpPr/>
          <p:nvPr/>
        </p:nvGrpSpPr>
        <p:grpSpPr>
          <a:xfrm>
            <a:off x="673390" y="3146335"/>
            <a:ext cx="16941219" cy="6527980"/>
            <a:chOff x="0" y="0"/>
            <a:chExt cx="4461885" cy="1719303"/>
          </a:xfrm>
        </p:grpSpPr>
        <p:sp>
          <p:nvSpPr>
            <p:cNvPr id="3" name="Freeform 3"/>
            <p:cNvSpPr/>
            <p:nvPr/>
          </p:nvSpPr>
          <p:spPr>
            <a:xfrm>
              <a:off x="0" y="0"/>
              <a:ext cx="4461885" cy="1719303"/>
            </a:xfrm>
            <a:custGeom>
              <a:avLst/>
              <a:gdLst/>
              <a:ahLst/>
              <a:cxnLst/>
              <a:rect l="l" t="t" r="r" b="b"/>
              <a:pathLst>
                <a:path w="4461885" h="1719303">
                  <a:moveTo>
                    <a:pt x="19650" y="0"/>
                  </a:moveTo>
                  <a:lnTo>
                    <a:pt x="4442235" y="0"/>
                  </a:lnTo>
                  <a:cubicBezTo>
                    <a:pt x="4453087" y="0"/>
                    <a:pt x="4461885" y="8798"/>
                    <a:pt x="4461885" y="19650"/>
                  </a:cubicBezTo>
                  <a:lnTo>
                    <a:pt x="4461885" y="1699653"/>
                  </a:lnTo>
                  <a:cubicBezTo>
                    <a:pt x="4461885" y="1710506"/>
                    <a:pt x="4453087" y="1719303"/>
                    <a:pt x="4442235" y="1719303"/>
                  </a:cubicBezTo>
                  <a:lnTo>
                    <a:pt x="19650" y="1719303"/>
                  </a:lnTo>
                  <a:cubicBezTo>
                    <a:pt x="8798" y="1719303"/>
                    <a:pt x="0" y="1710506"/>
                    <a:pt x="0" y="1699653"/>
                  </a:cubicBezTo>
                  <a:lnTo>
                    <a:pt x="0" y="19650"/>
                  </a:lnTo>
                  <a:cubicBezTo>
                    <a:pt x="0" y="8798"/>
                    <a:pt x="8798" y="0"/>
                    <a:pt x="19650"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47625"/>
              <a:ext cx="812800" cy="860425"/>
            </a:xfrm>
            <a:prstGeom prst="rect">
              <a:avLst/>
            </a:prstGeom>
          </p:spPr>
          <p:txBody>
            <a:bodyPr lIns="254000" tIns="254000" rIns="254000" bIns="254000" rtlCol="0" anchor="ctr"/>
            <a:lstStyle/>
            <a:p>
              <a:pPr algn="ctr">
                <a:lnSpc>
                  <a:spcPts val="3360"/>
                </a:lnSpc>
              </a:pPr>
              <a:endParaRPr>
                <a:latin typeface="Cambria" panose="02040503050406030204" pitchFamily="18" charset="0"/>
              </a:endParaRPr>
            </a:p>
          </p:txBody>
        </p:sp>
      </p:grpSp>
      <p:pic>
        <p:nvPicPr>
          <p:cNvPr id="6" name="Picture 6" descr="n181 zalo Nguyen Duc Chien"/>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3390" y="7099965"/>
            <a:ext cx="1718484" cy="2568387"/>
          </a:xfrm>
          <a:prstGeom prst="rect">
            <a:avLst/>
          </a:prstGeom>
        </p:spPr>
      </p:pic>
      <p:pic>
        <p:nvPicPr>
          <p:cNvPr id="9" name="Picture 9" descr="n181 zalo Nguyen Duc Chi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81502" y="7099965"/>
            <a:ext cx="2282897" cy="2572937"/>
          </a:xfrm>
          <a:prstGeom prst="rect">
            <a:avLst/>
          </a:prstGeom>
        </p:spPr>
      </p:pic>
      <p:pic>
        <p:nvPicPr>
          <p:cNvPr id="10" name="Picture 10" descr="n181 zalo Nguyen Duc Chien"/>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56167" y="3312503"/>
            <a:ext cx="3103323" cy="2572937"/>
          </a:xfrm>
          <a:prstGeom prst="rect">
            <a:avLst/>
          </a:prstGeom>
        </p:spPr>
      </p:pic>
      <p:pic>
        <p:nvPicPr>
          <p:cNvPr id="11" name="Picture 11" descr="n181 zalo Nguyen Duc Chien"/>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75382" y="3156972"/>
            <a:ext cx="1695135" cy="2568387"/>
          </a:xfrm>
          <a:prstGeom prst="rect">
            <a:avLst/>
          </a:prstGeom>
        </p:spPr>
      </p:pic>
      <p:sp>
        <p:nvSpPr>
          <p:cNvPr id="19" name="TextBox 19" descr="n181 zalo Nguyen Duc Chien"/>
          <p:cNvSpPr txBox="1"/>
          <p:nvPr/>
        </p:nvSpPr>
        <p:spPr>
          <a:xfrm>
            <a:off x="3766083" y="890790"/>
            <a:ext cx="10755832" cy="1154162"/>
          </a:xfrm>
          <a:prstGeom prst="rect">
            <a:avLst/>
          </a:prstGeom>
        </p:spPr>
        <p:txBody>
          <a:bodyPr wrap="square" lIns="0" tIns="0" rIns="0" bIns="0" rtlCol="0" anchor="t">
            <a:spAutoFit/>
          </a:bodyPr>
          <a:lstStyle/>
          <a:p>
            <a:pPr>
              <a:lnSpc>
                <a:spcPts val="8960"/>
              </a:lnSpc>
            </a:pPr>
            <a:r>
              <a:rPr lang="en-US" sz="8000" b="1" spc="-160" dirty="0" err="1">
                <a:solidFill>
                  <a:srgbClr val="44000A"/>
                </a:solidFill>
                <a:latin typeface="Cambria" panose="02040503050406030204" pitchFamily="18" charset="0"/>
              </a:rPr>
              <a:t>Chúc</a:t>
            </a:r>
            <a:r>
              <a:rPr lang="en-US" sz="8000" b="1" spc="-160" dirty="0">
                <a:solidFill>
                  <a:srgbClr val="44000A"/>
                </a:solidFill>
                <a:latin typeface="Cambria" panose="02040503050406030204" pitchFamily="18" charset="0"/>
              </a:rPr>
              <a:t> </a:t>
            </a:r>
            <a:r>
              <a:rPr lang="en-US" sz="8000" b="1" spc="-160" dirty="0" err="1">
                <a:solidFill>
                  <a:srgbClr val="44000A"/>
                </a:solidFill>
                <a:latin typeface="Cambria" panose="02040503050406030204" pitchFamily="18" charset="0"/>
              </a:rPr>
              <a:t>các</a:t>
            </a:r>
            <a:r>
              <a:rPr lang="en-US" sz="8000" b="1" spc="-160" dirty="0">
                <a:solidFill>
                  <a:srgbClr val="44000A"/>
                </a:solidFill>
                <a:latin typeface="Cambria" panose="02040503050406030204" pitchFamily="18" charset="0"/>
              </a:rPr>
              <a:t> </a:t>
            </a:r>
            <a:r>
              <a:rPr lang="en-US" sz="8000" b="1" spc="-160" dirty="0" err="1">
                <a:solidFill>
                  <a:srgbClr val="44000A"/>
                </a:solidFill>
                <a:latin typeface="Cambria" panose="02040503050406030204" pitchFamily="18" charset="0"/>
              </a:rPr>
              <a:t>em</a:t>
            </a:r>
            <a:r>
              <a:rPr lang="en-US" sz="8000" b="1" spc="-160" dirty="0">
                <a:solidFill>
                  <a:srgbClr val="44000A"/>
                </a:solidFill>
                <a:latin typeface="Cambria" panose="02040503050406030204" pitchFamily="18" charset="0"/>
              </a:rPr>
              <a:t> </a:t>
            </a:r>
            <a:r>
              <a:rPr lang="en-US" sz="8000" b="1" spc="-160" dirty="0" err="1">
                <a:solidFill>
                  <a:srgbClr val="44000A"/>
                </a:solidFill>
                <a:latin typeface="Cambria" panose="02040503050406030204" pitchFamily="18" charset="0"/>
              </a:rPr>
              <a:t>học</a:t>
            </a:r>
            <a:r>
              <a:rPr lang="en-US" sz="8000" b="1" spc="-160" dirty="0">
                <a:solidFill>
                  <a:srgbClr val="44000A"/>
                </a:solidFill>
                <a:latin typeface="Cambria" panose="02040503050406030204" pitchFamily="18" charset="0"/>
              </a:rPr>
              <a:t> </a:t>
            </a:r>
            <a:r>
              <a:rPr lang="en-US" sz="8000" b="1" spc="-160" dirty="0" err="1">
                <a:solidFill>
                  <a:srgbClr val="44000A"/>
                </a:solidFill>
                <a:latin typeface="Cambria" panose="02040503050406030204" pitchFamily="18" charset="0"/>
              </a:rPr>
              <a:t>tập</a:t>
            </a:r>
            <a:r>
              <a:rPr lang="en-US" sz="8000" b="1" spc="-160" dirty="0">
                <a:solidFill>
                  <a:srgbClr val="44000A"/>
                </a:solidFill>
                <a:latin typeface="Cambria" panose="02040503050406030204" pitchFamily="18" charset="0"/>
              </a:rPr>
              <a:t> </a:t>
            </a:r>
            <a:r>
              <a:rPr lang="en-US" sz="8000" b="1" spc="-160" dirty="0" err="1">
                <a:solidFill>
                  <a:srgbClr val="44000A"/>
                </a:solidFill>
                <a:latin typeface="Cambria" panose="02040503050406030204" pitchFamily="18" charset="0"/>
              </a:rPr>
              <a:t>tốt</a:t>
            </a:r>
            <a:r>
              <a:rPr lang="en-US" sz="8000" b="1" spc="-160" dirty="0">
                <a:solidFill>
                  <a:srgbClr val="44000A"/>
                </a:solidFill>
                <a:latin typeface="Cambria" panose="02040503050406030204" pitchFamily="18" charset="0"/>
              </a:rPr>
              <a:t>!</a:t>
            </a:r>
          </a:p>
        </p:txBody>
      </p:sp>
      <p:sp>
        <p:nvSpPr>
          <p:cNvPr id="20" name="TextBox 19" descr="n181 zalo Nguyen Duc Chien">
            <a:extLst>
              <a:ext uri="{FF2B5EF4-FFF2-40B4-BE49-F238E27FC236}">
                <a16:creationId xmlns:a16="http://schemas.microsoft.com/office/drawing/2014/main" id="{86F3DE34-569D-CB0A-9E5D-7F820BBA7B1A}"/>
              </a:ext>
            </a:extLst>
          </p:cNvPr>
          <p:cNvSpPr txBox="1"/>
          <p:nvPr/>
        </p:nvSpPr>
        <p:spPr>
          <a:xfrm>
            <a:off x="3776712" y="3415248"/>
            <a:ext cx="11158487" cy="6155531"/>
          </a:xfrm>
          <a:prstGeom prst="rect">
            <a:avLst/>
          </a:prstGeom>
        </p:spPr>
        <p:txBody>
          <a:bodyPr wrap="square" lIns="0" tIns="0" rIns="0" bIns="0" rtlCol="0" anchor="t">
            <a:spAutoFit/>
          </a:bodyPr>
          <a:lstStyle/>
          <a:p>
            <a:pPr algn="ctr"/>
            <a:r>
              <a:rPr lang="en-US" sz="20000" b="1" spc="-160">
                <a:solidFill>
                  <a:srgbClr val="44000A"/>
                </a:solidFill>
                <a:latin typeface="Cambria" panose="02040503050406030204" pitchFamily="18" charset="0"/>
              </a:rPr>
              <a:t>THANK</a:t>
            </a:r>
          </a:p>
          <a:p>
            <a:pPr algn="ctr"/>
            <a:r>
              <a:rPr lang="en-US" sz="20000" b="1" spc="-160">
                <a:solidFill>
                  <a:srgbClr val="44000A"/>
                </a:solidFill>
                <a:latin typeface="Cambria" panose="02040503050406030204" pitchFamily="18" charset="0"/>
              </a:rPr>
              <a:t>YOU</a:t>
            </a:r>
            <a:endParaRPr lang="en-US" sz="20000" b="1" spc="-160" dirty="0">
              <a:solidFill>
                <a:srgbClr val="44000A"/>
              </a:solidFill>
              <a:latin typeface="Cambria" panose="02040503050406030204" pitchFamily="18" charset="0"/>
            </a:endParaRPr>
          </a:p>
        </p:txBody>
      </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81 zalo Nguyen Duc Chi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descr="n181 zalo Nguyen Duc Chi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descr="n181 zalo Nguyen Duc Chi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descr="n181 zalo Nguyen Duc Chien"/>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dirty="0">
                <a:solidFill>
                  <a:prstClr val="black"/>
                </a:solidFill>
                <a:latin typeface="Cambria" panose="02040503050406030204" pitchFamily="18" charset="0"/>
              </a:rPr>
              <a:t>Một vật dao động điều hòa theo phương trình x = 5cos</a:t>
            </a:r>
            <a:r>
              <a:rPr lang="el-GR" sz="4800" dirty="0">
                <a:solidFill>
                  <a:prstClr val="black"/>
                </a:solidFill>
                <a:latin typeface="Cambria" panose="02040503050406030204" pitchFamily="18" charset="0"/>
              </a:rPr>
              <a:t>π</a:t>
            </a:r>
            <a:r>
              <a:rPr lang="vi-VN" sz="4800" dirty="0">
                <a:solidFill>
                  <a:prstClr val="black"/>
                </a:solidFill>
                <a:latin typeface="Cambria" panose="02040503050406030204" pitchFamily="18" charset="0"/>
              </a:rPr>
              <a:t>t (cm,s). Tốc độ của vật có giá trị cực đại là bao nhiêu?</a:t>
            </a:r>
          </a:p>
        </p:txBody>
      </p:sp>
      <p:sp>
        <p:nvSpPr>
          <p:cNvPr id="26" name="Rectangle 25" descr="n181 zalo Nguyen Duc Chien"/>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A. </a:t>
            </a:r>
            <a:r>
              <a:rPr lang="el-GR" sz="4800" dirty="0">
                <a:solidFill>
                  <a:prstClr val="black"/>
                </a:solidFill>
                <a:latin typeface="Cambria" panose="02040503050406030204" pitchFamily="18" charset="0"/>
              </a:rPr>
              <a:t>–5π </a:t>
            </a:r>
            <a:r>
              <a:rPr lang="vi-VN" sz="4800" dirty="0">
                <a:solidFill>
                  <a:prstClr val="black"/>
                </a:solidFill>
                <a:latin typeface="Cambria" panose="02040503050406030204" pitchFamily="18" charset="0"/>
              </a:rPr>
              <a:t>cm/s. </a:t>
            </a:r>
          </a:p>
        </p:txBody>
      </p:sp>
      <p:sp>
        <p:nvSpPr>
          <p:cNvPr id="40" name="Cloud 39" descr="n181 zalo Nguyen Duc Chien"/>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1" name="Cloud 40" descr="n181 zalo Nguyen Duc Chien"/>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2" name="Rectangle 41" descr="n181 zalo Nguyen Duc Chien"/>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B. </a:t>
            </a:r>
            <a:r>
              <a:rPr lang="vi-VN" sz="4800" dirty="0">
                <a:solidFill>
                  <a:prstClr val="black"/>
                </a:solidFill>
                <a:latin typeface="Cambria" panose="02040503050406030204" pitchFamily="18" charset="0"/>
              </a:rPr>
              <a:t>5 cm/s. </a:t>
            </a:r>
          </a:p>
        </p:txBody>
      </p:sp>
      <p:sp>
        <p:nvSpPr>
          <p:cNvPr id="43" name="Rectangle 42" descr="n181 zalo Nguyen Duc Chien"/>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C. </a:t>
            </a:r>
            <a:r>
              <a:rPr lang="el-GR" sz="4800" dirty="0">
                <a:solidFill>
                  <a:prstClr val="black"/>
                </a:solidFill>
                <a:latin typeface="Cambria" panose="02040503050406030204" pitchFamily="18" charset="0"/>
              </a:rPr>
              <a:t>5π </a:t>
            </a:r>
            <a:r>
              <a:rPr lang="vi-VN" sz="4800" dirty="0">
                <a:solidFill>
                  <a:prstClr val="black"/>
                </a:solidFill>
                <a:latin typeface="Cambria" panose="02040503050406030204" pitchFamily="18" charset="0"/>
              </a:rPr>
              <a:t>cm/s.</a:t>
            </a:r>
          </a:p>
        </p:txBody>
      </p:sp>
      <p:sp>
        <p:nvSpPr>
          <p:cNvPr id="44" name="Rectangle 43" descr="n181 zalo Nguyen Duc Chien"/>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D. </a:t>
            </a:r>
            <a:r>
              <a:rPr lang="el-GR" sz="4800" dirty="0">
                <a:solidFill>
                  <a:prstClr val="black"/>
                </a:solidFill>
                <a:latin typeface="Cambria" panose="02040503050406030204" pitchFamily="18" charset="0"/>
              </a:rPr>
              <a:t>5/π </a:t>
            </a:r>
            <a:r>
              <a:rPr lang="vi-VN" sz="4800" dirty="0">
                <a:solidFill>
                  <a:prstClr val="black"/>
                </a:solidFill>
                <a:latin typeface="Cambria" panose="02040503050406030204" pitchFamily="18" charset="0"/>
              </a:rPr>
              <a:t>cm/s.</a:t>
            </a:r>
          </a:p>
        </p:txBody>
      </p:sp>
      <p:pic>
        <p:nvPicPr>
          <p:cNvPr id="47" name="Picture 46" descr="n181 zalo Nguyen Duc Chi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81 zalo Nguyen Duc Chi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descr="n181 zalo Nguyen Duc Chi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81 zalo Nguyen Duc Chi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8" name="Cloud 17" descr="n181 zalo Nguyen Duc Chien">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prstClr val="white">
                    <a:lumMod val="50000"/>
                  </a:prstClr>
                </a:solidFill>
                <a:latin typeface="Cambria" panose="02040503050406030204" pitchFamily="18" charset="0"/>
              </a:rPr>
              <a:t>QUAY VỀ</a:t>
            </a:r>
            <a:endParaRPr lang="vi-VN" sz="3600" b="1" dirty="0">
              <a:solidFill>
                <a:prstClr val="white">
                  <a:lumMod val="50000"/>
                </a:prstClr>
              </a:solidFill>
              <a:latin typeface="Cambria" panose="02040503050406030204" pitchFamily="18" charset="0"/>
            </a:endParaRPr>
          </a:p>
        </p:txBody>
      </p:sp>
    </p:spTree>
    <p:extLst>
      <p:ext uri="{BB962C8B-B14F-4D97-AF65-F5344CB8AC3E}">
        <p14:creationId xmlns:p14="http://schemas.microsoft.com/office/powerpoint/2010/main" val="156550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81 zalo Nguyen Duc Chi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descr="n181 zalo Nguyen Duc Chi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descr="n181 zalo Nguyen Duc Chi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descr="n181 zalo Nguyen Duc Chien"/>
          <p:cNvSpPr/>
          <p:nvPr/>
        </p:nvSpPr>
        <p:spPr>
          <a:xfrm>
            <a:off x="974987" y="299804"/>
            <a:ext cx="16396008" cy="361466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800" dirty="0">
                <a:solidFill>
                  <a:prstClr val="black"/>
                </a:solidFill>
                <a:latin typeface="Cambria" panose="02040503050406030204" pitchFamily="18" charset="0"/>
              </a:rPr>
              <a:t>Chọn một chất điểm dao động điều hòa trên đoạn thẳng MN dài 6 cm với tần số 2 Hz. Chọn gốc thời gian là lúc chất điểm có li độ 3√3/2 cm và chuyển động ngược chiều với chiều dương mà mình đã chọn. Phương trình dao động của chất điểm là:</a:t>
            </a:r>
          </a:p>
        </p:txBody>
      </p:sp>
      <p:sp>
        <p:nvSpPr>
          <p:cNvPr id="26" name="Rectangle 25" descr="n181 zalo Nguyen Duc Chien"/>
          <p:cNvSpPr/>
          <p:nvPr/>
        </p:nvSpPr>
        <p:spPr>
          <a:xfrm>
            <a:off x="974989" y="4207731"/>
            <a:ext cx="785070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A. </a:t>
            </a:r>
            <a:r>
              <a:rPr lang="vi-VN" sz="4800" dirty="0">
                <a:solidFill>
                  <a:prstClr val="black"/>
                </a:solidFill>
                <a:latin typeface="Cambria" panose="02040503050406030204" pitchFamily="18" charset="0"/>
              </a:rPr>
              <a:t>x = 3sin(4</a:t>
            </a:r>
            <a:r>
              <a:rPr lang="el-GR" sz="4800" dirty="0">
                <a:solidFill>
                  <a:prstClr val="black"/>
                </a:solidFill>
                <a:latin typeface="Cambria" panose="02040503050406030204" pitchFamily="18" charset="0"/>
              </a:rPr>
              <a:t>π</a:t>
            </a:r>
            <a:r>
              <a:rPr lang="vi-VN" sz="4800" dirty="0">
                <a:solidFill>
                  <a:prstClr val="black"/>
                </a:solidFill>
                <a:latin typeface="Cambria" panose="02040503050406030204" pitchFamily="18" charset="0"/>
              </a:rPr>
              <a:t>t + </a:t>
            </a:r>
            <a:r>
              <a:rPr lang="el-GR" sz="4800" dirty="0">
                <a:solidFill>
                  <a:prstClr val="black"/>
                </a:solidFill>
                <a:latin typeface="Cambria" panose="02040503050406030204" pitchFamily="18" charset="0"/>
              </a:rPr>
              <a:t>π/3) </a:t>
            </a:r>
            <a:r>
              <a:rPr lang="vi-VN" sz="4800" dirty="0">
                <a:solidFill>
                  <a:prstClr val="black"/>
                </a:solidFill>
                <a:latin typeface="Cambria" panose="02040503050406030204" pitchFamily="18" charset="0"/>
              </a:rPr>
              <a:t>cm</a:t>
            </a:r>
          </a:p>
        </p:txBody>
      </p:sp>
      <p:sp>
        <p:nvSpPr>
          <p:cNvPr id="40" name="Cloud 39" descr="n181 zalo Nguyen Duc Chien"/>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1" name="Cloud 40" descr="n181 zalo Nguyen Duc Chien"/>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2" name="Rectangle 41" descr="n181 zalo Nguyen Duc Chien"/>
          <p:cNvSpPr/>
          <p:nvPr/>
        </p:nvSpPr>
        <p:spPr>
          <a:xfrm>
            <a:off x="9195923" y="4227591"/>
            <a:ext cx="817507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B. </a:t>
            </a:r>
            <a:r>
              <a:rPr lang="vi-VN" sz="4800" dirty="0">
                <a:solidFill>
                  <a:prstClr val="black"/>
                </a:solidFill>
                <a:latin typeface="Cambria" panose="02040503050406030204" pitchFamily="18" charset="0"/>
              </a:rPr>
              <a:t>x = 3cos(4</a:t>
            </a:r>
            <a:r>
              <a:rPr lang="el-GR" sz="4800" dirty="0">
                <a:solidFill>
                  <a:prstClr val="black"/>
                </a:solidFill>
                <a:latin typeface="Cambria" panose="02040503050406030204" pitchFamily="18" charset="0"/>
              </a:rPr>
              <a:t>π</a:t>
            </a:r>
            <a:r>
              <a:rPr lang="vi-VN" sz="4800" dirty="0">
                <a:solidFill>
                  <a:prstClr val="black"/>
                </a:solidFill>
                <a:latin typeface="Cambria" panose="02040503050406030204" pitchFamily="18" charset="0"/>
              </a:rPr>
              <a:t>t + </a:t>
            </a:r>
            <a:r>
              <a:rPr lang="el-GR" sz="4800" dirty="0">
                <a:solidFill>
                  <a:prstClr val="black"/>
                </a:solidFill>
                <a:latin typeface="Cambria" panose="02040503050406030204" pitchFamily="18" charset="0"/>
              </a:rPr>
              <a:t>π/6) </a:t>
            </a:r>
            <a:r>
              <a:rPr lang="vi-VN" sz="4800" dirty="0">
                <a:solidFill>
                  <a:prstClr val="black"/>
                </a:solidFill>
                <a:latin typeface="Cambria" panose="02040503050406030204" pitchFamily="18" charset="0"/>
              </a:rPr>
              <a:t>cm</a:t>
            </a:r>
          </a:p>
        </p:txBody>
      </p:sp>
      <p:sp>
        <p:nvSpPr>
          <p:cNvPr id="43" name="Rectangle 42" descr="n181 zalo Nguyen Duc Chien"/>
          <p:cNvSpPr/>
          <p:nvPr/>
        </p:nvSpPr>
        <p:spPr>
          <a:xfrm>
            <a:off x="974987" y="5714535"/>
            <a:ext cx="785070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C. </a:t>
            </a:r>
            <a:r>
              <a:rPr lang="vi-VN" sz="4800" dirty="0">
                <a:solidFill>
                  <a:prstClr val="black"/>
                </a:solidFill>
                <a:latin typeface="Cambria" panose="02040503050406030204" pitchFamily="18" charset="0"/>
              </a:rPr>
              <a:t>x = 3sin(4</a:t>
            </a:r>
            <a:r>
              <a:rPr lang="el-GR" sz="4800" dirty="0">
                <a:solidFill>
                  <a:prstClr val="black"/>
                </a:solidFill>
                <a:latin typeface="Cambria" panose="02040503050406030204" pitchFamily="18" charset="0"/>
              </a:rPr>
              <a:t>π</a:t>
            </a:r>
            <a:r>
              <a:rPr lang="vi-VN" sz="4800" dirty="0">
                <a:solidFill>
                  <a:prstClr val="black"/>
                </a:solidFill>
                <a:latin typeface="Cambria" panose="02040503050406030204" pitchFamily="18" charset="0"/>
              </a:rPr>
              <a:t>t + </a:t>
            </a:r>
            <a:r>
              <a:rPr lang="el-GR" sz="4800" dirty="0">
                <a:solidFill>
                  <a:prstClr val="black"/>
                </a:solidFill>
                <a:latin typeface="Cambria" panose="02040503050406030204" pitchFamily="18" charset="0"/>
              </a:rPr>
              <a:t>π/6) </a:t>
            </a:r>
            <a:r>
              <a:rPr lang="vi-VN" sz="4800" dirty="0">
                <a:solidFill>
                  <a:prstClr val="black"/>
                </a:solidFill>
                <a:latin typeface="Cambria" panose="02040503050406030204" pitchFamily="18" charset="0"/>
              </a:rPr>
              <a:t>cm</a:t>
            </a:r>
          </a:p>
        </p:txBody>
      </p:sp>
      <p:sp>
        <p:nvSpPr>
          <p:cNvPr id="44" name="Rectangle 43" descr="n181 zalo Nguyen Duc Chien"/>
          <p:cNvSpPr/>
          <p:nvPr/>
        </p:nvSpPr>
        <p:spPr>
          <a:xfrm>
            <a:off x="9195923" y="5763684"/>
            <a:ext cx="817507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D. </a:t>
            </a:r>
            <a:r>
              <a:rPr lang="vi-VN" sz="4800" dirty="0">
                <a:solidFill>
                  <a:prstClr val="black"/>
                </a:solidFill>
                <a:latin typeface="Cambria" panose="02040503050406030204" pitchFamily="18" charset="0"/>
              </a:rPr>
              <a:t>x = 3cos(4</a:t>
            </a:r>
            <a:r>
              <a:rPr lang="el-GR" sz="4800" dirty="0">
                <a:solidFill>
                  <a:prstClr val="black"/>
                </a:solidFill>
                <a:latin typeface="Cambria" panose="02040503050406030204" pitchFamily="18" charset="0"/>
              </a:rPr>
              <a:t>π</a:t>
            </a:r>
            <a:r>
              <a:rPr lang="vi-VN" sz="4800" dirty="0">
                <a:solidFill>
                  <a:prstClr val="black"/>
                </a:solidFill>
                <a:latin typeface="Cambria" panose="02040503050406030204" pitchFamily="18" charset="0"/>
              </a:rPr>
              <a:t>t + 5</a:t>
            </a:r>
            <a:r>
              <a:rPr lang="el-GR" sz="4800" dirty="0">
                <a:solidFill>
                  <a:prstClr val="black"/>
                </a:solidFill>
                <a:latin typeface="Cambria" panose="02040503050406030204" pitchFamily="18" charset="0"/>
              </a:rPr>
              <a:t>π/6) </a:t>
            </a:r>
            <a:r>
              <a:rPr lang="vi-VN" sz="4800" dirty="0">
                <a:solidFill>
                  <a:prstClr val="black"/>
                </a:solidFill>
                <a:latin typeface="Cambria" panose="02040503050406030204" pitchFamily="18" charset="0"/>
              </a:rPr>
              <a:t>cm</a:t>
            </a:r>
          </a:p>
        </p:txBody>
      </p:sp>
      <p:pic>
        <p:nvPicPr>
          <p:cNvPr id="47" name="Picture 46" descr="n181 zalo Nguyen Duc Chi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96129" y="4294333"/>
            <a:ext cx="1208583" cy="1062089"/>
          </a:xfrm>
          <a:prstGeom prst="rect">
            <a:avLst/>
          </a:prstGeom>
        </p:spPr>
      </p:pic>
      <p:pic>
        <p:nvPicPr>
          <p:cNvPr id="51" name="Picture 50" descr="n181 zalo Nguyen Duc Chie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618891" y="5763684"/>
            <a:ext cx="1206804" cy="1056132"/>
          </a:xfrm>
          <a:prstGeom prst="rect">
            <a:avLst/>
          </a:prstGeom>
        </p:spPr>
      </p:pic>
      <p:pic>
        <p:nvPicPr>
          <p:cNvPr id="49" name="Picture 48" descr="n181 zalo Nguyen Duc Chi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278267" y="5774537"/>
            <a:ext cx="1207113" cy="1060796"/>
          </a:xfrm>
          <a:prstGeom prst="rect">
            <a:avLst/>
          </a:prstGeom>
        </p:spPr>
      </p:pic>
      <p:pic>
        <p:nvPicPr>
          <p:cNvPr id="53" name="Picture 52" descr="n181 zalo Nguyen Duc Chi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22498" y="4379100"/>
            <a:ext cx="1207113" cy="965690"/>
          </a:xfrm>
          <a:prstGeom prst="rect">
            <a:avLst/>
          </a:prstGeom>
        </p:spPr>
      </p:pic>
      <p:sp>
        <p:nvSpPr>
          <p:cNvPr id="18" name="Cloud 17" descr="n181 zalo Nguyen Duc Chien">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prstClr val="white">
                    <a:lumMod val="50000"/>
                  </a:prstClr>
                </a:solidFill>
                <a:latin typeface="Cambria" panose="02040503050406030204" pitchFamily="18" charset="0"/>
              </a:rPr>
              <a:t>QUAY VỀ</a:t>
            </a:r>
            <a:endParaRPr lang="vi-VN" sz="3600" b="1" dirty="0">
              <a:solidFill>
                <a:prstClr val="white">
                  <a:lumMod val="50000"/>
                </a:prstClr>
              </a:solidFill>
              <a:latin typeface="Cambria" panose="02040503050406030204" pitchFamily="18" charset="0"/>
            </a:endParaRPr>
          </a:p>
        </p:txBody>
      </p:sp>
    </p:spTree>
    <p:extLst>
      <p:ext uri="{BB962C8B-B14F-4D97-AF65-F5344CB8AC3E}">
        <p14:creationId xmlns:p14="http://schemas.microsoft.com/office/powerpoint/2010/main" val="59008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81 zalo Nguyen Duc Chi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descr="n181 zalo Nguyen Duc Chi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descr="n181 zalo Nguyen Duc Chi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descr="n181 zalo Nguyen Duc Chien"/>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800" dirty="0">
                <a:solidFill>
                  <a:prstClr val="black"/>
                </a:solidFill>
                <a:latin typeface="Cambria" panose="02040503050406030204" pitchFamily="18" charset="0"/>
              </a:rPr>
              <a:t>Vật dao động điều hòa với phương trình gia tốc a = 40</a:t>
            </a:r>
            <a:r>
              <a:rPr lang="el-GR" sz="4800" dirty="0">
                <a:solidFill>
                  <a:prstClr val="black"/>
                </a:solidFill>
                <a:latin typeface="Cambria" panose="02040503050406030204" pitchFamily="18" charset="0"/>
              </a:rPr>
              <a:t>π2</a:t>
            </a:r>
            <a:r>
              <a:rPr lang="vi-VN" sz="4800" dirty="0">
                <a:solidFill>
                  <a:prstClr val="black"/>
                </a:solidFill>
                <a:latin typeface="Cambria" panose="02040503050406030204" pitchFamily="18" charset="0"/>
              </a:rPr>
              <a:t>cos(2</a:t>
            </a:r>
            <a:r>
              <a:rPr lang="el-GR" sz="4800" dirty="0">
                <a:solidFill>
                  <a:prstClr val="black"/>
                </a:solidFill>
                <a:latin typeface="Cambria" panose="02040503050406030204" pitchFamily="18" charset="0"/>
              </a:rPr>
              <a:t>π</a:t>
            </a:r>
            <a:r>
              <a:rPr lang="vi-VN" sz="4800" dirty="0">
                <a:solidFill>
                  <a:prstClr val="black"/>
                </a:solidFill>
                <a:latin typeface="Cambria" panose="02040503050406030204" pitchFamily="18" charset="0"/>
              </a:rPr>
              <a:t>t + </a:t>
            </a:r>
            <a:r>
              <a:rPr lang="el-GR" sz="4800" dirty="0">
                <a:solidFill>
                  <a:prstClr val="black"/>
                </a:solidFill>
                <a:latin typeface="Cambria" panose="02040503050406030204" pitchFamily="18" charset="0"/>
              </a:rPr>
              <a:t>π/2) </a:t>
            </a:r>
            <a:r>
              <a:rPr lang="vi-VN" sz="4800" dirty="0">
                <a:solidFill>
                  <a:prstClr val="black"/>
                </a:solidFill>
                <a:latin typeface="Cambria" panose="02040503050406030204" pitchFamily="18" charset="0"/>
              </a:rPr>
              <a:t>cm/s2. Phương trình dao động của vật là</a:t>
            </a:r>
          </a:p>
        </p:txBody>
      </p:sp>
      <p:sp>
        <p:nvSpPr>
          <p:cNvPr id="26" name="Rectangle 25" descr="n181 zalo Nguyen Duc Chien"/>
          <p:cNvSpPr/>
          <p:nvPr/>
        </p:nvSpPr>
        <p:spPr>
          <a:xfrm>
            <a:off x="876300" y="2924019"/>
            <a:ext cx="814922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A. </a:t>
            </a:r>
            <a:r>
              <a:rPr lang="vi-VN" sz="4800" dirty="0">
                <a:solidFill>
                  <a:prstClr val="black"/>
                </a:solidFill>
                <a:latin typeface="Cambria" panose="02040503050406030204" pitchFamily="18" charset="0"/>
              </a:rPr>
              <a:t>x = 6cos(2</a:t>
            </a:r>
            <a:r>
              <a:rPr lang="el-GR" sz="4800" dirty="0">
                <a:solidFill>
                  <a:prstClr val="black"/>
                </a:solidFill>
                <a:latin typeface="Cambria" panose="02040503050406030204" pitchFamily="18" charset="0"/>
              </a:rPr>
              <a:t>π</a:t>
            </a:r>
            <a:r>
              <a:rPr lang="vi-VN" sz="4800" dirty="0">
                <a:solidFill>
                  <a:prstClr val="black"/>
                </a:solidFill>
                <a:latin typeface="Cambria" panose="02040503050406030204" pitchFamily="18" charset="0"/>
              </a:rPr>
              <a:t>t - </a:t>
            </a:r>
            <a:r>
              <a:rPr lang="el-GR" sz="4800" dirty="0">
                <a:solidFill>
                  <a:prstClr val="black"/>
                </a:solidFill>
                <a:latin typeface="Cambria" panose="02040503050406030204" pitchFamily="18" charset="0"/>
              </a:rPr>
              <a:t>π/4) </a:t>
            </a:r>
            <a:r>
              <a:rPr lang="vi-VN" sz="4800" dirty="0">
                <a:solidFill>
                  <a:prstClr val="black"/>
                </a:solidFill>
                <a:latin typeface="Cambria" panose="02040503050406030204" pitchFamily="18" charset="0"/>
              </a:rPr>
              <a:t>cm</a:t>
            </a:r>
          </a:p>
        </p:txBody>
      </p:sp>
      <p:sp>
        <p:nvSpPr>
          <p:cNvPr id="40" name="Cloud 39" descr="n181 zalo Nguyen Duc Chien"/>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1" name="Cloud 40" descr="n181 zalo Nguyen Duc Chien"/>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2" name="Rectangle 41" descr="n181 zalo Nguyen Duc Chien"/>
          <p:cNvSpPr/>
          <p:nvPr/>
        </p:nvSpPr>
        <p:spPr>
          <a:xfrm>
            <a:off x="9195922" y="2930303"/>
            <a:ext cx="844437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B. </a:t>
            </a:r>
            <a:r>
              <a:rPr lang="vi-VN" sz="4800" dirty="0">
                <a:solidFill>
                  <a:prstClr val="black"/>
                </a:solidFill>
                <a:latin typeface="Cambria" panose="02040503050406030204" pitchFamily="18" charset="0"/>
              </a:rPr>
              <a:t>x = 10cos(2</a:t>
            </a:r>
            <a:r>
              <a:rPr lang="el-GR" sz="4800" dirty="0">
                <a:solidFill>
                  <a:prstClr val="black"/>
                </a:solidFill>
                <a:latin typeface="Cambria" panose="02040503050406030204" pitchFamily="18" charset="0"/>
              </a:rPr>
              <a:t>π</a:t>
            </a:r>
            <a:r>
              <a:rPr lang="vi-VN" sz="4800" dirty="0">
                <a:solidFill>
                  <a:prstClr val="black"/>
                </a:solidFill>
                <a:latin typeface="Cambria" panose="02040503050406030204" pitchFamily="18" charset="0"/>
              </a:rPr>
              <a:t>t - </a:t>
            </a:r>
            <a:r>
              <a:rPr lang="el-GR" sz="4800" dirty="0">
                <a:solidFill>
                  <a:prstClr val="black"/>
                </a:solidFill>
                <a:latin typeface="Cambria" panose="02040503050406030204" pitchFamily="18" charset="0"/>
              </a:rPr>
              <a:t>π/2) </a:t>
            </a:r>
            <a:r>
              <a:rPr lang="vi-VN" sz="4800" dirty="0">
                <a:solidFill>
                  <a:prstClr val="black"/>
                </a:solidFill>
                <a:latin typeface="Cambria" panose="02040503050406030204" pitchFamily="18" charset="0"/>
              </a:rPr>
              <a:t>cm</a:t>
            </a:r>
          </a:p>
        </p:txBody>
      </p:sp>
      <p:sp>
        <p:nvSpPr>
          <p:cNvPr id="43" name="Rectangle 42" descr="n181 zalo Nguyen Duc Chien"/>
          <p:cNvSpPr/>
          <p:nvPr/>
        </p:nvSpPr>
        <p:spPr>
          <a:xfrm>
            <a:off x="876300" y="4257777"/>
            <a:ext cx="814922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C. </a:t>
            </a:r>
            <a:r>
              <a:rPr lang="vi-VN" sz="4800" dirty="0">
                <a:solidFill>
                  <a:prstClr val="black"/>
                </a:solidFill>
                <a:latin typeface="Cambria" panose="02040503050406030204" pitchFamily="18" charset="0"/>
              </a:rPr>
              <a:t>x = 10cos(2</a:t>
            </a:r>
            <a:r>
              <a:rPr lang="el-GR" sz="4800" dirty="0">
                <a:solidFill>
                  <a:prstClr val="black"/>
                </a:solidFill>
                <a:latin typeface="Cambria" panose="02040503050406030204" pitchFamily="18" charset="0"/>
              </a:rPr>
              <a:t>π</a:t>
            </a:r>
            <a:r>
              <a:rPr lang="vi-VN" sz="4800" dirty="0">
                <a:solidFill>
                  <a:prstClr val="black"/>
                </a:solidFill>
                <a:latin typeface="Cambria" panose="02040503050406030204" pitchFamily="18" charset="0"/>
              </a:rPr>
              <a:t>t) cm</a:t>
            </a:r>
          </a:p>
        </p:txBody>
      </p:sp>
      <p:sp>
        <p:nvSpPr>
          <p:cNvPr id="44" name="Rectangle 43" descr="n181 zalo Nguyen Duc Chien"/>
          <p:cNvSpPr/>
          <p:nvPr/>
        </p:nvSpPr>
        <p:spPr>
          <a:xfrm>
            <a:off x="9195923" y="4264061"/>
            <a:ext cx="8444376"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D. </a:t>
            </a:r>
            <a:r>
              <a:rPr lang="vi-VN" sz="4800" dirty="0">
                <a:solidFill>
                  <a:prstClr val="black"/>
                </a:solidFill>
                <a:latin typeface="Cambria" panose="02040503050406030204" pitchFamily="18" charset="0"/>
              </a:rPr>
              <a:t>x = 20cos(2</a:t>
            </a:r>
            <a:r>
              <a:rPr lang="el-GR" sz="4800" dirty="0">
                <a:solidFill>
                  <a:prstClr val="black"/>
                </a:solidFill>
                <a:latin typeface="Cambria" panose="02040503050406030204" pitchFamily="18" charset="0"/>
              </a:rPr>
              <a:t>π</a:t>
            </a:r>
            <a:r>
              <a:rPr lang="vi-VN" sz="4800" dirty="0">
                <a:solidFill>
                  <a:prstClr val="black"/>
                </a:solidFill>
                <a:latin typeface="Cambria" panose="02040503050406030204" pitchFamily="18" charset="0"/>
              </a:rPr>
              <a:t>t - </a:t>
            </a:r>
            <a:r>
              <a:rPr lang="el-GR" sz="4800" dirty="0">
                <a:solidFill>
                  <a:prstClr val="black"/>
                </a:solidFill>
                <a:latin typeface="Cambria" panose="02040503050406030204" pitchFamily="18" charset="0"/>
              </a:rPr>
              <a:t>π/2) </a:t>
            </a:r>
            <a:r>
              <a:rPr lang="vi-VN" sz="4800" dirty="0">
                <a:solidFill>
                  <a:prstClr val="black"/>
                </a:solidFill>
                <a:latin typeface="Cambria" panose="02040503050406030204" pitchFamily="18" charset="0"/>
              </a:rPr>
              <a:t>cm</a:t>
            </a:r>
          </a:p>
        </p:txBody>
      </p:sp>
      <p:pic>
        <p:nvPicPr>
          <p:cNvPr id="47" name="Picture 46" descr="n181 zalo Nguyen Duc Chi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81 zalo Nguyen Duc Chi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descr="n181 zalo Nguyen Duc Chi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523964" y="4319939"/>
            <a:ext cx="1207113" cy="965690"/>
          </a:xfrm>
          <a:prstGeom prst="rect">
            <a:avLst/>
          </a:prstGeom>
        </p:spPr>
      </p:pic>
      <p:pic>
        <p:nvPicPr>
          <p:cNvPr id="53" name="Picture 52" descr="n181 zalo Nguyen Duc Chi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99776" y="3058631"/>
            <a:ext cx="1098888" cy="965690"/>
          </a:xfrm>
          <a:prstGeom prst="rect">
            <a:avLst/>
          </a:prstGeom>
        </p:spPr>
      </p:pic>
      <p:sp>
        <p:nvSpPr>
          <p:cNvPr id="18" name="Cloud 17" descr="n181 zalo Nguyen Duc Chien">
            <a:hlinkClick r:id="rId13"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a:solidFill>
                  <a:prstClr val="white">
                    <a:lumMod val="50000"/>
                  </a:prstClr>
                </a:solidFill>
                <a:latin typeface="Cambria" panose="02040503050406030204" pitchFamily="18" charset="0"/>
              </a:rPr>
              <a:t>QUAY VỀ</a:t>
            </a:r>
            <a:endParaRPr lang="vi-VN" sz="3600" b="1" dirty="0">
              <a:solidFill>
                <a:prstClr val="white">
                  <a:lumMod val="50000"/>
                </a:prstClr>
              </a:solidFill>
              <a:latin typeface="Cambria" panose="02040503050406030204" pitchFamily="18" charset="0"/>
            </a:endParaRPr>
          </a:p>
        </p:txBody>
      </p:sp>
    </p:spTree>
    <p:extLst>
      <p:ext uri="{BB962C8B-B14F-4D97-AF65-F5344CB8AC3E}">
        <p14:creationId xmlns:p14="http://schemas.microsoft.com/office/powerpoint/2010/main" val="115403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81 zalo Nguyen Duc Chi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descr="n181 zalo Nguyen Duc Chi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descr="n181 zalo Nguyen Duc Chien"/>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descr="n181 zalo Nguyen Duc Chien"/>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800" dirty="0">
                <a:solidFill>
                  <a:prstClr val="black"/>
                </a:solidFill>
                <a:latin typeface="Cambria" panose="02040503050406030204" pitchFamily="18" charset="0"/>
              </a:rPr>
              <a:t>Một vật nhỏ dao động điều hòa trên trục Ox theo phương trình x = Acos (</a:t>
            </a:r>
            <a:r>
              <a:rPr lang="el-GR" sz="4800" dirty="0">
                <a:solidFill>
                  <a:prstClr val="black"/>
                </a:solidFill>
                <a:latin typeface="Cambria" panose="02040503050406030204" pitchFamily="18" charset="0"/>
              </a:rPr>
              <a:t>ω</a:t>
            </a:r>
            <a:r>
              <a:rPr lang="vi-VN" sz="4800" dirty="0">
                <a:solidFill>
                  <a:prstClr val="black"/>
                </a:solidFill>
                <a:latin typeface="Cambria" panose="02040503050406030204" pitchFamily="18" charset="0"/>
              </a:rPr>
              <a:t>t + </a:t>
            </a:r>
            <a:r>
              <a:rPr lang="el-GR" sz="4800" dirty="0">
                <a:solidFill>
                  <a:prstClr val="black"/>
                </a:solidFill>
                <a:latin typeface="Cambria" panose="02040503050406030204" pitchFamily="18" charset="0"/>
              </a:rPr>
              <a:t>φ). </a:t>
            </a:r>
            <a:r>
              <a:rPr lang="vi-VN" sz="4800" dirty="0">
                <a:solidFill>
                  <a:prstClr val="black"/>
                </a:solidFill>
                <a:latin typeface="Cambria" panose="02040503050406030204" pitchFamily="18" charset="0"/>
              </a:rPr>
              <a:t>Gia tốc của vật có biểu thức là:</a:t>
            </a:r>
          </a:p>
        </p:txBody>
      </p:sp>
      <p:sp>
        <p:nvSpPr>
          <p:cNvPr id="26" name="Rectangle 25" descr="n181 zalo Nguyen Duc Chien"/>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4800" b="1" dirty="0">
                <a:solidFill>
                  <a:prstClr val="black"/>
                </a:solidFill>
                <a:latin typeface="Cambria" panose="02040503050406030204" pitchFamily="18" charset="0"/>
              </a:rPr>
              <a:t>A. </a:t>
            </a:r>
            <a:r>
              <a:rPr lang="pt-BR" sz="4800" dirty="0">
                <a:solidFill>
                  <a:prstClr val="black"/>
                </a:solidFill>
                <a:latin typeface="Cambria" panose="02040503050406030204" pitchFamily="18" charset="0"/>
              </a:rPr>
              <a:t>a = ωAcos (ωt +φ).</a:t>
            </a:r>
            <a:endParaRPr lang="vi-VN" sz="4800" dirty="0">
              <a:solidFill>
                <a:prstClr val="black"/>
              </a:solidFill>
              <a:latin typeface="Cambria" panose="02040503050406030204" pitchFamily="18" charset="0"/>
            </a:endParaRPr>
          </a:p>
        </p:txBody>
      </p:sp>
      <p:sp>
        <p:nvSpPr>
          <p:cNvPr id="40" name="Cloud 39" descr="n181 zalo Nguyen Duc Chien"/>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1" name="Cloud 40" descr="n181 zalo Nguyen Duc Chien"/>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Cambria" panose="02040503050406030204" pitchFamily="18" charset="0"/>
            </a:endParaRPr>
          </a:p>
        </p:txBody>
      </p:sp>
      <p:sp>
        <p:nvSpPr>
          <p:cNvPr id="42" name="Rectangle 41" descr="n181 zalo Nguyen Duc Chien"/>
          <p:cNvSpPr/>
          <p:nvPr/>
        </p:nvSpPr>
        <p:spPr>
          <a:xfrm>
            <a:off x="9195923" y="2930303"/>
            <a:ext cx="817507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B. </a:t>
            </a:r>
            <a:r>
              <a:rPr lang="vi-VN" sz="4800" dirty="0">
                <a:solidFill>
                  <a:prstClr val="black"/>
                </a:solidFill>
                <a:latin typeface="Cambria" panose="02040503050406030204" pitchFamily="18" charset="0"/>
              </a:rPr>
              <a:t>a = –</a:t>
            </a:r>
            <a:r>
              <a:rPr lang="el-GR" sz="4800" dirty="0">
                <a:solidFill>
                  <a:prstClr val="black"/>
                </a:solidFill>
                <a:latin typeface="Cambria" panose="02040503050406030204" pitchFamily="18" charset="0"/>
              </a:rPr>
              <a:t>ω2</a:t>
            </a:r>
            <a:r>
              <a:rPr lang="vi-VN" sz="4800" dirty="0">
                <a:solidFill>
                  <a:prstClr val="black"/>
                </a:solidFill>
                <a:latin typeface="Cambria" panose="02040503050406030204" pitchFamily="18" charset="0"/>
              </a:rPr>
              <a:t>Asin (</a:t>
            </a:r>
            <a:r>
              <a:rPr lang="el-GR" sz="4800" dirty="0">
                <a:solidFill>
                  <a:prstClr val="black"/>
                </a:solidFill>
                <a:latin typeface="Cambria" panose="02040503050406030204" pitchFamily="18" charset="0"/>
              </a:rPr>
              <a:t>ω</a:t>
            </a:r>
            <a:r>
              <a:rPr lang="vi-VN" sz="4800" dirty="0">
                <a:solidFill>
                  <a:prstClr val="black"/>
                </a:solidFill>
                <a:latin typeface="Cambria" panose="02040503050406030204" pitchFamily="18" charset="0"/>
              </a:rPr>
              <a:t>t +</a:t>
            </a:r>
            <a:r>
              <a:rPr lang="el-GR" sz="4800" dirty="0">
                <a:solidFill>
                  <a:prstClr val="black"/>
                </a:solidFill>
                <a:latin typeface="Cambria" panose="02040503050406030204" pitchFamily="18" charset="0"/>
              </a:rPr>
              <a:t>φ).</a:t>
            </a:r>
            <a:endParaRPr lang="vi-VN" sz="4800" dirty="0">
              <a:solidFill>
                <a:prstClr val="black"/>
              </a:solidFill>
              <a:latin typeface="Cambria" panose="02040503050406030204" pitchFamily="18" charset="0"/>
            </a:endParaRPr>
          </a:p>
        </p:txBody>
      </p:sp>
      <p:sp>
        <p:nvSpPr>
          <p:cNvPr id="43" name="Rectangle 42" descr="n181 zalo Nguyen Duc Chien"/>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Cambria" panose="02040503050406030204" pitchFamily="18" charset="0"/>
              </a:rPr>
              <a:t>C. </a:t>
            </a:r>
            <a:r>
              <a:rPr lang="vi-VN" sz="4800" dirty="0">
                <a:solidFill>
                  <a:prstClr val="black"/>
                </a:solidFill>
                <a:latin typeface="Cambria" panose="02040503050406030204" pitchFamily="18" charset="0"/>
              </a:rPr>
              <a:t>a = –Asin (</a:t>
            </a:r>
            <a:r>
              <a:rPr lang="el-GR" sz="4800" dirty="0">
                <a:solidFill>
                  <a:prstClr val="black"/>
                </a:solidFill>
                <a:latin typeface="Cambria" panose="02040503050406030204" pitchFamily="18" charset="0"/>
              </a:rPr>
              <a:t>ω</a:t>
            </a:r>
            <a:r>
              <a:rPr lang="vi-VN" sz="4800" dirty="0">
                <a:solidFill>
                  <a:prstClr val="black"/>
                </a:solidFill>
                <a:latin typeface="Cambria" panose="02040503050406030204" pitchFamily="18" charset="0"/>
              </a:rPr>
              <a:t>t +</a:t>
            </a:r>
            <a:r>
              <a:rPr lang="el-GR" sz="4800" dirty="0">
                <a:solidFill>
                  <a:prstClr val="black"/>
                </a:solidFill>
                <a:latin typeface="Cambria" panose="02040503050406030204" pitchFamily="18" charset="0"/>
              </a:rPr>
              <a:t>φ).</a:t>
            </a:r>
            <a:endParaRPr lang="vi-VN" sz="4800" dirty="0">
              <a:solidFill>
                <a:prstClr val="black"/>
              </a:solidFill>
              <a:latin typeface="Cambria" panose="02040503050406030204" pitchFamily="18" charset="0"/>
            </a:endParaRPr>
          </a:p>
        </p:txBody>
      </p:sp>
      <p:sp>
        <p:nvSpPr>
          <p:cNvPr id="44" name="Rectangle 43" descr="n181 zalo Nguyen Duc Chien"/>
          <p:cNvSpPr/>
          <p:nvPr/>
        </p:nvSpPr>
        <p:spPr>
          <a:xfrm>
            <a:off x="9195923" y="4264061"/>
            <a:ext cx="817507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4800" b="1" dirty="0">
                <a:solidFill>
                  <a:prstClr val="black"/>
                </a:solidFill>
                <a:latin typeface="Cambria" panose="02040503050406030204" pitchFamily="18" charset="0"/>
              </a:rPr>
              <a:t>D. </a:t>
            </a:r>
            <a:r>
              <a:rPr lang="pt-BR" sz="4800" dirty="0">
                <a:solidFill>
                  <a:prstClr val="black"/>
                </a:solidFill>
                <a:latin typeface="Cambria" panose="02040503050406030204" pitchFamily="18" charset="0"/>
              </a:rPr>
              <a:t>a = –ω2Acos (ωt +φ).</a:t>
            </a:r>
            <a:endParaRPr lang="vi-VN" sz="4800" dirty="0">
              <a:solidFill>
                <a:prstClr val="black"/>
              </a:solidFill>
              <a:latin typeface="Cambria" panose="02040503050406030204" pitchFamily="18" charset="0"/>
            </a:endParaRPr>
          </a:p>
        </p:txBody>
      </p:sp>
      <p:pic>
        <p:nvPicPr>
          <p:cNvPr id="47" name="Picture 46" descr="n181 zalo Nguyen Duc Chi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81 zalo Nguyen Duc Chien"/>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81 zalo Nguyen Duc Chi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63882" y="4380580"/>
            <a:ext cx="1207113" cy="1060796"/>
          </a:xfrm>
          <a:prstGeom prst="rect">
            <a:avLst/>
          </a:prstGeom>
        </p:spPr>
      </p:pic>
      <p:pic>
        <p:nvPicPr>
          <p:cNvPr id="53" name="Picture 52" descr="n181 zalo Nguyen Duc Chi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08521" y="3092032"/>
            <a:ext cx="1207113" cy="965690"/>
          </a:xfrm>
          <a:prstGeom prst="rect">
            <a:avLst/>
          </a:prstGeom>
        </p:spPr>
      </p:pic>
      <p:sp>
        <p:nvSpPr>
          <p:cNvPr id="18" name="Cloud 17" descr="n181 zalo Nguyen Duc Chien">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prstClr val="white">
                    <a:lumMod val="50000"/>
                  </a:prstClr>
                </a:solidFill>
                <a:latin typeface="Cambria" panose="02040503050406030204" pitchFamily="18" charset="0"/>
              </a:rPr>
              <a:t>QUAY VỀ</a:t>
            </a:r>
            <a:endParaRPr lang="vi-VN" sz="3600" b="1" dirty="0">
              <a:solidFill>
                <a:prstClr val="white">
                  <a:lumMod val="50000"/>
                </a:prstClr>
              </a:solidFill>
              <a:latin typeface="Cambria" panose="02040503050406030204" pitchFamily="18" charset="0"/>
            </a:endParaRPr>
          </a:p>
        </p:txBody>
      </p:sp>
    </p:spTree>
    <p:extLst>
      <p:ext uri="{BB962C8B-B14F-4D97-AF65-F5344CB8AC3E}">
        <p14:creationId xmlns:p14="http://schemas.microsoft.com/office/powerpoint/2010/main" val="325170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66"/>
        </a:solidFill>
        <a:ln w="38100" cap="flat" cmpd="dbl" algn="ctr">
          <a:solidFill>
            <a:srgbClr val="333399"/>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Webdings" pitchFamily="18" charset="2"/>
          </a:defRPr>
        </a:defPPr>
      </a:lstStyle>
    </a:spDef>
    <a:lnDef>
      <a:spPr bwMode="auto">
        <a:xfrm>
          <a:off x="0" y="0"/>
          <a:ext cx="1" cy="1"/>
        </a:xfrm>
        <a:custGeom>
          <a:avLst/>
          <a:gdLst/>
          <a:ahLst/>
          <a:cxnLst/>
          <a:rect l="0" t="0" r="0" b="0"/>
          <a:pathLst/>
        </a:custGeom>
        <a:solidFill>
          <a:srgbClr val="000066"/>
        </a:solidFill>
        <a:ln w="38100" cap="flat" cmpd="dbl" algn="ctr">
          <a:solidFill>
            <a:srgbClr val="333399"/>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Webdings" pitchFamily="18" charset="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2195</TotalTime>
  <Words>3042</Words>
  <Application>Microsoft Office PowerPoint</Application>
  <PresentationFormat>Tùy chỉnh</PresentationFormat>
  <Paragraphs>335</Paragraphs>
  <Slides>52</Slides>
  <Notes>0</Notes>
  <HiddenSlides>0</HiddenSlides>
  <MMClips>13</MMClips>
  <ScaleCrop>false</ScaleCrop>
  <HeadingPairs>
    <vt:vector size="6" baseType="variant">
      <vt:variant>
        <vt:lpstr>Phông được Dùng</vt:lpstr>
      </vt:variant>
      <vt:variant>
        <vt:i4>9</vt:i4>
      </vt:variant>
      <vt:variant>
        <vt:lpstr>Chủ đề</vt:lpstr>
      </vt:variant>
      <vt:variant>
        <vt:i4>5</vt:i4>
      </vt:variant>
      <vt:variant>
        <vt:lpstr>Tiêu đề Bản chiếu</vt:lpstr>
      </vt:variant>
      <vt:variant>
        <vt:i4>52</vt:i4>
      </vt:variant>
    </vt:vector>
  </HeadingPairs>
  <TitlesOfParts>
    <vt:vector size="66" baseType="lpstr">
      <vt:lpstr>Cambria Math</vt:lpstr>
      <vt:lpstr>Arial</vt:lpstr>
      <vt:lpstr>Cambria</vt:lpstr>
      <vt:lpstr>Times New Roman</vt:lpstr>
      <vt:lpstr>Lucida Sans</vt:lpstr>
      <vt:lpstr>Muli Regular</vt:lpstr>
      <vt:lpstr>Calibri</vt:lpstr>
      <vt:lpstr>Wingdings</vt:lpstr>
      <vt:lpstr>Webdings</vt:lpstr>
      <vt:lpstr>Office Theme</vt:lpstr>
      <vt:lpstr>2_Office Theme</vt:lpstr>
      <vt:lpstr>3_Office Theme</vt:lpstr>
      <vt:lpstr>4_Office Theme</vt:lpstr>
      <vt:lpstr>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THPT Nam Trực, Nam Định</dc:title>
  <dc:creator>Đoàn Văn Doanh</dc:creator>
  <cp:lastModifiedBy>Đoàn Văn Doanh</cp:lastModifiedBy>
  <cp:revision>86</cp:revision>
  <dcterms:created xsi:type="dcterms:W3CDTF">2006-08-16T00:00:00Z</dcterms:created>
  <dcterms:modified xsi:type="dcterms:W3CDTF">2023-08-09T00:40:12Z</dcterms:modified>
  <dc:identifier>DAFb2ERLK-M</dc:identifier>
</cp:coreProperties>
</file>