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57" r:id="rId3"/>
    <p:sldId id="259" r:id="rId4"/>
    <p:sldId id="260" r:id="rId5"/>
    <p:sldId id="285" r:id="rId6"/>
    <p:sldId id="287" r:id="rId7"/>
    <p:sldId id="286" r:id="rId8"/>
    <p:sldId id="288" r:id="rId9"/>
    <p:sldId id="270" r:id="rId10"/>
    <p:sldId id="261" r:id="rId11"/>
    <p:sldId id="262" r:id="rId12"/>
    <p:sldId id="289" r:id="rId13"/>
    <p:sldId id="290" r:id="rId14"/>
    <p:sldId id="264" r:id="rId15"/>
    <p:sldId id="291" r:id="rId16"/>
    <p:sldId id="280" r:id="rId17"/>
    <p:sldId id="263" r:id="rId18"/>
    <p:sldId id="292" r:id="rId19"/>
    <p:sldId id="265" r:id="rId20"/>
    <p:sldId id="266" r:id="rId21"/>
    <p:sldId id="267" r:id="rId22"/>
    <p:sldId id="268" r:id="rId23"/>
    <p:sldId id="269" r:id="rId24"/>
    <p:sldId id="293" r:id="rId25"/>
    <p:sldId id="271" r:id="rId26"/>
    <p:sldId id="272" r:id="rId27"/>
    <p:sldId id="273"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p:cViewPr varScale="1">
        <p:scale>
          <a:sx n="84" d="100"/>
          <a:sy n="84" d="100"/>
        </p:scale>
        <p:origin x="1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6AD5E-47A6-4153-94E7-A6BBF5CCD857}"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88680-3D8E-44EB-A658-F2444FEEA42B}" type="slidenum">
              <a:rPr lang="en-US" smtClean="0"/>
              <a:t>‹#›</a:t>
            </a:fld>
            <a:endParaRPr lang="en-US"/>
          </a:p>
        </p:txBody>
      </p:sp>
    </p:spTree>
    <p:extLst>
      <p:ext uri="{BB962C8B-B14F-4D97-AF65-F5344CB8AC3E}">
        <p14:creationId xmlns:p14="http://schemas.microsoft.com/office/powerpoint/2010/main" val="198842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6/11/2024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3.xml"/><Relationship Id="rId3" Type="http://schemas.openxmlformats.org/officeDocument/2006/relationships/image" Target="../media/image8.gif"/><Relationship Id="rId7" Type="http://schemas.openxmlformats.org/officeDocument/2006/relationships/slide" Target="slide18.xml"/><Relationship Id="rId12" Type="http://schemas.openxmlformats.org/officeDocument/2006/relationships/slide" Target="slide24.xml"/><Relationship Id="rId17" Type="http://schemas.openxmlformats.org/officeDocument/2006/relationships/image" Target="../media/image12.gif"/><Relationship Id="rId2" Type="http://schemas.openxmlformats.org/officeDocument/2006/relationships/image" Target="../media/image7.jpeg"/><Relationship Id="rId16" Type="http://schemas.openxmlformats.org/officeDocument/2006/relationships/slide" Target="slide2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25.xml"/><Relationship Id="rId5" Type="http://schemas.openxmlformats.org/officeDocument/2006/relationships/image" Target="../media/image10.png"/><Relationship Id="rId15" Type="http://schemas.openxmlformats.org/officeDocument/2006/relationships/slide" Target="slide26.xml"/><Relationship Id="rId10" Type="http://schemas.openxmlformats.org/officeDocument/2006/relationships/slide" Target="slide21.xml"/><Relationship Id="rId4" Type="http://schemas.openxmlformats.org/officeDocument/2006/relationships/image" Target="../media/image9.gif"/><Relationship Id="rId9" Type="http://schemas.openxmlformats.org/officeDocument/2006/relationships/slide" Target="slide20.xml"/><Relationship Id="rId14" Type="http://schemas.openxmlformats.org/officeDocument/2006/relationships/slide" Target="slide22.xml"/></Relationships>
</file>

<file path=ppt/slides/_rels/slide18.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slide" Target="slide17.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gif"/><Relationship Id="rId4" Type="http://schemas.openxmlformats.org/officeDocument/2006/relationships/image" Target="../media/image9.gif"/><Relationship Id="rId9" Type="http://schemas.openxmlformats.org/officeDocument/2006/relationships/image" Target="../media/image12.gif"/></Relationships>
</file>

<file path=ppt/slides/_rels/slide1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slide" Target="slide17.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gif"/><Relationship Id="rId4" Type="http://schemas.openxmlformats.org/officeDocument/2006/relationships/image" Target="../media/image9.gif"/><Relationship Id="rId9" Type="http://schemas.openxmlformats.org/officeDocument/2006/relationships/image" Target="../media/image1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8.gif"/><Relationship Id="rId7" Type="http://schemas.openxmlformats.org/officeDocument/2006/relationships/image" Target="../media/image15.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image" Target="../media/image13.gif"/></Relationships>
</file>

<file path=ppt/slides/_rels/slide28.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file:///D:\Documents%20and%20Settings\user\My%20Documents\Downloads\Music\24437.mp3" TargetMode="External"/><Relationship Id="rId6" Type="http://schemas.openxmlformats.org/officeDocument/2006/relationships/image" Target="../media/image10.png"/><Relationship Id="rId11" Type="http://schemas.openxmlformats.org/officeDocument/2006/relationships/image" Target="../media/image16.gif"/><Relationship Id="rId5" Type="http://schemas.openxmlformats.org/officeDocument/2006/relationships/image" Target="../media/image9.gif"/><Relationship Id="rId10" Type="http://schemas.openxmlformats.org/officeDocument/2006/relationships/image" Target="../media/image14.gif"/><Relationship Id="rId4" Type="http://schemas.openxmlformats.org/officeDocument/2006/relationships/image" Target="../media/image8.gif"/><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9103" y="1058778"/>
            <a:ext cx="8805857" cy="1689967"/>
          </a:xfrm>
        </p:spPr>
        <p:style>
          <a:lnRef idx="2">
            <a:schemeClr val="accent4"/>
          </a:lnRef>
          <a:fillRef idx="1">
            <a:schemeClr val="lt1"/>
          </a:fillRef>
          <a:effectRef idx="0">
            <a:schemeClr val="accent4"/>
          </a:effectRef>
          <a:fontRef idx="minor">
            <a:schemeClr val="dk1"/>
          </a:fontRef>
        </p:style>
        <p:txBody>
          <a:bodyPr/>
          <a:lstStyle/>
          <a:p>
            <a:pPr algn="ctr">
              <a:lnSpc>
                <a:spcPct val="107000"/>
              </a:lnSpc>
              <a:spcBef>
                <a:spcPts val="600"/>
              </a:spcBef>
              <a:spcAft>
                <a:spcPts val="800"/>
              </a:spcAft>
            </a:pPr>
            <a:r>
              <a:rPr lang="en-US" sz="4400" b="1">
                <a:solidFill>
                  <a:srgbClr val="FF0000"/>
                </a:solidFill>
                <a:latin typeface="Arial" panose="020B0604020202020204" pitchFamily="34" charset="0"/>
                <a:cs typeface="Arial" panose="020B0604020202020204" pitchFamily="34" charset="0"/>
              </a:rPr>
              <a:t>BÀI 15:</a:t>
            </a:r>
            <a:br>
              <a:rPr lang="en-US" sz="4400" b="1">
                <a:latin typeface="Arial" panose="020B0604020202020204" pitchFamily="34" charset="0"/>
                <a:cs typeface="Arial" panose="020B0604020202020204" pitchFamily="34" charset="0"/>
              </a:rPr>
            </a:br>
            <a:r>
              <a:rPr lang="en-US" sz="2800" kern="100">
                <a:solidFill>
                  <a:srgbClr val="002060"/>
                </a:solidFill>
                <a:effectLst/>
                <a:latin typeface="Times New Roman" panose="02020603050405020304" pitchFamily="18" charset="0"/>
                <a:ea typeface="Arial" panose="020B0604020202020204" pitchFamily="34" charset="0"/>
                <a:cs typeface="Arial" panose="020B0604020202020204" pitchFamily="34" charset="0"/>
              </a:rPr>
              <a:t>ĐẶC ĐIỂM SINH SẢN VÀ KĨ THUẬT ƯƠNG</a:t>
            </a:r>
            <a:br>
              <a:rPr lang="en-US" sz="2800" kern="100">
                <a:effectLst/>
                <a:latin typeface="Times New Roman" panose="02020603050405020304" pitchFamily="18" charset="0"/>
                <a:ea typeface="Arial" panose="020B0604020202020204" pitchFamily="34" charset="0"/>
                <a:cs typeface="Arial" panose="020B0604020202020204" pitchFamily="34" charset="0"/>
              </a:rPr>
            </a:br>
            <a:r>
              <a:rPr lang="en-US" sz="2800" kern="100">
                <a:solidFill>
                  <a:srgbClr val="002060"/>
                </a:solidFill>
                <a:effectLst/>
                <a:latin typeface="Times New Roman" panose="02020603050405020304" pitchFamily="18" charset="0"/>
                <a:ea typeface="Arial" panose="020B0604020202020204" pitchFamily="34" charset="0"/>
                <a:cs typeface="Arial" panose="020B0604020202020204" pitchFamily="34" charset="0"/>
              </a:rPr>
              <a:t>NUÔI CÁ, TÔM GIỐNG</a:t>
            </a:r>
            <a:endParaRPr lang="en-US" sz="28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940699" y="2819100"/>
            <a:ext cx="4777418" cy="450512"/>
          </a:xfrm>
        </p:spPr>
        <p:txBody>
          <a:bodyPr/>
          <a:lstStyle/>
          <a:p>
            <a:pPr algn="ctr"/>
            <a:r>
              <a:rPr lang="en-US" dirty="0">
                <a:latin typeface="Arial" panose="020B0604020202020204" pitchFamily="34" charset="0"/>
                <a:cs typeface="Arial" panose="020B0604020202020204" pitchFamily="34" charset="0"/>
              </a:rPr>
              <a:t>MÔN</a:t>
            </a:r>
            <a:r>
              <a:rPr lang="en-US">
                <a:latin typeface="Arial" panose="020B0604020202020204" pitchFamily="34" charset="0"/>
                <a:cs typeface="Arial" panose="020B0604020202020204" pitchFamily="34" charset="0"/>
              </a:rPr>
              <a:t>: CÔNG NGHỆ 12</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1E0392D-1BDC-B472-520E-699947CE91EC}"/>
              </a:ext>
            </a:extLst>
          </p:cNvPr>
          <p:cNvPicPr>
            <a:picLocks noChangeAspect="1"/>
          </p:cNvPicPr>
          <p:nvPr/>
        </p:nvPicPr>
        <p:blipFill>
          <a:blip r:embed="rId2"/>
          <a:stretch>
            <a:fillRect/>
          </a:stretch>
        </p:blipFill>
        <p:spPr>
          <a:xfrm>
            <a:off x="2681618" y="3277570"/>
            <a:ext cx="5569173" cy="3255143"/>
          </a:xfrm>
          <a:prstGeom prst="rect">
            <a:avLst/>
          </a:prstGeom>
        </p:spPr>
      </p:pic>
    </p:spTree>
    <p:extLst>
      <p:ext uri="{BB962C8B-B14F-4D97-AF65-F5344CB8AC3E}">
        <p14:creationId xmlns:p14="http://schemas.microsoft.com/office/powerpoint/2010/main" val="397183803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1</a:t>
            </a:r>
            <a:r>
              <a:rPr lang="en-US" sz="2600" b="1">
                <a:solidFill>
                  <a:srgbClr val="FF0000"/>
                </a:solidFill>
                <a:latin typeface="Arial" panose="020B0604020202020204" pitchFamily="34" charset="0"/>
                <a:cs typeface="Arial" panose="020B0604020202020204" pitchFamily="34" charset="0"/>
              </a:rPr>
              <a:t>. ĐẶC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8" y="760852"/>
            <a:ext cx="560852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1.2. Đặc điểm sinh sản của tôm</a:t>
            </a:r>
            <a:endParaRPr lang="en-US" sz="2600" b="1"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346508" y="1432935"/>
            <a:ext cx="7253923"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kern="0">
                <a:effectLst/>
                <a:latin typeface="Times New Roman" panose="02020603050405020304" pitchFamily="18" charset="0"/>
                <a:ea typeface="Times New Roman" panose="02020603050405020304" pitchFamily="18" charset="0"/>
                <a:cs typeface="Times New Roman" panose="02020603050405020304" pitchFamily="18" charset="0"/>
              </a:rPr>
              <a:t>d. Điều kiện sinh sản</a:t>
            </a: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spc="-50">
              <a:effectLst/>
              <a:latin typeface="Times New Roman" panose="02020603050405020304" pitchFamily="18" charset="0"/>
              <a:ea typeface="Arial" panose="020B0604020202020204" pitchFamily="34" charset="0"/>
              <a:cs typeface="Arial" panose="020B0604020202020204" pitchFamily="34" charset="0"/>
            </a:endParaRPr>
          </a:p>
          <a:p>
            <a:pPr algn="just"/>
            <a:r>
              <a:rPr lang="en-US" sz="2400" kern="100" spc="-50">
                <a:effectLst/>
                <a:latin typeface="Times New Roman" panose="02020603050405020304" pitchFamily="18" charset="0"/>
                <a:ea typeface="Arial" panose="020B0604020202020204" pitchFamily="34" charset="0"/>
                <a:cs typeface="Arial" panose="020B0604020202020204" pitchFamily="34" charset="0"/>
              </a:rPr>
              <a:t>Tôm cần các điều kiện như vùng nước sâu (50-150 m) với độ mặn từ 30-32‰, nhiệt độ 25-28°C, độ kiềm 100-120 mg CaCO3/l, oxy hòa tan lớn hơn 6 mg/l và không có khí độc. Sự khác biệt là tôm sú thường sinh sản vào tháng 3-4 và tháng 9-10, trong khi tôm thẻ chân trắng sinh sản vào mùa xuân từ tháng 1-4 và có thể sinh sản quanh năm trong sản xuất giống nhân tạo.</a:t>
            </a:r>
            <a:endParaRPr lang="en-US" sz="2400" kern="100">
              <a:effectLst/>
              <a:latin typeface="Times New Roman" panose="02020603050405020304" pitchFamily="18"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92E702-1B40-34BB-1867-E150580D9399}"/>
              </a:ext>
            </a:extLst>
          </p:cNvPr>
          <p:cNvSpPr txBox="1"/>
          <p:nvPr/>
        </p:nvSpPr>
        <p:spPr>
          <a:xfrm>
            <a:off x="346508" y="4550725"/>
            <a:ext cx="9307027" cy="18259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lnSpc>
                <a:spcPct val="107000"/>
              </a:lnSpc>
              <a:spcBef>
                <a:spcPts val="600"/>
              </a:spcBef>
              <a:spcAft>
                <a:spcPts val="800"/>
              </a:spcAft>
              <a:buSzPts val="1000"/>
              <a:tabLst>
                <a:tab pos="457200" algn="l"/>
              </a:tabLst>
            </a:pPr>
            <a:r>
              <a:rPr lang="en-US" sz="2400" b="1" kern="0">
                <a:effectLst/>
                <a:latin typeface="Times New Roman" panose="02020603050405020304" pitchFamily="18" charset="0"/>
                <a:ea typeface="Times New Roman" panose="02020603050405020304" pitchFamily="18" charset="0"/>
                <a:cs typeface="Times New Roman" panose="02020603050405020304" pitchFamily="18" charset="0"/>
              </a:rPr>
              <a:t>e. Sức sinh sản</a:t>
            </a: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a:latin typeface="Times New Roman" panose="02020603050405020304" pitchFamily="18" charset="0"/>
              <a:ea typeface="Times New Roman" panose="02020603050405020304" pitchFamily="18" charset="0"/>
              <a:cs typeface="Arial" panose="020B0604020202020204" pitchFamily="34" charset="0"/>
            </a:endParaRPr>
          </a:p>
          <a:p>
            <a:pPr lvl="0" algn="just">
              <a:lnSpc>
                <a:spcPct val="107000"/>
              </a:lnSpc>
              <a:spcBef>
                <a:spcPts val="600"/>
              </a:spcBef>
              <a:spcAft>
                <a:spcPts val="800"/>
              </a:spcAft>
              <a:buSzPts val="1000"/>
              <a:tabLst>
                <a:tab pos="457200" algn="l"/>
              </a:tabLst>
            </a:pPr>
            <a:r>
              <a:rPr lang="en-US" sz="2400" kern="0">
                <a:effectLst/>
                <a:latin typeface="Times New Roman" panose="02020603050405020304" pitchFamily="18" charset="0"/>
                <a:ea typeface="Times New Roman" panose="02020603050405020304" pitchFamily="18" charset="0"/>
                <a:cs typeface="Times New Roman" panose="02020603050405020304" pitchFamily="18" charset="0"/>
              </a:rPr>
              <a:t>Tôm có thể đẻ từ 3-4 đợt trong mùa sinh sản. Tôm sú có thể đẻ 15 triệu trứng/lần, tôm sú già hóa đẻ 600-700 nghìn trứng/lần. Tôm thẻ chân trắng đẻ 100-250 nghìn trứng/lần. Tôm càng xanh đẻ 3-5 nghìn trứng/lần.</a:t>
            </a:r>
            <a:endParaRPr lang="en-US" sz="2400" kern="10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Cloud Callout 10">
            <a:extLst>
              <a:ext uri="{FF2B5EF4-FFF2-40B4-BE49-F238E27FC236}">
                <a16:creationId xmlns:a16="http://schemas.microsoft.com/office/drawing/2014/main" id="{D4307A52-07CE-87B2-D8AB-ECE52C0D80D5}"/>
              </a:ext>
            </a:extLst>
          </p:cNvPr>
          <p:cNvSpPr/>
          <p:nvPr/>
        </p:nvSpPr>
        <p:spPr>
          <a:xfrm>
            <a:off x="7840980" y="769907"/>
            <a:ext cx="4351020" cy="3015115"/>
          </a:xfrm>
          <a:prstGeom prst="cloudCallout">
            <a:avLst>
              <a:gd name="adj1" fmla="val -50430"/>
              <a:gd name="adj2" fmla="val 9604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Trình bày các điều kiện sinh sản cần thiết của tôm và nêu rõ sự khác biệt giữa tôm sú và tôm thẻ chân trắng.</a:t>
            </a:r>
            <a:endParaRPr lang="en-US">
              <a:solidFill>
                <a:srgbClr val="FF0000"/>
              </a:solidFill>
            </a:endParaRPr>
          </a:p>
          <a:p>
            <a:pPr algn="ct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287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2</a:t>
            </a:r>
            <a:r>
              <a:rPr lang="en-US" sz="2600" b="1">
                <a:solidFill>
                  <a:srgbClr val="FF0000"/>
                </a:solidFill>
                <a:latin typeface="Arial" panose="020B0604020202020204" pitchFamily="34" charset="0"/>
                <a:cs typeface="Arial" panose="020B0604020202020204" pitchFamily="34" charset="0"/>
              </a:rPr>
              <a:t>. KĨ THUẬT ƯƠNG, NUÔI CÁ, TÔM GIỐNG</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8" y="760852"/>
            <a:ext cx="4484799"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2.1. Kĩ thuật ương, nuôi cá</a:t>
            </a:r>
            <a:endParaRPr lang="en-US" sz="2600" b="1" dirty="0">
              <a:solidFill>
                <a:srgbClr val="002060"/>
              </a:solidFill>
              <a:latin typeface="Arial" panose="020B0604020202020204" pitchFamily="34" charset="0"/>
              <a:cs typeface="Arial" panose="020B0604020202020204" pitchFamily="34" charset="0"/>
            </a:endParaRPr>
          </a:p>
        </p:txBody>
      </p:sp>
      <p:sp>
        <p:nvSpPr>
          <p:cNvPr id="13" name="Cloud Callout 12"/>
          <p:cNvSpPr/>
          <p:nvPr/>
        </p:nvSpPr>
        <p:spPr>
          <a:xfrm>
            <a:off x="6869373" y="799496"/>
            <a:ext cx="4969701" cy="3308480"/>
          </a:xfrm>
          <a:prstGeom prst="cloudCallout">
            <a:avLst>
              <a:gd name="adj1" fmla="val -50430"/>
              <a:gd name="adj2" fmla="val 960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800" kern="100">
                <a:latin typeface="Times New Roman" panose="02020603050405020304" pitchFamily="18" charset="0"/>
                <a:ea typeface="Arial" panose="020B0604020202020204" pitchFamily="34" charset="0"/>
                <a:cs typeface="Arial" panose="020B0604020202020204" pitchFamily="34" charset="0"/>
              </a:rPr>
              <a:t>. </a:t>
            </a:r>
            <a:r>
              <a:rPr lang="en-US" sz="2400" kern="100">
                <a:solidFill>
                  <a:srgbClr val="FF0000"/>
                </a:solidFill>
                <a:latin typeface="Times New Roman" panose="02020603050405020304" pitchFamily="18" charset="0"/>
                <a:ea typeface="Arial" panose="020B0604020202020204" pitchFamily="34" charset="0"/>
                <a:cs typeface="Arial" panose="020B0604020202020204" pitchFamily="34" charset="0"/>
              </a:rPr>
              <a:t>Hãy trình bày các bước chuẩn bị ao nuôi để ương cá giống từ giai đoạn cá bột lên cá hương? Tại sao phải thực hiện các bước đó?</a:t>
            </a:r>
          </a:p>
        </p:txBody>
      </p:sp>
      <p:sp>
        <p:nvSpPr>
          <p:cNvPr id="4" name="TextBox 3">
            <a:extLst>
              <a:ext uri="{FF2B5EF4-FFF2-40B4-BE49-F238E27FC236}">
                <a16:creationId xmlns:a16="http://schemas.microsoft.com/office/drawing/2014/main" id="{BAFEC800-CF43-5CD8-981A-77ADF84C7665}"/>
              </a:ext>
            </a:extLst>
          </p:cNvPr>
          <p:cNvSpPr txBox="1"/>
          <p:nvPr/>
        </p:nvSpPr>
        <p:spPr>
          <a:xfrm>
            <a:off x="346508" y="1687497"/>
            <a:ext cx="6409134" cy="34830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800"/>
              </a:spcAft>
            </a:pPr>
            <a:r>
              <a:rPr lang="en-US" b="1" kern="100">
                <a:effectLst/>
                <a:latin typeface="Times New Roman" panose="02020603050405020304" pitchFamily="18" charset="0"/>
                <a:ea typeface="Arial" panose="020B0604020202020204" pitchFamily="34" charset="0"/>
                <a:cs typeface="Arial" panose="020B0604020202020204" pitchFamily="34" charset="0"/>
              </a:rPr>
              <a:t>Giai đoạn 1: Ương nuôi từ cá bột lên cá hương</a:t>
            </a:r>
            <a:endParaRPr lang="en-US" kern="100">
              <a:effectLst/>
              <a:latin typeface="Times New Roman" panose="02020603050405020304" pitchFamily="18" charset="0"/>
              <a:ea typeface="Arial" panose="020B0604020202020204" pitchFamily="34" charset="0"/>
              <a:cs typeface="Arial" panose="020B0604020202020204" pitchFamily="34" charset="0"/>
            </a:endParaRPr>
          </a:p>
          <a:p>
            <a:pPr algn="just">
              <a:spcBef>
                <a:spcPts val="600"/>
              </a:spcBef>
              <a:spcAft>
                <a:spcPts val="800"/>
              </a:spcAft>
            </a:pPr>
            <a:r>
              <a:rPr lang="en-US" b="1" kern="100">
                <a:effectLst/>
                <a:latin typeface="Times New Roman" panose="02020603050405020304" pitchFamily="18" charset="0"/>
                <a:ea typeface="Arial" panose="020B0604020202020204" pitchFamily="34" charset="0"/>
                <a:cs typeface="Arial" panose="020B0604020202020204" pitchFamily="34" charset="0"/>
              </a:rPr>
              <a:t>a. Chuẩn bị ao ương</a:t>
            </a:r>
            <a:r>
              <a:rPr lang="en-US" kern="100">
                <a:effectLst/>
                <a:latin typeface="Times New Roman" panose="02020603050405020304" pitchFamily="18" charset="0"/>
                <a:ea typeface="Arial" panose="020B0604020202020204" pitchFamily="34" charset="0"/>
                <a:cs typeface="Arial" panose="020B0604020202020204" pitchFamily="34" charset="0"/>
              </a:rPr>
              <a:t>:</a:t>
            </a:r>
          </a:p>
          <a:p>
            <a:pPr algn="just">
              <a:spcBef>
                <a:spcPts val="600"/>
              </a:spcBef>
              <a:spcAft>
                <a:spcPts val="800"/>
              </a:spcAft>
            </a:pPr>
            <a:r>
              <a:rPr lang="en-US" kern="100">
                <a:effectLst/>
                <a:latin typeface="Times New Roman" panose="02020603050405020304" pitchFamily="18" charset="0"/>
                <a:ea typeface="Arial" panose="020B0604020202020204" pitchFamily="34" charset="0"/>
                <a:cs typeface="Arial" panose="020B0604020202020204" pitchFamily="34" charset="0"/>
              </a:rPr>
              <a:t>- Chọn ao hình chữ nhật, diện tích 1500-2000 m², sâu 12-15 m, đáy phẳng, có lớp bùn 10-15 cm, bờ chắc chắn.</a:t>
            </a:r>
          </a:p>
          <a:p>
            <a:pPr algn="just">
              <a:spcBef>
                <a:spcPts val="600"/>
              </a:spcBef>
              <a:spcAft>
                <a:spcPts val="800"/>
              </a:spcAft>
            </a:pPr>
            <a:r>
              <a:rPr lang="en-US" kern="100">
                <a:effectLst/>
                <a:latin typeface="Times New Roman" panose="02020603050405020304" pitchFamily="18" charset="0"/>
                <a:ea typeface="Arial" panose="020B0604020202020204" pitchFamily="34" charset="0"/>
                <a:cs typeface="Arial" panose="020B0604020202020204" pitchFamily="34" charset="0"/>
              </a:rPr>
              <a:t>- Làm cạn ao, tẩy dọn bằng vôi bột hoặc hóa chất diệt tạp, phối ao ít nhất 3 ngày để diệt trừ dịch hại.</a:t>
            </a:r>
          </a:p>
          <a:p>
            <a:pPr algn="just">
              <a:spcBef>
                <a:spcPts val="600"/>
              </a:spcBef>
              <a:spcAft>
                <a:spcPts val="800"/>
              </a:spcAft>
            </a:pPr>
            <a:r>
              <a:rPr lang="en-US" kern="100">
                <a:effectLst/>
                <a:latin typeface="Times New Roman" panose="02020603050405020304" pitchFamily="18" charset="0"/>
                <a:ea typeface="Arial" panose="020B0604020202020204" pitchFamily="34" charset="0"/>
                <a:cs typeface="Arial" panose="020B0604020202020204" pitchFamily="34" charset="0"/>
              </a:rPr>
              <a:t>- Cấp nước qua túi lọc, bón phân vi sinh và phân xanh để tạo thức ăn cho cá.</a:t>
            </a:r>
          </a:p>
          <a:p>
            <a:pPr algn="just">
              <a:spcBef>
                <a:spcPts val="600"/>
              </a:spcBef>
              <a:spcAft>
                <a:spcPts val="800"/>
              </a:spcAft>
            </a:pPr>
            <a:r>
              <a:rPr lang="en-US" kern="100">
                <a:effectLst/>
                <a:latin typeface="Times New Roman" panose="02020603050405020304" pitchFamily="18" charset="0"/>
                <a:ea typeface="Arial" panose="020B0604020202020204" pitchFamily="34" charset="0"/>
                <a:cs typeface="Arial" panose="020B0604020202020204" pitchFamily="34" charset="0"/>
              </a:rPr>
              <a:t>- Sau 2-3 ngày, khi nước có màu xanh nõn chuối thì thả cá vào ao.</a:t>
            </a:r>
          </a:p>
        </p:txBody>
      </p:sp>
    </p:spTree>
    <p:extLst>
      <p:ext uri="{BB962C8B-B14F-4D97-AF65-F5344CB8AC3E}">
        <p14:creationId xmlns:p14="http://schemas.microsoft.com/office/powerpoint/2010/main" val="4284455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9143424"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2</a:t>
            </a:r>
            <a:r>
              <a:rPr lang="en-US" sz="2600" b="1">
                <a:solidFill>
                  <a:srgbClr val="FF0000"/>
                </a:solidFill>
                <a:latin typeface="Arial" panose="020B0604020202020204" pitchFamily="34" charset="0"/>
                <a:cs typeface="Arial" panose="020B0604020202020204" pitchFamily="34" charset="0"/>
              </a:rPr>
              <a:t>. KĨ THUẬT ƯƠNG, NUÔI CÁ, TÔM GIỐNG</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05564" y="760852"/>
            <a:ext cx="4484799"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2.1. Kĩ thuật ương, nuôi cá</a:t>
            </a:r>
            <a:endParaRPr lang="en-US" sz="2600" b="1" dirty="0">
              <a:solidFill>
                <a:srgbClr val="002060"/>
              </a:solidFill>
              <a:latin typeface="Arial" panose="020B0604020202020204" pitchFamily="34" charset="0"/>
              <a:cs typeface="Arial" panose="020B0604020202020204" pitchFamily="34" charset="0"/>
            </a:endParaRPr>
          </a:p>
        </p:txBody>
      </p:sp>
      <p:sp>
        <p:nvSpPr>
          <p:cNvPr id="13" name="Cloud Callout 12"/>
          <p:cNvSpPr/>
          <p:nvPr/>
        </p:nvSpPr>
        <p:spPr>
          <a:xfrm>
            <a:off x="6685128" y="787805"/>
            <a:ext cx="5436357" cy="2473667"/>
          </a:xfrm>
          <a:prstGeom prst="cloudCallout">
            <a:avLst>
              <a:gd name="adj1" fmla="val -50430"/>
              <a:gd name="adj2" fmla="val 960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000" kern="100">
                <a:solidFill>
                  <a:srgbClr val="FF0000"/>
                </a:solidFill>
                <a:latin typeface="Times New Roman" panose="02020603050405020304" pitchFamily="18" charset="0"/>
                <a:ea typeface="Arial" panose="020B0604020202020204" pitchFamily="34" charset="0"/>
                <a:cs typeface="Arial" panose="020B0604020202020204" pitchFamily="34" charset="0"/>
              </a:rPr>
              <a:t>Với mật độ thả cá khác nhau, hãy so sánh và phân tích lý do vì sao mật độ thả cá bột khác với mật độ thả cá hương trong quá trình ương nuôi cá giống?</a:t>
            </a:r>
          </a:p>
        </p:txBody>
      </p:sp>
      <p:sp>
        <p:nvSpPr>
          <p:cNvPr id="4" name="TextBox 3">
            <a:extLst>
              <a:ext uri="{FF2B5EF4-FFF2-40B4-BE49-F238E27FC236}">
                <a16:creationId xmlns:a16="http://schemas.microsoft.com/office/drawing/2014/main" id="{BAFEC800-CF43-5CD8-981A-77ADF84C7665}"/>
              </a:ext>
            </a:extLst>
          </p:cNvPr>
          <p:cNvSpPr txBox="1"/>
          <p:nvPr/>
        </p:nvSpPr>
        <p:spPr>
          <a:xfrm>
            <a:off x="346508" y="1348133"/>
            <a:ext cx="6409134" cy="21339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800"/>
              </a:spcAft>
            </a:pPr>
            <a:r>
              <a:rPr lang="en-US" b="1" kern="100">
                <a:effectLst/>
                <a:latin typeface="Times New Roman" panose="02020603050405020304" pitchFamily="18" charset="0"/>
                <a:ea typeface="Arial" panose="020B0604020202020204" pitchFamily="34" charset="0"/>
                <a:cs typeface="Arial" panose="020B0604020202020204" pitchFamily="34" charset="0"/>
              </a:rPr>
              <a:t>Giai đoạn 1: Ương nuôi từ cá bột lên cá hương</a:t>
            </a:r>
          </a:p>
          <a:p>
            <a:r>
              <a:rPr lang="en-US" b="1"/>
              <a:t>b. Lựa chọn và thả cá</a:t>
            </a:r>
            <a:r>
              <a:rPr lang="en-US"/>
              <a:t>:</a:t>
            </a:r>
          </a:p>
          <a:p>
            <a:r>
              <a:rPr lang="en-US"/>
              <a:t>- Chọn cá bột từ 2-10 ngày tuổi.</a:t>
            </a:r>
          </a:p>
          <a:p>
            <a:r>
              <a:rPr lang="en-US"/>
              <a:t>- Miền Bắc thả cá vào cuối tháng 3 đến đầu tháng 4 và tháng 9; miền Nam thả quanh năm, tập trung vào mùa mưa.</a:t>
            </a:r>
          </a:p>
          <a:p>
            <a:r>
              <a:rPr lang="en-US"/>
              <a:t>- Thả cá mật độ 250-350 con/m², vào sáng sớm hoặc chiều mát.</a:t>
            </a:r>
          </a:p>
        </p:txBody>
      </p:sp>
      <p:sp>
        <p:nvSpPr>
          <p:cNvPr id="5" name="TextBox 4">
            <a:extLst>
              <a:ext uri="{FF2B5EF4-FFF2-40B4-BE49-F238E27FC236}">
                <a16:creationId xmlns:a16="http://schemas.microsoft.com/office/drawing/2014/main" id="{E1794C73-6082-3A54-DFEE-540523051412}"/>
              </a:ext>
            </a:extLst>
          </p:cNvPr>
          <p:cNvSpPr txBox="1"/>
          <p:nvPr/>
        </p:nvSpPr>
        <p:spPr>
          <a:xfrm>
            <a:off x="346508" y="3576889"/>
            <a:ext cx="640913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a:t>c. Chăm sóc và quản lý</a:t>
            </a:r>
            <a:r>
              <a:rPr lang="en-US"/>
              <a:t>:</a:t>
            </a:r>
          </a:p>
          <a:p>
            <a:r>
              <a:rPr lang="en-US"/>
              <a:t>- Hai tuần đầu cho ăn thức ăn dạng bột mịn, sau đó cho ăn thức ăn đặc trưng.</a:t>
            </a:r>
          </a:p>
          <a:p>
            <a:r>
              <a:rPr lang="en-US"/>
              <a:t>- Kiểm tra thường xuyên, ngăn ngừa dịch bệnh.</a:t>
            </a:r>
          </a:p>
        </p:txBody>
      </p:sp>
      <p:sp>
        <p:nvSpPr>
          <p:cNvPr id="7" name="Cloud Callout 12">
            <a:extLst>
              <a:ext uri="{FF2B5EF4-FFF2-40B4-BE49-F238E27FC236}">
                <a16:creationId xmlns:a16="http://schemas.microsoft.com/office/drawing/2014/main" id="{2C040875-910F-01C0-3FE0-32F8DFCD666D}"/>
              </a:ext>
            </a:extLst>
          </p:cNvPr>
          <p:cNvSpPr/>
          <p:nvPr/>
        </p:nvSpPr>
        <p:spPr>
          <a:xfrm>
            <a:off x="7113519" y="3429000"/>
            <a:ext cx="5007966" cy="2826958"/>
          </a:xfrm>
          <a:prstGeom prst="cloudCallout">
            <a:avLst>
              <a:gd name="adj1" fmla="val -50430"/>
              <a:gd name="adj2" fmla="val 960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a:solidFill>
                  <a:srgbClr val="FF0000"/>
                </a:solidFill>
              </a:rPr>
              <a:t>Trong quá trình ương nuôi cá giống, vấn đề chăm sóc và quản lý ao nuôi đóng vai trò quan trọng như thế nào? Hãy nêu những công việc cần thực hiện để chăm sóc và quản lý ao nuôi hiệu quả.</a:t>
            </a:r>
          </a:p>
        </p:txBody>
      </p:sp>
      <p:sp>
        <p:nvSpPr>
          <p:cNvPr id="10" name="TextBox 9">
            <a:extLst>
              <a:ext uri="{FF2B5EF4-FFF2-40B4-BE49-F238E27FC236}">
                <a16:creationId xmlns:a16="http://schemas.microsoft.com/office/drawing/2014/main" id="{FD5E1945-113D-26F8-3DF8-515D47F6A306}"/>
              </a:ext>
            </a:extLst>
          </p:cNvPr>
          <p:cNvSpPr txBox="1"/>
          <p:nvPr/>
        </p:nvSpPr>
        <p:spPr>
          <a:xfrm>
            <a:off x="346508" y="5055629"/>
            <a:ext cx="6409134"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a:t>d. Thu hoạch</a:t>
            </a:r>
            <a:r>
              <a:rPr lang="en-US"/>
              <a:t>:</a:t>
            </a:r>
          </a:p>
          <a:p>
            <a:r>
              <a:rPr lang="en-US"/>
              <a:t>- Sau 25-30 ngày ương nuôi, tiến hành thu hoạch hoặc san thưa để ương tiếp lên cá giống.</a:t>
            </a:r>
          </a:p>
          <a:p>
            <a:endParaRPr lang="en-US"/>
          </a:p>
        </p:txBody>
      </p:sp>
    </p:spTree>
    <p:extLst>
      <p:ext uri="{BB962C8B-B14F-4D97-AF65-F5344CB8AC3E}">
        <p14:creationId xmlns:p14="http://schemas.microsoft.com/office/powerpoint/2010/main" val="3992374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2</a:t>
            </a:r>
            <a:r>
              <a:rPr lang="en-US" sz="2600" b="1">
                <a:solidFill>
                  <a:srgbClr val="FF0000"/>
                </a:solidFill>
                <a:latin typeface="Arial" panose="020B0604020202020204" pitchFamily="34" charset="0"/>
                <a:cs typeface="Arial" panose="020B0604020202020204" pitchFamily="34" charset="0"/>
              </a:rPr>
              <a:t>. KĨ THUẬT ƯƠNG, NUÔI CÁ, TÔM GIỐNG</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8" y="760852"/>
            <a:ext cx="4484799"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2.1. Kĩ thuật ương, nuôi cá</a:t>
            </a:r>
            <a:endParaRPr lang="en-US" sz="2600" b="1" dirty="0">
              <a:solidFill>
                <a:srgbClr val="002060"/>
              </a:solidFill>
              <a:latin typeface="Arial" panose="020B0604020202020204" pitchFamily="34" charset="0"/>
              <a:cs typeface="Arial" panose="020B0604020202020204" pitchFamily="34" charset="0"/>
            </a:endParaRPr>
          </a:p>
        </p:txBody>
      </p:sp>
      <p:sp>
        <p:nvSpPr>
          <p:cNvPr id="13" name="Cloud Callout 12"/>
          <p:cNvSpPr/>
          <p:nvPr/>
        </p:nvSpPr>
        <p:spPr>
          <a:xfrm>
            <a:off x="6869373" y="799496"/>
            <a:ext cx="4969701" cy="3308480"/>
          </a:xfrm>
          <a:prstGeom prst="cloudCallout">
            <a:avLst>
              <a:gd name="adj1" fmla="val -50430"/>
              <a:gd name="adj2" fmla="val 9604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800" kern="100">
                <a:latin typeface="Times New Roman" panose="02020603050405020304" pitchFamily="18" charset="0"/>
                <a:ea typeface="Arial" panose="020B0604020202020204" pitchFamily="34" charset="0"/>
                <a:cs typeface="Arial" panose="020B0604020202020204" pitchFamily="34" charset="0"/>
              </a:rPr>
              <a:t>. </a:t>
            </a:r>
            <a:r>
              <a:rPr lang="en-US" sz="2400" kern="100">
                <a:solidFill>
                  <a:srgbClr val="FF0000"/>
                </a:solidFill>
                <a:latin typeface="Times New Roman" panose="02020603050405020304" pitchFamily="18" charset="0"/>
                <a:ea typeface="Arial" panose="020B0604020202020204" pitchFamily="34" charset="0"/>
                <a:cs typeface="Arial" panose="020B0604020202020204" pitchFamily="34" charset="0"/>
              </a:rPr>
              <a:t>Hãy trình bày kĩ thuật ương nuôi cá hương lên cá giống?</a:t>
            </a:r>
          </a:p>
        </p:txBody>
      </p:sp>
      <p:sp>
        <p:nvSpPr>
          <p:cNvPr id="4" name="TextBox 3">
            <a:extLst>
              <a:ext uri="{FF2B5EF4-FFF2-40B4-BE49-F238E27FC236}">
                <a16:creationId xmlns:a16="http://schemas.microsoft.com/office/drawing/2014/main" id="{BAFEC800-CF43-5CD8-981A-77ADF84C7665}"/>
              </a:ext>
            </a:extLst>
          </p:cNvPr>
          <p:cNvSpPr txBox="1"/>
          <p:nvPr/>
        </p:nvSpPr>
        <p:spPr>
          <a:xfrm>
            <a:off x="346508" y="1687497"/>
            <a:ext cx="6409134" cy="40729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800"/>
              </a:spcAft>
            </a:pPr>
            <a:r>
              <a:rPr lang="en-US" b="1" kern="100">
                <a:effectLst/>
                <a:latin typeface="Times New Roman" panose="02020603050405020304" pitchFamily="18" charset="0"/>
                <a:ea typeface="Arial" panose="020B0604020202020204" pitchFamily="34" charset="0"/>
                <a:cs typeface="Arial" panose="020B0604020202020204" pitchFamily="34" charset="0"/>
              </a:rPr>
              <a:t>Giai đoạn 2: Ương nuôi </a:t>
            </a:r>
            <a:r>
              <a:rPr lang="en-US" b="1" kern="100">
                <a:latin typeface="Times New Roman" panose="02020603050405020304" pitchFamily="18" charset="0"/>
                <a:ea typeface="Arial" panose="020B0604020202020204" pitchFamily="34" charset="0"/>
                <a:cs typeface="Arial" panose="020B0604020202020204" pitchFamily="34" charset="0"/>
              </a:rPr>
              <a:t>cá hương lên cá giống</a:t>
            </a:r>
          </a:p>
          <a:p>
            <a:r>
              <a:rPr lang="en-US" b="1"/>
              <a:t>a. Chuẩn bị ao</a:t>
            </a:r>
            <a:r>
              <a:rPr lang="en-US"/>
              <a:t>:</a:t>
            </a:r>
          </a:p>
          <a:p>
            <a:r>
              <a:rPr lang="en-US"/>
              <a:t>- Các bước chuẩn bị tương tự như ao ương cá bột.</a:t>
            </a:r>
          </a:p>
          <a:p>
            <a:r>
              <a:rPr lang="en-US" b="1"/>
              <a:t>b. Lựa chọn và thả cá</a:t>
            </a:r>
            <a:r>
              <a:rPr lang="en-US"/>
              <a:t>:</a:t>
            </a:r>
          </a:p>
          <a:p>
            <a:r>
              <a:rPr lang="en-US"/>
              <a:t>- Chọn cá dài 1,6-7 cm tùy loại.</a:t>
            </a:r>
          </a:p>
          <a:p>
            <a:r>
              <a:rPr lang="en-US"/>
              <a:t>- Thả cá mật độ tùy loài, ví dụ: mè vinh, he vàng, sặc rằn (100-120 con/m²); cá chép, trắm cỏ (40-50 con/m²).</a:t>
            </a:r>
          </a:p>
          <a:p>
            <a:r>
              <a:rPr lang="en-US" b="1"/>
              <a:t>c. Chăm sóc và quản lý</a:t>
            </a:r>
            <a:r>
              <a:rPr lang="en-US"/>
              <a:t>:</a:t>
            </a:r>
          </a:p>
          <a:p>
            <a:r>
              <a:rPr lang="en-US"/>
              <a:t>- Cho ăn thức ăn có hàm lượng protein từ 28-40% tùy loài cá.</a:t>
            </a:r>
          </a:p>
          <a:p>
            <a:r>
              <a:rPr lang="en-US"/>
              <a:t>- Quan sát và căn chỉnh lượng thức ăn phù hợp.</a:t>
            </a:r>
          </a:p>
          <a:p>
            <a:r>
              <a:rPr lang="en-US" b="1"/>
              <a:t>d. Thu hoạch</a:t>
            </a:r>
            <a:r>
              <a:rPr lang="en-US"/>
              <a:t>:</a:t>
            </a:r>
          </a:p>
          <a:p>
            <a:r>
              <a:rPr lang="en-US"/>
              <a:t>- Sau 2-3 tháng nuôi, cá hương đạt kích cỡ cá giống và chuyển sang giai đoạn nuôi thương phẩm.</a:t>
            </a:r>
          </a:p>
        </p:txBody>
      </p:sp>
    </p:spTree>
    <p:extLst>
      <p:ext uri="{BB962C8B-B14F-4D97-AF65-F5344CB8AC3E}">
        <p14:creationId xmlns:p14="http://schemas.microsoft.com/office/powerpoint/2010/main" val="35892803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7230871"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2</a:t>
            </a:r>
            <a:r>
              <a:rPr lang="en-US" sz="2600" b="1">
                <a:solidFill>
                  <a:srgbClr val="FF0000"/>
                </a:solidFill>
                <a:latin typeface="Arial" panose="020B0604020202020204" pitchFamily="34" charset="0"/>
                <a:cs typeface="Arial" panose="020B0604020202020204" pitchFamily="34" charset="0"/>
              </a:rPr>
              <a:t>. KĨ THUẬT ƯƠNG NUÔI CÁ, TÔM GIỐNG</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7" y="760852"/>
            <a:ext cx="5562973"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2.2 Kĩ thuật ương, nuôi tôm giống</a:t>
            </a:r>
            <a:endParaRPr lang="en-US" sz="2600" b="1" dirty="0">
              <a:solidFill>
                <a:srgbClr val="002060"/>
              </a:solidFill>
              <a:latin typeface="Arial" panose="020B0604020202020204" pitchFamily="34" charset="0"/>
              <a:cs typeface="Arial" panose="020B0604020202020204" pitchFamily="34" charset="0"/>
            </a:endParaRPr>
          </a:p>
        </p:txBody>
      </p:sp>
      <p:sp>
        <p:nvSpPr>
          <p:cNvPr id="10" name="Cloud Callout 9"/>
          <p:cNvSpPr/>
          <p:nvPr/>
        </p:nvSpPr>
        <p:spPr>
          <a:xfrm>
            <a:off x="7490754" y="760852"/>
            <a:ext cx="4527610" cy="3504688"/>
          </a:xfrm>
          <a:prstGeom prst="cloudCallout">
            <a:avLst>
              <a:gd name="adj1" fmla="val -50430"/>
              <a:gd name="adj2" fmla="val 960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000" kern="100">
                <a:solidFill>
                  <a:srgbClr val="FF0000"/>
                </a:solidFill>
                <a:latin typeface="Times New Roman" panose="02020603050405020304" pitchFamily="18" charset="0"/>
                <a:ea typeface="Arial" panose="020B0604020202020204" pitchFamily="34" charset="0"/>
                <a:cs typeface="Arial" panose="020B0604020202020204" pitchFamily="34" charset="0"/>
              </a:rPr>
              <a:t>- Hãy trình bày kĩ thuật ương nuôi tôm giống?</a:t>
            </a:r>
          </a:p>
          <a:p>
            <a:pPr algn="just">
              <a:lnSpc>
                <a:spcPct val="107000"/>
              </a:lnSpc>
              <a:spcBef>
                <a:spcPts val="600"/>
              </a:spcBef>
              <a:spcAft>
                <a:spcPts val="800"/>
              </a:spcAft>
            </a:pPr>
            <a:r>
              <a:rPr lang="en-US" sz="2000" kern="100">
                <a:solidFill>
                  <a:srgbClr val="FF0000"/>
                </a:solidFill>
                <a:latin typeface="Times New Roman" panose="02020603050405020304" pitchFamily="18" charset="0"/>
                <a:ea typeface="Arial" panose="020B0604020202020204" pitchFamily="34" charset="0"/>
                <a:cs typeface="Arial" panose="020B0604020202020204" pitchFamily="34" charset="0"/>
              </a:rPr>
              <a:t>- Hãy so sánh sự khác biệt về kỹ thuật, điều kiện ương giữa ương tôm giống và ương cá giống? Theo bạn, loại nào khó khăn hơn và vì sao?</a:t>
            </a:r>
          </a:p>
        </p:txBody>
      </p:sp>
      <p:sp>
        <p:nvSpPr>
          <p:cNvPr id="5" name="TextBox 4">
            <a:extLst>
              <a:ext uri="{FF2B5EF4-FFF2-40B4-BE49-F238E27FC236}">
                <a16:creationId xmlns:a16="http://schemas.microsoft.com/office/drawing/2014/main" id="{2D33BF82-BF3D-97D4-88CA-947616029842}"/>
              </a:ext>
            </a:extLst>
          </p:cNvPr>
          <p:cNvSpPr txBox="1"/>
          <p:nvPr/>
        </p:nvSpPr>
        <p:spPr>
          <a:xfrm>
            <a:off x="346507" y="1441998"/>
            <a:ext cx="6832215" cy="44405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Bef>
                <a:spcPts val="600"/>
              </a:spcBef>
              <a:spcAft>
                <a:spcPts val="800"/>
              </a:spcAft>
            </a:pPr>
            <a:r>
              <a:rPr lang="en-US" sz="2000" b="1" kern="100">
                <a:effectLst/>
                <a:latin typeface="Times New Roman" panose="02020603050405020304" pitchFamily="18" charset="0"/>
                <a:ea typeface="Arial" panose="020B0604020202020204" pitchFamily="34" charset="0"/>
                <a:cs typeface="Arial" panose="020B0604020202020204" pitchFamily="34" charset="0"/>
              </a:rPr>
              <a:t>a. Bể ương ấu trùng tôm</a:t>
            </a:r>
            <a:r>
              <a:rPr lang="en-US" sz="2000" kern="100">
                <a:effectLst/>
                <a:latin typeface="Times New Roman" panose="02020603050405020304" pitchFamily="18" charset="0"/>
                <a:ea typeface="Arial" panose="020B0604020202020204" pitchFamily="34" charset="0"/>
                <a:cs typeface="Arial" panose="020B0604020202020204" pitchFamily="34" charset="0"/>
              </a:rPr>
              <a:t>:</a:t>
            </a:r>
          </a:p>
          <a:p>
            <a:pPr algn="just">
              <a:lnSpc>
                <a:spcPct val="107000"/>
              </a:lnSpc>
              <a:spcBef>
                <a:spcPts val="600"/>
              </a:spcBef>
              <a:spcAft>
                <a:spcPts val="800"/>
              </a:spcAft>
            </a:pPr>
            <a:r>
              <a:rPr lang="en-US" sz="2000" kern="100">
                <a:effectLst/>
                <a:latin typeface="Times New Roman" panose="02020603050405020304" pitchFamily="18" charset="0"/>
                <a:ea typeface="Arial" panose="020B0604020202020204" pitchFamily="34" charset="0"/>
                <a:cs typeface="Arial" panose="020B0604020202020204" pitchFamily="34" charset="0"/>
              </a:rPr>
              <a:t>- Đặt bể nổi trong nhà, dung tích 4-12 m³, cao không quá 12 m.</a:t>
            </a:r>
          </a:p>
          <a:p>
            <a:pPr algn="just">
              <a:lnSpc>
                <a:spcPct val="107000"/>
              </a:lnSpc>
              <a:spcBef>
                <a:spcPts val="600"/>
              </a:spcBef>
              <a:spcAft>
                <a:spcPts val="800"/>
              </a:spcAft>
            </a:pPr>
            <a:r>
              <a:rPr lang="en-US" sz="2000" kern="100">
                <a:effectLst/>
                <a:latin typeface="Times New Roman" panose="02020603050405020304" pitchFamily="18" charset="0"/>
                <a:ea typeface="Arial" panose="020B0604020202020204" pitchFamily="34" charset="0"/>
                <a:cs typeface="Arial" panose="020B0604020202020204" pitchFamily="34" charset="0"/>
              </a:rPr>
              <a:t>- Kết nối hệ thống lọc tuần hoàn, sát trùng toàn bộ dụng cụ.</a:t>
            </a:r>
          </a:p>
          <a:p>
            <a:pPr algn="just">
              <a:lnSpc>
                <a:spcPct val="107000"/>
              </a:lnSpc>
              <a:spcBef>
                <a:spcPts val="600"/>
              </a:spcBef>
              <a:spcAft>
                <a:spcPts val="800"/>
              </a:spcAft>
            </a:pPr>
            <a:r>
              <a:rPr lang="en-US" sz="2000" kern="100">
                <a:effectLst/>
                <a:latin typeface="Times New Roman" panose="02020603050405020304" pitchFamily="18" charset="0"/>
                <a:ea typeface="Arial" panose="020B0604020202020204" pitchFamily="34" charset="0"/>
                <a:cs typeface="Arial" panose="020B0604020202020204" pitchFamily="34" charset="0"/>
              </a:rPr>
              <a:t>- Nước cần đảm bảo các thông số như: độ mặn 28-32‰, nhiệt độ 27-30°C, pH 7.5-8.5, DO &gt; 4 mg/l, NH3 &lt; 0.1 mg/l, NO2 &lt; 0.02 mg/l.</a:t>
            </a:r>
          </a:p>
          <a:p>
            <a:pPr algn="just">
              <a:lnSpc>
                <a:spcPct val="107000"/>
              </a:lnSpc>
              <a:spcBef>
                <a:spcPts val="600"/>
              </a:spcBef>
              <a:spcAft>
                <a:spcPts val="800"/>
              </a:spcAft>
            </a:pPr>
            <a:r>
              <a:rPr lang="en-US" sz="2000" b="1" kern="100">
                <a:effectLst/>
                <a:latin typeface="Times New Roman" panose="02020603050405020304" pitchFamily="18" charset="0"/>
                <a:ea typeface="Arial" panose="020B0604020202020204" pitchFamily="34" charset="0"/>
                <a:cs typeface="Arial" panose="020B0604020202020204" pitchFamily="34" charset="0"/>
              </a:rPr>
              <a:t>b. Chọn giống và thả giống</a:t>
            </a:r>
            <a:r>
              <a:rPr lang="en-US" sz="2000" kern="100">
                <a:effectLst/>
                <a:latin typeface="Times New Roman" panose="02020603050405020304" pitchFamily="18" charset="0"/>
                <a:ea typeface="Arial" panose="020B0604020202020204" pitchFamily="34" charset="0"/>
                <a:cs typeface="Arial" panose="020B0604020202020204" pitchFamily="34" charset="0"/>
              </a:rPr>
              <a:t>:</a:t>
            </a:r>
          </a:p>
          <a:p>
            <a:pPr algn="just">
              <a:lnSpc>
                <a:spcPct val="107000"/>
              </a:lnSpc>
              <a:spcBef>
                <a:spcPts val="600"/>
              </a:spcBef>
              <a:spcAft>
                <a:spcPts val="800"/>
              </a:spcAft>
            </a:pPr>
            <a:r>
              <a:rPr lang="en-US" sz="2000" kern="100">
                <a:effectLst/>
                <a:latin typeface="Times New Roman" panose="02020603050405020304" pitchFamily="18" charset="0"/>
                <a:ea typeface="Arial" panose="020B0604020202020204" pitchFamily="34" charset="0"/>
                <a:cs typeface="Arial" panose="020B0604020202020204" pitchFamily="34" charset="0"/>
              </a:rPr>
              <a:t>- Chọn ấu trùng tôm nhanh nhẹn, không có dấu hiệu bệnh.</a:t>
            </a:r>
          </a:p>
          <a:p>
            <a:pPr algn="just">
              <a:lnSpc>
                <a:spcPct val="107000"/>
              </a:lnSpc>
              <a:spcBef>
                <a:spcPts val="600"/>
              </a:spcBef>
              <a:spcAft>
                <a:spcPts val="800"/>
              </a:spcAft>
            </a:pPr>
            <a:r>
              <a:rPr lang="en-US" sz="2000" kern="100">
                <a:effectLst/>
                <a:latin typeface="Times New Roman" panose="02020603050405020304" pitchFamily="18" charset="0"/>
                <a:ea typeface="Arial" panose="020B0604020202020204" pitchFamily="34" charset="0"/>
                <a:cs typeface="Arial" panose="020B0604020202020204" pitchFamily="34" charset="0"/>
              </a:rPr>
              <a:t>- Tắm sát trùng bằng iodine trước khi thả, thả mật độ 350-400 ấu trùng/l.</a:t>
            </a:r>
          </a:p>
        </p:txBody>
      </p:sp>
    </p:spTree>
    <p:extLst>
      <p:ext uri="{BB962C8B-B14F-4D97-AF65-F5344CB8AC3E}">
        <p14:creationId xmlns:p14="http://schemas.microsoft.com/office/powerpoint/2010/main" val="1499245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7230871"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2</a:t>
            </a:r>
            <a:r>
              <a:rPr lang="en-US" sz="2600" b="1">
                <a:solidFill>
                  <a:srgbClr val="FF0000"/>
                </a:solidFill>
                <a:latin typeface="Arial" panose="020B0604020202020204" pitchFamily="34" charset="0"/>
                <a:cs typeface="Arial" panose="020B0604020202020204" pitchFamily="34" charset="0"/>
              </a:rPr>
              <a:t>. KĨ THUẬT ƯƠNG NUÔI CÁ, TÔM GIỐNG</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7" y="760852"/>
            <a:ext cx="5562973"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2.2 Kĩ thuật ương, nuôi tôm giống</a:t>
            </a:r>
            <a:endParaRPr lang="en-US" sz="2600" b="1" dirty="0">
              <a:solidFill>
                <a:srgbClr val="002060"/>
              </a:solidFill>
              <a:latin typeface="Arial" panose="020B0604020202020204" pitchFamily="34" charset="0"/>
              <a:cs typeface="Arial" panose="020B0604020202020204" pitchFamily="34" charset="0"/>
            </a:endParaRPr>
          </a:p>
        </p:txBody>
      </p:sp>
      <p:sp>
        <p:nvSpPr>
          <p:cNvPr id="10" name="Cloud Callout 9"/>
          <p:cNvSpPr/>
          <p:nvPr/>
        </p:nvSpPr>
        <p:spPr>
          <a:xfrm>
            <a:off x="7490754" y="760852"/>
            <a:ext cx="4527610" cy="3504688"/>
          </a:xfrm>
          <a:prstGeom prst="cloudCallout">
            <a:avLst>
              <a:gd name="adj1" fmla="val -50430"/>
              <a:gd name="adj2" fmla="val 960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000" kern="100">
                <a:solidFill>
                  <a:srgbClr val="FF0000"/>
                </a:solidFill>
                <a:latin typeface="Times New Roman" panose="02020603050405020304" pitchFamily="18" charset="0"/>
                <a:ea typeface="Arial" panose="020B0604020202020204" pitchFamily="34" charset="0"/>
                <a:cs typeface="Arial" panose="020B0604020202020204" pitchFamily="34" charset="0"/>
              </a:rPr>
              <a:t>- Hãy trình bày kĩ thuật ương nuôi tôm giống?</a:t>
            </a:r>
          </a:p>
          <a:p>
            <a:pPr algn="just">
              <a:lnSpc>
                <a:spcPct val="107000"/>
              </a:lnSpc>
              <a:spcBef>
                <a:spcPts val="600"/>
              </a:spcBef>
              <a:spcAft>
                <a:spcPts val="800"/>
              </a:spcAft>
            </a:pPr>
            <a:r>
              <a:rPr lang="en-US" sz="2000" kern="100">
                <a:solidFill>
                  <a:srgbClr val="FF0000"/>
                </a:solidFill>
                <a:latin typeface="Times New Roman" panose="02020603050405020304" pitchFamily="18" charset="0"/>
                <a:ea typeface="Arial" panose="020B0604020202020204" pitchFamily="34" charset="0"/>
                <a:cs typeface="Arial" panose="020B0604020202020204" pitchFamily="34" charset="0"/>
              </a:rPr>
              <a:t>- Hãy so sánh sự khác biệt về kỹ thuật, điều kiện ương giữa ương tôm giống và ương cá giống? Theo bạn, loại nào khó khăn hơn và vì sao?</a:t>
            </a:r>
          </a:p>
        </p:txBody>
      </p:sp>
      <p:sp>
        <p:nvSpPr>
          <p:cNvPr id="5" name="TextBox 4">
            <a:extLst>
              <a:ext uri="{FF2B5EF4-FFF2-40B4-BE49-F238E27FC236}">
                <a16:creationId xmlns:a16="http://schemas.microsoft.com/office/drawing/2014/main" id="{2D33BF82-BF3D-97D4-88CA-947616029842}"/>
              </a:ext>
            </a:extLst>
          </p:cNvPr>
          <p:cNvSpPr txBox="1"/>
          <p:nvPr/>
        </p:nvSpPr>
        <p:spPr>
          <a:xfrm>
            <a:off x="346507" y="1646715"/>
            <a:ext cx="7230871" cy="414389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Bef>
                <a:spcPts val="600"/>
              </a:spcBef>
              <a:spcAft>
                <a:spcPts val="800"/>
              </a:spcAft>
            </a:pPr>
            <a:r>
              <a:rPr lang="en-US" sz="1800" b="1" kern="100">
                <a:effectLst/>
                <a:latin typeface="Times New Roman" panose="02020603050405020304" pitchFamily="18" charset="0"/>
                <a:ea typeface="Arial" panose="020B0604020202020204" pitchFamily="34" charset="0"/>
                <a:cs typeface="Arial" panose="020B0604020202020204" pitchFamily="34" charset="0"/>
              </a:rPr>
              <a:t>c. Chăm sóc và quản lý</a:t>
            </a:r>
            <a:r>
              <a:rPr lang="en-US" sz="1800" kern="100">
                <a:effectLst/>
                <a:latin typeface="Times New Roman" panose="02020603050405020304" pitchFamily="18" charset="0"/>
                <a:ea typeface="Arial" panose="020B0604020202020204" pitchFamily="34" charset="0"/>
                <a:cs typeface="Arial" panose="020B0604020202020204" pitchFamily="34" charset="0"/>
              </a:rPr>
              <a:t>:</a:t>
            </a:r>
          </a:p>
          <a:p>
            <a:pPr algn="just">
              <a:lnSpc>
                <a:spcPct val="107000"/>
              </a:lnSpc>
              <a:spcBef>
                <a:spcPts val="600"/>
              </a:spcBef>
              <a:spcAft>
                <a:spcPts val="800"/>
              </a:spcAft>
            </a:pPr>
            <a:r>
              <a:rPr lang="en-US" sz="1800" kern="100">
                <a:effectLst/>
                <a:latin typeface="Times New Roman" panose="02020603050405020304" pitchFamily="18" charset="0"/>
                <a:ea typeface="Arial" panose="020B0604020202020204" pitchFamily="34" charset="0"/>
                <a:cs typeface="Arial" panose="020B0604020202020204" pitchFamily="34" charset="0"/>
              </a:rPr>
              <a:t>- Cho ăn 8-10 bữa/ngày để tránh tấn công đồng loại.</a:t>
            </a:r>
          </a:p>
          <a:p>
            <a:pPr algn="just">
              <a:lnSpc>
                <a:spcPct val="107000"/>
              </a:lnSpc>
              <a:spcBef>
                <a:spcPts val="600"/>
              </a:spcBef>
              <a:spcAft>
                <a:spcPts val="800"/>
              </a:spcAft>
            </a:pPr>
            <a:r>
              <a:rPr lang="en-US" sz="1800" kern="100">
                <a:effectLst/>
                <a:latin typeface="Times New Roman" panose="02020603050405020304" pitchFamily="18" charset="0"/>
                <a:ea typeface="Arial" panose="020B0604020202020204" pitchFamily="34" charset="0"/>
                <a:cs typeface="Arial" panose="020B0604020202020204" pitchFamily="34" charset="0"/>
              </a:rPr>
              <a:t>- Quan sát hoạt động của tôm và điều chỉnh lượng thức ăn.</a:t>
            </a:r>
          </a:p>
          <a:p>
            <a:pPr algn="just">
              <a:lnSpc>
                <a:spcPct val="107000"/>
              </a:lnSpc>
              <a:spcBef>
                <a:spcPts val="600"/>
              </a:spcBef>
              <a:spcAft>
                <a:spcPts val="800"/>
              </a:spcAft>
            </a:pPr>
            <a:r>
              <a:rPr lang="en-US" sz="1800" kern="100">
                <a:effectLst/>
                <a:latin typeface="Times New Roman" panose="02020603050405020304" pitchFamily="18" charset="0"/>
                <a:ea typeface="Arial" panose="020B0604020202020204" pitchFamily="34" charset="0"/>
                <a:cs typeface="Arial" panose="020B0604020202020204" pitchFamily="34" charset="0"/>
              </a:rPr>
              <a:t>- Kiểm tra chất lượng nước, siphon đáy bể, thay nước và bổ sung men vi sinh.</a:t>
            </a:r>
          </a:p>
          <a:p>
            <a:pPr algn="just">
              <a:lnSpc>
                <a:spcPct val="107000"/>
              </a:lnSpc>
              <a:spcBef>
                <a:spcPts val="600"/>
              </a:spcBef>
              <a:spcAft>
                <a:spcPts val="800"/>
              </a:spcAft>
            </a:pPr>
            <a:r>
              <a:rPr lang="en-US" sz="1800" b="1" kern="100">
                <a:effectLst/>
                <a:latin typeface="Times New Roman" panose="02020603050405020304" pitchFamily="18" charset="0"/>
                <a:ea typeface="Arial" panose="020B0604020202020204" pitchFamily="34" charset="0"/>
                <a:cs typeface="Arial" panose="020B0604020202020204" pitchFamily="34" charset="0"/>
              </a:rPr>
              <a:t>d. Thu hoạch</a:t>
            </a:r>
            <a:r>
              <a:rPr lang="en-US" sz="1800" kern="100">
                <a:effectLst/>
                <a:latin typeface="Times New Roman" panose="02020603050405020304" pitchFamily="18" charset="0"/>
                <a:ea typeface="Arial" panose="020B0604020202020204" pitchFamily="34" charset="0"/>
                <a:cs typeface="Arial" panose="020B0604020202020204" pitchFamily="34" charset="0"/>
              </a:rPr>
              <a:t>:</a:t>
            </a:r>
          </a:p>
          <a:p>
            <a:pPr algn="just">
              <a:lnSpc>
                <a:spcPct val="107000"/>
              </a:lnSpc>
              <a:spcBef>
                <a:spcPts val="600"/>
              </a:spcBef>
              <a:spcAft>
                <a:spcPts val="800"/>
              </a:spcAft>
            </a:pPr>
            <a:r>
              <a:rPr lang="en-US" sz="1800" kern="100">
                <a:effectLst/>
                <a:latin typeface="Times New Roman" panose="02020603050405020304" pitchFamily="18" charset="0"/>
                <a:ea typeface="Arial" panose="020B0604020202020204" pitchFamily="34" charset="0"/>
                <a:cs typeface="Arial" panose="020B0604020202020204" pitchFamily="34" charset="0"/>
              </a:rPr>
              <a:t>Khi tôm chuyển sang giai đoạn hậu ấu trùng PL12 (tôm thẻ chân trắng) và PL15 (tôm sú), thu tôm để bán giống hoặc chuyển sang hệ thống nuôi thương phẩm.</a:t>
            </a:r>
          </a:p>
          <a:p>
            <a:pPr algn="just">
              <a:lnSpc>
                <a:spcPct val="107000"/>
              </a:lnSpc>
              <a:spcBef>
                <a:spcPts val="600"/>
              </a:spcBef>
              <a:spcAft>
                <a:spcPts val="800"/>
              </a:spcAft>
            </a:pPr>
            <a:endParaRPr lang="en-US" sz="2000" kern="100">
              <a:effectLst/>
              <a:latin typeface="Times New Roman" panose="02020603050405020304" pitchFamily="18"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5806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315" y="2861867"/>
            <a:ext cx="3275798" cy="755866"/>
          </a:xfrm>
        </p:spPr>
        <p:txBody>
          <a:bodyPr>
            <a:noAutofit/>
          </a:bodyPr>
          <a:lstStyle/>
          <a:p>
            <a:pPr algn="ctr"/>
            <a:r>
              <a:rPr lang="en-US" sz="4000" b="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LUYỆN TẬP</a:t>
            </a:r>
            <a:endParaRPr lang="en-US" sz="4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pic>
        <p:nvPicPr>
          <p:cNvPr id="10" name="Picture 12" descr="question_mark_alternate"/>
          <p:cNvPicPr>
            <a:picLocks noChangeAspect="1" noChangeArrowheads="1"/>
          </p:cNvPicPr>
          <p:nvPr/>
        </p:nvPicPr>
        <p:blipFill>
          <a:blip r:embed="rId2">
            <a:lum bright="70000" contrast="-70000"/>
            <a:grayscl/>
            <a:extLst>
              <a:ext uri="{28A0092B-C50C-407E-A947-70E740481C1C}">
                <a14:useLocalDpi xmlns:a14="http://schemas.microsoft.com/office/drawing/2010/main" val="0"/>
              </a:ext>
            </a:extLst>
          </a:blip>
          <a:srcRect/>
          <a:stretch>
            <a:fillRect/>
          </a:stretch>
        </p:blipFill>
        <p:spPr bwMode="auto">
          <a:xfrm>
            <a:off x="167563" y="145963"/>
            <a:ext cx="20574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4071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7f4cba6bafe59c40b88d9b4e9136596">
            <a:extLst>
              <a:ext uri="{FF2B5EF4-FFF2-40B4-BE49-F238E27FC236}">
                <a16:creationId xmlns:a16="http://schemas.microsoft.com/office/drawing/2014/main" id="{84EAAD2F-C40D-49DF-5554-79D3D0F3F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ddeddd">
            <a:extLst>
              <a:ext uri="{FF2B5EF4-FFF2-40B4-BE49-F238E27FC236}">
                <a16:creationId xmlns:a16="http://schemas.microsoft.com/office/drawing/2014/main" id="{9E9604C3-7289-ECBF-6971-D1C6568F4C3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Picture1">
            <a:extLst>
              <a:ext uri="{FF2B5EF4-FFF2-40B4-BE49-F238E27FC236}">
                <a16:creationId xmlns:a16="http://schemas.microsoft.com/office/drawing/2014/main" id="{9F592259-46B7-852F-FD3F-FEF35AA5DE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ddeddd">
            <a:extLst>
              <a:ext uri="{FF2B5EF4-FFF2-40B4-BE49-F238E27FC236}">
                <a16:creationId xmlns:a16="http://schemas.microsoft.com/office/drawing/2014/main" id="{3CC2AEDF-9B49-5DCF-25E7-1014FF862F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2705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ddeddd">
            <a:extLst>
              <a:ext uri="{FF2B5EF4-FFF2-40B4-BE49-F238E27FC236}">
                <a16:creationId xmlns:a16="http://schemas.microsoft.com/office/drawing/2014/main" id="{1B6B18E7-EB8B-DC7C-6329-62D0DFF00A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ddeddd">
            <a:extLst>
              <a:ext uri="{FF2B5EF4-FFF2-40B4-BE49-F238E27FC236}">
                <a16:creationId xmlns:a16="http://schemas.microsoft.com/office/drawing/2014/main" id="{1440635F-C516-30CD-B433-A612BA115CC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2705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Flwr08">
            <a:extLst>
              <a:ext uri="{FF2B5EF4-FFF2-40B4-BE49-F238E27FC236}">
                <a16:creationId xmlns:a16="http://schemas.microsoft.com/office/drawing/2014/main" id="{0AA1B62C-7A10-DB7B-B769-969A763889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Flwr08">
            <a:extLst>
              <a:ext uri="{FF2B5EF4-FFF2-40B4-BE49-F238E27FC236}">
                <a16:creationId xmlns:a16="http://schemas.microsoft.com/office/drawing/2014/main" id="{E475D362-C70C-EDE8-5CDE-7F49E4B786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Line 11">
            <a:extLst>
              <a:ext uri="{FF2B5EF4-FFF2-40B4-BE49-F238E27FC236}">
                <a16:creationId xmlns:a16="http://schemas.microsoft.com/office/drawing/2014/main" id="{5FECB87A-EC7A-19AC-7116-6C0AA8E37A58}"/>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 name="WordArt 12">
            <a:extLst>
              <a:ext uri="{FF2B5EF4-FFF2-40B4-BE49-F238E27FC236}">
                <a16:creationId xmlns:a16="http://schemas.microsoft.com/office/drawing/2014/main" id="{7135D266-D54C-072D-F2BD-5D54971464EA}"/>
              </a:ext>
            </a:extLst>
          </p:cNvPr>
          <p:cNvSpPr>
            <a:spLocks noChangeArrowheads="1" noChangeShapeType="1" noTextEdit="1"/>
          </p:cNvSpPr>
          <p:nvPr/>
        </p:nvSpPr>
        <p:spPr bwMode="auto">
          <a:xfrm>
            <a:off x="3719514" y="62071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
        <p:nvSpPr>
          <p:cNvPr id="9229" name="AutoShape 13">
            <a:hlinkClick r:id="rId7" action="ppaction://hlinksldjump"/>
            <a:extLst>
              <a:ext uri="{FF2B5EF4-FFF2-40B4-BE49-F238E27FC236}">
                <a16:creationId xmlns:a16="http://schemas.microsoft.com/office/drawing/2014/main" id="{254C2F9E-42EF-EF5E-B716-362A7EE67BFA}"/>
              </a:ext>
            </a:extLst>
          </p:cNvPr>
          <p:cNvSpPr>
            <a:spLocks noChangeArrowheads="1"/>
          </p:cNvSpPr>
          <p:nvPr/>
        </p:nvSpPr>
        <p:spPr bwMode="auto">
          <a:xfrm>
            <a:off x="2566988" y="22050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1</a:t>
            </a:r>
          </a:p>
        </p:txBody>
      </p:sp>
      <p:sp>
        <p:nvSpPr>
          <p:cNvPr id="9230" name="AutoShape 14">
            <a:hlinkClick r:id="rId8" action="ppaction://hlinksldjump"/>
            <a:extLst>
              <a:ext uri="{FF2B5EF4-FFF2-40B4-BE49-F238E27FC236}">
                <a16:creationId xmlns:a16="http://schemas.microsoft.com/office/drawing/2014/main" id="{DF5CA56D-2C90-3B54-AD8C-5FB33C30DE7E}"/>
              </a:ext>
            </a:extLst>
          </p:cNvPr>
          <p:cNvSpPr>
            <a:spLocks noChangeArrowheads="1"/>
          </p:cNvSpPr>
          <p:nvPr/>
        </p:nvSpPr>
        <p:spPr bwMode="auto">
          <a:xfrm>
            <a:off x="4367213" y="22050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2</a:t>
            </a:r>
          </a:p>
        </p:txBody>
      </p:sp>
      <p:sp>
        <p:nvSpPr>
          <p:cNvPr id="9231" name="AutoShape 15">
            <a:hlinkClick r:id="rId9" action="ppaction://hlinksldjump"/>
            <a:extLst>
              <a:ext uri="{FF2B5EF4-FFF2-40B4-BE49-F238E27FC236}">
                <a16:creationId xmlns:a16="http://schemas.microsoft.com/office/drawing/2014/main" id="{E15B38E0-B81E-243A-F3FA-FC0BD42CB462}"/>
              </a:ext>
            </a:extLst>
          </p:cNvPr>
          <p:cNvSpPr>
            <a:spLocks noChangeArrowheads="1"/>
          </p:cNvSpPr>
          <p:nvPr/>
        </p:nvSpPr>
        <p:spPr bwMode="auto">
          <a:xfrm>
            <a:off x="6240463" y="22050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3</a:t>
            </a:r>
          </a:p>
        </p:txBody>
      </p:sp>
      <p:sp>
        <p:nvSpPr>
          <p:cNvPr id="9232" name="AutoShape 16">
            <a:hlinkClick r:id="rId10" action="ppaction://hlinksldjump"/>
            <a:extLst>
              <a:ext uri="{FF2B5EF4-FFF2-40B4-BE49-F238E27FC236}">
                <a16:creationId xmlns:a16="http://schemas.microsoft.com/office/drawing/2014/main" id="{187E54D8-2C32-9565-223F-BA4B144D8D86}"/>
              </a:ext>
            </a:extLst>
          </p:cNvPr>
          <p:cNvSpPr>
            <a:spLocks noChangeArrowheads="1"/>
          </p:cNvSpPr>
          <p:nvPr/>
        </p:nvSpPr>
        <p:spPr bwMode="auto">
          <a:xfrm>
            <a:off x="8001000" y="22050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4</a:t>
            </a:r>
          </a:p>
        </p:txBody>
      </p:sp>
      <p:sp>
        <p:nvSpPr>
          <p:cNvPr id="9233" name="AutoShape 17">
            <a:hlinkClick r:id="rId11" action="ppaction://hlinksldjump"/>
            <a:extLst>
              <a:ext uri="{FF2B5EF4-FFF2-40B4-BE49-F238E27FC236}">
                <a16:creationId xmlns:a16="http://schemas.microsoft.com/office/drawing/2014/main" id="{5EBEF67D-0C50-97D4-66A0-6F8BB301364C}"/>
              </a:ext>
            </a:extLst>
          </p:cNvPr>
          <p:cNvSpPr>
            <a:spLocks noChangeArrowheads="1"/>
          </p:cNvSpPr>
          <p:nvPr/>
        </p:nvSpPr>
        <p:spPr bwMode="auto">
          <a:xfrm>
            <a:off x="8001000" y="28527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8</a:t>
            </a:r>
          </a:p>
        </p:txBody>
      </p:sp>
      <p:sp>
        <p:nvSpPr>
          <p:cNvPr id="9238" name="AutoShape 22">
            <a:hlinkClick r:id="rId12" action="ppaction://hlinksldjump"/>
            <a:extLst>
              <a:ext uri="{FF2B5EF4-FFF2-40B4-BE49-F238E27FC236}">
                <a16:creationId xmlns:a16="http://schemas.microsoft.com/office/drawing/2014/main" id="{51AE91A2-7D98-20B8-931E-CD57DCCA2780}"/>
              </a:ext>
            </a:extLst>
          </p:cNvPr>
          <p:cNvSpPr>
            <a:spLocks noChangeArrowheads="1"/>
          </p:cNvSpPr>
          <p:nvPr/>
        </p:nvSpPr>
        <p:spPr bwMode="auto">
          <a:xfrm>
            <a:off x="6240463" y="28527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7</a:t>
            </a:r>
          </a:p>
        </p:txBody>
      </p:sp>
      <p:sp>
        <p:nvSpPr>
          <p:cNvPr id="9239" name="AutoShape 23">
            <a:hlinkClick r:id="rId13" action="ppaction://hlinksldjump"/>
            <a:extLst>
              <a:ext uri="{FF2B5EF4-FFF2-40B4-BE49-F238E27FC236}">
                <a16:creationId xmlns:a16="http://schemas.microsoft.com/office/drawing/2014/main" id="{FB756BBB-19F2-4D9B-F015-410A125A2AD8}"/>
              </a:ext>
            </a:extLst>
          </p:cNvPr>
          <p:cNvSpPr>
            <a:spLocks noChangeArrowheads="1"/>
          </p:cNvSpPr>
          <p:nvPr/>
        </p:nvSpPr>
        <p:spPr bwMode="auto">
          <a:xfrm>
            <a:off x="4419600" y="28527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6</a:t>
            </a:r>
          </a:p>
        </p:txBody>
      </p:sp>
      <p:sp>
        <p:nvSpPr>
          <p:cNvPr id="9240" name="AutoShape 24">
            <a:hlinkClick r:id="rId14" action="ppaction://hlinksldjump"/>
            <a:extLst>
              <a:ext uri="{FF2B5EF4-FFF2-40B4-BE49-F238E27FC236}">
                <a16:creationId xmlns:a16="http://schemas.microsoft.com/office/drawing/2014/main" id="{50A4B4F1-4DD0-1334-D9C5-2B22E3A63FE0}"/>
              </a:ext>
            </a:extLst>
          </p:cNvPr>
          <p:cNvSpPr>
            <a:spLocks noChangeArrowheads="1"/>
          </p:cNvSpPr>
          <p:nvPr/>
        </p:nvSpPr>
        <p:spPr bwMode="auto">
          <a:xfrm>
            <a:off x="2566988" y="28527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5</a:t>
            </a:r>
          </a:p>
        </p:txBody>
      </p:sp>
      <p:sp>
        <p:nvSpPr>
          <p:cNvPr id="9241" name="AutoShape 25">
            <a:hlinkClick r:id="rId15" action="ppaction://hlinksldjump"/>
            <a:extLst>
              <a:ext uri="{FF2B5EF4-FFF2-40B4-BE49-F238E27FC236}">
                <a16:creationId xmlns:a16="http://schemas.microsoft.com/office/drawing/2014/main" id="{E9FEF65B-F53E-E64F-784B-2004B079BF79}"/>
              </a:ext>
            </a:extLst>
          </p:cNvPr>
          <p:cNvSpPr>
            <a:spLocks noChangeArrowheads="1"/>
          </p:cNvSpPr>
          <p:nvPr/>
        </p:nvSpPr>
        <p:spPr bwMode="auto">
          <a:xfrm>
            <a:off x="2566988" y="35004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9</a:t>
            </a:r>
          </a:p>
        </p:txBody>
      </p:sp>
      <p:sp>
        <p:nvSpPr>
          <p:cNvPr id="9244" name="AutoShape 28">
            <a:hlinkClick r:id="rId16" action="ppaction://hlinksldjump"/>
            <a:extLst>
              <a:ext uri="{FF2B5EF4-FFF2-40B4-BE49-F238E27FC236}">
                <a16:creationId xmlns:a16="http://schemas.microsoft.com/office/drawing/2014/main" id="{BB731B79-0CBE-C88D-7B66-16D60ED7AAA8}"/>
              </a:ext>
            </a:extLst>
          </p:cNvPr>
          <p:cNvSpPr>
            <a:spLocks noChangeArrowheads="1"/>
          </p:cNvSpPr>
          <p:nvPr/>
        </p:nvSpPr>
        <p:spPr bwMode="auto">
          <a:xfrm>
            <a:off x="4440238" y="3500438"/>
            <a:ext cx="1524000" cy="457200"/>
          </a:xfrm>
          <a:prstGeom prst="flowChartAlternateProcess">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000" b="1"/>
              <a:t>Câu hỏi 10</a:t>
            </a:r>
          </a:p>
        </p:txBody>
      </p:sp>
      <p:pic>
        <p:nvPicPr>
          <p:cNvPr id="4128" name="Picture 33" descr="XLIGHT~1">
            <a:extLst>
              <a:ext uri="{FF2B5EF4-FFF2-40B4-BE49-F238E27FC236}">
                <a16:creationId xmlns:a16="http://schemas.microsoft.com/office/drawing/2014/main" id="{95EB5078-3117-9A95-BEC7-3E1034E94806}"/>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restart="whenNotActive" fill="hold" evtFilter="cancelBubble" nodeType="interactiveSeq">
                <p:stCondLst>
                  <p:cond evt="onClick" delay="0">
                    <p:tgtEl>
                      <p:spTgt spid="922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6" presetClass="exit" presetSubtype="26" fill="hold" nodeType="clickEffect">
                                  <p:stCondLst>
                                    <p:cond delay="0"/>
                                  </p:stCondLst>
                                  <p:childTnLst>
                                    <p:animEffect transition="out" filter="barn(inHorizontal)">
                                      <p:cBhvr>
                                        <p:cTn id="6" dur="500"/>
                                        <p:tgtEl>
                                          <p:spTgt spid="9229"/>
                                        </p:tgtEl>
                                      </p:cBhvr>
                                    </p:animEffect>
                                    <p:set>
                                      <p:cBhvr>
                                        <p:cTn id="7" dur="1" fill="hold">
                                          <p:stCondLst>
                                            <p:cond delay="499"/>
                                          </p:stCondLst>
                                        </p:cTn>
                                        <p:tgtEl>
                                          <p:spTgt spid="9229"/>
                                        </p:tgtEl>
                                        <p:attrNameLst>
                                          <p:attrName>style.visibility</p:attrName>
                                        </p:attrNameLst>
                                      </p:cBhvr>
                                      <p:to>
                                        <p:strVal val="hidden"/>
                                      </p:to>
                                    </p:set>
                                  </p:childTnLst>
                                </p:cTn>
                              </p:par>
                            </p:childTnLst>
                          </p:cTn>
                        </p:par>
                      </p:childTnLst>
                    </p:cTn>
                  </p:par>
                </p:childTnLst>
              </p:cTn>
              <p:nextCondLst>
                <p:cond evt="onClick" delay="0">
                  <p:tgtEl>
                    <p:spTgt spid="9229"/>
                  </p:tgtEl>
                </p:cond>
              </p:nextCondLst>
            </p:seq>
            <p:seq concurrent="1" nextAc="seek">
              <p:cTn id="8" restart="whenNotActive" fill="hold" evtFilter="cancelBubble" nodeType="interactiveSeq">
                <p:stCondLst>
                  <p:cond evt="onClick" delay="0">
                    <p:tgtEl>
                      <p:spTgt spid="92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6" presetClass="exit" presetSubtype="26" fill="hold" nodeType="clickEffect">
                                  <p:stCondLst>
                                    <p:cond delay="0"/>
                                  </p:stCondLst>
                                  <p:childTnLst>
                                    <p:animEffect transition="out" filter="barn(inHorizontal)">
                                      <p:cBhvr>
                                        <p:cTn id="12" dur="500"/>
                                        <p:tgtEl>
                                          <p:spTgt spid="9230"/>
                                        </p:tgtEl>
                                      </p:cBhvr>
                                    </p:animEffect>
                                    <p:set>
                                      <p:cBhvr>
                                        <p:cTn id="13" dur="1" fill="hold">
                                          <p:stCondLst>
                                            <p:cond delay="499"/>
                                          </p:stCondLst>
                                        </p:cTn>
                                        <p:tgtEl>
                                          <p:spTgt spid="9230"/>
                                        </p:tgtEl>
                                        <p:attrNameLst>
                                          <p:attrName>style.visibility</p:attrName>
                                        </p:attrNameLst>
                                      </p:cBhvr>
                                      <p:to>
                                        <p:strVal val="hidden"/>
                                      </p:to>
                                    </p:set>
                                  </p:childTnLst>
                                </p:cTn>
                              </p:par>
                            </p:childTnLst>
                          </p:cTn>
                        </p:par>
                      </p:childTnLst>
                    </p:cTn>
                  </p:par>
                </p:childTnLst>
              </p:cTn>
              <p:nextCondLst>
                <p:cond evt="onClick" delay="0">
                  <p:tgtEl>
                    <p:spTgt spid="9230"/>
                  </p:tgtEl>
                </p:cond>
              </p:nextCondLst>
            </p:seq>
            <p:seq concurrent="1" nextAc="seek">
              <p:cTn id="14" restart="whenNotActive" fill="hold" evtFilter="cancelBubble" nodeType="interactiveSeq">
                <p:stCondLst>
                  <p:cond evt="onClick" delay="0">
                    <p:tgtEl>
                      <p:spTgt spid="923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6" presetClass="exit" presetSubtype="26" fill="hold" nodeType="clickEffect">
                                  <p:stCondLst>
                                    <p:cond delay="0"/>
                                  </p:stCondLst>
                                  <p:childTnLst>
                                    <p:animEffect transition="out" filter="barn(inHorizontal)">
                                      <p:cBhvr>
                                        <p:cTn id="18" dur="500"/>
                                        <p:tgtEl>
                                          <p:spTgt spid="9231"/>
                                        </p:tgtEl>
                                      </p:cBhvr>
                                    </p:animEffect>
                                    <p:set>
                                      <p:cBhvr>
                                        <p:cTn id="19" dur="1" fill="hold">
                                          <p:stCondLst>
                                            <p:cond delay="499"/>
                                          </p:stCondLst>
                                        </p:cTn>
                                        <p:tgtEl>
                                          <p:spTgt spid="9231"/>
                                        </p:tgtEl>
                                        <p:attrNameLst>
                                          <p:attrName>style.visibility</p:attrName>
                                        </p:attrNameLst>
                                      </p:cBhvr>
                                      <p:to>
                                        <p:strVal val="hidden"/>
                                      </p:to>
                                    </p:set>
                                  </p:childTnLst>
                                </p:cTn>
                              </p:par>
                            </p:childTnLst>
                          </p:cTn>
                        </p:par>
                      </p:childTnLst>
                    </p:cTn>
                  </p:par>
                </p:childTnLst>
              </p:cTn>
              <p:nextCondLst>
                <p:cond evt="onClick" delay="0">
                  <p:tgtEl>
                    <p:spTgt spid="9231"/>
                  </p:tgtEl>
                </p:cond>
              </p:nextCondLst>
            </p:seq>
            <p:seq concurrent="1" nextAc="seek">
              <p:cTn id="20" restart="whenNotActive" fill="hold" evtFilter="cancelBubble" nodeType="interactiveSeq">
                <p:stCondLst>
                  <p:cond evt="onClick" delay="0">
                    <p:tgtEl>
                      <p:spTgt spid="923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xit" presetSubtype="26" fill="hold" nodeType="clickEffect">
                                  <p:stCondLst>
                                    <p:cond delay="0"/>
                                  </p:stCondLst>
                                  <p:childTnLst>
                                    <p:animEffect transition="out" filter="barn(inHorizontal)">
                                      <p:cBhvr>
                                        <p:cTn id="24" dur="500"/>
                                        <p:tgtEl>
                                          <p:spTgt spid="9232"/>
                                        </p:tgtEl>
                                      </p:cBhvr>
                                    </p:animEffect>
                                    <p:set>
                                      <p:cBhvr>
                                        <p:cTn id="25" dur="1" fill="hold">
                                          <p:stCondLst>
                                            <p:cond delay="499"/>
                                          </p:stCondLst>
                                        </p:cTn>
                                        <p:tgtEl>
                                          <p:spTgt spid="9232"/>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26" restart="whenNotActive" fill="hold" evtFilter="cancelBubble" nodeType="interactiveSeq">
                <p:stCondLst>
                  <p:cond evt="onClick" delay="0">
                    <p:tgtEl>
                      <p:spTgt spid="924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6" presetClass="exit" presetSubtype="26" fill="hold" nodeType="clickEffect">
                                  <p:stCondLst>
                                    <p:cond delay="0"/>
                                  </p:stCondLst>
                                  <p:childTnLst>
                                    <p:animEffect transition="out" filter="barn(inHorizontal)">
                                      <p:cBhvr>
                                        <p:cTn id="30" dur="500"/>
                                        <p:tgtEl>
                                          <p:spTgt spid="9240"/>
                                        </p:tgtEl>
                                      </p:cBhvr>
                                    </p:animEffect>
                                    <p:set>
                                      <p:cBhvr>
                                        <p:cTn id="31" dur="1" fill="hold">
                                          <p:stCondLst>
                                            <p:cond delay="499"/>
                                          </p:stCondLst>
                                        </p:cTn>
                                        <p:tgtEl>
                                          <p:spTgt spid="9240"/>
                                        </p:tgtEl>
                                        <p:attrNameLst>
                                          <p:attrName>style.visibility</p:attrName>
                                        </p:attrNameLst>
                                      </p:cBhvr>
                                      <p:to>
                                        <p:strVal val="hidden"/>
                                      </p:to>
                                    </p:set>
                                  </p:childTnLst>
                                </p:cTn>
                              </p:par>
                            </p:childTnLst>
                          </p:cTn>
                        </p:par>
                      </p:childTnLst>
                    </p:cTn>
                  </p:par>
                </p:childTnLst>
              </p:cTn>
              <p:nextCondLst>
                <p:cond evt="onClick" delay="0">
                  <p:tgtEl>
                    <p:spTgt spid="9240"/>
                  </p:tgtEl>
                </p:cond>
              </p:nextCondLst>
            </p:seq>
            <p:seq concurrent="1" nextAc="seek">
              <p:cTn id="32" restart="whenNotActive" fill="hold" evtFilter="cancelBubble" nodeType="interactiveSeq">
                <p:stCondLst>
                  <p:cond evt="onClick" delay="0">
                    <p:tgtEl>
                      <p:spTgt spid="923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6" presetClass="exit" presetSubtype="26" fill="hold" nodeType="clickEffect">
                                  <p:stCondLst>
                                    <p:cond delay="0"/>
                                  </p:stCondLst>
                                  <p:childTnLst>
                                    <p:animEffect transition="out" filter="barn(inHorizontal)">
                                      <p:cBhvr>
                                        <p:cTn id="36" dur="500"/>
                                        <p:tgtEl>
                                          <p:spTgt spid="9239"/>
                                        </p:tgtEl>
                                      </p:cBhvr>
                                    </p:animEffect>
                                    <p:set>
                                      <p:cBhvr>
                                        <p:cTn id="37"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9"/>
                  </p:tgtEl>
                </p:cond>
              </p:nextCondLst>
            </p:seq>
            <p:seq concurrent="1" nextAc="seek">
              <p:cTn id="38" restart="whenNotActive" fill="hold" evtFilter="cancelBubble" nodeType="interactiveSeq">
                <p:stCondLst>
                  <p:cond evt="onClick" delay="0">
                    <p:tgtEl>
                      <p:spTgt spid="923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6" presetClass="exit" presetSubtype="26" fill="hold" nodeType="clickEffect">
                                  <p:stCondLst>
                                    <p:cond delay="0"/>
                                  </p:stCondLst>
                                  <p:childTnLst>
                                    <p:animEffect transition="out" filter="barn(inHorizontal)">
                                      <p:cBhvr>
                                        <p:cTn id="42" dur="500"/>
                                        <p:tgtEl>
                                          <p:spTgt spid="9238"/>
                                        </p:tgtEl>
                                      </p:cBhvr>
                                    </p:animEffect>
                                    <p:set>
                                      <p:cBhvr>
                                        <p:cTn id="43" dur="1" fill="hold">
                                          <p:stCondLst>
                                            <p:cond delay="499"/>
                                          </p:stCondLst>
                                        </p:cTn>
                                        <p:tgtEl>
                                          <p:spTgt spid="9238"/>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44" restart="whenNotActive" fill="hold" evtFilter="cancelBubble" nodeType="interactiveSeq">
                <p:stCondLst>
                  <p:cond evt="onClick" delay="0">
                    <p:tgtEl>
                      <p:spTgt spid="923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6" presetClass="exit" presetSubtype="26" fill="hold" nodeType="clickEffect">
                                  <p:stCondLst>
                                    <p:cond delay="0"/>
                                  </p:stCondLst>
                                  <p:childTnLst>
                                    <p:animEffect transition="out" filter="barn(inHorizontal)">
                                      <p:cBhvr>
                                        <p:cTn id="48" dur="500"/>
                                        <p:tgtEl>
                                          <p:spTgt spid="9233"/>
                                        </p:tgtEl>
                                      </p:cBhvr>
                                    </p:animEffect>
                                    <p:set>
                                      <p:cBhvr>
                                        <p:cTn id="49" dur="1" fill="hold">
                                          <p:stCondLst>
                                            <p:cond delay="499"/>
                                          </p:stCondLst>
                                        </p:cTn>
                                        <p:tgtEl>
                                          <p:spTgt spid="9233"/>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50" restart="whenNotActive" fill="hold" evtFilter="cancelBubble" nodeType="interactiveSeq">
                <p:stCondLst>
                  <p:cond evt="onClick" delay="0">
                    <p:tgtEl>
                      <p:spTgt spid="9241"/>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6" presetClass="exit" presetSubtype="26" fill="hold" nodeType="clickEffect">
                                  <p:stCondLst>
                                    <p:cond delay="0"/>
                                  </p:stCondLst>
                                  <p:childTnLst>
                                    <p:animEffect transition="out" filter="barn(inHorizontal)">
                                      <p:cBhvr>
                                        <p:cTn id="54" dur="500"/>
                                        <p:tgtEl>
                                          <p:spTgt spid="9241"/>
                                        </p:tgtEl>
                                      </p:cBhvr>
                                    </p:animEffect>
                                    <p:set>
                                      <p:cBhvr>
                                        <p:cTn id="55" dur="1" fill="hold">
                                          <p:stCondLst>
                                            <p:cond delay="499"/>
                                          </p:stCondLst>
                                        </p:cTn>
                                        <p:tgtEl>
                                          <p:spTgt spid="9241"/>
                                        </p:tgtEl>
                                        <p:attrNameLst>
                                          <p:attrName>style.visibility</p:attrName>
                                        </p:attrNameLst>
                                      </p:cBhvr>
                                      <p:to>
                                        <p:strVal val="hidden"/>
                                      </p:to>
                                    </p:set>
                                  </p:childTnLst>
                                </p:cTn>
                              </p:par>
                            </p:childTnLst>
                          </p:cTn>
                        </p:par>
                      </p:childTnLst>
                    </p:cTn>
                  </p:par>
                </p:childTnLst>
              </p:cTn>
              <p:nextCondLst>
                <p:cond evt="onClick" delay="0">
                  <p:tgtEl>
                    <p:spTgt spid="9241"/>
                  </p:tgtEl>
                </p:cond>
              </p:nextCondLst>
            </p:seq>
            <p:seq concurrent="1" nextAc="seek">
              <p:cTn id="56" restart="whenNotActive" fill="hold" evtFilter="cancelBubble" nodeType="interactiveSeq">
                <p:stCondLst>
                  <p:cond evt="onClick" delay="0">
                    <p:tgtEl>
                      <p:spTgt spid="924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6" presetClass="exit" presetSubtype="26" fill="hold" nodeType="clickEffect">
                                  <p:stCondLst>
                                    <p:cond delay="0"/>
                                  </p:stCondLst>
                                  <p:childTnLst>
                                    <p:animEffect transition="out" filter="barn(inHorizontal)">
                                      <p:cBhvr>
                                        <p:cTn id="60" dur="500"/>
                                        <p:tgtEl>
                                          <p:spTgt spid="9244"/>
                                        </p:tgtEl>
                                      </p:cBhvr>
                                    </p:animEffect>
                                    <p:set>
                                      <p:cBhvr>
                                        <p:cTn id="61"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4"/>
                  </p:tgtEl>
                </p:cond>
              </p:nextCondLst>
            </p:seq>
          </p:childTnLst>
        </p:cTn>
      </p:par>
    </p:tnLst>
    <p:bldLst>
      <p:bldP spid="9229" grpId="0" animBg="1"/>
      <p:bldP spid="9230" grpId="0" animBg="1"/>
      <p:bldP spid="9231" grpId="0" animBg="1"/>
      <p:bldP spid="9232" grpId="0" animBg="1"/>
      <p:bldP spid="9233" grpId="0" animBg="1"/>
      <p:bldP spid="9238" grpId="0" animBg="1"/>
      <p:bldP spid="9239" grpId="0" animBg="1"/>
      <p:bldP spid="9240" grpId="0" animBg="1"/>
      <p:bldP spid="9241" grpId="0" animBg="1"/>
      <p:bldP spid="92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77f4cba6bafe59c40b88d9b4e9136596">
            <a:extLst>
              <a:ext uri="{FF2B5EF4-FFF2-40B4-BE49-F238E27FC236}">
                <a16:creationId xmlns:a16="http://schemas.microsoft.com/office/drawing/2014/main" id="{0CEF1BE4-E2BA-3874-70C6-D1BD4818D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904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ddeddd">
            <a:extLst>
              <a:ext uri="{FF2B5EF4-FFF2-40B4-BE49-F238E27FC236}">
                <a16:creationId xmlns:a16="http://schemas.microsoft.com/office/drawing/2014/main" id="{525E5CE8-1CF0-85E5-D568-F13EFCF597C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icture1">
            <a:extLst>
              <a:ext uri="{FF2B5EF4-FFF2-40B4-BE49-F238E27FC236}">
                <a16:creationId xmlns:a16="http://schemas.microsoft.com/office/drawing/2014/main" id="{705A0C27-CAA4-433C-1585-1AB06338BB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ddeddd">
            <a:extLst>
              <a:ext uri="{FF2B5EF4-FFF2-40B4-BE49-F238E27FC236}">
                <a16:creationId xmlns:a16="http://schemas.microsoft.com/office/drawing/2014/main" id="{53AB06E4-20D4-690A-04E7-FA162BC16C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ddeddd">
            <a:extLst>
              <a:ext uri="{FF2B5EF4-FFF2-40B4-BE49-F238E27FC236}">
                <a16:creationId xmlns:a16="http://schemas.microsoft.com/office/drawing/2014/main" id="{9DBEB0ED-50C8-E0DA-CFAA-F312D29E637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ddeddd">
            <a:extLst>
              <a:ext uri="{FF2B5EF4-FFF2-40B4-BE49-F238E27FC236}">
                <a16:creationId xmlns:a16="http://schemas.microsoft.com/office/drawing/2014/main" id="{A1DBAC8C-F5BD-99D1-AC2E-2EBEE845EEF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8" descr="Flwr08">
            <a:extLst>
              <a:ext uri="{FF2B5EF4-FFF2-40B4-BE49-F238E27FC236}">
                <a16:creationId xmlns:a16="http://schemas.microsoft.com/office/drawing/2014/main" id="{830D6709-8AD3-1DC9-220C-5F1A434F0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descr="Flwr08">
            <a:extLst>
              <a:ext uri="{FF2B5EF4-FFF2-40B4-BE49-F238E27FC236}">
                <a16:creationId xmlns:a16="http://schemas.microsoft.com/office/drawing/2014/main" id="{3A416FA4-D130-6D2E-6B66-82C5E3F753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Line 11">
            <a:extLst>
              <a:ext uri="{FF2B5EF4-FFF2-40B4-BE49-F238E27FC236}">
                <a16:creationId xmlns:a16="http://schemas.microsoft.com/office/drawing/2014/main" id="{5645D3A6-2583-FA2F-338C-DF15C324008D}"/>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WordArt 13">
            <a:extLst>
              <a:ext uri="{FF2B5EF4-FFF2-40B4-BE49-F238E27FC236}">
                <a16:creationId xmlns:a16="http://schemas.microsoft.com/office/drawing/2014/main" id="{DC4D1429-B00D-659B-2177-6C1192A317C3}"/>
              </a:ext>
            </a:extLst>
          </p:cNvPr>
          <p:cNvSpPr>
            <a:spLocks noChangeArrowheads="1" noChangeShapeType="1" noTextEdit="1"/>
          </p:cNvSpPr>
          <p:nvPr/>
        </p:nvSpPr>
        <p:spPr bwMode="auto">
          <a:xfrm>
            <a:off x="5168901" y="1752601"/>
            <a:ext cx="1719263"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1</a:t>
            </a:r>
          </a:p>
        </p:txBody>
      </p:sp>
      <p:sp>
        <p:nvSpPr>
          <p:cNvPr id="10256" name="Rectangle 16">
            <a:extLst>
              <a:ext uri="{FF2B5EF4-FFF2-40B4-BE49-F238E27FC236}">
                <a16:creationId xmlns:a16="http://schemas.microsoft.com/office/drawing/2014/main" id="{DA1FA630-601E-0573-7582-088CD0F5430C}"/>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0257" name="AutoShape 17">
            <a:extLst>
              <a:ext uri="{FF2B5EF4-FFF2-40B4-BE49-F238E27FC236}">
                <a16:creationId xmlns:a16="http://schemas.microsoft.com/office/drawing/2014/main" id="{8EFE6C45-9258-D3A0-45D3-3974847D36B0}"/>
              </a:ext>
            </a:extLst>
          </p:cNvPr>
          <p:cNvSpPr>
            <a:spLocks noChangeArrowheads="1"/>
          </p:cNvSpPr>
          <p:nvPr/>
        </p:nvSpPr>
        <p:spPr bwMode="auto">
          <a:xfrm>
            <a:off x="4495800" y="4745038"/>
            <a:ext cx="3276600" cy="588962"/>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aseline="-25000">
                <a:solidFill>
                  <a:srgbClr val="0505E6"/>
                </a:solidFill>
                <a:latin typeface="Times New Roman" panose="02020603050405020304" pitchFamily="18" charset="0"/>
              </a:rPr>
              <a:t>B</a:t>
            </a:r>
            <a:r>
              <a:rPr lang="vi-VN" altLang="en-US" baseline="-25000">
                <a:solidFill>
                  <a:srgbClr val="0505E6"/>
                </a:solidFill>
                <a:latin typeface="Times New Roman" panose="02020603050405020304" pitchFamily="18" charset="0"/>
              </a:rPr>
              <a:t>.</a:t>
            </a:r>
            <a:endParaRPr lang="en-US" altLang="en-US" b="1">
              <a:solidFill>
                <a:srgbClr val="0000FF"/>
              </a:solidFill>
            </a:endParaRPr>
          </a:p>
        </p:txBody>
      </p:sp>
      <p:sp>
        <p:nvSpPr>
          <p:cNvPr id="10258" name="Rectangle 18">
            <a:extLst>
              <a:ext uri="{FF2B5EF4-FFF2-40B4-BE49-F238E27FC236}">
                <a16:creationId xmlns:a16="http://schemas.microsoft.com/office/drawing/2014/main" id="{B944BC2D-ED48-163B-08C1-CCE990D50165}"/>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5135" name="Picture 19" descr="WHITME~1">
            <a:hlinkClick r:id="rId7" action="ppaction://hlinksldjump"/>
            <a:extLst>
              <a:ext uri="{FF2B5EF4-FFF2-40B4-BE49-F238E27FC236}">
                <a16:creationId xmlns:a16="http://schemas.microsoft.com/office/drawing/2014/main" id="{DD31F0E7-310B-2DB4-F943-7A081D3F107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20" descr="XLIGHT~1">
            <a:extLst>
              <a:ext uri="{FF2B5EF4-FFF2-40B4-BE49-F238E27FC236}">
                <a16:creationId xmlns:a16="http://schemas.microsoft.com/office/drawing/2014/main" id="{1A901CB8-BC7D-9052-1062-103A2F2D59A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1" descr="HAPPYF~3">
            <a:extLst>
              <a:ext uri="{FF2B5EF4-FFF2-40B4-BE49-F238E27FC236}">
                <a16:creationId xmlns:a16="http://schemas.microsoft.com/office/drawing/2014/main" id="{6213887F-463B-F584-106A-63D64502C7D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45720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22" descr="HAPPYF~3">
            <a:extLst>
              <a:ext uri="{FF2B5EF4-FFF2-40B4-BE49-F238E27FC236}">
                <a16:creationId xmlns:a16="http://schemas.microsoft.com/office/drawing/2014/main" id="{8721CBC5-3C47-A227-C1E4-5106A738BD8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4630738"/>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Text Box 23">
            <a:extLst>
              <a:ext uri="{FF2B5EF4-FFF2-40B4-BE49-F238E27FC236}">
                <a16:creationId xmlns:a16="http://schemas.microsoft.com/office/drawing/2014/main" id="{D1EA86E2-2A86-F5B9-F568-B2023CF10F2D}"/>
              </a:ext>
            </a:extLst>
          </p:cNvPr>
          <p:cNvSpPr txBox="1">
            <a:spLocks noChangeArrowheads="1"/>
          </p:cNvSpPr>
          <p:nvPr/>
        </p:nvSpPr>
        <p:spPr bwMode="auto">
          <a:xfrm>
            <a:off x="1887539" y="2389188"/>
            <a:ext cx="8415337" cy="16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ts val="600"/>
              </a:spcBef>
              <a:spcAft>
                <a:spcPts val="800"/>
              </a:spcAft>
              <a:buNone/>
            </a:pPr>
            <a:r>
              <a:rPr lang="en-US" sz="2400" b="1" kern="100">
                <a:latin typeface="Times New Roman" panose="02020603050405020304" pitchFamily="18" charset="0"/>
                <a:ea typeface="Arial" panose="020B0604020202020204" pitchFamily="34" charset="0"/>
              </a:rPr>
              <a:t>Câu hỏi: Tuổi thành thục lần đầu của cá chép là bao nhiêu?</a:t>
            </a:r>
            <a:endParaRPr lang="en-US" sz="2400" kern="100">
              <a:latin typeface="Times New Roman" panose="02020603050405020304" pitchFamily="18" charset="0"/>
              <a:ea typeface="Arial" panose="020B0604020202020204" pitchFamily="34" charset="0"/>
            </a:endParaRPr>
          </a:p>
          <a:p>
            <a:pPr lvl="0" algn="just">
              <a:lnSpc>
                <a:spcPct val="107000"/>
              </a:lnSpc>
              <a:spcBef>
                <a:spcPts val="600"/>
              </a:spcBef>
              <a:spcAft>
                <a:spcPts val="800"/>
              </a:spcAft>
              <a:buSzPts val="1000"/>
              <a:buNone/>
              <a:tabLst>
                <a:tab pos="457200" algn="l"/>
              </a:tabLst>
            </a:pPr>
            <a:r>
              <a:rPr lang="en-US" sz="2400" kern="100">
                <a:latin typeface="Times New Roman" panose="02020603050405020304" pitchFamily="18" charset="0"/>
                <a:ea typeface="Arial" panose="020B0604020202020204" pitchFamily="34" charset="0"/>
              </a:rPr>
              <a:t>A. 6 tháng tuổi         B. 1 năm tuổi</a:t>
            </a:r>
          </a:p>
          <a:p>
            <a:pPr lvl="0" algn="just">
              <a:lnSpc>
                <a:spcPct val="107000"/>
              </a:lnSpc>
              <a:spcBef>
                <a:spcPts val="600"/>
              </a:spcBef>
              <a:spcAft>
                <a:spcPts val="800"/>
              </a:spcAft>
              <a:buSzPts val="1000"/>
              <a:buNone/>
              <a:tabLst>
                <a:tab pos="457200" algn="l"/>
              </a:tabLst>
            </a:pPr>
            <a:r>
              <a:rPr lang="en-US" sz="2400" kern="100">
                <a:latin typeface="Times New Roman" panose="02020603050405020304" pitchFamily="18" charset="0"/>
                <a:ea typeface="Arial" panose="020B0604020202020204" pitchFamily="34" charset="0"/>
              </a:rPr>
              <a:t>C. 2 năm tuổi           D. 3 năm tuổi</a:t>
            </a:r>
          </a:p>
        </p:txBody>
      </p:sp>
      <p:sp>
        <p:nvSpPr>
          <p:cNvPr id="5140" name="WordArt 12">
            <a:extLst>
              <a:ext uri="{FF2B5EF4-FFF2-40B4-BE49-F238E27FC236}">
                <a16:creationId xmlns:a16="http://schemas.microsoft.com/office/drawing/2014/main" id="{AEF198B1-60C1-5A56-A6CE-E865E6C6FA1D}"/>
              </a:ext>
            </a:extLst>
          </p:cNvPr>
          <p:cNvSpPr>
            <a:spLocks noChangeArrowheads="1" noChangeShapeType="1" noTextEdit="1"/>
          </p:cNvSpPr>
          <p:nvPr/>
        </p:nvSpPr>
        <p:spPr bwMode="auto">
          <a:xfrm>
            <a:off x="3719514" y="62071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10256"/>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257"/>
                                        </p:tgtEl>
                                        <p:attrNameLst>
                                          <p:attrName>style.visibility</p:attrName>
                                        </p:attrNameLst>
                                      </p:cBhvr>
                                      <p:to>
                                        <p:strVal val="visible"/>
                                      </p:to>
                                    </p:set>
                                    <p:anim calcmode="lin" valueType="num">
                                      <p:cBhvr>
                                        <p:cTn id="7" dur="500" fill="hold"/>
                                        <p:tgtEl>
                                          <p:spTgt spid="10257"/>
                                        </p:tgtEl>
                                        <p:attrNameLst>
                                          <p:attrName>ppt_w</p:attrName>
                                        </p:attrNameLst>
                                      </p:cBhvr>
                                      <p:tavLst>
                                        <p:tav tm="0">
                                          <p:val>
                                            <p:fltVal val="0"/>
                                          </p:val>
                                        </p:tav>
                                        <p:tav tm="100000">
                                          <p:val>
                                            <p:strVal val="#ppt_w"/>
                                          </p:val>
                                        </p:tav>
                                      </p:tavLst>
                                    </p:anim>
                                    <p:anim calcmode="lin" valueType="num">
                                      <p:cBhvr>
                                        <p:cTn id="8" dur="500" fill="hold"/>
                                        <p:tgtEl>
                                          <p:spTgt spid="10257"/>
                                        </p:tgtEl>
                                        <p:attrNameLst>
                                          <p:attrName>ppt_h</p:attrName>
                                        </p:attrNameLst>
                                      </p:cBhvr>
                                      <p:tavLst>
                                        <p:tav tm="0">
                                          <p:val>
                                            <p:fltVal val="0"/>
                                          </p:val>
                                        </p:tav>
                                        <p:tav tm="100000">
                                          <p:val>
                                            <p:strVal val="#ppt_h"/>
                                          </p:val>
                                        </p:tav>
                                      </p:tavLst>
                                    </p:anim>
                                    <p:anim calcmode="lin" valueType="num">
                                      <p:cBhvr>
                                        <p:cTn id="9" dur="500" fill="hold"/>
                                        <p:tgtEl>
                                          <p:spTgt spid="10257"/>
                                        </p:tgtEl>
                                        <p:attrNameLst>
                                          <p:attrName>style.rotation</p:attrName>
                                        </p:attrNameLst>
                                      </p:cBhvr>
                                      <p:tavLst>
                                        <p:tav tm="0">
                                          <p:val>
                                            <p:fltVal val="360"/>
                                          </p:val>
                                        </p:tav>
                                        <p:tav tm="100000">
                                          <p:val>
                                            <p:fltVal val="0"/>
                                          </p:val>
                                        </p:tav>
                                      </p:tavLst>
                                    </p:anim>
                                    <p:animEffect transition="in" filter="fade">
                                      <p:cBhvr>
                                        <p:cTn id="10" dur="500"/>
                                        <p:tgtEl>
                                          <p:spTgt spid="10257"/>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0262"/>
                                        </p:tgtEl>
                                        <p:attrNameLst>
                                          <p:attrName>style.visibility</p:attrName>
                                        </p:attrNameLst>
                                      </p:cBhvr>
                                      <p:to>
                                        <p:strVal val="visible"/>
                                      </p:to>
                                    </p:set>
                                    <p:anim calcmode="lin" valueType="num">
                                      <p:cBhvr>
                                        <p:cTn id="13" dur="500" fill="hold"/>
                                        <p:tgtEl>
                                          <p:spTgt spid="10262"/>
                                        </p:tgtEl>
                                        <p:attrNameLst>
                                          <p:attrName>ppt_w</p:attrName>
                                        </p:attrNameLst>
                                      </p:cBhvr>
                                      <p:tavLst>
                                        <p:tav tm="0">
                                          <p:val>
                                            <p:strVal val="#ppt_w*2.5"/>
                                          </p:val>
                                        </p:tav>
                                        <p:tav tm="100000">
                                          <p:val>
                                            <p:strVal val="#ppt_w"/>
                                          </p:val>
                                        </p:tav>
                                      </p:tavLst>
                                    </p:anim>
                                    <p:anim calcmode="lin" valueType="num">
                                      <p:cBhvr>
                                        <p:cTn id="14" dur="500" fill="hold"/>
                                        <p:tgtEl>
                                          <p:spTgt spid="10262"/>
                                        </p:tgtEl>
                                        <p:attrNameLst>
                                          <p:attrName>ppt_h</p:attrName>
                                        </p:attrNameLst>
                                      </p:cBhvr>
                                      <p:tavLst>
                                        <p:tav tm="0">
                                          <p:val>
                                            <p:strVal val="#ppt_h*0.01"/>
                                          </p:val>
                                        </p:tav>
                                        <p:tav tm="100000">
                                          <p:val>
                                            <p:strVal val="#ppt_h"/>
                                          </p:val>
                                        </p:tav>
                                      </p:tavLst>
                                    </p:anim>
                                    <p:anim calcmode="lin" valueType="num">
                                      <p:cBhvr>
                                        <p:cTn id="15" dur="500" fill="hold"/>
                                        <p:tgtEl>
                                          <p:spTgt spid="10262"/>
                                        </p:tgtEl>
                                        <p:attrNameLst>
                                          <p:attrName>ppt_x</p:attrName>
                                        </p:attrNameLst>
                                      </p:cBhvr>
                                      <p:tavLst>
                                        <p:tav tm="0">
                                          <p:val>
                                            <p:strVal val="#ppt_x"/>
                                          </p:val>
                                        </p:tav>
                                        <p:tav tm="100000">
                                          <p:val>
                                            <p:strVal val="#ppt_x"/>
                                          </p:val>
                                        </p:tav>
                                      </p:tavLst>
                                    </p:anim>
                                    <p:anim calcmode="lin" valueType="num">
                                      <p:cBhvr>
                                        <p:cTn id="16" dur="500" fill="hold"/>
                                        <p:tgtEl>
                                          <p:spTgt spid="10262"/>
                                        </p:tgtEl>
                                        <p:attrNameLst>
                                          <p:attrName>ppt_y</p:attrName>
                                        </p:attrNameLst>
                                      </p:cBhvr>
                                      <p:tavLst>
                                        <p:tav tm="0">
                                          <p:val>
                                            <p:strVal val="#ppt_h+1"/>
                                          </p:val>
                                        </p:tav>
                                        <p:tav tm="100000">
                                          <p:val>
                                            <p:strVal val="#ppt_y"/>
                                          </p:val>
                                        </p:tav>
                                      </p:tavLst>
                                    </p:anim>
                                    <p:animEffect transition="in" filter="fade">
                                      <p:cBhvr>
                                        <p:cTn id="17" dur="500"/>
                                        <p:tgtEl>
                                          <p:spTgt spid="10262"/>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0261"/>
                                        </p:tgtEl>
                                        <p:attrNameLst>
                                          <p:attrName>style.visibility</p:attrName>
                                        </p:attrNameLst>
                                      </p:cBhvr>
                                      <p:to>
                                        <p:strVal val="visible"/>
                                      </p:to>
                                    </p:set>
                                    <p:anim calcmode="lin" valueType="num">
                                      <p:cBhvr>
                                        <p:cTn id="20" dur="500" fill="hold"/>
                                        <p:tgtEl>
                                          <p:spTgt spid="10261"/>
                                        </p:tgtEl>
                                        <p:attrNameLst>
                                          <p:attrName>ppt_w</p:attrName>
                                        </p:attrNameLst>
                                      </p:cBhvr>
                                      <p:tavLst>
                                        <p:tav tm="0">
                                          <p:val>
                                            <p:strVal val="#ppt_w*2.5"/>
                                          </p:val>
                                        </p:tav>
                                        <p:tav tm="100000">
                                          <p:val>
                                            <p:strVal val="#ppt_w"/>
                                          </p:val>
                                        </p:tav>
                                      </p:tavLst>
                                    </p:anim>
                                    <p:anim calcmode="lin" valueType="num">
                                      <p:cBhvr>
                                        <p:cTn id="21" dur="500" fill="hold"/>
                                        <p:tgtEl>
                                          <p:spTgt spid="10261"/>
                                        </p:tgtEl>
                                        <p:attrNameLst>
                                          <p:attrName>ppt_h</p:attrName>
                                        </p:attrNameLst>
                                      </p:cBhvr>
                                      <p:tavLst>
                                        <p:tav tm="0">
                                          <p:val>
                                            <p:strVal val="#ppt_h*0.01"/>
                                          </p:val>
                                        </p:tav>
                                        <p:tav tm="100000">
                                          <p:val>
                                            <p:strVal val="#ppt_h"/>
                                          </p:val>
                                        </p:tav>
                                      </p:tavLst>
                                    </p:anim>
                                    <p:anim calcmode="lin" valueType="num">
                                      <p:cBhvr>
                                        <p:cTn id="22" dur="500" fill="hold"/>
                                        <p:tgtEl>
                                          <p:spTgt spid="10261"/>
                                        </p:tgtEl>
                                        <p:attrNameLst>
                                          <p:attrName>ppt_x</p:attrName>
                                        </p:attrNameLst>
                                      </p:cBhvr>
                                      <p:tavLst>
                                        <p:tav tm="0">
                                          <p:val>
                                            <p:strVal val="#ppt_x"/>
                                          </p:val>
                                        </p:tav>
                                        <p:tav tm="100000">
                                          <p:val>
                                            <p:strVal val="#ppt_x"/>
                                          </p:val>
                                        </p:tav>
                                      </p:tavLst>
                                    </p:anim>
                                    <p:anim calcmode="lin" valueType="num">
                                      <p:cBhvr>
                                        <p:cTn id="23" dur="500" fill="hold"/>
                                        <p:tgtEl>
                                          <p:spTgt spid="10261"/>
                                        </p:tgtEl>
                                        <p:attrNameLst>
                                          <p:attrName>ppt_y</p:attrName>
                                        </p:attrNameLst>
                                      </p:cBhvr>
                                      <p:tavLst>
                                        <p:tav tm="0">
                                          <p:val>
                                            <p:strVal val="#ppt_h+1"/>
                                          </p:val>
                                        </p:tav>
                                        <p:tav tm="100000">
                                          <p:val>
                                            <p:strVal val="#ppt_y"/>
                                          </p:val>
                                        </p:tav>
                                      </p:tavLst>
                                    </p:anim>
                                    <p:animEffect transition="in" filter="fade">
                                      <p:cBhvr>
                                        <p:cTn id="24" dur="500"/>
                                        <p:tgtEl>
                                          <p:spTgt spid="10261"/>
                                        </p:tgtEl>
                                      </p:cBhvr>
                                    </p:animEffect>
                                  </p:childTnLst>
                                </p:cTn>
                              </p:par>
                            </p:childTnLst>
                          </p:cTn>
                        </p:par>
                      </p:childTnLst>
                    </p:cTn>
                  </p:par>
                </p:childTnLst>
              </p:cTn>
              <p:nextCondLst>
                <p:cond evt="onClick" delay="0">
                  <p:tgtEl>
                    <p:spTgt spid="10256"/>
                  </p:tgtEl>
                </p:cond>
              </p:nextCondLst>
            </p:seq>
            <p:seq concurrent="1" nextAc="seek">
              <p:cTn id="25" restart="whenNotActive" fill="hold" evtFilter="cancelBubble" nodeType="interactiveSeq">
                <p:stCondLst>
                  <p:cond evt="onClick" delay="0">
                    <p:tgtEl>
                      <p:spTgt spid="1025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0263"/>
                                        </p:tgtEl>
                                        <p:attrNameLst>
                                          <p:attrName>style.visibility</p:attrName>
                                        </p:attrNameLst>
                                      </p:cBhvr>
                                      <p:to>
                                        <p:strVal val="visible"/>
                                      </p:to>
                                    </p:set>
                                    <p:animEffect transition="in" filter="barn(inVertical)">
                                      <p:cBhvr>
                                        <p:cTn id="30" dur="500"/>
                                        <p:tgtEl>
                                          <p:spTgt spid="10263"/>
                                        </p:tgtEl>
                                      </p:cBhvr>
                                    </p:animEffect>
                                  </p:childTnLst>
                                </p:cTn>
                              </p:par>
                            </p:childTnLst>
                          </p:cTn>
                        </p:par>
                      </p:childTnLst>
                    </p:cTn>
                  </p:par>
                </p:childTnLst>
              </p:cTn>
              <p:nextCondLst>
                <p:cond evt="onClick" delay="0">
                  <p:tgtEl>
                    <p:spTgt spid="10258"/>
                  </p:tgtEl>
                </p:cond>
              </p:nextCondLst>
            </p:seq>
          </p:childTnLst>
        </p:cTn>
      </p:par>
    </p:tnLst>
    <p:bldLst>
      <p:bldP spid="10257" grpId="0" animBg="1"/>
      <p:bldP spid="102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18FF3B7-1CE6-5C9B-0822-83725A6EA683}"/>
              </a:ext>
            </a:extLst>
          </p:cNvPr>
          <p:cNvSpPr>
            <a:spLocks noGrp="1" noChangeArrowheads="1"/>
          </p:cNvSpPr>
          <p:nvPr>
            <p:ph type="title"/>
          </p:nvPr>
        </p:nvSpPr>
        <p:spPr/>
        <p:txBody>
          <a:bodyPr/>
          <a:lstStyle/>
          <a:p>
            <a:pPr eaLnBrk="1" hangingPunct="1"/>
            <a:endParaRPr lang="en-US" altLang="en-US"/>
          </a:p>
        </p:txBody>
      </p:sp>
      <p:sp>
        <p:nvSpPr>
          <p:cNvPr id="6147" name="Rectangle 3">
            <a:extLst>
              <a:ext uri="{FF2B5EF4-FFF2-40B4-BE49-F238E27FC236}">
                <a16:creationId xmlns:a16="http://schemas.microsoft.com/office/drawing/2014/main" id="{F07A255F-AA2B-547C-66CB-BCFE39919F96}"/>
              </a:ext>
            </a:extLst>
          </p:cNvPr>
          <p:cNvSpPr>
            <a:spLocks noGrp="1" noChangeArrowheads="1"/>
          </p:cNvSpPr>
          <p:nvPr>
            <p:ph type="body" idx="1"/>
          </p:nvPr>
        </p:nvSpPr>
        <p:spPr/>
        <p:txBody>
          <a:bodyPr/>
          <a:lstStyle/>
          <a:p>
            <a:pPr eaLnBrk="1" hangingPunct="1"/>
            <a:endParaRPr lang="en-US" altLang="en-US"/>
          </a:p>
        </p:txBody>
      </p:sp>
      <p:pic>
        <p:nvPicPr>
          <p:cNvPr id="6148" name="Picture 4" descr="77f4cba6bafe59c40b88d9b4e9136596">
            <a:extLst>
              <a:ext uri="{FF2B5EF4-FFF2-40B4-BE49-F238E27FC236}">
                <a16:creationId xmlns:a16="http://schemas.microsoft.com/office/drawing/2014/main" id="{1C6CD8E0-4602-61AB-0576-ABB207F7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ddeddd">
            <a:extLst>
              <a:ext uri="{FF2B5EF4-FFF2-40B4-BE49-F238E27FC236}">
                <a16:creationId xmlns:a16="http://schemas.microsoft.com/office/drawing/2014/main" id="{6BD9E549-0730-02D7-A5B2-DFE2863239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Picture1">
            <a:extLst>
              <a:ext uri="{FF2B5EF4-FFF2-40B4-BE49-F238E27FC236}">
                <a16:creationId xmlns:a16="http://schemas.microsoft.com/office/drawing/2014/main" id="{A4CA92E6-72AA-CFB7-E4B6-C4D14CFEEA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ddeddd">
            <a:extLst>
              <a:ext uri="{FF2B5EF4-FFF2-40B4-BE49-F238E27FC236}">
                <a16:creationId xmlns:a16="http://schemas.microsoft.com/office/drawing/2014/main" id="{AEB6035E-FE5A-3E30-4BCF-88891DB53B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ddeddd">
            <a:extLst>
              <a:ext uri="{FF2B5EF4-FFF2-40B4-BE49-F238E27FC236}">
                <a16:creationId xmlns:a16="http://schemas.microsoft.com/office/drawing/2014/main" id="{467F12EA-4D7B-D412-4F78-AB264018E7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descr="ddeddd">
            <a:extLst>
              <a:ext uri="{FF2B5EF4-FFF2-40B4-BE49-F238E27FC236}">
                <a16:creationId xmlns:a16="http://schemas.microsoft.com/office/drawing/2014/main" id="{8501001A-62D9-DC03-B574-035EE00D882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Flwr08">
            <a:extLst>
              <a:ext uri="{FF2B5EF4-FFF2-40B4-BE49-F238E27FC236}">
                <a16:creationId xmlns:a16="http://schemas.microsoft.com/office/drawing/2014/main" id="{58BBE80D-6C27-FFFB-AFD8-7EFFC596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Flwr08">
            <a:extLst>
              <a:ext uri="{FF2B5EF4-FFF2-40B4-BE49-F238E27FC236}">
                <a16:creationId xmlns:a16="http://schemas.microsoft.com/office/drawing/2014/main" id="{26DE1C4A-046E-5B8A-2203-0B5ED9F89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Line 13">
            <a:extLst>
              <a:ext uri="{FF2B5EF4-FFF2-40B4-BE49-F238E27FC236}">
                <a16:creationId xmlns:a16="http://schemas.microsoft.com/office/drawing/2014/main" id="{D9837A46-5619-5462-86DC-2D5E6FC824EC}"/>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7" name="WordArt 15">
            <a:extLst>
              <a:ext uri="{FF2B5EF4-FFF2-40B4-BE49-F238E27FC236}">
                <a16:creationId xmlns:a16="http://schemas.microsoft.com/office/drawing/2014/main" id="{8AC302F7-D47C-F6CD-4941-D33B35DF75B4}"/>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2</a:t>
            </a:r>
          </a:p>
        </p:txBody>
      </p:sp>
      <p:sp>
        <p:nvSpPr>
          <p:cNvPr id="11282" name="Text Box 18">
            <a:extLst>
              <a:ext uri="{FF2B5EF4-FFF2-40B4-BE49-F238E27FC236}">
                <a16:creationId xmlns:a16="http://schemas.microsoft.com/office/drawing/2014/main" id="{AFDC58F8-6B9B-84D0-4526-B8297691C01B}"/>
              </a:ext>
            </a:extLst>
          </p:cNvPr>
          <p:cNvSpPr txBox="1">
            <a:spLocks noChangeArrowheads="1"/>
          </p:cNvSpPr>
          <p:nvPr/>
        </p:nvSpPr>
        <p:spPr bwMode="auto">
          <a:xfrm>
            <a:off x="1981200" y="2389189"/>
            <a:ext cx="8229600" cy="14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aseline="-25000"/>
              <a:t>Câu hỏi: Mùa sinh sản của cá rô phi ở miền Bắc Việt Nam thường bắt đầu từ tháng mấy?</a:t>
            </a:r>
          </a:p>
          <a:p>
            <a:pPr>
              <a:spcBef>
                <a:spcPct val="0"/>
              </a:spcBef>
              <a:buFontTx/>
              <a:buNone/>
            </a:pPr>
            <a:r>
              <a:rPr lang="vi-VN" altLang="en-US" baseline="-25000"/>
              <a:t>A. Tháng 1              B. Tháng 3</a:t>
            </a:r>
          </a:p>
          <a:p>
            <a:pPr>
              <a:spcBef>
                <a:spcPct val="0"/>
              </a:spcBef>
              <a:buFontTx/>
              <a:buNone/>
            </a:pPr>
            <a:r>
              <a:rPr lang="vi-VN" altLang="en-US" baseline="-25000"/>
              <a:t>C. Tháng 5              D. Tháng 7</a:t>
            </a:r>
          </a:p>
        </p:txBody>
      </p:sp>
      <p:sp>
        <p:nvSpPr>
          <p:cNvPr id="11283" name="AutoShape 19">
            <a:extLst>
              <a:ext uri="{FF2B5EF4-FFF2-40B4-BE49-F238E27FC236}">
                <a16:creationId xmlns:a16="http://schemas.microsoft.com/office/drawing/2014/main" id="{43E95887-8CD6-30FD-BEE6-A188DD102EC4}"/>
              </a:ext>
            </a:extLst>
          </p:cNvPr>
          <p:cNvSpPr>
            <a:spLocks noChangeArrowheads="1"/>
          </p:cNvSpPr>
          <p:nvPr/>
        </p:nvSpPr>
        <p:spPr bwMode="auto">
          <a:xfrm>
            <a:off x="4495800" y="4713289"/>
            <a:ext cx="3276600" cy="911225"/>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400" b="1">
                <a:solidFill>
                  <a:srgbClr val="0000FF"/>
                </a:solidFill>
              </a:rPr>
              <a:t>B. </a:t>
            </a:r>
          </a:p>
        </p:txBody>
      </p:sp>
      <p:sp>
        <p:nvSpPr>
          <p:cNvPr id="11284" name="Rectangle 20">
            <a:extLst>
              <a:ext uri="{FF2B5EF4-FFF2-40B4-BE49-F238E27FC236}">
                <a16:creationId xmlns:a16="http://schemas.microsoft.com/office/drawing/2014/main" id="{7C68BCD4-4D4E-DD51-E889-77AB8936E662}"/>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1285" name="Rectangle 21">
            <a:extLst>
              <a:ext uri="{FF2B5EF4-FFF2-40B4-BE49-F238E27FC236}">
                <a16:creationId xmlns:a16="http://schemas.microsoft.com/office/drawing/2014/main" id="{A2E65568-99C0-FA5A-B5C8-E72795892926}"/>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6162" name="Picture 22" descr="WHITME~1">
            <a:hlinkClick r:id="rId7" action="ppaction://hlinksldjump"/>
            <a:extLst>
              <a:ext uri="{FF2B5EF4-FFF2-40B4-BE49-F238E27FC236}">
                <a16:creationId xmlns:a16="http://schemas.microsoft.com/office/drawing/2014/main" id="{ADEE1FCA-C3BE-3CB3-C7AF-BF2F0A14389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3" descr="XLIGHT~1">
            <a:extLst>
              <a:ext uri="{FF2B5EF4-FFF2-40B4-BE49-F238E27FC236}">
                <a16:creationId xmlns:a16="http://schemas.microsoft.com/office/drawing/2014/main" id="{A7949309-3349-AA5E-4DB0-160E891BA36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24" descr="HAPPYF~3">
            <a:extLst>
              <a:ext uri="{FF2B5EF4-FFF2-40B4-BE49-F238E27FC236}">
                <a16:creationId xmlns:a16="http://schemas.microsoft.com/office/drawing/2014/main" id="{32D190CA-3CE4-F33E-3ABE-BFEA9338B67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49600" y="4529138"/>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25" descr="HAPPYF~3">
            <a:extLst>
              <a:ext uri="{FF2B5EF4-FFF2-40B4-BE49-F238E27FC236}">
                <a16:creationId xmlns:a16="http://schemas.microsoft.com/office/drawing/2014/main" id="{E0E2E6F3-8EC6-2328-0A59-465978EC5EA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305800" y="4672013"/>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WordArt 12">
            <a:extLst>
              <a:ext uri="{FF2B5EF4-FFF2-40B4-BE49-F238E27FC236}">
                <a16:creationId xmlns:a16="http://schemas.microsoft.com/office/drawing/2014/main" id="{2E6CCCC5-1188-3287-4B5A-86289E5E3045}"/>
              </a:ext>
            </a:extLst>
          </p:cNvPr>
          <p:cNvSpPr>
            <a:spLocks noChangeArrowheads="1" noChangeShapeType="1" noTextEdit="1"/>
          </p:cNvSpPr>
          <p:nvPr/>
        </p:nvSpPr>
        <p:spPr bwMode="auto">
          <a:xfrm>
            <a:off x="3719514" y="62071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12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283"/>
                                        </p:tgtEl>
                                        <p:attrNameLst>
                                          <p:attrName>style.visibility</p:attrName>
                                        </p:attrNameLst>
                                      </p:cBhvr>
                                      <p:to>
                                        <p:strVal val="visible"/>
                                      </p:to>
                                    </p:set>
                                    <p:anim calcmode="lin" valueType="num">
                                      <p:cBhvr>
                                        <p:cTn id="7" dur="500" fill="hold"/>
                                        <p:tgtEl>
                                          <p:spTgt spid="11283"/>
                                        </p:tgtEl>
                                        <p:attrNameLst>
                                          <p:attrName>ppt_w</p:attrName>
                                        </p:attrNameLst>
                                      </p:cBhvr>
                                      <p:tavLst>
                                        <p:tav tm="0">
                                          <p:val>
                                            <p:fltVal val="0"/>
                                          </p:val>
                                        </p:tav>
                                        <p:tav tm="100000">
                                          <p:val>
                                            <p:strVal val="#ppt_w"/>
                                          </p:val>
                                        </p:tav>
                                      </p:tavLst>
                                    </p:anim>
                                    <p:anim calcmode="lin" valueType="num">
                                      <p:cBhvr>
                                        <p:cTn id="8" dur="500" fill="hold"/>
                                        <p:tgtEl>
                                          <p:spTgt spid="11283"/>
                                        </p:tgtEl>
                                        <p:attrNameLst>
                                          <p:attrName>ppt_h</p:attrName>
                                        </p:attrNameLst>
                                      </p:cBhvr>
                                      <p:tavLst>
                                        <p:tav tm="0">
                                          <p:val>
                                            <p:fltVal val="0"/>
                                          </p:val>
                                        </p:tav>
                                        <p:tav tm="100000">
                                          <p:val>
                                            <p:strVal val="#ppt_h"/>
                                          </p:val>
                                        </p:tav>
                                      </p:tavLst>
                                    </p:anim>
                                    <p:anim calcmode="lin" valueType="num">
                                      <p:cBhvr>
                                        <p:cTn id="9" dur="500" fill="hold"/>
                                        <p:tgtEl>
                                          <p:spTgt spid="11283"/>
                                        </p:tgtEl>
                                        <p:attrNameLst>
                                          <p:attrName>style.rotation</p:attrName>
                                        </p:attrNameLst>
                                      </p:cBhvr>
                                      <p:tavLst>
                                        <p:tav tm="0">
                                          <p:val>
                                            <p:fltVal val="360"/>
                                          </p:val>
                                        </p:tav>
                                        <p:tav tm="100000">
                                          <p:val>
                                            <p:fltVal val="0"/>
                                          </p:val>
                                        </p:tav>
                                      </p:tavLst>
                                    </p:anim>
                                    <p:animEffect transition="in" filter="fade">
                                      <p:cBhvr>
                                        <p:cTn id="10" dur="500"/>
                                        <p:tgtEl>
                                          <p:spTgt spid="11283"/>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1289"/>
                                        </p:tgtEl>
                                        <p:attrNameLst>
                                          <p:attrName>style.visibility</p:attrName>
                                        </p:attrNameLst>
                                      </p:cBhvr>
                                      <p:to>
                                        <p:strVal val="visible"/>
                                      </p:to>
                                    </p:set>
                                    <p:anim calcmode="lin" valueType="num">
                                      <p:cBhvr>
                                        <p:cTn id="13" dur="500" fill="hold"/>
                                        <p:tgtEl>
                                          <p:spTgt spid="11289"/>
                                        </p:tgtEl>
                                        <p:attrNameLst>
                                          <p:attrName>ppt_w</p:attrName>
                                        </p:attrNameLst>
                                      </p:cBhvr>
                                      <p:tavLst>
                                        <p:tav tm="0">
                                          <p:val>
                                            <p:strVal val="#ppt_w*2.5"/>
                                          </p:val>
                                        </p:tav>
                                        <p:tav tm="100000">
                                          <p:val>
                                            <p:strVal val="#ppt_w"/>
                                          </p:val>
                                        </p:tav>
                                      </p:tavLst>
                                    </p:anim>
                                    <p:anim calcmode="lin" valueType="num">
                                      <p:cBhvr>
                                        <p:cTn id="14" dur="500" fill="hold"/>
                                        <p:tgtEl>
                                          <p:spTgt spid="11289"/>
                                        </p:tgtEl>
                                        <p:attrNameLst>
                                          <p:attrName>ppt_h</p:attrName>
                                        </p:attrNameLst>
                                      </p:cBhvr>
                                      <p:tavLst>
                                        <p:tav tm="0">
                                          <p:val>
                                            <p:strVal val="#ppt_h*0.01"/>
                                          </p:val>
                                        </p:tav>
                                        <p:tav tm="100000">
                                          <p:val>
                                            <p:strVal val="#ppt_h"/>
                                          </p:val>
                                        </p:tav>
                                      </p:tavLst>
                                    </p:anim>
                                    <p:anim calcmode="lin" valueType="num">
                                      <p:cBhvr>
                                        <p:cTn id="15" dur="500" fill="hold"/>
                                        <p:tgtEl>
                                          <p:spTgt spid="11289"/>
                                        </p:tgtEl>
                                        <p:attrNameLst>
                                          <p:attrName>ppt_x</p:attrName>
                                        </p:attrNameLst>
                                      </p:cBhvr>
                                      <p:tavLst>
                                        <p:tav tm="0">
                                          <p:val>
                                            <p:strVal val="#ppt_x"/>
                                          </p:val>
                                        </p:tav>
                                        <p:tav tm="100000">
                                          <p:val>
                                            <p:strVal val="#ppt_x"/>
                                          </p:val>
                                        </p:tav>
                                      </p:tavLst>
                                    </p:anim>
                                    <p:anim calcmode="lin" valueType="num">
                                      <p:cBhvr>
                                        <p:cTn id="16" dur="500" fill="hold"/>
                                        <p:tgtEl>
                                          <p:spTgt spid="11289"/>
                                        </p:tgtEl>
                                        <p:attrNameLst>
                                          <p:attrName>ppt_y</p:attrName>
                                        </p:attrNameLst>
                                      </p:cBhvr>
                                      <p:tavLst>
                                        <p:tav tm="0">
                                          <p:val>
                                            <p:strVal val="#ppt_h+1"/>
                                          </p:val>
                                        </p:tav>
                                        <p:tav tm="100000">
                                          <p:val>
                                            <p:strVal val="#ppt_y"/>
                                          </p:val>
                                        </p:tav>
                                      </p:tavLst>
                                    </p:anim>
                                    <p:animEffect transition="in" filter="fade">
                                      <p:cBhvr>
                                        <p:cTn id="17" dur="500"/>
                                        <p:tgtEl>
                                          <p:spTgt spid="11289"/>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1288"/>
                                        </p:tgtEl>
                                        <p:attrNameLst>
                                          <p:attrName>style.visibility</p:attrName>
                                        </p:attrNameLst>
                                      </p:cBhvr>
                                      <p:to>
                                        <p:strVal val="visible"/>
                                      </p:to>
                                    </p:set>
                                    <p:anim calcmode="lin" valueType="num">
                                      <p:cBhvr>
                                        <p:cTn id="20" dur="500" fill="hold"/>
                                        <p:tgtEl>
                                          <p:spTgt spid="11288"/>
                                        </p:tgtEl>
                                        <p:attrNameLst>
                                          <p:attrName>ppt_w</p:attrName>
                                        </p:attrNameLst>
                                      </p:cBhvr>
                                      <p:tavLst>
                                        <p:tav tm="0">
                                          <p:val>
                                            <p:strVal val="#ppt_w*2.5"/>
                                          </p:val>
                                        </p:tav>
                                        <p:tav tm="100000">
                                          <p:val>
                                            <p:strVal val="#ppt_w"/>
                                          </p:val>
                                        </p:tav>
                                      </p:tavLst>
                                    </p:anim>
                                    <p:anim calcmode="lin" valueType="num">
                                      <p:cBhvr>
                                        <p:cTn id="21" dur="500" fill="hold"/>
                                        <p:tgtEl>
                                          <p:spTgt spid="11288"/>
                                        </p:tgtEl>
                                        <p:attrNameLst>
                                          <p:attrName>ppt_h</p:attrName>
                                        </p:attrNameLst>
                                      </p:cBhvr>
                                      <p:tavLst>
                                        <p:tav tm="0">
                                          <p:val>
                                            <p:strVal val="#ppt_h*0.01"/>
                                          </p:val>
                                        </p:tav>
                                        <p:tav tm="100000">
                                          <p:val>
                                            <p:strVal val="#ppt_h"/>
                                          </p:val>
                                        </p:tav>
                                      </p:tavLst>
                                    </p:anim>
                                    <p:anim calcmode="lin" valueType="num">
                                      <p:cBhvr>
                                        <p:cTn id="22" dur="500" fill="hold"/>
                                        <p:tgtEl>
                                          <p:spTgt spid="11288"/>
                                        </p:tgtEl>
                                        <p:attrNameLst>
                                          <p:attrName>ppt_x</p:attrName>
                                        </p:attrNameLst>
                                      </p:cBhvr>
                                      <p:tavLst>
                                        <p:tav tm="0">
                                          <p:val>
                                            <p:strVal val="#ppt_x"/>
                                          </p:val>
                                        </p:tav>
                                        <p:tav tm="100000">
                                          <p:val>
                                            <p:strVal val="#ppt_x"/>
                                          </p:val>
                                        </p:tav>
                                      </p:tavLst>
                                    </p:anim>
                                    <p:anim calcmode="lin" valueType="num">
                                      <p:cBhvr>
                                        <p:cTn id="23" dur="500" fill="hold"/>
                                        <p:tgtEl>
                                          <p:spTgt spid="11288"/>
                                        </p:tgtEl>
                                        <p:attrNameLst>
                                          <p:attrName>ppt_y</p:attrName>
                                        </p:attrNameLst>
                                      </p:cBhvr>
                                      <p:tavLst>
                                        <p:tav tm="0">
                                          <p:val>
                                            <p:strVal val="#ppt_h+1"/>
                                          </p:val>
                                        </p:tav>
                                        <p:tav tm="100000">
                                          <p:val>
                                            <p:strVal val="#ppt_y"/>
                                          </p:val>
                                        </p:tav>
                                      </p:tavLst>
                                    </p:anim>
                                    <p:animEffect transition="in" filter="fade">
                                      <p:cBhvr>
                                        <p:cTn id="24" dur="500"/>
                                        <p:tgtEl>
                                          <p:spTgt spid="11288"/>
                                        </p:tgtEl>
                                      </p:cBhvr>
                                    </p:animEffect>
                                  </p:childTnLst>
                                </p:cTn>
                              </p:par>
                            </p:childTnLst>
                          </p:cTn>
                        </p:par>
                      </p:childTnLst>
                    </p:cTn>
                  </p:par>
                </p:childTnLst>
              </p:cTn>
              <p:nextCondLst>
                <p:cond evt="onClick" delay="0">
                  <p:tgtEl>
                    <p:spTgt spid="11284"/>
                  </p:tgtEl>
                </p:cond>
              </p:nextCondLst>
            </p:seq>
            <p:seq concurrent="1" nextAc="seek">
              <p:cTn id="25" restart="whenNotActive" fill="hold" evtFilter="cancelBubble" nodeType="interactiveSeq">
                <p:stCondLst>
                  <p:cond evt="onClick" delay="0">
                    <p:tgtEl>
                      <p:spTgt spid="1128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1282"/>
                                        </p:tgtEl>
                                        <p:attrNameLst>
                                          <p:attrName>style.visibility</p:attrName>
                                        </p:attrNameLst>
                                      </p:cBhvr>
                                      <p:to>
                                        <p:strVal val="visible"/>
                                      </p:to>
                                    </p:set>
                                    <p:animEffect transition="in" filter="barn(inVertical)">
                                      <p:cBhvr>
                                        <p:cTn id="30" dur="500"/>
                                        <p:tgtEl>
                                          <p:spTgt spid="11282"/>
                                        </p:tgtEl>
                                      </p:cBhvr>
                                    </p:animEffect>
                                  </p:childTnLst>
                                </p:cTn>
                              </p:par>
                            </p:childTnLst>
                          </p:cTn>
                        </p:par>
                      </p:childTnLst>
                    </p:cTn>
                  </p:par>
                </p:childTnLst>
              </p:cTn>
              <p:nextCondLst>
                <p:cond evt="onClick" delay="0">
                  <p:tgtEl>
                    <p:spTgt spid="11285"/>
                  </p:tgtEl>
                </p:cond>
              </p:nextCondLst>
            </p:seq>
          </p:childTnLst>
        </p:cTn>
      </p:par>
    </p:tnLst>
    <p:bldLst>
      <p:bldP spid="11282" grpId="0"/>
      <p:bldP spid="112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2824" y="657404"/>
            <a:ext cx="4837043" cy="646331"/>
          </a:xfrm>
          <a:prstGeom prst="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NỘI</a:t>
            </a:r>
            <a:r>
              <a:rPr lang="en-US" sz="3600" b="1" dirty="0">
                <a:solidFill>
                  <a:srgbClr val="FF0000"/>
                </a:solidFill>
                <a:latin typeface="Times New Roman" panose="02020603050405020304" pitchFamily="18" charset="0"/>
                <a:cs typeface="Times New Roman" panose="02020603050405020304" pitchFamily="18" charset="0"/>
              </a:rPr>
              <a:t> DUNG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54822" y="1762920"/>
            <a:ext cx="895971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SINH SẢN CỦA CÁ VÀ TÔM</a:t>
            </a:r>
            <a:endParaRPr lang="en-US" sz="3200" dirty="0">
              <a:solidFill>
                <a:srgbClr val="0070C0"/>
              </a:solidFill>
              <a:latin typeface="Arial" panose="020B0604020202020204" pitchFamily="34" charset="0"/>
              <a:cs typeface="Arial" panose="020B0604020202020204" pitchFamily="34" charset="0"/>
            </a:endParaRPr>
          </a:p>
        </p:txBody>
      </p:sp>
      <p:grpSp>
        <p:nvGrpSpPr>
          <p:cNvPr id="6" name="Group 15"/>
          <p:cNvGrpSpPr>
            <a:grpSpLocks/>
          </p:cNvGrpSpPr>
          <p:nvPr/>
        </p:nvGrpSpPr>
        <p:grpSpPr bwMode="auto">
          <a:xfrm>
            <a:off x="239066" y="1849236"/>
            <a:ext cx="984205" cy="810411"/>
            <a:chOff x="1202" y="1888"/>
            <a:chExt cx="480" cy="419"/>
          </a:xfrm>
          <a:gradFill flip="none" rotWithShape="1">
            <a:gsLst>
              <a:gs pos="0">
                <a:srgbClr val="FFFF00"/>
              </a:gs>
              <a:gs pos="100000">
                <a:srgbClr val="FBADA7"/>
              </a:gs>
            </a:gsLst>
            <a:path path="rect">
              <a:fillToRect l="100000" t="100000"/>
            </a:path>
            <a:tileRect r="-100000" b="-100000"/>
          </a:gradFill>
        </p:grpSpPr>
        <p:grpSp>
          <p:nvGrpSpPr>
            <p:cNvPr id="7" name="Group 16"/>
            <p:cNvGrpSpPr>
              <a:grpSpLocks/>
            </p:cNvGrpSpPr>
            <p:nvPr/>
          </p:nvGrpSpPr>
          <p:grpSpPr bwMode="auto">
            <a:xfrm>
              <a:off x="1202" y="1888"/>
              <a:ext cx="480" cy="419"/>
              <a:chOff x="3174" y="2656"/>
              <a:chExt cx="1549" cy="1351"/>
            </a:xfrm>
            <a:grpFill/>
          </p:grpSpPr>
          <p:sp>
            <p:nvSpPr>
              <p:cNvPr id="9" name="AutoShape 17"/>
              <p:cNvSpPr>
                <a:spLocks noChangeArrowheads="1"/>
              </p:cNvSpPr>
              <p:nvPr/>
            </p:nvSpPr>
            <p:spPr bwMode="gray">
              <a:xfrm>
                <a:off x="3187" y="2679"/>
                <a:ext cx="1536" cy="1328"/>
              </a:xfrm>
              <a:prstGeom prst="hexagon">
                <a:avLst>
                  <a:gd name="adj" fmla="val 28916"/>
                  <a:gd name="vf" fmla="val 115470"/>
                </a:avLst>
              </a:prstGeom>
              <a:grpFill/>
              <a:ln>
                <a:noFill/>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sp>
            <p:nvSpPr>
              <p:cNvPr id="10" name="AutoShape 18"/>
              <p:cNvSpPr>
                <a:spLocks noChangeArrowheads="1"/>
              </p:cNvSpPr>
              <p:nvPr/>
            </p:nvSpPr>
            <p:spPr bwMode="gray">
              <a:xfrm>
                <a:off x="3174" y="2656"/>
                <a:ext cx="1536" cy="1328"/>
              </a:xfrm>
              <a:prstGeom prst="hexagon">
                <a:avLst>
                  <a:gd name="adj" fmla="val 28916"/>
                  <a:gd name="vf" fmla="val 115470"/>
                </a:avLst>
              </a:prstGeom>
              <a:grpFill/>
              <a:ln w="9525">
                <a:solidFill>
                  <a:srgbClr val="C0C0C0"/>
                </a:solidFill>
                <a:miter lim="800000"/>
                <a:headEnd/>
                <a:tailEnd/>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sp>
            <p:nvSpPr>
              <p:cNvPr id="11" name="AutoShape 19"/>
              <p:cNvSpPr>
                <a:spLocks noChangeArrowheads="1"/>
              </p:cNvSpPr>
              <p:nvPr/>
            </p:nvSpPr>
            <p:spPr bwMode="gray">
              <a:xfrm>
                <a:off x="3264" y="2736"/>
                <a:ext cx="1350" cy="1168"/>
              </a:xfrm>
              <a:prstGeom prst="hexagon">
                <a:avLst>
                  <a:gd name="adj" fmla="val 28896"/>
                  <a:gd name="vf" fmla="val 115470"/>
                </a:avLst>
              </a:prstGeom>
              <a:grpFill/>
              <a:ln w="9525">
                <a:solidFill>
                  <a:srgbClr val="335338"/>
                </a:solidFill>
                <a:miter lim="800000"/>
                <a:headEnd/>
                <a:tailEnd/>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grpSp>
        <p:sp>
          <p:nvSpPr>
            <p:cNvPr id="8" name="Text Box 20"/>
            <p:cNvSpPr txBox="1">
              <a:spLocks noChangeArrowheads="1"/>
            </p:cNvSpPr>
            <p:nvPr/>
          </p:nvSpPr>
          <p:spPr bwMode="gray">
            <a:xfrm>
              <a:off x="1360" y="1926"/>
              <a:ext cx="217" cy="368"/>
            </a:xfrm>
            <a:prstGeom prst="rect">
              <a:avLst/>
            </a:prstGeom>
            <a:grpFill/>
            <a:ln>
              <a:noFill/>
            </a:ln>
            <a:effectLst/>
          </p:spPr>
          <p:txBody>
            <a:bodyPr wrap="none">
              <a:spAutoFit/>
            </a:bodyPr>
            <a:lstStyle/>
            <a:p>
              <a:pPr algn="ctr" eaLnBrk="0" hangingPunct="0">
                <a:defRPr/>
              </a:pPr>
              <a:r>
                <a:rPr lang="en-US" sz="3200" b="1" kern="0" dirty="0">
                  <a:solidFill>
                    <a:srgbClr val="335338"/>
                  </a:solidFill>
                  <a:latin typeface="Times New Roman" pitchFamily="18" charset="0"/>
                  <a:cs typeface="Times New Roman" pitchFamily="18" charset="0"/>
                </a:rPr>
                <a:t>I</a:t>
              </a:r>
            </a:p>
          </p:txBody>
        </p:sp>
      </p:grpSp>
      <p:sp>
        <p:nvSpPr>
          <p:cNvPr id="18" name="TextBox 17"/>
          <p:cNvSpPr txBox="1"/>
          <p:nvPr/>
        </p:nvSpPr>
        <p:spPr>
          <a:xfrm>
            <a:off x="1454821" y="3135509"/>
            <a:ext cx="895971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a:solidFill>
                  <a:srgbClr val="002060"/>
                </a:solidFill>
                <a:latin typeface="Arial" panose="020B0604020202020204" pitchFamily="34" charset="0"/>
                <a:cs typeface="Arial" panose="020B0604020202020204" pitchFamily="34" charset="0"/>
              </a:rPr>
              <a:t>KĨ THUẬT ƯƠNG, NUÔI CÁ, TÔM GIỐNG</a:t>
            </a:r>
            <a:endParaRPr lang="en-US" sz="3200" dirty="0">
              <a:solidFill>
                <a:srgbClr val="002060"/>
              </a:solidFill>
              <a:latin typeface="Arial" panose="020B0604020202020204" pitchFamily="34" charset="0"/>
              <a:cs typeface="Arial" panose="020B0604020202020204" pitchFamily="34" charset="0"/>
            </a:endParaRPr>
          </a:p>
        </p:txBody>
      </p:sp>
      <p:grpSp>
        <p:nvGrpSpPr>
          <p:cNvPr id="19" name="Group 15"/>
          <p:cNvGrpSpPr>
            <a:grpSpLocks/>
          </p:cNvGrpSpPr>
          <p:nvPr/>
        </p:nvGrpSpPr>
        <p:grpSpPr bwMode="auto">
          <a:xfrm>
            <a:off x="216385" y="3255252"/>
            <a:ext cx="1037825" cy="837732"/>
            <a:chOff x="1202" y="1888"/>
            <a:chExt cx="480" cy="419"/>
          </a:xfrm>
          <a:gradFill flip="none" rotWithShape="1">
            <a:gsLst>
              <a:gs pos="0">
                <a:srgbClr val="FFFF00"/>
              </a:gs>
              <a:gs pos="100000">
                <a:srgbClr val="FBADA7"/>
              </a:gs>
            </a:gsLst>
            <a:path path="rect">
              <a:fillToRect l="100000" t="100000"/>
            </a:path>
            <a:tileRect r="-100000" b="-100000"/>
          </a:gradFill>
        </p:grpSpPr>
        <p:grpSp>
          <p:nvGrpSpPr>
            <p:cNvPr id="20" name="Group 16"/>
            <p:cNvGrpSpPr>
              <a:grpSpLocks/>
            </p:cNvGrpSpPr>
            <p:nvPr/>
          </p:nvGrpSpPr>
          <p:grpSpPr bwMode="auto">
            <a:xfrm>
              <a:off x="1202" y="1888"/>
              <a:ext cx="480" cy="419"/>
              <a:chOff x="3174" y="2656"/>
              <a:chExt cx="1549" cy="1351"/>
            </a:xfrm>
            <a:grpFill/>
          </p:grpSpPr>
          <p:sp>
            <p:nvSpPr>
              <p:cNvPr id="22" name="AutoShape 17"/>
              <p:cNvSpPr>
                <a:spLocks noChangeArrowheads="1"/>
              </p:cNvSpPr>
              <p:nvPr/>
            </p:nvSpPr>
            <p:spPr bwMode="gray">
              <a:xfrm>
                <a:off x="3187" y="2679"/>
                <a:ext cx="1536" cy="1328"/>
              </a:xfrm>
              <a:prstGeom prst="hexagon">
                <a:avLst>
                  <a:gd name="adj" fmla="val 28916"/>
                  <a:gd name="vf" fmla="val 115470"/>
                </a:avLst>
              </a:prstGeom>
              <a:grpFill/>
              <a:ln>
                <a:noFill/>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sp>
            <p:nvSpPr>
              <p:cNvPr id="23" name="AutoShape 18"/>
              <p:cNvSpPr>
                <a:spLocks noChangeArrowheads="1"/>
              </p:cNvSpPr>
              <p:nvPr/>
            </p:nvSpPr>
            <p:spPr bwMode="gray">
              <a:xfrm>
                <a:off x="3174" y="2656"/>
                <a:ext cx="1536" cy="1328"/>
              </a:xfrm>
              <a:prstGeom prst="hexagon">
                <a:avLst>
                  <a:gd name="adj" fmla="val 28916"/>
                  <a:gd name="vf" fmla="val 115470"/>
                </a:avLst>
              </a:prstGeom>
              <a:grpFill/>
              <a:ln w="9525">
                <a:solidFill>
                  <a:srgbClr val="C0C0C0"/>
                </a:solidFill>
                <a:miter lim="800000"/>
                <a:headEnd/>
                <a:tailEnd/>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sp>
            <p:nvSpPr>
              <p:cNvPr id="24" name="AutoShape 19"/>
              <p:cNvSpPr>
                <a:spLocks noChangeArrowheads="1"/>
              </p:cNvSpPr>
              <p:nvPr/>
            </p:nvSpPr>
            <p:spPr bwMode="gray">
              <a:xfrm>
                <a:off x="3264" y="2736"/>
                <a:ext cx="1350" cy="1168"/>
              </a:xfrm>
              <a:prstGeom prst="hexagon">
                <a:avLst>
                  <a:gd name="adj" fmla="val 28896"/>
                  <a:gd name="vf" fmla="val 115470"/>
                </a:avLst>
              </a:prstGeom>
              <a:grpFill/>
              <a:ln w="9525">
                <a:solidFill>
                  <a:srgbClr val="335338"/>
                </a:solidFill>
                <a:miter lim="800000"/>
                <a:headEnd/>
                <a:tailEnd/>
              </a:ln>
              <a:effectLst/>
            </p:spPr>
            <p:txBody>
              <a:bodyPr wrap="none" anchor="ctr"/>
              <a:lstStyle/>
              <a:p>
                <a:pPr>
                  <a:defRPr/>
                </a:pPr>
                <a:endParaRPr lang="en-US" sz="3200" kern="0">
                  <a:solidFill>
                    <a:srgbClr val="335338"/>
                  </a:solidFill>
                  <a:latin typeface="Times New Roman" pitchFamily="18" charset="0"/>
                  <a:cs typeface="Times New Roman" pitchFamily="18" charset="0"/>
                </a:endParaRPr>
              </a:p>
            </p:txBody>
          </p:sp>
        </p:grpSp>
        <p:sp>
          <p:nvSpPr>
            <p:cNvPr id="21" name="Text Box 20"/>
            <p:cNvSpPr txBox="1">
              <a:spLocks noChangeArrowheads="1"/>
            </p:cNvSpPr>
            <p:nvPr/>
          </p:nvSpPr>
          <p:spPr bwMode="gray">
            <a:xfrm>
              <a:off x="1352" y="1926"/>
              <a:ext cx="234" cy="292"/>
            </a:xfrm>
            <a:prstGeom prst="rect">
              <a:avLst/>
            </a:prstGeom>
            <a:grpFill/>
            <a:ln>
              <a:noFill/>
            </a:ln>
            <a:effectLst/>
          </p:spPr>
          <p:txBody>
            <a:bodyPr wrap="none">
              <a:spAutoFit/>
            </a:bodyPr>
            <a:lstStyle/>
            <a:p>
              <a:pPr algn="ctr" eaLnBrk="0" hangingPunct="0">
                <a:defRPr/>
              </a:pPr>
              <a:r>
                <a:rPr lang="en-US" sz="3200" b="1" kern="0" dirty="0">
                  <a:solidFill>
                    <a:srgbClr val="335338"/>
                  </a:solidFill>
                  <a:latin typeface="Times New Roman" pitchFamily="18" charset="0"/>
                  <a:cs typeface="Times New Roman" pitchFamily="18" charset="0"/>
                </a:rPr>
                <a:t>II</a:t>
              </a:r>
            </a:p>
          </p:txBody>
        </p:sp>
      </p:grpSp>
    </p:spTree>
    <p:extLst>
      <p:ext uri="{BB962C8B-B14F-4D97-AF65-F5344CB8AC3E}">
        <p14:creationId xmlns:p14="http://schemas.microsoft.com/office/powerpoint/2010/main" val="91966123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BD8548A-6320-18E7-CC2A-9202AA75449E}"/>
              </a:ext>
            </a:extLst>
          </p:cNvPr>
          <p:cNvSpPr>
            <a:spLocks noGrp="1" noChangeArrowheads="1"/>
          </p:cNvSpPr>
          <p:nvPr>
            <p:ph type="title"/>
          </p:nvPr>
        </p:nvSpPr>
        <p:spPr/>
        <p:txBody>
          <a:bodyPr/>
          <a:lstStyle/>
          <a:p>
            <a:pPr eaLnBrk="1" hangingPunct="1"/>
            <a:endParaRPr lang="en-US" altLang="en-US"/>
          </a:p>
        </p:txBody>
      </p:sp>
      <p:sp>
        <p:nvSpPr>
          <p:cNvPr id="7171" name="Rectangle 3">
            <a:extLst>
              <a:ext uri="{FF2B5EF4-FFF2-40B4-BE49-F238E27FC236}">
                <a16:creationId xmlns:a16="http://schemas.microsoft.com/office/drawing/2014/main" id="{02078319-B756-587F-3F28-CC922AD0A796}"/>
              </a:ext>
            </a:extLst>
          </p:cNvPr>
          <p:cNvSpPr>
            <a:spLocks noGrp="1" noChangeArrowheads="1"/>
          </p:cNvSpPr>
          <p:nvPr>
            <p:ph type="body" idx="1"/>
          </p:nvPr>
        </p:nvSpPr>
        <p:spPr/>
        <p:txBody>
          <a:bodyPr/>
          <a:lstStyle/>
          <a:p>
            <a:pPr eaLnBrk="1" hangingPunct="1"/>
            <a:endParaRPr lang="en-US" altLang="en-US"/>
          </a:p>
        </p:txBody>
      </p:sp>
      <p:pic>
        <p:nvPicPr>
          <p:cNvPr id="7172" name="Picture 4" descr="77f4cba6bafe59c40b88d9b4e9136596">
            <a:extLst>
              <a:ext uri="{FF2B5EF4-FFF2-40B4-BE49-F238E27FC236}">
                <a16:creationId xmlns:a16="http://schemas.microsoft.com/office/drawing/2014/main" id="{D9E31992-1673-E1D5-3D6D-D432D76E3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ddeddd">
            <a:extLst>
              <a:ext uri="{FF2B5EF4-FFF2-40B4-BE49-F238E27FC236}">
                <a16:creationId xmlns:a16="http://schemas.microsoft.com/office/drawing/2014/main" id="{4785C0B6-7A72-1E36-EFEA-3525F40452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Picture1">
            <a:extLst>
              <a:ext uri="{FF2B5EF4-FFF2-40B4-BE49-F238E27FC236}">
                <a16:creationId xmlns:a16="http://schemas.microsoft.com/office/drawing/2014/main" id="{0D0E53A2-4CE1-6449-CE64-0C426CC3DA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ddeddd">
            <a:extLst>
              <a:ext uri="{FF2B5EF4-FFF2-40B4-BE49-F238E27FC236}">
                <a16:creationId xmlns:a16="http://schemas.microsoft.com/office/drawing/2014/main" id="{DE57A368-D988-068D-1947-58D2FB38B59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ddeddd">
            <a:extLst>
              <a:ext uri="{FF2B5EF4-FFF2-40B4-BE49-F238E27FC236}">
                <a16:creationId xmlns:a16="http://schemas.microsoft.com/office/drawing/2014/main" id="{E0CAF375-6610-6A6B-B1B4-84D41E855A5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ddeddd">
            <a:extLst>
              <a:ext uri="{FF2B5EF4-FFF2-40B4-BE49-F238E27FC236}">
                <a16:creationId xmlns:a16="http://schemas.microsoft.com/office/drawing/2014/main" id="{E5B92BD2-0263-4698-BBB5-666121F955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Flwr08">
            <a:extLst>
              <a:ext uri="{FF2B5EF4-FFF2-40B4-BE49-F238E27FC236}">
                <a16:creationId xmlns:a16="http://schemas.microsoft.com/office/drawing/2014/main" id="{A984A076-77FC-0D2E-E706-A7E38B8E9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Flwr08">
            <a:extLst>
              <a:ext uri="{FF2B5EF4-FFF2-40B4-BE49-F238E27FC236}">
                <a16:creationId xmlns:a16="http://schemas.microsoft.com/office/drawing/2014/main" id="{6CDA9E87-88DD-F998-FF8A-0CAB5F31D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Picture1da">
            <a:extLst>
              <a:ext uri="{FF2B5EF4-FFF2-40B4-BE49-F238E27FC236}">
                <a16:creationId xmlns:a16="http://schemas.microsoft.com/office/drawing/2014/main" id="{1157A9E4-5633-5453-1B2A-7463FFC18D7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Line 13">
            <a:extLst>
              <a:ext uri="{FF2B5EF4-FFF2-40B4-BE49-F238E27FC236}">
                <a16:creationId xmlns:a16="http://schemas.microsoft.com/office/drawing/2014/main" id="{D7E06C4F-D2D4-ADCF-A7A9-97AAD3A5AB69}"/>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WordArt 15">
            <a:extLst>
              <a:ext uri="{FF2B5EF4-FFF2-40B4-BE49-F238E27FC236}">
                <a16:creationId xmlns:a16="http://schemas.microsoft.com/office/drawing/2014/main" id="{044D6D5A-5DD9-847B-7894-03218ECC7560}"/>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3</a:t>
            </a:r>
          </a:p>
        </p:txBody>
      </p:sp>
      <p:sp>
        <p:nvSpPr>
          <p:cNvPr id="12304" name="Rectangle 16">
            <a:extLst>
              <a:ext uri="{FF2B5EF4-FFF2-40B4-BE49-F238E27FC236}">
                <a16:creationId xmlns:a16="http://schemas.microsoft.com/office/drawing/2014/main" id="{1AE683B3-C9F6-171A-3222-BEDC3CF4501D}"/>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2305" name="Rectangle 17">
            <a:extLst>
              <a:ext uri="{FF2B5EF4-FFF2-40B4-BE49-F238E27FC236}">
                <a16:creationId xmlns:a16="http://schemas.microsoft.com/office/drawing/2014/main" id="{154FC46E-0B1E-C464-46EC-F8CD2CCE7CED}"/>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sp>
        <p:nvSpPr>
          <p:cNvPr id="12308" name="Text Box 20">
            <a:extLst>
              <a:ext uri="{FF2B5EF4-FFF2-40B4-BE49-F238E27FC236}">
                <a16:creationId xmlns:a16="http://schemas.microsoft.com/office/drawing/2014/main" id="{D9F2C514-00E9-1CC6-03C7-BEF479285BA1}"/>
              </a:ext>
            </a:extLst>
          </p:cNvPr>
          <p:cNvSpPr txBox="1">
            <a:spLocks noChangeArrowheads="1"/>
          </p:cNvSpPr>
          <p:nvPr/>
        </p:nvSpPr>
        <p:spPr bwMode="auto">
          <a:xfrm>
            <a:off x="2078039" y="2492375"/>
            <a:ext cx="7978775" cy="14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aseline="-25000">
                <a:latin typeface="Times New Roman" panose="02020603050405020304" pitchFamily="18" charset="0"/>
                <a:cs typeface="Times New Roman" panose="02020603050405020304" pitchFamily="18" charset="0"/>
              </a:rPr>
              <a:t>Câu hỏi: Điều kiện nào sau đây KHÔNG cần thiết cho cá nước ngọt sinh sản?</a:t>
            </a:r>
          </a:p>
          <a:p>
            <a:pPr>
              <a:spcBef>
                <a:spcPct val="0"/>
              </a:spcBef>
              <a:buFontTx/>
              <a:buNone/>
            </a:pPr>
            <a:r>
              <a:rPr lang="vi-VN" altLang="en-US" baseline="-25000">
                <a:latin typeface="Times New Roman" panose="02020603050405020304" pitchFamily="18" charset="0"/>
                <a:cs typeface="Times New Roman" panose="02020603050405020304" pitchFamily="18" charset="0"/>
              </a:rPr>
              <a:t>A. Tốc độ dòng chảy khoảng 2-5 m/s</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B. Độ mặn 30-32‰</a:t>
            </a:r>
          </a:p>
          <a:p>
            <a:pPr>
              <a:spcBef>
                <a:spcPct val="0"/>
              </a:spcBef>
              <a:buFontTx/>
              <a:buNone/>
            </a:pPr>
            <a:r>
              <a:rPr lang="vi-VN" altLang="en-US" baseline="-25000">
                <a:latin typeface="Times New Roman" panose="02020603050405020304" pitchFamily="18" charset="0"/>
                <a:cs typeface="Times New Roman" panose="02020603050405020304" pitchFamily="18" charset="0"/>
              </a:rPr>
              <a:t>C. Oxy hòa tan 5-8 mg/l</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D. Nhiệt độ 25-28°C</a:t>
            </a:r>
          </a:p>
        </p:txBody>
      </p:sp>
      <p:sp>
        <p:nvSpPr>
          <p:cNvPr id="12309" name="AutoShape 21">
            <a:extLst>
              <a:ext uri="{FF2B5EF4-FFF2-40B4-BE49-F238E27FC236}">
                <a16:creationId xmlns:a16="http://schemas.microsoft.com/office/drawing/2014/main" id="{EDF16E16-15B9-AC76-84B5-FEEB6D8E36AE}"/>
              </a:ext>
            </a:extLst>
          </p:cNvPr>
          <p:cNvSpPr>
            <a:spLocks noChangeArrowheads="1"/>
          </p:cNvSpPr>
          <p:nvPr/>
        </p:nvSpPr>
        <p:spPr bwMode="auto">
          <a:xfrm>
            <a:off x="4495800" y="4602163"/>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B. </a:t>
            </a:r>
          </a:p>
        </p:txBody>
      </p:sp>
      <p:pic>
        <p:nvPicPr>
          <p:cNvPr id="7187" name="Picture 22" descr="WHITME~1">
            <a:hlinkClick r:id="rId8" action="ppaction://hlinksldjump"/>
            <a:extLst>
              <a:ext uri="{FF2B5EF4-FFF2-40B4-BE49-F238E27FC236}">
                <a16:creationId xmlns:a16="http://schemas.microsoft.com/office/drawing/2014/main" id="{B9E759ED-F106-437A-C18C-77C7826D25C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3" descr="XLIGHT~1">
            <a:extLst>
              <a:ext uri="{FF2B5EF4-FFF2-40B4-BE49-F238E27FC236}">
                <a16:creationId xmlns:a16="http://schemas.microsoft.com/office/drawing/2014/main" id="{848324EF-04DC-6508-3215-7713D1E66E2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24" descr="HAPPYF~3">
            <a:extLst>
              <a:ext uri="{FF2B5EF4-FFF2-40B4-BE49-F238E27FC236}">
                <a16:creationId xmlns:a16="http://schemas.microsoft.com/office/drawing/2014/main" id="{C1A670AF-E83C-EB95-89C8-9B60F46394A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200400" y="45212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3" name="Picture 25" descr="HAPPYF~3">
            <a:extLst>
              <a:ext uri="{FF2B5EF4-FFF2-40B4-BE49-F238E27FC236}">
                <a16:creationId xmlns:a16="http://schemas.microsoft.com/office/drawing/2014/main" id="{60BC9E84-780D-358F-1F78-0558263B3C5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45212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WordArt 12">
            <a:extLst>
              <a:ext uri="{FF2B5EF4-FFF2-40B4-BE49-F238E27FC236}">
                <a16:creationId xmlns:a16="http://schemas.microsoft.com/office/drawing/2014/main" id="{A75B50EE-56C1-D637-4E45-7A662AF2175E}"/>
              </a:ext>
            </a:extLst>
          </p:cNvPr>
          <p:cNvSpPr>
            <a:spLocks noChangeArrowheads="1" noChangeShapeType="1" noTextEdit="1"/>
          </p:cNvSpPr>
          <p:nvPr/>
        </p:nvSpPr>
        <p:spPr bwMode="auto">
          <a:xfrm>
            <a:off x="4162425" y="495300"/>
            <a:ext cx="4967288"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230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309"/>
                                        </p:tgtEl>
                                        <p:attrNameLst>
                                          <p:attrName>style.visibility</p:attrName>
                                        </p:attrNameLst>
                                      </p:cBhvr>
                                      <p:to>
                                        <p:strVal val="visible"/>
                                      </p:to>
                                    </p:set>
                                    <p:anim calcmode="lin" valueType="num">
                                      <p:cBhvr>
                                        <p:cTn id="7" dur="500" fill="hold"/>
                                        <p:tgtEl>
                                          <p:spTgt spid="12309"/>
                                        </p:tgtEl>
                                        <p:attrNameLst>
                                          <p:attrName>ppt_w</p:attrName>
                                        </p:attrNameLst>
                                      </p:cBhvr>
                                      <p:tavLst>
                                        <p:tav tm="0">
                                          <p:val>
                                            <p:fltVal val="0"/>
                                          </p:val>
                                        </p:tav>
                                        <p:tav tm="100000">
                                          <p:val>
                                            <p:strVal val="#ppt_w"/>
                                          </p:val>
                                        </p:tav>
                                      </p:tavLst>
                                    </p:anim>
                                    <p:anim calcmode="lin" valueType="num">
                                      <p:cBhvr>
                                        <p:cTn id="8" dur="500" fill="hold"/>
                                        <p:tgtEl>
                                          <p:spTgt spid="12309"/>
                                        </p:tgtEl>
                                        <p:attrNameLst>
                                          <p:attrName>ppt_h</p:attrName>
                                        </p:attrNameLst>
                                      </p:cBhvr>
                                      <p:tavLst>
                                        <p:tav tm="0">
                                          <p:val>
                                            <p:fltVal val="0"/>
                                          </p:val>
                                        </p:tav>
                                        <p:tav tm="100000">
                                          <p:val>
                                            <p:strVal val="#ppt_h"/>
                                          </p:val>
                                        </p:tav>
                                      </p:tavLst>
                                    </p:anim>
                                    <p:anim calcmode="lin" valueType="num">
                                      <p:cBhvr>
                                        <p:cTn id="9" dur="500" fill="hold"/>
                                        <p:tgtEl>
                                          <p:spTgt spid="12309"/>
                                        </p:tgtEl>
                                        <p:attrNameLst>
                                          <p:attrName>style.rotation</p:attrName>
                                        </p:attrNameLst>
                                      </p:cBhvr>
                                      <p:tavLst>
                                        <p:tav tm="0">
                                          <p:val>
                                            <p:fltVal val="360"/>
                                          </p:val>
                                        </p:tav>
                                        <p:tav tm="100000">
                                          <p:val>
                                            <p:fltVal val="0"/>
                                          </p:val>
                                        </p:tav>
                                      </p:tavLst>
                                    </p:anim>
                                    <p:animEffect transition="in" filter="fade">
                                      <p:cBhvr>
                                        <p:cTn id="10" dur="500"/>
                                        <p:tgtEl>
                                          <p:spTgt spid="12309"/>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2313"/>
                                        </p:tgtEl>
                                        <p:attrNameLst>
                                          <p:attrName>style.visibility</p:attrName>
                                        </p:attrNameLst>
                                      </p:cBhvr>
                                      <p:to>
                                        <p:strVal val="visible"/>
                                      </p:to>
                                    </p:set>
                                    <p:anim calcmode="lin" valueType="num">
                                      <p:cBhvr>
                                        <p:cTn id="13" dur="500" fill="hold"/>
                                        <p:tgtEl>
                                          <p:spTgt spid="12313"/>
                                        </p:tgtEl>
                                        <p:attrNameLst>
                                          <p:attrName>ppt_w</p:attrName>
                                        </p:attrNameLst>
                                      </p:cBhvr>
                                      <p:tavLst>
                                        <p:tav tm="0">
                                          <p:val>
                                            <p:strVal val="#ppt_w*2.5"/>
                                          </p:val>
                                        </p:tav>
                                        <p:tav tm="100000">
                                          <p:val>
                                            <p:strVal val="#ppt_w"/>
                                          </p:val>
                                        </p:tav>
                                      </p:tavLst>
                                    </p:anim>
                                    <p:anim calcmode="lin" valueType="num">
                                      <p:cBhvr>
                                        <p:cTn id="14" dur="500" fill="hold"/>
                                        <p:tgtEl>
                                          <p:spTgt spid="12313"/>
                                        </p:tgtEl>
                                        <p:attrNameLst>
                                          <p:attrName>ppt_h</p:attrName>
                                        </p:attrNameLst>
                                      </p:cBhvr>
                                      <p:tavLst>
                                        <p:tav tm="0">
                                          <p:val>
                                            <p:strVal val="#ppt_h*0.01"/>
                                          </p:val>
                                        </p:tav>
                                        <p:tav tm="100000">
                                          <p:val>
                                            <p:strVal val="#ppt_h"/>
                                          </p:val>
                                        </p:tav>
                                      </p:tavLst>
                                    </p:anim>
                                    <p:anim calcmode="lin" valueType="num">
                                      <p:cBhvr>
                                        <p:cTn id="15" dur="500" fill="hold"/>
                                        <p:tgtEl>
                                          <p:spTgt spid="12313"/>
                                        </p:tgtEl>
                                        <p:attrNameLst>
                                          <p:attrName>ppt_x</p:attrName>
                                        </p:attrNameLst>
                                      </p:cBhvr>
                                      <p:tavLst>
                                        <p:tav tm="0">
                                          <p:val>
                                            <p:strVal val="#ppt_x"/>
                                          </p:val>
                                        </p:tav>
                                        <p:tav tm="100000">
                                          <p:val>
                                            <p:strVal val="#ppt_x"/>
                                          </p:val>
                                        </p:tav>
                                      </p:tavLst>
                                    </p:anim>
                                    <p:anim calcmode="lin" valueType="num">
                                      <p:cBhvr>
                                        <p:cTn id="16" dur="500" fill="hold"/>
                                        <p:tgtEl>
                                          <p:spTgt spid="12313"/>
                                        </p:tgtEl>
                                        <p:attrNameLst>
                                          <p:attrName>ppt_y</p:attrName>
                                        </p:attrNameLst>
                                      </p:cBhvr>
                                      <p:tavLst>
                                        <p:tav tm="0">
                                          <p:val>
                                            <p:strVal val="#ppt_h+1"/>
                                          </p:val>
                                        </p:tav>
                                        <p:tav tm="100000">
                                          <p:val>
                                            <p:strVal val="#ppt_y"/>
                                          </p:val>
                                        </p:tav>
                                      </p:tavLst>
                                    </p:anim>
                                    <p:animEffect transition="in" filter="fade">
                                      <p:cBhvr>
                                        <p:cTn id="17" dur="500"/>
                                        <p:tgtEl>
                                          <p:spTgt spid="12313"/>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2312"/>
                                        </p:tgtEl>
                                        <p:attrNameLst>
                                          <p:attrName>style.visibility</p:attrName>
                                        </p:attrNameLst>
                                      </p:cBhvr>
                                      <p:to>
                                        <p:strVal val="visible"/>
                                      </p:to>
                                    </p:set>
                                    <p:anim calcmode="lin" valueType="num">
                                      <p:cBhvr>
                                        <p:cTn id="20" dur="500" fill="hold"/>
                                        <p:tgtEl>
                                          <p:spTgt spid="12312"/>
                                        </p:tgtEl>
                                        <p:attrNameLst>
                                          <p:attrName>ppt_w</p:attrName>
                                        </p:attrNameLst>
                                      </p:cBhvr>
                                      <p:tavLst>
                                        <p:tav tm="0">
                                          <p:val>
                                            <p:strVal val="#ppt_w*2.5"/>
                                          </p:val>
                                        </p:tav>
                                        <p:tav tm="100000">
                                          <p:val>
                                            <p:strVal val="#ppt_w"/>
                                          </p:val>
                                        </p:tav>
                                      </p:tavLst>
                                    </p:anim>
                                    <p:anim calcmode="lin" valueType="num">
                                      <p:cBhvr>
                                        <p:cTn id="21" dur="500" fill="hold"/>
                                        <p:tgtEl>
                                          <p:spTgt spid="12312"/>
                                        </p:tgtEl>
                                        <p:attrNameLst>
                                          <p:attrName>ppt_h</p:attrName>
                                        </p:attrNameLst>
                                      </p:cBhvr>
                                      <p:tavLst>
                                        <p:tav tm="0">
                                          <p:val>
                                            <p:strVal val="#ppt_h*0.01"/>
                                          </p:val>
                                        </p:tav>
                                        <p:tav tm="100000">
                                          <p:val>
                                            <p:strVal val="#ppt_h"/>
                                          </p:val>
                                        </p:tav>
                                      </p:tavLst>
                                    </p:anim>
                                    <p:anim calcmode="lin" valueType="num">
                                      <p:cBhvr>
                                        <p:cTn id="22" dur="500" fill="hold"/>
                                        <p:tgtEl>
                                          <p:spTgt spid="12312"/>
                                        </p:tgtEl>
                                        <p:attrNameLst>
                                          <p:attrName>ppt_x</p:attrName>
                                        </p:attrNameLst>
                                      </p:cBhvr>
                                      <p:tavLst>
                                        <p:tav tm="0">
                                          <p:val>
                                            <p:strVal val="#ppt_x"/>
                                          </p:val>
                                        </p:tav>
                                        <p:tav tm="100000">
                                          <p:val>
                                            <p:strVal val="#ppt_x"/>
                                          </p:val>
                                        </p:tav>
                                      </p:tavLst>
                                    </p:anim>
                                    <p:anim calcmode="lin" valueType="num">
                                      <p:cBhvr>
                                        <p:cTn id="23" dur="500" fill="hold"/>
                                        <p:tgtEl>
                                          <p:spTgt spid="12312"/>
                                        </p:tgtEl>
                                        <p:attrNameLst>
                                          <p:attrName>ppt_y</p:attrName>
                                        </p:attrNameLst>
                                      </p:cBhvr>
                                      <p:tavLst>
                                        <p:tav tm="0">
                                          <p:val>
                                            <p:strVal val="#ppt_h+1"/>
                                          </p:val>
                                        </p:tav>
                                        <p:tav tm="100000">
                                          <p:val>
                                            <p:strVal val="#ppt_y"/>
                                          </p:val>
                                        </p:tav>
                                      </p:tavLst>
                                    </p:anim>
                                    <p:animEffect transition="in" filter="fade">
                                      <p:cBhvr>
                                        <p:cTn id="24" dur="500"/>
                                        <p:tgtEl>
                                          <p:spTgt spid="12312"/>
                                        </p:tgtEl>
                                      </p:cBhvr>
                                    </p:animEffect>
                                  </p:childTnLst>
                                </p:cTn>
                              </p:par>
                            </p:childTnLst>
                          </p:cTn>
                        </p:par>
                      </p:childTnLst>
                    </p:cTn>
                  </p:par>
                </p:childTnLst>
              </p:cTn>
              <p:nextCondLst>
                <p:cond evt="onClick" delay="0">
                  <p:tgtEl>
                    <p:spTgt spid="12304"/>
                  </p:tgtEl>
                </p:cond>
              </p:nextCondLst>
            </p:seq>
            <p:seq concurrent="1" nextAc="seek">
              <p:cTn id="25" restart="whenNotActive" fill="hold" evtFilter="cancelBubble" nodeType="interactiveSeq">
                <p:stCondLst>
                  <p:cond evt="onClick" delay="0">
                    <p:tgtEl>
                      <p:spTgt spid="1230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2308"/>
                                        </p:tgtEl>
                                        <p:attrNameLst>
                                          <p:attrName>style.visibility</p:attrName>
                                        </p:attrNameLst>
                                      </p:cBhvr>
                                      <p:to>
                                        <p:strVal val="visible"/>
                                      </p:to>
                                    </p:set>
                                    <p:animEffect transition="in" filter="barn(inVertical)">
                                      <p:cBhvr>
                                        <p:cTn id="30" dur="500"/>
                                        <p:tgtEl>
                                          <p:spTgt spid="12308"/>
                                        </p:tgtEl>
                                      </p:cBhvr>
                                    </p:animEffect>
                                  </p:childTnLst>
                                </p:cTn>
                              </p:par>
                            </p:childTnLst>
                          </p:cTn>
                        </p:par>
                      </p:childTnLst>
                    </p:cTn>
                  </p:par>
                </p:childTnLst>
              </p:cTn>
              <p:nextCondLst>
                <p:cond evt="onClick" delay="0">
                  <p:tgtEl>
                    <p:spTgt spid="12305"/>
                  </p:tgtEl>
                </p:cond>
              </p:nextCondLst>
            </p:seq>
          </p:childTnLst>
        </p:cTn>
      </p:par>
    </p:tnLst>
    <p:bldLst>
      <p:bldP spid="12308" grpId="0"/>
      <p:bldP spid="12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EC790B2-00FF-F575-FEF6-2268AE35693C}"/>
              </a:ext>
            </a:extLst>
          </p:cNvPr>
          <p:cNvSpPr>
            <a:spLocks noGrp="1" noChangeArrowheads="1"/>
          </p:cNvSpPr>
          <p:nvPr>
            <p:ph type="title"/>
          </p:nvPr>
        </p:nvSpPr>
        <p:spPr/>
        <p:txBody>
          <a:bodyPr/>
          <a:lstStyle/>
          <a:p>
            <a:pPr eaLnBrk="1" hangingPunct="1"/>
            <a:endParaRPr lang="en-US" altLang="en-US"/>
          </a:p>
        </p:txBody>
      </p:sp>
      <p:sp>
        <p:nvSpPr>
          <p:cNvPr id="8195" name="Rectangle 3">
            <a:extLst>
              <a:ext uri="{FF2B5EF4-FFF2-40B4-BE49-F238E27FC236}">
                <a16:creationId xmlns:a16="http://schemas.microsoft.com/office/drawing/2014/main" id="{43F558DE-8915-9087-ECB8-4B6F3185670F}"/>
              </a:ext>
            </a:extLst>
          </p:cNvPr>
          <p:cNvSpPr>
            <a:spLocks noGrp="1" noChangeArrowheads="1"/>
          </p:cNvSpPr>
          <p:nvPr>
            <p:ph type="body" idx="1"/>
          </p:nvPr>
        </p:nvSpPr>
        <p:spPr/>
        <p:txBody>
          <a:bodyPr/>
          <a:lstStyle/>
          <a:p>
            <a:pPr eaLnBrk="1" hangingPunct="1"/>
            <a:endParaRPr lang="en-US" altLang="en-US"/>
          </a:p>
        </p:txBody>
      </p:sp>
      <p:pic>
        <p:nvPicPr>
          <p:cNvPr id="8196" name="Picture 4" descr="77f4cba6bafe59c40b88d9b4e9136596">
            <a:extLst>
              <a:ext uri="{FF2B5EF4-FFF2-40B4-BE49-F238E27FC236}">
                <a16:creationId xmlns:a16="http://schemas.microsoft.com/office/drawing/2014/main" id="{60A9B9EB-2599-895B-E199-C24F71151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ddeddd">
            <a:extLst>
              <a:ext uri="{FF2B5EF4-FFF2-40B4-BE49-F238E27FC236}">
                <a16:creationId xmlns:a16="http://schemas.microsoft.com/office/drawing/2014/main" id="{6DACD8DB-166A-D828-9AA6-0BEF1AD1CC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Picture1">
            <a:extLst>
              <a:ext uri="{FF2B5EF4-FFF2-40B4-BE49-F238E27FC236}">
                <a16:creationId xmlns:a16="http://schemas.microsoft.com/office/drawing/2014/main" id="{DE12A09C-CDDD-FAA9-B674-3B0DE3CE336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descr="ddeddd">
            <a:extLst>
              <a:ext uri="{FF2B5EF4-FFF2-40B4-BE49-F238E27FC236}">
                <a16:creationId xmlns:a16="http://schemas.microsoft.com/office/drawing/2014/main" id="{4D2525F8-AA24-0E24-F23A-32037A969B5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ddeddd">
            <a:extLst>
              <a:ext uri="{FF2B5EF4-FFF2-40B4-BE49-F238E27FC236}">
                <a16:creationId xmlns:a16="http://schemas.microsoft.com/office/drawing/2014/main" id="{F2171AA7-0434-8D62-4ECE-44C1785A59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ddeddd">
            <a:extLst>
              <a:ext uri="{FF2B5EF4-FFF2-40B4-BE49-F238E27FC236}">
                <a16:creationId xmlns:a16="http://schemas.microsoft.com/office/drawing/2014/main" id="{76935AAA-71CD-AFCC-615C-0D40384AE9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Flwr08">
            <a:extLst>
              <a:ext uri="{FF2B5EF4-FFF2-40B4-BE49-F238E27FC236}">
                <a16:creationId xmlns:a16="http://schemas.microsoft.com/office/drawing/2014/main" id="{4ED03944-DF89-18E7-73EF-FA0457B05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Flwr08">
            <a:extLst>
              <a:ext uri="{FF2B5EF4-FFF2-40B4-BE49-F238E27FC236}">
                <a16:creationId xmlns:a16="http://schemas.microsoft.com/office/drawing/2014/main" id="{CBC1B479-183D-9A7C-AED1-20533000B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Picture1da">
            <a:extLst>
              <a:ext uri="{FF2B5EF4-FFF2-40B4-BE49-F238E27FC236}">
                <a16:creationId xmlns:a16="http://schemas.microsoft.com/office/drawing/2014/main" id="{F1330757-24C9-2F4C-012F-88D9E107230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Line 13">
            <a:extLst>
              <a:ext uri="{FF2B5EF4-FFF2-40B4-BE49-F238E27FC236}">
                <a16:creationId xmlns:a16="http://schemas.microsoft.com/office/drawing/2014/main" id="{377E9803-72CC-B9D5-1F38-A03771E8AFFF}"/>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WordArt 15">
            <a:extLst>
              <a:ext uri="{FF2B5EF4-FFF2-40B4-BE49-F238E27FC236}">
                <a16:creationId xmlns:a16="http://schemas.microsoft.com/office/drawing/2014/main" id="{2F174D29-9D8E-A06A-A371-7C9D2531B72C}"/>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4</a:t>
            </a:r>
          </a:p>
        </p:txBody>
      </p:sp>
      <p:sp>
        <p:nvSpPr>
          <p:cNvPr id="13330" name="Text Box 18">
            <a:extLst>
              <a:ext uri="{FF2B5EF4-FFF2-40B4-BE49-F238E27FC236}">
                <a16:creationId xmlns:a16="http://schemas.microsoft.com/office/drawing/2014/main" id="{20BC35AA-A332-514B-77CB-3C36AA5360E0}"/>
              </a:ext>
            </a:extLst>
          </p:cNvPr>
          <p:cNvSpPr txBox="1">
            <a:spLocks noChangeArrowheads="1"/>
          </p:cNvSpPr>
          <p:nvPr/>
        </p:nvSpPr>
        <p:spPr bwMode="auto">
          <a:xfrm>
            <a:off x="2057401" y="2437649"/>
            <a:ext cx="82454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aseline="-25000">
                <a:latin typeface="Times New Roman" panose="02020603050405020304" pitchFamily="18" charset="0"/>
                <a:cs typeface="Times New Roman" panose="02020603050405020304" pitchFamily="18" charset="0"/>
              </a:rPr>
              <a:t>Câu hỏi: Tôm thẻ chân trắng có thể sinh sản vào mùa nào trong năm?</a:t>
            </a:r>
          </a:p>
          <a:p>
            <a:pPr>
              <a:spcBef>
                <a:spcPct val="0"/>
              </a:spcBef>
              <a:buFontTx/>
              <a:buNone/>
            </a:pPr>
            <a:r>
              <a:rPr lang="vi-VN" altLang="en-US" baseline="-25000">
                <a:latin typeface="Times New Roman" panose="02020603050405020304" pitchFamily="18" charset="0"/>
                <a:cs typeface="Times New Roman" panose="02020603050405020304" pitchFamily="18" charset="0"/>
              </a:rPr>
              <a:t>A. Mùa xuân (tháng 1-4)</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B. Mùa hè (tháng 5-7)</a:t>
            </a:r>
          </a:p>
          <a:p>
            <a:pPr>
              <a:spcBef>
                <a:spcPct val="0"/>
              </a:spcBef>
              <a:buFontTx/>
              <a:buNone/>
            </a:pPr>
            <a:r>
              <a:rPr lang="vi-VN" altLang="en-US" baseline="-25000">
                <a:latin typeface="Times New Roman" panose="02020603050405020304" pitchFamily="18" charset="0"/>
                <a:cs typeface="Times New Roman" panose="02020603050405020304" pitchFamily="18" charset="0"/>
              </a:rPr>
              <a:t>C. Mùa thu (tháng 8-10)</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D. Mùa đông (tháng 11-12)</a:t>
            </a:r>
          </a:p>
        </p:txBody>
      </p:sp>
      <p:sp>
        <p:nvSpPr>
          <p:cNvPr id="13331" name="Rectangle 19">
            <a:extLst>
              <a:ext uri="{FF2B5EF4-FFF2-40B4-BE49-F238E27FC236}">
                <a16:creationId xmlns:a16="http://schemas.microsoft.com/office/drawing/2014/main" id="{4DCA4A5F-EED2-9141-5301-AFB94684DB90}"/>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3332" name="AutoShape 20">
            <a:extLst>
              <a:ext uri="{FF2B5EF4-FFF2-40B4-BE49-F238E27FC236}">
                <a16:creationId xmlns:a16="http://schemas.microsoft.com/office/drawing/2014/main" id="{53603358-D3A7-AD0F-BB4B-5202F671BC01}"/>
              </a:ext>
            </a:extLst>
          </p:cNvPr>
          <p:cNvSpPr>
            <a:spLocks noChangeArrowheads="1"/>
          </p:cNvSpPr>
          <p:nvPr/>
        </p:nvSpPr>
        <p:spPr bwMode="auto">
          <a:xfrm>
            <a:off x="4495800" y="4572000"/>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A.</a:t>
            </a:r>
          </a:p>
        </p:txBody>
      </p:sp>
      <p:sp>
        <p:nvSpPr>
          <p:cNvPr id="13333" name="Rectangle 21">
            <a:extLst>
              <a:ext uri="{FF2B5EF4-FFF2-40B4-BE49-F238E27FC236}">
                <a16:creationId xmlns:a16="http://schemas.microsoft.com/office/drawing/2014/main" id="{BAB76CFF-4935-A6AC-2FB1-92828FA3AC6C}"/>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8211" name="Picture 22" descr="WHITME~1">
            <a:hlinkClick r:id="rId8" action="ppaction://hlinksldjump"/>
            <a:extLst>
              <a:ext uri="{FF2B5EF4-FFF2-40B4-BE49-F238E27FC236}">
                <a16:creationId xmlns:a16="http://schemas.microsoft.com/office/drawing/2014/main" id="{5AF14C29-AC0B-5C73-4C2A-8893AE28FE7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3" descr="XLIGHT~1">
            <a:extLst>
              <a:ext uri="{FF2B5EF4-FFF2-40B4-BE49-F238E27FC236}">
                <a16:creationId xmlns:a16="http://schemas.microsoft.com/office/drawing/2014/main" id="{D957C7E3-4335-5B12-29BE-BEC2769F9F8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6" name="Picture 24" descr="HAPPYF~3">
            <a:extLst>
              <a:ext uri="{FF2B5EF4-FFF2-40B4-BE49-F238E27FC236}">
                <a16:creationId xmlns:a16="http://schemas.microsoft.com/office/drawing/2014/main" id="{5D3C6754-BEAA-0B9D-3235-DA16C40CD05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45720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5" descr="HAPPYF~3">
            <a:extLst>
              <a:ext uri="{FF2B5EF4-FFF2-40B4-BE49-F238E27FC236}">
                <a16:creationId xmlns:a16="http://schemas.microsoft.com/office/drawing/2014/main" id="{2AC502A7-A166-CDD9-D332-70106252B21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45720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 name="WordArt 12">
            <a:extLst>
              <a:ext uri="{FF2B5EF4-FFF2-40B4-BE49-F238E27FC236}">
                <a16:creationId xmlns:a16="http://schemas.microsoft.com/office/drawing/2014/main" id="{BEEE9112-1FE3-16BD-0087-CBC9E5D27A7E}"/>
              </a:ext>
            </a:extLst>
          </p:cNvPr>
          <p:cNvSpPr>
            <a:spLocks noChangeArrowheads="1" noChangeShapeType="1" noTextEdit="1"/>
          </p:cNvSpPr>
          <p:nvPr/>
        </p:nvSpPr>
        <p:spPr bwMode="auto">
          <a:xfrm>
            <a:off x="4251326" y="62071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33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332"/>
                                        </p:tgtEl>
                                        <p:attrNameLst>
                                          <p:attrName>style.visibility</p:attrName>
                                        </p:attrNameLst>
                                      </p:cBhvr>
                                      <p:to>
                                        <p:strVal val="visible"/>
                                      </p:to>
                                    </p:set>
                                    <p:anim calcmode="lin" valueType="num">
                                      <p:cBhvr>
                                        <p:cTn id="7" dur="500" fill="hold"/>
                                        <p:tgtEl>
                                          <p:spTgt spid="13332"/>
                                        </p:tgtEl>
                                        <p:attrNameLst>
                                          <p:attrName>ppt_w</p:attrName>
                                        </p:attrNameLst>
                                      </p:cBhvr>
                                      <p:tavLst>
                                        <p:tav tm="0">
                                          <p:val>
                                            <p:fltVal val="0"/>
                                          </p:val>
                                        </p:tav>
                                        <p:tav tm="100000">
                                          <p:val>
                                            <p:strVal val="#ppt_w"/>
                                          </p:val>
                                        </p:tav>
                                      </p:tavLst>
                                    </p:anim>
                                    <p:anim calcmode="lin" valueType="num">
                                      <p:cBhvr>
                                        <p:cTn id="8" dur="500" fill="hold"/>
                                        <p:tgtEl>
                                          <p:spTgt spid="13332"/>
                                        </p:tgtEl>
                                        <p:attrNameLst>
                                          <p:attrName>ppt_h</p:attrName>
                                        </p:attrNameLst>
                                      </p:cBhvr>
                                      <p:tavLst>
                                        <p:tav tm="0">
                                          <p:val>
                                            <p:fltVal val="0"/>
                                          </p:val>
                                        </p:tav>
                                        <p:tav tm="100000">
                                          <p:val>
                                            <p:strVal val="#ppt_h"/>
                                          </p:val>
                                        </p:tav>
                                      </p:tavLst>
                                    </p:anim>
                                    <p:anim calcmode="lin" valueType="num">
                                      <p:cBhvr>
                                        <p:cTn id="9" dur="500" fill="hold"/>
                                        <p:tgtEl>
                                          <p:spTgt spid="13332"/>
                                        </p:tgtEl>
                                        <p:attrNameLst>
                                          <p:attrName>style.rotation</p:attrName>
                                        </p:attrNameLst>
                                      </p:cBhvr>
                                      <p:tavLst>
                                        <p:tav tm="0">
                                          <p:val>
                                            <p:fltVal val="360"/>
                                          </p:val>
                                        </p:tav>
                                        <p:tav tm="100000">
                                          <p:val>
                                            <p:fltVal val="0"/>
                                          </p:val>
                                        </p:tav>
                                      </p:tavLst>
                                    </p:anim>
                                    <p:animEffect transition="in" filter="fade">
                                      <p:cBhvr>
                                        <p:cTn id="10" dur="500"/>
                                        <p:tgtEl>
                                          <p:spTgt spid="13332"/>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3337"/>
                                        </p:tgtEl>
                                        <p:attrNameLst>
                                          <p:attrName>style.visibility</p:attrName>
                                        </p:attrNameLst>
                                      </p:cBhvr>
                                      <p:to>
                                        <p:strVal val="visible"/>
                                      </p:to>
                                    </p:set>
                                    <p:anim calcmode="lin" valueType="num">
                                      <p:cBhvr>
                                        <p:cTn id="13" dur="500" fill="hold"/>
                                        <p:tgtEl>
                                          <p:spTgt spid="13337"/>
                                        </p:tgtEl>
                                        <p:attrNameLst>
                                          <p:attrName>ppt_w</p:attrName>
                                        </p:attrNameLst>
                                      </p:cBhvr>
                                      <p:tavLst>
                                        <p:tav tm="0">
                                          <p:val>
                                            <p:strVal val="#ppt_w*2.5"/>
                                          </p:val>
                                        </p:tav>
                                        <p:tav tm="100000">
                                          <p:val>
                                            <p:strVal val="#ppt_w"/>
                                          </p:val>
                                        </p:tav>
                                      </p:tavLst>
                                    </p:anim>
                                    <p:anim calcmode="lin" valueType="num">
                                      <p:cBhvr>
                                        <p:cTn id="14" dur="500" fill="hold"/>
                                        <p:tgtEl>
                                          <p:spTgt spid="13337"/>
                                        </p:tgtEl>
                                        <p:attrNameLst>
                                          <p:attrName>ppt_h</p:attrName>
                                        </p:attrNameLst>
                                      </p:cBhvr>
                                      <p:tavLst>
                                        <p:tav tm="0">
                                          <p:val>
                                            <p:strVal val="#ppt_h*0.01"/>
                                          </p:val>
                                        </p:tav>
                                        <p:tav tm="100000">
                                          <p:val>
                                            <p:strVal val="#ppt_h"/>
                                          </p:val>
                                        </p:tav>
                                      </p:tavLst>
                                    </p:anim>
                                    <p:anim calcmode="lin" valueType="num">
                                      <p:cBhvr>
                                        <p:cTn id="15" dur="500" fill="hold"/>
                                        <p:tgtEl>
                                          <p:spTgt spid="13337"/>
                                        </p:tgtEl>
                                        <p:attrNameLst>
                                          <p:attrName>ppt_x</p:attrName>
                                        </p:attrNameLst>
                                      </p:cBhvr>
                                      <p:tavLst>
                                        <p:tav tm="0">
                                          <p:val>
                                            <p:strVal val="#ppt_x"/>
                                          </p:val>
                                        </p:tav>
                                        <p:tav tm="100000">
                                          <p:val>
                                            <p:strVal val="#ppt_x"/>
                                          </p:val>
                                        </p:tav>
                                      </p:tavLst>
                                    </p:anim>
                                    <p:anim calcmode="lin" valueType="num">
                                      <p:cBhvr>
                                        <p:cTn id="16" dur="500" fill="hold"/>
                                        <p:tgtEl>
                                          <p:spTgt spid="13337"/>
                                        </p:tgtEl>
                                        <p:attrNameLst>
                                          <p:attrName>ppt_y</p:attrName>
                                        </p:attrNameLst>
                                      </p:cBhvr>
                                      <p:tavLst>
                                        <p:tav tm="0">
                                          <p:val>
                                            <p:strVal val="#ppt_h+1"/>
                                          </p:val>
                                        </p:tav>
                                        <p:tav tm="100000">
                                          <p:val>
                                            <p:strVal val="#ppt_y"/>
                                          </p:val>
                                        </p:tav>
                                      </p:tavLst>
                                    </p:anim>
                                    <p:animEffect transition="in" filter="fade">
                                      <p:cBhvr>
                                        <p:cTn id="17" dur="500"/>
                                        <p:tgtEl>
                                          <p:spTgt spid="13337"/>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3336"/>
                                        </p:tgtEl>
                                        <p:attrNameLst>
                                          <p:attrName>style.visibility</p:attrName>
                                        </p:attrNameLst>
                                      </p:cBhvr>
                                      <p:to>
                                        <p:strVal val="visible"/>
                                      </p:to>
                                    </p:set>
                                    <p:anim calcmode="lin" valueType="num">
                                      <p:cBhvr>
                                        <p:cTn id="20" dur="500" fill="hold"/>
                                        <p:tgtEl>
                                          <p:spTgt spid="13336"/>
                                        </p:tgtEl>
                                        <p:attrNameLst>
                                          <p:attrName>ppt_w</p:attrName>
                                        </p:attrNameLst>
                                      </p:cBhvr>
                                      <p:tavLst>
                                        <p:tav tm="0">
                                          <p:val>
                                            <p:strVal val="#ppt_w*2.5"/>
                                          </p:val>
                                        </p:tav>
                                        <p:tav tm="100000">
                                          <p:val>
                                            <p:strVal val="#ppt_w"/>
                                          </p:val>
                                        </p:tav>
                                      </p:tavLst>
                                    </p:anim>
                                    <p:anim calcmode="lin" valueType="num">
                                      <p:cBhvr>
                                        <p:cTn id="21" dur="500" fill="hold"/>
                                        <p:tgtEl>
                                          <p:spTgt spid="13336"/>
                                        </p:tgtEl>
                                        <p:attrNameLst>
                                          <p:attrName>ppt_h</p:attrName>
                                        </p:attrNameLst>
                                      </p:cBhvr>
                                      <p:tavLst>
                                        <p:tav tm="0">
                                          <p:val>
                                            <p:strVal val="#ppt_h*0.01"/>
                                          </p:val>
                                        </p:tav>
                                        <p:tav tm="100000">
                                          <p:val>
                                            <p:strVal val="#ppt_h"/>
                                          </p:val>
                                        </p:tav>
                                      </p:tavLst>
                                    </p:anim>
                                    <p:anim calcmode="lin" valueType="num">
                                      <p:cBhvr>
                                        <p:cTn id="22" dur="500" fill="hold"/>
                                        <p:tgtEl>
                                          <p:spTgt spid="13336"/>
                                        </p:tgtEl>
                                        <p:attrNameLst>
                                          <p:attrName>ppt_x</p:attrName>
                                        </p:attrNameLst>
                                      </p:cBhvr>
                                      <p:tavLst>
                                        <p:tav tm="0">
                                          <p:val>
                                            <p:strVal val="#ppt_x"/>
                                          </p:val>
                                        </p:tav>
                                        <p:tav tm="100000">
                                          <p:val>
                                            <p:strVal val="#ppt_x"/>
                                          </p:val>
                                        </p:tav>
                                      </p:tavLst>
                                    </p:anim>
                                    <p:anim calcmode="lin" valueType="num">
                                      <p:cBhvr>
                                        <p:cTn id="23" dur="500" fill="hold"/>
                                        <p:tgtEl>
                                          <p:spTgt spid="13336"/>
                                        </p:tgtEl>
                                        <p:attrNameLst>
                                          <p:attrName>ppt_y</p:attrName>
                                        </p:attrNameLst>
                                      </p:cBhvr>
                                      <p:tavLst>
                                        <p:tav tm="0">
                                          <p:val>
                                            <p:strVal val="#ppt_h+1"/>
                                          </p:val>
                                        </p:tav>
                                        <p:tav tm="100000">
                                          <p:val>
                                            <p:strVal val="#ppt_y"/>
                                          </p:val>
                                        </p:tav>
                                      </p:tavLst>
                                    </p:anim>
                                    <p:animEffect transition="in" filter="fade">
                                      <p:cBhvr>
                                        <p:cTn id="24" dur="500"/>
                                        <p:tgtEl>
                                          <p:spTgt spid="13336"/>
                                        </p:tgtEl>
                                      </p:cBhvr>
                                    </p:animEffect>
                                  </p:childTnLst>
                                </p:cTn>
                              </p:par>
                            </p:childTnLst>
                          </p:cTn>
                        </p:par>
                      </p:childTnLst>
                    </p:cTn>
                  </p:par>
                </p:childTnLst>
              </p:cTn>
              <p:nextCondLst>
                <p:cond evt="onClick" delay="0">
                  <p:tgtEl>
                    <p:spTgt spid="13331"/>
                  </p:tgtEl>
                </p:cond>
              </p:nextCondLst>
            </p:seq>
            <p:seq concurrent="1" nextAc="seek">
              <p:cTn id="25" restart="whenNotActive" fill="hold" evtFilter="cancelBubble" nodeType="interactiveSeq">
                <p:stCondLst>
                  <p:cond evt="onClick" delay="0">
                    <p:tgtEl>
                      <p:spTgt spid="13333"/>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3330"/>
                                        </p:tgtEl>
                                        <p:attrNameLst>
                                          <p:attrName>style.visibility</p:attrName>
                                        </p:attrNameLst>
                                      </p:cBhvr>
                                      <p:to>
                                        <p:strVal val="visible"/>
                                      </p:to>
                                    </p:set>
                                    <p:animEffect transition="in" filter="barn(inVertical)">
                                      <p:cBhvr>
                                        <p:cTn id="30" dur="500"/>
                                        <p:tgtEl>
                                          <p:spTgt spid="13330"/>
                                        </p:tgtEl>
                                      </p:cBhvr>
                                    </p:animEffect>
                                  </p:childTnLst>
                                </p:cTn>
                              </p:par>
                            </p:childTnLst>
                          </p:cTn>
                        </p:par>
                      </p:childTnLst>
                    </p:cTn>
                  </p:par>
                </p:childTnLst>
              </p:cTn>
              <p:nextCondLst>
                <p:cond evt="onClick" delay="0">
                  <p:tgtEl>
                    <p:spTgt spid="13333"/>
                  </p:tgtEl>
                </p:cond>
              </p:nextCondLst>
            </p:seq>
          </p:childTnLst>
        </p:cTn>
      </p:par>
    </p:tnLst>
    <p:bldLst>
      <p:bldP spid="13330" grpId="0"/>
      <p:bldP spid="133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21996D0-E494-4B6B-DEB3-4ED401343267}"/>
              </a:ext>
            </a:extLst>
          </p:cNvPr>
          <p:cNvSpPr>
            <a:spLocks noGrp="1" noChangeArrowheads="1"/>
          </p:cNvSpPr>
          <p:nvPr>
            <p:ph type="title"/>
          </p:nvPr>
        </p:nvSpPr>
        <p:spPr/>
        <p:txBody>
          <a:bodyPr/>
          <a:lstStyle/>
          <a:p>
            <a:pPr eaLnBrk="1" hangingPunct="1"/>
            <a:endParaRPr lang="en-US" altLang="en-US"/>
          </a:p>
        </p:txBody>
      </p:sp>
      <p:sp>
        <p:nvSpPr>
          <p:cNvPr id="9219" name="Rectangle 3">
            <a:extLst>
              <a:ext uri="{FF2B5EF4-FFF2-40B4-BE49-F238E27FC236}">
                <a16:creationId xmlns:a16="http://schemas.microsoft.com/office/drawing/2014/main" id="{0B9FB543-7CAE-FE35-237F-A3543CCB20FD}"/>
              </a:ext>
            </a:extLst>
          </p:cNvPr>
          <p:cNvSpPr>
            <a:spLocks noGrp="1" noChangeArrowheads="1"/>
          </p:cNvSpPr>
          <p:nvPr>
            <p:ph type="body" idx="1"/>
          </p:nvPr>
        </p:nvSpPr>
        <p:spPr/>
        <p:txBody>
          <a:bodyPr/>
          <a:lstStyle/>
          <a:p>
            <a:pPr eaLnBrk="1" hangingPunct="1"/>
            <a:endParaRPr lang="en-US" altLang="en-US"/>
          </a:p>
        </p:txBody>
      </p:sp>
      <p:pic>
        <p:nvPicPr>
          <p:cNvPr id="9220" name="Picture 4" descr="77f4cba6bafe59c40b88d9b4e9136596">
            <a:extLst>
              <a:ext uri="{FF2B5EF4-FFF2-40B4-BE49-F238E27FC236}">
                <a16:creationId xmlns:a16="http://schemas.microsoft.com/office/drawing/2014/main" id="{7578CD8F-0ECB-5FC3-042B-99022100E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ddeddd">
            <a:extLst>
              <a:ext uri="{FF2B5EF4-FFF2-40B4-BE49-F238E27FC236}">
                <a16:creationId xmlns:a16="http://schemas.microsoft.com/office/drawing/2014/main" id="{DA817617-AE38-437F-8D57-6B22C48E50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Picture1">
            <a:extLst>
              <a:ext uri="{FF2B5EF4-FFF2-40B4-BE49-F238E27FC236}">
                <a16:creationId xmlns:a16="http://schemas.microsoft.com/office/drawing/2014/main" id="{1AE227FD-C77A-D7D8-AD5C-19F5343EE0E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ddeddd">
            <a:extLst>
              <a:ext uri="{FF2B5EF4-FFF2-40B4-BE49-F238E27FC236}">
                <a16:creationId xmlns:a16="http://schemas.microsoft.com/office/drawing/2014/main" id="{A3742042-EDB9-846C-BE14-6BC2D242D3A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ddeddd">
            <a:extLst>
              <a:ext uri="{FF2B5EF4-FFF2-40B4-BE49-F238E27FC236}">
                <a16:creationId xmlns:a16="http://schemas.microsoft.com/office/drawing/2014/main" id="{1DE1E07E-4996-2278-2E99-55F8A55D0F4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ddeddd">
            <a:extLst>
              <a:ext uri="{FF2B5EF4-FFF2-40B4-BE49-F238E27FC236}">
                <a16:creationId xmlns:a16="http://schemas.microsoft.com/office/drawing/2014/main" id="{D2DD5F2B-7E1D-60CE-5899-04C766AB29F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Flwr08">
            <a:extLst>
              <a:ext uri="{FF2B5EF4-FFF2-40B4-BE49-F238E27FC236}">
                <a16:creationId xmlns:a16="http://schemas.microsoft.com/office/drawing/2014/main" id="{223EA679-80FD-B292-C26D-1F5EAE8CF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Flwr08">
            <a:extLst>
              <a:ext uri="{FF2B5EF4-FFF2-40B4-BE49-F238E27FC236}">
                <a16:creationId xmlns:a16="http://schemas.microsoft.com/office/drawing/2014/main" id="{29E0143E-1C37-9D71-F3CF-BB30BCFAB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2" descr="Picture1da">
            <a:extLst>
              <a:ext uri="{FF2B5EF4-FFF2-40B4-BE49-F238E27FC236}">
                <a16:creationId xmlns:a16="http://schemas.microsoft.com/office/drawing/2014/main" id="{CB605D41-62EC-FF77-0C5F-18E278A6EEA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Line 13">
            <a:extLst>
              <a:ext uri="{FF2B5EF4-FFF2-40B4-BE49-F238E27FC236}">
                <a16:creationId xmlns:a16="http://schemas.microsoft.com/office/drawing/2014/main" id="{E58EC23C-4486-35CE-DBA2-795482E1AD94}"/>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WordArt 15">
            <a:extLst>
              <a:ext uri="{FF2B5EF4-FFF2-40B4-BE49-F238E27FC236}">
                <a16:creationId xmlns:a16="http://schemas.microsoft.com/office/drawing/2014/main" id="{A45386FF-BAD7-F420-BFBF-34A3CDE8A4A4}"/>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5</a:t>
            </a:r>
          </a:p>
        </p:txBody>
      </p:sp>
      <p:pic>
        <p:nvPicPr>
          <p:cNvPr id="9231" name="Picture 16" descr="WHITME~1">
            <a:hlinkClick r:id="rId8" action="ppaction://hlinksldjump"/>
            <a:extLst>
              <a:ext uri="{FF2B5EF4-FFF2-40B4-BE49-F238E27FC236}">
                <a16:creationId xmlns:a16="http://schemas.microsoft.com/office/drawing/2014/main" id="{BCEEB72A-BE9A-15FE-9BEF-262A7E00699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7" descr="XLIGHT~1">
            <a:extLst>
              <a:ext uri="{FF2B5EF4-FFF2-40B4-BE49-F238E27FC236}">
                <a16:creationId xmlns:a16="http://schemas.microsoft.com/office/drawing/2014/main" id="{5BD8BF0D-B443-3950-9919-CB0195AE6EA8}"/>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20">
            <a:extLst>
              <a:ext uri="{FF2B5EF4-FFF2-40B4-BE49-F238E27FC236}">
                <a16:creationId xmlns:a16="http://schemas.microsoft.com/office/drawing/2014/main" id="{86B1CB7D-0D62-315F-318E-0F623130BEA2}"/>
              </a:ext>
            </a:extLst>
          </p:cNvPr>
          <p:cNvSpPr txBox="1">
            <a:spLocks noChangeArrowheads="1"/>
          </p:cNvSpPr>
          <p:nvPr/>
        </p:nvSpPr>
        <p:spPr bwMode="auto">
          <a:xfrm>
            <a:off x="2063750" y="2476500"/>
            <a:ext cx="8147050" cy="14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aseline="-25000">
                <a:latin typeface="Times New Roman" panose="02020603050405020304" pitchFamily="18" charset="0"/>
                <a:cs typeface="Times New Roman" panose="02020603050405020304" pitchFamily="18" charset="0"/>
              </a:rPr>
              <a:t>Câu hỏi: Tôm sú có thể đẻ bao nhiêu trứng trong một lần đẻ trong tự nhiên?</a:t>
            </a:r>
          </a:p>
          <a:p>
            <a:pPr>
              <a:spcBef>
                <a:spcPct val="0"/>
              </a:spcBef>
              <a:buFontTx/>
              <a:buNone/>
            </a:pPr>
            <a:r>
              <a:rPr lang="vi-VN" altLang="en-US" baseline="-25000">
                <a:latin typeface="Times New Roman" panose="02020603050405020304" pitchFamily="18" charset="0"/>
                <a:cs typeface="Times New Roman" panose="02020603050405020304" pitchFamily="18" charset="0"/>
              </a:rPr>
              <a:t>A. 100.000 - 250.000 trứng</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B. 3.000 - 5.000 trứng</a:t>
            </a:r>
            <a:endParaRPr lang="en-US" altLang="en-US" baseline="-25000">
              <a:latin typeface="Times New Roman" panose="02020603050405020304" pitchFamily="18" charset="0"/>
              <a:cs typeface="Times New Roman" panose="02020603050405020304" pitchFamily="18" charset="0"/>
            </a:endParaRPr>
          </a:p>
          <a:p>
            <a:pPr>
              <a:spcBef>
                <a:spcPct val="0"/>
              </a:spcBef>
              <a:buFontTx/>
              <a:buNone/>
            </a:pPr>
            <a:r>
              <a:rPr lang="vi-VN" altLang="en-US" baseline="-25000">
                <a:latin typeface="Times New Roman" panose="02020603050405020304" pitchFamily="18" charset="0"/>
                <a:cs typeface="Times New Roman" panose="02020603050405020304" pitchFamily="18" charset="0"/>
              </a:rPr>
              <a:t>C. 600.000 - 700.000 trứng</a:t>
            </a:r>
            <a:r>
              <a:rPr lang="en-US" altLang="en-US" baseline="-25000">
                <a:latin typeface="Times New Roman" panose="02020603050405020304" pitchFamily="18" charset="0"/>
                <a:cs typeface="Times New Roman" panose="02020603050405020304" pitchFamily="18" charset="0"/>
              </a:rPr>
              <a:t>			</a:t>
            </a:r>
            <a:r>
              <a:rPr lang="vi-VN" altLang="en-US" baseline="-25000">
                <a:latin typeface="Times New Roman" panose="02020603050405020304" pitchFamily="18" charset="0"/>
                <a:cs typeface="Times New Roman" panose="02020603050405020304" pitchFamily="18" charset="0"/>
              </a:rPr>
              <a:t>D. 15 triệu trứng</a:t>
            </a:r>
          </a:p>
        </p:txBody>
      </p:sp>
      <p:sp>
        <p:nvSpPr>
          <p:cNvPr id="14357" name="Rectangle 21">
            <a:extLst>
              <a:ext uri="{FF2B5EF4-FFF2-40B4-BE49-F238E27FC236}">
                <a16:creationId xmlns:a16="http://schemas.microsoft.com/office/drawing/2014/main" id="{C94B5971-0811-1DB6-BB3A-94B89063F4B7}"/>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4358" name="AutoShape 22">
            <a:extLst>
              <a:ext uri="{FF2B5EF4-FFF2-40B4-BE49-F238E27FC236}">
                <a16:creationId xmlns:a16="http://schemas.microsoft.com/office/drawing/2014/main" id="{1E579169-B1A9-3B6E-D5F0-8768D9B28E61}"/>
              </a:ext>
            </a:extLst>
          </p:cNvPr>
          <p:cNvSpPr>
            <a:spLocks noChangeArrowheads="1"/>
          </p:cNvSpPr>
          <p:nvPr/>
        </p:nvSpPr>
        <p:spPr bwMode="auto">
          <a:xfrm>
            <a:off x="4527550" y="4495800"/>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B.</a:t>
            </a:r>
          </a:p>
        </p:txBody>
      </p:sp>
      <p:sp>
        <p:nvSpPr>
          <p:cNvPr id="14359" name="Rectangle 23">
            <a:extLst>
              <a:ext uri="{FF2B5EF4-FFF2-40B4-BE49-F238E27FC236}">
                <a16:creationId xmlns:a16="http://schemas.microsoft.com/office/drawing/2014/main" id="{8EDEC512-AAC6-E6BD-D013-E0953ABB0B11}"/>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4360" name="Picture 24" descr="HAPPYF~3">
            <a:extLst>
              <a:ext uri="{FF2B5EF4-FFF2-40B4-BE49-F238E27FC236}">
                <a16:creationId xmlns:a16="http://schemas.microsoft.com/office/drawing/2014/main" id="{8DD760D6-0510-F114-4AD1-842AC0D6C9E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55950" y="4495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5" descr="HAPPYF~3">
            <a:extLst>
              <a:ext uri="{FF2B5EF4-FFF2-40B4-BE49-F238E27FC236}">
                <a16:creationId xmlns:a16="http://schemas.microsoft.com/office/drawing/2014/main" id="{CCB856B3-D706-EDAF-29A4-C01AE31BBAF2}"/>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37550" y="4495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9" name="WordArt 12">
            <a:extLst>
              <a:ext uri="{FF2B5EF4-FFF2-40B4-BE49-F238E27FC236}">
                <a16:creationId xmlns:a16="http://schemas.microsoft.com/office/drawing/2014/main" id="{46297FDF-A9EF-BF63-8506-EC70E8009034}"/>
              </a:ext>
            </a:extLst>
          </p:cNvPr>
          <p:cNvSpPr>
            <a:spLocks noChangeArrowheads="1" noChangeShapeType="1" noTextEdit="1"/>
          </p:cNvSpPr>
          <p:nvPr/>
        </p:nvSpPr>
        <p:spPr bwMode="auto">
          <a:xfrm>
            <a:off x="4197351" y="465138"/>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435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358"/>
                                        </p:tgtEl>
                                        <p:attrNameLst>
                                          <p:attrName>style.visibility</p:attrName>
                                        </p:attrNameLst>
                                      </p:cBhvr>
                                      <p:to>
                                        <p:strVal val="visible"/>
                                      </p:to>
                                    </p:set>
                                    <p:anim calcmode="lin" valueType="num">
                                      <p:cBhvr>
                                        <p:cTn id="7" dur="500" fill="hold"/>
                                        <p:tgtEl>
                                          <p:spTgt spid="14358"/>
                                        </p:tgtEl>
                                        <p:attrNameLst>
                                          <p:attrName>ppt_w</p:attrName>
                                        </p:attrNameLst>
                                      </p:cBhvr>
                                      <p:tavLst>
                                        <p:tav tm="0">
                                          <p:val>
                                            <p:fltVal val="0"/>
                                          </p:val>
                                        </p:tav>
                                        <p:tav tm="100000">
                                          <p:val>
                                            <p:strVal val="#ppt_w"/>
                                          </p:val>
                                        </p:tav>
                                      </p:tavLst>
                                    </p:anim>
                                    <p:anim calcmode="lin" valueType="num">
                                      <p:cBhvr>
                                        <p:cTn id="8" dur="500" fill="hold"/>
                                        <p:tgtEl>
                                          <p:spTgt spid="14358"/>
                                        </p:tgtEl>
                                        <p:attrNameLst>
                                          <p:attrName>ppt_h</p:attrName>
                                        </p:attrNameLst>
                                      </p:cBhvr>
                                      <p:tavLst>
                                        <p:tav tm="0">
                                          <p:val>
                                            <p:fltVal val="0"/>
                                          </p:val>
                                        </p:tav>
                                        <p:tav tm="100000">
                                          <p:val>
                                            <p:strVal val="#ppt_h"/>
                                          </p:val>
                                        </p:tav>
                                      </p:tavLst>
                                    </p:anim>
                                    <p:anim calcmode="lin" valueType="num">
                                      <p:cBhvr>
                                        <p:cTn id="9" dur="500" fill="hold"/>
                                        <p:tgtEl>
                                          <p:spTgt spid="14358"/>
                                        </p:tgtEl>
                                        <p:attrNameLst>
                                          <p:attrName>style.rotation</p:attrName>
                                        </p:attrNameLst>
                                      </p:cBhvr>
                                      <p:tavLst>
                                        <p:tav tm="0">
                                          <p:val>
                                            <p:fltVal val="360"/>
                                          </p:val>
                                        </p:tav>
                                        <p:tav tm="100000">
                                          <p:val>
                                            <p:fltVal val="0"/>
                                          </p:val>
                                        </p:tav>
                                      </p:tavLst>
                                    </p:anim>
                                    <p:animEffect transition="in" filter="fade">
                                      <p:cBhvr>
                                        <p:cTn id="10" dur="500"/>
                                        <p:tgtEl>
                                          <p:spTgt spid="14358"/>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4361"/>
                                        </p:tgtEl>
                                        <p:attrNameLst>
                                          <p:attrName>style.visibility</p:attrName>
                                        </p:attrNameLst>
                                      </p:cBhvr>
                                      <p:to>
                                        <p:strVal val="visible"/>
                                      </p:to>
                                    </p:set>
                                    <p:anim calcmode="lin" valueType="num">
                                      <p:cBhvr>
                                        <p:cTn id="13" dur="500" fill="hold"/>
                                        <p:tgtEl>
                                          <p:spTgt spid="14361"/>
                                        </p:tgtEl>
                                        <p:attrNameLst>
                                          <p:attrName>ppt_w</p:attrName>
                                        </p:attrNameLst>
                                      </p:cBhvr>
                                      <p:tavLst>
                                        <p:tav tm="0">
                                          <p:val>
                                            <p:strVal val="#ppt_w*2.5"/>
                                          </p:val>
                                        </p:tav>
                                        <p:tav tm="100000">
                                          <p:val>
                                            <p:strVal val="#ppt_w"/>
                                          </p:val>
                                        </p:tav>
                                      </p:tavLst>
                                    </p:anim>
                                    <p:anim calcmode="lin" valueType="num">
                                      <p:cBhvr>
                                        <p:cTn id="14" dur="500" fill="hold"/>
                                        <p:tgtEl>
                                          <p:spTgt spid="14361"/>
                                        </p:tgtEl>
                                        <p:attrNameLst>
                                          <p:attrName>ppt_h</p:attrName>
                                        </p:attrNameLst>
                                      </p:cBhvr>
                                      <p:tavLst>
                                        <p:tav tm="0">
                                          <p:val>
                                            <p:strVal val="#ppt_h*0.01"/>
                                          </p:val>
                                        </p:tav>
                                        <p:tav tm="100000">
                                          <p:val>
                                            <p:strVal val="#ppt_h"/>
                                          </p:val>
                                        </p:tav>
                                      </p:tavLst>
                                    </p:anim>
                                    <p:anim calcmode="lin" valueType="num">
                                      <p:cBhvr>
                                        <p:cTn id="15" dur="500" fill="hold"/>
                                        <p:tgtEl>
                                          <p:spTgt spid="14361"/>
                                        </p:tgtEl>
                                        <p:attrNameLst>
                                          <p:attrName>ppt_x</p:attrName>
                                        </p:attrNameLst>
                                      </p:cBhvr>
                                      <p:tavLst>
                                        <p:tav tm="0">
                                          <p:val>
                                            <p:strVal val="#ppt_x"/>
                                          </p:val>
                                        </p:tav>
                                        <p:tav tm="100000">
                                          <p:val>
                                            <p:strVal val="#ppt_x"/>
                                          </p:val>
                                        </p:tav>
                                      </p:tavLst>
                                    </p:anim>
                                    <p:anim calcmode="lin" valueType="num">
                                      <p:cBhvr>
                                        <p:cTn id="16" dur="500" fill="hold"/>
                                        <p:tgtEl>
                                          <p:spTgt spid="14361"/>
                                        </p:tgtEl>
                                        <p:attrNameLst>
                                          <p:attrName>ppt_y</p:attrName>
                                        </p:attrNameLst>
                                      </p:cBhvr>
                                      <p:tavLst>
                                        <p:tav tm="0">
                                          <p:val>
                                            <p:strVal val="#ppt_h+1"/>
                                          </p:val>
                                        </p:tav>
                                        <p:tav tm="100000">
                                          <p:val>
                                            <p:strVal val="#ppt_y"/>
                                          </p:val>
                                        </p:tav>
                                      </p:tavLst>
                                    </p:anim>
                                    <p:animEffect transition="in" filter="fade">
                                      <p:cBhvr>
                                        <p:cTn id="17" dur="500"/>
                                        <p:tgtEl>
                                          <p:spTgt spid="14361"/>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4360"/>
                                        </p:tgtEl>
                                        <p:attrNameLst>
                                          <p:attrName>style.visibility</p:attrName>
                                        </p:attrNameLst>
                                      </p:cBhvr>
                                      <p:to>
                                        <p:strVal val="visible"/>
                                      </p:to>
                                    </p:set>
                                    <p:anim calcmode="lin" valueType="num">
                                      <p:cBhvr>
                                        <p:cTn id="20" dur="500" fill="hold"/>
                                        <p:tgtEl>
                                          <p:spTgt spid="14360"/>
                                        </p:tgtEl>
                                        <p:attrNameLst>
                                          <p:attrName>ppt_w</p:attrName>
                                        </p:attrNameLst>
                                      </p:cBhvr>
                                      <p:tavLst>
                                        <p:tav tm="0">
                                          <p:val>
                                            <p:strVal val="#ppt_w*2.5"/>
                                          </p:val>
                                        </p:tav>
                                        <p:tav tm="100000">
                                          <p:val>
                                            <p:strVal val="#ppt_w"/>
                                          </p:val>
                                        </p:tav>
                                      </p:tavLst>
                                    </p:anim>
                                    <p:anim calcmode="lin" valueType="num">
                                      <p:cBhvr>
                                        <p:cTn id="21" dur="500" fill="hold"/>
                                        <p:tgtEl>
                                          <p:spTgt spid="14360"/>
                                        </p:tgtEl>
                                        <p:attrNameLst>
                                          <p:attrName>ppt_h</p:attrName>
                                        </p:attrNameLst>
                                      </p:cBhvr>
                                      <p:tavLst>
                                        <p:tav tm="0">
                                          <p:val>
                                            <p:strVal val="#ppt_h*0.01"/>
                                          </p:val>
                                        </p:tav>
                                        <p:tav tm="100000">
                                          <p:val>
                                            <p:strVal val="#ppt_h"/>
                                          </p:val>
                                        </p:tav>
                                      </p:tavLst>
                                    </p:anim>
                                    <p:anim calcmode="lin" valueType="num">
                                      <p:cBhvr>
                                        <p:cTn id="22" dur="500" fill="hold"/>
                                        <p:tgtEl>
                                          <p:spTgt spid="14360"/>
                                        </p:tgtEl>
                                        <p:attrNameLst>
                                          <p:attrName>ppt_x</p:attrName>
                                        </p:attrNameLst>
                                      </p:cBhvr>
                                      <p:tavLst>
                                        <p:tav tm="0">
                                          <p:val>
                                            <p:strVal val="#ppt_x"/>
                                          </p:val>
                                        </p:tav>
                                        <p:tav tm="100000">
                                          <p:val>
                                            <p:strVal val="#ppt_x"/>
                                          </p:val>
                                        </p:tav>
                                      </p:tavLst>
                                    </p:anim>
                                    <p:anim calcmode="lin" valueType="num">
                                      <p:cBhvr>
                                        <p:cTn id="23" dur="500" fill="hold"/>
                                        <p:tgtEl>
                                          <p:spTgt spid="14360"/>
                                        </p:tgtEl>
                                        <p:attrNameLst>
                                          <p:attrName>ppt_y</p:attrName>
                                        </p:attrNameLst>
                                      </p:cBhvr>
                                      <p:tavLst>
                                        <p:tav tm="0">
                                          <p:val>
                                            <p:strVal val="#ppt_h+1"/>
                                          </p:val>
                                        </p:tav>
                                        <p:tav tm="100000">
                                          <p:val>
                                            <p:strVal val="#ppt_y"/>
                                          </p:val>
                                        </p:tav>
                                      </p:tavLst>
                                    </p:anim>
                                    <p:animEffect transition="in" filter="fade">
                                      <p:cBhvr>
                                        <p:cTn id="24" dur="500"/>
                                        <p:tgtEl>
                                          <p:spTgt spid="14360"/>
                                        </p:tgtEl>
                                      </p:cBhvr>
                                    </p:animEffect>
                                  </p:childTnLst>
                                </p:cTn>
                              </p:par>
                            </p:childTnLst>
                          </p:cTn>
                        </p:par>
                      </p:childTnLst>
                    </p:cTn>
                  </p:par>
                </p:childTnLst>
              </p:cTn>
              <p:nextCondLst>
                <p:cond evt="onClick" delay="0">
                  <p:tgtEl>
                    <p:spTgt spid="14357"/>
                  </p:tgtEl>
                </p:cond>
              </p:nextCondLst>
            </p:seq>
            <p:seq concurrent="1" nextAc="seek">
              <p:cTn id="25" restart="whenNotActive" fill="hold" evtFilter="cancelBubble" nodeType="interactiveSeq">
                <p:stCondLst>
                  <p:cond evt="onClick" delay="0">
                    <p:tgtEl>
                      <p:spTgt spid="1435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4356"/>
                                        </p:tgtEl>
                                        <p:attrNameLst>
                                          <p:attrName>style.visibility</p:attrName>
                                        </p:attrNameLst>
                                      </p:cBhvr>
                                      <p:to>
                                        <p:strVal val="visible"/>
                                      </p:to>
                                    </p:set>
                                    <p:animEffect transition="in" filter="barn(inVertical)">
                                      <p:cBhvr>
                                        <p:cTn id="30" dur="500"/>
                                        <p:tgtEl>
                                          <p:spTgt spid="14356"/>
                                        </p:tgtEl>
                                      </p:cBhvr>
                                    </p:animEffect>
                                  </p:childTnLst>
                                </p:cTn>
                              </p:par>
                            </p:childTnLst>
                          </p:cTn>
                        </p:par>
                      </p:childTnLst>
                    </p:cTn>
                  </p:par>
                </p:childTnLst>
              </p:cTn>
              <p:nextCondLst>
                <p:cond evt="onClick" delay="0">
                  <p:tgtEl>
                    <p:spTgt spid="14359"/>
                  </p:tgtEl>
                </p:cond>
              </p:nextCondLst>
            </p:seq>
          </p:childTnLst>
        </p:cTn>
      </p:par>
    </p:tnLst>
    <p:bldLst>
      <p:bldP spid="14356" grpId="0"/>
      <p:bldP spid="143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D3DEDD1-89DC-AFC8-5E8E-41D65017556D}"/>
              </a:ext>
            </a:extLst>
          </p:cNvPr>
          <p:cNvSpPr>
            <a:spLocks noGrp="1" noChangeArrowheads="1"/>
          </p:cNvSpPr>
          <p:nvPr>
            <p:ph type="title"/>
          </p:nvPr>
        </p:nvSpPr>
        <p:spPr/>
        <p:txBody>
          <a:bodyPr/>
          <a:lstStyle/>
          <a:p>
            <a:pPr eaLnBrk="1" hangingPunct="1"/>
            <a:endParaRPr lang="en-US" altLang="en-US"/>
          </a:p>
        </p:txBody>
      </p:sp>
      <p:sp>
        <p:nvSpPr>
          <p:cNvPr id="10243" name="Rectangle 3">
            <a:extLst>
              <a:ext uri="{FF2B5EF4-FFF2-40B4-BE49-F238E27FC236}">
                <a16:creationId xmlns:a16="http://schemas.microsoft.com/office/drawing/2014/main" id="{9BB978D7-E640-FEBA-0B78-60F031C036DB}"/>
              </a:ext>
            </a:extLst>
          </p:cNvPr>
          <p:cNvSpPr>
            <a:spLocks noGrp="1" noChangeArrowheads="1"/>
          </p:cNvSpPr>
          <p:nvPr>
            <p:ph type="body" idx="1"/>
          </p:nvPr>
        </p:nvSpPr>
        <p:spPr/>
        <p:txBody>
          <a:bodyPr/>
          <a:lstStyle/>
          <a:p>
            <a:pPr eaLnBrk="1" hangingPunct="1"/>
            <a:endParaRPr lang="en-US" altLang="en-US"/>
          </a:p>
        </p:txBody>
      </p:sp>
      <p:pic>
        <p:nvPicPr>
          <p:cNvPr id="10244" name="Picture 4" descr="77f4cba6bafe59c40b88d9b4e9136596">
            <a:extLst>
              <a:ext uri="{FF2B5EF4-FFF2-40B4-BE49-F238E27FC236}">
                <a16:creationId xmlns:a16="http://schemas.microsoft.com/office/drawing/2014/main" id="{927CC739-C38F-0FE6-2A66-50B245787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ddeddd">
            <a:extLst>
              <a:ext uri="{FF2B5EF4-FFF2-40B4-BE49-F238E27FC236}">
                <a16:creationId xmlns:a16="http://schemas.microsoft.com/office/drawing/2014/main" id="{35B36CB3-7CE1-B1EB-2098-1EBCE34A8F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descr="Picture1">
            <a:extLst>
              <a:ext uri="{FF2B5EF4-FFF2-40B4-BE49-F238E27FC236}">
                <a16:creationId xmlns:a16="http://schemas.microsoft.com/office/drawing/2014/main" id="{B916EB6E-B7E8-140B-DA90-4685CB7E79B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descr="ddeddd">
            <a:extLst>
              <a:ext uri="{FF2B5EF4-FFF2-40B4-BE49-F238E27FC236}">
                <a16:creationId xmlns:a16="http://schemas.microsoft.com/office/drawing/2014/main" id="{334D2B26-F0C3-4DBD-95A1-C467A3E9AD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descr="ddeddd">
            <a:extLst>
              <a:ext uri="{FF2B5EF4-FFF2-40B4-BE49-F238E27FC236}">
                <a16:creationId xmlns:a16="http://schemas.microsoft.com/office/drawing/2014/main" id="{48076367-8B55-C14A-8588-369C66CC3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descr="ddeddd">
            <a:extLst>
              <a:ext uri="{FF2B5EF4-FFF2-40B4-BE49-F238E27FC236}">
                <a16:creationId xmlns:a16="http://schemas.microsoft.com/office/drawing/2014/main" id="{67BADAD5-AB9E-DD78-D144-4FD96A1ADFA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descr="Flwr08">
            <a:extLst>
              <a:ext uri="{FF2B5EF4-FFF2-40B4-BE49-F238E27FC236}">
                <a16:creationId xmlns:a16="http://schemas.microsoft.com/office/drawing/2014/main" id="{D55BC358-E3FB-D54D-CE83-747BD2BCF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descr="Flwr08">
            <a:extLst>
              <a:ext uri="{FF2B5EF4-FFF2-40B4-BE49-F238E27FC236}">
                <a16:creationId xmlns:a16="http://schemas.microsoft.com/office/drawing/2014/main" id="{A8B12B34-765C-EB35-8E2B-6D60E6B0D1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Picture1da">
            <a:extLst>
              <a:ext uri="{FF2B5EF4-FFF2-40B4-BE49-F238E27FC236}">
                <a16:creationId xmlns:a16="http://schemas.microsoft.com/office/drawing/2014/main" id="{0F3744A0-85C6-E439-2173-853851B4151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Line 13">
            <a:extLst>
              <a:ext uri="{FF2B5EF4-FFF2-40B4-BE49-F238E27FC236}">
                <a16:creationId xmlns:a16="http://schemas.microsoft.com/office/drawing/2014/main" id="{A5592B10-82CB-70FE-A5CA-0CA4FECA445E}"/>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4" name="WordArt 15">
            <a:extLst>
              <a:ext uri="{FF2B5EF4-FFF2-40B4-BE49-F238E27FC236}">
                <a16:creationId xmlns:a16="http://schemas.microsoft.com/office/drawing/2014/main" id="{15CDCE89-F136-B819-6105-2FDCBFE2C8FE}"/>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6</a:t>
            </a:r>
          </a:p>
        </p:txBody>
      </p:sp>
      <p:pic>
        <p:nvPicPr>
          <p:cNvPr id="10255" name="Picture 16" descr="WHITME~1">
            <a:hlinkClick r:id="rId8" action="ppaction://hlinksldjump"/>
            <a:extLst>
              <a:ext uri="{FF2B5EF4-FFF2-40B4-BE49-F238E27FC236}">
                <a16:creationId xmlns:a16="http://schemas.microsoft.com/office/drawing/2014/main" id="{6C5E7862-4D5B-CF98-6F58-0677C9092B3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7" descr="XLIGHT~1">
            <a:extLst>
              <a:ext uri="{FF2B5EF4-FFF2-40B4-BE49-F238E27FC236}">
                <a16:creationId xmlns:a16="http://schemas.microsoft.com/office/drawing/2014/main" id="{4B48E0CF-E7EF-14DC-858E-9C7590E7A30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 Box 18">
            <a:extLst>
              <a:ext uri="{FF2B5EF4-FFF2-40B4-BE49-F238E27FC236}">
                <a16:creationId xmlns:a16="http://schemas.microsoft.com/office/drawing/2014/main" id="{9132683D-83CC-9630-A834-1A23A7AEE63D}"/>
              </a:ext>
            </a:extLst>
          </p:cNvPr>
          <p:cNvSpPr txBox="1">
            <a:spLocks noChangeArrowheads="1"/>
          </p:cNvSpPr>
          <p:nvPr/>
        </p:nvSpPr>
        <p:spPr bwMode="auto">
          <a:xfrm>
            <a:off x="1988475" y="2295526"/>
            <a:ext cx="82223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3000" baseline="-25000">
                <a:latin typeface="Times New Roman" panose="02020603050405020304" pitchFamily="18" charset="0"/>
                <a:cs typeface="Times New Roman" panose="02020603050405020304" pitchFamily="18" charset="0"/>
              </a:rPr>
              <a:t>Câu</a:t>
            </a:r>
            <a:r>
              <a:rPr lang="en-US" altLang="en-US" sz="3000" baseline="-25000">
                <a:latin typeface="Times New Roman" panose="02020603050405020304" pitchFamily="18" charset="0"/>
                <a:cs typeface="Times New Roman" panose="02020603050405020304" pitchFamily="18" charset="0"/>
              </a:rPr>
              <a:t> hỏi</a:t>
            </a:r>
            <a:r>
              <a:rPr lang="vi-VN" altLang="en-US" sz="3000" baseline="-25000">
                <a:latin typeface="Times New Roman" panose="02020603050405020304" pitchFamily="18" charset="0"/>
                <a:cs typeface="Times New Roman" panose="02020603050405020304" pitchFamily="18" charset="0"/>
              </a:rPr>
              <a:t>: Kỹ thuật chuẩn bị ao ương cho cá giống bao gồm các bước nào sau đây?</a:t>
            </a:r>
          </a:p>
          <a:p>
            <a:pPr>
              <a:spcBef>
                <a:spcPct val="0"/>
              </a:spcBef>
              <a:buFontTx/>
              <a:buNone/>
            </a:pPr>
            <a:r>
              <a:rPr lang="vi-VN" altLang="en-US" sz="3000" baseline="-25000">
                <a:latin typeface="Times New Roman" panose="02020603050405020304" pitchFamily="18" charset="0"/>
                <a:cs typeface="Times New Roman" panose="02020603050405020304" pitchFamily="18" charset="0"/>
              </a:rPr>
              <a:t>A. Chọn ao hình chữ nhật, làm cạn ao, cấp nước qua túi lọc, bón phân vi sinh</a:t>
            </a:r>
          </a:p>
          <a:p>
            <a:pPr>
              <a:spcBef>
                <a:spcPct val="0"/>
              </a:spcBef>
              <a:buFontTx/>
              <a:buNone/>
            </a:pPr>
            <a:r>
              <a:rPr lang="vi-VN" altLang="en-US" sz="3000" baseline="-25000">
                <a:latin typeface="Times New Roman" panose="02020603050405020304" pitchFamily="18" charset="0"/>
                <a:cs typeface="Times New Roman" panose="02020603050405020304" pitchFamily="18" charset="0"/>
              </a:rPr>
              <a:t>B. Chọn ao hình vuông, làm cạn ao, cấp nước trực tiếp, bón phân vi sinh</a:t>
            </a:r>
          </a:p>
          <a:p>
            <a:pPr>
              <a:spcBef>
                <a:spcPct val="0"/>
              </a:spcBef>
              <a:buFontTx/>
              <a:buNone/>
            </a:pPr>
            <a:r>
              <a:rPr lang="vi-VN" altLang="en-US" sz="3000" baseline="-25000">
                <a:latin typeface="Times New Roman" panose="02020603050405020304" pitchFamily="18" charset="0"/>
                <a:cs typeface="Times New Roman" panose="02020603050405020304" pitchFamily="18" charset="0"/>
              </a:rPr>
              <a:t>C. Chọn ao hình chữ nhật, làm cạn ao, cấp nước trực tiếp, không cần bón phân</a:t>
            </a:r>
          </a:p>
          <a:p>
            <a:pPr>
              <a:spcBef>
                <a:spcPct val="0"/>
              </a:spcBef>
              <a:buFontTx/>
              <a:buNone/>
            </a:pPr>
            <a:r>
              <a:rPr lang="vi-VN" altLang="en-US" sz="3000" baseline="-25000">
                <a:latin typeface="Times New Roman" panose="02020603050405020304" pitchFamily="18" charset="0"/>
                <a:cs typeface="Times New Roman" panose="02020603050405020304" pitchFamily="18" charset="0"/>
              </a:rPr>
              <a:t>D. Chọn ao hình vuông, làm cạn ao, cấp nước qua túi lọc, không cần bón phâ</a:t>
            </a:r>
          </a:p>
        </p:txBody>
      </p:sp>
      <p:sp>
        <p:nvSpPr>
          <p:cNvPr id="15379" name="Rectangle 19">
            <a:extLst>
              <a:ext uri="{FF2B5EF4-FFF2-40B4-BE49-F238E27FC236}">
                <a16:creationId xmlns:a16="http://schemas.microsoft.com/office/drawing/2014/main" id="{18244986-D331-2827-709F-0767B905A841}"/>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5380" name="AutoShape 20">
            <a:extLst>
              <a:ext uri="{FF2B5EF4-FFF2-40B4-BE49-F238E27FC236}">
                <a16:creationId xmlns:a16="http://schemas.microsoft.com/office/drawing/2014/main" id="{21B345A3-AAE8-AA05-72EB-6C870D5D80BD}"/>
              </a:ext>
            </a:extLst>
          </p:cNvPr>
          <p:cNvSpPr>
            <a:spLocks noChangeArrowheads="1"/>
          </p:cNvSpPr>
          <p:nvPr/>
        </p:nvSpPr>
        <p:spPr bwMode="auto">
          <a:xfrm>
            <a:off x="4513263" y="4714875"/>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 A. </a:t>
            </a:r>
          </a:p>
        </p:txBody>
      </p:sp>
      <p:sp>
        <p:nvSpPr>
          <p:cNvPr id="15381" name="Rectangle 21">
            <a:extLst>
              <a:ext uri="{FF2B5EF4-FFF2-40B4-BE49-F238E27FC236}">
                <a16:creationId xmlns:a16="http://schemas.microsoft.com/office/drawing/2014/main" id="{6A3AF322-D750-C1D5-6135-13E65EB1C685}"/>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5382" name="Picture 22" descr="HAPPYF~3">
            <a:extLst>
              <a:ext uri="{FF2B5EF4-FFF2-40B4-BE49-F238E27FC236}">
                <a16:creationId xmlns:a16="http://schemas.microsoft.com/office/drawing/2014/main" id="{7174B828-853E-DC45-B959-1E608692D6C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41663" y="4714875"/>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23" descr="HAPPYF~3">
            <a:extLst>
              <a:ext uri="{FF2B5EF4-FFF2-40B4-BE49-F238E27FC236}">
                <a16:creationId xmlns:a16="http://schemas.microsoft.com/office/drawing/2014/main" id="{9CE3BAE1-B2E4-BB31-CA53-AABA235943EC}"/>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23263" y="4714875"/>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3" name="WordArt 12">
            <a:extLst>
              <a:ext uri="{FF2B5EF4-FFF2-40B4-BE49-F238E27FC236}">
                <a16:creationId xmlns:a16="http://schemas.microsoft.com/office/drawing/2014/main" id="{F8861B00-878D-89B6-D0D1-F8C9574DECC9}"/>
              </a:ext>
            </a:extLst>
          </p:cNvPr>
          <p:cNvSpPr>
            <a:spLocks noChangeArrowheads="1" noChangeShapeType="1" noTextEdit="1"/>
          </p:cNvSpPr>
          <p:nvPr/>
        </p:nvSpPr>
        <p:spPr bwMode="auto">
          <a:xfrm>
            <a:off x="4268789" y="48101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5379"/>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380"/>
                                        </p:tgtEl>
                                        <p:attrNameLst>
                                          <p:attrName>style.visibility</p:attrName>
                                        </p:attrNameLst>
                                      </p:cBhvr>
                                      <p:to>
                                        <p:strVal val="visible"/>
                                      </p:to>
                                    </p:set>
                                    <p:anim calcmode="lin" valueType="num">
                                      <p:cBhvr>
                                        <p:cTn id="7" dur="500" fill="hold"/>
                                        <p:tgtEl>
                                          <p:spTgt spid="15380"/>
                                        </p:tgtEl>
                                        <p:attrNameLst>
                                          <p:attrName>ppt_w</p:attrName>
                                        </p:attrNameLst>
                                      </p:cBhvr>
                                      <p:tavLst>
                                        <p:tav tm="0">
                                          <p:val>
                                            <p:fltVal val="0"/>
                                          </p:val>
                                        </p:tav>
                                        <p:tav tm="100000">
                                          <p:val>
                                            <p:strVal val="#ppt_w"/>
                                          </p:val>
                                        </p:tav>
                                      </p:tavLst>
                                    </p:anim>
                                    <p:anim calcmode="lin" valueType="num">
                                      <p:cBhvr>
                                        <p:cTn id="8" dur="500" fill="hold"/>
                                        <p:tgtEl>
                                          <p:spTgt spid="15380"/>
                                        </p:tgtEl>
                                        <p:attrNameLst>
                                          <p:attrName>ppt_h</p:attrName>
                                        </p:attrNameLst>
                                      </p:cBhvr>
                                      <p:tavLst>
                                        <p:tav tm="0">
                                          <p:val>
                                            <p:fltVal val="0"/>
                                          </p:val>
                                        </p:tav>
                                        <p:tav tm="100000">
                                          <p:val>
                                            <p:strVal val="#ppt_h"/>
                                          </p:val>
                                        </p:tav>
                                      </p:tavLst>
                                    </p:anim>
                                    <p:anim calcmode="lin" valueType="num">
                                      <p:cBhvr>
                                        <p:cTn id="9" dur="500" fill="hold"/>
                                        <p:tgtEl>
                                          <p:spTgt spid="15380"/>
                                        </p:tgtEl>
                                        <p:attrNameLst>
                                          <p:attrName>style.rotation</p:attrName>
                                        </p:attrNameLst>
                                      </p:cBhvr>
                                      <p:tavLst>
                                        <p:tav tm="0">
                                          <p:val>
                                            <p:fltVal val="360"/>
                                          </p:val>
                                        </p:tav>
                                        <p:tav tm="100000">
                                          <p:val>
                                            <p:fltVal val="0"/>
                                          </p:val>
                                        </p:tav>
                                      </p:tavLst>
                                    </p:anim>
                                    <p:animEffect transition="in" filter="fade">
                                      <p:cBhvr>
                                        <p:cTn id="10" dur="500"/>
                                        <p:tgtEl>
                                          <p:spTgt spid="15380"/>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5383"/>
                                        </p:tgtEl>
                                        <p:attrNameLst>
                                          <p:attrName>style.visibility</p:attrName>
                                        </p:attrNameLst>
                                      </p:cBhvr>
                                      <p:to>
                                        <p:strVal val="visible"/>
                                      </p:to>
                                    </p:set>
                                    <p:anim calcmode="lin" valueType="num">
                                      <p:cBhvr>
                                        <p:cTn id="13" dur="500" fill="hold"/>
                                        <p:tgtEl>
                                          <p:spTgt spid="15383"/>
                                        </p:tgtEl>
                                        <p:attrNameLst>
                                          <p:attrName>ppt_w</p:attrName>
                                        </p:attrNameLst>
                                      </p:cBhvr>
                                      <p:tavLst>
                                        <p:tav tm="0">
                                          <p:val>
                                            <p:strVal val="#ppt_w*2.5"/>
                                          </p:val>
                                        </p:tav>
                                        <p:tav tm="100000">
                                          <p:val>
                                            <p:strVal val="#ppt_w"/>
                                          </p:val>
                                        </p:tav>
                                      </p:tavLst>
                                    </p:anim>
                                    <p:anim calcmode="lin" valueType="num">
                                      <p:cBhvr>
                                        <p:cTn id="14" dur="500" fill="hold"/>
                                        <p:tgtEl>
                                          <p:spTgt spid="15383"/>
                                        </p:tgtEl>
                                        <p:attrNameLst>
                                          <p:attrName>ppt_h</p:attrName>
                                        </p:attrNameLst>
                                      </p:cBhvr>
                                      <p:tavLst>
                                        <p:tav tm="0">
                                          <p:val>
                                            <p:strVal val="#ppt_h*0.01"/>
                                          </p:val>
                                        </p:tav>
                                        <p:tav tm="100000">
                                          <p:val>
                                            <p:strVal val="#ppt_h"/>
                                          </p:val>
                                        </p:tav>
                                      </p:tavLst>
                                    </p:anim>
                                    <p:anim calcmode="lin" valueType="num">
                                      <p:cBhvr>
                                        <p:cTn id="15" dur="500" fill="hold"/>
                                        <p:tgtEl>
                                          <p:spTgt spid="15383"/>
                                        </p:tgtEl>
                                        <p:attrNameLst>
                                          <p:attrName>ppt_x</p:attrName>
                                        </p:attrNameLst>
                                      </p:cBhvr>
                                      <p:tavLst>
                                        <p:tav tm="0">
                                          <p:val>
                                            <p:strVal val="#ppt_x"/>
                                          </p:val>
                                        </p:tav>
                                        <p:tav tm="100000">
                                          <p:val>
                                            <p:strVal val="#ppt_x"/>
                                          </p:val>
                                        </p:tav>
                                      </p:tavLst>
                                    </p:anim>
                                    <p:anim calcmode="lin" valueType="num">
                                      <p:cBhvr>
                                        <p:cTn id="16" dur="500" fill="hold"/>
                                        <p:tgtEl>
                                          <p:spTgt spid="15383"/>
                                        </p:tgtEl>
                                        <p:attrNameLst>
                                          <p:attrName>ppt_y</p:attrName>
                                        </p:attrNameLst>
                                      </p:cBhvr>
                                      <p:tavLst>
                                        <p:tav tm="0">
                                          <p:val>
                                            <p:strVal val="#ppt_h+1"/>
                                          </p:val>
                                        </p:tav>
                                        <p:tav tm="100000">
                                          <p:val>
                                            <p:strVal val="#ppt_y"/>
                                          </p:val>
                                        </p:tav>
                                      </p:tavLst>
                                    </p:anim>
                                    <p:animEffect transition="in" filter="fade">
                                      <p:cBhvr>
                                        <p:cTn id="17" dur="500"/>
                                        <p:tgtEl>
                                          <p:spTgt spid="15383"/>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5382"/>
                                        </p:tgtEl>
                                        <p:attrNameLst>
                                          <p:attrName>style.visibility</p:attrName>
                                        </p:attrNameLst>
                                      </p:cBhvr>
                                      <p:to>
                                        <p:strVal val="visible"/>
                                      </p:to>
                                    </p:set>
                                    <p:anim calcmode="lin" valueType="num">
                                      <p:cBhvr>
                                        <p:cTn id="20" dur="500" fill="hold"/>
                                        <p:tgtEl>
                                          <p:spTgt spid="15382"/>
                                        </p:tgtEl>
                                        <p:attrNameLst>
                                          <p:attrName>ppt_w</p:attrName>
                                        </p:attrNameLst>
                                      </p:cBhvr>
                                      <p:tavLst>
                                        <p:tav tm="0">
                                          <p:val>
                                            <p:strVal val="#ppt_w*2.5"/>
                                          </p:val>
                                        </p:tav>
                                        <p:tav tm="100000">
                                          <p:val>
                                            <p:strVal val="#ppt_w"/>
                                          </p:val>
                                        </p:tav>
                                      </p:tavLst>
                                    </p:anim>
                                    <p:anim calcmode="lin" valueType="num">
                                      <p:cBhvr>
                                        <p:cTn id="21" dur="500" fill="hold"/>
                                        <p:tgtEl>
                                          <p:spTgt spid="15382"/>
                                        </p:tgtEl>
                                        <p:attrNameLst>
                                          <p:attrName>ppt_h</p:attrName>
                                        </p:attrNameLst>
                                      </p:cBhvr>
                                      <p:tavLst>
                                        <p:tav tm="0">
                                          <p:val>
                                            <p:strVal val="#ppt_h*0.01"/>
                                          </p:val>
                                        </p:tav>
                                        <p:tav tm="100000">
                                          <p:val>
                                            <p:strVal val="#ppt_h"/>
                                          </p:val>
                                        </p:tav>
                                      </p:tavLst>
                                    </p:anim>
                                    <p:anim calcmode="lin" valueType="num">
                                      <p:cBhvr>
                                        <p:cTn id="22" dur="500" fill="hold"/>
                                        <p:tgtEl>
                                          <p:spTgt spid="15382"/>
                                        </p:tgtEl>
                                        <p:attrNameLst>
                                          <p:attrName>ppt_x</p:attrName>
                                        </p:attrNameLst>
                                      </p:cBhvr>
                                      <p:tavLst>
                                        <p:tav tm="0">
                                          <p:val>
                                            <p:strVal val="#ppt_x"/>
                                          </p:val>
                                        </p:tav>
                                        <p:tav tm="100000">
                                          <p:val>
                                            <p:strVal val="#ppt_x"/>
                                          </p:val>
                                        </p:tav>
                                      </p:tavLst>
                                    </p:anim>
                                    <p:anim calcmode="lin" valueType="num">
                                      <p:cBhvr>
                                        <p:cTn id="23" dur="500" fill="hold"/>
                                        <p:tgtEl>
                                          <p:spTgt spid="15382"/>
                                        </p:tgtEl>
                                        <p:attrNameLst>
                                          <p:attrName>ppt_y</p:attrName>
                                        </p:attrNameLst>
                                      </p:cBhvr>
                                      <p:tavLst>
                                        <p:tav tm="0">
                                          <p:val>
                                            <p:strVal val="#ppt_h+1"/>
                                          </p:val>
                                        </p:tav>
                                        <p:tav tm="100000">
                                          <p:val>
                                            <p:strVal val="#ppt_y"/>
                                          </p:val>
                                        </p:tav>
                                      </p:tavLst>
                                    </p:anim>
                                    <p:animEffect transition="in" filter="fade">
                                      <p:cBhvr>
                                        <p:cTn id="24" dur="500"/>
                                        <p:tgtEl>
                                          <p:spTgt spid="15382"/>
                                        </p:tgtEl>
                                      </p:cBhvr>
                                    </p:animEffect>
                                  </p:childTnLst>
                                </p:cTn>
                              </p:par>
                            </p:childTnLst>
                          </p:cTn>
                        </p:par>
                      </p:childTnLst>
                    </p:cTn>
                  </p:par>
                </p:childTnLst>
              </p:cTn>
              <p:nextCondLst>
                <p:cond evt="onClick" delay="0">
                  <p:tgtEl>
                    <p:spTgt spid="15379"/>
                  </p:tgtEl>
                </p:cond>
              </p:nextCondLst>
            </p:seq>
            <p:seq concurrent="1" nextAc="seek">
              <p:cTn id="25" restart="whenNotActive" fill="hold" evtFilter="cancelBubble" nodeType="interactiveSeq">
                <p:stCondLst>
                  <p:cond evt="onClick" delay="0">
                    <p:tgtEl>
                      <p:spTgt spid="1538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5378"/>
                                        </p:tgtEl>
                                        <p:attrNameLst>
                                          <p:attrName>style.visibility</p:attrName>
                                        </p:attrNameLst>
                                      </p:cBhvr>
                                      <p:to>
                                        <p:strVal val="visible"/>
                                      </p:to>
                                    </p:set>
                                    <p:animEffect transition="in" filter="barn(inVertical)">
                                      <p:cBhvr>
                                        <p:cTn id="30" dur="500"/>
                                        <p:tgtEl>
                                          <p:spTgt spid="15378"/>
                                        </p:tgtEl>
                                      </p:cBhvr>
                                    </p:animEffect>
                                  </p:childTnLst>
                                </p:cTn>
                              </p:par>
                            </p:childTnLst>
                          </p:cTn>
                        </p:par>
                      </p:childTnLst>
                    </p:cTn>
                  </p:par>
                </p:childTnLst>
              </p:cTn>
              <p:nextCondLst>
                <p:cond evt="onClick" delay="0">
                  <p:tgtEl>
                    <p:spTgt spid="15381"/>
                  </p:tgtEl>
                </p:cond>
              </p:nextCondLst>
            </p:seq>
          </p:childTnLst>
        </p:cTn>
      </p:par>
    </p:tnLst>
    <p:bldLst>
      <p:bldP spid="15378" grpId="0"/>
      <p:bldP spid="1538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B07E0D9-4DD2-8B9D-D00B-8C150305AF62}"/>
              </a:ext>
            </a:extLst>
          </p:cNvPr>
          <p:cNvSpPr>
            <a:spLocks noGrp="1" noChangeArrowheads="1"/>
          </p:cNvSpPr>
          <p:nvPr>
            <p:ph type="title"/>
          </p:nvPr>
        </p:nvSpPr>
        <p:spPr/>
        <p:txBody>
          <a:bodyPr/>
          <a:lstStyle/>
          <a:p>
            <a:pPr eaLnBrk="1" hangingPunct="1"/>
            <a:endParaRPr lang="en-US" altLang="en-US"/>
          </a:p>
        </p:txBody>
      </p:sp>
      <p:sp>
        <p:nvSpPr>
          <p:cNvPr id="11267" name="Rectangle 3">
            <a:extLst>
              <a:ext uri="{FF2B5EF4-FFF2-40B4-BE49-F238E27FC236}">
                <a16:creationId xmlns:a16="http://schemas.microsoft.com/office/drawing/2014/main" id="{3CB11CA6-2667-5688-20EB-85272024394F}"/>
              </a:ext>
            </a:extLst>
          </p:cNvPr>
          <p:cNvSpPr>
            <a:spLocks noGrp="1" noChangeArrowheads="1"/>
          </p:cNvSpPr>
          <p:nvPr>
            <p:ph type="body" idx="1"/>
          </p:nvPr>
        </p:nvSpPr>
        <p:spPr/>
        <p:txBody>
          <a:bodyPr/>
          <a:lstStyle/>
          <a:p>
            <a:pPr eaLnBrk="1" hangingPunct="1"/>
            <a:endParaRPr lang="en-US" altLang="en-US"/>
          </a:p>
        </p:txBody>
      </p:sp>
      <p:pic>
        <p:nvPicPr>
          <p:cNvPr id="11268" name="Picture 4" descr="77f4cba6bafe59c40b88d9b4e9136596">
            <a:extLst>
              <a:ext uri="{FF2B5EF4-FFF2-40B4-BE49-F238E27FC236}">
                <a16:creationId xmlns:a16="http://schemas.microsoft.com/office/drawing/2014/main" id="{79B94AA4-434C-28D8-59F5-DAF2F8C4B9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ddeddd">
            <a:extLst>
              <a:ext uri="{FF2B5EF4-FFF2-40B4-BE49-F238E27FC236}">
                <a16:creationId xmlns:a16="http://schemas.microsoft.com/office/drawing/2014/main" id="{DF42B9AB-3F27-8C68-7BC3-9305299D3E8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Picture1">
            <a:extLst>
              <a:ext uri="{FF2B5EF4-FFF2-40B4-BE49-F238E27FC236}">
                <a16:creationId xmlns:a16="http://schemas.microsoft.com/office/drawing/2014/main" id="{C8A92C14-9AEE-4961-60EC-534B59445EF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ddeddd">
            <a:extLst>
              <a:ext uri="{FF2B5EF4-FFF2-40B4-BE49-F238E27FC236}">
                <a16:creationId xmlns:a16="http://schemas.microsoft.com/office/drawing/2014/main" id="{9EA005C8-BF2F-E211-D85C-DFB8F85656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ddeddd">
            <a:extLst>
              <a:ext uri="{FF2B5EF4-FFF2-40B4-BE49-F238E27FC236}">
                <a16:creationId xmlns:a16="http://schemas.microsoft.com/office/drawing/2014/main" id="{B4E28C45-2232-FE97-5077-C0E5055C96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ddeddd">
            <a:extLst>
              <a:ext uri="{FF2B5EF4-FFF2-40B4-BE49-F238E27FC236}">
                <a16:creationId xmlns:a16="http://schemas.microsoft.com/office/drawing/2014/main" id="{F287FB4E-6320-5B91-E87C-E209547070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Flwr08">
            <a:extLst>
              <a:ext uri="{FF2B5EF4-FFF2-40B4-BE49-F238E27FC236}">
                <a16:creationId xmlns:a16="http://schemas.microsoft.com/office/drawing/2014/main" id="{E472DCFA-8900-1D3D-B86E-0EC1BECDA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Flwr08">
            <a:extLst>
              <a:ext uri="{FF2B5EF4-FFF2-40B4-BE49-F238E27FC236}">
                <a16:creationId xmlns:a16="http://schemas.microsoft.com/office/drawing/2014/main" id="{C6F0F97A-702A-F85C-2265-6655787AF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Picture1da">
            <a:extLst>
              <a:ext uri="{FF2B5EF4-FFF2-40B4-BE49-F238E27FC236}">
                <a16:creationId xmlns:a16="http://schemas.microsoft.com/office/drawing/2014/main" id="{8A818125-B629-9C60-72BC-3910A75DE67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Line 13">
            <a:extLst>
              <a:ext uri="{FF2B5EF4-FFF2-40B4-BE49-F238E27FC236}">
                <a16:creationId xmlns:a16="http://schemas.microsoft.com/office/drawing/2014/main" id="{6BFDDD82-AF4A-FDFE-6CB2-7B579AC58AF7}"/>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WordArt 15">
            <a:extLst>
              <a:ext uri="{FF2B5EF4-FFF2-40B4-BE49-F238E27FC236}">
                <a16:creationId xmlns:a16="http://schemas.microsoft.com/office/drawing/2014/main" id="{4F1A05D9-298A-3EBE-8C10-86BB0F9C5E9A}"/>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7</a:t>
            </a:r>
          </a:p>
        </p:txBody>
      </p:sp>
      <p:pic>
        <p:nvPicPr>
          <p:cNvPr id="11279" name="Picture 16" descr="WHITME~1">
            <a:hlinkClick r:id="rId8" action="ppaction://hlinksldjump"/>
            <a:extLst>
              <a:ext uri="{FF2B5EF4-FFF2-40B4-BE49-F238E27FC236}">
                <a16:creationId xmlns:a16="http://schemas.microsoft.com/office/drawing/2014/main" id="{AD142215-1290-EE2E-465F-12AD72BCF126}"/>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7" descr="XLIGHT~1">
            <a:extLst>
              <a:ext uri="{FF2B5EF4-FFF2-40B4-BE49-F238E27FC236}">
                <a16:creationId xmlns:a16="http://schemas.microsoft.com/office/drawing/2014/main" id="{9CEDA4FC-E0F7-7E95-9217-56F54566ED4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 Box 20">
            <a:extLst>
              <a:ext uri="{FF2B5EF4-FFF2-40B4-BE49-F238E27FC236}">
                <a16:creationId xmlns:a16="http://schemas.microsoft.com/office/drawing/2014/main" id="{6A4C71BD-1EEF-E869-F577-A1EFED493029}"/>
              </a:ext>
            </a:extLst>
          </p:cNvPr>
          <p:cNvSpPr txBox="1">
            <a:spLocks noChangeArrowheads="1"/>
          </p:cNvSpPr>
          <p:nvPr/>
        </p:nvSpPr>
        <p:spPr bwMode="auto">
          <a:xfrm>
            <a:off x="1889126" y="2264672"/>
            <a:ext cx="841375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aseline="-25000">
                <a:solidFill>
                  <a:srgbClr val="0505E6"/>
                </a:solidFill>
                <a:latin typeface="Times New Roman" panose="02020603050405020304" pitchFamily="18" charset="0"/>
              </a:rPr>
              <a:t>Câu </a:t>
            </a:r>
            <a:r>
              <a:rPr lang="en-US" altLang="en-US" baseline="-25000">
                <a:solidFill>
                  <a:srgbClr val="0505E6"/>
                </a:solidFill>
                <a:latin typeface="Times New Roman" panose="02020603050405020304" pitchFamily="18" charset="0"/>
              </a:rPr>
              <a:t>hỏi</a:t>
            </a:r>
            <a:r>
              <a:rPr lang="vi-VN" altLang="en-US" baseline="-25000">
                <a:solidFill>
                  <a:srgbClr val="0505E6"/>
                </a:solidFill>
                <a:latin typeface="Times New Roman" panose="02020603050405020304" pitchFamily="18" charset="0"/>
              </a:rPr>
              <a:t>: </a:t>
            </a:r>
            <a:r>
              <a:rPr lang="vi-VN" altLang="en-US" baseline="-25000">
                <a:solidFill>
                  <a:srgbClr val="000000"/>
                </a:solidFill>
                <a:latin typeface="Times New Roman" panose="02020603050405020304" pitchFamily="18" charset="0"/>
              </a:rPr>
              <a:t>Mùa vụ thả cá bột ở miền Bắc thường diễn ra vào thời điểm nào trong năm?</a:t>
            </a:r>
          </a:p>
          <a:p>
            <a:pPr>
              <a:spcBef>
                <a:spcPct val="0"/>
              </a:spcBef>
              <a:buFontTx/>
              <a:buNone/>
            </a:pPr>
            <a:r>
              <a:rPr lang="vi-VN" altLang="en-US" baseline="-25000">
                <a:solidFill>
                  <a:srgbClr val="000000"/>
                </a:solidFill>
                <a:latin typeface="Times New Roman" panose="02020603050405020304" pitchFamily="18" charset="0"/>
              </a:rPr>
              <a:t>A. Cuối tháng 3 đến đầu tháng 4 và tháng 9 hàng năm</a:t>
            </a:r>
          </a:p>
          <a:p>
            <a:pPr>
              <a:spcBef>
                <a:spcPct val="0"/>
              </a:spcBef>
              <a:buFontTx/>
              <a:buNone/>
            </a:pPr>
            <a:r>
              <a:rPr lang="vi-VN" altLang="en-US" baseline="-25000">
                <a:solidFill>
                  <a:srgbClr val="000000"/>
                </a:solidFill>
                <a:latin typeface="Times New Roman" panose="02020603050405020304" pitchFamily="18" charset="0"/>
              </a:rPr>
              <a:t>B. Cuối tháng 4 đến đầu tháng 5 và tháng 10 hàng năm</a:t>
            </a:r>
          </a:p>
          <a:p>
            <a:pPr>
              <a:spcBef>
                <a:spcPct val="0"/>
              </a:spcBef>
              <a:buFontTx/>
              <a:buNone/>
            </a:pPr>
            <a:r>
              <a:rPr lang="vi-VN" altLang="en-US" baseline="-25000">
                <a:solidFill>
                  <a:srgbClr val="000000"/>
                </a:solidFill>
                <a:latin typeface="Times New Roman" panose="02020603050405020304" pitchFamily="18" charset="0"/>
              </a:rPr>
              <a:t>C. Cuối tháng 5 đến đầu tháng 6 và tháng 11 hàng năm</a:t>
            </a:r>
          </a:p>
          <a:p>
            <a:pPr>
              <a:spcBef>
                <a:spcPct val="0"/>
              </a:spcBef>
              <a:buFontTx/>
              <a:buNone/>
            </a:pPr>
            <a:r>
              <a:rPr lang="vi-VN" altLang="en-US" baseline="-25000">
                <a:solidFill>
                  <a:srgbClr val="000000"/>
                </a:solidFill>
                <a:latin typeface="Times New Roman" panose="02020603050405020304" pitchFamily="18" charset="0"/>
              </a:rPr>
              <a:t>D. Cuối tháng 6 đến đầu tháng 7 và tháng 12 hàng năm</a:t>
            </a:r>
          </a:p>
        </p:txBody>
      </p:sp>
      <p:sp>
        <p:nvSpPr>
          <p:cNvPr id="16405" name="Rectangle 21">
            <a:extLst>
              <a:ext uri="{FF2B5EF4-FFF2-40B4-BE49-F238E27FC236}">
                <a16:creationId xmlns:a16="http://schemas.microsoft.com/office/drawing/2014/main" id="{8850183A-545E-7594-9FF5-279D9453E33B}"/>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6406" name="AutoShape 22">
            <a:extLst>
              <a:ext uri="{FF2B5EF4-FFF2-40B4-BE49-F238E27FC236}">
                <a16:creationId xmlns:a16="http://schemas.microsoft.com/office/drawing/2014/main" id="{D3B108AA-4E0A-8E3B-8ECE-7DF5867F5747}"/>
              </a:ext>
            </a:extLst>
          </p:cNvPr>
          <p:cNvSpPr>
            <a:spLocks noChangeArrowheads="1"/>
          </p:cNvSpPr>
          <p:nvPr/>
        </p:nvSpPr>
        <p:spPr bwMode="auto">
          <a:xfrm>
            <a:off x="4560888" y="4724400"/>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A.</a:t>
            </a:r>
          </a:p>
        </p:txBody>
      </p:sp>
      <p:sp>
        <p:nvSpPr>
          <p:cNvPr id="16407" name="Rectangle 23">
            <a:extLst>
              <a:ext uri="{FF2B5EF4-FFF2-40B4-BE49-F238E27FC236}">
                <a16:creationId xmlns:a16="http://schemas.microsoft.com/office/drawing/2014/main" id="{0CCFEA64-AAB9-6465-985F-5F45673FF154}"/>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6408" name="Picture 24" descr="HAPPYF~3">
            <a:extLst>
              <a:ext uri="{FF2B5EF4-FFF2-40B4-BE49-F238E27FC236}">
                <a16:creationId xmlns:a16="http://schemas.microsoft.com/office/drawing/2014/main" id="{C35E888B-EA22-860E-CDC8-D776767757F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89288" y="47244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Picture 25" descr="HAPPYF~3">
            <a:extLst>
              <a:ext uri="{FF2B5EF4-FFF2-40B4-BE49-F238E27FC236}">
                <a16:creationId xmlns:a16="http://schemas.microsoft.com/office/drawing/2014/main" id="{F5D98F91-5E88-B6B1-40DE-5B4F41118BB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70888" y="47244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7" name="WordArt 12">
            <a:extLst>
              <a:ext uri="{FF2B5EF4-FFF2-40B4-BE49-F238E27FC236}">
                <a16:creationId xmlns:a16="http://schemas.microsoft.com/office/drawing/2014/main" id="{4C3AB14A-4866-3915-D03B-D1E2D68B7A63}"/>
              </a:ext>
            </a:extLst>
          </p:cNvPr>
          <p:cNvSpPr>
            <a:spLocks noChangeArrowheads="1" noChangeShapeType="1" noTextEdit="1"/>
          </p:cNvSpPr>
          <p:nvPr/>
        </p:nvSpPr>
        <p:spPr bwMode="auto">
          <a:xfrm>
            <a:off x="4243389" y="477838"/>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6405"/>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406"/>
                                        </p:tgtEl>
                                        <p:attrNameLst>
                                          <p:attrName>style.visibility</p:attrName>
                                        </p:attrNameLst>
                                      </p:cBhvr>
                                      <p:to>
                                        <p:strVal val="visible"/>
                                      </p:to>
                                    </p:set>
                                    <p:anim calcmode="lin" valueType="num">
                                      <p:cBhvr>
                                        <p:cTn id="7" dur="500" fill="hold"/>
                                        <p:tgtEl>
                                          <p:spTgt spid="16406"/>
                                        </p:tgtEl>
                                        <p:attrNameLst>
                                          <p:attrName>ppt_w</p:attrName>
                                        </p:attrNameLst>
                                      </p:cBhvr>
                                      <p:tavLst>
                                        <p:tav tm="0">
                                          <p:val>
                                            <p:fltVal val="0"/>
                                          </p:val>
                                        </p:tav>
                                        <p:tav tm="100000">
                                          <p:val>
                                            <p:strVal val="#ppt_w"/>
                                          </p:val>
                                        </p:tav>
                                      </p:tavLst>
                                    </p:anim>
                                    <p:anim calcmode="lin" valueType="num">
                                      <p:cBhvr>
                                        <p:cTn id="8" dur="500" fill="hold"/>
                                        <p:tgtEl>
                                          <p:spTgt spid="16406"/>
                                        </p:tgtEl>
                                        <p:attrNameLst>
                                          <p:attrName>ppt_h</p:attrName>
                                        </p:attrNameLst>
                                      </p:cBhvr>
                                      <p:tavLst>
                                        <p:tav tm="0">
                                          <p:val>
                                            <p:fltVal val="0"/>
                                          </p:val>
                                        </p:tav>
                                        <p:tav tm="100000">
                                          <p:val>
                                            <p:strVal val="#ppt_h"/>
                                          </p:val>
                                        </p:tav>
                                      </p:tavLst>
                                    </p:anim>
                                    <p:anim calcmode="lin" valueType="num">
                                      <p:cBhvr>
                                        <p:cTn id="9" dur="500" fill="hold"/>
                                        <p:tgtEl>
                                          <p:spTgt spid="16406"/>
                                        </p:tgtEl>
                                        <p:attrNameLst>
                                          <p:attrName>style.rotation</p:attrName>
                                        </p:attrNameLst>
                                      </p:cBhvr>
                                      <p:tavLst>
                                        <p:tav tm="0">
                                          <p:val>
                                            <p:fltVal val="360"/>
                                          </p:val>
                                        </p:tav>
                                        <p:tav tm="100000">
                                          <p:val>
                                            <p:fltVal val="0"/>
                                          </p:val>
                                        </p:tav>
                                      </p:tavLst>
                                    </p:anim>
                                    <p:animEffect transition="in" filter="fade">
                                      <p:cBhvr>
                                        <p:cTn id="10" dur="500"/>
                                        <p:tgtEl>
                                          <p:spTgt spid="16406"/>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6409"/>
                                        </p:tgtEl>
                                        <p:attrNameLst>
                                          <p:attrName>style.visibility</p:attrName>
                                        </p:attrNameLst>
                                      </p:cBhvr>
                                      <p:to>
                                        <p:strVal val="visible"/>
                                      </p:to>
                                    </p:set>
                                    <p:anim calcmode="lin" valueType="num">
                                      <p:cBhvr>
                                        <p:cTn id="13" dur="500" fill="hold"/>
                                        <p:tgtEl>
                                          <p:spTgt spid="16409"/>
                                        </p:tgtEl>
                                        <p:attrNameLst>
                                          <p:attrName>ppt_w</p:attrName>
                                        </p:attrNameLst>
                                      </p:cBhvr>
                                      <p:tavLst>
                                        <p:tav tm="0">
                                          <p:val>
                                            <p:strVal val="#ppt_w*2.5"/>
                                          </p:val>
                                        </p:tav>
                                        <p:tav tm="100000">
                                          <p:val>
                                            <p:strVal val="#ppt_w"/>
                                          </p:val>
                                        </p:tav>
                                      </p:tavLst>
                                    </p:anim>
                                    <p:anim calcmode="lin" valueType="num">
                                      <p:cBhvr>
                                        <p:cTn id="14" dur="500" fill="hold"/>
                                        <p:tgtEl>
                                          <p:spTgt spid="16409"/>
                                        </p:tgtEl>
                                        <p:attrNameLst>
                                          <p:attrName>ppt_h</p:attrName>
                                        </p:attrNameLst>
                                      </p:cBhvr>
                                      <p:tavLst>
                                        <p:tav tm="0">
                                          <p:val>
                                            <p:strVal val="#ppt_h*0.01"/>
                                          </p:val>
                                        </p:tav>
                                        <p:tav tm="100000">
                                          <p:val>
                                            <p:strVal val="#ppt_h"/>
                                          </p:val>
                                        </p:tav>
                                      </p:tavLst>
                                    </p:anim>
                                    <p:anim calcmode="lin" valueType="num">
                                      <p:cBhvr>
                                        <p:cTn id="15" dur="500" fill="hold"/>
                                        <p:tgtEl>
                                          <p:spTgt spid="16409"/>
                                        </p:tgtEl>
                                        <p:attrNameLst>
                                          <p:attrName>ppt_x</p:attrName>
                                        </p:attrNameLst>
                                      </p:cBhvr>
                                      <p:tavLst>
                                        <p:tav tm="0">
                                          <p:val>
                                            <p:strVal val="#ppt_x"/>
                                          </p:val>
                                        </p:tav>
                                        <p:tav tm="100000">
                                          <p:val>
                                            <p:strVal val="#ppt_x"/>
                                          </p:val>
                                        </p:tav>
                                      </p:tavLst>
                                    </p:anim>
                                    <p:anim calcmode="lin" valueType="num">
                                      <p:cBhvr>
                                        <p:cTn id="16" dur="500" fill="hold"/>
                                        <p:tgtEl>
                                          <p:spTgt spid="16409"/>
                                        </p:tgtEl>
                                        <p:attrNameLst>
                                          <p:attrName>ppt_y</p:attrName>
                                        </p:attrNameLst>
                                      </p:cBhvr>
                                      <p:tavLst>
                                        <p:tav tm="0">
                                          <p:val>
                                            <p:strVal val="#ppt_h+1"/>
                                          </p:val>
                                        </p:tav>
                                        <p:tav tm="100000">
                                          <p:val>
                                            <p:strVal val="#ppt_y"/>
                                          </p:val>
                                        </p:tav>
                                      </p:tavLst>
                                    </p:anim>
                                    <p:animEffect transition="in" filter="fade">
                                      <p:cBhvr>
                                        <p:cTn id="17" dur="500"/>
                                        <p:tgtEl>
                                          <p:spTgt spid="16409"/>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6408"/>
                                        </p:tgtEl>
                                        <p:attrNameLst>
                                          <p:attrName>style.visibility</p:attrName>
                                        </p:attrNameLst>
                                      </p:cBhvr>
                                      <p:to>
                                        <p:strVal val="visible"/>
                                      </p:to>
                                    </p:set>
                                    <p:anim calcmode="lin" valueType="num">
                                      <p:cBhvr>
                                        <p:cTn id="20" dur="500" fill="hold"/>
                                        <p:tgtEl>
                                          <p:spTgt spid="16408"/>
                                        </p:tgtEl>
                                        <p:attrNameLst>
                                          <p:attrName>ppt_w</p:attrName>
                                        </p:attrNameLst>
                                      </p:cBhvr>
                                      <p:tavLst>
                                        <p:tav tm="0">
                                          <p:val>
                                            <p:strVal val="#ppt_w*2.5"/>
                                          </p:val>
                                        </p:tav>
                                        <p:tav tm="100000">
                                          <p:val>
                                            <p:strVal val="#ppt_w"/>
                                          </p:val>
                                        </p:tav>
                                      </p:tavLst>
                                    </p:anim>
                                    <p:anim calcmode="lin" valueType="num">
                                      <p:cBhvr>
                                        <p:cTn id="21" dur="500" fill="hold"/>
                                        <p:tgtEl>
                                          <p:spTgt spid="16408"/>
                                        </p:tgtEl>
                                        <p:attrNameLst>
                                          <p:attrName>ppt_h</p:attrName>
                                        </p:attrNameLst>
                                      </p:cBhvr>
                                      <p:tavLst>
                                        <p:tav tm="0">
                                          <p:val>
                                            <p:strVal val="#ppt_h*0.01"/>
                                          </p:val>
                                        </p:tav>
                                        <p:tav tm="100000">
                                          <p:val>
                                            <p:strVal val="#ppt_h"/>
                                          </p:val>
                                        </p:tav>
                                      </p:tavLst>
                                    </p:anim>
                                    <p:anim calcmode="lin" valueType="num">
                                      <p:cBhvr>
                                        <p:cTn id="22" dur="500" fill="hold"/>
                                        <p:tgtEl>
                                          <p:spTgt spid="16408"/>
                                        </p:tgtEl>
                                        <p:attrNameLst>
                                          <p:attrName>ppt_x</p:attrName>
                                        </p:attrNameLst>
                                      </p:cBhvr>
                                      <p:tavLst>
                                        <p:tav tm="0">
                                          <p:val>
                                            <p:strVal val="#ppt_x"/>
                                          </p:val>
                                        </p:tav>
                                        <p:tav tm="100000">
                                          <p:val>
                                            <p:strVal val="#ppt_x"/>
                                          </p:val>
                                        </p:tav>
                                      </p:tavLst>
                                    </p:anim>
                                    <p:anim calcmode="lin" valueType="num">
                                      <p:cBhvr>
                                        <p:cTn id="23" dur="500" fill="hold"/>
                                        <p:tgtEl>
                                          <p:spTgt spid="16408"/>
                                        </p:tgtEl>
                                        <p:attrNameLst>
                                          <p:attrName>ppt_y</p:attrName>
                                        </p:attrNameLst>
                                      </p:cBhvr>
                                      <p:tavLst>
                                        <p:tav tm="0">
                                          <p:val>
                                            <p:strVal val="#ppt_h+1"/>
                                          </p:val>
                                        </p:tav>
                                        <p:tav tm="100000">
                                          <p:val>
                                            <p:strVal val="#ppt_y"/>
                                          </p:val>
                                        </p:tav>
                                      </p:tavLst>
                                    </p:anim>
                                    <p:animEffect transition="in" filter="fade">
                                      <p:cBhvr>
                                        <p:cTn id="24" dur="500"/>
                                        <p:tgtEl>
                                          <p:spTgt spid="16408"/>
                                        </p:tgtEl>
                                      </p:cBhvr>
                                    </p:animEffect>
                                  </p:childTnLst>
                                </p:cTn>
                              </p:par>
                            </p:childTnLst>
                          </p:cTn>
                        </p:par>
                      </p:childTnLst>
                    </p:cTn>
                  </p:par>
                </p:childTnLst>
              </p:cTn>
              <p:nextCondLst>
                <p:cond evt="onClick" delay="0">
                  <p:tgtEl>
                    <p:spTgt spid="16405"/>
                  </p:tgtEl>
                </p:cond>
              </p:nextCondLst>
            </p:seq>
            <p:seq concurrent="1" nextAc="seek">
              <p:cTn id="25" restart="whenNotActive" fill="hold" evtFilter="cancelBubble" nodeType="interactiveSeq">
                <p:stCondLst>
                  <p:cond evt="onClick" delay="0">
                    <p:tgtEl>
                      <p:spTgt spid="16407"/>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6404"/>
                                        </p:tgtEl>
                                        <p:attrNameLst>
                                          <p:attrName>style.visibility</p:attrName>
                                        </p:attrNameLst>
                                      </p:cBhvr>
                                      <p:to>
                                        <p:strVal val="visible"/>
                                      </p:to>
                                    </p:set>
                                    <p:animEffect transition="in" filter="barn(inVertical)">
                                      <p:cBhvr>
                                        <p:cTn id="30" dur="500"/>
                                        <p:tgtEl>
                                          <p:spTgt spid="16404"/>
                                        </p:tgtEl>
                                      </p:cBhvr>
                                    </p:animEffect>
                                  </p:childTnLst>
                                </p:cTn>
                              </p:par>
                            </p:childTnLst>
                          </p:cTn>
                        </p:par>
                      </p:childTnLst>
                    </p:cTn>
                  </p:par>
                </p:childTnLst>
              </p:cTn>
              <p:nextCondLst>
                <p:cond evt="onClick" delay="0">
                  <p:tgtEl>
                    <p:spTgt spid="16407"/>
                  </p:tgtEl>
                </p:cond>
              </p:nextCondLst>
            </p:seq>
          </p:childTnLst>
        </p:cTn>
      </p:par>
    </p:tnLst>
    <p:bldLst>
      <p:bldP spid="16404" grpId="0"/>
      <p:bldP spid="1640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D09245B9-839E-0F72-ACA3-931D5E272832}"/>
              </a:ext>
            </a:extLst>
          </p:cNvPr>
          <p:cNvSpPr>
            <a:spLocks noGrp="1" noChangeArrowheads="1"/>
          </p:cNvSpPr>
          <p:nvPr>
            <p:ph type="title"/>
          </p:nvPr>
        </p:nvSpPr>
        <p:spPr/>
        <p:txBody>
          <a:bodyPr/>
          <a:lstStyle/>
          <a:p>
            <a:pPr eaLnBrk="1" hangingPunct="1"/>
            <a:endParaRPr lang="en-US" altLang="en-US"/>
          </a:p>
        </p:txBody>
      </p:sp>
      <p:sp>
        <p:nvSpPr>
          <p:cNvPr id="12291" name="Rectangle 3">
            <a:extLst>
              <a:ext uri="{FF2B5EF4-FFF2-40B4-BE49-F238E27FC236}">
                <a16:creationId xmlns:a16="http://schemas.microsoft.com/office/drawing/2014/main" id="{E07BB4D3-5ECC-6862-F20D-AB92CC5994A3}"/>
              </a:ext>
            </a:extLst>
          </p:cNvPr>
          <p:cNvSpPr>
            <a:spLocks noGrp="1" noChangeArrowheads="1"/>
          </p:cNvSpPr>
          <p:nvPr>
            <p:ph type="body" idx="1"/>
          </p:nvPr>
        </p:nvSpPr>
        <p:spPr/>
        <p:txBody>
          <a:bodyPr/>
          <a:lstStyle/>
          <a:p>
            <a:pPr eaLnBrk="1" hangingPunct="1"/>
            <a:endParaRPr lang="en-US" altLang="en-US"/>
          </a:p>
        </p:txBody>
      </p:sp>
      <p:pic>
        <p:nvPicPr>
          <p:cNvPr id="12292" name="Picture 4" descr="77f4cba6bafe59c40b88d9b4e9136596">
            <a:extLst>
              <a:ext uri="{FF2B5EF4-FFF2-40B4-BE49-F238E27FC236}">
                <a16:creationId xmlns:a16="http://schemas.microsoft.com/office/drawing/2014/main" id="{CFD4A0C0-FD39-4443-C5F0-44197B2EF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deddd">
            <a:extLst>
              <a:ext uri="{FF2B5EF4-FFF2-40B4-BE49-F238E27FC236}">
                <a16:creationId xmlns:a16="http://schemas.microsoft.com/office/drawing/2014/main" id="{75B92403-E1EC-A347-9DCF-3F9B1C14E3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Picture1">
            <a:extLst>
              <a:ext uri="{FF2B5EF4-FFF2-40B4-BE49-F238E27FC236}">
                <a16:creationId xmlns:a16="http://schemas.microsoft.com/office/drawing/2014/main" id="{DA6C3FE6-0FE4-B35D-8567-5FC0C7BD0E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ddeddd">
            <a:extLst>
              <a:ext uri="{FF2B5EF4-FFF2-40B4-BE49-F238E27FC236}">
                <a16:creationId xmlns:a16="http://schemas.microsoft.com/office/drawing/2014/main" id="{F8353FD8-571B-67B7-E27F-6A35A5ADE32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ddeddd">
            <a:extLst>
              <a:ext uri="{FF2B5EF4-FFF2-40B4-BE49-F238E27FC236}">
                <a16:creationId xmlns:a16="http://schemas.microsoft.com/office/drawing/2014/main" id="{14544290-81C5-9D04-25F0-AA01AEF1218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ddeddd">
            <a:extLst>
              <a:ext uri="{FF2B5EF4-FFF2-40B4-BE49-F238E27FC236}">
                <a16:creationId xmlns:a16="http://schemas.microsoft.com/office/drawing/2014/main" id="{CABD006D-0D61-0BED-42B0-C7CF095508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Flwr08">
            <a:extLst>
              <a:ext uri="{FF2B5EF4-FFF2-40B4-BE49-F238E27FC236}">
                <a16:creationId xmlns:a16="http://schemas.microsoft.com/office/drawing/2014/main" id="{3EE8444E-2A37-E02F-8163-41D4DD09D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Flwr08">
            <a:extLst>
              <a:ext uri="{FF2B5EF4-FFF2-40B4-BE49-F238E27FC236}">
                <a16:creationId xmlns:a16="http://schemas.microsoft.com/office/drawing/2014/main" id="{7DA4DC1B-B8A9-B753-787E-2C967E7ED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descr="Picture1da">
            <a:extLst>
              <a:ext uri="{FF2B5EF4-FFF2-40B4-BE49-F238E27FC236}">
                <a16:creationId xmlns:a16="http://schemas.microsoft.com/office/drawing/2014/main" id="{7831C7A9-1652-566A-C951-97EB2BD0CF6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Line 13">
            <a:extLst>
              <a:ext uri="{FF2B5EF4-FFF2-40B4-BE49-F238E27FC236}">
                <a16:creationId xmlns:a16="http://schemas.microsoft.com/office/drawing/2014/main" id="{937B5D44-15B0-8E6E-1D57-0265BA1AB475}"/>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2" name="WordArt 15">
            <a:extLst>
              <a:ext uri="{FF2B5EF4-FFF2-40B4-BE49-F238E27FC236}">
                <a16:creationId xmlns:a16="http://schemas.microsoft.com/office/drawing/2014/main" id="{7863E99A-AADD-B5D0-8F89-17542F1954CD}"/>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8</a:t>
            </a:r>
          </a:p>
        </p:txBody>
      </p:sp>
      <p:pic>
        <p:nvPicPr>
          <p:cNvPr id="12303" name="Picture 16" descr="WHITME~1">
            <a:hlinkClick r:id="rId8" action="ppaction://hlinksldjump"/>
            <a:extLst>
              <a:ext uri="{FF2B5EF4-FFF2-40B4-BE49-F238E27FC236}">
                <a16:creationId xmlns:a16="http://schemas.microsoft.com/office/drawing/2014/main" id="{D75AC6AB-4507-0A8D-09D7-3120CEAEE11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7" descr="XLIGHT~1">
            <a:extLst>
              <a:ext uri="{FF2B5EF4-FFF2-40B4-BE49-F238E27FC236}">
                <a16:creationId xmlns:a16="http://schemas.microsoft.com/office/drawing/2014/main" id="{B973CB21-6604-F3D3-1ED9-EE5D628B30C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Text Box 20">
            <a:extLst>
              <a:ext uri="{FF2B5EF4-FFF2-40B4-BE49-F238E27FC236}">
                <a16:creationId xmlns:a16="http://schemas.microsoft.com/office/drawing/2014/main" id="{A734D74B-F7EC-2E02-9E9D-AA5C8F17FB51}"/>
              </a:ext>
            </a:extLst>
          </p:cNvPr>
          <p:cNvSpPr txBox="1">
            <a:spLocks noChangeArrowheads="1"/>
          </p:cNvSpPr>
          <p:nvPr/>
        </p:nvSpPr>
        <p:spPr bwMode="auto">
          <a:xfrm>
            <a:off x="2025231" y="2406530"/>
            <a:ext cx="8229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2400" b="1">
                <a:solidFill>
                  <a:srgbClr val="C00000"/>
                </a:solidFill>
              </a:rPr>
              <a:t>Câu </a:t>
            </a:r>
            <a:r>
              <a:rPr lang="en-US" altLang="en-US" sz="2400" b="1">
                <a:solidFill>
                  <a:srgbClr val="C00000"/>
                </a:solidFill>
              </a:rPr>
              <a:t>hỏi</a:t>
            </a:r>
            <a:r>
              <a:rPr lang="vi-VN" altLang="en-US" sz="2400" b="1">
                <a:solidFill>
                  <a:srgbClr val="C00000"/>
                </a:solidFill>
              </a:rPr>
              <a:t>: Đối với kỹ thuật nuôi tôm biển, độ mặn của nước trong bể ương cần đảm bảo ở mức bao nhiêu?</a:t>
            </a:r>
          </a:p>
          <a:p>
            <a:pPr>
              <a:spcBef>
                <a:spcPct val="0"/>
              </a:spcBef>
              <a:buFontTx/>
              <a:buNone/>
            </a:pPr>
            <a:r>
              <a:rPr lang="vi-VN" altLang="en-US" sz="2400" b="1">
                <a:solidFill>
                  <a:srgbClr val="C00000"/>
                </a:solidFill>
              </a:rPr>
              <a:t>A. 20 đến 25 phần nghìn</a:t>
            </a:r>
            <a:r>
              <a:rPr lang="en-US" altLang="en-US" sz="2400" b="1">
                <a:solidFill>
                  <a:srgbClr val="C00000"/>
                </a:solidFill>
              </a:rPr>
              <a:t>   </a:t>
            </a:r>
            <a:r>
              <a:rPr lang="vi-VN" altLang="en-US" sz="2400" b="1">
                <a:solidFill>
                  <a:srgbClr val="C00000"/>
                </a:solidFill>
              </a:rPr>
              <a:t>B. 25 đến 28 phần nghìn</a:t>
            </a:r>
          </a:p>
          <a:p>
            <a:pPr>
              <a:spcBef>
                <a:spcPct val="0"/>
              </a:spcBef>
              <a:buFontTx/>
              <a:buNone/>
            </a:pPr>
            <a:r>
              <a:rPr lang="vi-VN" altLang="en-US" sz="2400" b="1">
                <a:solidFill>
                  <a:srgbClr val="C00000"/>
                </a:solidFill>
              </a:rPr>
              <a:t>C. 28 đến 32 phần nghìn</a:t>
            </a:r>
            <a:r>
              <a:rPr lang="en-US" altLang="en-US" sz="2400" b="1">
                <a:solidFill>
                  <a:srgbClr val="C00000"/>
                </a:solidFill>
              </a:rPr>
              <a:t>   </a:t>
            </a:r>
            <a:r>
              <a:rPr lang="vi-VN" altLang="en-US" sz="2400" b="1">
                <a:solidFill>
                  <a:srgbClr val="C00000"/>
                </a:solidFill>
              </a:rPr>
              <a:t>D. 32 đến 35 phần nghìn</a:t>
            </a:r>
          </a:p>
        </p:txBody>
      </p:sp>
      <p:sp>
        <p:nvSpPr>
          <p:cNvPr id="17429" name="Rectangle 21">
            <a:extLst>
              <a:ext uri="{FF2B5EF4-FFF2-40B4-BE49-F238E27FC236}">
                <a16:creationId xmlns:a16="http://schemas.microsoft.com/office/drawing/2014/main" id="{0FCD2567-B4B0-F45D-F492-2DAF8CD9D36E}"/>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7430" name="AutoShape 22">
            <a:extLst>
              <a:ext uri="{FF2B5EF4-FFF2-40B4-BE49-F238E27FC236}">
                <a16:creationId xmlns:a16="http://schemas.microsoft.com/office/drawing/2014/main" id="{4A6138A9-B56C-FB5A-522C-2586A898DFD3}"/>
              </a:ext>
            </a:extLst>
          </p:cNvPr>
          <p:cNvSpPr>
            <a:spLocks noChangeArrowheads="1"/>
          </p:cNvSpPr>
          <p:nvPr/>
        </p:nvSpPr>
        <p:spPr bwMode="auto">
          <a:xfrm>
            <a:off x="4540250" y="4572000"/>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C.</a:t>
            </a:r>
          </a:p>
        </p:txBody>
      </p:sp>
      <p:sp>
        <p:nvSpPr>
          <p:cNvPr id="17431" name="Rectangle 23">
            <a:extLst>
              <a:ext uri="{FF2B5EF4-FFF2-40B4-BE49-F238E27FC236}">
                <a16:creationId xmlns:a16="http://schemas.microsoft.com/office/drawing/2014/main" id="{18467D89-FD4C-AEFD-7A15-D30DCF2ACB6B}"/>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7432" name="Picture 24" descr="HAPPYF~3">
            <a:extLst>
              <a:ext uri="{FF2B5EF4-FFF2-40B4-BE49-F238E27FC236}">
                <a16:creationId xmlns:a16="http://schemas.microsoft.com/office/drawing/2014/main" id="{69DA8571-52C1-8703-3D6D-56F251CDF9D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68650" y="45720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25" descr="HAPPYF~3">
            <a:extLst>
              <a:ext uri="{FF2B5EF4-FFF2-40B4-BE49-F238E27FC236}">
                <a16:creationId xmlns:a16="http://schemas.microsoft.com/office/drawing/2014/main" id="{92E17E01-30A9-7BBB-96F8-E741A650DAC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50250" y="45720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WordArt 12">
            <a:extLst>
              <a:ext uri="{FF2B5EF4-FFF2-40B4-BE49-F238E27FC236}">
                <a16:creationId xmlns:a16="http://schemas.microsoft.com/office/drawing/2014/main" id="{3B974EEC-A7EB-CF47-9A8F-5DE657B4DACE}"/>
              </a:ext>
            </a:extLst>
          </p:cNvPr>
          <p:cNvSpPr>
            <a:spLocks noChangeArrowheads="1" noChangeShapeType="1" noTextEdit="1"/>
          </p:cNvSpPr>
          <p:nvPr/>
        </p:nvSpPr>
        <p:spPr bwMode="auto">
          <a:xfrm>
            <a:off x="4267201" y="538163"/>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7429"/>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7430"/>
                                        </p:tgtEl>
                                        <p:attrNameLst>
                                          <p:attrName>style.visibility</p:attrName>
                                        </p:attrNameLst>
                                      </p:cBhvr>
                                      <p:to>
                                        <p:strVal val="visible"/>
                                      </p:to>
                                    </p:set>
                                    <p:anim calcmode="lin" valueType="num">
                                      <p:cBhvr>
                                        <p:cTn id="7" dur="500" fill="hold"/>
                                        <p:tgtEl>
                                          <p:spTgt spid="17430"/>
                                        </p:tgtEl>
                                        <p:attrNameLst>
                                          <p:attrName>ppt_w</p:attrName>
                                        </p:attrNameLst>
                                      </p:cBhvr>
                                      <p:tavLst>
                                        <p:tav tm="0">
                                          <p:val>
                                            <p:fltVal val="0"/>
                                          </p:val>
                                        </p:tav>
                                        <p:tav tm="100000">
                                          <p:val>
                                            <p:strVal val="#ppt_w"/>
                                          </p:val>
                                        </p:tav>
                                      </p:tavLst>
                                    </p:anim>
                                    <p:anim calcmode="lin" valueType="num">
                                      <p:cBhvr>
                                        <p:cTn id="8" dur="500" fill="hold"/>
                                        <p:tgtEl>
                                          <p:spTgt spid="17430"/>
                                        </p:tgtEl>
                                        <p:attrNameLst>
                                          <p:attrName>ppt_h</p:attrName>
                                        </p:attrNameLst>
                                      </p:cBhvr>
                                      <p:tavLst>
                                        <p:tav tm="0">
                                          <p:val>
                                            <p:fltVal val="0"/>
                                          </p:val>
                                        </p:tav>
                                        <p:tav tm="100000">
                                          <p:val>
                                            <p:strVal val="#ppt_h"/>
                                          </p:val>
                                        </p:tav>
                                      </p:tavLst>
                                    </p:anim>
                                    <p:anim calcmode="lin" valueType="num">
                                      <p:cBhvr>
                                        <p:cTn id="9" dur="500" fill="hold"/>
                                        <p:tgtEl>
                                          <p:spTgt spid="17430"/>
                                        </p:tgtEl>
                                        <p:attrNameLst>
                                          <p:attrName>style.rotation</p:attrName>
                                        </p:attrNameLst>
                                      </p:cBhvr>
                                      <p:tavLst>
                                        <p:tav tm="0">
                                          <p:val>
                                            <p:fltVal val="360"/>
                                          </p:val>
                                        </p:tav>
                                        <p:tav tm="100000">
                                          <p:val>
                                            <p:fltVal val="0"/>
                                          </p:val>
                                        </p:tav>
                                      </p:tavLst>
                                    </p:anim>
                                    <p:animEffect transition="in" filter="fade">
                                      <p:cBhvr>
                                        <p:cTn id="10" dur="500"/>
                                        <p:tgtEl>
                                          <p:spTgt spid="17430"/>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7433"/>
                                        </p:tgtEl>
                                        <p:attrNameLst>
                                          <p:attrName>style.visibility</p:attrName>
                                        </p:attrNameLst>
                                      </p:cBhvr>
                                      <p:to>
                                        <p:strVal val="visible"/>
                                      </p:to>
                                    </p:set>
                                    <p:anim calcmode="lin" valueType="num">
                                      <p:cBhvr>
                                        <p:cTn id="13" dur="500" fill="hold"/>
                                        <p:tgtEl>
                                          <p:spTgt spid="17433"/>
                                        </p:tgtEl>
                                        <p:attrNameLst>
                                          <p:attrName>ppt_w</p:attrName>
                                        </p:attrNameLst>
                                      </p:cBhvr>
                                      <p:tavLst>
                                        <p:tav tm="0">
                                          <p:val>
                                            <p:strVal val="#ppt_w*2.5"/>
                                          </p:val>
                                        </p:tav>
                                        <p:tav tm="100000">
                                          <p:val>
                                            <p:strVal val="#ppt_w"/>
                                          </p:val>
                                        </p:tav>
                                      </p:tavLst>
                                    </p:anim>
                                    <p:anim calcmode="lin" valueType="num">
                                      <p:cBhvr>
                                        <p:cTn id="14" dur="500" fill="hold"/>
                                        <p:tgtEl>
                                          <p:spTgt spid="17433"/>
                                        </p:tgtEl>
                                        <p:attrNameLst>
                                          <p:attrName>ppt_h</p:attrName>
                                        </p:attrNameLst>
                                      </p:cBhvr>
                                      <p:tavLst>
                                        <p:tav tm="0">
                                          <p:val>
                                            <p:strVal val="#ppt_h*0.01"/>
                                          </p:val>
                                        </p:tav>
                                        <p:tav tm="100000">
                                          <p:val>
                                            <p:strVal val="#ppt_h"/>
                                          </p:val>
                                        </p:tav>
                                      </p:tavLst>
                                    </p:anim>
                                    <p:anim calcmode="lin" valueType="num">
                                      <p:cBhvr>
                                        <p:cTn id="15" dur="500" fill="hold"/>
                                        <p:tgtEl>
                                          <p:spTgt spid="17433"/>
                                        </p:tgtEl>
                                        <p:attrNameLst>
                                          <p:attrName>ppt_x</p:attrName>
                                        </p:attrNameLst>
                                      </p:cBhvr>
                                      <p:tavLst>
                                        <p:tav tm="0">
                                          <p:val>
                                            <p:strVal val="#ppt_x"/>
                                          </p:val>
                                        </p:tav>
                                        <p:tav tm="100000">
                                          <p:val>
                                            <p:strVal val="#ppt_x"/>
                                          </p:val>
                                        </p:tav>
                                      </p:tavLst>
                                    </p:anim>
                                    <p:anim calcmode="lin" valueType="num">
                                      <p:cBhvr>
                                        <p:cTn id="16" dur="500" fill="hold"/>
                                        <p:tgtEl>
                                          <p:spTgt spid="17433"/>
                                        </p:tgtEl>
                                        <p:attrNameLst>
                                          <p:attrName>ppt_y</p:attrName>
                                        </p:attrNameLst>
                                      </p:cBhvr>
                                      <p:tavLst>
                                        <p:tav tm="0">
                                          <p:val>
                                            <p:strVal val="#ppt_h+1"/>
                                          </p:val>
                                        </p:tav>
                                        <p:tav tm="100000">
                                          <p:val>
                                            <p:strVal val="#ppt_y"/>
                                          </p:val>
                                        </p:tav>
                                      </p:tavLst>
                                    </p:anim>
                                    <p:animEffect transition="in" filter="fade">
                                      <p:cBhvr>
                                        <p:cTn id="17" dur="500"/>
                                        <p:tgtEl>
                                          <p:spTgt spid="17433"/>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7432"/>
                                        </p:tgtEl>
                                        <p:attrNameLst>
                                          <p:attrName>style.visibility</p:attrName>
                                        </p:attrNameLst>
                                      </p:cBhvr>
                                      <p:to>
                                        <p:strVal val="visible"/>
                                      </p:to>
                                    </p:set>
                                    <p:anim calcmode="lin" valueType="num">
                                      <p:cBhvr>
                                        <p:cTn id="20" dur="500" fill="hold"/>
                                        <p:tgtEl>
                                          <p:spTgt spid="17432"/>
                                        </p:tgtEl>
                                        <p:attrNameLst>
                                          <p:attrName>ppt_w</p:attrName>
                                        </p:attrNameLst>
                                      </p:cBhvr>
                                      <p:tavLst>
                                        <p:tav tm="0">
                                          <p:val>
                                            <p:strVal val="#ppt_w*2.5"/>
                                          </p:val>
                                        </p:tav>
                                        <p:tav tm="100000">
                                          <p:val>
                                            <p:strVal val="#ppt_w"/>
                                          </p:val>
                                        </p:tav>
                                      </p:tavLst>
                                    </p:anim>
                                    <p:anim calcmode="lin" valueType="num">
                                      <p:cBhvr>
                                        <p:cTn id="21" dur="500" fill="hold"/>
                                        <p:tgtEl>
                                          <p:spTgt spid="17432"/>
                                        </p:tgtEl>
                                        <p:attrNameLst>
                                          <p:attrName>ppt_h</p:attrName>
                                        </p:attrNameLst>
                                      </p:cBhvr>
                                      <p:tavLst>
                                        <p:tav tm="0">
                                          <p:val>
                                            <p:strVal val="#ppt_h*0.01"/>
                                          </p:val>
                                        </p:tav>
                                        <p:tav tm="100000">
                                          <p:val>
                                            <p:strVal val="#ppt_h"/>
                                          </p:val>
                                        </p:tav>
                                      </p:tavLst>
                                    </p:anim>
                                    <p:anim calcmode="lin" valueType="num">
                                      <p:cBhvr>
                                        <p:cTn id="22" dur="500" fill="hold"/>
                                        <p:tgtEl>
                                          <p:spTgt spid="17432"/>
                                        </p:tgtEl>
                                        <p:attrNameLst>
                                          <p:attrName>ppt_x</p:attrName>
                                        </p:attrNameLst>
                                      </p:cBhvr>
                                      <p:tavLst>
                                        <p:tav tm="0">
                                          <p:val>
                                            <p:strVal val="#ppt_x"/>
                                          </p:val>
                                        </p:tav>
                                        <p:tav tm="100000">
                                          <p:val>
                                            <p:strVal val="#ppt_x"/>
                                          </p:val>
                                        </p:tav>
                                      </p:tavLst>
                                    </p:anim>
                                    <p:anim calcmode="lin" valueType="num">
                                      <p:cBhvr>
                                        <p:cTn id="23" dur="500" fill="hold"/>
                                        <p:tgtEl>
                                          <p:spTgt spid="17432"/>
                                        </p:tgtEl>
                                        <p:attrNameLst>
                                          <p:attrName>ppt_y</p:attrName>
                                        </p:attrNameLst>
                                      </p:cBhvr>
                                      <p:tavLst>
                                        <p:tav tm="0">
                                          <p:val>
                                            <p:strVal val="#ppt_h+1"/>
                                          </p:val>
                                        </p:tav>
                                        <p:tav tm="100000">
                                          <p:val>
                                            <p:strVal val="#ppt_y"/>
                                          </p:val>
                                        </p:tav>
                                      </p:tavLst>
                                    </p:anim>
                                    <p:animEffect transition="in" filter="fade">
                                      <p:cBhvr>
                                        <p:cTn id="24" dur="500"/>
                                        <p:tgtEl>
                                          <p:spTgt spid="17432"/>
                                        </p:tgtEl>
                                      </p:cBhvr>
                                    </p:animEffect>
                                  </p:childTnLst>
                                </p:cTn>
                              </p:par>
                            </p:childTnLst>
                          </p:cTn>
                        </p:par>
                      </p:childTnLst>
                    </p:cTn>
                  </p:par>
                </p:childTnLst>
              </p:cTn>
              <p:nextCondLst>
                <p:cond evt="onClick" delay="0">
                  <p:tgtEl>
                    <p:spTgt spid="17429"/>
                  </p:tgtEl>
                </p:cond>
              </p:nextCondLst>
            </p:seq>
            <p:seq concurrent="1" nextAc="seek">
              <p:cTn id="25" restart="whenNotActive" fill="hold" evtFilter="cancelBubble" nodeType="interactiveSeq">
                <p:stCondLst>
                  <p:cond evt="onClick" delay="0">
                    <p:tgtEl>
                      <p:spTgt spid="1743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7428"/>
                                        </p:tgtEl>
                                        <p:attrNameLst>
                                          <p:attrName>style.visibility</p:attrName>
                                        </p:attrNameLst>
                                      </p:cBhvr>
                                      <p:to>
                                        <p:strVal val="visible"/>
                                      </p:to>
                                    </p:set>
                                    <p:animEffect transition="in" filter="barn(inVertical)">
                                      <p:cBhvr>
                                        <p:cTn id="30" dur="500"/>
                                        <p:tgtEl>
                                          <p:spTgt spid="17428"/>
                                        </p:tgtEl>
                                      </p:cBhvr>
                                    </p:animEffect>
                                  </p:childTnLst>
                                </p:cTn>
                              </p:par>
                            </p:childTnLst>
                          </p:cTn>
                        </p:par>
                      </p:childTnLst>
                    </p:cTn>
                  </p:par>
                </p:childTnLst>
              </p:cTn>
              <p:nextCondLst>
                <p:cond evt="onClick" delay="0">
                  <p:tgtEl>
                    <p:spTgt spid="17431"/>
                  </p:tgtEl>
                </p:cond>
              </p:nextCondLst>
            </p:seq>
          </p:childTnLst>
        </p:cTn>
      </p:par>
    </p:tnLst>
    <p:bldLst>
      <p:bldP spid="17428" grpId="0"/>
      <p:bldP spid="174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4B124B4-715C-F630-2D44-64603E15F0BB}"/>
              </a:ext>
            </a:extLst>
          </p:cNvPr>
          <p:cNvSpPr>
            <a:spLocks noGrp="1" noChangeArrowheads="1"/>
          </p:cNvSpPr>
          <p:nvPr>
            <p:ph type="title"/>
          </p:nvPr>
        </p:nvSpPr>
        <p:spPr/>
        <p:txBody>
          <a:bodyPr/>
          <a:lstStyle/>
          <a:p>
            <a:pPr eaLnBrk="1" hangingPunct="1"/>
            <a:endParaRPr lang="en-US" altLang="en-US"/>
          </a:p>
        </p:txBody>
      </p:sp>
      <p:sp>
        <p:nvSpPr>
          <p:cNvPr id="13315" name="Rectangle 3">
            <a:extLst>
              <a:ext uri="{FF2B5EF4-FFF2-40B4-BE49-F238E27FC236}">
                <a16:creationId xmlns:a16="http://schemas.microsoft.com/office/drawing/2014/main" id="{71D00216-5F44-DD44-4689-51A76A2A22A5}"/>
              </a:ext>
            </a:extLst>
          </p:cNvPr>
          <p:cNvSpPr>
            <a:spLocks noGrp="1" noChangeArrowheads="1"/>
          </p:cNvSpPr>
          <p:nvPr>
            <p:ph type="body" idx="1"/>
          </p:nvPr>
        </p:nvSpPr>
        <p:spPr/>
        <p:txBody>
          <a:bodyPr/>
          <a:lstStyle/>
          <a:p>
            <a:pPr eaLnBrk="1" hangingPunct="1"/>
            <a:endParaRPr lang="en-US" altLang="en-US"/>
          </a:p>
        </p:txBody>
      </p:sp>
      <p:pic>
        <p:nvPicPr>
          <p:cNvPr id="13316" name="Picture 4" descr="77f4cba6bafe59c40b88d9b4e9136596">
            <a:extLst>
              <a:ext uri="{FF2B5EF4-FFF2-40B4-BE49-F238E27FC236}">
                <a16:creationId xmlns:a16="http://schemas.microsoft.com/office/drawing/2014/main" id="{314E38E3-FBC5-3AE3-EB7F-86BC843F0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deddd">
            <a:extLst>
              <a:ext uri="{FF2B5EF4-FFF2-40B4-BE49-F238E27FC236}">
                <a16:creationId xmlns:a16="http://schemas.microsoft.com/office/drawing/2014/main" id="{EA69F014-0702-0A52-17CE-D6F65B68D5F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Picture1">
            <a:extLst>
              <a:ext uri="{FF2B5EF4-FFF2-40B4-BE49-F238E27FC236}">
                <a16:creationId xmlns:a16="http://schemas.microsoft.com/office/drawing/2014/main" id="{3D78B5C0-3C58-9708-2208-C5AC4CD1D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ddeddd">
            <a:extLst>
              <a:ext uri="{FF2B5EF4-FFF2-40B4-BE49-F238E27FC236}">
                <a16:creationId xmlns:a16="http://schemas.microsoft.com/office/drawing/2014/main" id="{E70951EB-7503-4140-7C33-8B7BD658C70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ddeddd">
            <a:extLst>
              <a:ext uri="{FF2B5EF4-FFF2-40B4-BE49-F238E27FC236}">
                <a16:creationId xmlns:a16="http://schemas.microsoft.com/office/drawing/2014/main" id="{B85371FB-A057-C0A4-917A-C825891C95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ddeddd">
            <a:extLst>
              <a:ext uri="{FF2B5EF4-FFF2-40B4-BE49-F238E27FC236}">
                <a16:creationId xmlns:a16="http://schemas.microsoft.com/office/drawing/2014/main" id="{348F532D-073A-189E-9AAA-DC07236A66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descr="Flwr08">
            <a:extLst>
              <a:ext uri="{FF2B5EF4-FFF2-40B4-BE49-F238E27FC236}">
                <a16:creationId xmlns:a16="http://schemas.microsoft.com/office/drawing/2014/main" id="{99A2741C-4BD6-E443-AE06-F4ED05D3D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Flwr08">
            <a:extLst>
              <a:ext uri="{FF2B5EF4-FFF2-40B4-BE49-F238E27FC236}">
                <a16:creationId xmlns:a16="http://schemas.microsoft.com/office/drawing/2014/main" id="{FD622914-9294-840A-011A-7C846C931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Picture1da">
            <a:extLst>
              <a:ext uri="{FF2B5EF4-FFF2-40B4-BE49-F238E27FC236}">
                <a16:creationId xmlns:a16="http://schemas.microsoft.com/office/drawing/2014/main" id="{5E5271FA-F37F-60C6-B614-29A41C69E71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Line 13">
            <a:extLst>
              <a:ext uri="{FF2B5EF4-FFF2-40B4-BE49-F238E27FC236}">
                <a16:creationId xmlns:a16="http://schemas.microsoft.com/office/drawing/2014/main" id="{E75F68F9-85E9-ECDE-775A-D41E21A3FB45}"/>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WordArt 15">
            <a:extLst>
              <a:ext uri="{FF2B5EF4-FFF2-40B4-BE49-F238E27FC236}">
                <a16:creationId xmlns:a16="http://schemas.microsoft.com/office/drawing/2014/main" id="{A9EAC2CE-16AE-869F-0C31-2D607B2147CF}"/>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9</a:t>
            </a:r>
          </a:p>
        </p:txBody>
      </p:sp>
      <p:pic>
        <p:nvPicPr>
          <p:cNvPr id="13327" name="Picture 16" descr="WHITME~1">
            <a:hlinkClick r:id="rId8" action="ppaction://hlinksldjump"/>
            <a:extLst>
              <a:ext uri="{FF2B5EF4-FFF2-40B4-BE49-F238E27FC236}">
                <a16:creationId xmlns:a16="http://schemas.microsoft.com/office/drawing/2014/main" id="{8A909E93-58DB-B7DC-F6F8-4D1022C01D81}"/>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7" descr="XLIGHT~1">
            <a:extLst>
              <a:ext uri="{FF2B5EF4-FFF2-40B4-BE49-F238E27FC236}">
                <a16:creationId xmlns:a16="http://schemas.microsoft.com/office/drawing/2014/main" id="{5D43B72F-2EFE-B7CA-0BCA-C1BFCD637D8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Text Box 20">
            <a:extLst>
              <a:ext uri="{FF2B5EF4-FFF2-40B4-BE49-F238E27FC236}">
                <a16:creationId xmlns:a16="http://schemas.microsoft.com/office/drawing/2014/main" id="{90FAC02D-A872-70EB-8DCA-B93D75D8F4FC}"/>
              </a:ext>
            </a:extLst>
          </p:cNvPr>
          <p:cNvSpPr txBox="1">
            <a:spLocks noChangeArrowheads="1"/>
          </p:cNvSpPr>
          <p:nvPr/>
        </p:nvSpPr>
        <p:spPr bwMode="auto">
          <a:xfrm>
            <a:off x="1981200" y="2287588"/>
            <a:ext cx="8229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sz="2800" b="1">
                <a:solidFill>
                  <a:srgbClr val="FF0066"/>
                </a:solidFill>
              </a:rPr>
              <a:t>Câu </a:t>
            </a:r>
            <a:r>
              <a:rPr lang="en-US" altLang="en-US" sz="2800" b="1">
                <a:solidFill>
                  <a:srgbClr val="FF0066"/>
                </a:solidFill>
              </a:rPr>
              <a:t>hỏi</a:t>
            </a:r>
            <a:r>
              <a:rPr lang="vi-VN" altLang="en-US" sz="2800" b="1">
                <a:solidFill>
                  <a:srgbClr val="FF0066"/>
                </a:solidFill>
              </a:rPr>
              <a:t>: Mật độ thả ấu trùng tôm vào bể ương thường là bao nhiêu?</a:t>
            </a:r>
          </a:p>
          <a:p>
            <a:pPr>
              <a:spcBef>
                <a:spcPct val="0"/>
              </a:spcBef>
              <a:buFontTx/>
              <a:buNone/>
            </a:pPr>
            <a:r>
              <a:rPr lang="vi-VN" altLang="en-US" sz="2800" b="1">
                <a:solidFill>
                  <a:srgbClr val="FF0066"/>
                </a:solidFill>
              </a:rPr>
              <a:t>A. 100 đến 150 ấu trùng/l nước</a:t>
            </a:r>
          </a:p>
          <a:p>
            <a:pPr>
              <a:spcBef>
                <a:spcPct val="0"/>
              </a:spcBef>
              <a:buFontTx/>
              <a:buNone/>
            </a:pPr>
            <a:r>
              <a:rPr lang="vi-VN" altLang="en-US" sz="2800" b="1">
                <a:solidFill>
                  <a:srgbClr val="FF0066"/>
                </a:solidFill>
              </a:rPr>
              <a:t>B. 150 đến 200 ấu trùng/l nước</a:t>
            </a:r>
          </a:p>
          <a:p>
            <a:pPr>
              <a:spcBef>
                <a:spcPct val="0"/>
              </a:spcBef>
              <a:buFontTx/>
              <a:buNone/>
            </a:pPr>
            <a:r>
              <a:rPr lang="vi-VN" altLang="en-US" sz="2800" b="1">
                <a:solidFill>
                  <a:srgbClr val="FF0066"/>
                </a:solidFill>
              </a:rPr>
              <a:t>C. 200 đến 300 ấu trùng/l nước</a:t>
            </a:r>
          </a:p>
          <a:p>
            <a:pPr>
              <a:spcBef>
                <a:spcPct val="0"/>
              </a:spcBef>
              <a:buFontTx/>
              <a:buNone/>
            </a:pPr>
            <a:r>
              <a:rPr lang="vi-VN" altLang="en-US" sz="2800" b="1">
                <a:solidFill>
                  <a:srgbClr val="FF0066"/>
                </a:solidFill>
              </a:rPr>
              <a:t>D. 350 đến 400 ấu trùng/l nước</a:t>
            </a:r>
          </a:p>
        </p:txBody>
      </p:sp>
      <p:sp>
        <p:nvSpPr>
          <p:cNvPr id="18453" name="Rectangle 21">
            <a:extLst>
              <a:ext uri="{FF2B5EF4-FFF2-40B4-BE49-F238E27FC236}">
                <a16:creationId xmlns:a16="http://schemas.microsoft.com/office/drawing/2014/main" id="{19B52B5C-33B6-D820-854B-B6B2DF27C1AE}"/>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8454" name="AutoShape 22">
            <a:extLst>
              <a:ext uri="{FF2B5EF4-FFF2-40B4-BE49-F238E27FC236}">
                <a16:creationId xmlns:a16="http://schemas.microsoft.com/office/drawing/2014/main" id="{854C5E43-6C4A-0391-AC92-F5CBFE5DF37A}"/>
              </a:ext>
            </a:extLst>
          </p:cNvPr>
          <p:cNvSpPr>
            <a:spLocks noChangeArrowheads="1"/>
          </p:cNvSpPr>
          <p:nvPr/>
        </p:nvSpPr>
        <p:spPr bwMode="auto">
          <a:xfrm>
            <a:off x="5513696" y="5092242"/>
            <a:ext cx="2303154" cy="546557"/>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D. </a:t>
            </a:r>
          </a:p>
        </p:txBody>
      </p:sp>
      <p:sp>
        <p:nvSpPr>
          <p:cNvPr id="18455" name="Rectangle 23">
            <a:extLst>
              <a:ext uri="{FF2B5EF4-FFF2-40B4-BE49-F238E27FC236}">
                <a16:creationId xmlns:a16="http://schemas.microsoft.com/office/drawing/2014/main" id="{46237FCF-A75F-0676-F192-FB382CED4CB1}"/>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8456" name="Picture 24" descr="HAPPYF~3">
            <a:extLst>
              <a:ext uri="{FF2B5EF4-FFF2-40B4-BE49-F238E27FC236}">
                <a16:creationId xmlns:a16="http://schemas.microsoft.com/office/drawing/2014/main" id="{A9139D78-A59A-CACB-5A7B-3BCE84EEE0C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68650" y="4822825"/>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7" name="Picture 25" descr="HAPPYF~3">
            <a:extLst>
              <a:ext uri="{FF2B5EF4-FFF2-40B4-BE49-F238E27FC236}">
                <a16:creationId xmlns:a16="http://schemas.microsoft.com/office/drawing/2014/main" id="{09A67DD6-45DA-B6A3-F70A-42ED135F841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50250" y="4751388"/>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WordArt 12">
            <a:extLst>
              <a:ext uri="{FF2B5EF4-FFF2-40B4-BE49-F238E27FC236}">
                <a16:creationId xmlns:a16="http://schemas.microsoft.com/office/drawing/2014/main" id="{619CFE8C-4E02-1E39-CD4B-4CB30E52FFA7}"/>
              </a:ext>
            </a:extLst>
          </p:cNvPr>
          <p:cNvSpPr>
            <a:spLocks noChangeArrowheads="1" noChangeShapeType="1" noTextEdit="1"/>
          </p:cNvSpPr>
          <p:nvPr/>
        </p:nvSpPr>
        <p:spPr bwMode="auto">
          <a:xfrm>
            <a:off x="4154489" y="522288"/>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845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8454"/>
                                        </p:tgtEl>
                                        <p:attrNameLst>
                                          <p:attrName>style.visibility</p:attrName>
                                        </p:attrNameLst>
                                      </p:cBhvr>
                                      <p:to>
                                        <p:strVal val="visible"/>
                                      </p:to>
                                    </p:set>
                                    <p:anim calcmode="lin" valueType="num">
                                      <p:cBhvr>
                                        <p:cTn id="7" dur="500" fill="hold"/>
                                        <p:tgtEl>
                                          <p:spTgt spid="18454"/>
                                        </p:tgtEl>
                                        <p:attrNameLst>
                                          <p:attrName>ppt_w</p:attrName>
                                        </p:attrNameLst>
                                      </p:cBhvr>
                                      <p:tavLst>
                                        <p:tav tm="0">
                                          <p:val>
                                            <p:fltVal val="0"/>
                                          </p:val>
                                        </p:tav>
                                        <p:tav tm="100000">
                                          <p:val>
                                            <p:strVal val="#ppt_w"/>
                                          </p:val>
                                        </p:tav>
                                      </p:tavLst>
                                    </p:anim>
                                    <p:anim calcmode="lin" valueType="num">
                                      <p:cBhvr>
                                        <p:cTn id="8" dur="500" fill="hold"/>
                                        <p:tgtEl>
                                          <p:spTgt spid="18454"/>
                                        </p:tgtEl>
                                        <p:attrNameLst>
                                          <p:attrName>ppt_h</p:attrName>
                                        </p:attrNameLst>
                                      </p:cBhvr>
                                      <p:tavLst>
                                        <p:tav tm="0">
                                          <p:val>
                                            <p:fltVal val="0"/>
                                          </p:val>
                                        </p:tav>
                                        <p:tav tm="100000">
                                          <p:val>
                                            <p:strVal val="#ppt_h"/>
                                          </p:val>
                                        </p:tav>
                                      </p:tavLst>
                                    </p:anim>
                                    <p:anim calcmode="lin" valueType="num">
                                      <p:cBhvr>
                                        <p:cTn id="9" dur="500" fill="hold"/>
                                        <p:tgtEl>
                                          <p:spTgt spid="18454"/>
                                        </p:tgtEl>
                                        <p:attrNameLst>
                                          <p:attrName>style.rotation</p:attrName>
                                        </p:attrNameLst>
                                      </p:cBhvr>
                                      <p:tavLst>
                                        <p:tav tm="0">
                                          <p:val>
                                            <p:fltVal val="360"/>
                                          </p:val>
                                        </p:tav>
                                        <p:tav tm="100000">
                                          <p:val>
                                            <p:fltVal val="0"/>
                                          </p:val>
                                        </p:tav>
                                      </p:tavLst>
                                    </p:anim>
                                    <p:animEffect transition="in" filter="fade">
                                      <p:cBhvr>
                                        <p:cTn id="10" dur="500"/>
                                        <p:tgtEl>
                                          <p:spTgt spid="18454"/>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8457"/>
                                        </p:tgtEl>
                                        <p:attrNameLst>
                                          <p:attrName>style.visibility</p:attrName>
                                        </p:attrNameLst>
                                      </p:cBhvr>
                                      <p:to>
                                        <p:strVal val="visible"/>
                                      </p:to>
                                    </p:set>
                                    <p:anim calcmode="lin" valueType="num">
                                      <p:cBhvr>
                                        <p:cTn id="13" dur="500" fill="hold"/>
                                        <p:tgtEl>
                                          <p:spTgt spid="18457"/>
                                        </p:tgtEl>
                                        <p:attrNameLst>
                                          <p:attrName>ppt_w</p:attrName>
                                        </p:attrNameLst>
                                      </p:cBhvr>
                                      <p:tavLst>
                                        <p:tav tm="0">
                                          <p:val>
                                            <p:strVal val="#ppt_w*2.5"/>
                                          </p:val>
                                        </p:tav>
                                        <p:tav tm="100000">
                                          <p:val>
                                            <p:strVal val="#ppt_w"/>
                                          </p:val>
                                        </p:tav>
                                      </p:tavLst>
                                    </p:anim>
                                    <p:anim calcmode="lin" valueType="num">
                                      <p:cBhvr>
                                        <p:cTn id="14" dur="500" fill="hold"/>
                                        <p:tgtEl>
                                          <p:spTgt spid="18457"/>
                                        </p:tgtEl>
                                        <p:attrNameLst>
                                          <p:attrName>ppt_h</p:attrName>
                                        </p:attrNameLst>
                                      </p:cBhvr>
                                      <p:tavLst>
                                        <p:tav tm="0">
                                          <p:val>
                                            <p:strVal val="#ppt_h*0.01"/>
                                          </p:val>
                                        </p:tav>
                                        <p:tav tm="100000">
                                          <p:val>
                                            <p:strVal val="#ppt_h"/>
                                          </p:val>
                                        </p:tav>
                                      </p:tavLst>
                                    </p:anim>
                                    <p:anim calcmode="lin" valueType="num">
                                      <p:cBhvr>
                                        <p:cTn id="15" dur="500" fill="hold"/>
                                        <p:tgtEl>
                                          <p:spTgt spid="18457"/>
                                        </p:tgtEl>
                                        <p:attrNameLst>
                                          <p:attrName>ppt_x</p:attrName>
                                        </p:attrNameLst>
                                      </p:cBhvr>
                                      <p:tavLst>
                                        <p:tav tm="0">
                                          <p:val>
                                            <p:strVal val="#ppt_x"/>
                                          </p:val>
                                        </p:tav>
                                        <p:tav tm="100000">
                                          <p:val>
                                            <p:strVal val="#ppt_x"/>
                                          </p:val>
                                        </p:tav>
                                      </p:tavLst>
                                    </p:anim>
                                    <p:anim calcmode="lin" valueType="num">
                                      <p:cBhvr>
                                        <p:cTn id="16" dur="500" fill="hold"/>
                                        <p:tgtEl>
                                          <p:spTgt spid="18457"/>
                                        </p:tgtEl>
                                        <p:attrNameLst>
                                          <p:attrName>ppt_y</p:attrName>
                                        </p:attrNameLst>
                                      </p:cBhvr>
                                      <p:tavLst>
                                        <p:tav tm="0">
                                          <p:val>
                                            <p:strVal val="#ppt_h+1"/>
                                          </p:val>
                                        </p:tav>
                                        <p:tav tm="100000">
                                          <p:val>
                                            <p:strVal val="#ppt_y"/>
                                          </p:val>
                                        </p:tav>
                                      </p:tavLst>
                                    </p:anim>
                                    <p:animEffect transition="in" filter="fade">
                                      <p:cBhvr>
                                        <p:cTn id="17" dur="500"/>
                                        <p:tgtEl>
                                          <p:spTgt spid="18457"/>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8456"/>
                                        </p:tgtEl>
                                        <p:attrNameLst>
                                          <p:attrName>style.visibility</p:attrName>
                                        </p:attrNameLst>
                                      </p:cBhvr>
                                      <p:to>
                                        <p:strVal val="visible"/>
                                      </p:to>
                                    </p:set>
                                    <p:anim calcmode="lin" valueType="num">
                                      <p:cBhvr>
                                        <p:cTn id="20" dur="500" fill="hold"/>
                                        <p:tgtEl>
                                          <p:spTgt spid="18456"/>
                                        </p:tgtEl>
                                        <p:attrNameLst>
                                          <p:attrName>ppt_w</p:attrName>
                                        </p:attrNameLst>
                                      </p:cBhvr>
                                      <p:tavLst>
                                        <p:tav tm="0">
                                          <p:val>
                                            <p:strVal val="#ppt_w*2.5"/>
                                          </p:val>
                                        </p:tav>
                                        <p:tav tm="100000">
                                          <p:val>
                                            <p:strVal val="#ppt_w"/>
                                          </p:val>
                                        </p:tav>
                                      </p:tavLst>
                                    </p:anim>
                                    <p:anim calcmode="lin" valueType="num">
                                      <p:cBhvr>
                                        <p:cTn id="21" dur="500" fill="hold"/>
                                        <p:tgtEl>
                                          <p:spTgt spid="18456"/>
                                        </p:tgtEl>
                                        <p:attrNameLst>
                                          <p:attrName>ppt_h</p:attrName>
                                        </p:attrNameLst>
                                      </p:cBhvr>
                                      <p:tavLst>
                                        <p:tav tm="0">
                                          <p:val>
                                            <p:strVal val="#ppt_h*0.01"/>
                                          </p:val>
                                        </p:tav>
                                        <p:tav tm="100000">
                                          <p:val>
                                            <p:strVal val="#ppt_h"/>
                                          </p:val>
                                        </p:tav>
                                      </p:tavLst>
                                    </p:anim>
                                    <p:anim calcmode="lin" valueType="num">
                                      <p:cBhvr>
                                        <p:cTn id="22" dur="500" fill="hold"/>
                                        <p:tgtEl>
                                          <p:spTgt spid="18456"/>
                                        </p:tgtEl>
                                        <p:attrNameLst>
                                          <p:attrName>ppt_x</p:attrName>
                                        </p:attrNameLst>
                                      </p:cBhvr>
                                      <p:tavLst>
                                        <p:tav tm="0">
                                          <p:val>
                                            <p:strVal val="#ppt_x"/>
                                          </p:val>
                                        </p:tav>
                                        <p:tav tm="100000">
                                          <p:val>
                                            <p:strVal val="#ppt_x"/>
                                          </p:val>
                                        </p:tav>
                                      </p:tavLst>
                                    </p:anim>
                                    <p:anim calcmode="lin" valueType="num">
                                      <p:cBhvr>
                                        <p:cTn id="23" dur="500" fill="hold"/>
                                        <p:tgtEl>
                                          <p:spTgt spid="18456"/>
                                        </p:tgtEl>
                                        <p:attrNameLst>
                                          <p:attrName>ppt_y</p:attrName>
                                        </p:attrNameLst>
                                      </p:cBhvr>
                                      <p:tavLst>
                                        <p:tav tm="0">
                                          <p:val>
                                            <p:strVal val="#ppt_h+1"/>
                                          </p:val>
                                        </p:tav>
                                        <p:tav tm="100000">
                                          <p:val>
                                            <p:strVal val="#ppt_y"/>
                                          </p:val>
                                        </p:tav>
                                      </p:tavLst>
                                    </p:anim>
                                    <p:animEffect transition="in" filter="fade">
                                      <p:cBhvr>
                                        <p:cTn id="24" dur="500"/>
                                        <p:tgtEl>
                                          <p:spTgt spid="18456"/>
                                        </p:tgtEl>
                                      </p:cBhvr>
                                    </p:animEffect>
                                  </p:childTnLst>
                                </p:cTn>
                              </p:par>
                            </p:childTnLst>
                          </p:cTn>
                        </p:par>
                      </p:childTnLst>
                    </p:cTn>
                  </p:par>
                </p:childTnLst>
              </p:cTn>
              <p:nextCondLst>
                <p:cond evt="onClick" delay="0">
                  <p:tgtEl>
                    <p:spTgt spid="18453"/>
                  </p:tgtEl>
                </p:cond>
              </p:nextCondLst>
            </p:seq>
            <p:seq concurrent="1" nextAc="seek">
              <p:cTn id="25" restart="whenNotActive" fill="hold" evtFilter="cancelBubble" nodeType="interactiveSeq">
                <p:stCondLst>
                  <p:cond evt="onClick" delay="0">
                    <p:tgtEl>
                      <p:spTgt spid="18455"/>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8452"/>
                                        </p:tgtEl>
                                        <p:attrNameLst>
                                          <p:attrName>style.visibility</p:attrName>
                                        </p:attrNameLst>
                                      </p:cBhvr>
                                      <p:to>
                                        <p:strVal val="visible"/>
                                      </p:to>
                                    </p:set>
                                    <p:animEffect transition="in" filter="barn(inVertical)">
                                      <p:cBhvr>
                                        <p:cTn id="30" dur="500"/>
                                        <p:tgtEl>
                                          <p:spTgt spid="18452"/>
                                        </p:tgtEl>
                                      </p:cBhvr>
                                    </p:animEffect>
                                  </p:childTnLst>
                                </p:cTn>
                              </p:par>
                            </p:childTnLst>
                          </p:cTn>
                        </p:par>
                      </p:childTnLst>
                    </p:cTn>
                  </p:par>
                </p:childTnLst>
              </p:cTn>
              <p:nextCondLst>
                <p:cond evt="onClick" delay="0">
                  <p:tgtEl>
                    <p:spTgt spid="18455"/>
                  </p:tgtEl>
                </p:cond>
              </p:nextCondLst>
            </p:seq>
          </p:childTnLst>
        </p:cTn>
      </p:par>
    </p:tnLst>
    <p:bldLst>
      <p:bldP spid="18452" grpId="0"/>
      <p:bldP spid="184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E3A1B9B-9D5F-CB73-1A67-42F07745D57D}"/>
              </a:ext>
            </a:extLst>
          </p:cNvPr>
          <p:cNvSpPr>
            <a:spLocks noGrp="1" noChangeArrowheads="1"/>
          </p:cNvSpPr>
          <p:nvPr>
            <p:ph type="title"/>
          </p:nvPr>
        </p:nvSpPr>
        <p:spPr/>
        <p:txBody>
          <a:bodyPr/>
          <a:lstStyle/>
          <a:p>
            <a:pPr eaLnBrk="1" hangingPunct="1"/>
            <a:endParaRPr lang="en-US" altLang="en-US"/>
          </a:p>
        </p:txBody>
      </p:sp>
      <p:sp>
        <p:nvSpPr>
          <p:cNvPr id="14339" name="Rectangle 3">
            <a:extLst>
              <a:ext uri="{FF2B5EF4-FFF2-40B4-BE49-F238E27FC236}">
                <a16:creationId xmlns:a16="http://schemas.microsoft.com/office/drawing/2014/main" id="{16393D83-7BC7-6FA5-7128-BF64CF3E71A1}"/>
              </a:ext>
            </a:extLst>
          </p:cNvPr>
          <p:cNvSpPr>
            <a:spLocks noGrp="1" noChangeArrowheads="1"/>
          </p:cNvSpPr>
          <p:nvPr>
            <p:ph type="body" idx="1"/>
          </p:nvPr>
        </p:nvSpPr>
        <p:spPr/>
        <p:txBody>
          <a:bodyPr/>
          <a:lstStyle/>
          <a:p>
            <a:pPr eaLnBrk="1" hangingPunct="1"/>
            <a:endParaRPr lang="en-US" altLang="en-US"/>
          </a:p>
        </p:txBody>
      </p:sp>
      <p:pic>
        <p:nvPicPr>
          <p:cNvPr id="14340" name="Picture 4" descr="77f4cba6bafe59c40b88d9b4e9136596">
            <a:extLst>
              <a:ext uri="{FF2B5EF4-FFF2-40B4-BE49-F238E27FC236}">
                <a16:creationId xmlns:a16="http://schemas.microsoft.com/office/drawing/2014/main" id="{E9F7AEA2-C84D-81CA-07AE-EF559B58D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ddeddd">
            <a:extLst>
              <a:ext uri="{FF2B5EF4-FFF2-40B4-BE49-F238E27FC236}">
                <a16:creationId xmlns:a16="http://schemas.microsoft.com/office/drawing/2014/main" id="{88942C4A-1496-5A7A-3C53-9C1438F3BB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Picture1">
            <a:extLst>
              <a:ext uri="{FF2B5EF4-FFF2-40B4-BE49-F238E27FC236}">
                <a16:creationId xmlns:a16="http://schemas.microsoft.com/office/drawing/2014/main" id="{F2852EC8-2CED-18FF-A38F-CC86EA2FCFA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ddeddd">
            <a:extLst>
              <a:ext uri="{FF2B5EF4-FFF2-40B4-BE49-F238E27FC236}">
                <a16:creationId xmlns:a16="http://schemas.microsoft.com/office/drawing/2014/main" id="{D47B78B0-0909-B2EF-5F8A-2206B73DE83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ddeddd">
            <a:extLst>
              <a:ext uri="{FF2B5EF4-FFF2-40B4-BE49-F238E27FC236}">
                <a16:creationId xmlns:a16="http://schemas.microsoft.com/office/drawing/2014/main" id="{37AA1E85-21D4-3B62-5735-1CE47A82A0E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descr="ddeddd">
            <a:extLst>
              <a:ext uri="{FF2B5EF4-FFF2-40B4-BE49-F238E27FC236}">
                <a16:creationId xmlns:a16="http://schemas.microsoft.com/office/drawing/2014/main" id="{D74D59F6-E792-4E87-6668-34DAB28008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descr="Flwr08">
            <a:extLst>
              <a:ext uri="{FF2B5EF4-FFF2-40B4-BE49-F238E27FC236}">
                <a16:creationId xmlns:a16="http://schemas.microsoft.com/office/drawing/2014/main" id="{DBB647F8-521B-83CF-1A9B-F19833F0B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descr="Flwr08">
            <a:extLst>
              <a:ext uri="{FF2B5EF4-FFF2-40B4-BE49-F238E27FC236}">
                <a16:creationId xmlns:a16="http://schemas.microsoft.com/office/drawing/2014/main" id="{608948AB-B823-0B87-8F17-58E14C2984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descr="Picture1da">
            <a:extLst>
              <a:ext uri="{FF2B5EF4-FFF2-40B4-BE49-F238E27FC236}">
                <a16:creationId xmlns:a16="http://schemas.microsoft.com/office/drawing/2014/main" id="{9EC5D346-1BC4-1A5A-58A9-B7A0A987AAD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457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Line 13">
            <a:extLst>
              <a:ext uri="{FF2B5EF4-FFF2-40B4-BE49-F238E27FC236}">
                <a16:creationId xmlns:a16="http://schemas.microsoft.com/office/drawing/2014/main" id="{E592C62A-2BD9-340A-31BF-28AD32ABFCEC}"/>
              </a:ext>
            </a:extLst>
          </p:cNvPr>
          <p:cNvSpPr>
            <a:spLocks noChangeShapeType="1"/>
          </p:cNvSpPr>
          <p:nvPr/>
        </p:nvSpPr>
        <p:spPr bwMode="auto">
          <a:xfrm>
            <a:off x="3048000" y="1600200"/>
            <a:ext cx="6019800" cy="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WordArt 15">
            <a:extLst>
              <a:ext uri="{FF2B5EF4-FFF2-40B4-BE49-F238E27FC236}">
                <a16:creationId xmlns:a16="http://schemas.microsoft.com/office/drawing/2014/main" id="{FE0D5468-4F5B-DCCD-F0ED-611DA5B82274}"/>
              </a:ext>
            </a:extLst>
          </p:cNvPr>
          <p:cNvSpPr>
            <a:spLocks noChangeArrowheads="1" noChangeShapeType="1" noTextEdit="1"/>
          </p:cNvSpPr>
          <p:nvPr/>
        </p:nvSpPr>
        <p:spPr bwMode="auto">
          <a:xfrm>
            <a:off x="4953001" y="1752601"/>
            <a:ext cx="2238375" cy="390525"/>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Goudy Stout" panose="0202090407030B020401" pitchFamily="18" charset="0"/>
              </a:rPr>
              <a:t>Câu 10</a:t>
            </a:r>
          </a:p>
        </p:txBody>
      </p:sp>
      <p:pic>
        <p:nvPicPr>
          <p:cNvPr id="14351" name="Picture 16" descr="WHITME~1">
            <a:hlinkClick r:id="rId8" action="ppaction://hlinksldjump"/>
            <a:extLst>
              <a:ext uri="{FF2B5EF4-FFF2-40B4-BE49-F238E27FC236}">
                <a16:creationId xmlns:a16="http://schemas.microsoft.com/office/drawing/2014/main" id="{F02ADF8F-8CCD-90F2-4C51-7BA7FB6CD60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753600" y="6492876"/>
            <a:ext cx="914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7" descr="XLIGHT~1">
            <a:extLst>
              <a:ext uri="{FF2B5EF4-FFF2-40B4-BE49-F238E27FC236}">
                <a16:creationId xmlns:a16="http://schemas.microsoft.com/office/drawing/2014/main" id="{DFF010CF-5E30-E214-DBBC-023A01832E1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6" name="Text Box 20">
            <a:extLst>
              <a:ext uri="{FF2B5EF4-FFF2-40B4-BE49-F238E27FC236}">
                <a16:creationId xmlns:a16="http://schemas.microsoft.com/office/drawing/2014/main" id="{A6870BE0-443E-926F-9700-DEC843632071}"/>
              </a:ext>
            </a:extLst>
          </p:cNvPr>
          <p:cNvSpPr txBox="1">
            <a:spLocks noChangeArrowheads="1"/>
          </p:cNvSpPr>
          <p:nvPr/>
        </p:nvSpPr>
        <p:spPr bwMode="auto">
          <a:xfrm>
            <a:off x="1889126" y="2184401"/>
            <a:ext cx="8321675" cy="140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vi-VN" altLang="en-US" b="1" baseline="-25000">
                <a:latin typeface="Times New Roman" panose="02020603050405020304" pitchFamily="18" charset="0"/>
                <a:cs typeface="Times New Roman" panose="02020603050405020304" pitchFamily="18" charset="0"/>
              </a:rPr>
              <a:t>Câu </a:t>
            </a:r>
            <a:r>
              <a:rPr lang="en-US" altLang="en-US" b="1" baseline="-25000">
                <a:latin typeface="Times New Roman" panose="02020603050405020304" pitchFamily="18" charset="0"/>
                <a:cs typeface="Times New Roman" panose="02020603050405020304" pitchFamily="18" charset="0"/>
              </a:rPr>
              <a:t>hỏi</a:t>
            </a:r>
            <a:r>
              <a:rPr lang="vi-VN" altLang="en-US" b="1" baseline="-25000">
                <a:latin typeface="Times New Roman" panose="02020603050405020304" pitchFamily="18" charset="0"/>
                <a:cs typeface="Times New Roman" panose="02020603050405020304" pitchFamily="18" charset="0"/>
              </a:rPr>
              <a:t>: Trong hai tuần đầu ương cá bột lên cá hương, lượng thức ăn cần thiết cho 10.000 cá/ngày là bao nhiêu?</a:t>
            </a:r>
          </a:p>
          <a:p>
            <a:pPr>
              <a:spcBef>
                <a:spcPct val="0"/>
              </a:spcBef>
              <a:buFontTx/>
              <a:buNone/>
            </a:pPr>
            <a:r>
              <a:rPr lang="vi-VN" altLang="en-US" b="1" baseline="-25000">
                <a:latin typeface="Times New Roman" panose="02020603050405020304" pitchFamily="18" charset="0"/>
                <a:cs typeface="Times New Roman" panose="02020603050405020304" pitchFamily="18" charset="0"/>
              </a:rPr>
              <a:t>A. 50 đến 100 g</a:t>
            </a:r>
            <a:r>
              <a:rPr lang="en-US" altLang="en-US" b="1" baseline="-25000">
                <a:latin typeface="Times New Roman" panose="02020603050405020304" pitchFamily="18" charset="0"/>
                <a:cs typeface="Times New Roman" panose="02020603050405020304" pitchFamily="18" charset="0"/>
              </a:rPr>
              <a:t>				</a:t>
            </a:r>
            <a:r>
              <a:rPr lang="vi-VN" altLang="en-US" b="1" baseline="-25000">
                <a:latin typeface="Times New Roman" panose="02020603050405020304" pitchFamily="18" charset="0"/>
                <a:cs typeface="Times New Roman" panose="02020603050405020304" pitchFamily="18" charset="0"/>
              </a:rPr>
              <a:t>B. 100 đến 200 g</a:t>
            </a:r>
          </a:p>
          <a:p>
            <a:pPr>
              <a:spcBef>
                <a:spcPct val="0"/>
              </a:spcBef>
              <a:buFontTx/>
              <a:buNone/>
            </a:pPr>
            <a:r>
              <a:rPr lang="vi-VN" altLang="en-US" b="1" baseline="-25000">
                <a:latin typeface="Times New Roman" panose="02020603050405020304" pitchFamily="18" charset="0"/>
                <a:cs typeface="Times New Roman" panose="02020603050405020304" pitchFamily="18" charset="0"/>
              </a:rPr>
              <a:t>C. 200 đến 300 g</a:t>
            </a:r>
            <a:r>
              <a:rPr lang="en-US" altLang="en-US" b="1" baseline="-25000">
                <a:latin typeface="Times New Roman" panose="02020603050405020304" pitchFamily="18" charset="0"/>
                <a:cs typeface="Times New Roman" panose="02020603050405020304" pitchFamily="18" charset="0"/>
              </a:rPr>
              <a:t>			</a:t>
            </a:r>
            <a:r>
              <a:rPr lang="vi-VN" altLang="en-US" b="1" baseline="-25000">
                <a:latin typeface="Times New Roman" panose="02020603050405020304" pitchFamily="18" charset="0"/>
                <a:cs typeface="Times New Roman" panose="02020603050405020304" pitchFamily="18" charset="0"/>
              </a:rPr>
              <a:t>D. 300 đến 400 g</a:t>
            </a:r>
          </a:p>
        </p:txBody>
      </p:sp>
      <p:sp>
        <p:nvSpPr>
          <p:cNvPr id="19477" name="Rectangle 21">
            <a:extLst>
              <a:ext uri="{FF2B5EF4-FFF2-40B4-BE49-F238E27FC236}">
                <a16:creationId xmlns:a16="http://schemas.microsoft.com/office/drawing/2014/main" id="{18C945A9-5734-F5C5-FF59-9AA702181891}"/>
              </a:ext>
            </a:extLst>
          </p:cNvPr>
          <p:cNvSpPr>
            <a:spLocks noChangeArrowheads="1"/>
          </p:cNvSpPr>
          <p:nvPr/>
        </p:nvSpPr>
        <p:spPr bwMode="auto">
          <a:xfrm>
            <a:off x="49530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Đáp án</a:t>
            </a:r>
          </a:p>
        </p:txBody>
      </p:sp>
      <p:sp>
        <p:nvSpPr>
          <p:cNvPr id="19478" name="AutoShape 22">
            <a:extLst>
              <a:ext uri="{FF2B5EF4-FFF2-40B4-BE49-F238E27FC236}">
                <a16:creationId xmlns:a16="http://schemas.microsoft.com/office/drawing/2014/main" id="{6376D8E9-96F2-B726-C3EF-4E2986586943}"/>
              </a:ext>
            </a:extLst>
          </p:cNvPr>
          <p:cNvSpPr>
            <a:spLocks noChangeArrowheads="1"/>
          </p:cNvSpPr>
          <p:nvPr/>
        </p:nvSpPr>
        <p:spPr bwMode="auto">
          <a:xfrm>
            <a:off x="4537075" y="4665663"/>
            <a:ext cx="3276600" cy="914400"/>
          </a:xfrm>
          <a:prstGeom prst="roundRect">
            <a:avLst>
              <a:gd name="adj" fmla="val 16667"/>
            </a:avLst>
          </a:prstGeom>
          <a:solidFill>
            <a:srgbClr val="C0C0C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b="1">
                <a:solidFill>
                  <a:srgbClr val="0000FF"/>
                </a:solidFill>
              </a:rPr>
              <a:t>B.</a:t>
            </a:r>
          </a:p>
        </p:txBody>
      </p:sp>
      <p:sp>
        <p:nvSpPr>
          <p:cNvPr id="19479" name="Rectangle 23">
            <a:extLst>
              <a:ext uri="{FF2B5EF4-FFF2-40B4-BE49-F238E27FC236}">
                <a16:creationId xmlns:a16="http://schemas.microsoft.com/office/drawing/2014/main" id="{D7DBA3CC-09B0-1BBA-A8F0-68D513DB2261}"/>
              </a:ext>
            </a:extLst>
          </p:cNvPr>
          <p:cNvSpPr>
            <a:spLocks noChangeArrowheads="1"/>
          </p:cNvSpPr>
          <p:nvPr/>
        </p:nvSpPr>
        <p:spPr bwMode="auto">
          <a:xfrm>
            <a:off x="3352800" y="5867400"/>
            <a:ext cx="1371600" cy="457200"/>
          </a:xfrm>
          <a:prstGeom prst="rect">
            <a:avLst/>
          </a:prstGeom>
          <a:solidFill>
            <a:srgbClr val="CCFFCC"/>
          </a:solidFill>
          <a:ln w="38100" cap="rnd">
            <a:solidFill>
              <a:srgbClr val="0000FF"/>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u="sng">
                <a:latin typeface="Times New Roman" panose="02020603050405020304" pitchFamily="18" charset="0"/>
              </a:rPr>
              <a:t>Câu hỏi</a:t>
            </a:r>
          </a:p>
        </p:txBody>
      </p:sp>
      <p:pic>
        <p:nvPicPr>
          <p:cNvPr id="19480" name="Picture 24" descr="HAPPYF~3">
            <a:extLst>
              <a:ext uri="{FF2B5EF4-FFF2-40B4-BE49-F238E27FC236}">
                <a16:creationId xmlns:a16="http://schemas.microsoft.com/office/drawing/2014/main" id="{0EE51551-6E9F-7490-5AF1-213960376DB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165475" y="4665663"/>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25" descr="HAPPYF~3">
            <a:extLst>
              <a:ext uri="{FF2B5EF4-FFF2-40B4-BE49-F238E27FC236}">
                <a16:creationId xmlns:a16="http://schemas.microsoft.com/office/drawing/2014/main" id="{F5C2029F-EC96-8DA6-3331-B25B34AC13D9}"/>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347075" y="4665663"/>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WordArt 12">
            <a:extLst>
              <a:ext uri="{FF2B5EF4-FFF2-40B4-BE49-F238E27FC236}">
                <a16:creationId xmlns:a16="http://schemas.microsoft.com/office/drawing/2014/main" id="{80273DFC-1035-AD76-E642-5D702A064679}"/>
              </a:ext>
            </a:extLst>
          </p:cNvPr>
          <p:cNvSpPr>
            <a:spLocks noChangeArrowheads="1" noChangeShapeType="1" noTextEdit="1"/>
          </p:cNvSpPr>
          <p:nvPr/>
        </p:nvSpPr>
        <p:spPr bwMode="auto">
          <a:xfrm>
            <a:off x="4267201" y="454025"/>
            <a:ext cx="4968875" cy="6477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rPr>
              <a:t>Học tập là con đường ngắn nhất dẫn đến thành công</a:t>
            </a:r>
            <a:endParaRPr lang="en-US" sz="3600" kern="10">
              <a:ln w="12700">
                <a:solidFill>
                  <a:srgbClr val="EAEAEA"/>
                </a:solidFill>
                <a:round/>
                <a:headEnd/>
                <a:tailEnd/>
              </a:ln>
              <a:solidFill>
                <a:srgbClr val="FF0000"/>
              </a:solidFill>
              <a:effectLst>
                <a:outerShdw dist="35921" dir="2700000" sy="50000" kx="2115830" algn="bl" rotWithShape="0">
                  <a:srgbClr val="C0C0C0">
                    <a:alpha val="79999"/>
                  </a:srgbClr>
                </a:outerShdw>
              </a:effectLst>
            </a:endParaRPr>
          </a:p>
        </p:txBody>
      </p:sp>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19477"/>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9478"/>
                                        </p:tgtEl>
                                        <p:attrNameLst>
                                          <p:attrName>style.visibility</p:attrName>
                                        </p:attrNameLst>
                                      </p:cBhvr>
                                      <p:to>
                                        <p:strVal val="visible"/>
                                      </p:to>
                                    </p:set>
                                    <p:anim calcmode="lin" valueType="num">
                                      <p:cBhvr>
                                        <p:cTn id="7" dur="500" fill="hold"/>
                                        <p:tgtEl>
                                          <p:spTgt spid="19478"/>
                                        </p:tgtEl>
                                        <p:attrNameLst>
                                          <p:attrName>ppt_w</p:attrName>
                                        </p:attrNameLst>
                                      </p:cBhvr>
                                      <p:tavLst>
                                        <p:tav tm="0">
                                          <p:val>
                                            <p:fltVal val="0"/>
                                          </p:val>
                                        </p:tav>
                                        <p:tav tm="100000">
                                          <p:val>
                                            <p:strVal val="#ppt_w"/>
                                          </p:val>
                                        </p:tav>
                                      </p:tavLst>
                                    </p:anim>
                                    <p:anim calcmode="lin" valueType="num">
                                      <p:cBhvr>
                                        <p:cTn id="8" dur="500" fill="hold"/>
                                        <p:tgtEl>
                                          <p:spTgt spid="19478"/>
                                        </p:tgtEl>
                                        <p:attrNameLst>
                                          <p:attrName>ppt_h</p:attrName>
                                        </p:attrNameLst>
                                      </p:cBhvr>
                                      <p:tavLst>
                                        <p:tav tm="0">
                                          <p:val>
                                            <p:fltVal val="0"/>
                                          </p:val>
                                        </p:tav>
                                        <p:tav tm="100000">
                                          <p:val>
                                            <p:strVal val="#ppt_h"/>
                                          </p:val>
                                        </p:tav>
                                      </p:tavLst>
                                    </p:anim>
                                    <p:anim calcmode="lin" valueType="num">
                                      <p:cBhvr>
                                        <p:cTn id="9" dur="500" fill="hold"/>
                                        <p:tgtEl>
                                          <p:spTgt spid="19478"/>
                                        </p:tgtEl>
                                        <p:attrNameLst>
                                          <p:attrName>style.rotation</p:attrName>
                                        </p:attrNameLst>
                                      </p:cBhvr>
                                      <p:tavLst>
                                        <p:tav tm="0">
                                          <p:val>
                                            <p:fltVal val="360"/>
                                          </p:val>
                                        </p:tav>
                                        <p:tav tm="100000">
                                          <p:val>
                                            <p:fltVal val="0"/>
                                          </p:val>
                                        </p:tav>
                                      </p:tavLst>
                                    </p:anim>
                                    <p:animEffect transition="in" filter="fade">
                                      <p:cBhvr>
                                        <p:cTn id="10" dur="500"/>
                                        <p:tgtEl>
                                          <p:spTgt spid="19478"/>
                                        </p:tgtEl>
                                      </p:cBhvr>
                                    </p:animEffect>
                                  </p:childTnLst>
                                </p:cTn>
                              </p:par>
                              <p:par>
                                <p:cTn id="11" presetID="58" presetClass="entr" presetSubtype="0" accel="100000" fill="hold" nodeType="withEffect">
                                  <p:stCondLst>
                                    <p:cond delay="0"/>
                                  </p:stCondLst>
                                  <p:childTnLst>
                                    <p:set>
                                      <p:cBhvr>
                                        <p:cTn id="12" dur="1" fill="hold">
                                          <p:stCondLst>
                                            <p:cond delay="0"/>
                                          </p:stCondLst>
                                        </p:cTn>
                                        <p:tgtEl>
                                          <p:spTgt spid="19481"/>
                                        </p:tgtEl>
                                        <p:attrNameLst>
                                          <p:attrName>style.visibility</p:attrName>
                                        </p:attrNameLst>
                                      </p:cBhvr>
                                      <p:to>
                                        <p:strVal val="visible"/>
                                      </p:to>
                                    </p:set>
                                    <p:anim calcmode="lin" valueType="num">
                                      <p:cBhvr>
                                        <p:cTn id="13" dur="500" fill="hold"/>
                                        <p:tgtEl>
                                          <p:spTgt spid="19481"/>
                                        </p:tgtEl>
                                        <p:attrNameLst>
                                          <p:attrName>ppt_w</p:attrName>
                                        </p:attrNameLst>
                                      </p:cBhvr>
                                      <p:tavLst>
                                        <p:tav tm="0">
                                          <p:val>
                                            <p:strVal val="#ppt_w*2.5"/>
                                          </p:val>
                                        </p:tav>
                                        <p:tav tm="100000">
                                          <p:val>
                                            <p:strVal val="#ppt_w"/>
                                          </p:val>
                                        </p:tav>
                                      </p:tavLst>
                                    </p:anim>
                                    <p:anim calcmode="lin" valueType="num">
                                      <p:cBhvr>
                                        <p:cTn id="14" dur="500" fill="hold"/>
                                        <p:tgtEl>
                                          <p:spTgt spid="19481"/>
                                        </p:tgtEl>
                                        <p:attrNameLst>
                                          <p:attrName>ppt_h</p:attrName>
                                        </p:attrNameLst>
                                      </p:cBhvr>
                                      <p:tavLst>
                                        <p:tav tm="0">
                                          <p:val>
                                            <p:strVal val="#ppt_h*0.01"/>
                                          </p:val>
                                        </p:tav>
                                        <p:tav tm="100000">
                                          <p:val>
                                            <p:strVal val="#ppt_h"/>
                                          </p:val>
                                        </p:tav>
                                      </p:tavLst>
                                    </p:anim>
                                    <p:anim calcmode="lin" valueType="num">
                                      <p:cBhvr>
                                        <p:cTn id="15" dur="500" fill="hold"/>
                                        <p:tgtEl>
                                          <p:spTgt spid="19481"/>
                                        </p:tgtEl>
                                        <p:attrNameLst>
                                          <p:attrName>ppt_x</p:attrName>
                                        </p:attrNameLst>
                                      </p:cBhvr>
                                      <p:tavLst>
                                        <p:tav tm="0">
                                          <p:val>
                                            <p:strVal val="#ppt_x"/>
                                          </p:val>
                                        </p:tav>
                                        <p:tav tm="100000">
                                          <p:val>
                                            <p:strVal val="#ppt_x"/>
                                          </p:val>
                                        </p:tav>
                                      </p:tavLst>
                                    </p:anim>
                                    <p:anim calcmode="lin" valueType="num">
                                      <p:cBhvr>
                                        <p:cTn id="16" dur="500" fill="hold"/>
                                        <p:tgtEl>
                                          <p:spTgt spid="19481"/>
                                        </p:tgtEl>
                                        <p:attrNameLst>
                                          <p:attrName>ppt_y</p:attrName>
                                        </p:attrNameLst>
                                      </p:cBhvr>
                                      <p:tavLst>
                                        <p:tav tm="0">
                                          <p:val>
                                            <p:strVal val="#ppt_h+1"/>
                                          </p:val>
                                        </p:tav>
                                        <p:tav tm="100000">
                                          <p:val>
                                            <p:strVal val="#ppt_y"/>
                                          </p:val>
                                        </p:tav>
                                      </p:tavLst>
                                    </p:anim>
                                    <p:animEffect transition="in" filter="fade">
                                      <p:cBhvr>
                                        <p:cTn id="17" dur="500"/>
                                        <p:tgtEl>
                                          <p:spTgt spid="19481"/>
                                        </p:tgtEl>
                                      </p:cBhvr>
                                    </p:animEffect>
                                  </p:childTnLst>
                                </p:cTn>
                              </p:par>
                              <p:par>
                                <p:cTn id="18" presetID="58" presetClass="entr" presetSubtype="0" accel="100000" fill="hold" nodeType="withEffect">
                                  <p:stCondLst>
                                    <p:cond delay="0"/>
                                  </p:stCondLst>
                                  <p:childTnLst>
                                    <p:set>
                                      <p:cBhvr>
                                        <p:cTn id="19" dur="1" fill="hold">
                                          <p:stCondLst>
                                            <p:cond delay="0"/>
                                          </p:stCondLst>
                                        </p:cTn>
                                        <p:tgtEl>
                                          <p:spTgt spid="19480"/>
                                        </p:tgtEl>
                                        <p:attrNameLst>
                                          <p:attrName>style.visibility</p:attrName>
                                        </p:attrNameLst>
                                      </p:cBhvr>
                                      <p:to>
                                        <p:strVal val="visible"/>
                                      </p:to>
                                    </p:set>
                                    <p:anim calcmode="lin" valueType="num">
                                      <p:cBhvr>
                                        <p:cTn id="20" dur="500" fill="hold"/>
                                        <p:tgtEl>
                                          <p:spTgt spid="19480"/>
                                        </p:tgtEl>
                                        <p:attrNameLst>
                                          <p:attrName>ppt_w</p:attrName>
                                        </p:attrNameLst>
                                      </p:cBhvr>
                                      <p:tavLst>
                                        <p:tav tm="0">
                                          <p:val>
                                            <p:strVal val="#ppt_w*2.5"/>
                                          </p:val>
                                        </p:tav>
                                        <p:tav tm="100000">
                                          <p:val>
                                            <p:strVal val="#ppt_w"/>
                                          </p:val>
                                        </p:tav>
                                      </p:tavLst>
                                    </p:anim>
                                    <p:anim calcmode="lin" valueType="num">
                                      <p:cBhvr>
                                        <p:cTn id="21" dur="500" fill="hold"/>
                                        <p:tgtEl>
                                          <p:spTgt spid="19480"/>
                                        </p:tgtEl>
                                        <p:attrNameLst>
                                          <p:attrName>ppt_h</p:attrName>
                                        </p:attrNameLst>
                                      </p:cBhvr>
                                      <p:tavLst>
                                        <p:tav tm="0">
                                          <p:val>
                                            <p:strVal val="#ppt_h*0.01"/>
                                          </p:val>
                                        </p:tav>
                                        <p:tav tm="100000">
                                          <p:val>
                                            <p:strVal val="#ppt_h"/>
                                          </p:val>
                                        </p:tav>
                                      </p:tavLst>
                                    </p:anim>
                                    <p:anim calcmode="lin" valueType="num">
                                      <p:cBhvr>
                                        <p:cTn id="22" dur="500" fill="hold"/>
                                        <p:tgtEl>
                                          <p:spTgt spid="19480"/>
                                        </p:tgtEl>
                                        <p:attrNameLst>
                                          <p:attrName>ppt_x</p:attrName>
                                        </p:attrNameLst>
                                      </p:cBhvr>
                                      <p:tavLst>
                                        <p:tav tm="0">
                                          <p:val>
                                            <p:strVal val="#ppt_x"/>
                                          </p:val>
                                        </p:tav>
                                        <p:tav tm="100000">
                                          <p:val>
                                            <p:strVal val="#ppt_x"/>
                                          </p:val>
                                        </p:tav>
                                      </p:tavLst>
                                    </p:anim>
                                    <p:anim calcmode="lin" valueType="num">
                                      <p:cBhvr>
                                        <p:cTn id="23" dur="500" fill="hold"/>
                                        <p:tgtEl>
                                          <p:spTgt spid="19480"/>
                                        </p:tgtEl>
                                        <p:attrNameLst>
                                          <p:attrName>ppt_y</p:attrName>
                                        </p:attrNameLst>
                                      </p:cBhvr>
                                      <p:tavLst>
                                        <p:tav tm="0">
                                          <p:val>
                                            <p:strVal val="#ppt_h+1"/>
                                          </p:val>
                                        </p:tav>
                                        <p:tav tm="100000">
                                          <p:val>
                                            <p:strVal val="#ppt_y"/>
                                          </p:val>
                                        </p:tav>
                                      </p:tavLst>
                                    </p:anim>
                                    <p:animEffect transition="in" filter="fade">
                                      <p:cBhvr>
                                        <p:cTn id="24" dur="500"/>
                                        <p:tgtEl>
                                          <p:spTgt spid="19480"/>
                                        </p:tgtEl>
                                      </p:cBhvr>
                                    </p:animEffect>
                                  </p:childTnLst>
                                </p:cTn>
                              </p:par>
                            </p:childTnLst>
                          </p:cTn>
                        </p:par>
                      </p:childTnLst>
                    </p:cTn>
                  </p:par>
                </p:childTnLst>
              </p:cTn>
              <p:nextCondLst>
                <p:cond evt="onClick" delay="0">
                  <p:tgtEl>
                    <p:spTgt spid="19477"/>
                  </p:tgtEl>
                </p:cond>
              </p:nextCondLst>
            </p:seq>
            <p:seq concurrent="1" nextAc="seek">
              <p:cTn id="25" restart="whenNotActive" fill="hold" evtFilter="cancelBubble" nodeType="interactiveSeq">
                <p:stCondLst>
                  <p:cond evt="onClick" delay="0">
                    <p:tgtEl>
                      <p:spTgt spid="1947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19476"/>
                                        </p:tgtEl>
                                        <p:attrNameLst>
                                          <p:attrName>style.visibility</p:attrName>
                                        </p:attrNameLst>
                                      </p:cBhvr>
                                      <p:to>
                                        <p:strVal val="visible"/>
                                      </p:to>
                                    </p:set>
                                    <p:animEffect transition="in" filter="barn(inVertical)">
                                      <p:cBhvr>
                                        <p:cTn id="30" dur="500"/>
                                        <p:tgtEl>
                                          <p:spTgt spid="19476"/>
                                        </p:tgtEl>
                                      </p:cBhvr>
                                    </p:animEffect>
                                  </p:childTnLst>
                                </p:cTn>
                              </p:par>
                            </p:childTnLst>
                          </p:cTn>
                        </p:par>
                      </p:childTnLst>
                    </p:cTn>
                  </p:par>
                </p:childTnLst>
              </p:cTn>
              <p:nextCondLst>
                <p:cond evt="onClick" delay="0">
                  <p:tgtEl>
                    <p:spTgt spid="19479"/>
                  </p:tgtEl>
                </p:cond>
              </p:nextCondLst>
            </p:seq>
          </p:childTnLst>
        </p:cTn>
      </p:par>
    </p:tnLst>
    <p:bldLst>
      <p:bldP spid="19476" grpId="0"/>
      <p:bldP spid="1947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77f4cba6bafe59c40b88d9b4e9136596">
            <a:extLst>
              <a:ext uri="{FF2B5EF4-FFF2-40B4-BE49-F238E27FC236}">
                <a16:creationId xmlns:a16="http://schemas.microsoft.com/office/drawing/2014/main" id="{E4D0AFA8-68D4-D386-DE68-82A09269E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ddeddd">
            <a:extLst>
              <a:ext uri="{FF2B5EF4-FFF2-40B4-BE49-F238E27FC236}">
                <a16:creationId xmlns:a16="http://schemas.microsoft.com/office/drawing/2014/main" id="{2FBCF3C6-BAF9-4A75-B20B-52EFBB548D6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Picture1">
            <a:extLst>
              <a:ext uri="{FF2B5EF4-FFF2-40B4-BE49-F238E27FC236}">
                <a16:creationId xmlns:a16="http://schemas.microsoft.com/office/drawing/2014/main" id="{8EF11E09-8BD3-660E-3063-5EBA266C41D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00050"/>
            <a:ext cx="6172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ddeddd">
            <a:extLst>
              <a:ext uri="{FF2B5EF4-FFF2-40B4-BE49-F238E27FC236}">
                <a16:creationId xmlns:a16="http://schemas.microsoft.com/office/drawing/2014/main" id="{80F955B8-D5BA-223A-BA26-FB68C7499A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ddeddd">
            <a:extLst>
              <a:ext uri="{FF2B5EF4-FFF2-40B4-BE49-F238E27FC236}">
                <a16:creationId xmlns:a16="http://schemas.microsoft.com/office/drawing/2014/main" id="{8CC2C5A0-1C97-8A9B-86D4-1A2EE46E9BC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ddeddd">
            <a:extLst>
              <a:ext uri="{FF2B5EF4-FFF2-40B4-BE49-F238E27FC236}">
                <a16:creationId xmlns:a16="http://schemas.microsoft.com/office/drawing/2014/main" id="{2CACCF93-DA99-9A99-0460-DED0AC3DE8D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029200"/>
            <a:ext cx="1676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Flwr08">
            <a:extLst>
              <a:ext uri="{FF2B5EF4-FFF2-40B4-BE49-F238E27FC236}">
                <a16:creationId xmlns:a16="http://schemas.microsoft.com/office/drawing/2014/main" id="{65DAC6E0-59E7-FA2E-C013-F73DCCAAAD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15240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Flwr08">
            <a:extLst>
              <a:ext uri="{FF2B5EF4-FFF2-40B4-BE49-F238E27FC236}">
                <a16:creationId xmlns:a16="http://schemas.microsoft.com/office/drawing/2014/main" id="{447207FB-B166-A6AE-D170-015F24A820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2876" y="1447800"/>
            <a:ext cx="365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Picture1da">
            <a:extLst>
              <a:ext uri="{FF2B5EF4-FFF2-40B4-BE49-F238E27FC236}">
                <a16:creationId xmlns:a16="http://schemas.microsoft.com/office/drawing/2014/main" id="{E0BC7F02-183A-6710-0CE8-2279BBD4ADA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95775" y="981075"/>
            <a:ext cx="297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1" descr="XLIGHT~1">
            <a:extLst>
              <a:ext uri="{FF2B5EF4-FFF2-40B4-BE49-F238E27FC236}">
                <a16:creationId xmlns:a16="http://schemas.microsoft.com/office/drawing/2014/main" id="{94EE21BD-1480-EEA3-3DC1-FB7D5F9DF61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81201" y="6583363"/>
            <a:ext cx="79787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WordArt 12">
            <a:extLst>
              <a:ext uri="{FF2B5EF4-FFF2-40B4-BE49-F238E27FC236}">
                <a16:creationId xmlns:a16="http://schemas.microsoft.com/office/drawing/2014/main" id="{16A7C4F8-D0B8-6233-62F7-37C31C2B7052}"/>
              </a:ext>
            </a:extLst>
          </p:cNvPr>
          <p:cNvSpPr>
            <a:spLocks noChangeArrowheads="1" noChangeShapeType="1" noTextEdit="1"/>
          </p:cNvSpPr>
          <p:nvPr/>
        </p:nvSpPr>
        <p:spPr bwMode="auto">
          <a:xfrm>
            <a:off x="3962401" y="3733800"/>
            <a:ext cx="4714875" cy="1828800"/>
          </a:xfrm>
          <a:prstGeom prst="rect">
            <a:avLst/>
          </a:prstGeom>
        </p:spPr>
        <p:txBody>
          <a:bodyPr wrap="none" fromWordArt="1">
            <a:prstTxWarp prst="textPlain">
              <a:avLst>
                <a:gd name="adj" fmla="val 50000"/>
              </a:avLst>
            </a:prstTxWarp>
          </a:bodyPr>
          <a:lstStyle/>
          <a:p>
            <a:pPr algn="ctr"/>
            <a:r>
              <a:rPr lang="vi-VN"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Cảm ơn các em</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ndParaRPr>
          </a:p>
        </p:txBody>
      </p:sp>
      <p:pic>
        <p:nvPicPr>
          <p:cNvPr id="25613" name="Picture 16" descr="HAPPYF~3">
            <a:extLst>
              <a:ext uri="{FF2B5EF4-FFF2-40B4-BE49-F238E27FC236}">
                <a16:creationId xmlns:a16="http://schemas.microsoft.com/office/drawing/2014/main" id="{9416675D-00F1-591A-1740-5D1E48CA0FC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43250" y="191611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7" descr="HAPPYF~3">
            <a:extLst>
              <a:ext uri="{FF2B5EF4-FFF2-40B4-BE49-F238E27FC236}">
                <a16:creationId xmlns:a16="http://schemas.microsoft.com/office/drawing/2014/main" id="{25BF2FFB-AF2E-9E95-84E9-25AA9044EE12}"/>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751763" y="1916113"/>
            <a:ext cx="800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8" descr="FORWAR~1">
            <a:hlinkClick r:id="" action="ppaction://noaction"/>
            <a:extLst>
              <a:ext uri="{FF2B5EF4-FFF2-40B4-BE49-F238E27FC236}">
                <a16:creationId xmlns:a16="http://schemas.microsoft.com/office/drawing/2014/main" id="{ECF26A18-FB62-C79D-8253-B7A6029E7F32}"/>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982200" y="64008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24437.mp3">
            <a:hlinkClick r:id="" action="ppaction://media"/>
            <a:extLst>
              <a:ext uri="{FF2B5EF4-FFF2-40B4-BE49-F238E27FC236}">
                <a16:creationId xmlns:a16="http://schemas.microsoft.com/office/drawing/2014/main" id="{F8D7C8B0-3EBC-2F77-F8F2-9B0030519B49}"/>
              </a:ext>
            </a:extLst>
          </p:cNvPr>
          <p:cNvPicPr>
            <a:picLocks noRot="1" noChangeAspect="1" noChangeArrowheads="1"/>
          </p:cNvPicPr>
          <p:nvPr>
            <a:audioFile r:link="rId1"/>
          </p:nvPr>
        </p:nvPicPr>
        <p:blipFill>
          <a:blip r:embed="rId12">
            <a:extLst>
              <a:ext uri="{28A0092B-C50C-407E-A947-70E740481C1C}">
                <a14:useLocalDpi xmlns:a14="http://schemas.microsoft.com/office/drawing/2010/main" val="0"/>
              </a:ext>
            </a:extLst>
          </a:blip>
          <a:srcRect/>
          <a:stretch>
            <a:fillRect/>
          </a:stretch>
        </p:blipFill>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nodeType="withEffect">
                                  <p:stCondLst>
                                    <p:cond delay="0"/>
                                  </p:stCondLst>
                                  <p:childTnLst>
                                    <p:animClr clrSpc="hsl" dir="ccw">
                                      <p:cBhvr>
                                        <p:cTn id="6" dur="5000" fill="hold"/>
                                        <p:tgtEl>
                                          <p:spTgt spid="29708"/>
                                        </p:tgtEl>
                                        <p:attrNameLst>
                                          <p:attrName>style.color</p:attrName>
                                        </p:attrNameLst>
                                      </p:cBhvr>
                                      <p:to>
                                        <a:srgbClr val="FF0066"/>
                                      </p:to>
                                    </p:animClr>
                                  </p:childTnLst>
                                </p:cTn>
                              </p:par>
                              <p:par>
                                <p:cTn id="7" presetID="1" presetClass="mediacall" presetSubtype="0" fill="hold" nodeType="withEffect">
                                  <p:stCondLst>
                                    <p:cond delay="0"/>
                                  </p:stCondLst>
                                  <p:childTnLst>
                                    <p:cmd type="call" cmd="playFrom(0.0)">
                                      <p:cBhvr>
                                        <p:cTn id="8" dur="18553" fill="hold"/>
                                        <p:tgtEl>
                                          <p:spTgt spid="297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297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183" y="994188"/>
            <a:ext cx="3275798" cy="755866"/>
          </a:xfrm>
        </p:spPr>
        <p:txBody>
          <a:bodyPr>
            <a:noAutofit/>
          </a:bodyPr>
          <a:lstStyle/>
          <a:p>
            <a:pPr algn="ctr"/>
            <a:r>
              <a:rPr lang="en-US" sz="4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KHỞI ĐỘNG</a:t>
            </a:r>
          </a:p>
        </p:txBody>
      </p:sp>
      <p:sp>
        <p:nvSpPr>
          <p:cNvPr id="5" name="Cloud Callout 4"/>
          <p:cNvSpPr/>
          <p:nvPr/>
        </p:nvSpPr>
        <p:spPr>
          <a:xfrm>
            <a:off x="4777740" y="427741"/>
            <a:ext cx="4927004" cy="2130791"/>
          </a:xfrm>
          <a:prstGeom prst="cloudCallout">
            <a:avLst>
              <a:gd name="adj1" fmla="val 63813"/>
              <a:gd name="adj2" fmla="val 6897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800"/>
              </a:spcAft>
            </a:pPr>
            <a:r>
              <a:rPr lang="en-US" sz="2800" i="1" kern="100">
                <a:solidFill>
                  <a:srgbClr val="FF0000"/>
                </a:solidFill>
                <a:latin typeface="Times New Roman" panose="02020603050405020304" pitchFamily="18" charset="0"/>
                <a:ea typeface="Arial" panose="020B0604020202020204" pitchFamily="34" charset="0"/>
                <a:cs typeface="Times New Roman" panose="02020603050405020304" pitchFamily="18" charset="0"/>
              </a:rPr>
              <a:t>ương nuôi cá có ảnh hưởng như thế nào đến việc nuôi thả cả</a:t>
            </a:r>
            <a:r>
              <a:rPr lang="vi-VN" sz="2800" i="1" kern="10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kern="100">
              <a:solidFill>
                <a:srgbClr val="FF0000"/>
              </a:solidFill>
              <a:latin typeface="Times New Roman" panose="02020603050405020304" pitchFamily="18"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flipH="1">
                <a:off x="10628897" y="342900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flipH="1">
                <a:off x="10628897" y="3429000"/>
                <a:ext cx="713083" cy="923330"/>
              </a:xfrm>
              <a:prstGeom prst="rect">
                <a:avLst/>
              </a:prstGeom>
              <a:blipFill>
                <a:blip r:embed="rId4"/>
                <a:stretch>
                  <a:fillRect/>
                </a:stretch>
              </a:blipFill>
            </p:spPr>
            <p:txBody>
              <a:bodyPr/>
              <a:lstStyle/>
              <a:p>
                <a:r>
                  <a:rPr lang="en-US">
                    <a:noFill/>
                  </a:rPr>
                  <a:t> </a:t>
                </a:r>
              </a:p>
            </p:txBody>
          </p:sp>
        </mc:Fallback>
      </mc:AlternateContent>
      <p:sp>
        <p:nvSpPr>
          <p:cNvPr id="7" name="Thought Bubble: Cloud 6">
            <a:extLst>
              <a:ext uri="{FF2B5EF4-FFF2-40B4-BE49-F238E27FC236}">
                <a16:creationId xmlns:a16="http://schemas.microsoft.com/office/drawing/2014/main" id="{DBFE49A5-9C6B-78A3-7F7C-FF96B5E001B6}"/>
              </a:ext>
            </a:extLst>
          </p:cNvPr>
          <p:cNvSpPr/>
          <p:nvPr/>
        </p:nvSpPr>
        <p:spPr>
          <a:xfrm>
            <a:off x="5889257" y="2859545"/>
            <a:ext cx="4739640" cy="3245215"/>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800"/>
              </a:spcAft>
            </a:pPr>
            <a:r>
              <a:rPr lang="en-US" i="1" kern="100">
                <a:solidFill>
                  <a:schemeClr val="tx1"/>
                </a:solidFill>
                <a:latin typeface="Times New Roman" panose="02020603050405020304" pitchFamily="18" charset="0"/>
                <a:ea typeface="Arial" panose="020B0604020202020204" pitchFamily="34" charset="0"/>
                <a:cs typeface="Times New Roman" panose="02020603050405020304" pitchFamily="18" charset="0"/>
              </a:rPr>
              <a:t>- Cá giống là một trong những khâu quan trọng của cả quá trình nuôi cá, có đủ cá giống, đủ chủng loại, chất lượng tốt là yếu tố quyết định đến năng suất, sản lượng đàn cá nuôi</a:t>
            </a:r>
            <a:r>
              <a:rPr lang="vi-VN" i="1" kern="10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kern="100">
              <a:solidFill>
                <a:schemeClr val="tx1"/>
              </a:solidFill>
              <a:latin typeface="Times New Roman" panose="02020603050405020304" pitchFamily="18" charset="0"/>
              <a:ea typeface="Arial" panose="020B0604020202020204" pitchFamily="34" charset="0"/>
              <a:cs typeface="Arial" panose="020B0604020202020204" pitchFamily="34" charset="0"/>
            </a:endParaRPr>
          </a:p>
        </p:txBody>
      </p:sp>
      <p:pic>
        <p:nvPicPr>
          <p:cNvPr id="3" name="Untitled Project">
            <a:hlinkClick r:id="" action="ppaction://media"/>
            <a:extLst>
              <a:ext uri="{FF2B5EF4-FFF2-40B4-BE49-F238E27FC236}">
                <a16:creationId xmlns:a16="http://schemas.microsoft.com/office/drawing/2014/main" id="{72FAD49C-051B-E08B-B5DC-4D5EA2B0EA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5803" y="2489240"/>
            <a:ext cx="4968240" cy="3726180"/>
          </a:xfrm>
          <a:prstGeom prst="rect">
            <a:avLst/>
          </a:prstGeom>
        </p:spPr>
      </p:pic>
    </p:spTree>
    <p:extLst>
      <p:ext uri="{BB962C8B-B14F-4D97-AF65-F5344CB8AC3E}">
        <p14:creationId xmlns:p14="http://schemas.microsoft.com/office/powerpoint/2010/main" val="2691450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15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1. ĐẶC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5" name="Cloud Callout 4"/>
          <p:cNvSpPr/>
          <p:nvPr/>
        </p:nvSpPr>
        <p:spPr>
          <a:xfrm>
            <a:off x="7660043" y="715321"/>
            <a:ext cx="4272074" cy="2612337"/>
          </a:xfrm>
          <a:prstGeom prst="cloudCallout">
            <a:avLst>
              <a:gd name="adj1" fmla="val -74525"/>
              <a:gd name="adj2" fmla="val 8371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Hãy nêu đặc điểm sinh sản của cá</a:t>
            </a:r>
            <a:r>
              <a:rPr lang="vi-VN" sz="280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p:txBody>
      </p:sp>
      <p:sp>
        <p:nvSpPr>
          <p:cNvPr id="6" name="TextBox 5"/>
          <p:cNvSpPr txBox="1"/>
          <p:nvPr/>
        </p:nvSpPr>
        <p:spPr>
          <a:xfrm>
            <a:off x="259883" y="760852"/>
            <a:ext cx="6227544"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1.1. ĐẶC ĐIỂM SINH SẢN CỦA CÁ</a:t>
            </a:r>
            <a:endParaRPr lang="en-US" sz="26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F624C3-3231-419C-F28E-4824A4BD7D2B}"/>
                  </a:ext>
                </a:extLst>
              </p:cNvPr>
              <p:cNvSpPr txBox="1"/>
              <p:nvPr/>
            </p:nvSpPr>
            <p:spPr>
              <a:xfrm flipH="1">
                <a:off x="6487427" y="433197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CF624C3-3231-419C-F28E-4824A4BD7D2B}"/>
                  </a:ext>
                </a:extLst>
              </p:cNvPr>
              <p:cNvSpPr txBox="1">
                <a:spLocks noRot="1" noChangeAspect="1" noMove="1" noResize="1" noEditPoints="1" noAdjustHandles="1" noChangeArrowheads="1" noChangeShapeType="1" noTextEdit="1"/>
              </p:cNvSpPr>
              <p:nvPr/>
            </p:nvSpPr>
            <p:spPr>
              <a:xfrm flipH="1">
                <a:off x="6487427" y="4331970"/>
                <a:ext cx="713083" cy="923330"/>
              </a:xfrm>
              <a:prstGeom prst="rect">
                <a:avLst/>
              </a:prstGeom>
              <a:blipFill>
                <a:blip r:embed="rId2"/>
                <a:stretch>
                  <a:fillRect/>
                </a:stretch>
              </a:blipFill>
            </p:spPr>
            <p:txBody>
              <a:bodyPr/>
              <a:lstStyle/>
              <a:p>
                <a:r>
                  <a:rPr lang="en-US">
                    <a:noFill/>
                  </a:rPr>
                  <a:t> </a:t>
                </a:r>
              </a:p>
            </p:txBody>
          </p:sp>
        </mc:Fallback>
      </mc:AlternateContent>
      <p:sp>
        <p:nvSpPr>
          <p:cNvPr id="9" name="Scroll: Horizontal 8">
            <a:extLst>
              <a:ext uri="{FF2B5EF4-FFF2-40B4-BE49-F238E27FC236}">
                <a16:creationId xmlns:a16="http://schemas.microsoft.com/office/drawing/2014/main" id="{4D0846DC-4D30-E3E2-9B70-7A153C8D2B76}"/>
              </a:ext>
            </a:extLst>
          </p:cNvPr>
          <p:cNvSpPr/>
          <p:nvPr/>
        </p:nvSpPr>
        <p:spPr>
          <a:xfrm>
            <a:off x="450955" y="1441915"/>
            <a:ext cx="7055892" cy="4972533"/>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 Tuổi sinh sản</a:t>
            </a:r>
            <a:endParaRPr lang="en-US" sz="1800" kern="100">
              <a:solidFill>
                <a:srgbClr val="000000"/>
              </a:solidFill>
              <a:effectLst/>
              <a:latin typeface="Times New Roman" panose="02020603050405020304" pitchFamily="18" charset="0"/>
              <a:ea typeface="Arial" panose="020B0604020202020204" pitchFamily="34" charset="0"/>
              <a:cs typeface="Arial" panose="020B0604020202020204" pitchFamily="34" charset="0"/>
            </a:endParaRPr>
          </a:p>
          <a:p>
            <a:pPr algn="just">
              <a:lnSpc>
                <a:spcPct val="107000"/>
              </a:lnSpc>
              <a:spcBef>
                <a:spcPts val="600"/>
              </a:spcBef>
              <a:spcAft>
                <a:spcPts val="800"/>
              </a:spcAft>
            </a:pPr>
            <a:r>
              <a:rPr lang="en-US" sz="1800" kern="100">
                <a:solidFill>
                  <a:srgbClr val="000000"/>
                </a:solidFill>
                <a:effectLst/>
                <a:latin typeface="Times New Roman" panose="02020603050405020304" pitchFamily="18" charset="0"/>
                <a:ea typeface="Arial" panose="020B0604020202020204" pitchFamily="34" charset="0"/>
                <a:cs typeface="Arial" panose="020B0604020202020204" pitchFamily="34" charset="0"/>
              </a:rPr>
              <a:t>Tuổi thành thục lần đầu của cá rất khác nhau tùy theo loại. cá được nuôi dưỡng tốt, nuôi trong vùng nước ấm có thể thành thục sớm hơn. </a:t>
            </a:r>
          </a:p>
          <a:p>
            <a:pPr algn="just">
              <a:lnSpc>
                <a:spcPct val="107000"/>
              </a:lnSpc>
              <a:spcBef>
                <a:spcPts val="600"/>
              </a:spcBef>
              <a:spcAft>
                <a:spcPts val="800"/>
              </a:spcAft>
            </a:pPr>
            <a:r>
              <a:rPr lang="en-US" kern="100">
                <a:solidFill>
                  <a:srgbClr val="000000"/>
                </a:solidFill>
                <a:latin typeface="Times New Roman" panose="02020603050405020304" pitchFamily="18" charset="0"/>
                <a:ea typeface="Arial" panose="020B0604020202020204" pitchFamily="34" charset="0"/>
                <a:cs typeface="Arial" panose="020B0604020202020204" pitchFamily="34" charset="0"/>
              </a:rPr>
              <a:t>M</a:t>
            </a:r>
            <a:r>
              <a:rPr lang="en-US" sz="1800" kern="100">
                <a:solidFill>
                  <a:srgbClr val="000000"/>
                </a:solidFill>
                <a:effectLst/>
                <a:latin typeface="Times New Roman" panose="02020603050405020304" pitchFamily="18" charset="0"/>
                <a:ea typeface="Arial" panose="020B0604020202020204" pitchFamily="34" charset="0"/>
                <a:cs typeface="Arial" panose="020B0604020202020204" pitchFamily="34" charset="0"/>
              </a:rPr>
              <a:t>ột số loài cá nước ta có khả năng sinh sản lần đầu sau 3 năm tuổi. </a:t>
            </a:r>
            <a:r>
              <a:rPr lang="en-US" kern="100">
                <a:solidFill>
                  <a:srgbClr val="000000"/>
                </a:solidFill>
                <a:latin typeface="Times New Roman" panose="02020603050405020304" pitchFamily="18" charset="0"/>
                <a:ea typeface="Arial" panose="020B0604020202020204" pitchFamily="34" charset="0"/>
                <a:cs typeface="Arial" panose="020B0604020202020204" pitchFamily="34" charset="0"/>
              </a:rPr>
              <a:t>M</a:t>
            </a:r>
            <a:r>
              <a:rPr lang="en-US" sz="1800" kern="100">
                <a:solidFill>
                  <a:srgbClr val="000000"/>
                </a:solidFill>
                <a:effectLst/>
                <a:latin typeface="Times New Roman" panose="02020603050405020304" pitchFamily="18" charset="0"/>
                <a:ea typeface="Arial" panose="020B0604020202020204" pitchFamily="34" charset="0"/>
                <a:cs typeface="Arial" panose="020B0604020202020204" pitchFamily="34" charset="0"/>
              </a:rPr>
              <a:t>ột số loài cá có khả năng thành thục Sau một năm tuổi. Một số có khả năng Thành Thục lần đầu sau 6 tháng tuổi.</a:t>
            </a:r>
            <a:endParaRPr lang="en-US" sz="1800" kern="100">
              <a:effectLst/>
              <a:latin typeface="Times New Roman" panose="02020603050405020304" pitchFamily="18" charset="0"/>
              <a:ea typeface="Arial" panose="020B0604020202020204" pitchFamily="34" charset="0"/>
              <a:cs typeface="Arial" panose="020B0604020202020204" pitchFamily="34" charset="0"/>
            </a:endParaRPr>
          </a:p>
          <a:p>
            <a:pPr algn="ctr"/>
            <a:endParaRPr lang="en-US"/>
          </a:p>
        </p:txBody>
      </p:sp>
    </p:spTree>
    <p:extLst>
      <p:ext uri="{BB962C8B-B14F-4D97-AF65-F5344CB8AC3E}">
        <p14:creationId xmlns:p14="http://schemas.microsoft.com/office/powerpoint/2010/main" val="1977866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1. ĐẶC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5" name="Cloud Callout 4"/>
          <p:cNvSpPr/>
          <p:nvPr/>
        </p:nvSpPr>
        <p:spPr>
          <a:xfrm>
            <a:off x="7660043" y="715321"/>
            <a:ext cx="4272074" cy="2612337"/>
          </a:xfrm>
          <a:prstGeom prst="cloudCallout">
            <a:avLst>
              <a:gd name="adj1" fmla="val -74525"/>
              <a:gd name="adj2" fmla="val 8371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800" b="1" kern="100" spc="-50">
                <a:effectLst/>
                <a:latin typeface="Times New Roman" panose="02020603050405020304" pitchFamily="18" charset="0"/>
                <a:ea typeface="Arial" panose="020B0604020202020204" pitchFamily="34" charset="0"/>
                <a:cs typeface="Arial" panose="020B0604020202020204" pitchFamily="34" charset="0"/>
              </a:rPr>
              <a:t>So sánh mùa sinh sản của cá ở miền Bắc và miền Nam Việt Nam?</a:t>
            </a:r>
            <a:endParaRPr lang="en-US" sz="2800" kern="100">
              <a:effectLst/>
              <a:latin typeface="Times New Roman" panose="02020603050405020304" pitchFamily="18" charset="0"/>
              <a:ea typeface="Arial" panose="020B0604020202020204" pitchFamily="34" charset="0"/>
              <a:cs typeface="Arial" panose="020B0604020202020204" pitchFamily="34" charset="0"/>
            </a:endParaRPr>
          </a:p>
        </p:txBody>
      </p:sp>
      <p:sp>
        <p:nvSpPr>
          <p:cNvPr id="6" name="TextBox 5"/>
          <p:cNvSpPr txBox="1"/>
          <p:nvPr/>
        </p:nvSpPr>
        <p:spPr>
          <a:xfrm>
            <a:off x="259883" y="760852"/>
            <a:ext cx="6227544"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1.1. ĐẶC ĐIỂM SINH SẢN CỦA CÁ</a:t>
            </a:r>
            <a:endParaRPr lang="en-US" sz="26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F624C3-3231-419C-F28E-4824A4BD7D2B}"/>
                  </a:ext>
                </a:extLst>
              </p:cNvPr>
              <p:cNvSpPr txBox="1"/>
              <p:nvPr/>
            </p:nvSpPr>
            <p:spPr>
              <a:xfrm flipH="1">
                <a:off x="6487427" y="433197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CF624C3-3231-419C-F28E-4824A4BD7D2B}"/>
                  </a:ext>
                </a:extLst>
              </p:cNvPr>
              <p:cNvSpPr txBox="1">
                <a:spLocks noRot="1" noChangeAspect="1" noMove="1" noResize="1" noEditPoints="1" noAdjustHandles="1" noChangeArrowheads="1" noChangeShapeType="1" noTextEdit="1"/>
              </p:cNvSpPr>
              <p:nvPr/>
            </p:nvSpPr>
            <p:spPr>
              <a:xfrm flipH="1">
                <a:off x="6487427" y="4331970"/>
                <a:ext cx="713083" cy="923330"/>
              </a:xfrm>
              <a:prstGeom prst="rect">
                <a:avLst/>
              </a:prstGeom>
              <a:blipFill>
                <a:blip r:embed="rId2"/>
                <a:stretch>
                  <a:fillRect/>
                </a:stretch>
              </a:blipFill>
            </p:spPr>
            <p:txBody>
              <a:bodyPr/>
              <a:lstStyle/>
              <a:p>
                <a:r>
                  <a:rPr lang="en-US">
                    <a:noFill/>
                  </a:rPr>
                  <a:t> </a:t>
                </a:r>
              </a:p>
            </p:txBody>
          </p:sp>
        </mc:Fallback>
      </mc:AlternateContent>
      <p:sp>
        <p:nvSpPr>
          <p:cNvPr id="9" name="Scroll: Horizontal 8">
            <a:extLst>
              <a:ext uri="{FF2B5EF4-FFF2-40B4-BE49-F238E27FC236}">
                <a16:creationId xmlns:a16="http://schemas.microsoft.com/office/drawing/2014/main" id="{4D0846DC-4D30-E3E2-9B70-7A153C8D2B76}"/>
              </a:ext>
            </a:extLst>
          </p:cNvPr>
          <p:cNvSpPr/>
          <p:nvPr/>
        </p:nvSpPr>
        <p:spPr>
          <a:xfrm>
            <a:off x="467671" y="1469210"/>
            <a:ext cx="7055892" cy="4972533"/>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b) Mùa sinh sản</a:t>
            </a:r>
            <a:endParaRPr lang="en-US" sz="1800"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rPr>
              <a:t> </a:t>
            </a:r>
            <a:r>
              <a:rPr lang="en-US">
                <a:solidFill>
                  <a:schemeClr val="bg1"/>
                </a:solidFill>
                <a:latin typeface="Times New Roman" panose="02020603050405020304" pitchFamily="18" charset="0"/>
                <a:cs typeface="Times New Roman" panose="02020603050405020304" pitchFamily="18" charset="0"/>
              </a:rPr>
              <a:t>Trong tự nhiên đa số các loài cá ở nước ta sinh sản theo mùa, tập trung vào những tháng có nhiệt độ ấm.  ở miền Bắc mùa sinh sản của cá thường bắt đầu từ tháng 3 đầu tháng tư và ở miền Nam thường bắt đầu vào tháng 5 khi mùa mưa tới. mỗi loài cá thường có mùa sinh sản khác nhau nhưng thường kết thúc vào cuối tháng 9 hàng năm.</a:t>
            </a:r>
          </a:p>
          <a:p>
            <a:pPr algn="ctr"/>
            <a:endParaRPr lang="en-US"/>
          </a:p>
        </p:txBody>
      </p:sp>
    </p:spTree>
    <p:extLst>
      <p:ext uri="{BB962C8B-B14F-4D97-AF65-F5344CB8AC3E}">
        <p14:creationId xmlns:p14="http://schemas.microsoft.com/office/powerpoint/2010/main" val="2263212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168996" y="170309"/>
            <a:ext cx="4927004" cy="2130791"/>
          </a:xfrm>
          <a:prstGeom prst="cloudCallout">
            <a:avLst>
              <a:gd name="adj1" fmla="val 63813"/>
              <a:gd name="adj2" fmla="val 6897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00"/>
                </a:solidFill>
                <a:latin typeface="Times New Roman" panose="02020603050405020304" pitchFamily="18" charset="0"/>
                <a:ea typeface="Times New Roman" panose="02020603050405020304" pitchFamily="18" charset="0"/>
              </a:rPr>
              <a:t>Theo em động vật thủy sản có những kiểu sinh sản nào</a:t>
            </a:r>
            <a:r>
              <a:rPr lang="en-US" sz="2800">
                <a:solidFill>
                  <a:schemeClr val="tx1"/>
                </a:solidFill>
                <a:latin typeface="Arial" panose="020B0604020202020204" pitchFamily="34"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flipH="1">
                <a:off x="10628897" y="342900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flipH="1">
                <a:off x="10628897" y="3429000"/>
                <a:ext cx="713083" cy="923330"/>
              </a:xfrm>
              <a:prstGeom prst="rect">
                <a:avLst/>
              </a:prstGeom>
              <a:blipFill>
                <a:blip r:embed="rId4"/>
                <a:stretch>
                  <a:fillRect/>
                </a:stretch>
              </a:blipFill>
            </p:spPr>
            <p:txBody>
              <a:bodyPr/>
              <a:lstStyle/>
              <a:p>
                <a:r>
                  <a:rPr lang="en-US">
                    <a:noFill/>
                  </a:rPr>
                  <a:t> </a:t>
                </a:r>
              </a:p>
            </p:txBody>
          </p:sp>
        </mc:Fallback>
      </mc:AlternateContent>
      <p:pic>
        <p:nvPicPr>
          <p:cNvPr id="4" name="Trực tiếp cá đẻ trứng">
            <a:hlinkClick r:id="" action="ppaction://media"/>
            <a:extLst>
              <a:ext uri="{FF2B5EF4-FFF2-40B4-BE49-F238E27FC236}">
                <a16:creationId xmlns:a16="http://schemas.microsoft.com/office/drawing/2014/main" id="{6EF2F600-848B-8ECA-621A-9651CD57DB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318" y="2658904"/>
            <a:ext cx="6504272" cy="4187666"/>
          </a:xfrm>
          <a:prstGeom prst="rect">
            <a:avLst/>
          </a:prstGeom>
        </p:spPr>
      </p:pic>
      <p:sp>
        <p:nvSpPr>
          <p:cNvPr id="7" name="Thought Bubble: Cloud 6">
            <a:extLst>
              <a:ext uri="{FF2B5EF4-FFF2-40B4-BE49-F238E27FC236}">
                <a16:creationId xmlns:a16="http://schemas.microsoft.com/office/drawing/2014/main" id="{DBFE49A5-9C6B-78A3-7F7C-FF96B5E001B6}"/>
              </a:ext>
            </a:extLst>
          </p:cNvPr>
          <p:cNvSpPr/>
          <p:nvPr/>
        </p:nvSpPr>
        <p:spPr>
          <a:xfrm>
            <a:off x="7326630" y="2314575"/>
            <a:ext cx="3439427" cy="222885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Giáo viên giới thiệu một số kiểu sinh sản ở ĐV thuỷ sinh và nhấn mạnh kiểu sản sản đẻ trứng ở cá và tôm</a:t>
            </a:r>
          </a:p>
        </p:txBody>
      </p:sp>
    </p:spTree>
    <p:extLst>
      <p:ext uri="{BB962C8B-B14F-4D97-AF65-F5344CB8AC3E}">
        <p14:creationId xmlns:p14="http://schemas.microsoft.com/office/powerpoint/2010/main" val="3179537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3252"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1. ĐẶC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5" name="Cloud Callout 4"/>
          <p:cNvSpPr/>
          <p:nvPr/>
        </p:nvSpPr>
        <p:spPr>
          <a:xfrm>
            <a:off x="7660042" y="715321"/>
            <a:ext cx="4444327" cy="3125159"/>
          </a:xfrm>
          <a:prstGeom prst="cloudCallout">
            <a:avLst>
              <a:gd name="adj1" fmla="val -74525"/>
              <a:gd name="adj2" fmla="val 8371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Bef>
                <a:spcPts val="600"/>
              </a:spcBef>
              <a:spcAft>
                <a:spcPts val="800"/>
              </a:spcAft>
            </a:pPr>
            <a:r>
              <a:rPr lang="en-US" sz="2800" b="1" kern="100" spc="-50">
                <a:effectLst/>
                <a:latin typeface="Times New Roman" panose="02020603050405020304" pitchFamily="18" charset="0"/>
                <a:ea typeface="Arial" panose="020B0604020202020204" pitchFamily="34" charset="0"/>
                <a:cs typeface="Arial" panose="020B0604020202020204" pitchFamily="34" charset="0"/>
              </a:rPr>
              <a:t>Mô tả phương thức sinh sản của cá và giải thích vì sao tỷ lệ sống của cá con lại thấp.</a:t>
            </a:r>
            <a:endParaRPr lang="en-US" sz="2800" kern="100">
              <a:effectLst/>
              <a:latin typeface="Times New Roman" panose="02020603050405020304" pitchFamily="18" charset="0"/>
              <a:ea typeface="Arial" panose="020B0604020202020204" pitchFamily="34" charset="0"/>
              <a:cs typeface="Arial" panose="020B0604020202020204" pitchFamily="34" charset="0"/>
            </a:endParaRPr>
          </a:p>
        </p:txBody>
      </p:sp>
      <p:sp>
        <p:nvSpPr>
          <p:cNvPr id="6" name="TextBox 5"/>
          <p:cNvSpPr txBox="1"/>
          <p:nvPr/>
        </p:nvSpPr>
        <p:spPr>
          <a:xfrm>
            <a:off x="259883" y="760852"/>
            <a:ext cx="6227544"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1.1. ĐẶC ĐIỂM SINH SẢN CỦA CÁ</a:t>
            </a:r>
            <a:endParaRPr lang="en-US" sz="26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F624C3-3231-419C-F28E-4824A4BD7D2B}"/>
                  </a:ext>
                </a:extLst>
              </p:cNvPr>
              <p:cNvSpPr txBox="1"/>
              <p:nvPr/>
            </p:nvSpPr>
            <p:spPr>
              <a:xfrm flipH="1">
                <a:off x="6487427" y="433197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CF624C3-3231-419C-F28E-4824A4BD7D2B}"/>
                  </a:ext>
                </a:extLst>
              </p:cNvPr>
              <p:cNvSpPr txBox="1">
                <a:spLocks noRot="1" noChangeAspect="1" noMove="1" noResize="1" noEditPoints="1" noAdjustHandles="1" noChangeArrowheads="1" noChangeShapeType="1" noTextEdit="1"/>
              </p:cNvSpPr>
              <p:nvPr/>
            </p:nvSpPr>
            <p:spPr>
              <a:xfrm flipH="1">
                <a:off x="6487427" y="4331970"/>
                <a:ext cx="713083" cy="923330"/>
              </a:xfrm>
              <a:prstGeom prst="rect">
                <a:avLst/>
              </a:prstGeom>
              <a:blipFill>
                <a:blip r:embed="rId2"/>
                <a:stretch>
                  <a:fillRect/>
                </a:stretch>
              </a:blipFill>
            </p:spPr>
            <p:txBody>
              <a:bodyPr/>
              <a:lstStyle/>
              <a:p>
                <a:r>
                  <a:rPr lang="en-US">
                    <a:noFill/>
                  </a:rPr>
                  <a:t> </a:t>
                </a:r>
              </a:p>
            </p:txBody>
          </p:sp>
        </mc:Fallback>
      </mc:AlternateContent>
      <p:sp>
        <p:nvSpPr>
          <p:cNvPr id="9" name="Scroll: Horizontal 8">
            <a:extLst>
              <a:ext uri="{FF2B5EF4-FFF2-40B4-BE49-F238E27FC236}">
                <a16:creationId xmlns:a16="http://schemas.microsoft.com/office/drawing/2014/main" id="{4D0846DC-4D30-E3E2-9B70-7A153C8D2B76}"/>
              </a:ext>
            </a:extLst>
          </p:cNvPr>
          <p:cNvSpPr/>
          <p:nvPr/>
        </p:nvSpPr>
        <p:spPr>
          <a:xfrm>
            <a:off x="508615" y="1469210"/>
            <a:ext cx="7055892" cy="4972533"/>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c) Phương thức sinh sản</a:t>
            </a:r>
            <a:endParaRPr lang="en-US" sz="1800" kern="1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r>
              <a:rPr lang="en-US">
                <a:latin typeface="Times New Roman" panose="02020603050405020304" pitchFamily="18" charset="0"/>
                <a:cs typeface="Times New Roman" panose="02020603050405020304" pitchFamily="18" charset="0"/>
              </a:rPr>
              <a:t> </a:t>
            </a:r>
            <a:r>
              <a:rPr lang="en-US"/>
              <a:t> </a:t>
            </a:r>
            <a:r>
              <a:rPr lang="en-US">
                <a:latin typeface="Times New Roman" panose="02020603050405020304" pitchFamily="18" charset="0"/>
                <a:cs typeface="Times New Roman" panose="02020603050405020304" pitchFamily="18" charset="0"/>
              </a:rPr>
              <a:t>Hầu hết các loài cá đều sinh sản theo phương thức đẻ trứng. vào mùa sinh sản cá đực và cá cái thường bơi cặp với nhau. khi điều kiện môi trường thuận lợi cá cái Đẻ trứng ra môi trường nước và ngay sau đó cá đực sẽ phóng tinh để thụ tinh. Phôi Và Cá Con phát triển tự nhiên trong môi trường nước.</a:t>
            </a:r>
          </a:p>
        </p:txBody>
      </p:sp>
    </p:spTree>
    <p:extLst>
      <p:ext uri="{BB962C8B-B14F-4D97-AF65-F5344CB8AC3E}">
        <p14:creationId xmlns:p14="http://schemas.microsoft.com/office/powerpoint/2010/main" val="608771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FF0000"/>
                </a:solidFill>
                <a:latin typeface="Arial" panose="020B0604020202020204" pitchFamily="34" charset="0"/>
                <a:cs typeface="Arial" panose="020B0604020202020204" pitchFamily="34" charset="0"/>
              </a:rPr>
              <a:t>1. ĐẶC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5" name="Cloud Callout 4"/>
          <p:cNvSpPr/>
          <p:nvPr/>
        </p:nvSpPr>
        <p:spPr>
          <a:xfrm>
            <a:off x="7660043" y="715321"/>
            <a:ext cx="4272074" cy="2612337"/>
          </a:xfrm>
          <a:prstGeom prst="cloudCallout">
            <a:avLst>
              <a:gd name="adj1" fmla="val -74525"/>
              <a:gd name="adj2" fmla="val 8371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100" spc="-50">
                <a:effectLst/>
                <a:latin typeface="Times New Roman" panose="02020603050405020304" pitchFamily="18" charset="0"/>
                <a:ea typeface="Arial" panose="020B0604020202020204" pitchFamily="34" charset="0"/>
                <a:cs typeface="Arial" panose="020B0604020202020204" pitchFamily="34" charset="0"/>
              </a:rPr>
              <a:t>Hãy trình bày các điều kiện cần thiết để cá sinh sản thành công?</a:t>
            </a:r>
            <a:endParaRPr lang="en-US" sz="2400" kern="100">
              <a:effectLst/>
              <a:latin typeface="Times New Roman" panose="02020603050405020304" pitchFamily="18" charset="0"/>
              <a:ea typeface="Arial" panose="020B0604020202020204" pitchFamily="34" charset="0"/>
              <a:cs typeface="Arial" panose="020B0604020202020204" pitchFamily="34" charset="0"/>
            </a:endParaRPr>
          </a:p>
        </p:txBody>
      </p:sp>
      <p:sp>
        <p:nvSpPr>
          <p:cNvPr id="6" name="TextBox 5"/>
          <p:cNvSpPr txBox="1"/>
          <p:nvPr/>
        </p:nvSpPr>
        <p:spPr>
          <a:xfrm>
            <a:off x="259883" y="760852"/>
            <a:ext cx="6227544"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1.1. ĐẶC ĐIỂM SINH SẢN CỦA CÁ</a:t>
            </a:r>
            <a:endParaRPr lang="en-US" sz="26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F624C3-3231-419C-F28E-4824A4BD7D2B}"/>
                  </a:ext>
                </a:extLst>
              </p:cNvPr>
              <p:cNvSpPr txBox="1"/>
              <p:nvPr/>
            </p:nvSpPr>
            <p:spPr>
              <a:xfrm flipH="1">
                <a:off x="6487427" y="4331970"/>
                <a:ext cx="713083" cy="92333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14:m>
                  <m:oMathPara xmlns:m="http://schemas.openxmlformats.org/officeDocument/2006/math">
                    <m:oMathParaPr>
                      <m:jc m:val="centerGroup"/>
                    </m:oMathParaPr>
                    <m:oMath xmlns:m="http://schemas.openxmlformats.org/officeDocument/2006/math">
                      <m:r>
                        <a:rPr lang="en-US" sz="5400" b="1" i="1">
                          <a:ln/>
                          <a:solidFill>
                            <a:schemeClr val="accent3"/>
                          </a:solidFill>
                          <a:latin typeface="Cambria Math"/>
                        </a:rPr>
                        <m:t>?</m:t>
                      </m:r>
                    </m:oMath>
                  </m:oMathPara>
                </a14:m>
                <a:endParaRPr lang="en-US" sz="5400" b="1" dirty="0">
                  <a:ln/>
                  <a:solidFill>
                    <a:schemeClr val="accent3"/>
                  </a:solidFill>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CCF624C3-3231-419C-F28E-4824A4BD7D2B}"/>
                  </a:ext>
                </a:extLst>
              </p:cNvPr>
              <p:cNvSpPr txBox="1">
                <a:spLocks noRot="1" noChangeAspect="1" noMove="1" noResize="1" noEditPoints="1" noAdjustHandles="1" noChangeArrowheads="1" noChangeShapeType="1" noTextEdit="1"/>
              </p:cNvSpPr>
              <p:nvPr/>
            </p:nvSpPr>
            <p:spPr>
              <a:xfrm flipH="1">
                <a:off x="6487427" y="4331970"/>
                <a:ext cx="713083" cy="923330"/>
              </a:xfrm>
              <a:prstGeom prst="rect">
                <a:avLst/>
              </a:prstGeom>
              <a:blipFill>
                <a:blip r:embed="rId2"/>
                <a:stretch>
                  <a:fillRect/>
                </a:stretch>
              </a:blipFill>
            </p:spPr>
            <p:txBody>
              <a:bodyPr/>
              <a:lstStyle/>
              <a:p>
                <a:r>
                  <a:rPr lang="en-US">
                    <a:noFill/>
                  </a:rPr>
                  <a:t> </a:t>
                </a:r>
              </a:p>
            </p:txBody>
          </p:sp>
        </mc:Fallback>
      </mc:AlternateContent>
      <p:sp>
        <p:nvSpPr>
          <p:cNvPr id="9" name="Scroll: Horizontal 8">
            <a:extLst>
              <a:ext uri="{FF2B5EF4-FFF2-40B4-BE49-F238E27FC236}">
                <a16:creationId xmlns:a16="http://schemas.microsoft.com/office/drawing/2014/main" id="{4D0846DC-4D30-E3E2-9B70-7A153C8D2B76}"/>
              </a:ext>
            </a:extLst>
          </p:cNvPr>
          <p:cNvSpPr/>
          <p:nvPr/>
        </p:nvSpPr>
        <p:spPr>
          <a:xfrm>
            <a:off x="520045" y="1662589"/>
            <a:ext cx="7055892" cy="4972533"/>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b="1">
                <a:latin typeface="Times New Roman" panose="02020603050405020304" pitchFamily="18" charset="0"/>
                <a:cs typeface="Times New Roman" panose="02020603050405020304" pitchFamily="18" charset="0"/>
              </a:rPr>
              <a:t>d. Điều kiện sinh sản</a:t>
            </a:r>
            <a:r>
              <a:rPr lang="en-US">
                <a:latin typeface="Times New Roman" panose="02020603050405020304" pitchFamily="18" charset="0"/>
                <a:cs typeface="Times New Roman" panose="02020603050405020304" pitchFamily="18" charset="0"/>
              </a:rPr>
              <a:t>:</a:t>
            </a:r>
          </a:p>
          <a:p>
            <a:pPr lvl="1"/>
            <a:r>
              <a:rPr lang="en-US">
                <a:latin typeface="Times New Roman" panose="02020603050405020304" pitchFamily="18" charset="0"/>
                <a:cs typeface="Times New Roman" panose="02020603050405020304" pitchFamily="18" charset="0"/>
              </a:rPr>
              <a:t>Cần điều kiện như tốc độ dòng chảy 2-5 m/s, oxy hòa tan 5-8 mg/l, giá thể cho trứng bám, độ đục vừa phải, nhiệt độ 25-28°C và thức ăn dồi dào.</a:t>
            </a:r>
          </a:p>
          <a:p>
            <a:pPr lvl="0"/>
            <a:r>
              <a:rPr lang="en-US" b="1">
                <a:latin typeface="Times New Roman" panose="02020603050405020304" pitchFamily="18" charset="0"/>
                <a:cs typeface="Times New Roman" panose="02020603050405020304" pitchFamily="18" charset="0"/>
              </a:rPr>
              <a:t>e. Sức sinh sản</a:t>
            </a:r>
            <a:r>
              <a:rPr lang="en-US">
                <a:latin typeface="Times New Roman" panose="02020603050405020304" pitchFamily="18" charset="0"/>
                <a:cs typeface="Times New Roman" panose="02020603050405020304" pitchFamily="18" charset="0"/>
              </a:rPr>
              <a:t>:</a:t>
            </a:r>
          </a:p>
          <a:p>
            <a:pPr lvl="1"/>
            <a:r>
              <a:rPr lang="en-US">
                <a:latin typeface="Times New Roman" panose="02020603050405020304" pitchFamily="18" charset="0"/>
                <a:cs typeface="Times New Roman" panose="02020603050405020304" pitchFamily="18" charset="0"/>
              </a:rPr>
              <a:t>Khác nhau tùy loại cá, từ vài trăm đến hàng triệu trứng.</a:t>
            </a:r>
          </a:p>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634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3" y="222878"/>
            <a:ext cx="1157919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dirty="0">
                <a:solidFill>
                  <a:srgbClr val="FF0000"/>
                </a:solidFill>
                <a:latin typeface="Arial" panose="020B0604020202020204" pitchFamily="34" charset="0"/>
                <a:cs typeface="Arial" panose="020B0604020202020204" pitchFamily="34" charset="0"/>
              </a:rPr>
              <a:t>I</a:t>
            </a:r>
            <a:r>
              <a:rPr lang="en-US" sz="2600" b="1">
                <a:solidFill>
                  <a:srgbClr val="FF0000"/>
                </a:solidFill>
                <a:latin typeface="Arial" panose="020B0604020202020204" pitchFamily="34" charset="0"/>
                <a:cs typeface="Arial" panose="020B0604020202020204" pitchFamily="34" charset="0"/>
              </a:rPr>
              <a:t>. ĐẠC ĐIỂM SINH SẢN CỦA CÁ VÀ TÔM</a:t>
            </a:r>
            <a:endParaRPr lang="en-US" sz="2600" b="1" i="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346508" y="760852"/>
            <a:ext cx="5117032" cy="4924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600" b="1">
                <a:solidFill>
                  <a:srgbClr val="002060"/>
                </a:solidFill>
                <a:latin typeface="Arial" panose="020B0604020202020204" pitchFamily="34" charset="0"/>
                <a:cs typeface="Arial" panose="020B0604020202020204" pitchFamily="34" charset="0"/>
              </a:rPr>
              <a:t>1.2. Đặc điểm sinh sản của tôm</a:t>
            </a:r>
            <a:endParaRPr lang="en-US" sz="2600" b="1"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365890" y="1747839"/>
            <a:ext cx="5177660" cy="1200329"/>
          </a:xfrm>
          <a:prstGeom prst="rect">
            <a:avLst/>
          </a:prstGeom>
          <a:solidFill>
            <a:schemeClr val="bg1"/>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lvl="0"/>
            <a:r>
              <a:rPr lang="en-US" b="1"/>
              <a:t>a. Tuổi sinh sản</a:t>
            </a:r>
            <a:r>
              <a:rPr lang="en-US"/>
              <a:t>:</a:t>
            </a:r>
          </a:p>
          <a:p>
            <a:pPr lvl="1"/>
            <a:r>
              <a:rPr lang="en-US"/>
              <a:t>Tôm thẻ chân trắng thành thục khi nặng 30-45 g, tôm sú khi nặng khoảng 100 g. Tôm đạt tuổi sinh sản sau 1 năm tuổi.</a:t>
            </a:r>
          </a:p>
        </p:txBody>
      </p:sp>
      <p:sp>
        <p:nvSpPr>
          <p:cNvPr id="12" name="TextBox 11"/>
          <p:cNvSpPr txBox="1"/>
          <p:nvPr/>
        </p:nvSpPr>
        <p:spPr>
          <a:xfrm>
            <a:off x="346508" y="3308954"/>
            <a:ext cx="517766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en-US" b="1"/>
              <a:t>b. Mùa sinh sản</a:t>
            </a:r>
            <a:r>
              <a:rPr lang="en-US"/>
              <a:t>:</a:t>
            </a:r>
          </a:p>
          <a:p>
            <a:pPr lvl="1"/>
            <a:r>
              <a:rPr lang="en-US"/>
              <a:t>Tôm sú sinh sản vào tháng 3-4 và 9-10. Tôm thẻ chân trắng sinh sản vào mùa xuân (tháng 1-4) và có thể sinh sản quanh năm trong sản xuất giống nhân tạo.</a:t>
            </a:r>
          </a:p>
        </p:txBody>
      </p:sp>
      <p:sp>
        <p:nvSpPr>
          <p:cNvPr id="11" name="Cloud Callout 10"/>
          <p:cNvSpPr/>
          <p:nvPr/>
        </p:nvSpPr>
        <p:spPr>
          <a:xfrm>
            <a:off x="6218892" y="1032503"/>
            <a:ext cx="4859918" cy="3015115"/>
          </a:xfrm>
          <a:prstGeom prst="cloudCallout">
            <a:avLst>
              <a:gd name="adj1" fmla="val -50430"/>
              <a:gd name="adj2" fmla="val 9604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0000"/>
              </a:solidFill>
            </a:endParaRPr>
          </a:p>
          <a:p>
            <a:pPr algn="ctr"/>
            <a:r>
              <a:rPr lang="en-US" b="1">
                <a:solidFill>
                  <a:srgbClr val="FF0000"/>
                </a:solidFill>
              </a:rPr>
              <a:t>-Trình bày tuổi thành thục và tuổi sinh sản của tôm thẻ chân trắng và tôm sú.</a:t>
            </a:r>
          </a:p>
          <a:p>
            <a:pPr algn="ctr"/>
            <a:endParaRPr lang="en-US" b="1">
              <a:solidFill>
                <a:srgbClr val="FF0000"/>
              </a:solidFill>
            </a:endParaRPr>
          </a:p>
          <a:p>
            <a:pPr algn="ctr"/>
            <a:r>
              <a:rPr lang="en-US" b="1">
                <a:solidFill>
                  <a:srgbClr val="FF0000"/>
                </a:solidFill>
              </a:rPr>
              <a:t>- Giải thích phương thức sinh sản của tôm và cách thức thụ tinh diễn ra.</a:t>
            </a:r>
            <a:endParaRPr lang="en-US">
              <a:solidFill>
                <a:srgbClr val="FF0000"/>
              </a:solidFill>
            </a:endParaRPr>
          </a:p>
          <a:p>
            <a:pPr algn="ctr"/>
            <a:endParaRPr lang="en-US">
              <a:solidFill>
                <a:srgbClr val="FF0000"/>
              </a:solidFill>
            </a:endParaRPr>
          </a:p>
        </p:txBody>
      </p:sp>
      <p:sp>
        <p:nvSpPr>
          <p:cNvPr id="3" name="TextBox 2">
            <a:extLst>
              <a:ext uri="{FF2B5EF4-FFF2-40B4-BE49-F238E27FC236}">
                <a16:creationId xmlns:a16="http://schemas.microsoft.com/office/drawing/2014/main" id="{B04562CF-365A-1748-7830-901A148D6D79}"/>
              </a:ext>
            </a:extLst>
          </p:cNvPr>
          <p:cNvSpPr txBox="1"/>
          <p:nvPr/>
        </p:nvSpPr>
        <p:spPr>
          <a:xfrm>
            <a:off x="365890" y="5097343"/>
            <a:ext cx="10712920" cy="11951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spcBef>
                <a:spcPts val="600"/>
              </a:spcBef>
              <a:spcAft>
                <a:spcPts val="800"/>
              </a:spcAft>
              <a:buSzPts val="1000"/>
              <a:tabLst>
                <a:tab pos="457200" algn="l"/>
              </a:tabLst>
            </a:pPr>
            <a:r>
              <a:rPr lang="en-US" sz="2000" b="1" kern="0">
                <a:effectLst/>
                <a:latin typeface="+mj-lt"/>
                <a:ea typeface="Times New Roman" panose="02020603050405020304" pitchFamily="18" charset="0"/>
                <a:cs typeface="Times New Roman" panose="02020603050405020304" pitchFamily="18" charset="0"/>
              </a:rPr>
              <a:t>c. Phương thức sinh sản</a:t>
            </a:r>
            <a:r>
              <a:rPr lang="en-US" sz="2000" kern="0">
                <a:effectLst/>
                <a:latin typeface="+mj-lt"/>
                <a:ea typeface="Times New Roman" panose="02020603050405020304" pitchFamily="18" charset="0"/>
                <a:cs typeface="Times New Roman" panose="02020603050405020304" pitchFamily="18" charset="0"/>
              </a:rPr>
              <a:t>:</a:t>
            </a:r>
          </a:p>
          <a:p>
            <a:pPr lvl="0" algn="just">
              <a:spcBef>
                <a:spcPts val="600"/>
              </a:spcBef>
              <a:spcAft>
                <a:spcPts val="800"/>
              </a:spcAft>
              <a:buSzPts val="1000"/>
              <a:tabLst>
                <a:tab pos="457200" algn="l"/>
              </a:tabLst>
            </a:pPr>
            <a:r>
              <a:rPr lang="en-US" sz="2000" kern="0">
                <a:effectLst/>
                <a:latin typeface="+mj-lt"/>
                <a:ea typeface="Times New Roman" panose="02020603050405020304" pitchFamily="18" charset="0"/>
                <a:cs typeface="Times New Roman" panose="02020603050405020304" pitchFamily="18" charset="0"/>
              </a:rPr>
              <a:t>Tôm cái đẻ trứng và được thụ tinh với tinh trùng từ túi tinh của tôm đực. Quá trình thụ tinh và phát triển phôi diễn ra bên ngoài cơ thể mẹ.</a:t>
            </a:r>
            <a:endParaRPr lang="en-US" sz="2000" kern="1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55758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1" grpId="0" animBg="1"/>
      <p:bldP spid="3"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2006</TotalTime>
  <Words>2742</Words>
  <Application>Microsoft Office PowerPoint</Application>
  <PresentationFormat>Widescreen</PresentationFormat>
  <Paragraphs>217</Paragraphs>
  <Slides>28</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Cambria Math</vt:lpstr>
      <vt:lpstr>Goudy Stout</vt:lpstr>
      <vt:lpstr>Times New Roman</vt:lpstr>
      <vt:lpstr>Trebuchet MS</vt:lpstr>
      <vt:lpstr>Wingdings 3</vt:lpstr>
      <vt:lpstr>Facet</vt:lpstr>
      <vt:lpstr>BÀI 15: ĐẶC ĐIỂM SINH SẢN VÀ KĨ THUẬT ƯƠNG NUÔI CÁ, TÔM GIỐNG</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10: THỰC HÀNH CHẾ BIẾN, BẢO QUẢN THỨC ĂN CHO VẬT NUÔI</dc:title>
  <dc:creator>DELL</dc:creator>
  <cp:lastModifiedBy>nguyenngoclamsinhthpt</cp:lastModifiedBy>
  <cp:revision>58</cp:revision>
  <dcterms:created xsi:type="dcterms:W3CDTF">2023-07-16T01:46:20Z</dcterms:created>
  <dcterms:modified xsi:type="dcterms:W3CDTF">2024-06-11T03:05:36Z</dcterms:modified>
</cp:coreProperties>
</file>