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88" r:id="rId3"/>
    <p:sldId id="260" r:id="rId4"/>
    <p:sldId id="271" r:id="rId5"/>
    <p:sldId id="263" r:id="rId6"/>
    <p:sldId id="273" r:id="rId7"/>
    <p:sldId id="262" r:id="rId8"/>
    <p:sldId id="272" r:id="rId9"/>
    <p:sldId id="264" r:id="rId10"/>
    <p:sldId id="274" r:id="rId11"/>
    <p:sldId id="275" r:id="rId12"/>
    <p:sldId id="289" r:id="rId13"/>
    <p:sldId id="265" r:id="rId14"/>
    <p:sldId id="268" r:id="rId15"/>
    <p:sldId id="269" r:id="rId16"/>
    <p:sldId id="270" r:id="rId17"/>
    <p:sldId id="285" r:id="rId18"/>
    <p:sldId id="287" r:id="rId19"/>
    <p:sldId id="291" r:id="rId20"/>
    <p:sldId id="292" r:id="rId21"/>
    <p:sldId id="279" r:id="rId22"/>
    <p:sldId id="278" r:id="rId23"/>
    <p:sldId id="280" r:id="rId24"/>
    <p:sldId id="282" r:id="rId25"/>
    <p:sldId id="284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4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38662-2EFB-46FE-97D5-9C4600AA5D3B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0554-B177-40DB-BAB2-ADC20AB90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root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Some elements of the template are made using a slide master. If you need to modify it, click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view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Slide master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cs typeface="+mn-cs"/>
              </a:rPr>
              <a:t>To modify;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35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- 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1430-10D2-46DC-A72D-826BB3DE714B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752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HS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- GV </a:t>
            </a:r>
            <a:r>
              <a:rPr lang="en-US" dirty="0" err="1" smtClean="0"/>
              <a:t>nêu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A1430-10D2-46DC-A72D-826BB3DE714B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14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9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0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9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9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7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1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9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B8803-CD5D-493C-A8CB-8DA2597B4600}" type="datetimeFigureOut">
              <a:rPr lang="en-US" smtClean="0"/>
              <a:t>7/24/2024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FFF6C-0B6E-488E-B6CA-B1330BEE3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7.gi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7.gif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7.gi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gif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AykbFHVDs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0320477-77DF-4E07-8155-19AD03AED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50066" y="-2667000"/>
            <a:ext cx="6858000" cy="1219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57CC80-FBA0-4AC8-835B-4A512E5D9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691086" y="1756225"/>
            <a:ext cx="5994402" cy="33237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C750097-7D90-42B5-B19C-89F2AC05CB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48" y="420911"/>
            <a:ext cx="4127853" cy="40349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2800" y="2006600"/>
            <a:ext cx="7620000" cy="2123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vi-VN" sz="2933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9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HỌC SINH ĐÃ ĐẾN VỚI BUỔI HỌC NGÀY HÔM NAY!</a:t>
            </a:r>
            <a:endParaRPr lang="vi-VN" sz="29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s.baoyenbai.com.vn/NewsImg/1_2022/225271_6-1-chay-ru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352837"/>
            <a:ext cx="5486399" cy="50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hu bảo tồ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6" y="251237"/>
            <a:ext cx="5715000" cy="51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15533" y="5748867"/>
            <a:ext cx="2201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3/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46333" y="5681133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4/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[​IMG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1" y="284691"/>
            <a:ext cx="4508916" cy="58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ropmap.ekgis.vn/wp-content/uploads/2023/07/tai-trong-ru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466" y="365124"/>
            <a:ext cx="5503333" cy="57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8467" y="6366933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5/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6366933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6/ Trồng rừng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8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9747" y="155727"/>
            <a:ext cx="11507788" cy="3154740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BẢO VỆ VÀ KHAI THÁC </a:t>
            </a: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 NGUYÊN RỪNG </a:t>
            </a: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Image result for Bảo vệ và khai thác tài nguyên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183467"/>
            <a:ext cx="11334135" cy="32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>2. </a:t>
            </a:r>
            <a:r>
              <a:rPr lang="vi-VN" b="1" dirty="0" smtClean="0"/>
              <a:t>PHƯƠNG THỨC KHAI THÁC RỪNG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1326955" y="178245"/>
            <a:ext cx="865045" cy="86504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12192000" cy="178245"/>
            <a:chOff x="0" y="0"/>
            <a:chExt cx="4816593" cy="704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70418"/>
            </a:xfrm>
            <a:custGeom>
              <a:avLst/>
              <a:gdLst/>
              <a:ahLst/>
              <a:cxnLst/>
              <a:rect l="l" t="t" r="r" b="b"/>
              <a:pathLst>
                <a:path w="4816592" h="70418">
                  <a:moveTo>
                    <a:pt x="0" y="0"/>
                  </a:moveTo>
                  <a:lnTo>
                    <a:pt x="4816592" y="0"/>
                  </a:lnTo>
                  <a:lnTo>
                    <a:pt x="4816592" y="70418"/>
                  </a:lnTo>
                  <a:lnTo>
                    <a:pt x="0" y="70418"/>
                  </a:lnTo>
                  <a:close/>
                </a:path>
              </a:pathLst>
            </a:custGeom>
            <a:solidFill>
              <a:srgbClr val="106B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43818" y="3857262"/>
            <a:ext cx="4487498" cy="3489029"/>
          </a:xfrm>
          <a:prstGeom prst="rect">
            <a:avLst/>
          </a:prstGeom>
        </p:spPr>
      </p:pic>
      <p:sp>
        <p:nvSpPr>
          <p:cNvPr id="12" name="TextBox 18"/>
          <p:cNvSpPr txBox="1"/>
          <p:nvPr/>
        </p:nvSpPr>
        <p:spPr>
          <a:xfrm>
            <a:off x="675273" y="2128907"/>
            <a:ext cx="216284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4920305" y="2129978"/>
            <a:ext cx="212613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vi-VN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2803792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4"/>
          <p:cNvGrpSpPr/>
          <p:nvPr/>
        </p:nvGrpSpPr>
        <p:grpSpPr>
          <a:xfrm>
            <a:off x="1381637" y="2625739"/>
            <a:ext cx="284725" cy="284725"/>
            <a:chOff x="0" y="0"/>
            <a:chExt cx="812800" cy="812800"/>
          </a:xfrm>
          <a:solidFill>
            <a:srgbClr val="FF0000"/>
          </a:solidFill>
        </p:grpSpPr>
        <p:sp>
          <p:nvSpPr>
            <p:cNvPr id="16" name="Freeform 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7536" tIns="27536" rIns="27536" bIns="27536" rtlCol="0" anchor="ctr"/>
            <a:lstStyle/>
            <a:p>
              <a:pPr algn="ctr">
                <a:lnSpc>
                  <a:spcPts val="1726"/>
                </a:lnSpc>
              </a:pPr>
              <a:endParaRPr sz="1200" dirty="0"/>
            </a:p>
          </p:txBody>
        </p:sp>
      </p:grpSp>
      <p:grpSp>
        <p:nvGrpSpPr>
          <p:cNvPr id="18" name="Group 7"/>
          <p:cNvGrpSpPr/>
          <p:nvPr/>
        </p:nvGrpSpPr>
        <p:grpSpPr>
          <a:xfrm>
            <a:off x="5698648" y="2661430"/>
            <a:ext cx="284725" cy="284725"/>
            <a:chOff x="0" y="0"/>
            <a:chExt cx="812800" cy="812800"/>
          </a:xfrm>
          <a:solidFill>
            <a:schemeClr val="tx2"/>
          </a:solidFill>
        </p:grpSpPr>
        <p:sp>
          <p:nvSpPr>
            <p:cNvPr id="19" name="Freeform 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7536" tIns="27536" rIns="27536" bIns="27536" rtlCol="0" anchor="ctr"/>
            <a:lstStyle/>
            <a:p>
              <a:pPr algn="ctr">
                <a:lnSpc>
                  <a:spcPts val="1726"/>
                </a:lnSpc>
              </a:pPr>
              <a:endParaRPr sz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3202444"/>
            <a:ext cx="3047999" cy="2906309"/>
            <a:chOff x="3048000" y="4674548"/>
            <a:chExt cx="5321871" cy="4359463"/>
          </a:xfrm>
          <a:solidFill>
            <a:srgbClr val="FF0066"/>
          </a:solidFill>
        </p:grpSpPr>
        <p:grpSp>
          <p:nvGrpSpPr>
            <p:cNvPr id="22" name="Group 16"/>
            <p:cNvGrpSpPr/>
            <p:nvPr/>
          </p:nvGrpSpPr>
          <p:grpSpPr>
            <a:xfrm rot="5400000">
              <a:off x="3529204" y="4193344"/>
              <a:ext cx="4359463" cy="5321871"/>
              <a:chOff x="-57964" y="0"/>
              <a:chExt cx="4946574" cy="4965700"/>
            </a:xfrm>
            <a:grpFill/>
          </p:grpSpPr>
          <p:sp>
            <p:nvSpPr>
              <p:cNvPr id="24" name="Freeform 17"/>
              <p:cNvSpPr/>
              <p:nvPr/>
            </p:nvSpPr>
            <p:spPr>
              <a:xfrm>
                <a:off x="-57964" y="0"/>
                <a:ext cx="4946574" cy="4965700"/>
              </a:xfrm>
              <a:custGeom>
                <a:avLst/>
                <a:gdLst/>
                <a:ahLst/>
                <a:cxnLst/>
                <a:rect l="l" t="t" r="r" b="b"/>
                <a:pathLst>
                  <a:path w="4946574" h="4965700">
                    <a:moveTo>
                      <a:pt x="4946574" y="0"/>
                    </a:moveTo>
                    <a:lnTo>
                      <a:pt x="4946574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4946574" y="0"/>
                    </a:lnTo>
                    <a:close/>
                  </a:path>
                </a:pathLst>
              </a:custGeom>
              <a:solidFill>
                <a:srgbClr val="C00000"/>
              </a:solidFill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210422" y="6631299"/>
              <a:ext cx="4712272" cy="2169633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933" b="1" dirty="0">
                  <a:latin typeface="Arial" panose="020B0604020202020204" pitchFamily="34" charset="0"/>
                  <a:cs typeface="Arial" panose="020B0604020202020204" pitchFamily="34" charset="0"/>
                </a:rPr>
                <a:t>KHAI</a:t>
              </a:r>
              <a:r>
                <a:rPr lang="vi-VN" sz="2933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THÁC TRẮNG</a:t>
              </a:r>
              <a:endParaRPr lang="en-US" sz="29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25250" y="3088517"/>
            <a:ext cx="3164897" cy="2894859"/>
            <a:chOff x="7926509" y="4556971"/>
            <a:chExt cx="4996625" cy="4359463"/>
          </a:xfrm>
          <a:solidFill>
            <a:schemeClr val="tx2"/>
          </a:solidFill>
        </p:grpSpPr>
        <p:grpSp>
          <p:nvGrpSpPr>
            <p:cNvPr id="26" name="Group 21"/>
            <p:cNvGrpSpPr/>
            <p:nvPr/>
          </p:nvGrpSpPr>
          <p:grpSpPr>
            <a:xfrm rot="5400000">
              <a:off x="8245090" y="4238390"/>
              <a:ext cx="4359463" cy="4996625"/>
              <a:chOff x="-191376" y="1797614"/>
              <a:chExt cx="4946574" cy="4662221"/>
            </a:xfrm>
            <a:grpFill/>
          </p:grpSpPr>
          <p:sp>
            <p:nvSpPr>
              <p:cNvPr id="28" name="Freeform 22"/>
              <p:cNvSpPr/>
              <p:nvPr/>
            </p:nvSpPr>
            <p:spPr>
              <a:xfrm>
                <a:off x="-191376" y="1797614"/>
                <a:ext cx="4946574" cy="4662221"/>
              </a:xfrm>
              <a:custGeom>
                <a:avLst/>
                <a:gdLst/>
                <a:ahLst/>
                <a:cxnLst/>
                <a:rect l="l" t="t" r="r" b="b"/>
                <a:pathLst>
                  <a:path w="4946574" h="4965700">
                    <a:moveTo>
                      <a:pt x="4946574" y="0"/>
                    </a:moveTo>
                    <a:lnTo>
                      <a:pt x="4946574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4946574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926511" y="6598448"/>
              <a:ext cx="4713033" cy="21782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933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KHAI THÁC DẦN</a:t>
              </a:r>
              <a:endParaRPr lang="en-US" sz="29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8">
            <a:extLst>
              <a:ext uri="{FF2B5EF4-FFF2-40B4-BE49-F238E27FC236}">
                <a16:creationId xmlns:a16="http://schemas.microsoft.com/office/drawing/2014/main" id="{00A62378-FD6D-EBF3-6D83-42D0EB4F06D7}"/>
              </a:ext>
            </a:extLst>
          </p:cNvPr>
          <p:cNvSpPr txBox="1"/>
          <p:nvPr/>
        </p:nvSpPr>
        <p:spPr>
          <a:xfrm>
            <a:off x="8739374" y="2088816"/>
            <a:ext cx="2331957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3"/>
              </a:lnSpc>
            </a:pPr>
            <a:r>
              <a:rPr lang="vi-VN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D8D94E-4A7A-35C9-6283-F53EA62AB2F9}"/>
              </a:ext>
            </a:extLst>
          </p:cNvPr>
          <p:cNvGrpSpPr/>
          <p:nvPr/>
        </p:nvGrpSpPr>
        <p:grpSpPr>
          <a:xfrm>
            <a:off x="9905353" y="2741408"/>
            <a:ext cx="284725" cy="284725"/>
            <a:chOff x="0" y="0"/>
            <a:chExt cx="812800" cy="812800"/>
          </a:xfrm>
          <a:solidFill>
            <a:srgbClr val="FFFD87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6428C7F-62A0-A02D-A957-C6F23AEFBD37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6">
              <a:extLst>
                <a:ext uri="{FF2B5EF4-FFF2-40B4-BE49-F238E27FC236}">
                  <a16:creationId xmlns:a16="http://schemas.microsoft.com/office/drawing/2014/main" id="{F483628E-3EBC-3982-DB06-4C475F719879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grpFill/>
          </p:spPr>
          <p:txBody>
            <a:bodyPr lIns="27536" tIns="27536" rIns="27536" bIns="27536" rtlCol="0" anchor="ctr"/>
            <a:lstStyle/>
            <a:p>
              <a:pPr algn="ctr">
                <a:lnSpc>
                  <a:spcPts val="1726"/>
                </a:lnSpc>
              </a:pPr>
              <a:endParaRPr sz="1200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AB974F-2CC9-3D44-9F44-4CB13752E530}"/>
              </a:ext>
            </a:extLst>
          </p:cNvPr>
          <p:cNvGrpSpPr/>
          <p:nvPr/>
        </p:nvGrpSpPr>
        <p:grpSpPr>
          <a:xfrm>
            <a:off x="8385829" y="3250565"/>
            <a:ext cx="3196571" cy="2865315"/>
            <a:chOff x="198338" y="4864776"/>
            <a:chExt cx="5781862" cy="4359463"/>
          </a:xfrm>
          <a:solidFill>
            <a:srgbClr val="FFFF00"/>
          </a:solidFill>
        </p:grpSpPr>
        <p:grpSp>
          <p:nvGrpSpPr>
            <p:cNvPr id="30" name="Group 16">
              <a:extLst>
                <a:ext uri="{FF2B5EF4-FFF2-40B4-BE49-F238E27FC236}">
                  <a16:creationId xmlns:a16="http://schemas.microsoft.com/office/drawing/2014/main" id="{206EE13E-4BE5-09EB-63B8-A3418A894A7C}"/>
                </a:ext>
              </a:extLst>
            </p:cNvPr>
            <p:cNvGrpSpPr/>
            <p:nvPr/>
          </p:nvGrpSpPr>
          <p:grpSpPr>
            <a:xfrm rot="5400000">
              <a:off x="909537" y="4153577"/>
              <a:ext cx="4359463" cy="5781862"/>
              <a:chOff x="157884" y="2229741"/>
              <a:chExt cx="4946574" cy="5394906"/>
            </a:xfrm>
            <a:grpFill/>
          </p:grpSpPr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40E6AC07-FD6F-E2BA-AE30-AAABC664C9A5}"/>
                  </a:ext>
                </a:extLst>
              </p:cNvPr>
              <p:cNvSpPr/>
              <p:nvPr/>
            </p:nvSpPr>
            <p:spPr>
              <a:xfrm>
                <a:off x="157884" y="2229741"/>
                <a:ext cx="4946574" cy="5394906"/>
              </a:xfrm>
              <a:custGeom>
                <a:avLst/>
                <a:gdLst/>
                <a:ahLst/>
                <a:cxnLst/>
                <a:rect l="l" t="t" r="r" b="b"/>
                <a:pathLst>
                  <a:path w="4946574" h="4965700">
                    <a:moveTo>
                      <a:pt x="4946574" y="0"/>
                    </a:moveTo>
                    <a:lnTo>
                      <a:pt x="4946574" y="4965700"/>
                    </a:lnTo>
                    <a:lnTo>
                      <a:pt x="896620" y="4965700"/>
                    </a:lnTo>
                    <a:lnTo>
                      <a:pt x="896620" y="3385820"/>
                    </a:lnTo>
                    <a:lnTo>
                      <a:pt x="0" y="2487930"/>
                    </a:lnTo>
                    <a:lnTo>
                      <a:pt x="896620" y="1591310"/>
                    </a:lnTo>
                    <a:lnTo>
                      <a:pt x="896620" y="0"/>
                    </a:lnTo>
                    <a:lnTo>
                      <a:pt x="4946574" y="0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endParaRPr lang="en-US" sz="120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291FCB7-7AC3-85C0-0886-91E2BD730976}"/>
                </a:ext>
              </a:extLst>
            </p:cNvPr>
            <p:cNvSpPr txBox="1"/>
            <p:nvPr/>
          </p:nvSpPr>
          <p:spPr>
            <a:xfrm>
              <a:off x="261634" y="6609807"/>
              <a:ext cx="5188215" cy="22006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933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KHAI THÁC CHỌN</a:t>
              </a:r>
              <a:endParaRPr lang="en-US" sz="2933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0584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67200" y="20574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2585" y="2134395"/>
            <a:ext cx="457200" cy="685800"/>
          </a:xfrm>
          <a:prstGeom prst="ellipse">
            <a:avLst/>
          </a:prstGeom>
          <a:solidFill>
            <a:srgbClr val="3820EC"/>
          </a:solidFill>
          <a:ln>
            <a:solidFill>
              <a:srgbClr val="271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274469" y="205740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74569" y="20574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2057400"/>
            <a:ext cx="457200" cy="685800"/>
          </a:xfrm>
          <a:prstGeom prst="ellipse">
            <a:avLst/>
          </a:prstGeom>
          <a:solidFill>
            <a:srgbClr val="2715AD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56835" y="205740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817769" y="205740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21216" y="20574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24850" y="2057400"/>
            <a:ext cx="457200" cy="685800"/>
          </a:xfrm>
          <a:prstGeom prst="ellipse">
            <a:avLst/>
          </a:prstGeom>
          <a:solidFill>
            <a:srgbClr val="2715AD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88919" y="3733800"/>
            <a:ext cx="457200" cy="685800"/>
          </a:xfrm>
          <a:prstGeom prst="ellipse">
            <a:avLst/>
          </a:prstGeom>
          <a:solidFill>
            <a:srgbClr val="2715AD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73604" y="373380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95900" y="37338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92554" y="3733800"/>
            <a:ext cx="457200" cy="685800"/>
          </a:xfrm>
          <a:prstGeom prst="ellipse">
            <a:avLst/>
          </a:prstGeom>
          <a:solidFill>
            <a:srgbClr val="2715AD"/>
          </a:solidFill>
          <a:ln>
            <a:solidFill>
              <a:srgbClr val="382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58250" y="3690938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81550" y="37338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356997" y="3727450"/>
            <a:ext cx="457200" cy="6858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6000" y="3733800"/>
            <a:ext cx="457200" cy="685800"/>
          </a:xfrm>
          <a:prstGeom prst="ellipse">
            <a:avLst/>
          </a:prstGeom>
          <a:solidFill>
            <a:srgbClr val="3820EC"/>
          </a:solidFill>
          <a:ln>
            <a:solidFill>
              <a:srgbClr val="2715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67200" y="3733800"/>
            <a:ext cx="457200" cy="6858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3" name="Straight Arrow Connector 22"/>
          <p:cNvCxnSpPr>
            <a:stCxn id="4" idx="4"/>
            <a:endCxn id="21" idx="0"/>
          </p:cNvCxnSpPr>
          <p:nvPr/>
        </p:nvCxnSpPr>
        <p:spPr>
          <a:xfrm rot="5400000">
            <a:off x="4000501" y="3238899"/>
            <a:ext cx="990600" cy="238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  <a:endCxn id="20" idx="0"/>
          </p:cNvCxnSpPr>
          <p:nvPr/>
        </p:nvCxnSpPr>
        <p:spPr>
          <a:xfrm>
            <a:off x="5031185" y="2820195"/>
            <a:ext cx="1293415" cy="91360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15" idx="7"/>
          </p:cNvCxnSpPr>
          <p:nvPr/>
        </p:nvCxnSpPr>
        <p:spPr>
          <a:xfrm rot="5400000">
            <a:off x="6191847" y="2137768"/>
            <a:ext cx="1190625" cy="22014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6308527" y="3237906"/>
            <a:ext cx="990600" cy="119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4"/>
          </p:cNvCxnSpPr>
          <p:nvPr/>
        </p:nvCxnSpPr>
        <p:spPr>
          <a:xfrm rot="5400000">
            <a:off x="7454900" y="2641600"/>
            <a:ext cx="996950" cy="120015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18" idx="0"/>
          </p:cNvCxnSpPr>
          <p:nvPr/>
        </p:nvCxnSpPr>
        <p:spPr>
          <a:xfrm rot="5400000">
            <a:off x="5030987" y="2622353"/>
            <a:ext cx="1090612" cy="113228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8598099" y="3237906"/>
            <a:ext cx="990600" cy="119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5"/>
          </p:cNvCxnSpPr>
          <p:nvPr/>
        </p:nvCxnSpPr>
        <p:spPr>
          <a:xfrm rot="16200000" flipH="1">
            <a:off x="7478316" y="2612233"/>
            <a:ext cx="1090612" cy="115252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5"/>
          </p:cNvCxnSpPr>
          <p:nvPr/>
        </p:nvCxnSpPr>
        <p:spPr>
          <a:xfrm rot="16200000" flipH="1">
            <a:off x="6241852" y="2066331"/>
            <a:ext cx="1166812" cy="232052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838450" y="1981202"/>
            <a:ext cx="13144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81300" y="3657602"/>
            <a:ext cx="14287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5" name="TextBox 31"/>
          <p:cNvSpPr txBox="1">
            <a:spLocks noChangeArrowheads="1"/>
          </p:cNvSpPr>
          <p:nvPr/>
        </p:nvSpPr>
        <p:spPr bwMode="auto">
          <a:xfrm>
            <a:off x="4095750" y="857250"/>
            <a:ext cx="1771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NHÓM 1</a:t>
            </a:r>
          </a:p>
          <a:p>
            <a:pPr algn="ctr" eaLnBrk="1" hangingPunct="1"/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Khai thác trắng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6" name="TextBox 32"/>
          <p:cNvSpPr txBox="1">
            <a:spLocks noChangeArrowheads="1"/>
          </p:cNvSpPr>
          <p:nvPr/>
        </p:nvSpPr>
        <p:spPr bwMode="auto">
          <a:xfrm>
            <a:off x="5753100" y="838200"/>
            <a:ext cx="1771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NHÓM 2</a:t>
            </a:r>
          </a:p>
          <a:p>
            <a:pPr algn="ctr" eaLnBrk="1" hangingPunct="1"/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Khai thác dần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77" name="TextBox 33"/>
          <p:cNvSpPr txBox="1">
            <a:spLocks noChangeArrowheads="1"/>
          </p:cNvSpPr>
          <p:nvPr/>
        </p:nvSpPr>
        <p:spPr bwMode="auto">
          <a:xfrm>
            <a:off x="7581900" y="838200"/>
            <a:ext cx="17716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NHÓM 3</a:t>
            </a:r>
          </a:p>
          <a:p>
            <a:pPr algn="ctr" eaLnBrk="1" hangingPunct="1"/>
            <a:r>
              <a:rPr lang="vi-VN" altLang="en-US" sz="2400" b="1" dirty="0" smtClean="0">
                <a:latin typeface="Times New Roman" pitchFamily="18" charset="0"/>
                <a:cs typeface="Times New Roman" pitchFamily="18" charset="0"/>
              </a:rPr>
              <a:t>Khai thác chọn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7"/>
          <p:cNvGrpSpPr>
            <a:grpSpLocks/>
          </p:cNvGrpSpPr>
          <p:nvPr/>
        </p:nvGrpSpPr>
        <p:grpSpPr bwMode="auto">
          <a:xfrm>
            <a:off x="3067052" y="228600"/>
            <a:ext cx="5317331" cy="5562600"/>
            <a:chOff x="528889" y="152400"/>
            <a:chExt cx="7509470" cy="5943600"/>
          </a:xfrm>
        </p:grpSpPr>
        <p:sp>
          <p:nvSpPr>
            <p:cNvPr id="12" name="Right Arrow 11"/>
            <p:cNvSpPr/>
            <p:nvPr/>
          </p:nvSpPr>
          <p:spPr>
            <a:xfrm rot="10800000">
              <a:off x="3325183" y="4572783"/>
              <a:ext cx="2056444" cy="6089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rot="18863007">
              <a:off x="2153110" y="2598377"/>
              <a:ext cx="1758993" cy="5817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276420" y="152400"/>
              <a:ext cx="2591154" cy="2439183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vi-VN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KHAI THÁC TRẮNG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71539" y="3429522"/>
              <a:ext cx="2666820" cy="258505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rgbClr val="4EF8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  <a:p>
              <a:pPr algn="ctr" eaLnBrk="1" hangingPunct="1">
                <a:defRPr/>
              </a:pPr>
              <a:r>
                <a:rPr lang="vi-VN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KHAI THÁC DẦN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8889" y="3505853"/>
              <a:ext cx="2742487" cy="259014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Trạm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vi-VN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KHAI THÁC CHỌN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3167596">
              <a:off x="5166292" y="2551731"/>
              <a:ext cx="1570712" cy="58179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0149" y="623983"/>
            <a:ext cx="360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33" dirty="0">
                <a:latin typeface="+mj-lt"/>
              </a:rPr>
              <a:t>Thời gian: </a:t>
            </a:r>
            <a:r>
              <a:rPr lang="vi-VN" sz="2933" b="1" dirty="0">
                <a:solidFill>
                  <a:srgbClr val="FF0000"/>
                </a:solidFill>
                <a:latin typeface="+mj-lt"/>
              </a:rPr>
              <a:t>3- 4 phút</a:t>
            </a:r>
            <a:endParaRPr lang="en-US" sz="2933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76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637436"/>
              </p:ext>
            </p:extLst>
          </p:nvPr>
        </p:nvGraphicFramePr>
        <p:xfrm>
          <a:off x="237066" y="922867"/>
          <a:ext cx="11709400" cy="5706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350">
                  <a:extLst>
                    <a:ext uri="{9D8B030D-6E8A-4147-A177-3AD203B41FA5}">
                      <a16:colId xmlns:a16="http://schemas.microsoft.com/office/drawing/2014/main" val="4025322746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val="3445184513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val="421672402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val="1691663042"/>
                    </a:ext>
                  </a:extLst>
                </a:gridCol>
              </a:tblGrid>
              <a:tr h="1132622">
                <a:tc rowSpan="2"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CÁC PHƯƠNG THỨC KHAI THÁC RỪNG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MỘT SỐ ĐẶC ĐIỂM CƠ BẢN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74003"/>
                  </a:ext>
                </a:extLst>
              </a:tr>
              <a:tr h="11760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SỐ LẦN KHAI THÁC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KHOẢNG THỜI GIAN KHAI THÁC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HOÀN CẢNH RỪNG THAY ĐỔI SAU KHAI THÁC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72558"/>
                  </a:ext>
                </a:extLst>
              </a:tr>
              <a:tr h="1132622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trắng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79064"/>
                  </a:ext>
                </a:extLst>
              </a:tr>
              <a:tr h="1132622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dần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95701"/>
                  </a:ext>
                </a:extLst>
              </a:tr>
              <a:tr h="1132622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chọn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900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44533" y="84667"/>
            <a:ext cx="486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/>
              <a:t>TỔNG KẾT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395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459439"/>
              </p:ext>
            </p:extLst>
          </p:nvPr>
        </p:nvGraphicFramePr>
        <p:xfrm>
          <a:off x="237066" y="465137"/>
          <a:ext cx="11954933" cy="630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628">
                  <a:extLst>
                    <a:ext uri="{9D8B030D-6E8A-4147-A177-3AD203B41FA5}">
                      <a16:colId xmlns:a16="http://schemas.microsoft.com/office/drawing/2014/main" val="4025322746"/>
                    </a:ext>
                  </a:extLst>
                </a:gridCol>
                <a:gridCol w="2366351">
                  <a:extLst>
                    <a:ext uri="{9D8B030D-6E8A-4147-A177-3AD203B41FA5}">
                      <a16:colId xmlns:a16="http://schemas.microsoft.com/office/drawing/2014/main" val="3445184513"/>
                    </a:ext>
                  </a:extLst>
                </a:gridCol>
                <a:gridCol w="3763470">
                  <a:extLst>
                    <a:ext uri="{9D8B030D-6E8A-4147-A177-3AD203B41FA5}">
                      <a16:colId xmlns:a16="http://schemas.microsoft.com/office/drawing/2014/main" val="421672402"/>
                    </a:ext>
                  </a:extLst>
                </a:gridCol>
                <a:gridCol w="3629484">
                  <a:extLst>
                    <a:ext uri="{9D8B030D-6E8A-4147-A177-3AD203B41FA5}">
                      <a16:colId xmlns:a16="http://schemas.microsoft.com/office/drawing/2014/main" val="1691663042"/>
                    </a:ext>
                  </a:extLst>
                </a:gridCol>
              </a:tblGrid>
              <a:tr h="661681">
                <a:tc rowSpan="2"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CÁC PHƯƠNG THỨC KHAI THÁC RỪNG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chemeClr val="tx1"/>
                          </a:solidFill>
                        </a:rPr>
                        <a:t>MỘT SỐ ĐẶC ĐIỂM CƠ BẢN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874003"/>
                  </a:ext>
                </a:extLst>
              </a:tr>
              <a:tr h="141942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SỐ LẦN KHAI THÁC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KHOẢNG THỜI GIAN KHAI THÁC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/>
                        <a:t>HOÀN CẢNH RỪNG THAY ĐỔI SAU KHAI THÁC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972558"/>
                  </a:ext>
                </a:extLst>
              </a:tr>
              <a:tr h="1491986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trắng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1 lần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Không quy định(thông thường dưới 1 năm)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Thường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biến đổi sâu sắc</a:t>
                      </a:r>
                      <a:r>
                        <a:rPr lang="vi-VN" dirty="0" smtClean="0"/>
                        <a:t>, tán rừng bị mất, đất rừng bị phơi trống hoàn toàn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79064"/>
                  </a:ext>
                </a:extLst>
              </a:tr>
              <a:tr h="1367021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dần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3-4 lần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Không quy định( thông thường là vài năm)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Rừng già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khai thác xong</a:t>
                      </a:r>
                      <a:r>
                        <a:rPr lang="vi-VN" dirty="0" smtClean="0"/>
                        <a:t>, rừng non cũng bắt đầu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khép tán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695701"/>
                  </a:ext>
                </a:extLst>
              </a:tr>
              <a:tr h="1367021">
                <a:tc>
                  <a:txBody>
                    <a:bodyPr/>
                    <a:lstStyle/>
                    <a:p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Khai thác chọn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Không quy định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Không quy định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Rừng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duy trì </a:t>
                      </a:r>
                      <a:r>
                        <a:rPr lang="vi-VN" dirty="0" smtClean="0"/>
                        <a:t>được </a:t>
                      </a:r>
                      <a:r>
                        <a:rPr lang="vi-VN" b="1" dirty="0" smtClean="0">
                          <a:solidFill>
                            <a:srgbClr val="FF0000"/>
                          </a:solidFill>
                        </a:rPr>
                        <a:t>cấu trúc nhiều tầng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29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199019"/>
              </p:ext>
            </p:extLst>
          </p:nvPr>
        </p:nvGraphicFramePr>
        <p:xfrm>
          <a:off x="211666" y="1697741"/>
          <a:ext cx="7713133" cy="4626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357">
                  <a:extLst>
                    <a:ext uri="{9D8B030D-6E8A-4147-A177-3AD203B41FA5}">
                      <a16:colId xmlns:a16="http://schemas.microsoft.com/office/drawing/2014/main" val="3178295149"/>
                    </a:ext>
                  </a:extLst>
                </a:gridCol>
                <a:gridCol w="5073776">
                  <a:extLst>
                    <a:ext uri="{9D8B030D-6E8A-4147-A177-3AD203B41FA5}">
                      <a16:colId xmlns:a16="http://schemas.microsoft.com/office/drawing/2014/main" val="1924514958"/>
                    </a:ext>
                  </a:extLst>
                </a:gridCol>
              </a:tblGrid>
              <a:tr h="1317090">
                <a:tc>
                  <a:txBody>
                    <a:bodyPr/>
                    <a:lstStyle/>
                    <a:p>
                      <a:r>
                        <a:rPr lang="vi-VN" dirty="0" smtClean="0"/>
                        <a:t>Phương thức canh tác rừng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Biện pháp phục hồi sau canh tác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53371"/>
                  </a:ext>
                </a:extLst>
              </a:tr>
              <a:tr h="1103256">
                <a:tc>
                  <a:txBody>
                    <a:bodyPr/>
                    <a:lstStyle/>
                    <a:p>
                      <a:r>
                        <a:rPr lang="vi-VN" dirty="0" smtClean="0"/>
                        <a:t>1. Khai thác trắng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93932"/>
                  </a:ext>
                </a:extLst>
              </a:tr>
              <a:tr h="1103256">
                <a:tc>
                  <a:txBody>
                    <a:bodyPr/>
                    <a:lstStyle/>
                    <a:p>
                      <a:r>
                        <a:rPr lang="vi-VN" dirty="0" smtClean="0"/>
                        <a:t>2. Khai thác dần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42090"/>
                  </a:ext>
                </a:extLst>
              </a:tr>
              <a:tr h="1103256">
                <a:tc>
                  <a:txBody>
                    <a:bodyPr/>
                    <a:lstStyle/>
                    <a:p>
                      <a:r>
                        <a:rPr lang="vi-VN" dirty="0" smtClean="0"/>
                        <a:t>3. Khai thác chọn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2364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48266" y="210235"/>
            <a:ext cx="9592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AutoShape 164"/>
          <p:cNvSpPr>
            <a:spLocks noChangeArrowheads="1"/>
          </p:cNvSpPr>
          <p:nvPr/>
        </p:nvSpPr>
        <p:spPr bwMode="auto">
          <a:xfrm>
            <a:off x="541868" y="1"/>
            <a:ext cx="12192000" cy="1485900"/>
          </a:xfrm>
          <a:prstGeom prst="wedgeEllipseCallout">
            <a:avLst>
              <a:gd name="adj1" fmla="val 42524"/>
              <a:gd name="adj2" fmla="val 814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2800" dirty="0"/>
              <a:t>Nêu các </a:t>
            </a:r>
            <a:r>
              <a:rPr lang="vi-VN" sz="2800" b="1" dirty="0"/>
              <a:t>biện pháp để phục hồi lại rừng </a:t>
            </a:r>
            <a:r>
              <a:rPr lang="vi-VN" sz="2800" dirty="0"/>
              <a:t>tương ứng với </a:t>
            </a:r>
            <a:r>
              <a:rPr lang="vi-VN" sz="2800" i="1" dirty="0"/>
              <a:t>từng phương thức </a:t>
            </a:r>
            <a:r>
              <a:rPr lang="vi-VN" sz="2800" i="1" dirty="0" smtClean="0"/>
              <a:t>canh tác</a:t>
            </a:r>
            <a:r>
              <a:rPr lang="vi-VN" sz="2800" dirty="0"/>
              <a:t>???</a:t>
            </a:r>
            <a:endParaRPr lang="en-US" sz="2800" dirty="0"/>
          </a:p>
        </p:txBody>
      </p:sp>
      <p:pic>
        <p:nvPicPr>
          <p:cNvPr id="8" name="Picture 2" descr="Tổng hợp với hơn 68 về hình nền rừng - cdgdbentre.edu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066925"/>
            <a:ext cx="3886200" cy="42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3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59747" y="155726"/>
            <a:ext cx="11507788" cy="2629807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vi-VN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BẢO VỆ VÀ KHAI THÁC</a:t>
            </a: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TÀI NGUYÊN RỪNG </a:t>
            </a:r>
          </a:p>
          <a:p>
            <a:pPr marL="0" indent="0" algn="ctr">
              <a:buNone/>
            </a:pPr>
            <a:r>
              <a:rPr lang="vi-VN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vi-VN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Image result for Bảo vệ và khai thác tài nguyên rừ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3" y="2785532"/>
            <a:ext cx="10016067" cy="376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098931"/>
              </p:ext>
            </p:extLst>
          </p:nvPr>
        </p:nvGraphicFramePr>
        <p:xfrm>
          <a:off x="211666" y="210235"/>
          <a:ext cx="7713133" cy="629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159">
                  <a:extLst>
                    <a:ext uri="{9D8B030D-6E8A-4147-A177-3AD203B41FA5}">
                      <a16:colId xmlns:a16="http://schemas.microsoft.com/office/drawing/2014/main" val="3178295149"/>
                    </a:ext>
                  </a:extLst>
                </a:gridCol>
                <a:gridCol w="5895974">
                  <a:extLst>
                    <a:ext uri="{9D8B030D-6E8A-4147-A177-3AD203B41FA5}">
                      <a16:colId xmlns:a16="http://schemas.microsoft.com/office/drawing/2014/main" val="1924514958"/>
                    </a:ext>
                  </a:extLst>
                </a:gridCol>
              </a:tblGrid>
              <a:tr h="827990"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chemeClr val="tx1"/>
                          </a:solidFill>
                        </a:rPr>
                        <a:t>Phương thức canh tác rừng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>
                          <a:solidFill>
                            <a:schemeClr val="tx1"/>
                          </a:solidFill>
                        </a:rPr>
                        <a:t>Biện pháp phục hồi sau canh tác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53371"/>
                  </a:ext>
                </a:extLst>
              </a:tr>
              <a:tr h="1266825"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1. Khai thác trắng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Tái sinh nhân tạo</a:t>
                      </a:r>
                      <a:r>
                        <a:rPr lang="vi-VN" sz="2400" dirty="0" smtClean="0"/>
                        <a:t>( con người sử dụng </a:t>
                      </a:r>
                      <a:r>
                        <a:rPr lang="vi-VN" sz="2400" i="1" dirty="0" smtClean="0"/>
                        <a:t>hạt giống, cành giâm </a:t>
                      </a:r>
                      <a:r>
                        <a:rPr lang="vi-VN" sz="2400" dirty="0" smtClean="0"/>
                        <a:t>hoặc </a:t>
                      </a:r>
                      <a:r>
                        <a:rPr lang="vi-VN" sz="2400" i="1" dirty="0" smtClean="0"/>
                        <a:t>cây giống </a:t>
                      </a:r>
                      <a:r>
                        <a:rPr lang="vi-VN" sz="2400" dirty="0" smtClean="0"/>
                        <a:t>để trồng)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993932"/>
                  </a:ext>
                </a:extLst>
              </a:tr>
              <a:tr h="1457946"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2. Khai thác dần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dirty="0" smtClean="0"/>
                        <a:t>-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Tái sinh tự nhiên</a:t>
                      </a:r>
                      <a:r>
                        <a:rPr lang="vi-VN" sz="2400" dirty="0" smtClean="0"/>
                        <a:t>(nhờ sự </a:t>
                      </a:r>
                      <a:r>
                        <a:rPr lang="vi-VN" sz="2400" i="1" dirty="0" smtClean="0"/>
                        <a:t>gieo giống và bảo vệ</a:t>
                      </a:r>
                      <a:r>
                        <a:rPr lang="vi-VN" sz="2400" dirty="0" smtClean="0"/>
                        <a:t> của </a:t>
                      </a:r>
                      <a:r>
                        <a:rPr lang="vi-VN" sz="2400" i="1" dirty="0" smtClean="0"/>
                        <a:t>rừng già</a:t>
                      </a:r>
                      <a:r>
                        <a:rPr lang="vi-VN" sz="2400" dirty="0" smtClean="0"/>
                        <a:t>)</a:t>
                      </a:r>
                      <a:endParaRPr lang="en-US" sz="2400" dirty="0" smtClean="0"/>
                    </a:p>
                    <a:p>
                      <a:r>
                        <a:rPr lang="vi-VN" sz="2400" dirty="0" smtClean="0"/>
                        <a:t> hoặc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tái sinh tự nhiên được hỗ trợ</a:t>
                      </a:r>
                      <a:r>
                        <a:rPr lang="vi-VN" sz="2400" dirty="0" smtClean="0"/>
                        <a:t>( con người </a:t>
                      </a:r>
                      <a:r>
                        <a:rPr lang="vi-VN" sz="2400" u="sng" dirty="0" smtClean="0"/>
                        <a:t>loại bỏ những tác động xấu đến sự phục hồi tự nhiên </a:t>
                      </a:r>
                      <a:r>
                        <a:rPr lang="vi-VN" sz="2400" dirty="0" smtClean="0"/>
                        <a:t>của rừng hoặc </a:t>
                      </a:r>
                      <a:r>
                        <a:rPr lang="vi-VN" sz="2400" u="sng" dirty="0" smtClean="0"/>
                        <a:t>trồng cây 1 cách chọn lọc</a:t>
                      </a:r>
                      <a:r>
                        <a:rPr lang="vi-VN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342090"/>
                  </a:ext>
                </a:extLst>
              </a:tr>
              <a:tr h="1457946"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3. Khai thác chọn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 smtClean="0"/>
                        <a:t>-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Tái sinh tự nhiên </a:t>
                      </a:r>
                      <a:r>
                        <a:rPr lang="vi-VN" sz="2400" dirty="0" smtClean="0"/>
                        <a:t>hoặc phương thức </a:t>
                      </a:r>
                      <a:r>
                        <a:rPr lang="vi-VN" sz="2400" dirty="0" smtClean="0">
                          <a:solidFill>
                            <a:srgbClr val="FF0000"/>
                          </a:solidFill>
                        </a:rPr>
                        <a:t>xúc tiến tái sinh tự nhiên</a:t>
                      </a:r>
                      <a:r>
                        <a:rPr lang="vi-VN" sz="2400" dirty="0" smtClean="0"/>
                        <a:t>( con người bảo vệ </a:t>
                      </a:r>
                      <a:r>
                        <a:rPr lang="vi-VN" sz="2400" u="sng" dirty="0" smtClean="0"/>
                        <a:t>chống chặt phá</a:t>
                      </a:r>
                      <a:r>
                        <a:rPr lang="vi-VN" sz="2400" dirty="0" smtClean="0"/>
                        <a:t>,phòng cháy và chữa cháy,phát dọn cây leo, cây bụi)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62364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48266" y="210235"/>
            <a:ext cx="9592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2" descr="Tổng hợp với hơn 68 về hình nền rừng - cdgdbentre.ed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210235"/>
            <a:ext cx="3886200" cy="61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3581400" y="457200"/>
            <a:ext cx="6477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7" name="Group 23"/>
          <p:cNvGrpSpPr>
            <a:grpSpLocks/>
          </p:cNvGrpSpPr>
          <p:nvPr/>
        </p:nvGrpSpPr>
        <p:grpSpPr bwMode="auto">
          <a:xfrm>
            <a:off x="304800" y="304800"/>
            <a:ext cx="11887200" cy="6553200"/>
            <a:chOff x="0" y="0"/>
            <a:chExt cx="5760" cy="4320"/>
          </a:xfrm>
        </p:grpSpPr>
        <p:pic>
          <p:nvPicPr>
            <p:cNvPr id="20502" name="Picture 24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25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26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27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7" name="Rectangle 1"/>
          <p:cNvSpPr>
            <a:spLocks noChangeArrowheads="1"/>
          </p:cNvSpPr>
          <p:nvPr/>
        </p:nvSpPr>
        <p:spPr bwMode="auto">
          <a:xfrm>
            <a:off x="2484726" y="1466590"/>
            <a:ext cx="73746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altLang="en-US" sz="2667" b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 </a:t>
            </a:r>
            <a:r>
              <a:rPr lang="vi-VN" altLang="en-US" sz="2667" b="1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1:Đâu là phương pháp khai thác trắng</a:t>
            </a:r>
            <a:endParaRPr lang="en-US" sz="2667" b="1" dirty="0">
              <a:latin typeface="+mj-lt"/>
            </a:endParaRP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BẢO VỆ VÀ KHAI THÁC TÀI NGUYÊN RỪNG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2857500" y="2904142"/>
            <a:ext cx="6490686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 toàn bộ cây rừng ở 1 khu vực nhất định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nhiều mùa khai thác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2857500" y="2151389"/>
            <a:ext cx="6490686" cy="609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 những cây có lợi cho người khai thác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2857499" y="3609876"/>
            <a:ext cx="6490687" cy="60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 toàn bộ cây rừng ở 1 khu vực nhất định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1 mùa khai thác(dưới 1 năm)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2857499" y="4389967"/>
            <a:ext cx="6419665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Chặt những cây to, để lại cây nhỏ,không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 chế số lần khai thác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5720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5181600" y="54022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5210175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80321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3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7" grpId="0"/>
      <p:bldP spid="23581" grpId="0" animBg="1"/>
      <p:bldP spid="23582" grpId="0" animBg="1"/>
      <p:bldP spid="23583" grpId="0" animBg="1"/>
      <p:bldP spid="23583" grpId="1" animBg="1"/>
      <p:bldP spid="23584" grpId="0" animBg="1"/>
      <p:bldP spid="21" grpId="0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5" name="Group 23"/>
          <p:cNvGrpSpPr>
            <a:grpSpLocks/>
          </p:cNvGrpSpPr>
          <p:nvPr/>
        </p:nvGrpSpPr>
        <p:grpSpPr bwMode="auto">
          <a:xfrm>
            <a:off x="152400" y="381000"/>
            <a:ext cx="11633200" cy="6477000"/>
            <a:chOff x="0" y="0"/>
            <a:chExt cx="5760" cy="4320"/>
          </a:xfrm>
        </p:grpSpPr>
        <p:pic>
          <p:nvPicPr>
            <p:cNvPr id="17430" name="Picture 24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Picture 25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26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27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5" name="Rectangle 1"/>
          <p:cNvSpPr>
            <a:spLocks noChangeArrowheads="1"/>
          </p:cNvSpPr>
          <p:nvPr/>
        </p:nvSpPr>
        <p:spPr bwMode="auto">
          <a:xfrm>
            <a:off x="301854" y="615545"/>
            <a:ext cx="11123820" cy="158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vi-VN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67" b="1" dirty="0"/>
              <a:t> </a:t>
            </a:r>
            <a:r>
              <a:rPr lang="vi-VN" sz="2667" b="1" dirty="0" smtClean="0"/>
              <a:t>Phương pháp khai thác tài nguyên rừng nào mà rừng tự phục hồi nhờ sự tái sinh tự nhiên của cây rừng:</a:t>
            </a:r>
            <a:endParaRPr lang="en-US" sz="2667" b="1" dirty="0"/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9" name="AutoShape 29"/>
          <p:cNvSpPr>
            <a:spLocks noChangeArrowheads="1"/>
          </p:cNvSpPr>
          <p:nvPr/>
        </p:nvSpPr>
        <p:spPr bwMode="auto">
          <a:xfrm>
            <a:off x="3048000" y="3352800"/>
            <a:ext cx="55626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dần, khai thác trắng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0" name="AutoShape 30"/>
          <p:cNvSpPr>
            <a:spLocks noChangeArrowheads="1"/>
          </p:cNvSpPr>
          <p:nvPr/>
        </p:nvSpPr>
        <p:spPr bwMode="auto">
          <a:xfrm>
            <a:off x="3048000" y="2743200"/>
            <a:ext cx="5562600" cy="609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trắng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31" name="AutoShape 31"/>
          <p:cNvSpPr>
            <a:spLocks noChangeArrowheads="1"/>
          </p:cNvSpPr>
          <p:nvPr/>
        </p:nvSpPr>
        <p:spPr bwMode="auto">
          <a:xfrm>
            <a:off x="3048000" y="3962400"/>
            <a:ext cx="5562600" cy="60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chọn, khai thác trắng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3048000" y="4572000"/>
            <a:ext cx="5562600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dần, khai thác chọn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2" name="Text Box 27"/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BẢO VỆ VÀ KHAI THÁC TÀI NGUYÊN RỪNG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419600" y="54864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6" name="Oval 17"/>
          <p:cNvSpPr>
            <a:spLocks noChangeArrowheads="1"/>
          </p:cNvSpPr>
          <p:nvPr/>
        </p:nvSpPr>
        <p:spPr bwMode="auto">
          <a:xfrm>
            <a:off x="50292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5029200" y="52498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5057775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50292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30" name="Oval 21"/>
          <p:cNvSpPr>
            <a:spLocks noChangeArrowheads="1"/>
          </p:cNvSpPr>
          <p:nvPr/>
        </p:nvSpPr>
        <p:spPr bwMode="auto">
          <a:xfrm>
            <a:off x="50292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0957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399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/>
      <p:bldP spid="34829" grpId="0" animBg="1"/>
      <p:bldP spid="34830" grpId="0" animBg="1"/>
      <p:bldP spid="34831" grpId="0" animBg="1"/>
      <p:bldP spid="39968" grpId="0" animBg="1"/>
      <p:bldP spid="39968" grpId="1" animBg="1"/>
      <p:bldP spid="20" grpId="0" animBg="1"/>
      <p:bldP spid="20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9" name="Group 23"/>
          <p:cNvGrpSpPr>
            <a:grpSpLocks/>
          </p:cNvGrpSpPr>
          <p:nvPr/>
        </p:nvGrpSpPr>
        <p:grpSpPr bwMode="auto">
          <a:xfrm>
            <a:off x="203200" y="381000"/>
            <a:ext cx="11836400" cy="6477000"/>
            <a:chOff x="0" y="0"/>
            <a:chExt cx="5760" cy="4320"/>
          </a:xfrm>
        </p:grpSpPr>
        <p:pic>
          <p:nvPicPr>
            <p:cNvPr id="18454" name="Picture 24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25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6" name="Picture 26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7" name="Picture 27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83" name="Rectangle 1"/>
          <p:cNvSpPr>
            <a:spLocks noChangeArrowheads="1"/>
          </p:cNvSpPr>
          <p:nvPr/>
        </p:nvSpPr>
        <p:spPr bwMode="auto">
          <a:xfrm>
            <a:off x="1032597" y="676784"/>
            <a:ext cx="1062917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 </a:t>
            </a:r>
            <a:r>
              <a:rPr lang="vi-VN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biểu nào sau đây không đúng về đặc điểm khai thác chọn</a:t>
            </a:r>
            <a:r>
              <a:rPr lang="en-US" sz="26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88" name="AutoShape 32"/>
          <p:cNvSpPr>
            <a:spLocks noChangeArrowheads="1"/>
          </p:cNvSpPr>
          <p:nvPr/>
        </p:nvSpPr>
        <p:spPr bwMode="auto">
          <a:xfrm>
            <a:off x="965200" y="2452482"/>
            <a:ext cx="8195733" cy="729089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vi-VN" sz="2267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2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Rừng vẫn duy trì cấu trúc nhiều tầng</a:t>
            </a:r>
            <a:r>
              <a:rPr lang="en-US" sz="2267" dirty="0" smtClean="0">
                <a:latin typeface="+mj-lt"/>
              </a:rPr>
              <a:t>.</a:t>
            </a:r>
            <a:endParaRPr lang="en-US" sz="2267" dirty="0">
              <a:latin typeface="+mj-lt"/>
            </a:endParaRPr>
          </a:p>
        </p:txBody>
      </p:sp>
      <p:sp>
        <p:nvSpPr>
          <p:cNvPr id="19489" name="AutoShape 33"/>
          <p:cNvSpPr>
            <a:spLocks noChangeArrowheads="1"/>
          </p:cNvSpPr>
          <p:nvPr/>
        </p:nvSpPr>
        <p:spPr bwMode="auto">
          <a:xfrm>
            <a:off x="965200" y="1688013"/>
            <a:ext cx="8263468" cy="609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vi-VN" sz="2267" b="1" dirty="0">
                <a:latin typeface="+mj-lt"/>
              </a:rPr>
              <a:t>A</a:t>
            </a:r>
            <a:r>
              <a:rPr lang="vi-VN" sz="2267" dirty="0">
                <a:latin typeface="+mj-lt"/>
              </a:rPr>
              <a:t>. </a:t>
            </a:r>
            <a:r>
              <a:rPr lang="vi-VN" sz="2267" dirty="0" smtClean="0">
                <a:latin typeface="+mj-lt"/>
              </a:rPr>
              <a:t>Không có thời gian tái sinh rừng rõ ràng</a:t>
            </a:r>
            <a:endParaRPr lang="en-US" sz="2267" dirty="0">
              <a:latin typeface="+mj-lt"/>
            </a:endParaRPr>
          </a:p>
        </p:txBody>
      </p:sp>
      <p:sp>
        <p:nvSpPr>
          <p:cNvPr id="19490" name="AutoShape 34"/>
          <p:cNvSpPr>
            <a:spLocks noChangeArrowheads="1"/>
          </p:cNvSpPr>
          <p:nvPr/>
        </p:nvSpPr>
        <p:spPr bwMode="auto">
          <a:xfrm>
            <a:off x="965199" y="3357170"/>
            <a:ext cx="8094133" cy="75335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vi-VN" sz="2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267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 rừng không bị phơi trống nên hạn chế xói mòn đất</a:t>
            </a:r>
            <a:endParaRPr lang="vi-VN" sz="22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91" name="AutoShape 35"/>
          <p:cNvSpPr>
            <a:spLocks noChangeArrowheads="1"/>
          </p:cNvSpPr>
          <p:nvPr/>
        </p:nvSpPr>
        <p:spPr bwMode="auto">
          <a:xfrm>
            <a:off x="965198" y="4260300"/>
            <a:ext cx="8094133" cy="71497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vi-VN" sz="2400" b="1" dirty="0">
                <a:latin typeface="+mj-lt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rừng bị thay đổi rõ rệt, tán rừng bị phá vỡ cấu trúc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Text Box 27"/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BẢO VỆ VÀ KHAI THÁC TÀI NGUYÊN RỪNG 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45720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5181600" y="54022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5210175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2151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94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  <p:bldP spid="19488" grpId="0" animBg="1"/>
      <p:bldP spid="19489" grpId="0" animBg="1"/>
      <p:bldP spid="19490" grpId="0" animBg="1"/>
      <p:bldP spid="19491" grpId="0" animBg="1"/>
      <p:bldP spid="19491" grpId="1" animBg="1"/>
      <p:bldP spid="22" grpId="0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7" name="Group 23"/>
          <p:cNvGrpSpPr>
            <a:grpSpLocks/>
          </p:cNvGrpSpPr>
          <p:nvPr/>
        </p:nvGrpSpPr>
        <p:grpSpPr bwMode="auto">
          <a:xfrm>
            <a:off x="304800" y="304800"/>
            <a:ext cx="11887200" cy="6553200"/>
            <a:chOff x="0" y="0"/>
            <a:chExt cx="5760" cy="4320"/>
          </a:xfrm>
        </p:grpSpPr>
        <p:pic>
          <p:nvPicPr>
            <p:cNvPr id="20502" name="Picture 24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25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26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99" y="2099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27" descr="bluline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87" y="2147"/>
              <a:ext cx="4272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77" name="Rectangle 1"/>
          <p:cNvSpPr>
            <a:spLocks noChangeArrowheads="1"/>
          </p:cNvSpPr>
          <p:nvPr/>
        </p:nvSpPr>
        <p:spPr bwMode="auto">
          <a:xfrm>
            <a:off x="533558" y="761294"/>
            <a:ext cx="11429683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vi-VN" altLang="en-US" sz="2667" b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 4</a:t>
            </a:r>
            <a:r>
              <a:rPr lang="vi-VN" altLang="en-US" sz="2667" b="1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2667" b="1" dirty="0" smtClean="0">
                <a:latin typeface="+mj-lt"/>
              </a:rPr>
              <a:t> </a:t>
            </a:r>
            <a:r>
              <a:rPr lang="vi-VN" sz="2667" b="1" dirty="0" smtClean="0">
                <a:latin typeface="+mj-lt"/>
              </a:rPr>
              <a:t>Phương pháp khai thác rừng nào không áp dụng nơi dộ dốc cao, mưa nhiều</a:t>
            </a:r>
            <a:endParaRPr lang="en-US" sz="2667" b="1" dirty="0">
              <a:latin typeface="+mj-lt"/>
            </a:endParaRPr>
          </a:p>
        </p:txBody>
      </p:sp>
      <p:sp>
        <p:nvSpPr>
          <p:cNvPr id="20490" name="Text Box 27"/>
          <p:cNvSpPr txBox="1">
            <a:spLocks noChangeArrowheads="1"/>
          </p:cNvSpPr>
          <p:nvPr/>
        </p:nvSpPr>
        <p:spPr bwMode="auto">
          <a:xfrm>
            <a:off x="1524000" y="0"/>
            <a:ext cx="9144000" cy="36933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8:BẢO VỆ VÀ KHIA THÁC TÀI NGUYÊN RỪNG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1" name="AutoShape 29"/>
          <p:cNvSpPr>
            <a:spLocks noChangeArrowheads="1"/>
          </p:cNvSpPr>
          <p:nvPr/>
        </p:nvSpPr>
        <p:spPr bwMode="auto">
          <a:xfrm>
            <a:off x="2857500" y="3074108"/>
            <a:ext cx="4953000" cy="6096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82" name="AutoShape 30"/>
          <p:cNvSpPr>
            <a:spLocks noChangeArrowheads="1"/>
          </p:cNvSpPr>
          <p:nvPr/>
        </p:nvSpPr>
        <p:spPr bwMode="auto">
          <a:xfrm>
            <a:off x="2857500" y="2417257"/>
            <a:ext cx="4953000" cy="609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chọn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83" name="AutoShape 31"/>
          <p:cNvSpPr>
            <a:spLocks noChangeArrowheads="1"/>
          </p:cNvSpPr>
          <p:nvPr/>
        </p:nvSpPr>
        <p:spPr bwMode="auto">
          <a:xfrm>
            <a:off x="2857500" y="3715292"/>
            <a:ext cx="4953000" cy="6096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trắng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3584" name="AutoShape 32"/>
          <p:cNvSpPr>
            <a:spLocks noChangeArrowheads="1"/>
          </p:cNvSpPr>
          <p:nvPr/>
        </p:nvSpPr>
        <p:spPr bwMode="auto">
          <a:xfrm>
            <a:off x="2857500" y="4389967"/>
            <a:ext cx="4953000" cy="6096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Khai thác dần, khai thác chọn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514600" y="5791200"/>
            <a:ext cx="1905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5720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5181600" y="540226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25" name="Oval 19"/>
          <p:cNvSpPr>
            <a:spLocks noChangeArrowheads="1"/>
          </p:cNvSpPr>
          <p:nvPr/>
        </p:nvSpPr>
        <p:spPr bwMode="auto">
          <a:xfrm>
            <a:off x="5210175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27" name="Oval 21"/>
          <p:cNvSpPr>
            <a:spLocks noChangeArrowheads="1"/>
          </p:cNvSpPr>
          <p:nvPr/>
        </p:nvSpPr>
        <p:spPr bwMode="auto">
          <a:xfrm>
            <a:off x="5181600" y="54102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1525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3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7" grpId="0"/>
      <p:bldP spid="23581" grpId="0" animBg="1"/>
      <p:bldP spid="23582" grpId="0" animBg="1"/>
      <p:bldP spid="23583" grpId="0" animBg="1"/>
      <p:bldP spid="23583" grpId="1" animBg="1"/>
      <p:bldP spid="23584" grpId="0" animBg="1"/>
      <p:bldP spid="21" grpId="0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762000" y="533400"/>
            <a:ext cx="10668000" cy="5842000"/>
            <a:chOff x="0" y="0"/>
            <a:chExt cx="8893013" cy="67839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93012" cy="6783912"/>
            </a:xfrm>
            <a:custGeom>
              <a:avLst/>
              <a:gdLst/>
              <a:ahLst/>
              <a:cxnLst/>
              <a:rect l="l" t="t" r="r" b="b"/>
              <a:pathLst>
                <a:path w="8893012" h="6783912">
                  <a:moveTo>
                    <a:pt x="0" y="0"/>
                  </a:moveTo>
                  <a:lnTo>
                    <a:pt x="0" y="6783912"/>
                  </a:lnTo>
                  <a:lnTo>
                    <a:pt x="8893012" y="6783912"/>
                  </a:lnTo>
                  <a:lnTo>
                    <a:pt x="8893012" y="0"/>
                  </a:lnTo>
                  <a:lnTo>
                    <a:pt x="0" y="0"/>
                  </a:lnTo>
                  <a:close/>
                  <a:moveTo>
                    <a:pt x="8832052" y="6722952"/>
                  </a:moveTo>
                  <a:lnTo>
                    <a:pt x="59690" y="6722952"/>
                  </a:lnTo>
                  <a:lnTo>
                    <a:pt x="59690" y="59690"/>
                  </a:lnTo>
                  <a:lnTo>
                    <a:pt x="8832052" y="59690"/>
                  </a:lnTo>
                  <a:lnTo>
                    <a:pt x="8832052" y="67229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3" name="Freeform 3"/>
          <p:cNvSpPr/>
          <p:nvPr/>
        </p:nvSpPr>
        <p:spPr>
          <a:xfrm>
            <a:off x="-147718" y="5739613"/>
            <a:ext cx="12487434" cy="1271575"/>
          </a:xfrm>
          <a:custGeom>
            <a:avLst/>
            <a:gdLst/>
            <a:ahLst/>
            <a:cxnLst/>
            <a:rect l="l" t="t" r="r" b="b"/>
            <a:pathLst>
              <a:path w="4933307" h="502351">
                <a:moveTo>
                  <a:pt x="0" y="0"/>
                </a:moveTo>
                <a:lnTo>
                  <a:pt x="4933307" y="0"/>
                </a:lnTo>
                <a:lnTo>
                  <a:pt x="4933307" y="502351"/>
                </a:lnTo>
                <a:lnTo>
                  <a:pt x="0" y="502351"/>
                </a:lnTo>
                <a:close/>
              </a:path>
            </a:pathLst>
          </a:custGeom>
          <a:solidFill>
            <a:srgbClr val="37735B"/>
          </a:solidFill>
        </p:spPr>
        <p:txBody>
          <a:bodyPr/>
          <a:lstStyle/>
          <a:p>
            <a:endParaRPr lang="en-US" sz="1200"/>
          </a:p>
        </p:txBody>
      </p:sp>
      <p:pic>
        <p:nvPicPr>
          <p:cNvPr id="11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6667" y="3318934"/>
            <a:ext cx="84074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93133"/>
            <a:ext cx="120396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933" b="1" dirty="0">
                <a:latin typeface="+mj-lt"/>
              </a:rPr>
              <a:t>HƯỚNG DẪN VỀ NHÀ</a:t>
            </a:r>
            <a:r>
              <a:rPr lang="vi-VN" sz="2933" dirty="0">
                <a:latin typeface="+mj-lt"/>
              </a:rPr>
              <a:t>: </a:t>
            </a:r>
            <a:r>
              <a:rPr lang="vi-VN" sz="2933" dirty="0" smtClean="0">
                <a:latin typeface="+mj-lt"/>
              </a:rPr>
              <a:t> Làm việc nhóm và tìm hiểu</a:t>
            </a:r>
          </a:p>
          <a:p>
            <a:r>
              <a:rPr lang="vi-VN" sz="2933" dirty="0" smtClean="0">
                <a:latin typeface="+mj-lt"/>
              </a:rPr>
              <a:t>Đối với những khu </a:t>
            </a:r>
            <a:r>
              <a:rPr lang="vi-VN" sz="2933" b="1" dirty="0" smtClean="0">
                <a:latin typeface="+mj-lt"/>
              </a:rPr>
              <a:t>rừng phòng hộ, rừng đặc dụng </a:t>
            </a:r>
            <a:r>
              <a:rPr lang="vi-VN" sz="2933" dirty="0" smtClean="0">
                <a:solidFill>
                  <a:srgbClr val="FF0000"/>
                </a:solidFill>
                <a:latin typeface="+mj-lt"/>
              </a:rPr>
              <a:t>đủ điều kiện </a:t>
            </a:r>
            <a:r>
              <a:rPr lang="vi-VN" sz="2933" dirty="0" smtClean="0">
                <a:latin typeface="+mj-lt"/>
              </a:rPr>
              <a:t>và </a:t>
            </a:r>
            <a:r>
              <a:rPr lang="vi-VN" sz="2933" dirty="0" smtClean="0">
                <a:solidFill>
                  <a:srgbClr val="FF0000"/>
                </a:solidFill>
                <a:latin typeface="+mj-lt"/>
              </a:rPr>
              <a:t>được phép khai thác</a:t>
            </a:r>
            <a:r>
              <a:rPr lang="vi-VN" sz="2933" dirty="0" smtClean="0">
                <a:latin typeface="+mj-lt"/>
              </a:rPr>
              <a:t>, cần áp dụng phương thức khai thác nào?</a:t>
            </a:r>
            <a:endParaRPr lang="vi-VN" sz="293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578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936201" y="499561"/>
            <a:ext cx="10668000" cy="5842000"/>
            <a:chOff x="0" y="0"/>
            <a:chExt cx="8893013" cy="678391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893012" cy="6783912"/>
            </a:xfrm>
            <a:custGeom>
              <a:avLst/>
              <a:gdLst/>
              <a:ahLst/>
              <a:cxnLst/>
              <a:rect l="l" t="t" r="r" b="b"/>
              <a:pathLst>
                <a:path w="8893012" h="6783912">
                  <a:moveTo>
                    <a:pt x="0" y="0"/>
                  </a:moveTo>
                  <a:lnTo>
                    <a:pt x="0" y="6783912"/>
                  </a:lnTo>
                  <a:lnTo>
                    <a:pt x="8893012" y="6783912"/>
                  </a:lnTo>
                  <a:lnTo>
                    <a:pt x="8893012" y="0"/>
                  </a:lnTo>
                  <a:lnTo>
                    <a:pt x="0" y="0"/>
                  </a:lnTo>
                  <a:close/>
                  <a:moveTo>
                    <a:pt x="8832052" y="6722952"/>
                  </a:moveTo>
                  <a:lnTo>
                    <a:pt x="59690" y="6722952"/>
                  </a:lnTo>
                  <a:lnTo>
                    <a:pt x="59690" y="59690"/>
                  </a:lnTo>
                  <a:lnTo>
                    <a:pt x="8832052" y="59690"/>
                  </a:lnTo>
                  <a:lnTo>
                    <a:pt x="8832052" y="672295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2" name="Group 2"/>
          <p:cNvGrpSpPr/>
          <p:nvPr/>
        </p:nvGrpSpPr>
        <p:grpSpPr>
          <a:xfrm>
            <a:off x="-34044" y="5903101"/>
            <a:ext cx="12487434" cy="1271575"/>
            <a:chOff x="0" y="0"/>
            <a:chExt cx="4933307" cy="502351"/>
          </a:xfrm>
        </p:grpSpPr>
        <p:sp>
          <p:nvSpPr>
            <p:cNvPr id="33" name="Freeform 3"/>
            <p:cNvSpPr/>
            <p:nvPr/>
          </p:nvSpPr>
          <p:spPr>
            <a:xfrm>
              <a:off x="0" y="0"/>
              <a:ext cx="4933307" cy="502351"/>
            </a:xfrm>
            <a:custGeom>
              <a:avLst/>
              <a:gdLst/>
              <a:ahLst/>
              <a:cxnLst/>
              <a:rect l="l" t="t" r="r" b="b"/>
              <a:pathLst>
                <a:path w="4933307" h="502351">
                  <a:moveTo>
                    <a:pt x="0" y="0"/>
                  </a:moveTo>
                  <a:lnTo>
                    <a:pt x="4933307" y="0"/>
                  </a:lnTo>
                  <a:lnTo>
                    <a:pt x="4933307" y="502351"/>
                  </a:lnTo>
                  <a:lnTo>
                    <a:pt x="0" y="502351"/>
                  </a:lnTo>
                  <a:close/>
                </a:path>
              </a:pathLst>
            </a:custGeom>
            <a:solidFill>
              <a:srgbClr val="E49B8E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4"/>
                </a:lnSpc>
              </a:pPr>
              <a:endParaRPr sz="1200">
                <a:solidFill>
                  <a:prstClr val="black"/>
                </a:solidFill>
              </a:endParaRPr>
            </a:p>
          </p:txBody>
        </p:sp>
      </p:grpSp>
      <p:pic>
        <p:nvPicPr>
          <p:cNvPr id="35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440" y="5096275"/>
            <a:ext cx="5418262" cy="2443143"/>
          </a:xfrm>
          <a:prstGeom prst="rect">
            <a:avLst/>
          </a:prstGeom>
        </p:spPr>
      </p:pic>
      <p:pic>
        <p:nvPicPr>
          <p:cNvPr id="3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377" y="3979132"/>
            <a:ext cx="871371" cy="1117143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7311" y="3979132"/>
            <a:ext cx="1800834" cy="25593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048027" y="1552953"/>
            <a:ext cx="10206381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</a:t>
            </a:r>
            <a:r>
              <a:rPr lang="vi-VN" sz="5334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CÔ GIÁO VÀ CÁC EM HỌC SINH.</a:t>
            </a:r>
            <a:endParaRPr lang="en-US" sz="5334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89958"/>
            <a:ext cx="11590867" cy="4351338"/>
          </a:xfrm>
        </p:spPr>
        <p:txBody>
          <a:bodyPr/>
          <a:lstStyle/>
          <a:p>
            <a:pPr eaLnBrk="0" hangingPunct="0"/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?</a:t>
            </a:r>
          </a:p>
          <a:p>
            <a:pPr eaLnBrk="0" hangingPunct="0"/>
            <a:r>
              <a:rPr lang="en-US" dirty="0" smtClean="0"/>
              <a:t>Theo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vọng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</a:p>
          <a:p>
            <a:r>
              <a:rPr lang="en-US" dirty="0" smtClean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nghiệp</a:t>
            </a:r>
            <a:r>
              <a:rPr lang="en-US" dirty="0"/>
              <a:t>?</a:t>
            </a:r>
          </a:p>
        </p:txBody>
      </p:sp>
      <p:pic>
        <p:nvPicPr>
          <p:cNvPr id="1026" name="Picture 2" descr="Tiêu chí rừng tự nhiên, rừng trồng, rừng đặc dụng, rừng phòng hộ và rừng sả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040466"/>
            <a:ext cx="5477934" cy="441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ịnh giá rừng là gì? Khi nào phải định giá rừng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467" y="2090207"/>
            <a:ext cx="4986867" cy="43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" y="128058"/>
            <a:ext cx="12530667" cy="1325563"/>
          </a:xfrm>
        </p:spPr>
        <p:txBody>
          <a:bodyPr>
            <a:normAutofit/>
          </a:bodyPr>
          <a:lstStyle/>
          <a:p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Phát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triển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rừng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bền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vững</a:t>
            </a:r>
            <a:r>
              <a:rPr lang="en-US" dirty="0">
                <a:hlinkClick r:id="rId2"/>
              </a:rPr>
              <a:t> | VTV4 (youtube.com)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0" y="1735667"/>
            <a:ext cx="11556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85" marR="56515" eaLnBrk="0" hangingPunct="0">
              <a:spcBef>
                <a:spcPts val="270"/>
              </a:spcBef>
              <a:spcAft>
                <a:spcPts val="0"/>
              </a:spcAft>
            </a:pP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lệnh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eaLnBrk="0" hangingPunct="0">
              <a:spcAft>
                <a:spcPts val="0"/>
              </a:spcAft>
            </a:pPr>
            <a:r>
              <a:rPr lang="vi-VN" sz="2800" spc="-1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cần quan tâm nâng cao ý thức về bảo vệ rừng cho đồng bào dân tộc  thiểu số sinh sống gần rừng?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0485" eaLnBrk="0" hangingPunct="0">
              <a:spcAft>
                <a:spcPts val="0"/>
              </a:spcAft>
            </a:pPr>
            <a:r>
              <a:rPr lang="vi-VN" sz="28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Theo em. biện pháp phù hợp và hiệu quả để nâng cao ý thức bảo vệ rừng cho học sinh trung học phổ thông là gì? vì sao?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4" descr="Hình ảnh có liên qua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19" y="11371"/>
            <a:ext cx="1038225" cy="1333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85533" y="678121"/>
            <a:ext cx="643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latin typeface="+mj-lt"/>
              </a:rPr>
              <a:t>THẢO LUẬN NHÓM: 7 phút 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8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" y="128058"/>
            <a:ext cx="12530667" cy="1325563"/>
          </a:xfrm>
        </p:spPr>
        <p:txBody>
          <a:bodyPr>
            <a:normAutofit/>
          </a:bodyPr>
          <a:lstStyle/>
          <a:p>
            <a:r>
              <a:rPr lang="vi-VN" sz="3600" b="1" dirty="0" smtClean="0"/>
              <a:t>1/ MỘT SỐ BIỆN PHÁP BẢO VỆ TÀI NGUYÊN RỪNG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550959"/>
              </p:ext>
            </p:extLst>
          </p:nvPr>
        </p:nvGraphicFramePr>
        <p:xfrm>
          <a:off x="0" y="897466"/>
          <a:ext cx="12192000" cy="6214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13">
                  <a:extLst>
                    <a:ext uri="{9D8B030D-6E8A-4147-A177-3AD203B41FA5}">
                      <a16:colId xmlns:a16="http://schemas.microsoft.com/office/drawing/2014/main" val="3006682071"/>
                    </a:ext>
                  </a:extLst>
                </a:gridCol>
                <a:gridCol w="2198121">
                  <a:extLst>
                    <a:ext uri="{9D8B030D-6E8A-4147-A177-3AD203B41FA5}">
                      <a16:colId xmlns:a16="http://schemas.microsoft.com/office/drawing/2014/main" val="1013471619"/>
                    </a:ext>
                  </a:extLst>
                </a:gridCol>
                <a:gridCol w="9130166">
                  <a:extLst>
                    <a:ext uri="{9D8B030D-6E8A-4147-A177-3AD203B41FA5}">
                      <a16:colId xmlns:a16="http://schemas.microsoft.com/office/drawing/2014/main" val="349804275"/>
                    </a:ext>
                  </a:extLst>
                </a:gridCol>
              </a:tblGrid>
              <a:tr h="806161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TÊN BIỆN PHÁP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NỘI DUNG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35214"/>
                  </a:ext>
                </a:extLst>
              </a:tr>
              <a:tr h="806161"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Nâng cao ý thức bảo vệ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64361"/>
                  </a:ext>
                </a:extLst>
              </a:tr>
              <a:tr h="995424">
                <a:tc>
                  <a:txBody>
                    <a:bodyPr/>
                    <a:lstStyle/>
                    <a:p>
                      <a:r>
                        <a:rPr lang="vi-V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Ngăn chặn các hành vi gây suy thoái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56945"/>
                  </a:ext>
                </a:extLst>
              </a:tr>
              <a:tr h="806161"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Phòng cháy, chữa cháy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25333"/>
                  </a:ext>
                </a:extLst>
              </a:tr>
              <a:tr h="1104004"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Duy trì và củng cố hệ thống các khu bảo tồn thiên nhiên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83915"/>
                  </a:ext>
                </a:extLst>
              </a:tr>
              <a:tr h="806161"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Chính sách pháp luật bảo vệ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66401"/>
                  </a:ext>
                </a:extLst>
              </a:tr>
              <a:tr h="806161">
                <a:tc>
                  <a:txBody>
                    <a:bodyPr/>
                    <a:lstStyle/>
                    <a:p>
                      <a:r>
                        <a:rPr lang="vi-VN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Trồng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0954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70199" y="118533"/>
            <a:ext cx="7704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 dirty="0" smtClean="0"/>
              <a:t>PHIẾU HỌC TẬP</a:t>
            </a:r>
            <a:r>
              <a:rPr lang="vi-VN" dirty="0" smtClean="0"/>
              <a:t>: </a:t>
            </a:r>
            <a:r>
              <a:rPr lang="vi-VN" b="1" dirty="0" smtClean="0"/>
              <a:t>MỘT SỐ BIỆN PHÁP BẢO VỆ TÀI NGUYÊN RỪNG</a:t>
            </a:r>
          </a:p>
          <a:p>
            <a:pPr algn="ctr"/>
            <a:r>
              <a:rPr lang="vi-VN" b="1" dirty="0" smtClean="0"/>
              <a:t>Nghiên cứu nội dung SGK phần 1, THẢO LUẬN NHÓM: 8 PHÚT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79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87884"/>
              </p:ext>
            </p:extLst>
          </p:nvPr>
        </p:nvGraphicFramePr>
        <p:xfrm>
          <a:off x="0" y="119057"/>
          <a:ext cx="12192000" cy="6964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13">
                  <a:extLst>
                    <a:ext uri="{9D8B030D-6E8A-4147-A177-3AD203B41FA5}">
                      <a16:colId xmlns:a16="http://schemas.microsoft.com/office/drawing/2014/main" val="3006682071"/>
                    </a:ext>
                  </a:extLst>
                </a:gridCol>
                <a:gridCol w="2198121">
                  <a:extLst>
                    <a:ext uri="{9D8B030D-6E8A-4147-A177-3AD203B41FA5}">
                      <a16:colId xmlns:a16="http://schemas.microsoft.com/office/drawing/2014/main" val="1013471619"/>
                    </a:ext>
                  </a:extLst>
                </a:gridCol>
                <a:gridCol w="9130166">
                  <a:extLst>
                    <a:ext uri="{9D8B030D-6E8A-4147-A177-3AD203B41FA5}">
                      <a16:colId xmlns:a16="http://schemas.microsoft.com/office/drawing/2014/main" val="349804275"/>
                    </a:ext>
                  </a:extLst>
                </a:gridCol>
              </a:tblGrid>
              <a:tr h="917423"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STT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TÊN BIỆN PHÁP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dirty="0" smtClean="0">
                          <a:solidFill>
                            <a:srgbClr val="FF0000"/>
                          </a:solidFill>
                        </a:rPr>
                        <a:t>NỘI DUNG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435214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Nâng cao ý thức bảo vệ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Tuyên truyền, phổ biến, giáo dục pháp luật </a:t>
                      </a:r>
                      <a:r>
                        <a:rPr lang="vi-VN" dirty="0" smtClean="0"/>
                        <a:t>(thông qua phương tiện thông tin đại chúng,buổi họp thôn, bản, lễ hội) về bảo vệ rừng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564361"/>
                  </a:ext>
                </a:extLst>
              </a:tr>
              <a:tr h="1132806">
                <a:tc>
                  <a:txBody>
                    <a:bodyPr/>
                    <a:lstStyle/>
                    <a:p>
                      <a:r>
                        <a:rPr lang="vi-V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Ngăn chặn các hành vi gây suy thoái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Tăng cường lực lượng tuần tra, bảo vệ rừng: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dirty="0" smtClean="0"/>
                        <a:t>Ngăn chặn chặt phá rừng, mua bán lâm sản trái phép, lấn chiếm đất rừng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dirty="0" smtClean="0"/>
                        <a:t>Kiểm soát hoạt động chăn thả gia súc, vật nuôi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56945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Phòng cháy, chữa cháy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Tuân thủ đúng </a:t>
                      </a:r>
                      <a:r>
                        <a:rPr lang="vi-VN" i="1" dirty="0" smtClean="0"/>
                        <a:t>quy định của pháp luật về phòng cháy, chữa cháy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Lắp đặt các biển báo </a:t>
                      </a:r>
                      <a:r>
                        <a:rPr lang="vi-VN" i="1" dirty="0" smtClean="0"/>
                        <a:t>ở nơi có nguy cơ cao cháy rừng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Chủ động </a:t>
                      </a:r>
                      <a:r>
                        <a:rPr lang="vi-VN" i="1" dirty="0" smtClean="0"/>
                        <a:t>các phương tiện phòng, chữa cháy rừng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725333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Duy trì và củng cố hệ thống các khu bảo tồn thiên nhiên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- </a:t>
                      </a:r>
                      <a:r>
                        <a:rPr lang="vi-VN" i="1" dirty="0" smtClean="0"/>
                        <a:t>Bảo vệ các </a:t>
                      </a: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vườn quốc gia,</a:t>
                      </a:r>
                      <a:r>
                        <a:rPr lang="vi-VN" i="1" baseline="0" dirty="0" smtClean="0">
                          <a:solidFill>
                            <a:srgbClr val="FF0000"/>
                          </a:solidFill>
                        </a:rPr>
                        <a:t> khu bảo tồn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983915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Chính sách pháp luật bảo vệ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Rà soát, sửa đổi, bổ sung, hoàn thiện hệ thống pháp luật</a:t>
                      </a:r>
                      <a:r>
                        <a:rPr lang="vi-VN" dirty="0" smtClean="0"/>
                        <a:t>, cơ chế, chính sách</a:t>
                      </a:r>
                      <a:r>
                        <a:rPr lang="vi-VN" baseline="0" dirty="0" smtClean="0"/>
                        <a:t> liên</a:t>
                      </a:r>
                      <a:r>
                        <a:rPr lang="vi-VN" dirty="0" smtClean="0"/>
                        <a:t> quan đến quản lí ,bảo vệ và phát triển rừng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866401"/>
                  </a:ext>
                </a:extLst>
              </a:tr>
              <a:tr h="917423">
                <a:tc>
                  <a:txBody>
                    <a:bodyPr/>
                    <a:lstStyle/>
                    <a:p>
                      <a:r>
                        <a:rPr lang="vi-VN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b="1" dirty="0" smtClean="0"/>
                        <a:t>Trồng rừng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Tăng cường trồng cây rừng, </a:t>
                      </a:r>
                      <a:r>
                        <a:rPr lang="vi-VN" i="1" dirty="0" smtClean="0">
                          <a:solidFill>
                            <a:srgbClr val="FF0000"/>
                          </a:solidFill>
                        </a:rPr>
                        <a:t>phủ xanh đất trống đồi núi trọc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0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8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UYÊN TRUYỀN PHÁP LUẬT VỀ BẢO VỆ VÀ PHÁT TRIỂN RỪNG CHO NGƯỜI DÂ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70669"/>
            <a:ext cx="4934501" cy="35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người dân tham gia tuần tra rừng"/>
          <p:cNvSpPr>
            <a:spLocks noChangeAspect="1" noChangeArrowheads="1"/>
          </p:cNvSpPr>
          <p:nvPr/>
        </p:nvSpPr>
        <p:spPr bwMode="auto">
          <a:xfrm>
            <a:off x="8054975" y="422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người dân tham gia tuần tra rừ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0933" y="4368800"/>
            <a:ext cx="543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1/Tuyên truyền pháp luật bảo vệ rừng cho người dân tại buổi họp thôn</a:t>
            </a:r>
            <a:endParaRPr lang="en-US" i="1" dirty="0"/>
          </a:p>
        </p:txBody>
      </p:sp>
      <p:pic>
        <p:nvPicPr>
          <p:cNvPr id="1026" name="Picture 2" descr="Lực lượng kiểm lâm cùng các lực lượng chức năng thường xuyên phối hợp tuần tra, bảo vệ rừ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267" y="59268"/>
            <a:ext cx="5858679" cy="49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5600" y="5486400"/>
            <a:ext cx="520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 smtClean="0"/>
              <a:t>2/Lực lượng kiểm lâm cùng các lực lượng chức năng thường xuyên phối hợp tuần tra, bảo vệ rừng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926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4|4.5|1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4|4.5|1.5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4|4.5|1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|1.4|4.5|1.5|0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461</TotalTime>
  <Words>1467</Words>
  <Application>Microsoft Office PowerPoint</Application>
  <PresentationFormat>Widescreen</PresentationFormat>
  <Paragraphs>194</Paragraphs>
  <Slides>26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.VnArial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1/ MỘT SỐ BIỆN PHÁP BẢO VỆ TÀI NGUYÊN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PHƯƠNG THỨC KHAI THÁC RỪNG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84916</dc:creator>
  <cp:lastModifiedBy>84916</cp:lastModifiedBy>
  <cp:revision>44</cp:revision>
  <dcterms:created xsi:type="dcterms:W3CDTF">2024-07-23T00:48:52Z</dcterms:created>
  <dcterms:modified xsi:type="dcterms:W3CDTF">2024-07-24T08:14:46Z</dcterms:modified>
</cp:coreProperties>
</file>