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6"/>
  </p:notesMasterIdLst>
  <p:sldIdLst>
    <p:sldId id="296" r:id="rId2"/>
    <p:sldId id="297" r:id="rId3"/>
    <p:sldId id="322" r:id="rId4"/>
    <p:sldId id="257" r:id="rId5"/>
    <p:sldId id="259" r:id="rId6"/>
    <p:sldId id="298" r:id="rId7"/>
    <p:sldId id="323" r:id="rId8"/>
    <p:sldId id="324" r:id="rId9"/>
    <p:sldId id="309" r:id="rId10"/>
    <p:sldId id="325" r:id="rId11"/>
    <p:sldId id="299" r:id="rId12"/>
    <p:sldId id="326" r:id="rId13"/>
    <p:sldId id="306" r:id="rId14"/>
    <p:sldId id="327" r:id="rId15"/>
    <p:sldId id="328" r:id="rId16"/>
    <p:sldId id="329" r:id="rId17"/>
    <p:sldId id="312" r:id="rId18"/>
    <p:sldId id="315" r:id="rId19"/>
    <p:sldId id="316" r:id="rId20"/>
    <p:sldId id="317" r:id="rId21"/>
    <p:sldId id="318" r:id="rId22"/>
    <p:sldId id="320" r:id="rId23"/>
    <p:sldId id="264" r:id="rId24"/>
    <p:sldId id="321" r:id="rId25"/>
  </p:sldIdLst>
  <p:sldSz cx="9144000" cy="5143500" type="screen16x9"/>
  <p:notesSz cx="6858000" cy="9144000"/>
  <p:embeddedFontLst>
    <p:embeddedFont>
      <p:font typeface="Fahkwang" panose="00000500000000000000" pitchFamily="2" charset="-34"/>
      <p:regular r:id="rId27"/>
      <p:bold r:id="rId28"/>
      <p:italic r:id="rId29"/>
      <p:boldItalic r:id="rId30"/>
    </p:embeddedFont>
    <p:embeddedFont>
      <p:font typeface="Ingrid Darling" panose="020B0604020202020204" charset="0"/>
      <p:regular r:id="rId31"/>
    </p:embeddedFont>
    <p:embeddedFont>
      <p:font typeface="Quicksand" panose="020B0604020202020204" charset="0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849B2A49-40E0-421F-B3F6-8DB61F84322E}">
          <p14:sldIdLst>
            <p14:sldId id="296"/>
            <p14:sldId id="297"/>
            <p14:sldId id="322"/>
            <p14:sldId id="257"/>
            <p14:sldId id="259"/>
            <p14:sldId id="298"/>
            <p14:sldId id="323"/>
            <p14:sldId id="324"/>
            <p14:sldId id="309"/>
            <p14:sldId id="325"/>
            <p14:sldId id="299"/>
            <p14:sldId id="326"/>
            <p14:sldId id="306"/>
            <p14:sldId id="327"/>
            <p14:sldId id="328"/>
            <p14:sldId id="329"/>
            <p14:sldId id="312"/>
            <p14:sldId id="315"/>
            <p14:sldId id="316"/>
            <p14:sldId id="317"/>
            <p14:sldId id="318"/>
            <p14:sldId id="320"/>
            <p14:sldId id="264"/>
            <p14:sldId id="32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96" userDrawn="1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BF2E1"/>
    <a:srgbClr val="B16D3C"/>
    <a:srgbClr val="EC870F"/>
    <a:srgbClr val="F1D1AB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F6DFD39-56F3-4BBF-9D3B-3DCC989A1188}">
  <a:tblStyle styleId="{FF6DFD39-56F3-4BBF-9D3B-3DCC989A118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1272" y="-504"/>
      </p:cViewPr>
      <p:guideLst>
        <p:guide orient="horz" pos="159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vcy0nkRWXA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C9ugha2Y_o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oH6ZBWFcAY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0NSW_3RJcD0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e4b7ac326b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e4b7ac326b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2971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e4b7ac326b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e4b7ac326b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6228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3"/>
              </a:rPr>
              <a:t>https://www.youtube.com/watch?v=pvcy0nkRWXA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Khai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thác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rừng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keo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nguyên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liệu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476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e4b7ac326b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e4b7ac326b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9622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e4b7ac326b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e4b7ac326b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7860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e4b7ac326b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e4b7ac326b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4928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e4b7ac326b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e4b7ac326b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639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e4b7ac326b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e4b7ac326b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68308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e4b7ac326b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e4b7ac326b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1449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e4b7ac326b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e4b7ac326b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e4b7ac326b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e4b7ac326b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3635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e4b7ac326b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e4b7ac326b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7333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trạng</a:t>
            </a:r>
            <a:r>
              <a:rPr lang="en-US" dirty="0"/>
              <a:t> </a:t>
            </a:r>
            <a:r>
              <a:rPr lang="en-US" dirty="0" err="1"/>
              <a:t>trồng</a:t>
            </a:r>
            <a:r>
              <a:rPr lang="en-US" dirty="0"/>
              <a:t>,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sóc</a:t>
            </a:r>
            <a:r>
              <a:rPr lang="en-US" dirty="0"/>
              <a:t>,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thác</a:t>
            </a:r>
            <a:r>
              <a:rPr lang="en-US" dirty="0"/>
              <a:t> </a:t>
            </a:r>
            <a:r>
              <a:rPr lang="en-US" dirty="0" err="1"/>
              <a:t>rừng</a:t>
            </a:r>
            <a:r>
              <a:rPr lang="en-US" dirty="0"/>
              <a:t> ở </a:t>
            </a:r>
            <a:r>
              <a:rPr lang="en-US" dirty="0" err="1"/>
              <a:t>nước</a:t>
            </a:r>
            <a:r>
              <a:rPr lang="en-US" dirty="0"/>
              <a:t> ta </a:t>
            </a:r>
            <a:r>
              <a:rPr lang="en-US" dirty="0" err="1"/>
              <a:t>hiện</a:t>
            </a:r>
            <a:r>
              <a:rPr lang="en-US" dirty="0"/>
              <a:t> nay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7 “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trạng</a:t>
            </a:r>
            <a:r>
              <a:rPr lang="en-US" dirty="0"/>
              <a:t> </a:t>
            </a:r>
            <a:r>
              <a:rPr lang="en-US" dirty="0" err="1"/>
              <a:t>trồng</a:t>
            </a:r>
            <a:r>
              <a:rPr lang="en-US" dirty="0"/>
              <a:t>,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sóc</a:t>
            </a:r>
            <a:r>
              <a:rPr lang="en-US" dirty="0"/>
              <a:t>,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thác</a:t>
            </a:r>
            <a:r>
              <a:rPr lang="en-US" dirty="0"/>
              <a:t> </a:t>
            </a:r>
            <a:r>
              <a:rPr lang="en-US" dirty="0" err="1"/>
              <a:t>rừng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1257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e4b7ac326b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e4b7ac326b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483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221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e4b7ac326b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e4b7ac326b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2/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Nhận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thức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trách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nhiệm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cấp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ngành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dân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BVR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nâng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lên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rõ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rệt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800" u="sng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3"/>
              </a:rPr>
              <a:t>https://www.youtube.com/watch?v=pC9ugha2Y_o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72869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5/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Mở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lập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thêm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khu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bảo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tồn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rừng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3"/>
              </a:rPr>
              <a:t>https://www.youtube.com/watch?v=KoH6ZBWFcAY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6/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Ngăn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chặn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hiệu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quả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nạn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chặt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phá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rừng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khai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thác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tài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nguyên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rừng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trái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phép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cháy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rừng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4"/>
              </a:rPr>
              <a:t>https://www.youtube.com/watch?v=0NSW_3RJcD0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675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62" name="Google Shape;62;p6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6929859">
            <a:off x="-2487404" y="3726749"/>
            <a:ext cx="4266899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178279">
            <a:off x="-1783615" y="4574901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718793">
            <a:off x="695047" y="4744317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70900" y="-1501525"/>
            <a:ext cx="2502450" cy="2482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"/>
          <p:cNvSpPr txBox="1">
            <a:spLocks noGrp="1"/>
          </p:cNvSpPr>
          <p:nvPr>
            <p:ph type="title"/>
          </p:nvPr>
        </p:nvSpPr>
        <p:spPr>
          <a:xfrm>
            <a:off x="1678500" y="1390876"/>
            <a:ext cx="5787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6" name="Google Shape;86;p9"/>
          <p:cNvSpPr txBox="1">
            <a:spLocks noGrp="1"/>
          </p:cNvSpPr>
          <p:nvPr>
            <p:ph type="subTitle" idx="1"/>
          </p:nvPr>
        </p:nvSpPr>
        <p:spPr>
          <a:xfrm>
            <a:off x="1763400" y="2390325"/>
            <a:ext cx="5617200" cy="13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7" name="Google Shape;8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1762326"/>
            <a:ext cx="3238751" cy="342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9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771295">
            <a:off x="-1665953" y="-1482274"/>
            <a:ext cx="4266903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48344" flipH="1">
            <a:off x="-555152" y="-1965556"/>
            <a:ext cx="3422157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791725">
            <a:off x="7198500" y="4068718"/>
            <a:ext cx="3422156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9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948443" flipH="1">
            <a:off x="5703848" y="4024626"/>
            <a:ext cx="4266902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 flipH="1">
            <a:off x="5751650" y="0"/>
            <a:ext cx="3392350" cy="358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title" idx="2"/>
          </p:nvPr>
        </p:nvSpPr>
        <p:spPr>
          <a:xfrm>
            <a:off x="720000" y="2616688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6"/>
          <p:cNvSpPr txBox="1">
            <a:spLocks noGrp="1"/>
          </p:cNvSpPr>
          <p:nvPr>
            <p:ph type="subTitle" idx="1"/>
          </p:nvPr>
        </p:nvSpPr>
        <p:spPr>
          <a:xfrm>
            <a:off x="720000" y="2907950"/>
            <a:ext cx="2336400" cy="69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title" idx="3"/>
          </p:nvPr>
        </p:nvSpPr>
        <p:spPr>
          <a:xfrm>
            <a:off x="3403800" y="2616688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subTitle" idx="4"/>
          </p:nvPr>
        </p:nvSpPr>
        <p:spPr>
          <a:xfrm>
            <a:off x="3403800" y="2907950"/>
            <a:ext cx="2336400" cy="69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6"/>
          <p:cNvSpPr txBox="1">
            <a:spLocks noGrp="1"/>
          </p:cNvSpPr>
          <p:nvPr>
            <p:ph type="title" idx="5"/>
          </p:nvPr>
        </p:nvSpPr>
        <p:spPr>
          <a:xfrm>
            <a:off x="6087600" y="2616688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16"/>
          <p:cNvSpPr txBox="1">
            <a:spLocks noGrp="1"/>
          </p:cNvSpPr>
          <p:nvPr>
            <p:ph type="subTitle" idx="6"/>
          </p:nvPr>
        </p:nvSpPr>
        <p:spPr>
          <a:xfrm>
            <a:off x="6087600" y="2907950"/>
            <a:ext cx="2336400" cy="69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6" name="Google Shape;166;p16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10098492" flipH="1">
            <a:off x="5371422" y="44346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6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0456230">
            <a:off x="2313934" y="4434659"/>
            <a:ext cx="4266902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6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1723993" flipH="1">
            <a:off x="7116685" y="-1531242"/>
            <a:ext cx="4266900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6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10098492" flipH="1">
            <a:off x="-1423453" y="45415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6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-2700000" flipH="1">
            <a:off x="-2210501" y="-1960430"/>
            <a:ext cx="4266901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430136" flipH="1">
            <a:off x="-552754" y="-1029295"/>
            <a:ext cx="951395" cy="152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8"/>
          <p:cNvSpPr txBox="1">
            <a:spLocks noGrp="1"/>
          </p:cNvSpPr>
          <p:nvPr>
            <p:ph type="title"/>
          </p:nvPr>
        </p:nvSpPr>
        <p:spPr>
          <a:xfrm>
            <a:off x="955575" y="1189025"/>
            <a:ext cx="5095800" cy="16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51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28"/>
          <p:cNvSpPr txBox="1">
            <a:spLocks noGrp="1"/>
          </p:cNvSpPr>
          <p:nvPr>
            <p:ph type="subTitle" idx="1"/>
          </p:nvPr>
        </p:nvSpPr>
        <p:spPr>
          <a:xfrm>
            <a:off x="955575" y="2943164"/>
            <a:ext cx="50958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17" name="Google Shape;317;p2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10272756">
            <a:off x="6154171" y="4332976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8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572134">
            <a:off x="-1282339" y="-181959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4438950" flipH="1">
            <a:off x="-2513827" y="235076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9802557">
            <a:off x="-2513832" y="40334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178279">
            <a:off x="-1187390" y="483387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00004">
            <a:off x="51010" y="4313217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300010" flipH="1">
            <a:off x="-304065" y="-472320"/>
            <a:ext cx="798781" cy="128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1722">
            <a:off x="7287647" y="-1491920"/>
            <a:ext cx="3422158" cy="2235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_1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31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9475653">
            <a:off x="5615241" y="4220734"/>
            <a:ext cx="4266899" cy="278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1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10340236">
            <a:off x="2240503" y="4433654"/>
            <a:ext cx="4266900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886958" y="4161620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369864" flipH="1">
            <a:off x="8508574" y="4489498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1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>
            <a:off x="3034665" y="-201316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1721">
            <a:off x="6432530" y="-1507268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1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878928">
            <a:off x="-1205784" y="-1518937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030618">
            <a:off x="-284274" y="-736662"/>
            <a:ext cx="953652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713900" y="4161637"/>
            <a:ext cx="1544577" cy="1650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8084488" y="-950413"/>
            <a:ext cx="1544577" cy="1650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LANK_1_1_1_1_1_1_1_1_1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1762326"/>
            <a:ext cx="3238751" cy="342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771295">
            <a:off x="-1665953" y="-1482274"/>
            <a:ext cx="4266903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48344" flipH="1">
            <a:off x="-555152" y="-1965556"/>
            <a:ext cx="3422157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791725">
            <a:off x="7198500" y="4068718"/>
            <a:ext cx="3422156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948443" flipH="1">
            <a:off x="5703848" y="4024626"/>
            <a:ext cx="4266902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 flipH="1">
            <a:off x="5751650" y="0"/>
            <a:ext cx="3392350" cy="358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LANK_1_1_1_1_1_1_1_1_2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011325" flipH="1">
            <a:off x="-1912297" y="-1007742"/>
            <a:ext cx="3960773" cy="258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803508">
            <a:off x="-569849" y="-508454"/>
            <a:ext cx="1486975" cy="1589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3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10098492" flipH="1">
            <a:off x="7210072" y="35042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3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-10456230">
            <a:off x="4597746" y="4099209"/>
            <a:ext cx="4266902" cy="2787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5" r:id="rId2"/>
    <p:sldLayoutId id="2147483658" r:id="rId3"/>
    <p:sldLayoutId id="2147483662" r:id="rId4"/>
    <p:sldLayoutId id="2147483674" r:id="rId5"/>
    <p:sldLayoutId id="2147483677" r:id="rId6"/>
    <p:sldLayoutId id="2147483678" r:id="rId7"/>
    <p:sldLayoutId id="2147483679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95;p38">
            <a:extLst>
              <a:ext uri="{FF2B5EF4-FFF2-40B4-BE49-F238E27FC236}">
                <a16:creationId xmlns:a16="http://schemas.microsoft.com/office/drawing/2014/main" id="{3ECF162E-C867-3CE0-5C27-23BD3704F2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33177" y="1202259"/>
            <a:ext cx="6677646" cy="27389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chemeClr val="tx1"/>
                </a:solidFill>
                <a:latin typeface="+mj-lt"/>
              </a:rPr>
              <a:t>CHÀO MỪNG CÁC EM ĐẾN VỚI BÀI HỌC NGÀY HÔM NAY!</a:t>
            </a:r>
            <a:endParaRPr sz="4500" b="1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3899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EE7DE8-CA24-53B6-2741-1C76E2D25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6871" y="590373"/>
            <a:ext cx="5837129" cy="42198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043BE0-2E8F-B57F-0D52-AA830CEE8BFA}"/>
              </a:ext>
            </a:extLst>
          </p:cNvPr>
          <p:cNvSpPr txBox="1"/>
          <p:nvPr/>
        </p:nvSpPr>
        <p:spPr>
          <a:xfrm>
            <a:off x="588724" y="1114816"/>
            <a:ext cx="271814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+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Đánh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giá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thực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trạng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bảo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vệ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rừng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ở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nước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ta?</a:t>
            </a:r>
          </a:p>
          <a:p>
            <a:pPr>
              <a:lnSpc>
                <a:spcPct val="150000"/>
              </a:lnSpc>
            </a:pPr>
            <a:endParaRPr lang="en-US" sz="1800" dirty="0">
              <a:effectLst/>
              <a:latin typeface="+mj-lt"/>
              <a:ea typeface="SimSun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+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Đánh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giá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thực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trạng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công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tác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bảo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vệ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rừng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ở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nước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ta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giai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đoạn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2006 -2020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dựa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trên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thông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tin ở </a:t>
            </a:r>
            <a:r>
              <a:rPr lang="en-US" sz="1800" i="1" dirty="0" err="1">
                <a:effectLst/>
                <a:latin typeface="+mj-lt"/>
                <a:ea typeface="SimSun" panose="02010600030101010101" pitchFamily="2" charset="-122"/>
              </a:rPr>
              <a:t>Bảng</a:t>
            </a: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 7.2</a:t>
            </a:r>
            <a:endParaRPr lang="en-US" sz="1800" dirty="0">
              <a:effectLst/>
              <a:latin typeface="+mj-lt"/>
              <a:ea typeface="SimSun" panose="02010600030101010101" pitchFamily="2" charset="-122"/>
            </a:endParaRP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2843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D5BA8C-6618-277E-F6AE-FFFACF7E2937}"/>
              </a:ext>
            </a:extLst>
          </p:cNvPr>
          <p:cNvSpPr/>
          <p:nvPr/>
        </p:nvSpPr>
        <p:spPr>
          <a:xfrm>
            <a:off x="1009454" y="2126428"/>
            <a:ext cx="7827938" cy="81718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2. </a:t>
            </a:r>
            <a:r>
              <a:rPr lang="vi-V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Nhận thức và trách nhiệm của các cấp, các ngành, người dân về BVR nâng lên rõ rệt.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6BE595A-DCD9-D8AA-6FE2-959F8CC2B253}"/>
              </a:ext>
            </a:extLst>
          </p:cNvPr>
          <p:cNvSpPr/>
          <p:nvPr/>
        </p:nvSpPr>
        <p:spPr>
          <a:xfrm>
            <a:off x="934300" y="3355919"/>
            <a:ext cx="7909075" cy="59960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</a:rPr>
              <a:t>3.</a:t>
            </a:r>
            <a:r>
              <a:rPr lang="vi-V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Công tác cấp chứng chỉ quản lí rừng bền vững được quan tâm.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A33740C-D4E7-F674-B528-124BA3BD3E6B}"/>
              </a:ext>
            </a:extLst>
          </p:cNvPr>
          <p:cNvSpPr/>
          <p:nvPr/>
        </p:nvSpPr>
        <p:spPr>
          <a:xfrm>
            <a:off x="934299" y="4226285"/>
            <a:ext cx="7909076" cy="59960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</a:rPr>
              <a:t>4. </a:t>
            </a:r>
            <a:r>
              <a:rPr lang="vi-V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Thực hiện thành công chính sách chi trả dịch vụ môi trường rừng.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7AF195-5C0F-2141-5BE4-E8F1AD0C0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-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trạng</a:t>
            </a:r>
            <a:r>
              <a:rPr lang="en-US" sz="2000" dirty="0"/>
              <a:t> </a:t>
            </a:r>
            <a:r>
              <a:rPr lang="en-US" sz="2000" dirty="0" err="1"/>
              <a:t>bảo</a:t>
            </a:r>
            <a:r>
              <a:rPr lang="en-US" sz="2000" dirty="0"/>
              <a:t> </a:t>
            </a:r>
            <a:r>
              <a:rPr lang="en-US" sz="2000" dirty="0" err="1"/>
              <a:t>vệ</a:t>
            </a:r>
            <a:r>
              <a:rPr lang="en-US" sz="2000" dirty="0"/>
              <a:t> </a:t>
            </a:r>
            <a:r>
              <a:rPr lang="en-US" sz="2000" dirty="0" err="1"/>
              <a:t>rừng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ta: </a:t>
            </a:r>
            <a:r>
              <a:rPr lang="en-US" sz="2000" i="1" dirty="0"/>
              <a:t>+</a:t>
            </a:r>
            <a:r>
              <a:rPr lang="vi-VN" sz="2000" i="1" dirty="0"/>
              <a:t> Công tác bảo vệ rừng ở nước ta có nhiều tiến bộ, rõ rệt</a:t>
            </a:r>
            <a:endParaRPr lang="en-US" sz="20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9FB0332-CE88-3201-BB01-EB5497FE33D2}"/>
              </a:ext>
            </a:extLst>
          </p:cNvPr>
          <p:cNvSpPr/>
          <p:nvPr/>
        </p:nvSpPr>
        <p:spPr>
          <a:xfrm>
            <a:off x="1015437" y="988682"/>
            <a:ext cx="7827938" cy="86698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</a:rPr>
              <a:t>1.</a:t>
            </a:r>
            <a:r>
              <a:rPr lang="vi-VN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Bảo vệ và phát triển được S rừng Quốc gia; duy trì ổn định S rừng tự nhiên, tăng S rừng trồng.</a:t>
            </a:r>
            <a:r>
              <a:rPr lang="vi-VN" sz="2000" dirty="0">
                <a:solidFill>
                  <a:srgbClr val="000000"/>
                </a:solidFill>
              </a:rPr>
              <a:t>.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37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5" grpId="0" animBg="1"/>
      <p:bldP spid="3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D23062A-9F66-DD8E-2E4D-5115D6D99902}"/>
              </a:ext>
            </a:extLst>
          </p:cNvPr>
          <p:cNvSpPr/>
          <p:nvPr/>
        </p:nvSpPr>
        <p:spPr>
          <a:xfrm>
            <a:off x="921773" y="668894"/>
            <a:ext cx="7909076" cy="59960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5. </a:t>
            </a:r>
            <a:r>
              <a:rPr lang="vi-V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Mở rộng, thành lập thêm các khu bảo tồn rừng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E9FB67C-2FE4-24E8-1646-B80B2B5E6BCE}"/>
              </a:ext>
            </a:extLst>
          </p:cNvPr>
          <p:cNvSpPr/>
          <p:nvPr/>
        </p:nvSpPr>
        <p:spPr>
          <a:xfrm>
            <a:off x="921773" y="4038373"/>
            <a:ext cx="7909076" cy="84673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</a:rPr>
              <a:t>+ </a:t>
            </a:r>
            <a:r>
              <a:rPr lang="vi-V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Nhận thức về tầm quan trọng của việc cần thiết bảo vệ rừng còn chưa đầy đủ và toàn diện.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E83270E-82AB-D6D9-BB89-FE9CC4FABB38}"/>
              </a:ext>
            </a:extLst>
          </p:cNvPr>
          <p:cNvSpPr/>
          <p:nvPr/>
        </p:nvSpPr>
        <p:spPr>
          <a:xfrm>
            <a:off x="921773" y="1526798"/>
            <a:ext cx="7909076" cy="100346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</a:rPr>
              <a:t>6. </a:t>
            </a:r>
            <a:r>
              <a:rPr lang="vi-V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Ngăn chặn có hiệu quả nạn chặt phá rừng, khai thác tài nguyên rừng trái phép và cháy rừng.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5C1D18B-28E2-C3F7-F555-D0F2D271A8D3}"/>
              </a:ext>
            </a:extLst>
          </p:cNvPr>
          <p:cNvSpPr/>
          <p:nvPr/>
        </p:nvSpPr>
        <p:spPr>
          <a:xfrm>
            <a:off x="921773" y="3229217"/>
            <a:ext cx="7909076" cy="59960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+ 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 vi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phạm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còn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diễn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ra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phức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tạp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nghiêm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trọng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địa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phương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858A28-DCED-F19A-0882-6A7781A9430E}"/>
              </a:ext>
            </a:extLst>
          </p:cNvPr>
          <p:cNvSpPr txBox="1"/>
          <p:nvPr/>
        </p:nvSpPr>
        <p:spPr>
          <a:xfrm>
            <a:off x="921773" y="2693096"/>
            <a:ext cx="3850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* </a:t>
            </a:r>
            <a:r>
              <a:rPr lang="en-US" sz="1800" b="1" dirty="0" err="1"/>
              <a:t>Hạn</a:t>
            </a:r>
            <a:r>
              <a:rPr lang="en-US" sz="1800" b="1" dirty="0"/>
              <a:t> </a:t>
            </a:r>
            <a:r>
              <a:rPr lang="en-US" sz="1800" b="1" dirty="0" err="1"/>
              <a:t>chế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93984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542F7AC-79A7-02E4-74CD-CA54CD1638FD}"/>
              </a:ext>
            </a:extLst>
          </p:cNvPr>
          <p:cNvGrpSpPr/>
          <p:nvPr/>
        </p:nvGrpSpPr>
        <p:grpSpPr>
          <a:xfrm>
            <a:off x="-79827" y="304802"/>
            <a:ext cx="3120572" cy="609600"/>
            <a:chOff x="-58056" y="384630"/>
            <a:chExt cx="3120572" cy="609600"/>
          </a:xfrm>
        </p:grpSpPr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id="{D79FE44F-73B7-04EF-4F94-458AFB2ACC83}"/>
                </a:ext>
              </a:extLst>
            </p:cNvPr>
            <p:cNvSpPr/>
            <p:nvPr/>
          </p:nvSpPr>
          <p:spPr>
            <a:xfrm>
              <a:off x="-58056" y="384630"/>
              <a:ext cx="3120572" cy="609600"/>
            </a:xfrm>
            <a:prstGeom prst="homePlate">
              <a:avLst/>
            </a:prstGeom>
            <a:solidFill>
              <a:srgbClr val="FBF2E1"/>
            </a:solidFill>
            <a:ln>
              <a:solidFill>
                <a:srgbClr val="EC870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C45C8D1-9D88-AC87-1B36-1E70D5B77E91}"/>
                </a:ext>
              </a:extLst>
            </p:cNvPr>
            <p:cNvSpPr txBox="1"/>
            <p:nvPr/>
          </p:nvSpPr>
          <p:spPr>
            <a:xfrm>
              <a:off x="181428" y="450903"/>
              <a:ext cx="254000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/>
                <a:t>Ở </a:t>
              </a:r>
              <a:r>
                <a:rPr lang="en-US" sz="2500" b="1" dirty="0" err="1"/>
                <a:t>Việt</a:t>
              </a:r>
              <a:r>
                <a:rPr lang="en-US" sz="2500" b="1" dirty="0"/>
                <a:t> Nam 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2C66D33-A986-7364-398B-BA0935A1D312}"/>
              </a:ext>
            </a:extLst>
          </p:cNvPr>
          <p:cNvSpPr/>
          <p:nvPr/>
        </p:nvSpPr>
        <p:spPr>
          <a:xfrm>
            <a:off x="670342" y="1266422"/>
            <a:ext cx="2268802" cy="2178236"/>
          </a:xfrm>
          <a:prstGeom prst="roundRect">
            <a:avLst>
              <a:gd name="adj" fmla="val 11364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</a:rPr>
              <a:t>- Số vụ vi phạm và diện tích bị hại ở nước ta có xu hướng giảm mạnh.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F78116-DA16-2631-6630-D7BA2C59CCF4}"/>
              </a:ext>
            </a:extLst>
          </p:cNvPr>
          <p:cNvSpPr txBox="1"/>
          <p:nvPr/>
        </p:nvSpPr>
        <p:spPr>
          <a:xfrm>
            <a:off x="3040745" y="367412"/>
            <a:ext cx="440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</a:rPr>
              <a:t>(</a:t>
            </a:r>
            <a:r>
              <a:rPr lang="en-US" sz="2000" i="1" dirty="0" err="1">
                <a:solidFill>
                  <a:srgbClr val="C00000"/>
                </a:solidFill>
              </a:rPr>
              <a:t>Dựa</a:t>
            </a:r>
            <a:r>
              <a:rPr lang="en-US" sz="2000" i="1" dirty="0">
                <a:solidFill>
                  <a:srgbClr val="C00000"/>
                </a:solidFill>
              </a:rPr>
              <a:t> </a:t>
            </a:r>
            <a:r>
              <a:rPr lang="en-US" sz="2000" i="1" dirty="0" err="1">
                <a:solidFill>
                  <a:srgbClr val="C00000"/>
                </a:solidFill>
              </a:rPr>
              <a:t>theo</a:t>
            </a:r>
            <a:r>
              <a:rPr lang="en-US" sz="2000" i="1" dirty="0">
                <a:solidFill>
                  <a:srgbClr val="C00000"/>
                </a:solidFill>
              </a:rPr>
              <a:t> </a:t>
            </a:r>
            <a:r>
              <a:rPr lang="en-US" sz="2000" i="1" dirty="0" err="1">
                <a:solidFill>
                  <a:srgbClr val="C00000"/>
                </a:solidFill>
              </a:rPr>
              <a:t>số</a:t>
            </a:r>
            <a:r>
              <a:rPr lang="en-US" sz="2000" i="1" dirty="0">
                <a:solidFill>
                  <a:srgbClr val="C00000"/>
                </a:solidFill>
              </a:rPr>
              <a:t> </a:t>
            </a:r>
            <a:r>
              <a:rPr lang="en-US" sz="2000" i="1" dirty="0" err="1">
                <a:solidFill>
                  <a:srgbClr val="C00000"/>
                </a:solidFill>
              </a:rPr>
              <a:t>liệu</a:t>
            </a:r>
            <a:r>
              <a:rPr lang="en-US" sz="2000" i="1" dirty="0">
                <a:solidFill>
                  <a:srgbClr val="C00000"/>
                </a:solidFill>
              </a:rPr>
              <a:t> ở </a:t>
            </a:r>
            <a:r>
              <a:rPr lang="en-US" sz="2000" i="1" dirty="0" err="1">
                <a:solidFill>
                  <a:srgbClr val="C00000"/>
                </a:solidFill>
              </a:rPr>
              <a:t>bảng</a:t>
            </a:r>
            <a:r>
              <a:rPr lang="en-US" sz="2000" i="1" dirty="0">
                <a:solidFill>
                  <a:srgbClr val="C00000"/>
                </a:solidFill>
              </a:rPr>
              <a:t> 7.2)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9506536" y="2504752"/>
            <a:ext cx="5026200" cy="18183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TÀI LIỆU GIÁO VIÊN - VŨ HÙNG</a:t>
            </a:r>
            <a:b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ZALO: 034.989.5579</a:t>
            </a:r>
            <a:b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CV5512/ Word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034.989.5579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2024-2025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  <a:b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FEA7C9-A1B8-EBC3-D2CC-1FB873FE4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746" y="1093362"/>
            <a:ext cx="5765052" cy="382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2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0CEA48-C866-93BE-E62C-F543F6AE3DAE}"/>
              </a:ext>
            </a:extLst>
          </p:cNvPr>
          <p:cNvSpPr txBox="1"/>
          <p:nvPr/>
        </p:nvSpPr>
        <p:spPr>
          <a:xfrm>
            <a:off x="625641" y="469232"/>
            <a:ext cx="4487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2.2. </a:t>
            </a:r>
            <a:r>
              <a:rPr lang="en-US" sz="1800" b="1" dirty="0" err="1"/>
              <a:t>Thực</a:t>
            </a:r>
            <a:r>
              <a:rPr lang="en-US" sz="1800" b="1" dirty="0"/>
              <a:t> </a:t>
            </a:r>
            <a:r>
              <a:rPr lang="en-US" sz="1800" b="1" dirty="0" err="1"/>
              <a:t>trạng</a:t>
            </a:r>
            <a:r>
              <a:rPr lang="en-US" sz="1800" b="1" dirty="0"/>
              <a:t> </a:t>
            </a:r>
            <a:r>
              <a:rPr lang="en-US" sz="1800" b="1" dirty="0" err="1"/>
              <a:t>bảo</a:t>
            </a:r>
            <a:r>
              <a:rPr lang="en-US" sz="1800" b="1" dirty="0"/>
              <a:t> </a:t>
            </a:r>
            <a:r>
              <a:rPr lang="en-US" sz="1800" b="1" dirty="0" err="1"/>
              <a:t>vệ</a:t>
            </a:r>
            <a:r>
              <a:rPr lang="en-US" sz="1800" b="1" dirty="0"/>
              <a:t>, </a:t>
            </a:r>
            <a:r>
              <a:rPr lang="en-US" sz="1800" b="1" dirty="0" err="1"/>
              <a:t>khai</a:t>
            </a:r>
            <a:r>
              <a:rPr lang="en-US" sz="1800" b="1" dirty="0"/>
              <a:t> </a:t>
            </a:r>
            <a:r>
              <a:rPr lang="en-US" sz="1800" b="1" dirty="0" err="1"/>
              <a:t>thác</a:t>
            </a:r>
            <a:r>
              <a:rPr lang="en-US" sz="1800" b="1" dirty="0"/>
              <a:t> </a:t>
            </a:r>
            <a:r>
              <a:rPr lang="en-US" sz="1800" b="1" dirty="0" err="1"/>
              <a:t>rừng</a:t>
            </a:r>
            <a:endParaRPr lang="en-US" sz="1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ED3C43-946E-70D2-8FF4-00333B4BFB22}"/>
              </a:ext>
            </a:extLst>
          </p:cNvPr>
          <p:cNvSpPr txBox="1"/>
          <p:nvPr/>
        </p:nvSpPr>
        <p:spPr>
          <a:xfrm>
            <a:off x="565482" y="2623122"/>
            <a:ext cx="3344779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+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Dựa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vào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số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liệu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Bảng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7.3: so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sánh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sản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lượng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gỗ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từ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các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loại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hình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rừng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trồng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,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rừng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tự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nhiên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,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rừng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cao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su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và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cây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phân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tán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ở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nước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ta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giai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đoạn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2008- 2020.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77AE43-E3E8-EECE-CB3D-F8A0CBAFF52B}"/>
              </a:ext>
            </a:extLst>
          </p:cNvPr>
          <p:cNvSpPr txBox="1"/>
          <p:nvPr/>
        </p:nvSpPr>
        <p:spPr>
          <a:xfrm>
            <a:off x="493296" y="1022684"/>
            <a:ext cx="3477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- </a:t>
            </a:r>
            <a:r>
              <a:rPr lang="en-US" sz="1800" dirty="0" err="1"/>
              <a:t>Cá</a:t>
            </a:r>
            <a:r>
              <a:rPr lang="en-US" sz="1800" dirty="0"/>
              <a:t> </a:t>
            </a:r>
            <a:r>
              <a:rPr lang="en-US" sz="1800" dirty="0" err="1"/>
              <a:t>nhân</a:t>
            </a:r>
            <a:r>
              <a:rPr lang="en-US" sz="1800" dirty="0"/>
              <a:t>: </a:t>
            </a:r>
            <a:r>
              <a:rPr lang="en-US" sz="1800" dirty="0" err="1">
                <a:latin typeface="+mj-lt"/>
                <a:ea typeface="SimSun" panose="02010600030101010101" pitchFamily="2" charset="-122"/>
              </a:rPr>
              <a:t>Hãy</a:t>
            </a:r>
            <a:r>
              <a:rPr lang="en-US" sz="1800" dirty="0"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latin typeface="+mj-lt"/>
                <a:ea typeface="SimSun" panose="02010600030101010101" pitchFamily="2" charset="-122"/>
              </a:rPr>
              <a:t>đọc</a:t>
            </a:r>
            <a:r>
              <a:rPr lang="en-US" sz="1800" dirty="0"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latin typeface="+mj-lt"/>
                <a:ea typeface="SimSun" panose="02010600030101010101" pitchFamily="2" charset="-122"/>
              </a:rPr>
              <a:t>mục</a:t>
            </a:r>
            <a:r>
              <a:rPr lang="en-US" sz="1800" dirty="0">
                <a:latin typeface="+mj-lt"/>
                <a:ea typeface="SimSun" panose="02010600030101010101" pitchFamily="2" charset="-122"/>
              </a:rPr>
              <a:t> 2.2, </a:t>
            </a:r>
            <a:r>
              <a:rPr lang="en-US" sz="1800" dirty="0" err="1">
                <a:latin typeface="+mj-lt"/>
                <a:ea typeface="SimSun" panose="02010600030101010101" pitchFamily="2" charset="-122"/>
              </a:rPr>
              <a:t>kết</a:t>
            </a:r>
            <a:r>
              <a:rPr lang="en-US" sz="1800" dirty="0"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latin typeface="+mj-lt"/>
                <a:ea typeface="SimSun" panose="02010600030101010101" pitchFamily="2" charset="-122"/>
              </a:rPr>
              <a:t>hợp</a:t>
            </a:r>
            <a:r>
              <a:rPr lang="en-US" sz="1800" dirty="0"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latin typeface="+mj-lt"/>
                <a:ea typeface="SimSun" panose="02010600030101010101" pitchFamily="2" charset="-122"/>
              </a:rPr>
              <a:t>quan</a:t>
            </a:r>
            <a:r>
              <a:rPr lang="en-US" sz="1800" dirty="0"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latin typeface="+mj-lt"/>
                <a:ea typeface="SimSun" panose="02010600030101010101" pitchFamily="2" charset="-122"/>
              </a:rPr>
              <a:t>sát</a:t>
            </a:r>
            <a:r>
              <a:rPr lang="en-US" sz="1800" dirty="0"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latin typeface="+mj-lt"/>
                <a:ea typeface="SimSun" panose="02010600030101010101" pitchFamily="2" charset="-122"/>
              </a:rPr>
              <a:t>Bảng</a:t>
            </a:r>
            <a:r>
              <a:rPr lang="en-US" sz="1800" dirty="0">
                <a:latin typeface="+mj-lt"/>
                <a:ea typeface="SimSun" panose="02010600030101010101" pitchFamily="2" charset="-122"/>
              </a:rPr>
              <a:t> 7.3 SGK tr.37 </a:t>
            </a:r>
            <a:r>
              <a:rPr lang="en-US" sz="1800" dirty="0" err="1">
                <a:latin typeface="+mj-lt"/>
                <a:ea typeface="SimSun" panose="02010600030101010101" pitchFamily="2" charset="-122"/>
              </a:rPr>
              <a:t>trả</a:t>
            </a:r>
            <a:r>
              <a:rPr lang="en-US" sz="1800" dirty="0"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latin typeface="+mj-lt"/>
                <a:ea typeface="SimSun" panose="02010600030101010101" pitchFamily="2" charset="-122"/>
              </a:rPr>
              <a:t>lời</a:t>
            </a:r>
            <a:r>
              <a:rPr lang="en-US" sz="1800" dirty="0"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latin typeface="+mj-lt"/>
                <a:ea typeface="SimSun" panose="02010600030101010101" pitchFamily="2" charset="-122"/>
              </a:rPr>
              <a:t>câu</a:t>
            </a:r>
            <a:r>
              <a:rPr lang="en-US" sz="1800" dirty="0"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latin typeface="+mj-lt"/>
                <a:ea typeface="SimSun" panose="02010600030101010101" pitchFamily="2" charset="-122"/>
              </a:rPr>
              <a:t>hỏi</a:t>
            </a:r>
            <a:r>
              <a:rPr lang="en-US" sz="1800" dirty="0">
                <a:latin typeface="+mj-lt"/>
                <a:ea typeface="SimSun" panose="02010600030101010101" pitchFamily="2" charset="-122"/>
              </a:rPr>
              <a:t>: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C20064-E155-8898-4ACB-9D1A9E16646C}"/>
              </a:ext>
            </a:extLst>
          </p:cNvPr>
          <p:cNvSpPr txBox="1"/>
          <p:nvPr/>
        </p:nvSpPr>
        <p:spPr>
          <a:xfrm>
            <a:off x="493294" y="1967287"/>
            <a:ext cx="3344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+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Đánh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giá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thực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trạng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khai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thác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dirty="0" err="1">
                <a:effectLst/>
                <a:latin typeface="+mj-lt"/>
                <a:ea typeface="SimSun" panose="02010600030101010101" pitchFamily="2" charset="-122"/>
              </a:rPr>
              <a:t>rừng</a:t>
            </a:r>
            <a:r>
              <a:rPr lang="en-US" sz="1800" dirty="0">
                <a:effectLst/>
                <a:latin typeface="+mj-lt"/>
                <a:ea typeface="SimSun" panose="02010600030101010101" pitchFamily="2" charset="-122"/>
              </a:rPr>
              <a:t>.</a:t>
            </a:r>
          </a:p>
          <a:p>
            <a:endParaRPr lang="en-US" sz="18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F9C238-9A13-E4C3-4597-BF6928D98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073" y="1014666"/>
            <a:ext cx="5305927" cy="380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8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A4380EB-2BD4-18DD-8D8A-269A8BD63535}"/>
              </a:ext>
            </a:extLst>
          </p:cNvPr>
          <p:cNvSpPr txBox="1"/>
          <p:nvPr/>
        </p:nvSpPr>
        <p:spPr>
          <a:xfrm>
            <a:off x="413359" y="413359"/>
            <a:ext cx="3807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+mj-lt"/>
                <a:ea typeface="SimSun" panose="02010600030101010101" pitchFamily="2" charset="-122"/>
              </a:rPr>
              <a:t>2.2. </a:t>
            </a:r>
            <a:r>
              <a:rPr lang="en-US" sz="1800" b="1" dirty="0" err="1">
                <a:effectLst/>
                <a:latin typeface="+mj-lt"/>
                <a:ea typeface="SimSun" panose="02010600030101010101" pitchFamily="2" charset="-122"/>
              </a:rPr>
              <a:t>Thực</a:t>
            </a:r>
            <a:r>
              <a:rPr lang="en-US" sz="1800" b="1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b="1" dirty="0" err="1">
                <a:effectLst/>
                <a:latin typeface="+mj-lt"/>
                <a:ea typeface="SimSun" panose="02010600030101010101" pitchFamily="2" charset="-122"/>
              </a:rPr>
              <a:t>trạng</a:t>
            </a:r>
            <a:r>
              <a:rPr lang="en-US" sz="1800" b="1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b="1" dirty="0" err="1">
                <a:effectLst/>
                <a:latin typeface="+mj-lt"/>
                <a:ea typeface="SimSun" panose="02010600030101010101" pitchFamily="2" charset="-122"/>
              </a:rPr>
              <a:t>khai</a:t>
            </a:r>
            <a:r>
              <a:rPr lang="en-US" sz="1800" b="1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b="1" dirty="0" err="1">
                <a:effectLst/>
                <a:latin typeface="+mj-lt"/>
                <a:ea typeface="SimSun" panose="02010600030101010101" pitchFamily="2" charset="-122"/>
              </a:rPr>
              <a:t>thác</a:t>
            </a:r>
            <a:r>
              <a:rPr lang="en-US" sz="1800" b="1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b="1" dirty="0" err="1">
                <a:effectLst/>
                <a:latin typeface="+mj-lt"/>
                <a:ea typeface="SimSun" panose="02010600030101010101" pitchFamily="2" charset="-122"/>
              </a:rPr>
              <a:t>rừng</a:t>
            </a:r>
            <a:endParaRPr lang="en-US" sz="1800" dirty="0">
              <a:effectLst/>
              <a:latin typeface="+mj-lt"/>
              <a:ea typeface="SimSun" panose="02010600030101010101" pitchFamily="2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945505-B1F3-CBB8-5865-46FB62D08DE3}"/>
              </a:ext>
            </a:extLst>
          </p:cNvPr>
          <p:cNvSpPr txBox="1"/>
          <p:nvPr/>
        </p:nvSpPr>
        <p:spPr>
          <a:xfrm>
            <a:off x="413360" y="989556"/>
            <a:ext cx="28434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i="1" dirty="0">
                <a:effectLst/>
                <a:latin typeface="+mj-lt"/>
                <a:ea typeface="SimSun" panose="02010600030101010101" pitchFamily="2" charset="-122"/>
              </a:rPr>
              <a:t>-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Tổng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sản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lượng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gỗ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khai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thác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từ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rừng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trồng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tăng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liên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tục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từ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30% - 70%;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giảm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sản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lượng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gỗ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khai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thác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từ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rừng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tự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1800" i="0" dirty="0" err="1">
                <a:effectLst/>
                <a:latin typeface="+mj-lt"/>
                <a:ea typeface="SimSun" panose="02010600030101010101" pitchFamily="2" charset="-122"/>
              </a:rPr>
              <a:t>nhiên</a:t>
            </a:r>
            <a:r>
              <a:rPr lang="en-US" sz="1800" i="0" dirty="0">
                <a:effectLst/>
                <a:latin typeface="+mj-lt"/>
                <a:ea typeface="SimSun" panose="02010600030101010101" pitchFamily="2" charset="-122"/>
              </a:rPr>
              <a:t>.</a:t>
            </a:r>
            <a:endParaRPr lang="en-US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9C2835-4001-5E2F-1505-677CC149BCD8}"/>
              </a:ext>
            </a:extLst>
          </p:cNvPr>
          <p:cNvSpPr txBox="1"/>
          <p:nvPr/>
        </p:nvSpPr>
        <p:spPr>
          <a:xfrm>
            <a:off x="450937" y="3018773"/>
            <a:ext cx="2843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-</a:t>
            </a:r>
            <a:r>
              <a:rPr lang="vi-VN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Sản lượng khai thác gỗ lớn, gỗ củi vẫn chưa đáp ứng được mục tiêu đề ra.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A68480-234F-F9C1-B6B7-36071B438F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3" r="3118"/>
          <a:stretch/>
        </p:blipFill>
        <p:spPr>
          <a:xfrm>
            <a:off x="3482236" y="757315"/>
            <a:ext cx="5348614" cy="406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3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D76C11F-11BF-FCB2-6EC3-AB1BA2C91E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725" y="444500"/>
            <a:ext cx="7702550" cy="573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002060"/>
                </a:solidFill>
              </a:rPr>
              <a:t>LUYỆN TẬP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8DDABC-6823-5174-EB15-2CB7C1B2DBAF}"/>
              </a:ext>
            </a:extLst>
          </p:cNvPr>
          <p:cNvSpPr txBox="1"/>
          <p:nvPr/>
        </p:nvSpPr>
        <p:spPr>
          <a:xfrm>
            <a:off x="720725" y="1052950"/>
            <a:ext cx="770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Cá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nhân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HS trả lời các câu hỏi vào Phiếu bài tập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trong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thời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gian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5-7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phút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GV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cho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học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sinh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đổi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chéo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bài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giữa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2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bạn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cùng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bàn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cho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HS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chữa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768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80B541-7E89-CEF1-41A5-DFDAFECE8638}"/>
              </a:ext>
            </a:extLst>
          </p:cNvPr>
          <p:cNvSpPr txBox="1"/>
          <p:nvPr/>
        </p:nvSpPr>
        <p:spPr>
          <a:xfrm>
            <a:off x="2053652" y="217358"/>
            <a:ext cx="503669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002060"/>
                </a:solidFill>
              </a:rPr>
              <a:t>LUYỆN TẬP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6C9E10-E5A1-0109-70E5-56AC31B49687}"/>
              </a:ext>
            </a:extLst>
          </p:cNvPr>
          <p:cNvSpPr txBox="1"/>
          <p:nvPr/>
        </p:nvSpPr>
        <p:spPr>
          <a:xfrm>
            <a:off x="616469" y="863290"/>
            <a:ext cx="7911059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i="1" dirty="0">
                <a:solidFill>
                  <a:srgbClr val="C00000"/>
                </a:solidFill>
              </a:rPr>
              <a:t>Câu 1: </a:t>
            </a:r>
            <a:r>
              <a:rPr lang="en-US" sz="2000" dirty="0" err="1"/>
              <a:t>Rừng</a:t>
            </a:r>
            <a:r>
              <a:rPr lang="en-US" sz="2000" dirty="0"/>
              <a:t> </a:t>
            </a:r>
            <a:r>
              <a:rPr lang="en-US" sz="2000" dirty="0" err="1"/>
              <a:t>trồng</a:t>
            </a:r>
            <a:r>
              <a:rPr lang="en-US" sz="2000" dirty="0"/>
              <a:t> ở </a:t>
            </a:r>
            <a:r>
              <a:rPr lang="en-US" sz="2000" dirty="0" err="1"/>
              <a:t>nước</a:t>
            </a:r>
            <a:r>
              <a:rPr lang="en-US" sz="2000" dirty="0"/>
              <a:t> ta </a:t>
            </a:r>
            <a:r>
              <a:rPr lang="en-US" sz="2000" dirty="0" err="1"/>
              <a:t>tăng</a:t>
            </a:r>
            <a:r>
              <a:rPr lang="en-US" sz="2000" dirty="0"/>
              <a:t> </a:t>
            </a:r>
            <a:r>
              <a:rPr lang="en-US" sz="2000" dirty="0" err="1"/>
              <a:t>liên</a:t>
            </a:r>
            <a:r>
              <a:rPr lang="en-US" sz="2000" dirty="0"/>
              <a:t> </a:t>
            </a:r>
            <a:r>
              <a:rPr lang="en-US" sz="2000" dirty="0" err="1"/>
              <a:t>tục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năm</a:t>
            </a:r>
            <a:r>
              <a:rPr lang="en-US" sz="2000" dirty="0"/>
              <a:t> qua </a:t>
            </a:r>
            <a:r>
              <a:rPr lang="en-US" sz="2000" dirty="0" err="1"/>
              <a:t>phần</a:t>
            </a:r>
            <a:r>
              <a:rPr lang="en-US" sz="2000" dirty="0"/>
              <a:t> </a:t>
            </a:r>
            <a:r>
              <a:rPr lang="en-US" sz="2000" dirty="0" err="1"/>
              <a:t>lớn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rừng</a:t>
            </a:r>
            <a:endParaRPr lang="en-US" sz="20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9BD12D-AC9B-7DAB-9809-A4E6FB9A0226}"/>
              </a:ext>
            </a:extLst>
          </p:cNvPr>
          <p:cNvSpPr/>
          <p:nvPr/>
        </p:nvSpPr>
        <p:spPr>
          <a:xfrm>
            <a:off x="472191" y="2091127"/>
            <a:ext cx="3987383" cy="9586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A.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phòng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hộ</a:t>
            </a:r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C086636-3CC6-8B55-0805-56C94E1CF638}"/>
              </a:ext>
            </a:extLst>
          </p:cNvPr>
          <p:cNvSpPr/>
          <p:nvPr/>
        </p:nvSpPr>
        <p:spPr>
          <a:xfrm>
            <a:off x="472189" y="3288984"/>
            <a:ext cx="3987383" cy="9586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C.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tái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sinh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C093C6E-902B-A6B6-5D1E-69958300679E}"/>
              </a:ext>
            </a:extLst>
          </p:cNvPr>
          <p:cNvSpPr/>
          <p:nvPr/>
        </p:nvSpPr>
        <p:spPr>
          <a:xfrm>
            <a:off x="4684428" y="3288984"/>
            <a:ext cx="3987383" cy="9586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D.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đặc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dụng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FB06C34-55EA-4663-8867-E834A7CC5887}"/>
              </a:ext>
            </a:extLst>
          </p:cNvPr>
          <p:cNvSpPr/>
          <p:nvPr/>
        </p:nvSpPr>
        <p:spPr>
          <a:xfrm>
            <a:off x="4767503" y="2054320"/>
            <a:ext cx="3987383" cy="958660"/>
          </a:xfrm>
          <a:prstGeom prst="roundRect">
            <a:avLst/>
          </a:prstGeom>
          <a:solidFill>
            <a:srgbClr val="FBF2E1"/>
          </a:solidFill>
          <a:ln>
            <a:solidFill>
              <a:srgbClr val="B16D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B.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sản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xuất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15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80B541-7E89-CEF1-41A5-DFDAFECE8638}"/>
              </a:ext>
            </a:extLst>
          </p:cNvPr>
          <p:cNvSpPr txBox="1"/>
          <p:nvPr/>
        </p:nvSpPr>
        <p:spPr>
          <a:xfrm>
            <a:off x="2053652" y="217358"/>
            <a:ext cx="503669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solidFill>
                  <a:srgbClr val="002060"/>
                </a:solidFill>
              </a:rPr>
              <a:t>LUYỆN TẬP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6C9E10-E5A1-0109-70E5-56AC31B49687}"/>
              </a:ext>
            </a:extLst>
          </p:cNvPr>
          <p:cNvSpPr txBox="1"/>
          <p:nvPr/>
        </p:nvSpPr>
        <p:spPr>
          <a:xfrm>
            <a:off x="616469" y="863290"/>
            <a:ext cx="7911059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i="1" dirty="0">
                <a:solidFill>
                  <a:srgbClr val="C00000"/>
                </a:solidFill>
              </a:rPr>
              <a:t>Câu </a:t>
            </a:r>
            <a:r>
              <a:rPr lang="en-US" sz="2000" b="1" i="1" dirty="0">
                <a:solidFill>
                  <a:srgbClr val="C00000"/>
                </a:solidFill>
              </a:rPr>
              <a:t>2</a:t>
            </a:r>
            <a:r>
              <a:rPr lang="vi-VN" sz="2000" b="1" i="1" dirty="0">
                <a:solidFill>
                  <a:srgbClr val="C00000"/>
                </a:solidFill>
              </a:rPr>
              <a:t>: </a:t>
            </a:r>
            <a:r>
              <a:rPr lang="en-US" sz="2000" dirty="0"/>
              <a:t>Ở </a:t>
            </a:r>
            <a:r>
              <a:rPr lang="en-US" sz="2000" dirty="0" err="1"/>
              <a:t>nước</a:t>
            </a:r>
            <a:r>
              <a:rPr lang="en-US" sz="2000" dirty="0"/>
              <a:t> ta, </a:t>
            </a:r>
            <a:r>
              <a:rPr lang="en-US" sz="2000" dirty="0" err="1"/>
              <a:t>rừng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chia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loại</a:t>
            </a:r>
            <a:endParaRPr lang="en-US" sz="20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9BD12D-AC9B-7DAB-9809-A4E6FB9A0226}"/>
              </a:ext>
            </a:extLst>
          </p:cNvPr>
          <p:cNvSpPr/>
          <p:nvPr/>
        </p:nvSpPr>
        <p:spPr>
          <a:xfrm>
            <a:off x="472191" y="2091127"/>
            <a:ext cx="3987383" cy="9586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>
                <a:solidFill>
                  <a:srgbClr val="000000"/>
                </a:solidFill>
              </a:rPr>
              <a:t>A. Chất thải rắn, chất thải lỏng, chất thải khí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39E267A-380C-053A-FFC3-52C2873AF243}"/>
              </a:ext>
            </a:extLst>
          </p:cNvPr>
          <p:cNvSpPr/>
          <p:nvPr/>
        </p:nvSpPr>
        <p:spPr>
          <a:xfrm>
            <a:off x="4684428" y="2091127"/>
            <a:ext cx="3987383" cy="9586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</a:rPr>
              <a:t>B. </a:t>
            </a:r>
            <a:r>
              <a:rPr lang="en-US" sz="2000" dirty="0" err="1">
                <a:solidFill>
                  <a:srgbClr val="000000"/>
                </a:solidFill>
              </a:rPr>
              <a:t>Vườn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quốc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gia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đặc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dụng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sản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xuất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C086636-3CC6-8B55-0805-56C94E1CF638}"/>
              </a:ext>
            </a:extLst>
          </p:cNvPr>
          <p:cNvSpPr/>
          <p:nvPr/>
        </p:nvSpPr>
        <p:spPr>
          <a:xfrm>
            <a:off x="472191" y="3288984"/>
            <a:ext cx="3987383" cy="9586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</a:rPr>
              <a:t>C.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phòng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hộ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đặc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dụng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quốc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gia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C093C6E-902B-A6B6-5D1E-69958300679E}"/>
              </a:ext>
            </a:extLst>
          </p:cNvPr>
          <p:cNvSpPr/>
          <p:nvPr/>
        </p:nvSpPr>
        <p:spPr>
          <a:xfrm>
            <a:off x="4684428" y="3288984"/>
            <a:ext cx="3987383" cy="9586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</a:rPr>
              <a:t>D.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sản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xuất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khu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dự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trữ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tự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nhiên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phòng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hộ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FB06C34-55EA-4663-8867-E834A7CC5887}"/>
              </a:ext>
            </a:extLst>
          </p:cNvPr>
          <p:cNvSpPr/>
          <p:nvPr/>
        </p:nvSpPr>
        <p:spPr>
          <a:xfrm>
            <a:off x="472191" y="2105406"/>
            <a:ext cx="3987383" cy="958660"/>
          </a:xfrm>
          <a:prstGeom prst="roundRect">
            <a:avLst/>
          </a:prstGeom>
          <a:solidFill>
            <a:srgbClr val="FBF2E1"/>
          </a:solidFill>
          <a:ln>
            <a:solidFill>
              <a:srgbClr val="B16D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</a:rPr>
              <a:t>A.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phòng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hộ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đặc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dụng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sản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xuất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336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80B541-7E89-CEF1-41A5-DFDAFECE8638}"/>
              </a:ext>
            </a:extLst>
          </p:cNvPr>
          <p:cNvSpPr txBox="1"/>
          <p:nvPr/>
        </p:nvSpPr>
        <p:spPr>
          <a:xfrm>
            <a:off x="2053652" y="217358"/>
            <a:ext cx="503669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solidFill>
                  <a:srgbClr val="002060"/>
                </a:solidFill>
              </a:rPr>
              <a:t>LUYỆN TẬP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6C9E10-E5A1-0109-70E5-56AC31B49687}"/>
              </a:ext>
            </a:extLst>
          </p:cNvPr>
          <p:cNvSpPr txBox="1"/>
          <p:nvPr/>
        </p:nvSpPr>
        <p:spPr>
          <a:xfrm>
            <a:off x="616469" y="963311"/>
            <a:ext cx="7911059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i="1" dirty="0">
                <a:solidFill>
                  <a:srgbClr val="C00000"/>
                </a:solidFill>
              </a:rPr>
              <a:t>Câu </a:t>
            </a:r>
            <a:r>
              <a:rPr lang="en-US" sz="2000" b="1" i="1" dirty="0">
                <a:solidFill>
                  <a:srgbClr val="C00000"/>
                </a:solidFill>
              </a:rPr>
              <a:t>3</a:t>
            </a:r>
            <a:r>
              <a:rPr lang="vi-VN" sz="2000" b="1" i="1" dirty="0">
                <a:solidFill>
                  <a:srgbClr val="C00000"/>
                </a:solidFill>
              </a:rPr>
              <a:t>: </a:t>
            </a:r>
            <a:r>
              <a:rPr lang="en-US" sz="2000" dirty="0" err="1"/>
              <a:t>Nhận</a:t>
            </a:r>
            <a:r>
              <a:rPr lang="en-US" sz="2000" dirty="0"/>
              <a:t> </a:t>
            </a:r>
            <a:r>
              <a:rPr lang="en-US" sz="2000" dirty="0" err="1"/>
              <a:t>định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đây</a:t>
            </a:r>
            <a:r>
              <a:rPr lang="en-US" sz="2000" dirty="0"/>
              <a:t> </a:t>
            </a:r>
            <a:r>
              <a:rPr lang="en-US" sz="2000" dirty="0" err="1"/>
              <a:t>đúng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trạng</a:t>
            </a:r>
            <a:r>
              <a:rPr lang="en-US" sz="2000" dirty="0"/>
              <a:t> </a:t>
            </a:r>
            <a:r>
              <a:rPr lang="en-US" sz="2000" dirty="0" err="1"/>
              <a:t>rừng</a:t>
            </a:r>
            <a:r>
              <a:rPr lang="en-US" sz="2000" dirty="0"/>
              <a:t> </a:t>
            </a:r>
            <a:r>
              <a:rPr lang="en-US" sz="2000" dirty="0" err="1"/>
              <a:t>Việt</a:t>
            </a:r>
            <a:r>
              <a:rPr lang="en-US" sz="2000" dirty="0"/>
              <a:t> Nam </a:t>
            </a:r>
            <a:r>
              <a:rPr lang="en-US" sz="2000" dirty="0" err="1"/>
              <a:t>hiện</a:t>
            </a:r>
            <a:r>
              <a:rPr lang="en-US" sz="2000" dirty="0"/>
              <a:t> nay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9BD12D-AC9B-7DAB-9809-A4E6FB9A0226}"/>
              </a:ext>
            </a:extLst>
          </p:cNvPr>
          <p:cNvSpPr/>
          <p:nvPr/>
        </p:nvSpPr>
        <p:spPr>
          <a:xfrm>
            <a:off x="472191" y="2091127"/>
            <a:ext cx="3987383" cy="9586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dirty="0">
                <a:solidFill>
                  <a:srgbClr val="000000"/>
                </a:solidFill>
              </a:rPr>
              <a:t>A. </a:t>
            </a:r>
            <a:r>
              <a:rPr lang="en-US" sz="2000" dirty="0" err="1">
                <a:solidFill>
                  <a:srgbClr val="000000"/>
                </a:solidFill>
              </a:rPr>
              <a:t>Tài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nguyên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nước</a:t>
            </a:r>
            <a:r>
              <a:rPr lang="en-US" sz="2000" dirty="0">
                <a:solidFill>
                  <a:srgbClr val="000000"/>
                </a:solidFill>
              </a:rPr>
              <a:t> ta </a:t>
            </a:r>
            <a:r>
              <a:rPr lang="en-US" sz="2000" dirty="0" err="1">
                <a:solidFill>
                  <a:srgbClr val="000000"/>
                </a:solidFill>
              </a:rPr>
              <a:t>vẫn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đang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được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phục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hồi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về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chất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lượng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lẫn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số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lượng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39E267A-380C-053A-FFC3-52C2873AF243}"/>
              </a:ext>
            </a:extLst>
          </p:cNvPr>
          <p:cNvSpPr/>
          <p:nvPr/>
        </p:nvSpPr>
        <p:spPr>
          <a:xfrm>
            <a:off x="4684428" y="2091127"/>
            <a:ext cx="3987383" cy="9586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rgbClr val="000000"/>
                </a:solidFill>
              </a:rPr>
              <a:t>B </a:t>
            </a:r>
            <a:r>
              <a:rPr lang="en-US" sz="2000" dirty="0" err="1">
                <a:solidFill>
                  <a:srgbClr val="000000"/>
                </a:solidFill>
              </a:rPr>
              <a:t>Tài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nguyên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đang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tiếp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tục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suy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giảm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cả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về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số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lượng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lẫn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chất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lượng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C086636-3CC6-8B55-0805-56C94E1CF638}"/>
              </a:ext>
            </a:extLst>
          </p:cNvPr>
          <p:cNvSpPr/>
          <p:nvPr/>
        </p:nvSpPr>
        <p:spPr>
          <a:xfrm>
            <a:off x="472191" y="3288984"/>
            <a:ext cx="3987383" cy="9586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rgbClr val="000000"/>
                </a:solidFill>
              </a:rPr>
              <a:t>C. </a:t>
            </a:r>
            <a:r>
              <a:rPr lang="en-US" sz="2000" dirty="0" err="1">
                <a:solidFill>
                  <a:srgbClr val="000000"/>
                </a:solidFill>
              </a:rPr>
              <a:t>Chất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lượng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đã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được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phục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hồi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nhưng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diện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tích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vẫn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đang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giảm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sút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nhanh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C093C6E-902B-A6B6-5D1E-69958300679E}"/>
              </a:ext>
            </a:extLst>
          </p:cNvPr>
          <p:cNvSpPr/>
          <p:nvPr/>
        </p:nvSpPr>
        <p:spPr>
          <a:xfrm>
            <a:off x="4684428" y="3296149"/>
            <a:ext cx="3987383" cy="9586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000" dirty="0">
                <a:solidFill>
                  <a:srgbClr val="000000"/>
                </a:solidFill>
              </a:rPr>
              <a:t>D. </a:t>
            </a:r>
            <a:r>
              <a:rPr lang="en-US" sz="2000" dirty="0" err="1">
                <a:solidFill>
                  <a:srgbClr val="000000"/>
                </a:solidFill>
              </a:rPr>
              <a:t>Dù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tổng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diện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tích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đang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được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phục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hồi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nhưng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chất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lượng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vẫn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đang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tiếp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tục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suy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giảm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FB06C34-55EA-4663-8867-E834A7CC5887}"/>
              </a:ext>
            </a:extLst>
          </p:cNvPr>
          <p:cNvSpPr/>
          <p:nvPr/>
        </p:nvSpPr>
        <p:spPr>
          <a:xfrm>
            <a:off x="4684426" y="3218943"/>
            <a:ext cx="3987383" cy="1433328"/>
          </a:xfrm>
          <a:prstGeom prst="roundRect">
            <a:avLst/>
          </a:prstGeom>
          <a:solidFill>
            <a:srgbClr val="FBF2E1"/>
          </a:solidFill>
          <a:ln>
            <a:solidFill>
              <a:srgbClr val="B16D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000" dirty="0">
                <a:solidFill>
                  <a:srgbClr val="000000"/>
                </a:solidFill>
              </a:rPr>
              <a:t>D. </a:t>
            </a:r>
            <a:r>
              <a:rPr lang="en-US" sz="2000" dirty="0" err="1">
                <a:solidFill>
                  <a:srgbClr val="000000"/>
                </a:solidFill>
              </a:rPr>
              <a:t>Dù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tổng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diện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tích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đang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được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phục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hồi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nhưng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chất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lượng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vẫn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đang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tiếp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tục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suy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giảm</a:t>
            </a:r>
            <a:endParaRPr lang="en-US" sz="2000" dirty="0">
              <a:solidFill>
                <a:srgbClr val="000000"/>
              </a:solidFill>
            </a:endParaRPr>
          </a:p>
          <a:p>
            <a:pPr algn="just"/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84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5"/>
          <p:cNvSpPr txBox="1">
            <a:spLocks noGrp="1"/>
          </p:cNvSpPr>
          <p:nvPr>
            <p:ph type="title"/>
          </p:nvPr>
        </p:nvSpPr>
        <p:spPr>
          <a:xfrm>
            <a:off x="720000" y="31011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KHỞI ĐỘNG </a:t>
            </a:r>
            <a:endParaRPr sz="3500" b="1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C14FF73-2540-DC88-EB17-A595A9DF9DBF}"/>
              </a:ext>
            </a:extLst>
          </p:cNvPr>
          <p:cNvGrpSpPr/>
          <p:nvPr/>
        </p:nvGrpSpPr>
        <p:grpSpPr>
          <a:xfrm>
            <a:off x="537747" y="760703"/>
            <a:ext cx="8068505" cy="964741"/>
            <a:chOff x="487130" y="1245324"/>
            <a:chExt cx="8068505" cy="964741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763BA123-02BA-1855-CF3D-B8E5BC2F566D}"/>
                </a:ext>
              </a:extLst>
            </p:cNvPr>
            <p:cNvSpPr/>
            <p:nvPr/>
          </p:nvSpPr>
          <p:spPr>
            <a:xfrm>
              <a:off x="487130" y="1245324"/>
              <a:ext cx="682989" cy="682989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F8E1078-0B01-E4E1-0560-D6256CF6FECD}"/>
                </a:ext>
              </a:extLst>
            </p:cNvPr>
            <p:cNvSpPr txBox="1"/>
            <p:nvPr/>
          </p:nvSpPr>
          <p:spPr>
            <a:xfrm>
              <a:off x="1367853" y="1348291"/>
              <a:ext cx="7187782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500" dirty="0" err="1"/>
                <a:t>Rừng</a:t>
              </a:r>
              <a:r>
                <a:rPr lang="en-US" sz="2500" dirty="0"/>
                <a:t> </a:t>
              </a:r>
              <a:r>
                <a:rPr lang="en-US" sz="2500" dirty="0" err="1"/>
                <a:t>trồng</a:t>
              </a:r>
              <a:r>
                <a:rPr lang="en-US" sz="2500" dirty="0"/>
                <a:t> </a:t>
              </a:r>
              <a:r>
                <a:rPr lang="en-US" sz="2500" dirty="0" err="1"/>
                <a:t>tập</a:t>
              </a:r>
              <a:r>
                <a:rPr lang="en-US" sz="2500" dirty="0"/>
                <a:t> </a:t>
              </a:r>
              <a:r>
                <a:rPr lang="en-US" sz="2500" dirty="0" err="1"/>
                <a:t>trung</a:t>
              </a:r>
              <a:r>
                <a:rPr lang="en-US" sz="2500" dirty="0"/>
                <a:t> </a:t>
              </a:r>
              <a:r>
                <a:rPr lang="en-US" sz="2500" dirty="0" err="1"/>
                <a:t>nhiều</a:t>
              </a:r>
              <a:r>
                <a:rPr lang="en-US" sz="2500" dirty="0"/>
                <a:t> ở </a:t>
              </a:r>
              <a:r>
                <a:rPr lang="en-US" sz="2500" dirty="0" err="1"/>
                <a:t>những</a:t>
              </a:r>
              <a:r>
                <a:rPr lang="en-US" sz="2500" dirty="0"/>
                <a:t> </a:t>
              </a:r>
              <a:r>
                <a:rPr lang="en-US" sz="2500" dirty="0" err="1"/>
                <a:t>tỉnh</a:t>
              </a:r>
              <a:r>
                <a:rPr lang="en-US" sz="2500" dirty="0"/>
                <a:t> </a:t>
              </a:r>
              <a:r>
                <a:rPr lang="en-US" sz="2500" dirty="0" err="1"/>
                <a:t>nào</a:t>
              </a:r>
              <a:r>
                <a:rPr lang="en-US" sz="2500" dirty="0"/>
                <a:t> </a:t>
              </a:r>
              <a:r>
                <a:rPr lang="en-US" sz="2500" dirty="0" err="1"/>
                <a:t>của</a:t>
              </a:r>
              <a:r>
                <a:rPr lang="en-US" sz="2500" dirty="0"/>
                <a:t> </a:t>
              </a:r>
              <a:r>
                <a:rPr lang="en-US" sz="2500" dirty="0" err="1"/>
                <a:t>nước</a:t>
              </a:r>
              <a:r>
                <a:rPr lang="en-US" sz="2500" dirty="0"/>
                <a:t> ta</a:t>
              </a:r>
              <a:r>
                <a:rPr lang="vi-VN" sz="2500" dirty="0"/>
                <a:t>?</a:t>
              </a:r>
              <a:endParaRPr lang="en-US" sz="2500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8987BFE-C042-7E36-E185-8C7DCE6A50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403"/>
          <a:stretch/>
        </p:blipFill>
        <p:spPr>
          <a:xfrm>
            <a:off x="891302" y="1603332"/>
            <a:ext cx="7532697" cy="341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4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80B541-7E89-CEF1-41A5-DFDAFECE8638}"/>
              </a:ext>
            </a:extLst>
          </p:cNvPr>
          <p:cNvSpPr txBox="1"/>
          <p:nvPr/>
        </p:nvSpPr>
        <p:spPr>
          <a:xfrm>
            <a:off x="2053652" y="217358"/>
            <a:ext cx="503669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solidFill>
                  <a:srgbClr val="002060"/>
                </a:solidFill>
              </a:rPr>
              <a:t>LUYỆN TẬP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6C9E10-E5A1-0109-70E5-56AC31B49687}"/>
              </a:ext>
            </a:extLst>
          </p:cNvPr>
          <p:cNvSpPr txBox="1"/>
          <p:nvPr/>
        </p:nvSpPr>
        <p:spPr>
          <a:xfrm>
            <a:off x="616469" y="848300"/>
            <a:ext cx="7911059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i="1" dirty="0">
                <a:solidFill>
                  <a:srgbClr val="C00000"/>
                </a:solidFill>
              </a:rPr>
              <a:t>Câu </a:t>
            </a:r>
            <a:r>
              <a:rPr lang="en-US" sz="2000" b="1" i="1" dirty="0">
                <a:solidFill>
                  <a:srgbClr val="C00000"/>
                </a:solidFill>
              </a:rPr>
              <a:t>4</a:t>
            </a:r>
            <a:r>
              <a:rPr lang="vi-VN" sz="2000" b="1" i="1" dirty="0">
                <a:solidFill>
                  <a:srgbClr val="C00000"/>
                </a:solidFill>
              </a:rPr>
              <a:t>: </a:t>
            </a:r>
            <a:r>
              <a:rPr lang="en-US" sz="2000" dirty="0" err="1"/>
              <a:t>Đâu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biện</a:t>
            </a:r>
            <a:r>
              <a:rPr lang="en-US" sz="2000" dirty="0"/>
              <a:t> </a:t>
            </a:r>
            <a:r>
              <a:rPr lang="en-US" sz="2000" dirty="0" err="1"/>
              <a:t>pháp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trọng</a:t>
            </a:r>
            <a:r>
              <a:rPr lang="en-US" sz="2000" dirty="0"/>
              <a:t> </a:t>
            </a:r>
            <a:r>
              <a:rPr lang="en-US" sz="2000" dirty="0" err="1"/>
              <a:t>nhằm</a:t>
            </a:r>
            <a:r>
              <a:rPr lang="en-US" sz="2000" dirty="0"/>
              <a:t> </a:t>
            </a:r>
            <a:r>
              <a:rPr lang="en-US" sz="2000" dirty="0" err="1"/>
              <a:t>bảo</a:t>
            </a:r>
            <a:r>
              <a:rPr lang="en-US" sz="2000" dirty="0"/>
              <a:t> </a:t>
            </a:r>
            <a:r>
              <a:rPr lang="en-US" sz="2000" dirty="0" err="1"/>
              <a:t>vệ</a:t>
            </a:r>
            <a:r>
              <a:rPr lang="en-US" sz="2000" dirty="0"/>
              <a:t> </a:t>
            </a:r>
            <a:r>
              <a:rPr lang="en-US" sz="2000" dirty="0" err="1"/>
              <a:t>rừng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3C2204-F846-652B-5BA6-CCD294F7498C}"/>
              </a:ext>
            </a:extLst>
          </p:cNvPr>
          <p:cNvSpPr txBox="1"/>
          <p:nvPr/>
        </p:nvSpPr>
        <p:spPr>
          <a:xfrm>
            <a:off x="469379" y="2247734"/>
            <a:ext cx="8205242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000" dirty="0"/>
              <a:t>A. </a:t>
            </a:r>
            <a:r>
              <a:rPr lang="en-US" sz="2000" dirty="0" err="1"/>
              <a:t>Gây</a:t>
            </a:r>
            <a:r>
              <a:rPr lang="en-US" sz="2000" dirty="0"/>
              <a:t> </a:t>
            </a:r>
            <a:r>
              <a:rPr lang="en-US" sz="2000" dirty="0" err="1"/>
              <a:t>trồng</a:t>
            </a:r>
            <a:r>
              <a:rPr lang="en-US" sz="2000" dirty="0"/>
              <a:t> </a:t>
            </a:r>
            <a:r>
              <a:rPr lang="en-US" sz="2000" dirty="0" err="1"/>
              <a:t>rừng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trồng</a:t>
            </a:r>
            <a:r>
              <a:rPr lang="en-US" sz="2000" dirty="0"/>
              <a:t> </a:t>
            </a:r>
            <a:r>
              <a:rPr lang="en-US" sz="2000" dirty="0" err="1"/>
              <a:t>đồi</a:t>
            </a:r>
            <a:r>
              <a:rPr lang="en-US" sz="2000" dirty="0"/>
              <a:t> </a:t>
            </a:r>
            <a:r>
              <a:rPr lang="en-US" sz="2000" dirty="0" err="1"/>
              <a:t>trọc</a:t>
            </a:r>
            <a:endParaRPr lang="en-US" sz="2000" dirty="0"/>
          </a:p>
          <a:p>
            <a:pPr lvl="0">
              <a:lnSpc>
                <a:spcPct val="150000"/>
              </a:lnSpc>
            </a:pPr>
            <a:r>
              <a:rPr lang="en-US" sz="2000" dirty="0"/>
              <a:t>B. </a:t>
            </a:r>
            <a:r>
              <a:rPr lang="en-US" sz="2000" dirty="0" err="1"/>
              <a:t>Bảo</a:t>
            </a:r>
            <a:r>
              <a:rPr lang="en-US" sz="2000" dirty="0"/>
              <a:t> </a:t>
            </a:r>
            <a:r>
              <a:rPr lang="en-US" sz="2000" dirty="0" err="1"/>
              <a:t>vệ</a:t>
            </a:r>
            <a:r>
              <a:rPr lang="en-US" sz="2000" dirty="0"/>
              <a:t> </a:t>
            </a:r>
            <a:r>
              <a:rPr lang="en-US" sz="2000" dirty="0" err="1"/>
              <a:t>cảnh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đa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sinh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ở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vườn</a:t>
            </a:r>
            <a:r>
              <a:rPr lang="en-US" sz="2000" dirty="0"/>
              <a:t> </a:t>
            </a:r>
            <a:r>
              <a:rPr lang="en-US" sz="2000" dirty="0" err="1"/>
              <a:t>quốc</a:t>
            </a:r>
            <a:r>
              <a:rPr lang="en-US" sz="2000" dirty="0"/>
              <a:t> </a:t>
            </a:r>
            <a:r>
              <a:rPr lang="en-US" sz="2000" dirty="0" err="1"/>
              <a:t>gia</a:t>
            </a:r>
            <a:endParaRPr lang="en-US" sz="2000" dirty="0"/>
          </a:p>
          <a:p>
            <a:pPr lvl="0">
              <a:lnSpc>
                <a:spcPct val="150000"/>
              </a:lnSpc>
            </a:pPr>
            <a:r>
              <a:rPr lang="en-US" sz="2000" dirty="0"/>
              <a:t>C. </a:t>
            </a:r>
            <a:r>
              <a:rPr lang="en-US" sz="2000" dirty="0" err="1"/>
              <a:t>Đảm</a:t>
            </a:r>
            <a:r>
              <a:rPr lang="en-US" sz="2000" dirty="0"/>
              <a:t> </a:t>
            </a:r>
            <a:r>
              <a:rPr lang="en-US" sz="2000" dirty="0" err="1"/>
              <a:t>bảo</a:t>
            </a:r>
            <a:r>
              <a:rPr lang="en-US" sz="2000" dirty="0"/>
              <a:t> </a:t>
            </a:r>
            <a:r>
              <a:rPr lang="en-US" sz="2000" dirty="0" err="1"/>
              <a:t>duy</a:t>
            </a:r>
            <a:r>
              <a:rPr lang="en-US" sz="2000" dirty="0"/>
              <a:t> </a:t>
            </a:r>
            <a:r>
              <a:rPr lang="en-US" sz="2000" dirty="0" err="1"/>
              <a:t>trì</a:t>
            </a:r>
            <a:r>
              <a:rPr lang="en-US" sz="2000" dirty="0"/>
              <a:t>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triển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chất</a:t>
            </a:r>
            <a:r>
              <a:rPr lang="en-US" sz="2000" dirty="0"/>
              <a:t> </a:t>
            </a:r>
            <a:r>
              <a:rPr lang="en-US" sz="2000" dirty="0" err="1"/>
              <a:t>lượng</a:t>
            </a:r>
            <a:r>
              <a:rPr lang="en-US" sz="2000" dirty="0"/>
              <a:t> </a:t>
            </a:r>
            <a:r>
              <a:rPr lang="en-US" sz="2000" dirty="0" err="1"/>
              <a:t>rừng</a:t>
            </a:r>
            <a:endParaRPr lang="en-US" sz="2000" dirty="0"/>
          </a:p>
          <a:p>
            <a:pPr lvl="0">
              <a:lnSpc>
                <a:spcPct val="150000"/>
              </a:lnSpc>
            </a:pPr>
            <a:r>
              <a:rPr lang="en-US" sz="2000" dirty="0"/>
              <a:t>D.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hoạch</a:t>
            </a:r>
            <a:r>
              <a:rPr lang="en-US" sz="2000" dirty="0"/>
              <a:t>, </a:t>
            </a:r>
            <a:r>
              <a:rPr lang="en-US" sz="2000" dirty="0" err="1"/>
              <a:t>biện</a:t>
            </a:r>
            <a:r>
              <a:rPr lang="en-US" sz="2000" dirty="0"/>
              <a:t> </a:t>
            </a:r>
            <a:r>
              <a:rPr lang="en-US" sz="2000" dirty="0" err="1"/>
              <a:t>pháp</a:t>
            </a:r>
            <a:r>
              <a:rPr lang="en-US" sz="2000" dirty="0"/>
              <a:t> </a:t>
            </a:r>
            <a:r>
              <a:rPr lang="en-US" sz="2000" dirty="0" err="1"/>
              <a:t>bảo</a:t>
            </a:r>
            <a:r>
              <a:rPr lang="en-US" sz="2000" dirty="0"/>
              <a:t> </a:t>
            </a:r>
            <a:r>
              <a:rPr lang="en-US" sz="2000" dirty="0" err="1"/>
              <a:t>vệ</a:t>
            </a:r>
            <a:r>
              <a:rPr lang="en-US" sz="2000" dirty="0"/>
              <a:t> </a:t>
            </a:r>
            <a:r>
              <a:rPr lang="en-US" sz="2000" dirty="0" err="1"/>
              <a:t>nuôi</a:t>
            </a:r>
            <a:r>
              <a:rPr lang="en-US" sz="2000" dirty="0"/>
              <a:t> </a:t>
            </a:r>
            <a:r>
              <a:rPr lang="en-US" sz="2000" dirty="0" err="1"/>
              <a:t>dưỡng</a:t>
            </a:r>
            <a:r>
              <a:rPr lang="en-US" sz="2000" dirty="0"/>
              <a:t> </a:t>
            </a:r>
            <a:r>
              <a:rPr lang="en-US" sz="2000" dirty="0" err="1"/>
              <a:t>rừng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7FFD66E-44FD-7A84-3773-154F0C8B2B5C}"/>
              </a:ext>
            </a:extLst>
          </p:cNvPr>
          <p:cNvSpPr/>
          <p:nvPr/>
        </p:nvSpPr>
        <p:spPr>
          <a:xfrm>
            <a:off x="357420" y="2765685"/>
            <a:ext cx="518098" cy="51809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6C9E10-E5A1-0109-70E5-56AC31B49687}"/>
              </a:ext>
            </a:extLst>
          </p:cNvPr>
          <p:cNvSpPr txBox="1"/>
          <p:nvPr/>
        </p:nvSpPr>
        <p:spPr>
          <a:xfrm>
            <a:off x="616470" y="310114"/>
            <a:ext cx="7911059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i="1" dirty="0">
                <a:solidFill>
                  <a:srgbClr val="C00000"/>
                </a:solidFill>
              </a:rPr>
              <a:t>Câu </a:t>
            </a:r>
            <a:r>
              <a:rPr lang="en-US" sz="2000" b="1" i="1" dirty="0">
                <a:solidFill>
                  <a:srgbClr val="C00000"/>
                </a:solidFill>
              </a:rPr>
              <a:t>5</a:t>
            </a:r>
            <a:r>
              <a:rPr lang="vi-VN" sz="2000" b="1" i="1" dirty="0">
                <a:solidFill>
                  <a:srgbClr val="C00000"/>
                </a:solidFill>
              </a:rPr>
              <a:t>: </a:t>
            </a:r>
            <a:r>
              <a:rPr lang="en-US" sz="2000" dirty="0"/>
              <a:t>Trong </a:t>
            </a:r>
            <a:r>
              <a:rPr lang="en-US" sz="2000" dirty="0" err="1"/>
              <a:t>buổi</a:t>
            </a:r>
            <a:r>
              <a:rPr lang="en-US" sz="2000" dirty="0"/>
              <a:t> </a:t>
            </a:r>
            <a:r>
              <a:rPr lang="en-US" sz="2000" dirty="0" err="1"/>
              <a:t>thảo</a:t>
            </a:r>
            <a:r>
              <a:rPr lang="en-US" sz="2000" dirty="0"/>
              <a:t> </a:t>
            </a:r>
            <a:r>
              <a:rPr lang="en-US" sz="2000" dirty="0" err="1"/>
              <a:t>luận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nhóm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sinh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“ </a:t>
            </a:r>
            <a:r>
              <a:rPr lang="en-US" sz="2000" dirty="0" err="1"/>
              <a:t>Việc</a:t>
            </a:r>
            <a:r>
              <a:rPr lang="en-US" sz="2000" dirty="0"/>
              <a:t> </a:t>
            </a:r>
            <a:r>
              <a:rPr lang="en-US" sz="2000" dirty="0" err="1"/>
              <a:t>phá</a:t>
            </a:r>
            <a:r>
              <a:rPr lang="en-US" sz="2000" dirty="0"/>
              <a:t> </a:t>
            </a:r>
            <a:r>
              <a:rPr lang="en-US" sz="2000" dirty="0" err="1"/>
              <a:t>rừng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r>
              <a:rPr lang="en-US" sz="2000" dirty="0"/>
              <a:t> </a:t>
            </a:r>
            <a:r>
              <a:rPr lang="en-US" sz="2000" dirty="0" err="1"/>
              <a:t>thay</a:t>
            </a:r>
            <a:r>
              <a:rPr lang="en-US" sz="2000" dirty="0"/>
              <a:t> </a:t>
            </a:r>
            <a:r>
              <a:rPr lang="en-US" sz="2000" dirty="0" err="1"/>
              <a:t>thế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rừng</a:t>
            </a:r>
            <a:r>
              <a:rPr lang="en-US" sz="2000" dirty="0"/>
              <a:t> </a:t>
            </a:r>
            <a:r>
              <a:rPr lang="en-US" sz="2000" dirty="0" err="1"/>
              <a:t>trồng</a:t>
            </a:r>
            <a:r>
              <a:rPr lang="en-US" sz="2000" dirty="0"/>
              <a:t>”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ý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đưa</a:t>
            </a:r>
            <a:r>
              <a:rPr lang="en-US" sz="2000" dirty="0"/>
              <a:t> </a:t>
            </a:r>
            <a:r>
              <a:rPr lang="en-US" sz="2000" dirty="0" err="1"/>
              <a:t>ra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.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đánh</a:t>
            </a:r>
            <a:r>
              <a:rPr lang="en-US" sz="2000" dirty="0"/>
              <a:t> </a:t>
            </a:r>
            <a:r>
              <a:rPr lang="en-US" sz="2000" dirty="0" err="1"/>
              <a:t>giá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nhận</a:t>
            </a:r>
            <a:r>
              <a:rPr lang="en-US" sz="2000" dirty="0"/>
              <a:t> </a:t>
            </a:r>
            <a:r>
              <a:rPr lang="en-US" sz="2000" dirty="0" err="1"/>
              <a:t>định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Đúng</a:t>
            </a:r>
            <a:r>
              <a:rPr lang="en-US" sz="2000" dirty="0"/>
              <a:t> hay Sai.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477B3BB-FADE-5892-A253-A94DFD6B9C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6118504"/>
              </p:ext>
            </p:extLst>
          </p:nvPr>
        </p:nvGraphicFramePr>
        <p:xfrm>
          <a:off x="325677" y="1846991"/>
          <a:ext cx="8680537" cy="2438400"/>
        </p:xfrm>
        <a:graphic>
          <a:graphicData uri="http://schemas.openxmlformats.org/drawingml/2006/table">
            <a:tbl>
              <a:tblPr/>
              <a:tblGrid>
                <a:gridCol w="7340252">
                  <a:extLst>
                    <a:ext uri="{9D8B030D-6E8A-4147-A177-3AD203B41FA5}">
                      <a16:colId xmlns:a16="http://schemas.microsoft.com/office/drawing/2014/main" val="3706873931"/>
                    </a:ext>
                  </a:extLst>
                </a:gridCol>
                <a:gridCol w="1340285">
                  <a:extLst>
                    <a:ext uri="{9D8B030D-6E8A-4147-A177-3AD203B41FA5}">
                      <a16:colId xmlns:a16="http://schemas.microsoft.com/office/drawing/2014/main" val="33128446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i="1">
                          <a:effectLst/>
                          <a:latin typeface="+mj-lt"/>
                          <a:ea typeface="SimSun" panose="02010600030101010101" pitchFamily="2" charset="-122"/>
                        </a:rPr>
                        <a:t>Nhận định</a:t>
                      </a:r>
                      <a:endParaRPr lang="en-US" sz="2000"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i="1">
                          <a:effectLst/>
                          <a:latin typeface="+mj-lt"/>
                          <a:ea typeface="SimSun" panose="02010600030101010101" pitchFamily="2" charset="-122"/>
                        </a:rPr>
                        <a:t>Đúng/Sai</a:t>
                      </a:r>
                      <a:endParaRPr lang="en-US" sz="2000"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23955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A.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ảnh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hưởng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gì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lớn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do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diện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tích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rừng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vẫn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đảm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bảo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8575">
                        <a:lnSpc>
                          <a:spcPct val="100000"/>
                        </a:lnSpc>
                      </a:pPr>
                      <a:r>
                        <a:rPr lang="en-US" sz="20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57846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B.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Sẽ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tăng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giá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trị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kinh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tế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ngành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lâm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nghiệp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do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chủ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việc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trồng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thêm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gỗ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quý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ở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rừng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trồng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39595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C.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Ảnh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hưởng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lớn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đến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mọi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mặt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nhất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là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đa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dạng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Arial" panose="020B0604020202020204" pitchFamily="34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+mj-lt"/>
                          <a:ea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000" dirty="0"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27896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D. </a:t>
                      </a:r>
                      <a:r>
                        <a:rPr lang="en-US" sz="2000" dirty="0" err="1">
                          <a:effectLst/>
                          <a:latin typeface="+mj-lt"/>
                          <a:ea typeface="SimSun" panose="02010600030101010101" pitchFamily="2" charset="-122"/>
                        </a:rPr>
                        <a:t>Giúp</a:t>
                      </a:r>
                      <a:r>
                        <a:rPr lang="en-US" sz="20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SimSun" panose="02010600030101010101" pitchFamily="2" charset="-122"/>
                        </a:rPr>
                        <a:t>giảm</a:t>
                      </a:r>
                      <a:r>
                        <a:rPr lang="en-US" sz="20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SimSun" panose="02010600030101010101" pitchFamily="2" charset="-122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SimSun" panose="02010600030101010101" pitchFamily="2" charset="-122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SimSun" panose="02010600030101010101" pitchFamily="2" charset="-122"/>
                        </a:rPr>
                        <a:t>tác</a:t>
                      </a:r>
                      <a:r>
                        <a:rPr lang="en-US" sz="20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SimSun" panose="02010600030101010101" pitchFamily="2" charset="-122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SimSun" panose="02010600030101010101" pitchFamily="2" charset="-122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SimSun" panose="02010600030101010101" pitchFamily="2" charset="-122"/>
                        </a:rPr>
                        <a:t>biến</a:t>
                      </a:r>
                      <a:r>
                        <a:rPr lang="en-US" sz="20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SimSun" panose="02010600030101010101" pitchFamily="2" charset="-122"/>
                        </a:rPr>
                        <a:t>đổi</a:t>
                      </a:r>
                      <a:r>
                        <a:rPr lang="en-US" sz="20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SimSun" panose="02010600030101010101" pitchFamily="2" charset="-122"/>
                        </a:rPr>
                        <a:t>khí</a:t>
                      </a:r>
                      <a:r>
                        <a:rPr lang="en-US" sz="20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SimSun" panose="02010600030101010101" pitchFamily="2" charset="-122"/>
                        </a:rPr>
                        <a:t>hậu</a:t>
                      </a:r>
                      <a:r>
                        <a:rPr lang="en-US" sz="20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SimSun" panose="02010600030101010101" pitchFamily="2" charset="-122"/>
                        </a:rPr>
                        <a:t>cũng</a:t>
                      </a:r>
                      <a:r>
                        <a:rPr lang="en-US" sz="20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SimSun" panose="02010600030101010101" pitchFamily="2" charset="-122"/>
                        </a:rPr>
                        <a:t>như</a:t>
                      </a:r>
                      <a:r>
                        <a:rPr lang="en-US" sz="20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ea typeface="SimSun" panose="02010600030101010101" pitchFamily="2" charset="-122"/>
                        </a:rPr>
                        <a:t>thiên</a:t>
                      </a:r>
                      <a:r>
                        <a:rPr lang="en-US" sz="20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 tai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dirty="0">
                          <a:effectLst/>
                          <a:latin typeface="+mj-lt"/>
                          <a:ea typeface="SimSun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568347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F4291B0-63CA-96C0-DDE3-ED6E0D6C5F7C}"/>
              </a:ext>
            </a:extLst>
          </p:cNvPr>
          <p:cNvSpPr txBox="1"/>
          <p:nvPr/>
        </p:nvSpPr>
        <p:spPr>
          <a:xfrm>
            <a:off x="7803715" y="2298532"/>
            <a:ext cx="826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SAI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7B7692-FF8F-4F0B-3918-2E4C43A61C4C}"/>
              </a:ext>
            </a:extLst>
          </p:cNvPr>
          <p:cNvSpPr txBox="1"/>
          <p:nvPr/>
        </p:nvSpPr>
        <p:spPr>
          <a:xfrm>
            <a:off x="7803715" y="3803743"/>
            <a:ext cx="826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SAI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4F7B45-689F-A345-6A5D-E7030E72D4FC}"/>
              </a:ext>
            </a:extLst>
          </p:cNvPr>
          <p:cNvSpPr txBox="1"/>
          <p:nvPr/>
        </p:nvSpPr>
        <p:spPr>
          <a:xfrm>
            <a:off x="7803715" y="2903961"/>
            <a:ext cx="826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SAI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1F348D-9D6F-78D8-FD9A-F9EB58238956}"/>
              </a:ext>
            </a:extLst>
          </p:cNvPr>
          <p:cNvSpPr txBox="1"/>
          <p:nvPr/>
        </p:nvSpPr>
        <p:spPr>
          <a:xfrm>
            <a:off x="7803715" y="3437690"/>
            <a:ext cx="826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29339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80B541-7E89-CEF1-41A5-DFDAFECE8638}"/>
              </a:ext>
            </a:extLst>
          </p:cNvPr>
          <p:cNvSpPr txBox="1"/>
          <p:nvPr/>
        </p:nvSpPr>
        <p:spPr>
          <a:xfrm>
            <a:off x="2053652" y="217358"/>
            <a:ext cx="503669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solidFill>
                  <a:srgbClr val="002060"/>
                </a:solidFill>
              </a:rPr>
              <a:t>VẬN DỤNG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564909-F964-0AAF-4F52-6B4355CD0516}"/>
              </a:ext>
            </a:extLst>
          </p:cNvPr>
          <p:cNvGrpSpPr/>
          <p:nvPr/>
        </p:nvGrpSpPr>
        <p:grpSpPr>
          <a:xfrm>
            <a:off x="382249" y="938241"/>
            <a:ext cx="8357017" cy="2118529"/>
            <a:chOff x="382249" y="938241"/>
            <a:chExt cx="8357017" cy="211852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A7B7125-C85D-FF83-008B-B56459C12339}"/>
                </a:ext>
              </a:extLst>
            </p:cNvPr>
            <p:cNvSpPr/>
            <p:nvPr/>
          </p:nvSpPr>
          <p:spPr>
            <a:xfrm>
              <a:off x="382249" y="959370"/>
              <a:ext cx="8357017" cy="1019332"/>
            </a:xfrm>
            <a:prstGeom prst="roundRect">
              <a:avLst/>
            </a:prstGeom>
            <a:solidFill>
              <a:srgbClr val="FBF2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47F43D-A6F5-8429-C153-9BC70C276472}"/>
                </a:ext>
              </a:extLst>
            </p:cNvPr>
            <p:cNvSpPr txBox="1"/>
            <p:nvPr/>
          </p:nvSpPr>
          <p:spPr>
            <a:xfrm>
              <a:off x="419723" y="938241"/>
              <a:ext cx="8304551" cy="2118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Hãy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tìm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hiểu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và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đánh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giá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thực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trạng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trồng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,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chăm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sóc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,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bảo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vệ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và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khai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thác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rừng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ở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địa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phương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em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ở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một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khu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vực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cụ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 </a:t>
              </a:r>
              <a:r>
                <a:rPr lang="en-US" sz="1800" b="1" i="1" dirty="0" err="1">
                  <a:effectLst/>
                  <a:latin typeface="+mj-lt"/>
                  <a:ea typeface="SimSun" panose="02010600030101010101" pitchFamily="2" charset="-122"/>
                </a:rPr>
                <a:t>thể</a:t>
              </a:r>
              <a:r>
                <a:rPr lang="en-US" sz="1800" b="1" i="1" dirty="0">
                  <a:effectLst/>
                  <a:latin typeface="+mj-lt"/>
                  <a:ea typeface="SimSun" panose="02010600030101010101" pitchFamily="2" charset="-122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1800" b="1" i="1" u="sng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Yêu</a:t>
              </a:r>
              <a:r>
                <a:rPr lang="en-US" sz="1800" b="1" i="1" u="sng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1800" b="1" i="1" u="sng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cầu</a:t>
              </a:r>
              <a:r>
                <a:rPr lang="en-US" sz="1800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: </a:t>
              </a:r>
              <a:r>
                <a:rPr lang="en-US" sz="1800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Làm</a:t>
              </a:r>
              <a:r>
                <a:rPr lang="en-US" sz="1800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1800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báo</a:t>
              </a:r>
              <a:r>
                <a:rPr lang="en-US" sz="1800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1800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cáo</a:t>
              </a:r>
              <a:r>
                <a:rPr lang="en-US" sz="1800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1800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dạng</a:t>
              </a:r>
              <a:r>
                <a:rPr lang="en-US" sz="1800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1800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Powerpoint</a:t>
              </a:r>
              <a:r>
                <a:rPr lang="en-US" sz="1800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1800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hoặc</a:t>
              </a:r>
              <a:r>
                <a:rPr lang="en-US" sz="1800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video, </a:t>
              </a:r>
              <a:r>
                <a:rPr lang="en-US" sz="1800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bài</a:t>
              </a:r>
              <a:r>
                <a:rPr lang="en-US" sz="1800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1800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viết</a:t>
              </a:r>
              <a:r>
                <a:rPr lang="en-US" sz="1800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1800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cso</a:t>
              </a:r>
              <a:r>
                <a:rPr lang="en-US" sz="1800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1800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ảnh</a:t>
              </a:r>
              <a:r>
                <a:rPr lang="en-US" sz="1800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1800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và</a:t>
              </a:r>
              <a:r>
                <a:rPr lang="en-US" sz="1800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1800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số</a:t>
              </a:r>
              <a:r>
                <a:rPr lang="en-US" sz="1800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1800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liệu</a:t>
              </a:r>
              <a:r>
                <a:rPr lang="en-US" sz="1800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1800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minh</a:t>
              </a:r>
              <a:r>
                <a:rPr lang="en-US" sz="1800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1800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hoạ</a:t>
              </a:r>
              <a:r>
                <a:rPr lang="en-US" sz="1800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…</a:t>
              </a:r>
              <a:endPara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>
                <a:lnSpc>
                  <a:spcPct val="150000"/>
                </a:lnSpc>
              </a:pPr>
              <a:endParaRPr lang="en-US" sz="1800" b="1" dirty="0">
                <a:effectLst/>
                <a:latin typeface="+mj-lt"/>
                <a:ea typeface="SimSun" panose="02010600030101010101" pitchFamily="2" charset="-122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2CA32E4-3AEF-91FC-C5C2-7FD5DD01EF25}"/>
              </a:ext>
            </a:extLst>
          </p:cNvPr>
          <p:cNvSpPr txBox="1"/>
          <p:nvPr/>
        </p:nvSpPr>
        <p:spPr>
          <a:xfrm>
            <a:off x="494675" y="2571750"/>
            <a:ext cx="81321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/>
              <a:t>Gợi</a:t>
            </a:r>
            <a:r>
              <a:rPr lang="en-US" sz="2000" b="1" i="1" dirty="0"/>
              <a:t> ý: </a:t>
            </a:r>
            <a:r>
              <a:rPr lang="en-US" sz="2000" i="1" dirty="0"/>
              <a:t>+ </a:t>
            </a:r>
            <a:r>
              <a:rPr lang="en-US" sz="2000" i="1" dirty="0" err="1"/>
              <a:t>Tên</a:t>
            </a:r>
            <a:r>
              <a:rPr lang="en-US" sz="2000" i="1" dirty="0"/>
              <a:t> </a:t>
            </a:r>
            <a:r>
              <a:rPr lang="en-US" sz="2000" i="1" dirty="0" err="1"/>
              <a:t>khu</a:t>
            </a:r>
            <a:r>
              <a:rPr lang="en-US" sz="2000" i="1" dirty="0"/>
              <a:t> </a:t>
            </a:r>
            <a:r>
              <a:rPr lang="en-US" sz="2000" i="1" dirty="0" err="1"/>
              <a:t>vực</a:t>
            </a:r>
            <a:r>
              <a:rPr lang="en-US" sz="2000" i="1" dirty="0"/>
              <a:t> </a:t>
            </a:r>
            <a:r>
              <a:rPr lang="en-US" sz="2000" i="1" dirty="0" err="1"/>
              <a:t>rừng</a:t>
            </a:r>
            <a:r>
              <a:rPr lang="en-US" sz="2000" i="1" dirty="0"/>
              <a:t> </a:t>
            </a:r>
            <a:r>
              <a:rPr lang="en-US" sz="2000" i="1" dirty="0" err="1"/>
              <a:t>em</a:t>
            </a:r>
            <a:r>
              <a:rPr lang="en-US" sz="2000" i="1" dirty="0"/>
              <a:t> </a:t>
            </a:r>
            <a:r>
              <a:rPr lang="en-US" sz="2000" i="1" dirty="0" err="1"/>
              <a:t>quan</a:t>
            </a:r>
            <a:r>
              <a:rPr lang="en-US" sz="2000" i="1" dirty="0"/>
              <a:t> </a:t>
            </a:r>
            <a:r>
              <a:rPr lang="en-US" sz="2000" i="1" dirty="0" err="1"/>
              <a:t>sát</a:t>
            </a:r>
            <a:r>
              <a:rPr lang="en-US" sz="2000" i="1" dirty="0"/>
              <a:t>, </a:t>
            </a:r>
            <a:r>
              <a:rPr lang="en-US" sz="2000" i="1" dirty="0" err="1"/>
              <a:t>tìm</a:t>
            </a:r>
            <a:r>
              <a:rPr lang="en-US" sz="2000" i="1" dirty="0"/>
              <a:t> </a:t>
            </a:r>
            <a:r>
              <a:rPr lang="en-US" sz="2000" i="1" dirty="0" err="1"/>
              <a:t>hiểu</a:t>
            </a:r>
            <a:r>
              <a:rPr lang="en-US" sz="2000" i="1" dirty="0"/>
              <a:t> </a:t>
            </a:r>
            <a:r>
              <a:rPr lang="en-US" sz="2000" i="1" dirty="0" err="1"/>
              <a:t>được</a:t>
            </a:r>
            <a:r>
              <a:rPr lang="en-US" sz="2000" i="1" dirty="0"/>
              <a:t> ở </a:t>
            </a:r>
            <a:r>
              <a:rPr lang="en-US" sz="2000" i="1" dirty="0" err="1"/>
              <a:t>địa</a:t>
            </a:r>
            <a:r>
              <a:rPr lang="en-US" sz="2000" i="1" dirty="0"/>
              <a:t> </a:t>
            </a:r>
            <a:r>
              <a:rPr lang="en-US" sz="2000" i="1" dirty="0" err="1"/>
              <a:t>phương</a:t>
            </a:r>
            <a:endParaRPr lang="en-US" sz="2000" dirty="0"/>
          </a:p>
          <a:p>
            <a:r>
              <a:rPr lang="en-US" sz="2000" i="1" dirty="0"/>
              <a:t>+ </a:t>
            </a:r>
            <a:r>
              <a:rPr lang="en-US" sz="2000" i="1" dirty="0" err="1"/>
              <a:t>Diện</a:t>
            </a:r>
            <a:r>
              <a:rPr lang="en-US" sz="2000" i="1" dirty="0"/>
              <a:t> </a:t>
            </a:r>
            <a:r>
              <a:rPr lang="en-US" sz="2000" i="1" dirty="0" err="1"/>
              <a:t>tích</a:t>
            </a:r>
            <a:r>
              <a:rPr lang="en-US" sz="2000" i="1" dirty="0"/>
              <a:t> </a:t>
            </a:r>
            <a:r>
              <a:rPr lang="en-US" sz="2000" i="1" dirty="0" err="1"/>
              <a:t>rừng</a:t>
            </a:r>
            <a:r>
              <a:rPr lang="en-US" sz="2000" i="1" dirty="0"/>
              <a:t>, </a:t>
            </a:r>
            <a:r>
              <a:rPr lang="en-US" sz="2000" i="1" dirty="0" err="1"/>
              <a:t>cách</a:t>
            </a:r>
            <a:r>
              <a:rPr lang="en-US" sz="2000" i="1" dirty="0"/>
              <a:t> </a:t>
            </a:r>
            <a:r>
              <a:rPr lang="en-US" sz="2000" i="1" dirty="0" err="1"/>
              <a:t>thức</a:t>
            </a:r>
            <a:r>
              <a:rPr lang="en-US" sz="2000" i="1" dirty="0"/>
              <a:t> </a:t>
            </a:r>
            <a:r>
              <a:rPr lang="en-US" sz="2000" i="1" dirty="0" err="1"/>
              <a:t>chăm</a:t>
            </a:r>
            <a:r>
              <a:rPr lang="en-US" sz="2000" i="1" dirty="0"/>
              <a:t> </a:t>
            </a:r>
            <a:r>
              <a:rPr lang="en-US" sz="2000" i="1" dirty="0" err="1"/>
              <a:t>sóc</a:t>
            </a:r>
            <a:r>
              <a:rPr lang="en-US" sz="2000" i="1" dirty="0"/>
              <a:t>, </a:t>
            </a:r>
            <a:r>
              <a:rPr lang="en-US" sz="2000" i="1" dirty="0" err="1"/>
              <a:t>bảo</a:t>
            </a:r>
            <a:r>
              <a:rPr lang="en-US" sz="2000" i="1" dirty="0"/>
              <a:t> </a:t>
            </a:r>
            <a:r>
              <a:rPr lang="en-US" sz="2000" i="1" dirty="0" err="1"/>
              <a:t>vệ</a:t>
            </a:r>
            <a:r>
              <a:rPr lang="en-US" sz="2000" i="1" dirty="0"/>
              <a:t> </a:t>
            </a:r>
            <a:r>
              <a:rPr lang="en-US" sz="2000" i="1" dirty="0" err="1"/>
              <a:t>khu</a:t>
            </a:r>
            <a:r>
              <a:rPr lang="en-US" sz="2000" i="1" dirty="0"/>
              <a:t> </a:t>
            </a:r>
            <a:r>
              <a:rPr lang="en-US" sz="2000" i="1" dirty="0" err="1"/>
              <a:t>rừng</a:t>
            </a:r>
            <a:r>
              <a:rPr lang="en-US" sz="2000" i="1" dirty="0"/>
              <a:t> </a:t>
            </a:r>
            <a:r>
              <a:rPr lang="en-US" sz="2000" i="1" dirty="0" err="1"/>
              <a:t>đó</a:t>
            </a:r>
            <a:r>
              <a:rPr lang="en-US" sz="2000" i="1" dirty="0"/>
              <a:t> </a:t>
            </a:r>
            <a:r>
              <a:rPr lang="en-US" sz="2000" i="1" dirty="0" err="1"/>
              <a:t>hiện</a:t>
            </a:r>
            <a:r>
              <a:rPr lang="en-US" sz="2000" i="1" dirty="0"/>
              <a:t> </a:t>
            </a:r>
            <a:r>
              <a:rPr lang="en-US" sz="2000" i="1" dirty="0" err="1"/>
              <a:t>đang</a:t>
            </a:r>
            <a:r>
              <a:rPr lang="en-US" sz="2000" i="1" dirty="0"/>
              <a:t> </a:t>
            </a:r>
            <a:r>
              <a:rPr lang="en-US" sz="2000" i="1" dirty="0" err="1"/>
              <a:t>như</a:t>
            </a:r>
            <a:r>
              <a:rPr lang="en-US" sz="2000" i="1" dirty="0"/>
              <a:t> </a:t>
            </a:r>
            <a:r>
              <a:rPr lang="en-US" sz="2000" i="1" dirty="0" err="1"/>
              <a:t>thế</a:t>
            </a:r>
            <a:r>
              <a:rPr lang="en-US" sz="2000" i="1" dirty="0"/>
              <a:t> </a:t>
            </a:r>
            <a:r>
              <a:rPr lang="en-US" sz="2000" i="1" dirty="0" err="1"/>
              <a:t>nào</a:t>
            </a:r>
            <a:r>
              <a:rPr lang="en-US" sz="2000" i="1" dirty="0"/>
              <a:t>?</a:t>
            </a:r>
            <a:endParaRPr lang="en-US" sz="2000" dirty="0"/>
          </a:p>
          <a:p>
            <a:r>
              <a:rPr lang="en-US" sz="2000" i="1" dirty="0"/>
              <a:t>+ </a:t>
            </a:r>
            <a:r>
              <a:rPr lang="en-US" sz="2000" i="1" dirty="0" err="1"/>
              <a:t>Đưa</a:t>
            </a:r>
            <a:r>
              <a:rPr lang="en-US" sz="2000" i="1" dirty="0"/>
              <a:t> </a:t>
            </a:r>
            <a:r>
              <a:rPr lang="en-US" sz="2000" i="1" dirty="0" err="1"/>
              <a:t>ra</a:t>
            </a:r>
            <a:r>
              <a:rPr lang="en-US" sz="2000" i="1" dirty="0"/>
              <a:t> </a:t>
            </a:r>
            <a:r>
              <a:rPr lang="en-US" sz="2000" i="1" dirty="0" err="1"/>
              <a:t>đánh</a:t>
            </a:r>
            <a:r>
              <a:rPr lang="en-US" sz="2000" i="1" dirty="0"/>
              <a:t> </a:t>
            </a:r>
            <a:r>
              <a:rPr lang="en-US" sz="2000" i="1" dirty="0" err="1"/>
              <a:t>giá</a:t>
            </a:r>
            <a:r>
              <a:rPr lang="en-US" sz="2000" i="1" dirty="0"/>
              <a:t> </a:t>
            </a:r>
            <a:r>
              <a:rPr lang="en-US" sz="2000" i="1" dirty="0" err="1"/>
              <a:t>thực</a:t>
            </a:r>
            <a:r>
              <a:rPr lang="en-US" sz="2000" i="1" dirty="0"/>
              <a:t> </a:t>
            </a:r>
            <a:r>
              <a:rPr lang="en-US" sz="2000" i="1" dirty="0" err="1"/>
              <a:t>trạng</a:t>
            </a:r>
            <a:r>
              <a:rPr lang="en-US" sz="2000" i="1" dirty="0"/>
              <a:t> </a:t>
            </a:r>
            <a:r>
              <a:rPr lang="en-US" sz="2000" i="1" dirty="0" err="1"/>
              <a:t>trồng</a:t>
            </a:r>
            <a:r>
              <a:rPr lang="en-US" sz="2000" i="1" dirty="0"/>
              <a:t>, </a:t>
            </a:r>
            <a:r>
              <a:rPr lang="en-US" sz="2000" i="1" dirty="0" err="1"/>
              <a:t>chăm</a:t>
            </a:r>
            <a:r>
              <a:rPr lang="en-US" sz="2000" i="1" dirty="0"/>
              <a:t> </a:t>
            </a:r>
            <a:r>
              <a:rPr lang="en-US" sz="2000" i="1" dirty="0" err="1"/>
              <a:t>sóc</a:t>
            </a:r>
            <a:r>
              <a:rPr lang="en-US" sz="2000" i="1" dirty="0"/>
              <a:t> </a:t>
            </a:r>
            <a:r>
              <a:rPr lang="en-US" sz="2000" i="1" dirty="0" err="1"/>
              <a:t>và</a:t>
            </a:r>
            <a:r>
              <a:rPr lang="en-US" sz="2000" i="1" dirty="0"/>
              <a:t> </a:t>
            </a:r>
            <a:r>
              <a:rPr lang="en-US" sz="2000" i="1" dirty="0" err="1"/>
              <a:t>bảo</a:t>
            </a:r>
            <a:r>
              <a:rPr lang="en-US" sz="2000" i="1" dirty="0"/>
              <a:t> </a:t>
            </a:r>
            <a:r>
              <a:rPr lang="en-US" sz="2000" i="1" dirty="0" err="1"/>
              <a:t>vệ</a:t>
            </a:r>
            <a:r>
              <a:rPr lang="en-US" sz="2000" i="1" dirty="0"/>
              <a:t> </a:t>
            </a:r>
            <a:r>
              <a:rPr lang="en-US" sz="2000" i="1" dirty="0" err="1"/>
              <a:t>khu</a:t>
            </a:r>
            <a:r>
              <a:rPr lang="en-US" sz="2000" i="1" dirty="0"/>
              <a:t> </a:t>
            </a:r>
            <a:r>
              <a:rPr lang="en-US" sz="2000" i="1" dirty="0" err="1"/>
              <a:t>vực</a:t>
            </a:r>
            <a:r>
              <a:rPr lang="en-US" sz="2000" i="1" dirty="0"/>
              <a:t> </a:t>
            </a:r>
            <a:r>
              <a:rPr lang="en-US" sz="2000" i="1" dirty="0" err="1"/>
              <a:t>rừng</a:t>
            </a:r>
            <a:r>
              <a:rPr lang="en-US" sz="2000" i="1" dirty="0"/>
              <a:t> </a:t>
            </a:r>
            <a:r>
              <a:rPr lang="en-US" sz="2000" i="1" dirty="0" err="1"/>
              <a:t>đó</a:t>
            </a:r>
            <a:r>
              <a:rPr lang="en-US" sz="2000" i="1" dirty="0"/>
              <a:t>.</a:t>
            </a:r>
            <a:endParaRPr lang="en-US" sz="2000" dirty="0"/>
          </a:p>
          <a:p>
            <a:r>
              <a:rPr lang="en-US" sz="2000" i="1" dirty="0"/>
              <a:t>+ </a:t>
            </a:r>
            <a:r>
              <a:rPr lang="en-US" sz="2000" i="1" dirty="0" err="1"/>
              <a:t>Khu</a:t>
            </a:r>
            <a:r>
              <a:rPr lang="en-US" sz="2000" i="1" dirty="0"/>
              <a:t> </a:t>
            </a:r>
            <a:r>
              <a:rPr lang="en-US" sz="2000" i="1" dirty="0" err="1"/>
              <a:t>vực</a:t>
            </a:r>
            <a:r>
              <a:rPr lang="en-US" sz="2000" i="1" dirty="0"/>
              <a:t> </a:t>
            </a:r>
            <a:r>
              <a:rPr lang="en-US" sz="2000" i="1" dirty="0" err="1"/>
              <a:t>rừng</a:t>
            </a:r>
            <a:r>
              <a:rPr lang="en-US" sz="2000" i="1" dirty="0"/>
              <a:t> </a:t>
            </a:r>
            <a:r>
              <a:rPr lang="en-US" sz="2000" i="1" dirty="0" err="1"/>
              <a:t>đó</a:t>
            </a:r>
            <a:r>
              <a:rPr lang="en-US" sz="2000" i="1" dirty="0"/>
              <a:t> </a:t>
            </a:r>
            <a:r>
              <a:rPr lang="en-US" sz="2000" i="1" dirty="0" err="1"/>
              <a:t>đang</a:t>
            </a:r>
            <a:r>
              <a:rPr lang="en-US" sz="2000" i="1" dirty="0"/>
              <a:t> </a:t>
            </a:r>
            <a:r>
              <a:rPr lang="en-US" sz="2000" i="1" dirty="0" err="1"/>
              <a:t>được</a:t>
            </a:r>
            <a:r>
              <a:rPr lang="en-US" sz="2000" i="1" dirty="0"/>
              <a:t> </a:t>
            </a:r>
            <a:r>
              <a:rPr lang="en-US" sz="2000" i="1" dirty="0" err="1"/>
              <a:t>khai</a:t>
            </a:r>
            <a:r>
              <a:rPr lang="en-US" sz="2000" i="1" dirty="0"/>
              <a:t> </a:t>
            </a:r>
            <a:r>
              <a:rPr lang="en-US" sz="2000" i="1" dirty="0" err="1"/>
              <a:t>thác</a:t>
            </a:r>
            <a:r>
              <a:rPr lang="en-US" sz="2000" i="1" dirty="0"/>
              <a:t> </a:t>
            </a:r>
            <a:r>
              <a:rPr lang="en-US" sz="2000" i="1" dirty="0" err="1"/>
              <a:t>để</a:t>
            </a:r>
            <a:r>
              <a:rPr lang="en-US" sz="2000" i="1" dirty="0"/>
              <a:t> </a:t>
            </a:r>
            <a:r>
              <a:rPr lang="en-US" sz="2000" i="1" dirty="0" err="1"/>
              <a:t>những</a:t>
            </a:r>
            <a:r>
              <a:rPr lang="en-US" sz="2000" i="1" dirty="0"/>
              <a:t> </a:t>
            </a:r>
            <a:r>
              <a:rPr lang="en-US" sz="2000" i="1" dirty="0" err="1"/>
              <a:t>gì</a:t>
            </a:r>
            <a:r>
              <a:rPr lang="en-US" sz="2000" i="1" dirty="0"/>
              <a:t>? </a:t>
            </a:r>
            <a:r>
              <a:rPr lang="en-US" sz="2000" i="1" dirty="0" err="1"/>
              <a:t>Để</a:t>
            </a:r>
            <a:r>
              <a:rPr lang="en-US" sz="2000" i="1" dirty="0"/>
              <a:t> </a:t>
            </a:r>
            <a:r>
              <a:rPr lang="en-US" sz="2000" i="1" dirty="0" err="1"/>
              <a:t>làm</a:t>
            </a:r>
            <a:r>
              <a:rPr lang="en-US" sz="2000" i="1" dirty="0"/>
              <a:t> </a:t>
            </a:r>
            <a:r>
              <a:rPr lang="en-US" sz="2000" i="1" dirty="0" err="1"/>
              <a:t>gì</a:t>
            </a:r>
            <a:r>
              <a:rPr lang="en-US" sz="2000" i="1" dirty="0"/>
              <a:t>? Em </a:t>
            </a:r>
            <a:r>
              <a:rPr lang="en-US" sz="2000" i="1" dirty="0" err="1"/>
              <a:t>có</a:t>
            </a:r>
            <a:r>
              <a:rPr lang="en-US" sz="2000" i="1" dirty="0"/>
              <a:t> </a:t>
            </a:r>
            <a:r>
              <a:rPr lang="en-US" sz="2000" i="1" dirty="0" err="1"/>
              <a:t>đánh</a:t>
            </a:r>
            <a:r>
              <a:rPr lang="en-US" sz="2000" i="1" dirty="0"/>
              <a:t> </a:t>
            </a:r>
            <a:r>
              <a:rPr lang="en-US" sz="2000" i="1" dirty="0" err="1"/>
              <a:t>giá</a:t>
            </a:r>
            <a:r>
              <a:rPr lang="en-US" sz="2000" i="1" dirty="0"/>
              <a:t> </a:t>
            </a:r>
            <a:r>
              <a:rPr lang="en-US" sz="2000" i="1" dirty="0" err="1"/>
              <a:t>gì</a:t>
            </a:r>
            <a:r>
              <a:rPr lang="en-US" sz="2000" i="1" dirty="0"/>
              <a:t> </a:t>
            </a:r>
            <a:r>
              <a:rPr lang="en-US" sz="2000" i="1" dirty="0" err="1"/>
              <a:t>về</a:t>
            </a:r>
            <a:r>
              <a:rPr lang="en-US" sz="2000" i="1" dirty="0"/>
              <a:t> </a:t>
            </a:r>
            <a:r>
              <a:rPr lang="en-US" sz="2000" i="1" dirty="0" err="1"/>
              <a:t>thực</a:t>
            </a:r>
            <a:r>
              <a:rPr lang="en-US" sz="2000" i="1" dirty="0"/>
              <a:t> </a:t>
            </a:r>
            <a:r>
              <a:rPr lang="en-US" sz="2000" i="1" dirty="0" err="1"/>
              <a:t>trạng</a:t>
            </a:r>
            <a:r>
              <a:rPr lang="en-US" sz="2000" i="1" dirty="0"/>
              <a:t> </a:t>
            </a:r>
            <a:r>
              <a:rPr lang="en-US" sz="2000" i="1" dirty="0" err="1"/>
              <a:t>khai</a:t>
            </a:r>
            <a:r>
              <a:rPr lang="en-US" sz="2000" i="1" dirty="0"/>
              <a:t> </a:t>
            </a:r>
            <a:r>
              <a:rPr lang="en-US" sz="2000" i="1" dirty="0" err="1"/>
              <a:t>thác</a:t>
            </a:r>
            <a:r>
              <a:rPr lang="en-US" sz="2000" i="1" dirty="0"/>
              <a:t> </a:t>
            </a:r>
            <a:r>
              <a:rPr lang="en-US" sz="2000" i="1" dirty="0" err="1"/>
              <a:t>khu</a:t>
            </a:r>
            <a:r>
              <a:rPr lang="en-US" sz="2000" i="1" dirty="0"/>
              <a:t> </a:t>
            </a:r>
            <a:r>
              <a:rPr lang="en-US" sz="2000" i="1" dirty="0" err="1"/>
              <a:t>rừng</a:t>
            </a:r>
            <a:r>
              <a:rPr lang="en-US" sz="2000" i="1" dirty="0"/>
              <a:t> </a:t>
            </a:r>
            <a:r>
              <a:rPr lang="en-US" sz="2000" i="1" dirty="0" err="1"/>
              <a:t>đó</a:t>
            </a:r>
            <a:r>
              <a:rPr lang="en-US" sz="2000" i="1" dirty="0"/>
              <a:t> ở </a:t>
            </a:r>
            <a:r>
              <a:rPr lang="en-US" sz="2000" i="1" dirty="0" err="1"/>
              <a:t>địa</a:t>
            </a:r>
            <a:r>
              <a:rPr lang="en-US" sz="2000" i="1" dirty="0"/>
              <a:t> </a:t>
            </a:r>
            <a:r>
              <a:rPr lang="en-US" sz="2000" i="1" dirty="0" err="1"/>
              <a:t>phương</a:t>
            </a:r>
            <a:r>
              <a:rPr lang="en-US" sz="2000" i="1" dirty="0"/>
              <a:t> </a:t>
            </a:r>
            <a:r>
              <a:rPr lang="en-US" sz="2000" i="1" dirty="0" err="1"/>
              <a:t>mình</a:t>
            </a:r>
            <a:r>
              <a:rPr lang="en-US" sz="2000" i="1" dirty="0"/>
              <a:t>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9903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500" b="1">
                <a:latin typeface="+mn-lt"/>
              </a:rPr>
              <a:t>HƯỚNG DẪN VỀ NHÀ </a:t>
            </a:r>
          </a:p>
        </p:txBody>
      </p:sp>
      <p:cxnSp>
        <p:nvCxnSpPr>
          <p:cNvPr id="487" name="Google Shape;487;p45"/>
          <p:cNvCxnSpPr/>
          <p:nvPr/>
        </p:nvCxnSpPr>
        <p:spPr>
          <a:xfrm>
            <a:off x="720000" y="980907"/>
            <a:ext cx="52794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2218A25-5C38-3BBA-3F59-012CA12BC51E}"/>
              </a:ext>
            </a:extLst>
          </p:cNvPr>
          <p:cNvSpPr txBox="1"/>
          <p:nvPr/>
        </p:nvSpPr>
        <p:spPr>
          <a:xfrm>
            <a:off x="512940" y="1392322"/>
            <a:ext cx="6007781" cy="2343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/>
              <a:t>- </a:t>
            </a:r>
            <a:r>
              <a:rPr lang="en-US" sz="2000" b="1" dirty="0" err="1"/>
              <a:t>Ôn</a:t>
            </a:r>
            <a:r>
              <a:rPr lang="en-US" sz="2000" b="1" dirty="0"/>
              <a:t> </a:t>
            </a:r>
            <a:r>
              <a:rPr lang="en-US" sz="2000" b="1" dirty="0" err="1"/>
              <a:t>lại</a:t>
            </a:r>
            <a:r>
              <a:rPr lang="en-US" sz="2000" b="1" dirty="0"/>
              <a:t> </a:t>
            </a:r>
            <a:r>
              <a:rPr lang="en-US" sz="2000" b="1" dirty="0" err="1"/>
              <a:t>kiến</a:t>
            </a:r>
            <a:r>
              <a:rPr lang="en-US" sz="2000" b="1" dirty="0"/>
              <a:t> </a:t>
            </a:r>
            <a:r>
              <a:rPr lang="en-US" sz="2000" b="1" dirty="0" err="1"/>
              <a:t>thức</a:t>
            </a:r>
            <a:r>
              <a:rPr lang="en-US" sz="2000" b="1" dirty="0"/>
              <a:t> </a:t>
            </a:r>
            <a:r>
              <a:rPr lang="en-US" sz="2000" b="1" dirty="0" err="1"/>
              <a:t>đã</a:t>
            </a:r>
            <a:r>
              <a:rPr lang="en-US" sz="2000" b="1" dirty="0"/>
              <a:t> </a:t>
            </a:r>
            <a:r>
              <a:rPr lang="en-US" sz="2000" b="1" dirty="0" err="1"/>
              <a:t>học</a:t>
            </a:r>
            <a:r>
              <a:rPr lang="en-US" sz="2000" b="1" dirty="0"/>
              <a:t>: </a:t>
            </a:r>
            <a:r>
              <a:rPr lang="en-US" sz="2000" b="1" dirty="0" err="1"/>
              <a:t>Thực</a:t>
            </a:r>
            <a:r>
              <a:rPr lang="en-US" sz="2000" b="1" dirty="0"/>
              <a:t> </a:t>
            </a:r>
            <a:r>
              <a:rPr lang="en-US" sz="2000" b="1" dirty="0" err="1"/>
              <a:t>trạng</a:t>
            </a:r>
            <a:r>
              <a:rPr lang="en-US" sz="2000" b="1" dirty="0"/>
              <a:t> </a:t>
            </a:r>
            <a:r>
              <a:rPr lang="en-US" sz="2000" b="1" dirty="0" err="1"/>
              <a:t>trồng</a:t>
            </a:r>
            <a:r>
              <a:rPr lang="en-US" sz="2000" b="1" dirty="0"/>
              <a:t>, </a:t>
            </a:r>
            <a:r>
              <a:rPr lang="en-US" sz="2000" b="1" dirty="0" err="1"/>
              <a:t>chăm</a:t>
            </a:r>
            <a:r>
              <a:rPr lang="en-US" sz="2000" b="1" dirty="0"/>
              <a:t> </a:t>
            </a:r>
            <a:r>
              <a:rPr lang="en-US" sz="2000" b="1" dirty="0" err="1"/>
              <a:t>sóc</a:t>
            </a:r>
            <a:r>
              <a:rPr lang="en-US" sz="2000" b="1" dirty="0"/>
              <a:t>, </a:t>
            </a:r>
            <a:r>
              <a:rPr lang="en-US" sz="2000" b="1" dirty="0" err="1"/>
              <a:t>bảo</a:t>
            </a:r>
            <a:r>
              <a:rPr lang="en-US" sz="2000" b="1" dirty="0"/>
              <a:t> </a:t>
            </a:r>
            <a:r>
              <a:rPr lang="en-US" sz="2000" b="1" dirty="0" err="1"/>
              <a:t>vệ</a:t>
            </a:r>
            <a:r>
              <a:rPr lang="en-US" sz="2000" b="1" dirty="0"/>
              <a:t>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khai</a:t>
            </a:r>
            <a:r>
              <a:rPr lang="en-US" sz="2000" b="1" dirty="0"/>
              <a:t> </a:t>
            </a:r>
            <a:r>
              <a:rPr lang="en-US" sz="2000" b="1" dirty="0" err="1"/>
              <a:t>thác</a:t>
            </a:r>
            <a:r>
              <a:rPr lang="en-US" sz="2000" b="1" dirty="0"/>
              <a:t> </a:t>
            </a:r>
            <a:r>
              <a:rPr lang="en-US" sz="2000" b="1" dirty="0" err="1"/>
              <a:t>rừng</a:t>
            </a:r>
            <a:r>
              <a:rPr lang="en-US" sz="2000" b="1" dirty="0"/>
              <a:t> ở </a:t>
            </a:r>
            <a:r>
              <a:rPr lang="en-US" sz="2000" b="1" dirty="0" err="1"/>
              <a:t>nước</a:t>
            </a:r>
            <a:r>
              <a:rPr lang="en-US" sz="2000" b="1" dirty="0"/>
              <a:t> ta?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- Hoàn </a:t>
            </a:r>
            <a:r>
              <a:rPr lang="en-US" sz="2000" b="1" dirty="0" err="1"/>
              <a:t>thành</a:t>
            </a:r>
            <a:r>
              <a:rPr lang="en-US" sz="2000" b="1" dirty="0"/>
              <a:t> </a:t>
            </a:r>
            <a:r>
              <a:rPr lang="en-US" sz="2000" b="1" dirty="0" err="1"/>
              <a:t>bài</a:t>
            </a:r>
            <a:r>
              <a:rPr lang="en-US" sz="2000" b="1" dirty="0"/>
              <a:t> </a:t>
            </a:r>
            <a:r>
              <a:rPr lang="en-US" sz="2000" b="1" dirty="0" err="1"/>
              <a:t>tập</a:t>
            </a:r>
            <a:r>
              <a:rPr lang="en-US" sz="2000" b="1" dirty="0"/>
              <a:t> </a:t>
            </a:r>
            <a:r>
              <a:rPr lang="en-US" sz="2000" b="1" dirty="0" err="1"/>
              <a:t>phần</a:t>
            </a:r>
            <a:r>
              <a:rPr lang="en-US" sz="2000" b="1" dirty="0"/>
              <a:t> </a:t>
            </a:r>
            <a:r>
              <a:rPr lang="en-US" sz="2000" b="1" dirty="0" err="1"/>
              <a:t>Vận</a:t>
            </a:r>
            <a:r>
              <a:rPr lang="en-US" sz="2000" b="1" dirty="0"/>
              <a:t> </a:t>
            </a:r>
            <a:r>
              <a:rPr lang="en-US" sz="2000" b="1" dirty="0" err="1"/>
              <a:t>dụng</a:t>
            </a:r>
            <a:r>
              <a:rPr lang="en-US" sz="2000" b="1" dirty="0"/>
              <a:t>.</a:t>
            </a:r>
          </a:p>
          <a:p>
            <a:pPr>
              <a:lnSpc>
                <a:spcPct val="150000"/>
              </a:lnSpc>
            </a:pPr>
            <a:r>
              <a:rPr lang="vi-VN" sz="2000" b="1" dirty="0"/>
              <a:t>- Đọc và tìm hiểu trước bài 8: Bảo vệ, khai thác tài nguyên rừng</a:t>
            </a:r>
            <a:endParaRPr lang="vi-VN" sz="2000" b="1" i="1" dirty="0"/>
          </a:p>
        </p:txBody>
      </p:sp>
      <p:pic>
        <p:nvPicPr>
          <p:cNvPr id="16" name="Google Shape;453;p43">
            <a:extLst>
              <a:ext uri="{FF2B5EF4-FFF2-40B4-BE49-F238E27FC236}">
                <a16:creationId xmlns:a16="http://schemas.microsoft.com/office/drawing/2014/main" id="{32791128-F275-6757-D6F8-2572948E122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4297" y="1017725"/>
            <a:ext cx="3176626" cy="3156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95;p38">
            <a:extLst>
              <a:ext uri="{FF2B5EF4-FFF2-40B4-BE49-F238E27FC236}">
                <a16:creationId xmlns:a16="http://schemas.microsoft.com/office/drawing/2014/main" id="{3ECF162E-C867-3CE0-5C27-23BD3704F2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33177" y="1202259"/>
            <a:ext cx="6677646" cy="27389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>
                <a:solidFill>
                  <a:schemeClr val="tx1"/>
                </a:solidFill>
                <a:latin typeface="+mj-lt"/>
              </a:rPr>
              <a:t>CHÚC CÁC EM CÓ THÊM THÔNG TIN HỮU ÍCH TỪ BÀI HỌC!</a:t>
            </a:r>
            <a:endParaRPr sz="45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30816631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6C3B9FB-AC97-2CA7-6F9D-614766EE59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725" y="254006"/>
            <a:ext cx="7702550" cy="95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500" dirty="0" err="1">
                <a:solidFill>
                  <a:srgbClr val="000000"/>
                </a:solidFill>
              </a:rPr>
              <a:t>Hãy</a:t>
            </a: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dirty="0" err="1">
                <a:solidFill>
                  <a:srgbClr val="000000"/>
                </a:solidFill>
              </a:rPr>
              <a:t>xem</a:t>
            </a:r>
            <a:r>
              <a:rPr lang="en-US" sz="2500" dirty="0">
                <a:solidFill>
                  <a:srgbClr val="000000"/>
                </a:solidFill>
              </a:rPr>
              <a:t> video </a:t>
            </a:r>
            <a:r>
              <a:rPr lang="en-US" sz="2500" dirty="0" err="1">
                <a:solidFill>
                  <a:srgbClr val="000000"/>
                </a:solidFill>
              </a:rPr>
              <a:t>sau</a:t>
            </a: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dirty="0" err="1">
                <a:solidFill>
                  <a:srgbClr val="000000"/>
                </a:solidFill>
              </a:rPr>
              <a:t>và</a:t>
            </a: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dirty="0" err="1">
                <a:solidFill>
                  <a:srgbClr val="000000"/>
                </a:solidFill>
              </a:rPr>
              <a:t>viết</a:t>
            </a: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dirty="0" err="1">
                <a:solidFill>
                  <a:srgbClr val="000000"/>
                </a:solidFill>
              </a:rPr>
              <a:t>nhanh</a:t>
            </a: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dirty="0" err="1">
                <a:solidFill>
                  <a:srgbClr val="000000"/>
                </a:solidFill>
              </a:rPr>
              <a:t>tên</a:t>
            </a: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dirty="0" err="1">
                <a:solidFill>
                  <a:srgbClr val="000000"/>
                </a:solidFill>
              </a:rPr>
              <a:t>các</a:t>
            </a: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dirty="0" err="1">
                <a:solidFill>
                  <a:srgbClr val="000000"/>
                </a:solidFill>
              </a:rPr>
              <a:t>tỉnh</a:t>
            </a: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dirty="0" err="1">
                <a:solidFill>
                  <a:srgbClr val="000000"/>
                </a:solidFill>
              </a:rPr>
              <a:t>có</a:t>
            </a: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dirty="0" err="1">
                <a:solidFill>
                  <a:srgbClr val="000000"/>
                </a:solidFill>
              </a:rPr>
              <a:t>nhiều</a:t>
            </a: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dirty="0" err="1">
                <a:solidFill>
                  <a:srgbClr val="000000"/>
                </a:solidFill>
              </a:rPr>
              <a:t>rừng</a:t>
            </a:r>
            <a:r>
              <a:rPr lang="en-US" sz="2500" dirty="0">
                <a:solidFill>
                  <a:srgbClr val="000000"/>
                </a:solidFill>
              </a:rPr>
              <a:t> ở </a:t>
            </a:r>
            <a:r>
              <a:rPr lang="en-US" sz="2500" dirty="0" err="1">
                <a:solidFill>
                  <a:srgbClr val="000000"/>
                </a:solidFill>
              </a:rPr>
              <a:t>nước</a:t>
            </a:r>
            <a:r>
              <a:rPr lang="en-US" sz="2500" dirty="0">
                <a:solidFill>
                  <a:srgbClr val="000000"/>
                </a:solidFill>
              </a:rPr>
              <a:t> ta.</a:t>
            </a:r>
          </a:p>
        </p:txBody>
      </p:sp>
      <p:pic>
        <p:nvPicPr>
          <p:cNvPr id="2" name="TOP 10 tỉnh thành có diện tích rừng lớn nhất Việt Nam từ 1990 - 2020">
            <a:hlinkClick r:id="" action="ppaction://media"/>
            <a:extLst>
              <a:ext uri="{FF2B5EF4-FFF2-40B4-BE49-F238E27FC236}">
                <a16:creationId xmlns:a16="http://schemas.microsoft.com/office/drawing/2014/main" id="{31BCEA63-156B-D5A3-6DC1-9EB8704626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869" y="1176664"/>
            <a:ext cx="7052153" cy="396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6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38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-7023" y="1240909"/>
            <a:ext cx="9151023" cy="6417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+mj-lt"/>
              </a:rPr>
              <a:t>NỘI DUNG BÀI HỌC </a:t>
            </a:r>
            <a:endParaRPr sz="1800" b="1" dirty="0">
              <a:latin typeface="+mj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AA76444-2502-6F15-6F48-6995E3027804}"/>
              </a:ext>
            </a:extLst>
          </p:cNvPr>
          <p:cNvGrpSpPr/>
          <p:nvPr/>
        </p:nvGrpSpPr>
        <p:grpSpPr>
          <a:xfrm>
            <a:off x="974558" y="1939259"/>
            <a:ext cx="7611293" cy="868980"/>
            <a:chOff x="637083" y="1166470"/>
            <a:chExt cx="8034727" cy="86898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ABB765F-AE88-2064-301C-5C032C4B473D}"/>
                </a:ext>
              </a:extLst>
            </p:cNvPr>
            <p:cNvSpPr/>
            <p:nvPr/>
          </p:nvSpPr>
          <p:spPr>
            <a:xfrm>
              <a:off x="637083" y="1457600"/>
              <a:ext cx="656053" cy="57785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/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C03EF3F-8A65-3CBE-E731-7BCA2523C1E5}"/>
                </a:ext>
              </a:extLst>
            </p:cNvPr>
            <p:cNvSpPr txBox="1"/>
            <p:nvPr/>
          </p:nvSpPr>
          <p:spPr>
            <a:xfrm>
              <a:off x="1851285" y="1166470"/>
              <a:ext cx="6820525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/>
                <a:t>Thực</a:t>
              </a:r>
              <a:r>
                <a:rPr lang="en-US" sz="2400" dirty="0"/>
                <a:t> </a:t>
              </a:r>
              <a:r>
                <a:rPr lang="en-US" sz="2400" dirty="0" err="1"/>
                <a:t>trạng</a:t>
              </a:r>
              <a:r>
                <a:rPr lang="en-US" sz="2400" dirty="0"/>
                <a:t> </a:t>
              </a:r>
              <a:r>
                <a:rPr lang="en-US" sz="2400" dirty="0" err="1"/>
                <a:t>trồng</a:t>
              </a:r>
              <a:r>
                <a:rPr lang="en-US" sz="2400" dirty="0"/>
                <a:t>, </a:t>
              </a:r>
              <a:r>
                <a:rPr lang="en-US" sz="2400" dirty="0" err="1"/>
                <a:t>chăm</a:t>
              </a:r>
              <a:r>
                <a:rPr lang="en-US" sz="2400" dirty="0"/>
                <a:t> </a:t>
              </a:r>
              <a:r>
                <a:rPr lang="en-US" sz="2400" dirty="0" err="1"/>
                <a:t>sóc</a:t>
              </a:r>
              <a:r>
                <a:rPr lang="en-US" sz="2400" dirty="0"/>
                <a:t> </a:t>
              </a:r>
              <a:r>
                <a:rPr lang="en-US" sz="2400" dirty="0" err="1"/>
                <a:t>rừng</a:t>
              </a:r>
              <a:endParaRPr lang="en-US" sz="24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C8F4899-1133-3306-7220-22F897CB4579}"/>
              </a:ext>
            </a:extLst>
          </p:cNvPr>
          <p:cNvGrpSpPr/>
          <p:nvPr/>
        </p:nvGrpSpPr>
        <p:grpSpPr>
          <a:xfrm>
            <a:off x="974558" y="3403689"/>
            <a:ext cx="7611293" cy="868980"/>
            <a:chOff x="637083" y="1166470"/>
            <a:chExt cx="8034727" cy="86898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8EE3F90-0194-76FB-7C95-50280C2F2FBE}"/>
                </a:ext>
              </a:extLst>
            </p:cNvPr>
            <p:cNvSpPr/>
            <p:nvPr/>
          </p:nvSpPr>
          <p:spPr>
            <a:xfrm>
              <a:off x="637083" y="1457600"/>
              <a:ext cx="656053" cy="57785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 dirty="0"/>
                <a:t>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69B769-35FC-3A72-EC8F-1A2E7DA135A3}"/>
                </a:ext>
              </a:extLst>
            </p:cNvPr>
            <p:cNvSpPr txBox="1"/>
            <p:nvPr/>
          </p:nvSpPr>
          <p:spPr>
            <a:xfrm>
              <a:off x="1851285" y="1166470"/>
              <a:ext cx="6820525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/>
                <a:t>Thực</a:t>
              </a:r>
              <a:r>
                <a:rPr lang="en-US" sz="2400" dirty="0"/>
                <a:t> </a:t>
              </a:r>
              <a:r>
                <a:rPr lang="en-US" sz="2400" dirty="0" err="1"/>
                <a:t>trạng</a:t>
              </a:r>
              <a:r>
                <a:rPr lang="en-US" sz="2400" dirty="0"/>
                <a:t> </a:t>
              </a:r>
              <a:r>
                <a:rPr lang="en-US" sz="2400" dirty="0" err="1"/>
                <a:t>bảo</a:t>
              </a:r>
              <a:r>
                <a:rPr lang="en-US" sz="2400" dirty="0"/>
                <a:t> </a:t>
              </a:r>
              <a:r>
                <a:rPr lang="en-US" sz="2400" dirty="0" err="1"/>
                <a:t>vệ</a:t>
              </a:r>
              <a:r>
                <a:rPr lang="en-US" sz="2400" dirty="0"/>
                <a:t>, </a:t>
              </a:r>
              <a:r>
                <a:rPr lang="en-US" sz="2400" dirty="0" err="1"/>
                <a:t>khai</a:t>
              </a:r>
              <a:r>
                <a:rPr lang="en-US" sz="2400" dirty="0"/>
                <a:t> </a:t>
              </a:r>
              <a:r>
                <a:rPr lang="en-US" sz="2400" dirty="0" err="1"/>
                <a:t>thác</a:t>
              </a:r>
              <a:r>
                <a:rPr lang="en-US" sz="2400" dirty="0"/>
                <a:t> </a:t>
              </a:r>
              <a:r>
                <a:rPr lang="en-US" sz="2400" dirty="0" err="1"/>
                <a:t>rừng</a:t>
              </a:r>
              <a:endParaRPr lang="en-US" sz="2400" dirty="0"/>
            </a:p>
          </p:txBody>
        </p:sp>
      </p:grpSp>
      <p:sp>
        <p:nvSpPr>
          <p:cNvPr id="609" name="Google Shape;609;p51"/>
          <p:cNvSpPr txBox="1">
            <a:spLocks/>
          </p:cNvSpPr>
          <p:nvPr/>
        </p:nvSpPr>
        <p:spPr>
          <a:xfrm>
            <a:off x="1215189" y="107096"/>
            <a:ext cx="7370662" cy="10994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+mn-lt"/>
              </a:rPr>
              <a:t>BÀI 7. </a:t>
            </a:r>
            <a:r>
              <a:rPr lang="en-US" sz="2400" b="1" dirty="0">
                <a:latin typeface="+mn-lt"/>
              </a:rPr>
              <a:t>THỰC TRẠNG TRỒNG, CHĂM SÓC, BẢO VỆ VÀ KHAI THÁC RỪNG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4199" y="472459"/>
            <a:ext cx="4232449" cy="419858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B0F31-4ACB-F506-267A-7B521160D1A0}"/>
              </a:ext>
            </a:extLst>
          </p:cNvPr>
          <p:cNvSpPr txBox="1"/>
          <p:nvPr/>
        </p:nvSpPr>
        <p:spPr>
          <a:xfrm>
            <a:off x="1105475" y="1757357"/>
            <a:ext cx="5169733" cy="1608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/>
              <a:t>THỰC TRẠNG TRỒNG, CHĂM SÓC RỪNG</a:t>
            </a:r>
            <a:endParaRPr lang="vi-VN" sz="3500" b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5DEC7DC-1455-53A4-8F3E-03A550B6ACE6}"/>
              </a:ext>
            </a:extLst>
          </p:cNvPr>
          <p:cNvSpPr/>
          <p:nvPr/>
        </p:nvSpPr>
        <p:spPr>
          <a:xfrm>
            <a:off x="3120716" y="599607"/>
            <a:ext cx="1139252" cy="96287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/>
              <a:t>01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0A8CD0-49DA-093F-0EF2-5EAEAF077DC8}"/>
              </a:ext>
            </a:extLst>
          </p:cNvPr>
          <p:cNvSpPr txBox="1"/>
          <p:nvPr/>
        </p:nvSpPr>
        <p:spPr>
          <a:xfrm>
            <a:off x="1941226" y="269823"/>
            <a:ext cx="68289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THẢO LUẬN NHÓM ( 2 HS/</a:t>
            </a:r>
            <a:r>
              <a:rPr lang="en-US" sz="3000" b="1" dirty="0" err="1">
                <a:solidFill>
                  <a:srgbClr val="C00000"/>
                </a:solidFill>
              </a:rPr>
              <a:t>bàn</a:t>
            </a:r>
            <a:r>
              <a:rPr lang="en-US" sz="3000" b="1" dirty="0">
                <a:solidFill>
                  <a:srgbClr val="C00000"/>
                </a:solidFill>
              </a:rPr>
              <a:t>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4C5F5A-7475-65A8-3120-E6BABC254EFC}"/>
              </a:ext>
            </a:extLst>
          </p:cNvPr>
          <p:cNvGrpSpPr/>
          <p:nvPr/>
        </p:nvGrpSpPr>
        <p:grpSpPr>
          <a:xfrm>
            <a:off x="329783" y="816326"/>
            <a:ext cx="8484433" cy="3459724"/>
            <a:chOff x="344774" y="886294"/>
            <a:chExt cx="8484433" cy="3459724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B660301-E8FF-78BB-3C32-50A949F30BD3}"/>
                </a:ext>
              </a:extLst>
            </p:cNvPr>
            <p:cNvSpPr/>
            <p:nvPr/>
          </p:nvSpPr>
          <p:spPr>
            <a:xfrm>
              <a:off x="344774" y="1484026"/>
              <a:ext cx="8484433" cy="2773181"/>
            </a:xfrm>
            <a:prstGeom prst="roundRect">
              <a:avLst>
                <a:gd name="adj" fmla="val 3153"/>
              </a:avLst>
            </a:prstGeom>
            <a:solidFill>
              <a:srgbClr val="FBF2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EE14B3A-3387-6C31-F569-373185E9A9FA}"/>
                </a:ext>
              </a:extLst>
            </p:cNvPr>
            <p:cNvSpPr txBox="1"/>
            <p:nvPr/>
          </p:nvSpPr>
          <p:spPr>
            <a:xfrm>
              <a:off x="1399842" y="2000696"/>
              <a:ext cx="7429365" cy="2345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1.Rừng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trồng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đóng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góp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như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thế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nào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và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độ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che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phủ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rừng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ở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nước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ta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từ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năm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1990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đến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năm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2022?</a:t>
              </a:r>
            </a:p>
            <a:p>
              <a:pPr marL="457200" indent="-457200">
                <a:lnSpc>
                  <a:spcPct val="150000"/>
                </a:lnSpc>
                <a:buAutoNum type="arabicPeriod"/>
              </a:pPr>
              <a:endPara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2. Quan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sát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H7.1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và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đánh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giá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thực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trạng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trồng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rừng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ở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nước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ta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giai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2000" b="1" i="1" dirty="0" err="1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đoạn</a:t>
              </a:r>
              <a:r>
                <a:rPr lang="en-US" sz="2000" b="1" i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rPr>
                <a:t> 1990 – 2022?</a:t>
              </a:r>
              <a:endParaRPr lang="en-US" sz="20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22" name="Freeform 2">
              <a:extLst>
                <a:ext uri="{FF2B5EF4-FFF2-40B4-BE49-F238E27FC236}">
                  <a16:creationId xmlns:a16="http://schemas.microsoft.com/office/drawing/2014/main" id="{C3A784CD-C606-EB16-FB51-8B77C9A96F14}"/>
                </a:ext>
              </a:extLst>
            </p:cNvPr>
            <p:cNvSpPr/>
            <p:nvPr/>
          </p:nvSpPr>
          <p:spPr>
            <a:xfrm>
              <a:off x="523808" y="886294"/>
              <a:ext cx="817947" cy="699344"/>
            </a:xfrm>
            <a:custGeom>
              <a:avLst/>
              <a:gdLst/>
              <a:ahLst/>
              <a:cxnLst/>
              <a:rect l="l" t="t" r="r" b="b"/>
              <a:pathLst>
                <a:path w="4812632" h="4114800">
                  <a:moveTo>
                    <a:pt x="0" y="0"/>
                  </a:moveTo>
                  <a:lnTo>
                    <a:pt x="4812632" y="0"/>
                  </a:lnTo>
                  <a:lnTo>
                    <a:pt x="481263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71FCF56-212B-6518-C734-86C454A2DCD7}"/>
              </a:ext>
            </a:extLst>
          </p:cNvPr>
          <p:cNvSpPr txBox="1"/>
          <p:nvPr/>
        </p:nvSpPr>
        <p:spPr>
          <a:xfrm>
            <a:off x="1340817" y="823821"/>
            <a:ext cx="6881539" cy="1339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Em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hãy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khai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thác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thông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tin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mục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1,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kết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hợp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quan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sát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7.1 SGK tr.34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trả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lời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hỏi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:</a:t>
            </a:r>
          </a:p>
          <a:p>
            <a:pPr>
              <a:lnSpc>
                <a:spcPct val="150000"/>
              </a:lnSpc>
            </a:pP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72050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55398B4-78A7-CB87-07B6-1ABDE171B33A}"/>
              </a:ext>
            </a:extLst>
          </p:cNvPr>
          <p:cNvSpPr txBox="1"/>
          <p:nvPr/>
        </p:nvSpPr>
        <p:spPr>
          <a:xfrm>
            <a:off x="876824" y="764088"/>
            <a:ext cx="216700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Nhìn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chung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rừng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trồng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đóng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góp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ngày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càng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tăng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vào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độ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che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phủ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rừng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(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0,74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triệu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ha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năm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1990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lên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4,66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triệu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ha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năm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2022).</a:t>
            </a:r>
          </a:p>
          <a:p>
            <a:pPr algn="just"/>
            <a:endParaRPr lang="en-US" sz="1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BA1C6-6661-F229-C25C-C439C4D09B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6" r="4760" b="4028"/>
          <a:stretch/>
        </p:blipFill>
        <p:spPr>
          <a:xfrm>
            <a:off x="3444657" y="892967"/>
            <a:ext cx="5386192" cy="387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4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5DD2A6-D0A2-67B7-6718-A44DB1E96245}"/>
              </a:ext>
            </a:extLst>
          </p:cNvPr>
          <p:cNvSpPr txBox="1"/>
          <p:nvPr/>
        </p:nvSpPr>
        <p:spPr>
          <a:xfrm>
            <a:off x="5704463" y="409711"/>
            <a:ext cx="313253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latin typeface="+mj-lt"/>
              </a:rPr>
              <a:t>-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Chất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lượng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,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năng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suất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rừng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trồng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vẫn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còn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thấp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,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phần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lớn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là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rừng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trồng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gỗ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nhỏ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.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Trồng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rừng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sản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xuất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là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chủ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yếu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(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chiếm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84,4% 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năm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2022),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trồng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và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chăm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sóc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rừng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phòng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hộ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,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rừng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đặc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dụng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chưa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được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chú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+mj-lt"/>
                <a:ea typeface="SimSun" panose="02010600030101010101" pitchFamily="2" charset="-122"/>
              </a:rPr>
              <a:t>trọng</a:t>
            </a:r>
            <a:r>
              <a:rPr lang="en-US" sz="2400" dirty="0">
                <a:effectLst/>
                <a:latin typeface="+mj-lt"/>
                <a:ea typeface="SimSun" panose="02010600030101010101" pitchFamily="2" charset="-122"/>
              </a:rPr>
              <a:t>.</a:t>
            </a:r>
          </a:p>
          <a:p>
            <a:pPr algn="just"/>
            <a:endParaRPr lang="en-US" sz="1800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2F37D4-11F4-78E0-0F76-025B26ED9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31" y="409711"/>
            <a:ext cx="5249429" cy="27456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57B8A7-3322-727D-9AB5-3AB8DEE4F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" y="3155325"/>
            <a:ext cx="5741017" cy="171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6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D9B0F31-4ACB-F506-267A-7B521160D1A0}"/>
              </a:ext>
            </a:extLst>
          </p:cNvPr>
          <p:cNvSpPr txBox="1"/>
          <p:nvPr/>
        </p:nvSpPr>
        <p:spPr>
          <a:xfrm>
            <a:off x="1653436" y="212921"/>
            <a:ext cx="5169733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/>
              <a:t>Thực</a:t>
            </a:r>
            <a:r>
              <a:rPr lang="en-US" sz="2000" b="1" dirty="0"/>
              <a:t> </a:t>
            </a:r>
            <a:r>
              <a:rPr lang="en-US" sz="2000" b="1" dirty="0" err="1"/>
              <a:t>trạng</a:t>
            </a:r>
            <a:r>
              <a:rPr lang="en-US" sz="2000" b="1" dirty="0"/>
              <a:t> </a:t>
            </a:r>
            <a:r>
              <a:rPr lang="en-US" sz="2000" b="1" dirty="0" err="1"/>
              <a:t>bảo</a:t>
            </a:r>
            <a:r>
              <a:rPr lang="en-US" sz="2000" b="1" dirty="0"/>
              <a:t> </a:t>
            </a:r>
            <a:r>
              <a:rPr lang="en-US" sz="2000" b="1" dirty="0" err="1"/>
              <a:t>vệ</a:t>
            </a:r>
            <a:r>
              <a:rPr lang="en-US" sz="2000" b="1" dirty="0"/>
              <a:t>, </a:t>
            </a:r>
            <a:r>
              <a:rPr lang="en-US" sz="2000" b="1" dirty="0" err="1"/>
              <a:t>khai</a:t>
            </a:r>
            <a:r>
              <a:rPr lang="en-US" sz="2000" b="1" dirty="0"/>
              <a:t> </a:t>
            </a:r>
            <a:r>
              <a:rPr lang="en-US" sz="2000" b="1" dirty="0" err="1"/>
              <a:t>thác</a:t>
            </a:r>
            <a:r>
              <a:rPr lang="en-US" sz="2000" b="1" dirty="0"/>
              <a:t> </a:t>
            </a:r>
            <a:r>
              <a:rPr lang="en-US" sz="2000" b="1" dirty="0" err="1"/>
              <a:t>rừng</a:t>
            </a:r>
            <a:endParaRPr lang="en-US" sz="2000" b="1" dirty="0"/>
          </a:p>
          <a:p>
            <a:pPr>
              <a:lnSpc>
                <a:spcPct val="150000"/>
              </a:lnSpc>
            </a:pPr>
            <a:r>
              <a:rPr lang="en-US" sz="2000" b="1" i="1" dirty="0"/>
              <a:t>2.1. </a:t>
            </a:r>
            <a:r>
              <a:rPr lang="en-US" sz="2000" b="1" i="1" dirty="0" err="1"/>
              <a:t>Thực</a:t>
            </a:r>
            <a:r>
              <a:rPr lang="en-US" sz="2000" b="1" i="1" dirty="0"/>
              <a:t> </a:t>
            </a:r>
            <a:r>
              <a:rPr lang="en-US" sz="2000" b="1" i="1" dirty="0" err="1"/>
              <a:t>trạng</a:t>
            </a:r>
            <a:r>
              <a:rPr lang="en-US" sz="2000" b="1" i="1" dirty="0"/>
              <a:t> </a:t>
            </a:r>
            <a:r>
              <a:rPr lang="en-US" sz="2000" b="1" i="1" dirty="0" err="1"/>
              <a:t>bảo</a:t>
            </a:r>
            <a:r>
              <a:rPr lang="en-US" sz="2000" b="1" i="1" dirty="0"/>
              <a:t> </a:t>
            </a:r>
            <a:r>
              <a:rPr lang="en-US" sz="2000" b="1" i="1" dirty="0" err="1"/>
              <a:t>vệ</a:t>
            </a:r>
            <a:r>
              <a:rPr lang="en-US" sz="2000" b="1" i="1" dirty="0"/>
              <a:t> </a:t>
            </a:r>
            <a:r>
              <a:rPr lang="en-US" sz="2000" b="1" i="1" dirty="0" err="1"/>
              <a:t>rừng</a:t>
            </a:r>
            <a:endParaRPr lang="en-US" sz="20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5DEC7DC-1455-53A4-8F3E-03A550B6ACE6}"/>
              </a:ext>
            </a:extLst>
          </p:cNvPr>
          <p:cNvSpPr/>
          <p:nvPr/>
        </p:nvSpPr>
        <p:spPr>
          <a:xfrm>
            <a:off x="828453" y="46575"/>
            <a:ext cx="824983" cy="69057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02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8254DD-2F66-30AE-170A-5675F0F556B5}"/>
              </a:ext>
            </a:extLst>
          </p:cNvPr>
          <p:cNvSpPr txBox="1"/>
          <p:nvPr/>
        </p:nvSpPr>
        <p:spPr>
          <a:xfrm>
            <a:off x="1252603" y="1340286"/>
            <a:ext cx="3319397" cy="378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    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Thảo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luận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nhóm 4 HS theo PP khăn trải bàn: mỗi cá nhân tự đọc thông tin mục 2.1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Bài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7-</a:t>
            </a:r>
            <a:r>
              <a:rPr lang="vi-VN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SGK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t</a:t>
            </a:r>
            <a:r>
              <a:rPr lang="vi-VN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 35,36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vi-VN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kết hợp quan sát Bảng 7.2 tr.36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trả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lời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các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câu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hỏi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vào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một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góc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tờ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A4,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một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thư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ký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tổng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hợp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thông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tin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chung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nhóm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vào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giữa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tờ</a:t>
            </a:r>
            <a:r>
              <a:rPr lang="en-US" sz="1800" dirty="0">
                <a:latin typeface="Arial" panose="020B0604020202020204" pitchFamily="34" charset="0"/>
                <a:ea typeface="Arial" panose="020B0604020202020204" pitchFamily="34" charset="0"/>
              </a:rPr>
              <a:t> A4.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CF406C-438F-C4E0-23E0-91E129DA09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15"/>
          <a:stretch/>
        </p:blipFill>
        <p:spPr>
          <a:xfrm>
            <a:off x="4481623" y="1262771"/>
            <a:ext cx="4389500" cy="347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940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" grpId="0"/>
    </p:bldLst>
  </p:timing>
</p:sld>
</file>

<file path=ppt/theme/theme1.xml><?xml version="1.0" encoding="utf-8"?>
<a:theme xmlns:a="http://schemas.openxmlformats.org/drawingml/2006/main" name="What To Do For World Nature Conservation Day by Slidesgo">
  <a:themeElements>
    <a:clrScheme name="Simple Light">
      <a:dk1>
        <a:srgbClr val="13234B"/>
      </a:dk1>
      <a:lt1>
        <a:srgbClr val="FFFFFF"/>
      </a:lt1>
      <a:dk2>
        <a:srgbClr val="FEFEFE"/>
      </a:dk2>
      <a:lt2>
        <a:srgbClr val="678D41"/>
      </a:lt2>
      <a:accent1>
        <a:srgbClr val="C9D887"/>
      </a:accent1>
      <a:accent2>
        <a:srgbClr val="5080D4"/>
      </a:accent2>
      <a:accent3>
        <a:srgbClr val="394D85"/>
      </a:accent3>
      <a:accent4>
        <a:srgbClr val="A2CE9C"/>
      </a:accent4>
      <a:accent5>
        <a:srgbClr val="7EC1F4"/>
      </a:accent5>
      <a:accent6>
        <a:srgbClr val="FFFFFF"/>
      </a:accent6>
      <a:hlink>
        <a:srgbClr val="1323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952</TotalTime>
  <Words>1655</Words>
  <Application>Microsoft Office PowerPoint</Application>
  <PresentationFormat>On-screen Show (16:9)</PresentationFormat>
  <Paragraphs>110</Paragraphs>
  <Slides>24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Wingdings</vt:lpstr>
      <vt:lpstr>Ingrid Darling</vt:lpstr>
      <vt:lpstr>Times New Roman</vt:lpstr>
      <vt:lpstr>Fahkwang</vt:lpstr>
      <vt:lpstr>Arial</vt:lpstr>
      <vt:lpstr>Quicksand</vt:lpstr>
      <vt:lpstr>What To Do For World Nature Conservation Day by Slidesgo</vt:lpstr>
      <vt:lpstr>CHÀO MỪNG CÁC EM ĐẾN VỚI BÀI HỌC NGÀY HÔM NAY!</vt:lpstr>
      <vt:lpstr>KHỞI ĐỘNG </vt:lpstr>
      <vt:lpstr>Hãy xem video sau và viết nhanh tên các tỉnh có nhiều rừng ở nước ta.</vt:lpstr>
      <vt:lpstr>NỘI DUNG BÀI HỌC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-Thực trạng bảo vệ rừng nước ta: + Công tác bảo vệ rừng ở nước ta có nhiều tiến bộ, rõ rệt</vt:lpstr>
      <vt:lpstr>PowerPoint Presentation</vt:lpstr>
      <vt:lpstr>PowerPoint Presentation</vt:lpstr>
      <vt:lpstr>PowerPoint Presentation</vt:lpstr>
      <vt:lpstr>PowerPoint Presentation</vt:lpstr>
      <vt:lpstr>LUYỆN TẬP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 </vt:lpstr>
      <vt:lpstr>CHÚC CÁC EM CÓ THÊM THÔNG TIN HỮU ÍCH TỪ BÀI HỌC!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BÀI HỌC NGÀY HÔM NAY!</dc:title>
  <cp:lastModifiedBy>DELL</cp:lastModifiedBy>
  <cp:revision>11</cp:revision>
  <dcterms:modified xsi:type="dcterms:W3CDTF">2025-11-05T02:28:59Z</dcterms:modified>
</cp:coreProperties>
</file>