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54"/>
  </p:notesMasterIdLst>
  <p:sldIdLst>
    <p:sldId id="296" r:id="rId2"/>
    <p:sldId id="297" r:id="rId3"/>
    <p:sldId id="322" r:id="rId4"/>
    <p:sldId id="270" r:id="rId5"/>
    <p:sldId id="257" r:id="rId6"/>
    <p:sldId id="259" r:id="rId7"/>
    <p:sldId id="298" r:id="rId8"/>
    <p:sldId id="326" r:id="rId9"/>
    <p:sldId id="323" r:id="rId10"/>
    <p:sldId id="325" r:id="rId11"/>
    <p:sldId id="327" r:id="rId12"/>
    <p:sldId id="324" r:id="rId13"/>
    <p:sldId id="328" r:id="rId14"/>
    <p:sldId id="329" r:id="rId15"/>
    <p:sldId id="338" r:id="rId16"/>
    <p:sldId id="339" r:id="rId17"/>
    <p:sldId id="331" r:id="rId18"/>
    <p:sldId id="340" r:id="rId19"/>
    <p:sldId id="330" r:id="rId20"/>
    <p:sldId id="337" r:id="rId21"/>
    <p:sldId id="341" r:id="rId22"/>
    <p:sldId id="334" r:id="rId23"/>
    <p:sldId id="366" r:id="rId24"/>
    <p:sldId id="335" r:id="rId25"/>
    <p:sldId id="336" r:id="rId26"/>
    <p:sldId id="368" r:id="rId27"/>
    <p:sldId id="332" r:id="rId28"/>
    <p:sldId id="342" r:id="rId29"/>
    <p:sldId id="346" r:id="rId30"/>
    <p:sldId id="343" r:id="rId31"/>
    <p:sldId id="355" r:id="rId32"/>
    <p:sldId id="362" r:id="rId33"/>
    <p:sldId id="356" r:id="rId34"/>
    <p:sldId id="363" r:id="rId35"/>
    <p:sldId id="357" r:id="rId36"/>
    <p:sldId id="364" r:id="rId37"/>
    <p:sldId id="360" r:id="rId38"/>
    <p:sldId id="347" r:id="rId39"/>
    <p:sldId id="361" r:id="rId40"/>
    <p:sldId id="352" r:id="rId41"/>
    <p:sldId id="344" r:id="rId42"/>
    <p:sldId id="345" r:id="rId43"/>
    <p:sldId id="348" r:id="rId44"/>
    <p:sldId id="349" r:id="rId45"/>
    <p:sldId id="350" r:id="rId46"/>
    <p:sldId id="312" r:id="rId47"/>
    <p:sldId id="315" r:id="rId48"/>
    <p:sldId id="316" r:id="rId49"/>
    <p:sldId id="317" r:id="rId50"/>
    <p:sldId id="320" r:id="rId51"/>
    <p:sldId id="264" r:id="rId52"/>
    <p:sldId id="321" r:id="rId53"/>
  </p:sldIdLst>
  <p:sldSz cx="9144000" cy="5143500" type="screen16x9"/>
  <p:notesSz cx="6858000" cy="9144000"/>
  <p:embeddedFontLst>
    <p:embeddedFont>
      <p:font typeface="Fahkwang" panose="00000500000000000000" pitchFamily="2" charset="-34"/>
      <p:regular r:id="rId55"/>
      <p:bold r:id="rId56"/>
      <p:italic r:id="rId57"/>
      <p:boldItalic r:id="rId58"/>
    </p:embeddedFont>
    <p:embeddedFont>
      <p:font typeface="Ingrid Darling" panose="020B0604020202020204" charset="0"/>
      <p:regular r:id="rId59"/>
    </p:embeddedFont>
    <p:embeddedFont>
      <p:font typeface="Quicksand" panose="020B0604020202020204" charset="0"/>
      <p:regular r:id="rId60"/>
      <p:bold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849B2A49-40E0-421F-B3F6-8DB61F84322E}">
          <p14:sldIdLst>
            <p14:sldId id="296"/>
            <p14:sldId id="297"/>
            <p14:sldId id="322"/>
            <p14:sldId id="270"/>
            <p14:sldId id="257"/>
            <p14:sldId id="259"/>
            <p14:sldId id="298"/>
            <p14:sldId id="326"/>
            <p14:sldId id="323"/>
            <p14:sldId id="325"/>
            <p14:sldId id="327"/>
            <p14:sldId id="324"/>
            <p14:sldId id="328"/>
            <p14:sldId id="329"/>
            <p14:sldId id="338"/>
            <p14:sldId id="339"/>
            <p14:sldId id="331"/>
            <p14:sldId id="340"/>
            <p14:sldId id="330"/>
            <p14:sldId id="337"/>
            <p14:sldId id="341"/>
            <p14:sldId id="334"/>
            <p14:sldId id="366"/>
            <p14:sldId id="335"/>
            <p14:sldId id="336"/>
            <p14:sldId id="368"/>
            <p14:sldId id="332"/>
            <p14:sldId id="342"/>
            <p14:sldId id="346"/>
            <p14:sldId id="343"/>
            <p14:sldId id="355"/>
            <p14:sldId id="362"/>
            <p14:sldId id="356"/>
            <p14:sldId id="363"/>
            <p14:sldId id="357"/>
            <p14:sldId id="364"/>
            <p14:sldId id="360"/>
            <p14:sldId id="347"/>
            <p14:sldId id="361"/>
            <p14:sldId id="352"/>
            <p14:sldId id="344"/>
            <p14:sldId id="345"/>
            <p14:sldId id="348"/>
            <p14:sldId id="349"/>
            <p14:sldId id="350"/>
            <p14:sldId id="312"/>
            <p14:sldId id="315"/>
            <p14:sldId id="316"/>
            <p14:sldId id="317"/>
            <p14:sldId id="320"/>
            <p14:sldId id="264"/>
            <p14:sldId id="321"/>
          </p14:sldIdLst>
        </p14:section>
      </p14:sectionLst>
    </p:ex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BF2E1"/>
    <a:srgbClr val="B16D3C"/>
    <a:srgbClr val="EC870F"/>
    <a:srgbClr val="F1D1AB"/>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F6DFD39-56F3-4BBF-9D3B-3DCC989A1188}">
  <a:tblStyle styleId="{FF6DFD39-56F3-4BBF-9D3B-3DCC989A118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1272"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e4b7ac326b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e4b7ac326b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2971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e4b7ac326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e4b7ac326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7962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e4b7ac326b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e4b7ac326b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9622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e4b7ac326b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e4b7ac326b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7860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e4b7ac326b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e4b7ac326b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4928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e4b7ac326b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e4b7ac326b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639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e4b7ac326b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e4b7ac326b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2144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e4b7ac326b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e4b7ac326b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e4b7ac326b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e4b7ac326b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3635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e4b7ac326b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e4b7ac326b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7333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e4b7ac326b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e4b7ac326b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7895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e4b7ac326b_0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e4b7ac326b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e4b7ac326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e4b7ac326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e4b7ac326b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e4b7ac326b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483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e4b7ac326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e4b7ac326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1110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e4b7ac326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e4b7ac326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76893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62" name="Google Shape;62;p6"/>
          <p:cNvPicPr preferRelativeResize="0"/>
          <p:nvPr/>
        </p:nvPicPr>
        <p:blipFill>
          <a:blip r:embed="rId2">
            <a:alphaModFix amt="42000"/>
          </a:blip>
          <a:stretch>
            <a:fillRect/>
          </a:stretch>
        </p:blipFill>
        <p:spPr>
          <a:xfrm rot="-6929859">
            <a:off x="-2487404" y="3726749"/>
            <a:ext cx="4266899" cy="2787650"/>
          </a:xfrm>
          <a:prstGeom prst="rect">
            <a:avLst/>
          </a:prstGeom>
          <a:noFill/>
          <a:ln>
            <a:noFill/>
          </a:ln>
        </p:spPr>
      </p:pic>
      <p:pic>
        <p:nvPicPr>
          <p:cNvPr id="63" name="Google Shape;63;p6"/>
          <p:cNvPicPr preferRelativeResize="0"/>
          <p:nvPr/>
        </p:nvPicPr>
        <p:blipFill>
          <a:blip r:embed="rId3">
            <a:alphaModFix/>
          </a:blip>
          <a:stretch>
            <a:fillRect/>
          </a:stretch>
        </p:blipFill>
        <p:spPr>
          <a:xfrm rot="-9178279">
            <a:off x="-1783615" y="4574901"/>
            <a:ext cx="4231198" cy="2764324"/>
          </a:xfrm>
          <a:prstGeom prst="rect">
            <a:avLst/>
          </a:prstGeom>
          <a:noFill/>
          <a:ln>
            <a:noFill/>
          </a:ln>
        </p:spPr>
      </p:pic>
      <p:pic>
        <p:nvPicPr>
          <p:cNvPr id="64" name="Google Shape;64;p6"/>
          <p:cNvPicPr preferRelativeResize="0"/>
          <p:nvPr/>
        </p:nvPicPr>
        <p:blipFill>
          <a:blip r:embed="rId4">
            <a:alphaModFix/>
          </a:blip>
          <a:stretch>
            <a:fillRect/>
          </a:stretch>
        </p:blipFill>
        <p:spPr>
          <a:xfrm rot="1718793">
            <a:off x="695047" y="4744317"/>
            <a:ext cx="953651" cy="1532316"/>
          </a:xfrm>
          <a:prstGeom prst="rect">
            <a:avLst/>
          </a:prstGeom>
          <a:noFill/>
          <a:ln>
            <a:noFill/>
          </a:ln>
        </p:spPr>
      </p:pic>
      <p:pic>
        <p:nvPicPr>
          <p:cNvPr id="65" name="Google Shape;65;p6"/>
          <p:cNvPicPr preferRelativeResize="0"/>
          <p:nvPr/>
        </p:nvPicPr>
        <p:blipFill>
          <a:blip r:embed="rId5">
            <a:alphaModFix/>
          </a:blip>
          <a:stretch>
            <a:fillRect/>
          </a:stretch>
        </p:blipFill>
        <p:spPr>
          <a:xfrm>
            <a:off x="8070900" y="-1501525"/>
            <a:ext cx="2502450" cy="248242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6"/>
        <p:cNvGrpSpPr/>
        <p:nvPr/>
      </p:nvGrpSpPr>
      <p:grpSpPr>
        <a:xfrm>
          <a:off x="0" y="0"/>
          <a:ext cx="0" cy="0"/>
          <a:chOff x="0" y="0"/>
          <a:chExt cx="0" cy="0"/>
        </a:xfrm>
      </p:grpSpPr>
      <p:pic>
        <p:nvPicPr>
          <p:cNvPr id="67" name="Google Shape;67;p7"/>
          <p:cNvPicPr preferRelativeResize="0"/>
          <p:nvPr/>
        </p:nvPicPr>
        <p:blipFill>
          <a:blip r:embed="rId2">
            <a:alphaModFix/>
          </a:blip>
          <a:stretch>
            <a:fillRect/>
          </a:stretch>
        </p:blipFill>
        <p:spPr>
          <a:xfrm rot="-3008275">
            <a:off x="-1832104" y="-927014"/>
            <a:ext cx="3422156" cy="2235759"/>
          </a:xfrm>
          <a:prstGeom prst="rect">
            <a:avLst/>
          </a:prstGeom>
          <a:noFill/>
          <a:ln>
            <a:noFill/>
          </a:ln>
        </p:spPr>
      </p:pic>
      <p:pic>
        <p:nvPicPr>
          <p:cNvPr id="68" name="Google Shape;68;p7"/>
          <p:cNvPicPr preferRelativeResize="0"/>
          <p:nvPr/>
        </p:nvPicPr>
        <p:blipFill>
          <a:blip r:embed="rId3">
            <a:alphaModFix amt="42000"/>
          </a:blip>
          <a:stretch>
            <a:fillRect/>
          </a:stretch>
        </p:blipFill>
        <p:spPr>
          <a:xfrm rot="-851557" flipH="1">
            <a:off x="-714573" y="-1947663"/>
            <a:ext cx="4266902" cy="2787650"/>
          </a:xfrm>
          <a:prstGeom prst="rect">
            <a:avLst/>
          </a:prstGeom>
          <a:noFill/>
          <a:ln>
            <a:noFill/>
          </a:ln>
        </p:spPr>
      </p:pic>
      <p:pic>
        <p:nvPicPr>
          <p:cNvPr id="69" name="Google Shape;69;p7"/>
          <p:cNvPicPr preferRelativeResize="0"/>
          <p:nvPr/>
        </p:nvPicPr>
        <p:blipFill>
          <a:blip r:embed="rId4">
            <a:alphaModFix/>
          </a:blip>
          <a:stretch>
            <a:fillRect/>
          </a:stretch>
        </p:blipFill>
        <p:spPr>
          <a:xfrm flipH="1">
            <a:off x="-2" y="2565050"/>
            <a:ext cx="2438702" cy="2578452"/>
          </a:xfrm>
          <a:prstGeom prst="rect">
            <a:avLst/>
          </a:prstGeom>
          <a:noFill/>
          <a:ln>
            <a:noFill/>
          </a:ln>
        </p:spPr>
      </p:pic>
      <p:sp>
        <p:nvSpPr>
          <p:cNvPr id="70" name="Google Shape;70;p7"/>
          <p:cNvSpPr txBox="1">
            <a:spLocks noGrp="1"/>
          </p:cNvSpPr>
          <p:nvPr>
            <p:ph type="title"/>
          </p:nvPr>
        </p:nvSpPr>
        <p:spPr>
          <a:xfrm>
            <a:off x="1136025" y="1088025"/>
            <a:ext cx="4005000" cy="17160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1" name="Google Shape;71;p7"/>
          <p:cNvSpPr txBox="1">
            <a:spLocks noGrp="1"/>
          </p:cNvSpPr>
          <p:nvPr>
            <p:ph type="body" idx="1"/>
          </p:nvPr>
        </p:nvSpPr>
        <p:spPr>
          <a:xfrm>
            <a:off x="1136025" y="2965275"/>
            <a:ext cx="3754500" cy="7935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Char char="●"/>
              <a:defRPr sz="1400"/>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4"/>
        <p:cNvGrpSpPr/>
        <p:nvPr/>
      </p:nvGrpSpPr>
      <p:grpSpPr>
        <a:xfrm>
          <a:off x="0" y="0"/>
          <a:ext cx="0" cy="0"/>
          <a:chOff x="0" y="0"/>
          <a:chExt cx="0" cy="0"/>
        </a:xfrm>
      </p:grpSpPr>
      <p:sp>
        <p:nvSpPr>
          <p:cNvPr id="85" name="Google Shape;85;p9"/>
          <p:cNvSpPr txBox="1">
            <a:spLocks noGrp="1"/>
          </p:cNvSpPr>
          <p:nvPr>
            <p:ph type="title"/>
          </p:nvPr>
        </p:nvSpPr>
        <p:spPr>
          <a:xfrm>
            <a:off x="1678500" y="1390876"/>
            <a:ext cx="5787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6" name="Google Shape;86;p9"/>
          <p:cNvSpPr txBox="1">
            <a:spLocks noGrp="1"/>
          </p:cNvSpPr>
          <p:nvPr>
            <p:ph type="subTitle" idx="1"/>
          </p:nvPr>
        </p:nvSpPr>
        <p:spPr>
          <a:xfrm>
            <a:off x="1763400" y="2390325"/>
            <a:ext cx="5617200" cy="1362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87" name="Google Shape;87;p9"/>
          <p:cNvPicPr preferRelativeResize="0"/>
          <p:nvPr/>
        </p:nvPicPr>
        <p:blipFill>
          <a:blip r:embed="rId2">
            <a:alphaModFix/>
          </a:blip>
          <a:stretch>
            <a:fillRect/>
          </a:stretch>
        </p:blipFill>
        <p:spPr>
          <a:xfrm rot="10800000" flipH="1">
            <a:off x="0" y="1762326"/>
            <a:ext cx="3238751" cy="3424348"/>
          </a:xfrm>
          <a:prstGeom prst="rect">
            <a:avLst/>
          </a:prstGeom>
          <a:noFill/>
          <a:ln>
            <a:noFill/>
          </a:ln>
        </p:spPr>
      </p:pic>
      <p:pic>
        <p:nvPicPr>
          <p:cNvPr id="88" name="Google Shape;88;p9"/>
          <p:cNvPicPr preferRelativeResize="0"/>
          <p:nvPr/>
        </p:nvPicPr>
        <p:blipFill>
          <a:blip r:embed="rId3">
            <a:alphaModFix amt="42000"/>
          </a:blip>
          <a:stretch>
            <a:fillRect/>
          </a:stretch>
        </p:blipFill>
        <p:spPr>
          <a:xfrm rot="-1771295">
            <a:off x="-1665953" y="-1482274"/>
            <a:ext cx="4266903" cy="2787650"/>
          </a:xfrm>
          <a:prstGeom prst="rect">
            <a:avLst/>
          </a:prstGeom>
          <a:noFill/>
          <a:ln>
            <a:noFill/>
          </a:ln>
        </p:spPr>
      </p:pic>
      <p:pic>
        <p:nvPicPr>
          <p:cNvPr id="89" name="Google Shape;89;p9"/>
          <p:cNvPicPr preferRelativeResize="0"/>
          <p:nvPr/>
        </p:nvPicPr>
        <p:blipFill>
          <a:blip r:embed="rId4">
            <a:alphaModFix/>
          </a:blip>
          <a:stretch>
            <a:fillRect/>
          </a:stretch>
        </p:blipFill>
        <p:spPr>
          <a:xfrm rot="1448344" flipH="1">
            <a:off x="-555152" y="-1965556"/>
            <a:ext cx="3422157" cy="2235759"/>
          </a:xfrm>
          <a:prstGeom prst="rect">
            <a:avLst/>
          </a:prstGeom>
          <a:noFill/>
          <a:ln>
            <a:noFill/>
          </a:ln>
        </p:spPr>
      </p:pic>
      <p:pic>
        <p:nvPicPr>
          <p:cNvPr id="90" name="Google Shape;90;p9"/>
          <p:cNvPicPr preferRelativeResize="0"/>
          <p:nvPr/>
        </p:nvPicPr>
        <p:blipFill>
          <a:blip r:embed="rId4">
            <a:alphaModFix/>
          </a:blip>
          <a:stretch>
            <a:fillRect/>
          </a:stretch>
        </p:blipFill>
        <p:spPr>
          <a:xfrm rot="7791725">
            <a:off x="7198500" y="4068718"/>
            <a:ext cx="3422156" cy="2235759"/>
          </a:xfrm>
          <a:prstGeom prst="rect">
            <a:avLst/>
          </a:prstGeom>
          <a:noFill/>
          <a:ln>
            <a:noFill/>
          </a:ln>
        </p:spPr>
      </p:pic>
      <p:pic>
        <p:nvPicPr>
          <p:cNvPr id="91" name="Google Shape;91;p9"/>
          <p:cNvPicPr preferRelativeResize="0"/>
          <p:nvPr/>
        </p:nvPicPr>
        <p:blipFill>
          <a:blip r:embed="rId3">
            <a:alphaModFix amt="42000"/>
          </a:blip>
          <a:stretch>
            <a:fillRect/>
          </a:stretch>
        </p:blipFill>
        <p:spPr>
          <a:xfrm rot="9948443" flipH="1">
            <a:off x="5703848" y="4024626"/>
            <a:ext cx="4266902" cy="2787650"/>
          </a:xfrm>
          <a:prstGeom prst="rect">
            <a:avLst/>
          </a:prstGeom>
          <a:noFill/>
          <a:ln>
            <a:noFill/>
          </a:ln>
        </p:spPr>
      </p:pic>
      <p:pic>
        <p:nvPicPr>
          <p:cNvPr id="92" name="Google Shape;92;p9"/>
          <p:cNvPicPr preferRelativeResize="0"/>
          <p:nvPr/>
        </p:nvPicPr>
        <p:blipFill>
          <a:blip r:embed="rId5">
            <a:alphaModFix/>
          </a:blip>
          <a:stretch>
            <a:fillRect/>
          </a:stretch>
        </p:blipFill>
        <p:spPr>
          <a:xfrm rot="10800000" flipH="1">
            <a:off x="5751650" y="0"/>
            <a:ext cx="3392350" cy="358674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58"/>
        <p:cNvGrpSpPr/>
        <p:nvPr/>
      </p:nvGrpSpPr>
      <p:grpSpPr>
        <a:xfrm>
          <a:off x="0" y="0"/>
          <a:ext cx="0" cy="0"/>
          <a:chOff x="0" y="0"/>
          <a:chExt cx="0" cy="0"/>
        </a:xfrm>
      </p:grpSpPr>
      <p:sp>
        <p:nvSpPr>
          <p:cNvPr id="159" name="Google Shape;159;p1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0" name="Google Shape;160;p16"/>
          <p:cNvSpPr txBox="1">
            <a:spLocks noGrp="1"/>
          </p:cNvSpPr>
          <p:nvPr>
            <p:ph type="title" idx="2"/>
          </p:nvPr>
        </p:nvSpPr>
        <p:spPr>
          <a:xfrm>
            <a:off x="720000" y="2616688"/>
            <a:ext cx="2336400" cy="255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100">
                <a:solidFill>
                  <a:schemeClr val="accent3"/>
                </a:solidFill>
              </a:defRPr>
            </a:lvl1pPr>
            <a:lvl2pPr lvl="1" algn="ctr" rtl="0">
              <a:spcBef>
                <a:spcPts val="0"/>
              </a:spcBef>
              <a:spcAft>
                <a:spcPts val="0"/>
              </a:spcAft>
              <a:buClr>
                <a:schemeClr val="accent3"/>
              </a:buClr>
              <a:buSzPts val="2100"/>
              <a:buNone/>
              <a:defRPr sz="2100">
                <a:solidFill>
                  <a:schemeClr val="accent3"/>
                </a:solidFill>
              </a:defRPr>
            </a:lvl2pPr>
            <a:lvl3pPr lvl="2" algn="ctr" rtl="0">
              <a:spcBef>
                <a:spcPts val="0"/>
              </a:spcBef>
              <a:spcAft>
                <a:spcPts val="0"/>
              </a:spcAft>
              <a:buClr>
                <a:schemeClr val="accent3"/>
              </a:buClr>
              <a:buSzPts val="2100"/>
              <a:buNone/>
              <a:defRPr sz="2100">
                <a:solidFill>
                  <a:schemeClr val="accent3"/>
                </a:solidFill>
              </a:defRPr>
            </a:lvl3pPr>
            <a:lvl4pPr lvl="3" algn="ctr" rtl="0">
              <a:spcBef>
                <a:spcPts val="0"/>
              </a:spcBef>
              <a:spcAft>
                <a:spcPts val="0"/>
              </a:spcAft>
              <a:buClr>
                <a:schemeClr val="accent3"/>
              </a:buClr>
              <a:buSzPts val="2100"/>
              <a:buNone/>
              <a:defRPr sz="2100">
                <a:solidFill>
                  <a:schemeClr val="accent3"/>
                </a:solidFill>
              </a:defRPr>
            </a:lvl4pPr>
            <a:lvl5pPr lvl="4" algn="ctr" rtl="0">
              <a:spcBef>
                <a:spcPts val="0"/>
              </a:spcBef>
              <a:spcAft>
                <a:spcPts val="0"/>
              </a:spcAft>
              <a:buClr>
                <a:schemeClr val="accent3"/>
              </a:buClr>
              <a:buSzPts val="2100"/>
              <a:buNone/>
              <a:defRPr sz="2100">
                <a:solidFill>
                  <a:schemeClr val="accent3"/>
                </a:solidFill>
              </a:defRPr>
            </a:lvl5pPr>
            <a:lvl6pPr lvl="5" algn="ctr" rtl="0">
              <a:spcBef>
                <a:spcPts val="0"/>
              </a:spcBef>
              <a:spcAft>
                <a:spcPts val="0"/>
              </a:spcAft>
              <a:buClr>
                <a:schemeClr val="accent3"/>
              </a:buClr>
              <a:buSzPts val="2100"/>
              <a:buNone/>
              <a:defRPr sz="2100">
                <a:solidFill>
                  <a:schemeClr val="accent3"/>
                </a:solidFill>
              </a:defRPr>
            </a:lvl6pPr>
            <a:lvl7pPr lvl="6" algn="ctr" rtl="0">
              <a:spcBef>
                <a:spcPts val="0"/>
              </a:spcBef>
              <a:spcAft>
                <a:spcPts val="0"/>
              </a:spcAft>
              <a:buClr>
                <a:schemeClr val="accent3"/>
              </a:buClr>
              <a:buSzPts val="2100"/>
              <a:buNone/>
              <a:defRPr sz="2100">
                <a:solidFill>
                  <a:schemeClr val="accent3"/>
                </a:solidFill>
              </a:defRPr>
            </a:lvl7pPr>
            <a:lvl8pPr lvl="7" algn="ctr" rtl="0">
              <a:spcBef>
                <a:spcPts val="0"/>
              </a:spcBef>
              <a:spcAft>
                <a:spcPts val="0"/>
              </a:spcAft>
              <a:buClr>
                <a:schemeClr val="accent3"/>
              </a:buClr>
              <a:buSzPts val="2100"/>
              <a:buNone/>
              <a:defRPr sz="2100">
                <a:solidFill>
                  <a:schemeClr val="accent3"/>
                </a:solidFill>
              </a:defRPr>
            </a:lvl8pPr>
            <a:lvl9pPr lvl="8" algn="ctr" rtl="0">
              <a:spcBef>
                <a:spcPts val="0"/>
              </a:spcBef>
              <a:spcAft>
                <a:spcPts val="0"/>
              </a:spcAft>
              <a:buClr>
                <a:schemeClr val="accent3"/>
              </a:buClr>
              <a:buSzPts val="2100"/>
              <a:buNone/>
              <a:defRPr sz="2100">
                <a:solidFill>
                  <a:schemeClr val="accent3"/>
                </a:solidFill>
              </a:defRPr>
            </a:lvl9pPr>
          </a:lstStyle>
          <a:p>
            <a:endParaRPr/>
          </a:p>
        </p:txBody>
      </p:sp>
      <p:sp>
        <p:nvSpPr>
          <p:cNvPr id="161" name="Google Shape;161;p16"/>
          <p:cNvSpPr txBox="1">
            <a:spLocks noGrp="1"/>
          </p:cNvSpPr>
          <p:nvPr>
            <p:ph type="subTitle" idx="1"/>
          </p:nvPr>
        </p:nvSpPr>
        <p:spPr>
          <a:xfrm>
            <a:off x="720000" y="2907950"/>
            <a:ext cx="2336400" cy="696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16"/>
          <p:cNvSpPr txBox="1">
            <a:spLocks noGrp="1"/>
          </p:cNvSpPr>
          <p:nvPr>
            <p:ph type="title" idx="3"/>
          </p:nvPr>
        </p:nvSpPr>
        <p:spPr>
          <a:xfrm>
            <a:off x="3403800" y="2616688"/>
            <a:ext cx="2336400" cy="255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100">
                <a:solidFill>
                  <a:schemeClr val="accent3"/>
                </a:solidFill>
              </a:defRPr>
            </a:lvl1pPr>
            <a:lvl2pPr lvl="1" algn="ctr" rtl="0">
              <a:spcBef>
                <a:spcPts val="0"/>
              </a:spcBef>
              <a:spcAft>
                <a:spcPts val="0"/>
              </a:spcAft>
              <a:buClr>
                <a:schemeClr val="accent3"/>
              </a:buClr>
              <a:buSzPts val="2100"/>
              <a:buNone/>
              <a:defRPr sz="2100">
                <a:solidFill>
                  <a:schemeClr val="accent3"/>
                </a:solidFill>
              </a:defRPr>
            </a:lvl2pPr>
            <a:lvl3pPr lvl="2" algn="ctr" rtl="0">
              <a:spcBef>
                <a:spcPts val="0"/>
              </a:spcBef>
              <a:spcAft>
                <a:spcPts val="0"/>
              </a:spcAft>
              <a:buClr>
                <a:schemeClr val="accent3"/>
              </a:buClr>
              <a:buSzPts val="2100"/>
              <a:buNone/>
              <a:defRPr sz="2100">
                <a:solidFill>
                  <a:schemeClr val="accent3"/>
                </a:solidFill>
              </a:defRPr>
            </a:lvl3pPr>
            <a:lvl4pPr lvl="3" algn="ctr" rtl="0">
              <a:spcBef>
                <a:spcPts val="0"/>
              </a:spcBef>
              <a:spcAft>
                <a:spcPts val="0"/>
              </a:spcAft>
              <a:buClr>
                <a:schemeClr val="accent3"/>
              </a:buClr>
              <a:buSzPts val="2100"/>
              <a:buNone/>
              <a:defRPr sz="2100">
                <a:solidFill>
                  <a:schemeClr val="accent3"/>
                </a:solidFill>
              </a:defRPr>
            </a:lvl4pPr>
            <a:lvl5pPr lvl="4" algn="ctr" rtl="0">
              <a:spcBef>
                <a:spcPts val="0"/>
              </a:spcBef>
              <a:spcAft>
                <a:spcPts val="0"/>
              </a:spcAft>
              <a:buClr>
                <a:schemeClr val="accent3"/>
              </a:buClr>
              <a:buSzPts val="2100"/>
              <a:buNone/>
              <a:defRPr sz="2100">
                <a:solidFill>
                  <a:schemeClr val="accent3"/>
                </a:solidFill>
              </a:defRPr>
            </a:lvl5pPr>
            <a:lvl6pPr lvl="5" algn="ctr" rtl="0">
              <a:spcBef>
                <a:spcPts val="0"/>
              </a:spcBef>
              <a:spcAft>
                <a:spcPts val="0"/>
              </a:spcAft>
              <a:buClr>
                <a:schemeClr val="accent3"/>
              </a:buClr>
              <a:buSzPts val="2100"/>
              <a:buNone/>
              <a:defRPr sz="2100">
                <a:solidFill>
                  <a:schemeClr val="accent3"/>
                </a:solidFill>
              </a:defRPr>
            </a:lvl6pPr>
            <a:lvl7pPr lvl="6" algn="ctr" rtl="0">
              <a:spcBef>
                <a:spcPts val="0"/>
              </a:spcBef>
              <a:spcAft>
                <a:spcPts val="0"/>
              </a:spcAft>
              <a:buClr>
                <a:schemeClr val="accent3"/>
              </a:buClr>
              <a:buSzPts val="2100"/>
              <a:buNone/>
              <a:defRPr sz="2100">
                <a:solidFill>
                  <a:schemeClr val="accent3"/>
                </a:solidFill>
              </a:defRPr>
            </a:lvl7pPr>
            <a:lvl8pPr lvl="7" algn="ctr" rtl="0">
              <a:spcBef>
                <a:spcPts val="0"/>
              </a:spcBef>
              <a:spcAft>
                <a:spcPts val="0"/>
              </a:spcAft>
              <a:buClr>
                <a:schemeClr val="accent3"/>
              </a:buClr>
              <a:buSzPts val="2100"/>
              <a:buNone/>
              <a:defRPr sz="2100">
                <a:solidFill>
                  <a:schemeClr val="accent3"/>
                </a:solidFill>
              </a:defRPr>
            </a:lvl8pPr>
            <a:lvl9pPr lvl="8" algn="ctr" rtl="0">
              <a:spcBef>
                <a:spcPts val="0"/>
              </a:spcBef>
              <a:spcAft>
                <a:spcPts val="0"/>
              </a:spcAft>
              <a:buClr>
                <a:schemeClr val="accent3"/>
              </a:buClr>
              <a:buSzPts val="2100"/>
              <a:buNone/>
              <a:defRPr sz="2100">
                <a:solidFill>
                  <a:schemeClr val="accent3"/>
                </a:solidFill>
              </a:defRPr>
            </a:lvl9pPr>
          </a:lstStyle>
          <a:p>
            <a:endParaRPr/>
          </a:p>
        </p:txBody>
      </p:sp>
      <p:sp>
        <p:nvSpPr>
          <p:cNvPr id="163" name="Google Shape;163;p16"/>
          <p:cNvSpPr txBox="1">
            <a:spLocks noGrp="1"/>
          </p:cNvSpPr>
          <p:nvPr>
            <p:ph type="subTitle" idx="4"/>
          </p:nvPr>
        </p:nvSpPr>
        <p:spPr>
          <a:xfrm>
            <a:off x="3403800" y="2907950"/>
            <a:ext cx="2336400" cy="696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6"/>
          <p:cNvSpPr txBox="1">
            <a:spLocks noGrp="1"/>
          </p:cNvSpPr>
          <p:nvPr>
            <p:ph type="title" idx="5"/>
          </p:nvPr>
        </p:nvSpPr>
        <p:spPr>
          <a:xfrm>
            <a:off x="6087600" y="2616688"/>
            <a:ext cx="2336400" cy="255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100">
                <a:solidFill>
                  <a:schemeClr val="accent3"/>
                </a:solidFill>
              </a:defRPr>
            </a:lvl1pPr>
            <a:lvl2pPr lvl="1" algn="ctr" rtl="0">
              <a:spcBef>
                <a:spcPts val="0"/>
              </a:spcBef>
              <a:spcAft>
                <a:spcPts val="0"/>
              </a:spcAft>
              <a:buClr>
                <a:schemeClr val="accent3"/>
              </a:buClr>
              <a:buSzPts val="2100"/>
              <a:buNone/>
              <a:defRPr sz="2100">
                <a:solidFill>
                  <a:schemeClr val="accent3"/>
                </a:solidFill>
              </a:defRPr>
            </a:lvl2pPr>
            <a:lvl3pPr lvl="2" algn="ctr" rtl="0">
              <a:spcBef>
                <a:spcPts val="0"/>
              </a:spcBef>
              <a:spcAft>
                <a:spcPts val="0"/>
              </a:spcAft>
              <a:buClr>
                <a:schemeClr val="accent3"/>
              </a:buClr>
              <a:buSzPts val="2100"/>
              <a:buNone/>
              <a:defRPr sz="2100">
                <a:solidFill>
                  <a:schemeClr val="accent3"/>
                </a:solidFill>
              </a:defRPr>
            </a:lvl3pPr>
            <a:lvl4pPr lvl="3" algn="ctr" rtl="0">
              <a:spcBef>
                <a:spcPts val="0"/>
              </a:spcBef>
              <a:spcAft>
                <a:spcPts val="0"/>
              </a:spcAft>
              <a:buClr>
                <a:schemeClr val="accent3"/>
              </a:buClr>
              <a:buSzPts val="2100"/>
              <a:buNone/>
              <a:defRPr sz="2100">
                <a:solidFill>
                  <a:schemeClr val="accent3"/>
                </a:solidFill>
              </a:defRPr>
            </a:lvl4pPr>
            <a:lvl5pPr lvl="4" algn="ctr" rtl="0">
              <a:spcBef>
                <a:spcPts val="0"/>
              </a:spcBef>
              <a:spcAft>
                <a:spcPts val="0"/>
              </a:spcAft>
              <a:buClr>
                <a:schemeClr val="accent3"/>
              </a:buClr>
              <a:buSzPts val="2100"/>
              <a:buNone/>
              <a:defRPr sz="2100">
                <a:solidFill>
                  <a:schemeClr val="accent3"/>
                </a:solidFill>
              </a:defRPr>
            </a:lvl5pPr>
            <a:lvl6pPr lvl="5" algn="ctr" rtl="0">
              <a:spcBef>
                <a:spcPts val="0"/>
              </a:spcBef>
              <a:spcAft>
                <a:spcPts val="0"/>
              </a:spcAft>
              <a:buClr>
                <a:schemeClr val="accent3"/>
              </a:buClr>
              <a:buSzPts val="2100"/>
              <a:buNone/>
              <a:defRPr sz="2100">
                <a:solidFill>
                  <a:schemeClr val="accent3"/>
                </a:solidFill>
              </a:defRPr>
            </a:lvl6pPr>
            <a:lvl7pPr lvl="6" algn="ctr" rtl="0">
              <a:spcBef>
                <a:spcPts val="0"/>
              </a:spcBef>
              <a:spcAft>
                <a:spcPts val="0"/>
              </a:spcAft>
              <a:buClr>
                <a:schemeClr val="accent3"/>
              </a:buClr>
              <a:buSzPts val="2100"/>
              <a:buNone/>
              <a:defRPr sz="2100">
                <a:solidFill>
                  <a:schemeClr val="accent3"/>
                </a:solidFill>
              </a:defRPr>
            </a:lvl7pPr>
            <a:lvl8pPr lvl="7" algn="ctr" rtl="0">
              <a:spcBef>
                <a:spcPts val="0"/>
              </a:spcBef>
              <a:spcAft>
                <a:spcPts val="0"/>
              </a:spcAft>
              <a:buClr>
                <a:schemeClr val="accent3"/>
              </a:buClr>
              <a:buSzPts val="2100"/>
              <a:buNone/>
              <a:defRPr sz="2100">
                <a:solidFill>
                  <a:schemeClr val="accent3"/>
                </a:solidFill>
              </a:defRPr>
            </a:lvl8pPr>
            <a:lvl9pPr lvl="8" algn="ctr" rtl="0">
              <a:spcBef>
                <a:spcPts val="0"/>
              </a:spcBef>
              <a:spcAft>
                <a:spcPts val="0"/>
              </a:spcAft>
              <a:buClr>
                <a:schemeClr val="accent3"/>
              </a:buClr>
              <a:buSzPts val="2100"/>
              <a:buNone/>
              <a:defRPr sz="2100">
                <a:solidFill>
                  <a:schemeClr val="accent3"/>
                </a:solidFill>
              </a:defRPr>
            </a:lvl9pPr>
          </a:lstStyle>
          <a:p>
            <a:endParaRPr/>
          </a:p>
        </p:txBody>
      </p:sp>
      <p:sp>
        <p:nvSpPr>
          <p:cNvPr id="165" name="Google Shape;165;p16"/>
          <p:cNvSpPr txBox="1">
            <a:spLocks noGrp="1"/>
          </p:cNvSpPr>
          <p:nvPr>
            <p:ph type="subTitle" idx="6"/>
          </p:nvPr>
        </p:nvSpPr>
        <p:spPr>
          <a:xfrm>
            <a:off x="6087600" y="2907950"/>
            <a:ext cx="2336400" cy="696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66" name="Google Shape;166;p16"/>
          <p:cNvPicPr preferRelativeResize="0"/>
          <p:nvPr/>
        </p:nvPicPr>
        <p:blipFill>
          <a:blip r:embed="rId2">
            <a:alphaModFix amt="42000"/>
          </a:blip>
          <a:stretch>
            <a:fillRect/>
          </a:stretch>
        </p:blipFill>
        <p:spPr>
          <a:xfrm rot="10098492" flipH="1">
            <a:off x="5371422" y="4434649"/>
            <a:ext cx="4266901" cy="2787650"/>
          </a:xfrm>
          <a:prstGeom prst="rect">
            <a:avLst/>
          </a:prstGeom>
          <a:noFill/>
          <a:ln>
            <a:noFill/>
          </a:ln>
        </p:spPr>
      </p:pic>
      <p:pic>
        <p:nvPicPr>
          <p:cNvPr id="167" name="Google Shape;167;p16"/>
          <p:cNvPicPr preferRelativeResize="0"/>
          <p:nvPr/>
        </p:nvPicPr>
        <p:blipFill>
          <a:blip r:embed="rId3">
            <a:alphaModFix amt="42000"/>
          </a:blip>
          <a:stretch>
            <a:fillRect/>
          </a:stretch>
        </p:blipFill>
        <p:spPr>
          <a:xfrm rot="-10456230">
            <a:off x="2313934" y="4434659"/>
            <a:ext cx="4266902" cy="2787647"/>
          </a:xfrm>
          <a:prstGeom prst="rect">
            <a:avLst/>
          </a:prstGeom>
          <a:noFill/>
          <a:ln>
            <a:noFill/>
          </a:ln>
        </p:spPr>
      </p:pic>
      <p:pic>
        <p:nvPicPr>
          <p:cNvPr id="168" name="Google Shape;168;p16"/>
          <p:cNvPicPr preferRelativeResize="0"/>
          <p:nvPr/>
        </p:nvPicPr>
        <p:blipFill>
          <a:blip r:embed="rId3">
            <a:alphaModFix amt="42000"/>
          </a:blip>
          <a:stretch>
            <a:fillRect/>
          </a:stretch>
        </p:blipFill>
        <p:spPr>
          <a:xfrm rot="1723993" flipH="1">
            <a:off x="7116685" y="-1531242"/>
            <a:ext cx="4266900" cy="2787648"/>
          </a:xfrm>
          <a:prstGeom prst="rect">
            <a:avLst/>
          </a:prstGeom>
          <a:noFill/>
          <a:ln>
            <a:noFill/>
          </a:ln>
        </p:spPr>
      </p:pic>
      <p:pic>
        <p:nvPicPr>
          <p:cNvPr id="169" name="Google Shape;169;p16"/>
          <p:cNvPicPr preferRelativeResize="0"/>
          <p:nvPr/>
        </p:nvPicPr>
        <p:blipFill>
          <a:blip r:embed="rId2">
            <a:alphaModFix amt="42000"/>
          </a:blip>
          <a:stretch>
            <a:fillRect/>
          </a:stretch>
        </p:blipFill>
        <p:spPr>
          <a:xfrm rot="10098492" flipH="1">
            <a:off x="-1423453" y="4541549"/>
            <a:ext cx="4266901" cy="2787650"/>
          </a:xfrm>
          <a:prstGeom prst="rect">
            <a:avLst/>
          </a:prstGeom>
          <a:noFill/>
          <a:ln>
            <a:noFill/>
          </a:ln>
        </p:spPr>
      </p:pic>
      <p:pic>
        <p:nvPicPr>
          <p:cNvPr id="170" name="Google Shape;170;p16"/>
          <p:cNvPicPr preferRelativeResize="0"/>
          <p:nvPr/>
        </p:nvPicPr>
        <p:blipFill>
          <a:blip r:embed="rId4">
            <a:alphaModFix amt="42000"/>
          </a:blip>
          <a:stretch>
            <a:fillRect/>
          </a:stretch>
        </p:blipFill>
        <p:spPr>
          <a:xfrm rot="-2700000" flipH="1">
            <a:off x="-2210501" y="-1960430"/>
            <a:ext cx="4266901" cy="2787648"/>
          </a:xfrm>
          <a:prstGeom prst="rect">
            <a:avLst/>
          </a:prstGeom>
          <a:noFill/>
          <a:ln>
            <a:noFill/>
          </a:ln>
        </p:spPr>
      </p:pic>
      <p:pic>
        <p:nvPicPr>
          <p:cNvPr id="171" name="Google Shape;171;p16"/>
          <p:cNvPicPr preferRelativeResize="0"/>
          <p:nvPr/>
        </p:nvPicPr>
        <p:blipFill>
          <a:blip r:embed="rId5">
            <a:alphaModFix/>
          </a:blip>
          <a:stretch>
            <a:fillRect/>
          </a:stretch>
        </p:blipFill>
        <p:spPr>
          <a:xfrm rot="7430136" flipH="1">
            <a:off x="-552754" y="-1029295"/>
            <a:ext cx="951395" cy="152869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314"/>
        <p:cNvGrpSpPr/>
        <p:nvPr/>
      </p:nvGrpSpPr>
      <p:grpSpPr>
        <a:xfrm>
          <a:off x="0" y="0"/>
          <a:ext cx="0" cy="0"/>
          <a:chOff x="0" y="0"/>
          <a:chExt cx="0" cy="0"/>
        </a:xfrm>
      </p:grpSpPr>
      <p:sp>
        <p:nvSpPr>
          <p:cNvPr id="315" name="Google Shape;315;p28"/>
          <p:cNvSpPr txBox="1">
            <a:spLocks noGrp="1"/>
          </p:cNvSpPr>
          <p:nvPr>
            <p:ph type="title"/>
          </p:nvPr>
        </p:nvSpPr>
        <p:spPr>
          <a:xfrm>
            <a:off x="955575" y="1189025"/>
            <a:ext cx="5095800" cy="161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15100">
                <a:latin typeface="Ingrid Darling"/>
                <a:ea typeface="Ingrid Darling"/>
                <a:cs typeface="Ingrid Darling"/>
                <a:sym typeface="Ingrid Darling"/>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16" name="Google Shape;316;p28"/>
          <p:cNvSpPr txBox="1">
            <a:spLocks noGrp="1"/>
          </p:cNvSpPr>
          <p:nvPr>
            <p:ph type="subTitle" idx="1"/>
          </p:nvPr>
        </p:nvSpPr>
        <p:spPr>
          <a:xfrm>
            <a:off x="955575" y="2943164"/>
            <a:ext cx="50958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317" name="Google Shape;317;p28"/>
          <p:cNvPicPr preferRelativeResize="0"/>
          <p:nvPr/>
        </p:nvPicPr>
        <p:blipFill>
          <a:blip r:embed="rId2">
            <a:alphaModFix amt="42000"/>
          </a:blip>
          <a:stretch>
            <a:fillRect/>
          </a:stretch>
        </p:blipFill>
        <p:spPr>
          <a:xfrm rot="10272756">
            <a:off x="6154171" y="4332976"/>
            <a:ext cx="4266901" cy="2787650"/>
          </a:xfrm>
          <a:prstGeom prst="rect">
            <a:avLst/>
          </a:prstGeom>
          <a:noFill/>
          <a:ln>
            <a:noFill/>
          </a:ln>
        </p:spPr>
      </p:pic>
      <p:pic>
        <p:nvPicPr>
          <p:cNvPr id="318" name="Google Shape;318;p28"/>
          <p:cNvPicPr preferRelativeResize="0"/>
          <p:nvPr/>
        </p:nvPicPr>
        <p:blipFill>
          <a:blip r:embed="rId3">
            <a:alphaModFix amt="42000"/>
          </a:blip>
          <a:stretch>
            <a:fillRect/>
          </a:stretch>
        </p:blipFill>
        <p:spPr>
          <a:xfrm rot="-1572134">
            <a:off x="-1282339" y="-1819598"/>
            <a:ext cx="4266901" cy="2787647"/>
          </a:xfrm>
          <a:prstGeom prst="rect">
            <a:avLst/>
          </a:prstGeom>
          <a:noFill/>
          <a:ln>
            <a:noFill/>
          </a:ln>
        </p:spPr>
      </p:pic>
      <p:pic>
        <p:nvPicPr>
          <p:cNvPr id="319" name="Google Shape;319;p28"/>
          <p:cNvPicPr preferRelativeResize="0"/>
          <p:nvPr/>
        </p:nvPicPr>
        <p:blipFill>
          <a:blip r:embed="rId2">
            <a:alphaModFix amt="42000"/>
          </a:blip>
          <a:stretch>
            <a:fillRect/>
          </a:stretch>
        </p:blipFill>
        <p:spPr>
          <a:xfrm rot="-4438950" flipH="1">
            <a:off x="-2513827" y="235076"/>
            <a:ext cx="4266900" cy="2787649"/>
          </a:xfrm>
          <a:prstGeom prst="rect">
            <a:avLst/>
          </a:prstGeom>
          <a:noFill/>
          <a:ln>
            <a:noFill/>
          </a:ln>
        </p:spPr>
      </p:pic>
      <p:pic>
        <p:nvPicPr>
          <p:cNvPr id="320" name="Google Shape;320;p28"/>
          <p:cNvPicPr preferRelativeResize="0"/>
          <p:nvPr/>
        </p:nvPicPr>
        <p:blipFill>
          <a:blip r:embed="rId2">
            <a:alphaModFix amt="42000"/>
          </a:blip>
          <a:stretch>
            <a:fillRect/>
          </a:stretch>
        </p:blipFill>
        <p:spPr>
          <a:xfrm rot="9802557">
            <a:off x="-2513832" y="4033449"/>
            <a:ext cx="4266901" cy="2787650"/>
          </a:xfrm>
          <a:prstGeom prst="rect">
            <a:avLst/>
          </a:prstGeom>
          <a:noFill/>
          <a:ln>
            <a:noFill/>
          </a:ln>
        </p:spPr>
      </p:pic>
      <p:pic>
        <p:nvPicPr>
          <p:cNvPr id="321" name="Google Shape;321;p28"/>
          <p:cNvPicPr preferRelativeResize="0"/>
          <p:nvPr/>
        </p:nvPicPr>
        <p:blipFill>
          <a:blip r:embed="rId4">
            <a:alphaModFix/>
          </a:blip>
          <a:stretch>
            <a:fillRect/>
          </a:stretch>
        </p:blipFill>
        <p:spPr>
          <a:xfrm rot="-9178279">
            <a:off x="-1187390" y="4833876"/>
            <a:ext cx="4231198" cy="2764324"/>
          </a:xfrm>
          <a:prstGeom prst="rect">
            <a:avLst/>
          </a:prstGeom>
          <a:noFill/>
          <a:ln>
            <a:noFill/>
          </a:ln>
        </p:spPr>
      </p:pic>
      <p:pic>
        <p:nvPicPr>
          <p:cNvPr id="322" name="Google Shape;322;p28"/>
          <p:cNvPicPr preferRelativeResize="0"/>
          <p:nvPr/>
        </p:nvPicPr>
        <p:blipFill>
          <a:blip r:embed="rId5">
            <a:alphaModFix/>
          </a:blip>
          <a:stretch>
            <a:fillRect/>
          </a:stretch>
        </p:blipFill>
        <p:spPr>
          <a:xfrm rot="4500004">
            <a:off x="51010" y="4313217"/>
            <a:ext cx="953651" cy="1532316"/>
          </a:xfrm>
          <a:prstGeom prst="rect">
            <a:avLst/>
          </a:prstGeom>
          <a:noFill/>
          <a:ln>
            <a:noFill/>
          </a:ln>
        </p:spPr>
      </p:pic>
      <p:pic>
        <p:nvPicPr>
          <p:cNvPr id="323" name="Google Shape;323;p28"/>
          <p:cNvPicPr preferRelativeResize="0"/>
          <p:nvPr/>
        </p:nvPicPr>
        <p:blipFill>
          <a:blip r:embed="rId5">
            <a:alphaModFix/>
          </a:blip>
          <a:stretch>
            <a:fillRect/>
          </a:stretch>
        </p:blipFill>
        <p:spPr>
          <a:xfrm rot="6300010" flipH="1">
            <a:off x="-304065" y="-472320"/>
            <a:ext cx="798781" cy="1283491"/>
          </a:xfrm>
          <a:prstGeom prst="rect">
            <a:avLst/>
          </a:prstGeom>
          <a:noFill/>
          <a:ln>
            <a:noFill/>
          </a:ln>
        </p:spPr>
      </p:pic>
      <p:pic>
        <p:nvPicPr>
          <p:cNvPr id="324" name="Google Shape;324;p28"/>
          <p:cNvPicPr preferRelativeResize="0"/>
          <p:nvPr/>
        </p:nvPicPr>
        <p:blipFill>
          <a:blip r:embed="rId4">
            <a:alphaModFix/>
          </a:blip>
          <a:stretch>
            <a:fillRect/>
          </a:stretch>
        </p:blipFill>
        <p:spPr>
          <a:xfrm rot="1621722">
            <a:off x="7287647" y="-1491920"/>
            <a:ext cx="3422158" cy="223576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
  <p:cSld name="BLANK_1_1_1_1_1_1_1_1">
    <p:spTree>
      <p:nvGrpSpPr>
        <p:cNvPr id="1" name="Shape 352"/>
        <p:cNvGrpSpPr/>
        <p:nvPr/>
      </p:nvGrpSpPr>
      <p:grpSpPr>
        <a:xfrm>
          <a:off x="0" y="0"/>
          <a:ext cx="0" cy="0"/>
          <a:chOff x="0" y="0"/>
          <a:chExt cx="0" cy="0"/>
        </a:xfrm>
      </p:grpSpPr>
      <p:pic>
        <p:nvPicPr>
          <p:cNvPr id="353" name="Google Shape;353;p31"/>
          <p:cNvPicPr preferRelativeResize="0"/>
          <p:nvPr/>
        </p:nvPicPr>
        <p:blipFill>
          <a:blip r:embed="rId2">
            <a:alphaModFix amt="42000"/>
          </a:blip>
          <a:stretch>
            <a:fillRect/>
          </a:stretch>
        </p:blipFill>
        <p:spPr>
          <a:xfrm rot="9475653">
            <a:off x="5615241" y="4220734"/>
            <a:ext cx="4266899" cy="2787646"/>
          </a:xfrm>
          <a:prstGeom prst="rect">
            <a:avLst/>
          </a:prstGeom>
          <a:noFill/>
          <a:ln>
            <a:noFill/>
          </a:ln>
        </p:spPr>
      </p:pic>
      <p:pic>
        <p:nvPicPr>
          <p:cNvPr id="354" name="Google Shape;354;p31"/>
          <p:cNvPicPr preferRelativeResize="0"/>
          <p:nvPr/>
        </p:nvPicPr>
        <p:blipFill>
          <a:blip r:embed="rId3">
            <a:alphaModFix amt="42000"/>
          </a:blip>
          <a:stretch>
            <a:fillRect/>
          </a:stretch>
        </p:blipFill>
        <p:spPr>
          <a:xfrm rot="10340236">
            <a:off x="2240503" y="4433654"/>
            <a:ext cx="4266900" cy="2787650"/>
          </a:xfrm>
          <a:prstGeom prst="rect">
            <a:avLst/>
          </a:prstGeom>
          <a:noFill/>
          <a:ln>
            <a:noFill/>
          </a:ln>
        </p:spPr>
      </p:pic>
      <p:pic>
        <p:nvPicPr>
          <p:cNvPr id="355" name="Google Shape;355;p31"/>
          <p:cNvPicPr preferRelativeResize="0"/>
          <p:nvPr/>
        </p:nvPicPr>
        <p:blipFill>
          <a:blip r:embed="rId4">
            <a:alphaModFix/>
          </a:blip>
          <a:stretch>
            <a:fillRect/>
          </a:stretch>
        </p:blipFill>
        <p:spPr>
          <a:xfrm rot="10800000">
            <a:off x="-886958" y="4161620"/>
            <a:ext cx="4231199" cy="2764325"/>
          </a:xfrm>
          <a:prstGeom prst="rect">
            <a:avLst/>
          </a:prstGeom>
          <a:noFill/>
          <a:ln>
            <a:noFill/>
          </a:ln>
        </p:spPr>
      </p:pic>
      <p:pic>
        <p:nvPicPr>
          <p:cNvPr id="356" name="Google Shape;356;p31"/>
          <p:cNvPicPr preferRelativeResize="0"/>
          <p:nvPr/>
        </p:nvPicPr>
        <p:blipFill>
          <a:blip r:embed="rId5">
            <a:alphaModFix/>
          </a:blip>
          <a:stretch>
            <a:fillRect/>
          </a:stretch>
        </p:blipFill>
        <p:spPr>
          <a:xfrm rot="-3369864" flipH="1">
            <a:off x="8508574" y="4489498"/>
            <a:ext cx="951395" cy="1528698"/>
          </a:xfrm>
          <a:prstGeom prst="rect">
            <a:avLst/>
          </a:prstGeom>
          <a:noFill/>
          <a:ln>
            <a:noFill/>
          </a:ln>
        </p:spPr>
      </p:pic>
      <p:pic>
        <p:nvPicPr>
          <p:cNvPr id="357" name="Google Shape;357;p31"/>
          <p:cNvPicPr preferRelativeResize="0"/>
          <p:nvPr/>
        </p:nvPicPr>
        <p:blipFill>
          <a:blip r:embed="rId2">
            <a:alphaModFix amt="42000"/>
          </a:blip>
          <a:stretch>
            <a:fillRect/>
          </a:stretch>
        </p:blipFill>
        <p:spPr>
          <a:xfrm flipH="1">
            <a:off x="3034665" y="-2013164"/>
            <a:ext cx="4266900" cy="2787649"/>
          </a:xfrm>
          <a:prstGeom prst="rect">
            <a:avLst/>
          </a:prstGeom>
          <a:noFill/>
          <a:ln>
            <a:noFill/>
          </a:ln>
        </p:spPr>
      </p:pic>
      <p:pic>
        <p:nvPicPr>
          <p:cNvPr id="358" name="Google Shape;358;p31"/>
          <p:cNvPicPr preferRelativeResize="0"/>
          <p:nvPr/>
        </p:nvPicPr>
        <p:blipFill>
          <a:blip r:embed="rId4">
            <a:alphaModFix/>
          </a:blip>
          <a:stretch>
            <a:fillRect/>
          </a:stretch>
        </p:blipFill>
        <p:spPr>
          <a:xfrm rot="1621721">
            <a:off x="6432530" y="-1507268"/>
            <a:ext cx="4231198" cy="2764324"/>
          </a:xfrm>
          <a:prstGeom prst="rect">
            <a:avLst/>
          </a:prstGeom>
          <a:noFill/>
          <a:ln>
            <a:noFill/>
          </a:ln>
        </p:spPr>
      </p:pic>
      <p:pic>
        <p:nvPicPr>
          <p:cNvPr id="359" name="Google Shape;359;p31"/>
          <p:cNvPicPr preferRelativeResize="0"/>
          <p:nvPr/>
        </p:nvPicPr>
        <p:blipFill>
          <a:blip r:embed="rId3">
            <a:alphaModFix amt="42000"/>
          </a:blip>
          <a:stretch>
            <a:fillRect/>
          </a:stretch>
        </p:blipFill>
        <p:spPr>
          <a:xfrm rot="-878928">
            <a:off x="-1205784" y="-1518937"/>
            <a:ext cx="4266899" cy="2787648"/>
          </a:xfrm>
          <a:prstGeom prst="rect">
            <a:avLst/>
          </a:prstGeom>
          <a:noFill/>
          <a:ln>
            <a:noFill/>
          </a:ln>
        </p:spPr>
      </p:pic>
      <p:pic>
        <p:nvPicPr>
          <p:cNvPr id="360" name="Google Shape;360;p31"/>
          <p:cNvPicPr preferRelativeResize="0"/>
          <p:nvPr/>
        </p:nvPicPr>
        <p:blipFill>
          <a:blip r:embed="rId5">
            <a:alphaModFix/>
          </a:blip>
          <a:stretch>
            <a:fillRect/>
          </a:stretch>
        </p:blipFill>
        <p:spPr>
          <a:xfrm rot="9030618">
            <a:off x="-284274" y="-736662"/>
            <a:ext cx="953652" cy="1532316"/>
          </a:xfrm>
          <a:prstGeom prst="rect">
            <a:avLst/>
          </a:prstGeom>
          <a:noFill/>
          <a:ln>
            <a:noFill/>
          </a:ln>
        </p:spPr>
      </p:pic>
      <p:pic>
        <p:nvPicPr>
          <p:cNvPr id="361" name="Google Shape;361;p31"/>
          <p:cNvPicPr preferRelativeResize="0"/>
          <p:nvPr/>
        </p:nvPicPr>
        <p:blipFill>
          <a:blip r:embed="rId6">
            <a:alphaModFix/>
          </a:blip>
          <a:stretch>
            <a:fillRect/>
          </a:stretch>
        </p:blipFill>
        <p:spPr>
          <a:xfrm flipH="1">
            <a:off x="-713900" y="4161637"/>
            <a:ext cx="1544577" cy="1650623"/>
          </a:xfrm>
          <a:prstGeom prst="rect">
            <a:avLst/>
          </a:prstGeom>
          <a:noFill/>
          <a:ln>
            <a:noFill/>
          </a:ln>
        </p:spPr>
      </p:pic>
      <p:pic>
        <p:nvPicPr>
          <p:cNvPr id="362" name="Google Shape;362;p31"/>
          <p:cNvPicPr preferRelativeResize="0"/>
          <p:nvPr/>
        </p:nvPicPr>
        <p:blipFill>
          <a:blip r:embed="rId6">
            <a:alphaModFix/>
          </a:blip>
          <a:stretch>
            <a:fillRect/>
          </a:stretch>
        </p:blipFill>
        <p:spPr>
          <a:xfrm rot="10800000" flipH="1">
            <a:off x="8084488" y="-950413"/>
            <a:ext cx="1544577" cy="165062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LANK_1_1_1_1_1_1_1_1_1">
    <p:spTree>
      <p:nvGrpSpPr>
        <p:cNvPr id="1" name="Shape 363"/>
        <p:cNvGrpSpPr/>
        <p:nvPr/>
      </p:nvGrpSpPr>
      <p:grpSpPr>
        <a:xfrm>
          <a:off x="0" y="0"/>
          <a:ext cx="0" cy="0"/>
          <a:chOff x="0" y="0"/>
          <a:chExt cx="0" cy="0"/>
        </a:xfrm>
      </p:grpSpPr>
      <p:pic>
        <p:nvPicPr>
          <p:cNvPr id="364" name="Google Shape;364;p32"/>
          <p:cNvPicPr preferRelativeResize="0"/>
          <p:nvPr/>
        </p:nvPicPr>
        <p:blipFill>
          <a:blip r:embed="rId2">
            <a:alphaModFix/>
          </a:blip>
          <a:stretch>
            <a:fillRect/>
          </a:stretch>
        </p:blipFill>
        <p:spPr>
          <a:xfrm rot="10800000" flipH="1">
            <a:off x="0" y="1762326"/>
            <a:ext cx="3238751" cy="3424348"/>
          </a:xfrm>
          <a:prstGeom prst="rect">
            <a:avLst/>
          </a:prstGeom>
          <a:noFill/>
          <a:ln>
            <a:noFill/>
          </a:ln>
        </p:spPr>
      </p:pic>
      <p:pic>
        <p:nvPicPr>
          <p:cNvPr id="365" name="Google Shape;365;p32"/>
          <p:cNvPicPr preferRelativeResize="0"/>
          <p:nvPr/>
        </p:nvPicPr>
        <p:blipFill>
          <a:blip r:embed="rId3">
            <a:alphaModFix amt="42000"/>
          </a:blip>
          <a:stretch>
            <a:fillRect/>
          </a:stretch>
        </p:blipFill>
        <p:spPr>
          <a:xfrm rot="-1771295">
            <a:off x="-1665953" y="-1482274"/>
            <a:ext cx="4266903" cy="2787650"/>
          </a:xfrm>
          <a:prstGeom prst="rect">
            <a:avLst/>
          </a:prstGeom>
          <a:noFill/>
          <a:ln>
            <a:noFill/>
          </a:ln>
        </p:spPr>
      </p:pic>
      <p:pic>
        <p:nvPicPr>
          <p:cNvPr id="366" name="Google Shape;366;p32"/>
          <p:cNvPicPr preferRelativeResize="0"/>
          <p:nvPr/>
        </p:nvPicPr>
        <p:blipFill>
          <a:blip r:embed="rId4">
            <a:alphaModFix/>
          </a:blip>
          <a:stretch>
            <a:fillRect/>
          </a:stretch>
        </p:blipFill>
        <p:spPr>
          <a:xfrm rot="1448344" flipH="1">
            <a:off x="-555152" y="-1965556"/>
            <a:ext cx="3422157" cy="2235759"/>
          </a:xfrm>
          <a:prstGeom prst="rect">
            <a:avLst/>
          </a:prstGeom>
          <a:noFill/>
          <a:ln>
            <a:noFill/>
          </a:ln>
        </p:spPr>
      </p:pic>
      <p:pic>
        <p:nvPicPr>
          <p:cNvPr id="367" name="Google Shape;367;p32"/>
          <p:cNvPicPr preferRelativeResize="0"/>
          <p:nvPr/>
        </p:nvPicPr>
        <p:blipFill>
          <a:blip r:embed="rId4">
            <a:alphaModFix/>
          </a:blip>
          <a:stretch>
            <a:fillRect/>
          </a:stretch>
        </p:blipFill>
        <p:spPr>
          <a:xfrm rot="7791725">
            <a:off x="7198500" y="4068718"/>
            <a:ext cx="3422156" cy="2235759"/>
          </a:xfrm>
          <a:prstGeom prst="rect">
            <a:avLst/>
          </a:prstGeom>
          <a:noFill/>
          <a:ln>
            <a:noFill/>
          </a:ln>
        </p:spPr>
      </p:pic>
      <p:pic>
        <p:nvPicPr>
          <p:cNvPr id="368" name="Google Shape;368;p32"/>
          <p:cNvPicPr preferRelativeResize="0"/>
          <p:nvPr/>
        </p:nvPicPr>
        <p:blipFill>
          <a:blip r:embed="rId3">
            <a:alphaModFix amt="42000"/>
          </a:blip>
          <a:stretch>
            <a:fillRect/>
          </a:stretch>
        </p:blipFill>
        <p:spPr>
          <a:xfrm rot="9948443" flipH="1">
            <a:off x="5703848" y="4024626"/>
            <a:ext cx="4266902" cy="2787650"/>
          </a:xfrm>
          <a:prstGeom prst="rect">
            <a:avLst/>
          </a:prstGeom>
          <a:noFill/>
          <a:ln>
            <a:noFill/>
          </a:ln>
        </p:spPr>
      </p:pic>
      <p:pic>
        <p:nvPicPr>
          <p:cNvPr id="369" name="Google Shape;369;p32"/>
          <p:cNvPicPr preferRelativeResize="0"/>
          <p:nvPr/>
        </p:nvPicPr>
        <p:blipFill>
          <a:blip r:embed="rId5">
            <a:alphaModFix/>
          </a:blip>
          <a:stretch>
            <a:fillRect/>
          </a:stretch>
        </p:blipFill>
        <p:spPr>
          <a:xfrm rot="10800000" flipH="1">
            <a:off x="5751650" y="0"/>
            <a:ext cx="3392350" cy="358674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BLANK_1_1_1_1_1_1_1_1_2">
    <p:spTree>
      <p:nvGrpSpPr>
        <p:cNvPr id="1" name="Shape 370"/>
        <p:cNvGrpSpPr/>
        <p:nvPr/>
      </p:nvGrpSpPr>
      <p:grpSpPr>
        <a:xfrm>
          <a:off x="0" y="0"/>
          <a:ext cx="0" cy="0"/>
          <a:chOff x="0" y="0"/>
          <a:chExt cx="0" cy="0"/>
        </a:xfrm>
      </p:grpSpPr>
      <p:pic>
        <p:nvPicPr>
          <p:cNvPr id="371" name="Google Shape;371;p33"/>
          <p:cNvPicPr preferRelativeResize="0"/>
          <p:nvPr/>
        </p:nvPicPr>
        <p:blipFill>
          <a:blip r:embed="rId2">
            <a:alphaModFix/>
          </a:blip>
          <a:stretch>
            <a:fillRect/>
          </a:stretch>
        </p:blipFill>
        <p:spPr>
          <a:xfrm rot="-4011325" flipH="1">
            <a:off x="-1912297" y="-1007742"/>
            <a:ext cx="3960773" cy="2587652"/>
          </a:xfrm>
          <a:prstGeom prst="rect">
            <a:avLst/>
          </a:prstGeom>
          <a:noFill/>
          <a:ln>
            <a:noFill/>
          </a:ln>
        </p:spPr>
      </p:pic>
      <p:pic>
        <p:nvPicPr>
          <p:cNvPr id="372" name="Google Shape;372;p33"/>
          <p:cNvPicPr preferRelativeResize="0"/>
          <p:nvPr/>
        </p:nvPicPr>
        <p:blipFill>
          <a:blip r:embed="rId3">
            <a:alphaModFix/>
          </a:blip>
          <a:stretch>
            <a:fillRect/>
          </a:stretch>
        </p:blipFill>
        <p:spPr>
          <a:xfrm rot="8803508">
            <a:off x="-569849" y="-508454"/>
            <a:ext cx="1486975" cy="1589081"/>
          </a:xfrm>
          <a:prstGeom prst="rect">
            <a:avLst/>
          </a:prstGeom>
          <a:noFill/>
          <a:ln>
            <a:noFill/>
          </a:ln>
        </p:spPr>
      </p:pic>
      <p:pic>
        <p:nvPicPr>
          <p:cNvPr id="373" name="Google Shape;373;p33"/>
          <p:cNvPicPr preferRelativeResize="0"/>
          <p:nvPr/>
        </p:nvPicPr>
        <p:blipFill>
          <a:blip r:embed="rId4">
            <a:alphaModFix amt="42000"/>
          </a:blip>
          <a:stretch>
            <a:fillRect/>
          </a:stretch>
        </p:blipFill>
        <p:spPr>
          <a:xfrm rot="10098492" flipH="1">
            <a:off x="7210072" y="3504249"/>
            <a:ext cx="4266901" cy="2787650"/>
          </a:xfrm>
          <a:prstGeom prst="rect">
            <a:avLst/>
          </a:prstGeom>
          <a:noFill/>
          <a:ln>
            <a:noFill/>
          </a:ln>
        </p:spPr>
      </p:pic>
      <p:pic>
        <p:nvPicPr>
          <p:cNvPr id="374" name="Google Shape;374;p33"/>
          <p:cNvPicPr preferRelativeResize="0"/>
          <p:nvPr/>
        </p:nvPicPr>
        <p:blipFill>
          <a:blip r:embed="rId5">
            <a:alphaModFix amt="42000"/>
          </a:blip>
          <a:stretch>
            <a:fillRect/>
          </a:stretch>
        </p:blipFill>
        <p:spPr>
          <a:xfrm rot="-10456230">
            <a:off x="4597746" y="4099209"/>
            <a:ext cx="4266902" cy="278764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2800"/>
              <a:buFont typeface="Fahkwang"/>
              <a:buNone/>
              <a:defRPr sz="2800">
                <a:solidFill>
                  <a:schemeClr val="lt2"/>
                </a:solidFill>
                <a:latin typeface="Fahkwang"/>
                <a:ea typeface="Fahkwang"/>
                <a:cs typeface="Fahkwang"/>
                <a:sym typeface="Fahkwang"/>
              </a:defRPr>
            </a:lvl1pPr>
            <a:lvl2pPr lvl="1"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2pPr>
            <a:lvl3pPr lvl="2"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3pPr>
            <a:lvl4pPr lvl="3"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4pPr>
            <a:lvl5pPr lvl="4"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5pPr>
            <a:lvl6pPr lvl="5"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6pPr>
            <a:lvl7pPr lvl="6"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7pPr>
            <a:lvl8pPr lvl="7"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8pPr>
            <a:lvl9pPr lvl="8"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1pPr>
            <a:lvl2pPr marL="914400" lvl="1"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15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5" r:id="rId3"/>
    <p:sldLayoutId id="2147483662" r:id="rId4"/>
    <p:sldLayoutId id="2147483674" r:id="rId5"/>
    <p:sldLayoutId id="2147483677" r:id="rId6"/>
    <p:sldLayoutId id="2147483678" r:id="rId7"/>
    <p:sldLayoutId id="2147483679"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 Id="rId5" Type="http://schemas.openxmlformats.org/officeDocument/2006/relationships/image" Target="../media/image29.jpeg"/><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 Id="rId5" Type="http://schemas.openxmlformats.org/officeDocument/2006/relationships/image" Target="../media/image33.jpeg"/><Relationship Id="rId4" Type="http://schemas.openxmlformats.org/officeDocument/2006/relationships/image" Target="../media/image3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6" name="Google Shape;395;p38">
            <a:extLst>
              <a:ext uri="{FF2B5EF4-FFF2-40B4-BE49-F238E27FC236}">
                <a16:creationId xmlns:a16="http://schemas.microsoft.com/office/drawing/2014/main" id="{3ECF162E-C867-3CE0-5C27-23BD3704F2C3}"/>
              </a:ext>
            </a:extLst>
          </p:cNvPr>
          <p:cNvSpPr txBox="1">
            <a:spLocks noGrp="1"/>
          </p:cNvSpPr>
          <p:nvPr>
            <p:ph type="title"/>
          </p:nvPr>
        </p:nvSpPr>
        <p:spPr>
          <a:xfrm>
            <a:off x="1233177" y="1202259"/>
            <a:ext cx="6677646" cy="2738981"/>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4500" b="1">
                <a:solidFill>
                  <a:schemeClr val="tx1"/>
                </a:solidFill>
                <a:latin typeface="+mj-lt"/>
              </a:rPr>
              <a:t>CHÀO MỪNG CÁC EM ĐẾN VỚI BÀI HỌC NGÀY HÔM NAY!</a:t>
            </a:r>
            <a:endParaRPr sz="4500" b="1">
              <a:solidFill>
                <a:schemeClr val="tx1"/>
              </a:solidFill>
              <a:latin typeface="+mj-lt"/>
            </a:endParaRPr>
          </a:p>
        </p:txBody>
      </p:sp>
    </p:spTree>
    <p:extLst>
      <p:ext uri="{BB962C8B-B14F-4D97-AF65-F5344CB8AC3E}">
        <p14:creationId xmlns:p14="http://schemas.microsoft.com/office/powerpoint/2010/main" val="39389985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78E633F-36E6-A62D-3AC3-43AC1EBF232F}"/>
              </a:ext>
            </a:extLst>
          </p:cNvPr>
          <p:cNvSpPr txBox="1"/>
          <p:nvPr/>
        </p:nvSpPr>
        <p:spPr>
          <a:xfrm>
            <a:off x="779585" y="911063"/>
            <a:ext cx="7186246" cy="3426579"/>
          </a:xfrm>
          <a:prstGeom prst="rect">
            <a:avLst/>
          </a:prstGeom>
          <a:noFill/>
        </p:spPr>
        <p:txBody>
          <a:bodyPr wrap="square">
            <a:spAutoFit/>
          </a:bodyPr>
          <a:lstStyle/>
          <a:p>
            <a:pPr marL="0" marR="0" algn="just">
              <a:lnSpc>
                <a:spcPct val="130000"/>
              </a:lnSpc>
              <a:spcBef>
                <a:spcPts val="0"/>
              </a:spcBef>
              <a:spcAft>
                <a:spcPts val="800"/>
              </a:spcAft>
            </a:pPr>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1.2. Vai </a:t>
            </a:r>
            <a:r>
              <a:rPr lang="en-US" sz="2800" b="1"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trò</a:t>
            </a:r>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chăm</a:t>
            </a:r>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sóc</a:t>
            </a:r>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rừng</a:t>
            </a:r>
            <a:endParaRPr lang="en-US" sz="2800"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30480" marR="30480" algn="just">
              <a:lnSpc>
                <a:spcPct val="130000"/>
              </a:lnSpc>
              <a:spcBef>
                <a:spcPts val="0"/>
              </a:spcBef>
              <a:spcAft>
                <a:spcPts val="0"/>
              </a:spcAft>
            </a:pPr>
            <a:r>
              <a:rPr lang="vi-VN"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Giảm sự phát triển của cỏ dại, sâu bệnh hại</a:t>
            </a:r>
            <a:endParaRPr lang="en-US" sz="2800" dirty="0">
              <a:solidFill>
                <a:srgbClr val="002060"/>
              </a:solidFill>
              <a:effectLst/>
              <a:latin typeface="Times New Roman" panose="02020603050405020304" pitchFamily="18" charset="0"/>
              <a:ea typeface="Times New Roman" panose="02020603050405020304" pitchFamily="18" charset="0"/>
            </a:endParaRPr>
          </a:p>
          <a:p>
            <a:pPr marL="30480" marR="30480" algn="just">
              <a:lnSpc>
                <a:spcPct val="130000"/>
              </a:lnSpc>
              <a:spcBef>
                <a:spcPts val="0"/>
              </a:spcBef>
              <a:spcAft>
                <a:spcPts val="0"/>
              </a:spcAft>
            </a:pPr>
            <a:r>
              <a:rPr lang="vi-VN"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Tăng khả năng thấm và giữ nước của đất, làm đất tơi xốp, từ đó tạo điều kiện thuận lợi cho rừng non sinh trưởng và phát triển tốt.</a:t>
            </a:r>
            <a:endParaRPr lang="en-US" sz="2800" dirty="0">
              <a:solidFill>
                <a:srgbClr val="002060"/>
              </a:solidFill>
              <a:effectLst/>
              <a:latin typeface="Times New Roman" panose="02020603050405020304" pitchFamily="18" charset="0"/>
              <a:ea typeface="Times New Roman" panose="02020603050405020304" pitchFamily="18" charset="0"/>
            </a:endParaRPr>
          </a:p>
          <a:p>
            <a:pPr algn="just"/>
            <a:r>
              <a:rPr lang="vi-VN" sz="2800" dirty="0">
                <a:solidFill>
                  <a:srgbClr val="002060"/>
                </a:solidFill>
                <a:effectLst/>
                <a:latin typeface="Times New Roman" panose="02020603050405020304" pitchFamily="18" charset="0"/>
                <a:ea typeface="Arial" panose="020B0604020202020204" pitchFamily="34" charset="0"/>
              </a:rPr>
              <a:t>- Nâng cao giá trị kinh tế của rừng trồng.</a:t>
            </a:r>
            <a:endParaRPr lang="en-US" sz="2800" dirty="0">
              <a:solidFill>
                <a:srgbClr val="002060"/>
              </a:solidFill>
            </a:endParaRPr>
          </a:p>
        </p:txBody>
      </p:sp>
    </p:spTree>
    <p:extLst>
      <p:ext uri="{BB962C8B-B14F-4D97-AF65-F5344CB8AC3E}">
        <p14:creationId xmlns:p14="http://schemas.microsoft.com/office/powerpoint/2010/main" val="66962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anim calcmode="lin" valueType="num">
                                      <p:cBhvr>
                                        <p:cTn id="13"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1000"/>
                                        <p:tgtEl>
                                          <p:spTgt spid="10">
                                            <p:txEl>
                                              <p:pRg st="2" end="2"/>
                                            </p:txEl>
                                          </p:spTgt>
                                        </p:tgtEl>
                                      </p:cBhvr>
                                    </p:animEffect>
                                    <p:anim calcmode="lin" valueType="num">
                                      <p:cBhvr>
                                        <p:cTn id="18"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0">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1000"/>
                                        <p:tgtEl>
                                          <p:spTgt spid="10">
                                            <p:txEl>
                                              <p:pRg st="3" end="3"/>
                                            </p:txEl>
                                          </p:spTgt>
                                        </p:tgtEl>
                                      </p:cBhvr>
                                    </p:animEffect>
                                    <p:anim calcmode="lin" valueType="num">
                                      <p:cBhvr>
                                        <p:cTn id="23"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9" name="Google Shape;429;p40"/>
          <p:cNvPicPr preferRelativeResize="0"/>
          <p:nvPr/>
        </p:nvPicPr>
        <p:blipFill>
          <a:blip r:embed="rId3">
            <a:alphaModFix/>
          </a:blip>
          <a:stretch>
            <a:fillRect/>
          </a:stretch>
        </p:blipFill>
        <p:spPr>
          <a:xfrm>
            <a:off x="6704199" y="472459"/>
            <a:ext cx="4232449" cy="4198589"/>
          </a:xfrm>
          <a:prstGeom prst="rect">
            <a:avLst/>
          </a:prstGeom>
          <a:noFill/>
          <a:ln>
            <a:noFill/>
          </a:ln>
        </p:spPr>
      </p:pic>
      <p:sp>
        <p:nvSpPr>
          <p:cNvPr id="5" name="TextBox 4">
            <a:extLst>
              <a:ext uri="{FF2B5EF4-FFF2-40B4-BE49-F238E27FC236}">
                <a16:creationId xmlns:a16="http://schemas.microsoft.com/office/drawing/2014/main" id="{0D9B0F31-4ACB-F506-267A-7B521160D1A0}"/>
              </a:ext>
            </a:extLst>
          </p:cNvPr>
          <p:cNvSpPr txBox="1"/>
          <p:nvPr/>
        </p:nvSpPr>
        <p:spPr>
          <a:xfrm>
            <a:off x="1105475" y="1757357"/>
            <a:ext cx="5482894" cy="1608325"/>
          </a:xfrm>
          <a:prstGeom prst="rect">
            <a:avLst/>
          </a:prstGeom>
          <a:noFill/>
        </p:spPr>
        <p:txBody>
          <a:bodyPr wrap="square">
            <a:spAutoFit/>
          </a:bodyPr>
          <a:lstStyle/>
          <a:p>
            <a:pPr algn="ctr">
              <a:lnSpc>
                <a:spcPct val="150000"/>
              </a:lnSpc>
            </a:pPr>
            <a:r>
              <a:rPr lang="en-US" sz="3500" b="1" dirty="0"/>
              <a:t>NHIỆM VỤ CỦA TRỒNG VÀ CHĂM SÓC RỪNG</a:t>
            </a:r>
            <a:endParaRPr lang="vi-VN" sz="3500" b="1" dirty="0"/>
          </a:p>
        </p:txBody>
      </p:sp>
      <p:sp>
        <p:nvSpPr>
          <p:cNvPr id="8" name="Rectangle: Rounded Corners 7">
            <a:extLst>
              <a:ext uri="{FF2B5EF4-FFF2-40B4-BE49-F238E27FC236}">
                <a16:creationId xmlns:a16="http://schemas.microsoft.com/office/drawing/2014/main" id="{55DEC7DC-1455-53A4-8F3E-03A550B6ACE6}"/>
              </a:ext>
            </a:extLst>
          </p:cNvPr>
          <p:cNvSpPr/>
          <p:nvPr/>
        </p:nvSpPr>
        <p:spPr>
          <a:xfrm>
            <a:off x="3120716" y="599607"/>
            <a:ext cx="1139252" cy="962878"/>
          </a:xfrm>
          <a:prstGeom prst="round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b="1" dirty="0"/>
              <a:t>2</a:t>
            </a:r>
          </a:p>
        </p:txBody>
      </p:sp>
    </p:spTree>
    <p:extLst>
      <p:ext uri="{BB962C8B-B14F-4D97-AF65-F5344CB8AC3E}">
        <p14:creationId xmlns:p14="http://schemas.microsoft.com/office/powerpoint/2010/main" val="364607039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AFA316-9107-5DD9-898F-570614C69B09}"/>
              </a:ext>
            </a:extLst>
          </p:cNvPr>
          <p:cNvSpPr txBox="1"/>
          <p:nvPr/>
        </p:nvSpPr>
        <p:spPr>
          <a:xfrm>
            <a:off x="712177" y="1059303"/>
            <a:ext cx="7719646" cy="1716880"/>
          </a:xfrm>
          <a:prstGeom prst="rect">
            <a:avLst/>
          </a:prstGeom>
          <a:noFill/>
        </p:spPr>
        <p:txBody>
          <a:bodyPr wrap="square">
            <a:spAutoFit/>
          </a:bodyPr>
          <a:lstStyle/>
          <a:p>
            <a:pPr marL="30480" marR="30480" algn="just">
              <a:lnSpc>
                <a:spcPct val="130000"/>
              </a:lnSpc>
              <a:spcBef>
                <a:spcPts val="0"/>
              </a:spcBef>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T</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ìm hiểu thông tin mục 1</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sgk</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23,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và trả lời câu hỏi: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 tên một số hoạt động chăm sóc rừng và vai trò của các hoạt động đó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C008944A-304D-CECE-AEAD-96FEF0E4C89F}"/>
              </a:ext>
            </a:extLst>
          </p:cNvPr>
          <p:cNvSpPr txBox="1"/>
          <p:nvPr/>
        </p:nvSpPr>
        <p:spPr>
          <a:xfrm>
            <a:off x="1777103" y="246185"/>
            <a:ext cx="5261548" cy="553998"/>
          </a:xfrm>
          <a:prstGeom prst="rect">
            <a:avLst/>
          </a:prstGeom>
          <a:noFill/>
        </p:spPr>
        <p:txBody>
          <a:bodyPr wrap="square" rtlCol="0">
            <a:spAutoFit/>
          </a:bodyPr>
          <a:lstStyle/>
          <a:p>
            <a:pPr algn="ctr"/>
            <a:r>
              <a:rPr lang="en-US" sz="3000" b="1" dirty="0">
                <a:solidFill>
                  <a:srgbClr val="C00000"/>
                </a:solidFill>
              </a:rPr>
              <a:t>THẢO LUẬN CẶP ĐÔI</a:t>
            </a:r>
          </a:p>
        </p:txBody>
      </p:sp>
    </p:spTree>
    <p:extLst>
      <p:ext uri="{BB962C8B-B14F-4D97-AF65-F5344CB8AC3E}">
        <p14:creationId xmlns:p14="http://schemas.microsoft.com/office/powerpoint/2010/main" val="320960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E3407A-E37B-3443-B0E1-7EA2CA9F74B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809991"/>
            <a:ext cx="4459032" cy="3914409"/>
          </a:xfrm>
          <a:prstGeom prst="rect">
            <a:avLst/>
          </a:prstGeom>
          <a:noFill/>
          <a:ln>
            <a:noFill/>
          </a:ln>
        </p:spPr>
      </p:pic>
      <p:pic>
        <p:nvPicPr>
          <p:cNvPr id="4" name="Picture 3">
            <a:extLst>
              <a:ext uri="{FF2B5EF4-FFF2-40B4-BE49-F238E27FC236}">
                <a16:creationId xmlns:a16="http://schemas.microsoft.com/office/drawing/2014/main" id="{68114369-05AF-CCD4-94D2-5DFC86FF5B1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6388" y="809991"/>
            <a:ext cx="4459031" cy="3914409"/>
          </a:xfrm>
          <a:prstGeom prst="rect">
            <a:avLst/>
          </a:prstGeom>
          <a:noFill/>
          <a:ln>
            <a:noFill/>
          </a:ln>
        </p:spPr>
      </p:pic>
    </p:spTree>
    <p:extLst>
      <p:ext uri="{BB962C8B-B14F-4D97-AF65-F5344CB8AC3E}">
        <p14:creationId xmlns:p14="http://schemas.microsoft.com/office/powerpoint/2010/main" val="3561552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761305-7293-9F9E-5712-22A11E6A69F4}"/>
              </a:ext>
            </a:extLst>
          </p:cNvPr>
          <p:cNvSpPr txBox="1"/>
          <p:nvPr/>
        </p:nvSpPr>
        <p:spPr>
          <a:xfrm>
            <a:off x="108438" y="0"/>
            <a:ext cx="8927123" cy="5468164"/>
          </a:xfrm>
          <a:prstGeom prst="rect">
            <a:avLst/>
          </a:prstGeom>
          <a:noFill/>
        </p:spPr>
        <p:txBody>
          <a:bodyPr wrap="square">
            <a:spAutoFit/>
          </a:bodyPr>
          <a:lstStyle/>
          <a:p>
            <a:pPr marL="0" marR="0" algn="just">
              <a:spcBef>
                <a:spcPts val="0"/>
              </a:spcBef>
            </a:pPr>
            <a:r>
              <a:rPr lang="en-US" sz="2800" b="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2800" b="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2800" b="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2800" b="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800" b="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sóc</a:t>
            </a:r>
            <a:r>
              <a:rPr lang="en-US" sz="2800" b="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endParaRPr lang="en-US" sz="2800"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algn="just">
              <a:spcBef>
                <a:spcPts val="0"/>
              </a:spcBef>
            </a:pPr>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2.</a:t>
            </a:r>
            <a:r>
              <a:rPr lang="en-US" sz="2800" b="1" kern="1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1</a:t>
            </a:r>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Nhiệm</a:t>
            </a:r>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vụ</a:t>
            </a:r>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trồng</a:t>
            </a:r>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rừng</a:t>
            </a:r>
            <a:endParaRPr lang="en-US" sz="2800"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30480" marR="30480" algn="just">
              <a:spcBef>
                <a:spcPts val="0"/>
              </a:spcBef>
              <a:spcAft>
                <a:spcPts val="0"/>
              </a:spcAft>
            </a:pPr>
            <a:r>
              <a:rPr lang="vi-VN"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Đảm bảo toàn bộ diện tích đất được sử dụng cho mục đích lâm nghiệp luôn được phủ xanh.</a:t>
            </a:r>
            <a:endParaRPr lang="en-US" sz="2800" dirty="0">
              <a:solidFill>
                <a:srgbClr val="002060"/>
              </a:solidFill>
              <a:effectLst/>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vi-VN"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Cung cấp lâm sản phục vụ nhu cầu tiêu dùng trong nước và xuất khẩu.</a:t>
            </a:r>
            <a:endParaRPr lang="en-US" sz="2800" dirty="0">
              <a:solidFill>
                <a:srgbClr val="002060"/>
              </a:solidFill>
              <a:effectLst/>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vi-VN"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Bảo vệ nguồn nước, bảo vệ đất, chống xói mòn,…; trồng rừng phòng hộ chắn gió, chắn cát bay; rừng phòng hộ chắn sóng, lấn biển.</a:t>
            </a:r>
            <a:endParaRPr lang="en-US" sz="2800" dirty="0">
              <a:solidFill>
                <a:srgbClr val="002060"/>
              </a:solidFill>
              <a:effectLst/>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vi-VN"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Bảo tồn đa dạng sinh học bằng trồng những loài cây bản địa có giá trị, tăng giá trị văn hoá, cảnh quan cho những khu rừng văn hoá – lịch sử.....</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3311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circle(in)">
                                      <p:cBhvr>
                                        <p:cTn id="26" dur="20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wipe(down)">
                                      <p:cBhvr>
                                        <p:cTn id="3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AFA316-9107-5DD9-898F-570614C69B09}"/>
              </a:ext>
            </a:extLst>
          </p:cNvPr>
          <p:cNvSpPr txBox="1"/>
          <p:nvPr/>
        </p:nvSpPr>
        <p:spPr>
          <a:xfrm>
            <a:off x="712177" y="1059303"/>
            <a:ext cx="7719646" cy="1716880"/>
          </a:xfrm>
          <a:prstGeom prst="rect">
            <a:avLst/>
          </a:prstGeom>
          <a:noFill/>
        </p:spPr>
        <p:txBody>
          <a:bodyPr wrap="square">
            <a:spAutoFit/>
          </a:bodyPr>
          <a:lstStyle/>
          <a:p>
            <a:pPr marL="30480" marR="30480" algn="just">
              <a:lnSpc>
                <a:spcPct val="130000"/>
              </a:lnSpc>
              <a:spcBef>
                <a:spcPts val="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T</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ìm hiểu thông tin mục </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2.1</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sgk</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24,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và trả lời câu hỏi: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rồng rừng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C008944A-304D-CECE-AEAD-96FEF0E4C89F}"/>
              </a:ext>
            </a:extLst>
          </p:cNvPr>
          <p:cNvSpPr txBox="1"/>
          <p:nvPr/>
        </p:nvSpPr>
        <p:spPr>
          <a:xfrm>
            <a:off x="1777103" y="246185"/>
            <a:ext cx="5261548" cy="553998"/>
          </a:xfrm>
          <a:prstGeom prst="rect">
            <a:avLst/>
          </a:prstGeom>
          <a:noFill/>
        </p:spPr>
        <p:txBody>
          <a:bodyPr wrap="square" rtlCol="0">
            <a:spAutoFit/>
          </a:bodyPr>
          <a:lstStyle/>
          <a:p>
            <a:pPr algn="ctr"/>
            <a:r>
              <a:rPr lang="en-US" sz="3000" b="1" dirty="0">
                <a:solidFill>
                  <a:srgbClr val="C00000"/>
                </a:solidFill>
              </a:rPr>
              <a:t>THẢO LUẬN CẶP ĐÔI</a:t>
            </a:r>
          </a:p>
        </p:txBody>
      </p:sp>
    </p:spTree>
    <p:extLst>
      <p:ext uri="{BB962C8B-B14F-4D97-AF65-F5344CB8AC3E}">
        <p14:creationId xmlns:p14="http://schemas.microsoft.com/office/powerpoint/2010/main" val="211239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B83C52-A0D3-D275-1745-6E239A2D2F70}"/>
              </a:ext>
            </a:extLst>
          </p:cNvPr>
          <p:cNvPicPr>
            <a:picLocks noChangeAspect="1"/>
          </p:cNvPicPr>
          <p:nvPr/>
        </p:nvPicPr>
        <p:blipFill>
          <a:blip r:embed="rId2"/>
          <a:stretch>
            <a:fillRect/>
          </a:stretch>
        </p:blipFill>
        <p:spPr>
          <a:xfrm>
            <a:off x="108804" y="419465"/>
            <a:ext cx="4463196" cy="3789119"/>
          </a:xfrm>
          <a:prstGeom prst="rect">
            <a:avLst/>
          </a:prstGeom>
        </p:spPr>
      </p:pic>
      <p:pic>
        <p:nvPicPr>
          <p:cNvPr id="5" name="Picture 4">
            <a:extLst>
              <a:ext uri="{FF2B5EF4-FFF2-40B4-BE49-F238E27FC236}">
                <a16:creationId xmlns:a16="http://schemas.microsoft.com/office/drawing/2014/main" id="{04B221AA-F45D-6366-7017-7D23A77B6D4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3617" y="419465"/>
            <a:ext cx="4311579" cy="3789119"/>
          </a:xfrm>
          <a:prstGeom prst="rect">
            <a:avLst/>
          </a:prstGeom>
          <a:noFill/>
        </p:spPr>
      </p:pic>
      <p:sp>
        <p:nvSpPr>
          <p:cNvPr id="7" name="TextBox 6">
            <a:extLst>
              <a:ext uri="{FF2B5EF4-FFF2-40B4-BE49-F238E27FC236}">
                <a16:creationId xmlns:a16="http://schemas.microsoft.com/office/drawing/2014/main" id="{9F4AF5AE-005C-D3EE-E518-D2E5D8B25102}"/>
              </a:ext>
            </a:extLst>
          </p:cNvPr>
          <p:cNvSpPr txBox="1"/>
          <p:nvPr/>
        </p:nvSpPr>
        <p:spPr>
          <a:xfrm>
            <a:off x="527538" y="4416258"/>
            <a:ext cx="3681047" cy="523220"/>
          </a:xfrm>
          <a:prstGeom prst="rect">
            <a:avLst/>
          </a:prstGeom>
          <a:noFill/>
        </p:spPr>
        <p:txBody>
          <a:bodyPr wrap="square">
            <a:spAutoFit/>
          </a:bodyPr>
          <a:lstStyle/>
          <a:p>
            <a:r>
              <a:rPr lang="en-US" sz="2800" b="1" dirty="0" err="1">
                <a:effectLst/>
                <a:latin typeface="Times New Roman" panose="02020603050405020304" pitchFamily="18" charset="0"/>
                <a:ea typeface="Arial" panose="020B0604020202020204" pitchFamily="34" charset="0"/>
              </a:rPr>
              <a:t>Trồng</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rừng</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cảnh</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quan</a:t>
            </a:r>
            <a:endParaRPr lang="en-US" sz="2800" dirty="0"/>
          </a:p>
        </p:txBody>
      </p:sp>
      <p:sp>
        <p:nvSpPr>
          <p:cNvPr id="9" name="TextBox 8">
            <a:extLst>
              <a:ext uri="{FF2B5EF4-FFF2-40B4-BE49-F238E27FC236}">
                <a16:creationId xmlns:a16="http://schemas.microsoft.com/office/drawing/2014/main" id="{7CEFC5E3-5C70-F8DE-60BF-E94B6EE75039}"/>
              </a:ext>
            </a:extLst>
          </p:cNvPr>
          <p:cNvSpPr txBox="1"/>
          <p:nvPr/>
        </p:nvSpPr>
        <p:spPr>
          <a:xfrm>
            <a:off x="4579117" y="4412154"/>
            <a:ext cx="4564883" cy="492443"/>
          </a:xfrm>
          <a:prstGeom prst="rect">
            <a:avLst/>
          </a:prstGeom>
          <a:noFill/>
        </p:spPr>
        <p:txBody>
          <a:bodyPr wrap="square">
            <a:spAutoFit/>
          </a:bodyPr>
          <a:lstStyle/>
          <a:p>
            <a:r>
              <a:rPr lang="en-US" sz="2600" b="1" dirty="0" err="1">
                <a:effectLst/>
                <a:latin typeface="Times New Roman" panose="02020603050405020304" pitchFamily="18" charset="0"/>
                <a:ea typeface="Arial" panose="020B0604020202020204" pitchFamily="34" charset="0"/>
              </a:rPr>
              <a:t>Trồng</a:t>
            </a:r>
            <a:r>
              <a:rPr lang="en-US" sz="2600" b="1" dirty="0">
                <a:effectLst/>
                <a:latin typeface="Times New Roman" panose="02020603050405020304" pitchFamily="18" charset="0"/>
                <a:ea typeface="Arial" panose="020B0604020202020204" pitchFamily="34" charset="0"/>
              </a:rPr>
              <a:t> </a:t>
            </a:r>
            <a:r>
              <a:rPr lang="en-US" sz="2600" b="1" dirty="0" err="1">
                <a:effectLst/>
                <a:latin typeface="Times New Roman" panose="02020603050405020304" pitchFamily="18" charset="0"/>
                <a:ea typeface="Arial" panose="020B0604020202020204" pitchFamily="34" charset="0"/>
              </a:rPr>
              <a:t>rừng</a:t>
            </a:r>
            <a:r>
              <a:rPr lang="en-US" sz="2600" b="1" dirty="0">
                <a:effectLst/>
                <a:latin typeface="Times New Roman" panose="02020603050405020304" pitchFamily="18" charset="0"/>
                <a:ea typeface="Arial" panose="020B0604020202020204" pitchFamily="34" charset="0"/>
              </a:rPr>
              <a:t> </a:t>
            </a:r>
            <a:r>
              <a:rPr lang="en-US" sz="2600" b="1" dirty="0" err="1">
                <a:effectLst/>
                <a:latin typeface="Times New Roman" panose="02020603050405020304" pitchFamily="18" charset="0"/>
                <a:ea typeface="Arial" panose="020B0604020202020204" pitchFamily="34" charset="0"/>
              </a:rPr>
              <a:t>phòng</a:t>
            </a:r>
            <a:r>
              <a:rPr lang="en-US" sz="2600" b="1" dirty="0">
                <a:effectLst/>
                <a:latin typeface="Times New Roman" panose="02020603050405020304" pitchFamily="18" charset="0"/>
                <a:ea typeface="Arial" panose="020B0604020202020204" pitchFamily="34" charset="0"/>
              </a:rPr>
              <a:t> </a:t>
            </a:r>
            <a:r>
              <a:rPr lang="en-US" sz="2600" b="1" dirty="0" err="1">
                <a:effectLst/>
                <a:latin typeface="Times New Roman" panose="02020603050405020304" pitchFamily="18" charset="0"/>
                <a:ea typeface="Arial" panose="020B0604020202020204" pitchFamily="34" charset="0"/>
              </a:rPr>
              <a:t>hộ</a:t>
            </a:r>
            <a:r>
              <a:rPr lang="en-US" sz="2600" b="1" dirty="0">
                <a:effectLst/>
                <a:latin typeface="Times New Roman" panose="02020603050405020304" pitchFamily="18" charset="0"/>
                <a:ea typeface="Arial" panose="020B0604020202020204" pitchFamily="34" charset="0"/>
              </a:rPr>
              <a:t> </a:t>
            </a:r>
            <a:r>
              <a:rPr lang="en-US" sz="2600" b="1" dirty="0" err="1">
                <a:effectLst/>
                <a:latin typeface="Times New Roman" panose="02020603050405020304" pitchFamily="18" charset="0"/>
                <a:ea typeface="Arial" panose="020B0604020202020204" pitchFamily="34" charset="0"/>
              </a:rPr>
              <a:t>ven</a:t>
            </a:r>
            <a:r>
              <a:rPr lang="en-US" sz="2600" b="1" dirty="0">
                <a:effectLst/>
                <a:latin typeface="Times New Roman" panose="02020603050405020304" pitchFamily="18" charset="0"/>
                <a:ea typeface="Arial" panose="020B0604020202020204" pitchFamily="34" charset="0"/>
              </a:rPr>
              <a:t> </a:t>
            </a:r>
            <a:r>
              <a:rPr lang="en-US" sz="2600" b="1" dirty="0" err="1">
                <a:effectLst/>
                <a:latin typeface="Times New Roman" panose="02020603050405020304" pitchFamily="18" charset="0"/>
                <a:ea typeface="Arial" panose="020B0604020202020204" pitchFamily="34" charset="0"/>
              </a:rPr>
              <a:t>biển</a:t>
            </a:r>
            <a:endParaRPr lang="en-US" sz="2600" dirty="0"/>
          </a:p>
        </p:txBody>
      </p:sp>
      <p:sp>
        <p:nvSpPr>
          <p:cNvPr id="10" name="TextBox 9">
            <a:extLst>
              <a:ext uri="{FF2B5EF4-FFF2-40B4-BE49-F238E27FC236}">
                <a16:creationId xmlns:a16="http://schemas.microsoft.com/office/drawing/2014/main" id="{EFD6D096-11D0-BE2B-F358-61D55C3327DB}"/>
              </a:ext>
            </a:extLst>
          </p:cNvPr>
          <p:cNvSpPr txBox="1"/>
          <p:nvPr/>
        </p:nvSpPr>
        <p:spPr>
          <a:xfrm>
            <a:off x="363415" y="-57588"/>
            <a:ext cx="3681047" cy="523220"/>
          </a:xfrm>
          <a:prstGeom prst="rect">
            <a:avLst/>
          </a:prstGeom>
          <a:noFill/>
        </p:spPr>
        <p:txBody>
          <a:bodyPr wrap="square">
            <a:spAutoFit/>
          </a:bodyPr>
          <a:lstStyle/>
          <a:p>
            <a:pPr algn="ctr"/>
            <a:r>
              <a:rPr lang="en-US" sz="2800" b="1" dirty="0" err="1">
                <a:effectLst/>
                <a:latin typeface="Times New Roman" panose="02020603050405020304" pitchFamily="18" charset="0"/>
                <a:ea typeface="Arial" panose="020B0604020202020204" pitchFamily="34" charset="0"/>
              </a:rPr>
              <a:t>Hình</a:t>
            </a:r>
            <a:r>
              <a:rPr lang="en-US" sz="2800" b="1" dirty="0">
                <a:effectLst/>
                <a:latin typeface="Times New Roman" panose="02020603050405020304" pitchFamily="18" charset="0"/>
                <a:ea typeface="Arial" panose="020B0604020202020204" pitchFamily="34" charset="0"/>
              </a:rPr>
              <a:t> 1</a:t>
            </a:r>
            <a:endParaRPr lang="en-US" sz="2800" dirty="0"/>
          </a:p>
        </p:txBody>
      </p:sp>
      <p:sp>
        <p:nvSpPr>
          <p:cNvPr id="11" name="TextBox 10">
            <a:extLst>
              <a:ext uri="{FF2B5EF4-FFF2-40B4-BE49-F238E27FC236}">
                <a16:creationId xmlns:a16="http://schemas.microsoft.com/office/drawing/2014/main" id="{095F19F2-C08E-02DF-8B1E-80FDB376FC10}"/>
              </a:ext>
            </a:extLst>
          </p:cNvPr>
          <p:cNvSpPr txBox="1"/>
          <p:nvPr/>
        </p:nvSpPr>
        <p:spPr>
          <a:xfrm>
            <a:off x="5354149" y="-57588"/>
            <a:ext cx="3681047" cy="523220"/>
          </a:xfrm>
          <a:prstGeom prst="rect">
            <a:avLst/>
          </a:prstGeom>
          <a:noFill/>
        </p:spPr>
        <p:txBody>
          <a:bodyPr wrap="square">
            <a:spAutoFit/>
          </a:bodyPr>
          <a:lstStyle/>
          <a:p>
            <a:pPr algn="ctr"/>
            <a:r>
              <a:rPr lang="en-US" sz="2800" b="1" dirty="0" err="1">
                <a:effectLst/>
                <a:latin typeface="Times New Roman" panose="02020603050405020304" pitchFamily="18" charset="0"/>
                <a:ea typeface="Arial" panose="020B0604020202020204" pitchFamily="34" charset="0"/>
              </a:rPr>
              <a:t>Hình</a:t>
            </a:r>
            <a:r>
              <a:rPr lang="en-US" sz="2800" b="1" dirty="0">
                <a:effectLst/>
                <a:latin typeface="Times New Roman" panose="02020603050405020304" pitchFamily="18" charset="0"/>
                <a:ea typeface="Arial" panose="020B0604020202020204" pitchFamily="34" charset="0"/>
              </a:rPr>
              <a:t> 2</a:t>
            </a:r>
            <a:endParaRPr lang="en-US" sz="2800" dirty="0"/>
          </a:p>
        </p:txBody>
      </p:sp>
    </p:spTree>
    <p:extLst>
      <p:ext uri="{BB962C8B-B14F-4D97-AF65-F5344CB8AC3E}">
        <p14:creationId xmlns:p14="http://schemas.microsoft.com/office/powerpoint/2010/main" val="242860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403672-BD14-6D9B-79B5-BB03999F2FF8}"/>
              </a:ext>
            </a:extLst>
          </p:cNvPr>
          <p:cNvSpPr txBox="1"/>
          <p:nvPr/>
        </p:nvSpPr>
        <p:spPr>
          <a:xfrm>
            <a:off x="674077" y="1364103"/>
            <a:ext cx="7186246" cy="1716880"/>
          </a:xfrm>
          <a:prstGeom prst="rect">
            <a:avLst/>
          </a:prstGeom>
          <a:noFill/>
        </p:spPr>
        <p:txBody>
          <a:bodyPr wrap="square">
            <a:spAutoFit/>
          </a:bodyPr>
          <a:lstStyle/>
          <a:p>
            <a:pPr marL="30480" marR="30480" algn="just">
              <a:lnSpc>
                <a:spcPct val="130000"/>
              </a:lnSpc>
              <a:spcBef>
                <a:spcPts val="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T</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ìm hiểu thông tin mục </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2.2</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sgk</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24,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và trả lời câu hỏi: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sóc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rừng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0455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2103D8-920E-F8EE-43A4-BD1E8741EB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4456" y="106607"/>
            <a:ext cx="3949039" cy="2465143"/>
          </a:xfrm>
          <a:prstGeom prst="rect">
            <a:avLst/>
          </a:prstGeom>
          <a:noFill/>
          <a:ln>
            <a:noFill/>
          </a:ln>
        </p:spPr>
      </p:pic>
      <p:pic>
        <p:nvPicPr>
          <p:cNvPr id="3" name="Picture 2">
            <a:extLst>
              <a:ext uri="{FF2B5EF4-FFF2-40B4-BE49-F238E27FC236}">
                <a16:creationId xmlns:a16="http://schemas.microsoft.com/office/drawing/2014/main" id="{436ED08E-8FB3-F0F7-A0FB-09BAB7296BC5}"/>
              </a:ext>
            </a:extLst>
          </p:cNvPr>
          <p:cNvPicPr>
            <a:picLocks noChangeAspect="1"/>
          </p:cNvPicPr>
          <p:nvPr/>
        </p:nvPicPr>
        <p:blipFill>
          <a:blip r:embed="rId3"/>
          <a:stretch>
            <a:fillRect/>
          </a:stretch>
        </p:blipFill>
        <p:spPr>
          <a:xfrm>
            <a:off x="4348529" y="106607"/>
            <a:ext cx="4221040" cy="2452122"/>
          </a:xfrm>
          <a:prstGeom prst="rect">
            <a:avLst/>
          </a:prstGeom>
        </p:spPr>
      </p:pic>
      <p:pic>
        <p:nvPicPr>
          <p:cNvPr id="4" name="Picture 3">
            <a:extLst>
              <a:ext uri="{FF2B5EF4-FFF2-40B4-BE49-F238E27FC236}">
                <a16:creationId xmlns:a16="http://schemas.microsoft.com/office/drawing/2014/main" id="{A7B9C77A-4108-DED4-B9C6-34CA85D91D5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456" y="2661528"/>
            <a:ext cx="3949039" cy="2535657"/>
          </a:xfrm>
          <a:prstGeom prst="rect">
            <a:avLst/>
          </a:prstGeom>
          <a:noFill/>
          <a:ln>
            <a:noFill/>
          </a:ln>
        </p:spPr>
      </p:pic>
      <p:pic>
        <p:nvPicPr>
          <p:cNvPr id="5" name="Picture 4">
            <a:extLst>
              <a:ext uri="{FF2B5EF4-FFF2-40B4-BE49-F238E27FC236}">
                <a16:creationId xmlns:a16="http://schemas.microsoft.com/office/drawing/2014/main" id="{4F3265FA-5592-8C28-6FA6-B8134B8098B4}"/>
              </a:ext>
            </a:extLst>
          </p:cNvPr>
          <p:cNvPicPr>
            <a:picLocks noChangeAspect="1"/>
          </p:cNvPicPr>
          <p:nvPr/>
        </p:nvPicPr>
        <p:blipFill>
          <a:blip r:embed="rId5"/>
          <a:stretch>
            <a:fillRect/>
          </a:stretch>
        </p:blipFill>
        <p:spPr>
          <a:xfrm>
            <a:off x="4348528" y="2665924"/>
            <a:ext cx="4221040" cy="2477576"/>
          </a:xfrm>
          <a:prstGeom prst="rect">
            <a:avLst/>
          </a:prstGeom>
        </p:spPr>
      </p:pic>
    </p:spTree>
    <p:extLst>
      <p:ext uri="{BB962C8B-B14F-4D97-AF65-F5344CB8AC3E}">
        <p14:creationId xmlns:p14="http://schemas.microsoft.com/office/powerpoint/2010/main" val="3325208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20333C-3CC2-6B99-4DD5-629DE311000F}"/>
              </a:ext>
            </a:extLst>
          </p:cNvPr>
          <p:cNvSpPr txBox="1"/>
          <p:nvPr/>
        </p:nvSpPr>
        <p:spPr>
          <a:xfrm>
            <a:off x="0" y="427573"/>
            <a:ext cx="8956431" cy="4288353"/>
          </a:xfrm>
          <a:prstGeom prst="rect">
            <a:avLst/>
          </a:prstGeom>
          <a:noFill/>
        </p:spPr>
        <p:txBody>
          <a:bodyPr wrap="square">
            <a:spAutoFit/>
          </a:bodyPr>
          <a:lstStyle/>
          <a:p>
            <a:pPr marL="0" marR="0" algn="just">
              <a:lnSpc>
                <a:spcPct val="130000"/>
              </a:lnSpc>
              <a:spcBef>
                <a:spcPts val="0"/>
              </a:spcBef>
              <a:spcAft>
                <a:spcPts val="800"/>
              </a:spcAft>
            </a:pPr>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2.2. </a:t>
            </a:r>
            <a:r>
              <a:rPr lang="en-US" sz="2800" b="1"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Nhiệm</a:t>
            </a:r>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vụ</a:t>
            </a:r>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chăm</a:t>
            </a:r>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sóc</a:t>
            </a:r>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rừng</a:t>
            </a:r>
            <a:endParaRPr lang="en-US" sz="2800"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30480" marR="30480" algn="just">
              <a:lnSpc>
                <a:spcPct val="130000"/>
              </a:lnSpc>
              <a:spcBef>
                <a:spcPts val="0"/>
              </a:spcBef>
              <a:spcAft>
                <a:spcPts val="0"/>
              </a:spcAft>
            </a:pP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cỏ</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vun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xới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bón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tưới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endParaRPr>
          </a:p>
          <a:p>
            <a:pPr marL="30480" marR="30480" algn="just">
              <a:lnSpc>
                <a:spcPct val="130000"/>
              </a:lnSpc>
              <a:spcBef>
                <a:spcPts val="0"/>
              </a:spcBef>
              <a:spcAft>
                <a:spcPts val="0"/>
              </a:spcAft>
            </a:pP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Tỉa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cành</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nâng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trao</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tránh</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khuyết</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tật</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gỗ</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endParaRPr>
          </a:p>
          <a:p>
            <a:r>
              <a:rPr lang="en-US" sz="2800" dirty="0">
                <a:solidFill>
                  <a:srgbClr val="002060"/>
                </a:solidFill>
                <a:effectLst/>
                <a:latin typeface="Times New Roman" panose="02020603050405020304" pitchFamily="18" charset="0"/>
                <a:ea typeface="Arial" panose="020B0604020202020204" pitchFamily="34" charset="0"/>
              </a:rPr>
              <a:t>- </a:t>
            </a:r>
            <a:r>
              <a:rPr lang="en-US" sz="2800" dirty="0" err="1">
                <a:solidFill>
                  <a:srgbClr val="002060"/>
                </a:solidFill>
                <a:effectLst/>
                <a:latin typeface="Times New Roman" panose="02020603050405020304" pitchFamily="18" charset="0"/>
                <a:ea typeface="Arial" panose="020B0604020202020204" pitchFamily="34" charset="0"/>
              </a:rPr>
              <a:t>Trồng</a:t>
            </a:r>
            <a:r>
              <a:rPr lang="en-US" sz="2800" dirty="0">
                <a:solidFill>
                  <a:srgbClr val="002060"/>
                </a:solidFill>
                <a:effectLst/>
                <a:latin typeface="Times New Roman" panose="02020603050405020304" pitchFamily="18" charset="0"/>
                <a:ea typeface="Arial" panose="020B0604020202020204" pitchFamily="34" charset="0"/>
              </a:rPr>
              <a:t> </a:t>
            </a:r>
            <a:r>
              <a:rPr lang="en-US" sz="2800" dirty="0" err="1">
                <a:solidFill>
                  <a:srgbClr val="002060"/>
                </a:solidFill>
                <a:effectLst/>
                <a:latin typeface="Times New Roman" panose="02020603050405020304" pitchFamily="18" charset="0"/>
                <a:ea typeface="Arial" panose="020B0604020202020204" pitchFamily="34" charset="0"/>
              </a:rPr>
              <a:t>dặm</a:t>
            </a:r>
            <a:r>
              <a:rPr lang="en-US" sz="2800" dirty="0">
                <a:solidFill>
                  <a:srgbClr val="002060"/>
                </a:solidFill>
                <a:effectLst/>
                <a:latin typeface="Times New Roman" panose="02020603050405020304" pitchFamily="18" charset="0"/>
                <a:ea typeface="Arial" panose="020B0604020202020204" pitchFamily="34" charset="0"/>
              </a:rPr>
              <a:t>, </a:t>
            </a:r>
            <a:r>
              <a:rPr lang="en-US" sz="2800" dirty="0" err="1">
                <a:solidFill>
                  <a:srgbClr val="002060"/>
                </a:solidFill>
                <a:effectLst/>
                <a:latin typeface="Times New Roman" panose="02020603050405020304" pitchFamily="18" charset="0"/>
                <a:ea typeface="Arial" panose="020B0604020202020204" pitchFamily="34" charset="0"/>
              </a:rPr>
              <a:t>tỉa</a:t>
            </a:r>
            <a:r>
              <a:rPr lang="en-US" sz="2800" dirty="0">
                <a:solidFill>
                  <a:srgbClr val="002060"/>
                </a:solidFill>
                <a:effectLst/>
                <a:latin typeface="Times New Roman" panose="02020603050405020304" pitchFamily="18" charset="0"/>
                <a:ea typeface="Arial" panose="020B0604020202020204" pitchFamily="34" charset="0"/>
              </a:rPr>
              <a:t> </a:t>
            </a:r>
            <a:r>
              <a:rPr lang="en-US" sz="2800" dirty="0" err="1">
                <a:solidFill>
                  <a:srgbClr val="002060"/>
                </a:solidFill>
                <a:effectLst/>
                <a:latin typeface="Times New Roman" panose="02020603050405020304" pitchFamily="18" charset="0"/>
                <a:ea typeface="Arial" panose="020B0604020202020204" pitchFamily="34" charset="0"/>
              </a:rPr>
              <a:t>thưa</a:t>
            </a:r>
            <a:r>
              <a:rPr lang="en-US" sz="2800" dirty="0">
                <a:solidFill>
                  <a:srgbClr val="002060"/>
                </a:solidFill>
                <a:effectLst/>
                <a:latin typeface="Times New Roman" panose="02020603050405020304" pitchFamily="18" charset="0"/>
                <a:ea typeface="Arial" panose="020B0604020202020204" pitchFamily="34" charset="0"/>
              </a:rPr>
              <a:t> </a:t>
            </a:r>
            <a:r>
              <a:rPr lang="en-US" sz="2800" dirty="0" err="1">
                <a:solidFill>
                  <a:srgbClr val="002060"/>
                </a:solidFill>
                <a:effectLst/>
                <a:latin typeface="Times New Roman" panose="02020603050405020304" pitchFamily="18" charset="0"/>
                <a:ea typeface="Arial" panose="020B0604020202020204" pitchFamily="34" charset="0"/>
              </a:rPr>
              <a:t>để</a:t>
            </a:r>
            <a:r>
              <a:rPr lang="en-US" sz="2800" dirty="0">
                <a:solidFill>
                  <a:srgbClr val="002060"/>
                </a:solidFill>
                <a:effectLst/>
                <a:latin typeface="Times New Roman" panose="02020603050405020304" pitchFamily="18" charset="0"/>
                <a:ea typeface="Arial" panose="020B0604020202020204" pitchFamily="34" charset="0"/>
              </a:rPr>
              <a:t> </a:t>
            </a:r>
            <a:r>
              <a:rPr lang="en-US" sz="2800" dirty="0" err="1">
                <a:solidFill>
                  <a:srgbClr val="002060"/>
                </a:solidFill>
                <a:effectLst/>
                <a:latin typeface="Times New Roman" panose="02020603050405020304" pitchFamily="18" charset="0"/>
                <a:ea typeface="Arial" panose="020B0604020202020204" pitchFamily="34" charset="0"/>
              </a:rPr>
              <a:t>đảm</a:t>
            </a:r>
            <a:r>
              <a:rPr lang="en-US" sz="2800" dirty="0">
                <a:solidFill>
                  <a:srgbClr val="002060"/>
                </a:solidFill>
                <a:effectLst/>
                <a:latin typeface="Times New Roman" panose="02020603050405020304" pitchFamily="18" charset="0"/>
                <a:ea typeface="Arial" panose="020B0604020202020204" pitchFamily="34" charset="0"/>
              </a:rPr>
              <a:t> </a:t>
            </a:r>
            <a:r>
              <a:rPr lang="en-US" sz="2800" dirty="0" err="1">
                <a:solidFill>
                  <a:srgbClr val="002060"/>
                </a:solidFill>
                <a:effectLst/>
                <a:latin typeface="Times New Roman" panose="02020603050405020304" pitchFamily="18" charset="0"/>
                <a:ea typeface="Arial" panose="020B0604020202020204" pitchFamily="34" charset="0"/>
              </a:rPr>
              <a:t>bảo</a:t>
            </a:r>
            <a:r>
              <a:rPr lang="en-US" sz="2800" dirty="0">
                <a:solidFill>
                  <a:srgbClr val="002060"/>
                </a:solidFill>
                <a:effectLst/>
                <a:latin typeface="Times New Roman" panose="02020603050405020304" pitchFamily="18" charset="0"/>
                <a:ea typeface="Arial" panose="020B0604020202020204" pitchFamily="34" charset="0"/>
              </a:rPr>
              <a:t> </a:t>
            </a:r>
            <a:r>
              <a:rPr lang="en-US" sz="2800" dirty="0" err="1">
                <a:solidFill>
                  <a:srgbClr val="002060"/>
                </a:solidFill>
                <a:effectLst/>
                <a:latin typeface="Times New Roman" panose="02020603050405020304" pitchFamily="18" charset="0"/>
                <a:ea typeface="Arial" panose="020B0604020202020204" pitchFamily="34" charset="0"/>
              </a:rPr>
              <a:t>mật</a:t>
            </a:r>
            <a:r>
              <a:rPr lang="en-US" sz="2800" dirty="0">
                <a:solidFill>
                  <a:srgbClr val="002060"/>
                </a:solidFill>
                <a:effectLst/>
                <a:latin typeface="Times New Roman" panose="02020603050405020304" pitchFamily="18" charset="0"/>
                <a:ea typeface="Arial" panose="020B0604020202020204" pitchFamily="34" charset="0"/>
              </a:rPr>
              <a:t> </a:t>
            </a:r>
            <a:r>
              <a:rPr lang="en-US" sz="2800" dirty="0" err="1">
                <a:solidFill>
                  <a:srgbClr val="002060"/>
                </a:solidFill>
                <a:effectLst/>
                <a:latin typeface="Times New Roman" panose="02020603050405020304" pitchFamily="18" charset="0"/>
                <a:ea typeface="Arial" panose="020B0604020202020204" pitchFamily="34" charset="0"/>
              </a:rPr>
              <a:t>độ</a:t>
            </a:r>
            <a:r>
              <a:rPr lang="en-US" sz="2800" dirty="0">
                <a:solidFill>
                  <a:srgbClr val="002060"/>
                </a:solidFill>
                <a:effectLst/>
                <a:latin typeface="Times New Roman" panose="02020603050405020304" pitchFamily="18" charset="0"/>
                <a:ea typeface="Arial" panose="020B0604020202020204" pitchFamily="34" charset="0"/>
              </a:rPr>
              <a:t> </a:t>
            </a:r>
            <a:r>
              <a:rPr lang="en-US" sz="2800" dirty="0" err="1">
                <a:solidFill>
                  <a:srgbClr val="002060"/>
                </a:solidFill>
                <a:effectLst/>
                <a:latin typeface="Times New Roman" panose="02020603050405020304" pitchFamily="18" charset="0"/>
                <a:ea typeface="Arial" panose="020B0604020202020204" pitchFamily="34" charset="0"/>
              </a:rPr>
              <a:t>trồng</a:t>
            </a:r>
            <a:r>
              <a:rPr lang="en-US" sz="2800" dirty="0">
                <a:solidFill>
                  <a:srgbClr val="002060"/>
                </a:solidFill>
                <a:effectLst/>
                <a:latin typeface="Times New Roman" panose="02020603050405020304" pitchFamily="18" charset="0"/>
                <a:ea typeface="Arial" panose="020B0604020202020204" pitchFamily="34" charset="0"/>
              </a:rPr>
              <a:t> </a:t>
            </a:r>
            <a:r>
              <a:rPr lang="en-US" sz="2800" dirty="0" err="1">
                <a:solidFill>
                  <a:srgbClr val="002060"/>
                </a:solidFill>
                <a:effectLst/>
                <a:latin typeface="Times New Roman" panose="02020603050405020304" pitchFamily="18" charset="0"/>
                <a:ea typeface="Arial" panose="020B0604020202020204" pitchFamily="34" charset="0"/>
              </a:rPr>
              <a:t>rừng</a:t>
            </a:r>
            <a:r>
              <a:rPr lang="en-US" sz="2800" dirty="0">
                <a:solidFill>
                  <a:srgbClr val="002060"/>
                </a:solidFill>
                <a:effectLst/>
                <a:latin typeface="Times New Roman" panose="02020603050405020304" pitchFamily="18" charset="0"/>
                <a:ea typeface="Arial" panose="020B0604020202020204" pitchFamily="34" charset="0"/>
              </a:rPr>
              <a:t> </a:t>
            </a:r>
            <a:r>
              <a:rPr lang="en-US" sz="2800" dirty="0" err="1">
                <a:solidFill>
                  <a:srgbClr val="002060"/>
                </a:solidFill>
                <a:effectLst/>
                <a:latin typeface="Times New Roman" panose="02020603050405020304" pitchFamily="18" charset="0"/>
                <a:ea typeface="Arial" panose="020B0604020202020204" pitchFamily="34" charset="0"/>
              </a:rPr>
              <a:t>phù</a:t>
            </a:r>
            <a:r>
              <a:rPr lang="en-US" sz="2800" dirty="0">
                <a:solidFill>
                  <a:srgbClr val="002060"/>
                </a:solidFill>
                <a:effectLst/>
                <a:latin typeface="Times New Roman" panose="02020603050405020304" pitchFamily="18" charset="0"/>
                <a:ea typeface="Arial" panose="020B0604020202020204" pitchFamily="34" charset="0"/>
              </a:rPr>
              <a:t> </a:t>
            </a:r>
            <a:r>
              <a:rPr lang="en-US" sz="2800" dirty="0" err="1">
                <a:solidFill>
                  <a:srgbClr val="002060"/>
                </a:solidFill>
                <a:effectLst/>
                <a:latin typeface="Times New Roman" panose="02020603050405020304" pitchFamily="18" charset="0"/>
                <a:ea typeface="Arial" panose="020B0604020202020204" pitchFamily="34" charset="0"/>
              </a:rPr>
              <a:t>hợp</a:t>
            </a:r>
            <a:r>
              <a:rPr lang="en-US" sz="2800" dirty="0">
                <a:solidFill>
                  <a:srgbClr val="002060"/>
                </a:solidFill>
                <a:effectLst/>
                <a:latin typeface="Times New Roman" panose="02020603050405020304" pitchFamily="18" charset="0"/>
                <a:ea typeface="Arial" panose="020B0604020202020204" pitchFamily="34" charset="0"/>
              </a:rPr>
              <a:t> </a:t>
            </a:r>
            <a:r>
              <a:rPr lang="en-US" sz="2800" dirty="0" err="1">
                <a:solidFill>
                  <a:srgbClr val="002060"/>
                </a:solidFill>
                <a:effectLst/>
                <a:latin typeface="Times New Roman" panose="02020603050405020304" pitchFamily="18" charset="0"/>
                <a:ea typeface="Arial" panose="020B0604020202020204" pitchFamily="34" charset="0"/>
              </a:rPr>
              <a:t>giúp</a:t>
            </a:r>
            <a:r>
              <a:rPr lang="en-US" sz="2800" dirty="0">
                <a:solidFill>
                  <a:srgbClr val="002060"/>
                </a:solidFill>
                <a:effectLst/>
                <a:latin typeface="Times New Roman" panose="02020603050405020304" pitchFamily="18" charset="0"/>
                <a:ea typeface="Arial" panose="020B0604020202020204" pitchFamily="34" charset="0"/>
              </a:rPr>
              <a:t> </a:t>
            </a:r>
            <a:r>
              <a:rPr lang="en-US" sz="2800" dirty="0" err="1">
                <a:solidFill>
                  <a:srgbClr val="002060"/>
                </a:solidFill>
                <a:effectLst/>
                <a:latin typeface="Times New Roman" panose="02020603050405020304" pitchFamily="18" charset="0"/>
                <a:ea typeface="Arial" panose="020B0604020202020204" pitchFamily="34" charset="0"/>
              </a:rPr>
              <a:t>cây</a:t>
            </a:r>
            <a:r>
              <a:rPr lang="en-US" sz="2800" dirty="0">
                <a:solidFill>
                  <a:srgbClr val="002060"/>
                </a:solidFill>
                <a:effectLst/>
                <a:latin typeface="Times New Roman" panose="02020603050405020304" pitchFamily="18" charset="0"/>
                <a:ea typeface="Arial" panose="020B0604020202020204" pitchFamily="34" charset="0"/>
              </a:rPr>
              <a:t> </a:t>
            </a:r>
            <a:r>
              <a:rPr lang="en-US" sz="2800" dirty="0" err="1">
                <a:solidFill>
                  <a:srgbClr val="002060"/>
                </a:solidFill>
                <a:effectLst/>
                <a:latin typeface="Times New Roman" panose="02020603050405020304" pitchFamily="18" charset="0"/>
                <a:ea typeface="Arial" panose="020B0604020202020204" pitchFamily="34" charset="0"/>
              </a:rPr>
              <a:t>sinh</a:t>
            </a:r>
            <a:r>
              <a:rPr lang="en-US" sz="2800" dirty="0">
                <a:solidFill>
                  <a:srgbClr val="002060"/>
                </a:solidFill>
                <a:effectLst/>
                <a:latin typeface="Times New Roman" panose="02020603050405020304" pitchFamily="18" charset="0"/>
                <a:ea typeface="Arial" panose="020B0604020202020204" pitchFamily="34" charset="0"/>
              </a:rPr>
              <a:t> </a:t>
            </a:r>
            <a:r>
              <a:rPr lang="en-US" sz="2800" dirty="0" err="1">
                <a:solidFill>
                  <a:srgbClr val="002060"/>
                </a:solidFill>
                <a:effectLst/>
                <a:latin typeface="Times New Roman" panose="02020603050405020304" pitchFamily="18" charset="0"/>
                <a:ea typeface="Arial" panose="020B0604020202020204" pitchFamily="34" charset="0"/>
              </a:rPr>
              <a:t>trưởng</a:t>
            </a:r>
            <a:r>
              <a:rPr lang="en-US" sz="2800" dirty="0">
                <a:solidFill>
                  <a:srgbClr val="002060"/>
                </a:solidFill>
                <a:effectLst/>
                <a:latin typeface="Times New Roman" panose="02020603050405020304" pitchFamily="18" charset="0"/>
                <a:ea typeface="Arial" panose="020B0604020202020204" pitchFamily="34" charset="0"/>
              </a:rPr>
              <a:t> </a:t>
            </a:r>
            <a:r>
              <a:rPr lang="en-US" sz="2800" dirty="0" err="1">
                <a:solidFill>
                  <a:srgbClr val="002060"/>
                </a:solidFill>
                <a:effectLst/>
                <a:latin typeface="Times New Roman" panose="02020603050405020304" pitchFamily="18" charset="0"/>
                <a:ea typeface="Arial" panose="020B0604020202020204" pitchFamily="34" charset="0"/>
              </a:rPr>
              <a:t>và</a:t>
            </a:r>
            <a:r>
              <a:rPr lang="en-US" sz="2800" dirty="0">
                <a:solidFill>
                  <a:srgbClr val="002060"/>
                </a:solidFill>
                <a:effectLst/>
                <a:latin typeface="Times New Roman" panose="02020603050405020304" pitchFamily="18" charset="0"/>
                <a:ea typeface="Arial" panose="020B0604020202020204" pitchFamily="34" charset="0"/>
              </a:rPr>
              <a:t> </a:t>
            </a:r>
            <a:r>
              <a:rPr lang="en-US" sz="2800" dirty="0" err="1">
                <a:solidFill>
                  <a:srgbClr val="002060"/>
                </a:solidFill>
                <a:effectLst/>
                <a:latin typeface="Times New Roman" panose="02020603050405020304" pitchFamily="18" charset="0"/>
                <a:ea typeface="Arial" panose="020B0604020202020204" pitchFamily="34" charset="0"/>
              </a:rPr>
              <a:t>phát</a:t>
            </a:r>
            <a:r>
              <a:rPr lang="en-US" sz="2800" dirty="0">
                <a:solidFill>
                  <a:srgbClr val="002060"/>
                </a:solidFill>
                <a:effectLst/>
                <a:latin typeface="Times New Roman" panose="02020603050405020304" pitchFamily="18" charset="0"/>
                <a:ea typeface="Arial" panose="020B0604020202020204" pitchFamily="34" charset="0"/>
              </a:rPr>
              <a:t> </a:t>
            </a:r>
            <a:r>
              <a:rPr lang="en-US" sz="2800" dirty="0" err="1">
                <a:solidFill>
                  <a:srgbClr val="002060"/>
                </a:solidFill>
                <a:effectLst/>
                <a:latin typeface="Times New Roman" panose="02020603050405020304" pitchFamily="18" charset="0"/>
                <a:ea typeface="Arial" panose="020B0604020202020204" pitchFamily="34" charset="0"/>
              </a:rPr>
              <a:t>triển</a:t>
            </a:r>
            <a:r>
              <a:rPr lang="en-US" sz="2800" dirty="0">
                <a:solidFill>
                  <a:srgbClr val="002060"/>
                </a:solidFill>
                <a:effectLst/>
                <a:latin typeface="Times New Roman" panose="02020603050405020304" pitchFamily="18" charset="0"/>
                <a:ea typeface="Arial" panose="020B0604020202020204" pitchFamily="34" charset="0"/>
              </a:rPr>
              <a:t> </a:t>
            </a:r>
            <a:r>
              <a:rPr lang="en-US" sz="2800" dirty="0" err="1">
                <a:solidFill>
                  <a:srgbClr val="002060"/>
                </a:solidFill>
                <a:effectLst/>
                <a:latin typeface="Times New Roman" panose="02020603050405020304" pitchFamily="18" charset="0"/>
                <a:ea typeface="Arial" panose="020B0604020202020204" pitchFamily="34" charset="0"/>
              </a:rPr>
              <a:t>tốt</a:t>
            </a:r>
            <a:r>
              <a:rPr lang="en-US" sz="2800" dirty="0">
                <a:solidFill>
                  <a:srgbClr val="002060"/>
                </a:solidFill>
                <a:effectLst/>
                <a:latin typeface="Times New Roman" panose="02020603050405020304" pitchFamily="18" charset="0"/>
                <a:ea typeface="Arial" panose="020B0604020202020204" pitchFamily="34" charset="0"/>
              </a:rPr>
              <a:t>, </a:t>
            </a:r>
            <a:r>
              <a:rPr lang="en-US" sz="2800" dirty="0" err="1">
                <a:solidFill>
                  <a:srgbClr val="002060"/>
                </a:solidFill>
                <a:effectLst/>
                <a:latin typeface="Times New Roman" panose="02020603050405020304" pitchFamily="18" charset="0"/>
                <a:ea typeface="Arial" panose="020B0604020202020204" pitchFamily="34" charset="0"/>
              </a:rPr>
              <a:t>đảm</a:t>
            </a:r>
            <a:r>
              <a:rPr lang="en-US" sz="2800" dirty="0">
                <a:solidFill>
                  <a:srgbClr val="002060"/>
                </a:solidFill>
                <a:effectLst/>
                <a:latin typeface="Times New Roman" panose="02020603050405020304" pitchFamily="18" charset="0"/>
                <a:ea typeface="Arial" panose="020B0604020202020204" pitchFamily="34" charset="0"/>
              </a:rPr>
              <a:t> </a:t>
            </a:r>
            <a:r>
              <a:rPr lang="en-US" sz="2800" dirty="0" err="1">
                <a:solidFill>
                  <a:srgbClr val="002060"/>
                </a:solidFill>
                <a:effectLst/>
                <a:latin typeface="Times New Roman" panose="02020603050405020304" pitchFamily="18" charset="0"/>
                <a:ea typeface="Arial" panose="020B0604020202020204" pitchFamily="34" charset="0"/>
              </a:rPr>
              <a:t>bảo</a:t>
            </a:r>
            <a:r>
              <a:rPr lang="en-US" sz="2800" dirty="0">
                <a:solidFill>
                  <a:srgbClr val="002060"/>
                </a:solidFill>
                <a:effectLst/>
                <a:latin typeface="Times New Roman" panose="02020603050405020304" pitchFamily="18" charset="0"/>
                <a:ea typeface="Arial" panose="020B0604020202020204" pitchFamily="34" charset="0"/>
              </a:rPr>
              <a:t> </a:t>
            </a:r>
            <a:r>
              <a:rPr lang="en-US" sz="2800" dirty="0" err="1">
                <a:solidFill>
                  <a:srgbClr val="002060"/>
                </a:solidFill>
                <a:effectLst/>
                <a:latin typeface="Times New Roman" panose="02020603050405020304" pitchFamily="18" charset="0"/>
                <a:ea typeface="Arial" panose="020B0604020202020204" pitchFamily="34" charset="0"/>
              </a:rPr>
              <a:t>các</a:t>
            </a:r>
            <a:r>
              <a:rPr lang="en-US" sz="2800" dirty="0">
                <a:solidFill>
                  <a:srgbClr val="002060"/>
                </a:solidFill>
                <a:effectLst/>
                <a:latin typeface="Times New Roman" panose="02020603050405020304" pitchFamily="18" charset="0"/>
                <a:ea typeface="Arial" panose="020B0604020202020204" pitchFamily="34" charset="0"/>
              </a:rPr>
              <a:t> </a:t>
            </a:r>
            <a:r>
              <a:rPr lang="en-US" sz="2800" dirty="0" err="1">
                <a:solidFill>
                  <a:srgbClr val="002060"/>
                </a:solidFill>
                <a:effectLst/>
                <a:latin typeface="Times New Roman" panose="02020603050405020304" pitchFamily="18" charset="0"/>
                <a:ea typeface="Arial" panose="020B0604020202020204" pitchFamily="34" charset="0"/>
              </a:rPr>
              <a:t>chức</a:t>
            </a:r>
            <a:r>
              <a:rPr lang="en-US" sz="2800" dirty="0">
                <a:solidFill>
                  <a:srgbClr val="002060"/>
                </a:solidFill>
                <a:effectLst/>
                <a:latin typeface="Times New Roman" panose="02020603050405020304" pitchFamily="18" charset="0"/>
                <a:ea typeface="Arial" panose="020B0604020202020204" pitchFamily="34" charset="0"/>
              </a:rPr>
              <a:t> </a:t>
            </a:r>
            <a:r>
              <a:rPr lang="en-US" sz="2800" dirty="0" err="1">
                <a:solidFill>
                  <a:srgbClr val="002060"/>
                </a:solidFill>
                <a:effectLst/>
                <a:latin typeface="Times New Roman" panose="02020603050405020304" pitchFamily="18" charset="0"/>
                <a:ea typeface="Arial" panose="020B0604020202020204" pitchFamily="34" charset="0"/>
              </a:rPr>
              <a:t>năng</a:t>
            </a:r>
            <a:r>
              <a:rPr lang="en-US" sz="2800" dirty="0">
                <a:solidFill>
                  <a:srgbClr val="002060"/>
                </a:solidFill>
                <a:effectLst/>
                <a:latin typeface="Times New Roman" panose="02020603050405020304" pitchFamily="18" charset="0"/>
                <a:ea typeface="Arial" panose="020B0604020202020204" pitchFamily="34" charset="0"/>
              </a:rPr>
              <a:t> </a:t>
            </a:r>
            <a:r>
              <a:rPr lang="en-US" sz="2800" dirty="0" err="1">
                <a:solidFill>
                  <a:srgbClr val="002060"/>
                </a:solidFill>
                <a:effectLst/>
                <a:latin typeface="Times New Roman" panose="02020603050405020304" pitchFamily="18" charset="0"/>
                <a:ea typeface="Arial" panose="020B0604020202020204" pitchFamily="34" charset="0"/>
              </a:rPr>
              <a:t>của</a:t>
            </a:r>
            <a:r>
              <a:rPr lang="en-US" sz="2800" dirty="0">
                <a:solidFill>
                  <a:srgbClr val="002060"/>
                </a:solidFill>
                <a:effectLst/>
                <a:latin typeface="Times New Roman" panose="02020603050405020304" pitchFamily="18" charset="0"/>
                <a:ea typeface="Arial" panose="020B0604020202020204" pitchFamily="34" charset="0"/>
              </a:rPr>
              <a:t> </a:t>
            </a:r>
            <a:r>
              <a:rPr lang="en-US" sz="2800" dirty="0" err="1">
                <a:solidFill>
                  <a:srgbClr val="002060"/>
                </a:solidFill>
                <a:effectLst/>
                <a:latin typeface="Times New Roman" panose="02020603050405020304" pitchFamily="18" charset="0"/>
                <a:ea typeface="Arial" panose="020B0604020202020204" pitchFamily="34" charset="0"/>
              </a:rPr>
              <a:t>rừng</a:t>
            </a:r>
            <a:r>
              <a:rPr lang="en-US" sz="2800" dirty="0">
                <a:solidFill>
                  <a:srgbClr val="002060"/>
                </a:solidFill>
                <a:effectLst/>
                <a:latin typeface="Times New Roman" panose="02020603050405020304" pitchFamily="18" charset="0"/>
                <a:ea typeface="Arial" panose="020B0604020202020204" pitchFamily="34" charset="0"/>
              </a:rPr>
              <a:t>.</a:t>
            </a:r>
            <a:endParaRPr lang="en-US" sz="2800" dirty="0">
              <a:solidFill>
                <a:srgbClr val="002060"/>
              </a:solidFill>
            </a:endParaRPr>
          </a:p>
        </p:txBody>
      </p:sp>
    </p:spTree>
    <p:extLst>
      <p:ext uri="{BB962C8B-B14F-4D97-AF65-F5344CB8AC3E}">
        <p14:creationId xmlns:p14="http://schemas.microsoft.com/office/powerpoint/2010/main" val="105308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down)">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45"/>
          <p:cNvSpPr txBox="1">
            <a:spLocks noGrp="1"/>
          </p:cNvSpPr>
          <p:nvPr>
            <p:ph type="title"/>
          </p:nvPr>
        </p:nvSpPr>
        <p:spPr>
          <a:xfrm>
            <a:off x="720000" y="310114"/>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500" b="1" dirty="0">
                <a:solidFill>
                  <a:schemeClr val="tx1">
                    <a:lumMod val="75000"/>
                    <a:lumOff val="25000"/>
                  </a:schemeClr>
                </a:solidFill>
                <a:latin typeface="+mj-lt"/>
              </a:rPr>
              <a:t>KHỞI ĐỘNG </a:t>
            </a:r>
            <a:endParaRPr sz="3500" b="1" dirty="0">
              <a:solidFill>
                <a:schemeClr val="tx1">
                  <a:lumMod val="75000"/>
                  <a:lumOff val="25000"/>
                </a:schemeClr>
              </a:solidFill>
              <a:latin typeface="+mj-lt"/>
            </a:endParaRPr>
          </a:p>
        </p:txBody>
      </p:sp>
      <p:sp>
        <p:nvSpPr>
          <p:cNvPr id="3" name="TextBox 2">
            <a:extLst>
              <a:ext uri="{FF2B5EF4-FFF2-40B4-BE49-F238E27FC236}">
                <a16:creationId xmlns:a16="http://schemas.microsoft.com/office/drawing/2014/main" id="{062D155B-EECC-E874-2BD0-BBDA93123684}"/>
              </a:ext>
            </a:extLst>
          </p:cNvPr>
          <p:cNvSpPr txBox="1"/>
          <p:nvPr/>
        </p:nvSpPr>
        <p:spPr>
          <a:xfrm>
            <a:off x="1096107" y="1481334"/>
            <a:ext cx="7186246" cy="1716880"/>
          </a:xfrm>
          <a:prstGeom prst="rect">
            <a:avLst/>
          </a:prstGeom>
          <a:noFill/>
        </p:spPr>
        <p:txBody>
          <a:bodyPr wrap="square">
            <a:spAutoFit/>
          </a:bodyPr>
          <a:lstStyle/>
          <a:p>
            <a:pPr marL="30480" marR="30480" algn="just">
              <a:lnSpc>
                <a:spcPct val="130000"/>
              </a:lnSpc>
              <a:spcBef>
                <a:spcPts val="0"/>
              </a:spcBef>
              <a:spcAft>
                <a:spcPts val="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HS</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video</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và trả lời câu hỏi: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Vì sao phải trồng rừng? Hoạt động trồng rừng thường diễn ra vào thời gian nào trong năm?</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81641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80"/>
                                        </p:tgtEl>
                                        <p:attrNameLst>
                                          <p:attrName>style.visibility</p:attrName>
                                        </p:attrNameLst>
                                      </p:cBhvr>
                                      <p:to>
                                        <p:strVal val="visible"/>
                                      </p:to>
                                    </p:set>
                                    <p:animEffect transition="in" filter="barn(inVertical)">
                                      <p:cBhvr>
                                        <p:cTn id="7" dur="500"/>
                                        <p:tgtEl>
                                          <p:spTgt spid="48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9" name="Google Shape;429;p40"/>
          <p:cNvPicPr preferRelativeResize="0"/>
          <p:nvPr/>
        </p:nvPicPr>
        <p:blipFill>
          <a:blip r:embed="rId3">
            <a:alphaModFix/>
          </a:blip>
          <a:stretch>
            <a:fillRect/>
          </a:stretch>
        </p:blipFill>
        <p:spPr>
          <a:xfrm>
            <a:off x="6704199" y="472459"/>
            <a:ext cx="4232449" cy="4198589"/>
          </a:xfrm>
          <a:prstGeom prst="rect">
            <a:avLst/>
          </a:prstGeom>
          <a:noFill/>
          <a:ln>
            <a:noFill/>
          </a:ln>
        </p:spPr>
      </p:pic>
      <p:sp>
        <p:nvSpPr>
          <p:cNvPr id="5" name="TextBox 4">
            <a:extLst>
              <a:ext uri="{FF2B5EF4-FFF2-40B4-BE49-F238E27FC236}">
                <a16:creationId xmlns:a16="http://schemas.microsoft.com/office/drawing/2014/main" id="{0D9B0F31-4ACB-F506-267A-7B521160D1A0}"/>
              </a:ext>
            </a:extLst>
          </p:cNvPr>
          <p:cNvSpPr txBox="1"/>
          <p:nvPr/>
        </p:nvSpPr>
        <p:spPr>
          <a:xfrm>
            <a:off x="1105475" y="1757357"/>
            <a:ext cx="5482894" cy="800412"/>
          </a:xfrm>
          <a:prstGeom prst="rect">
            <a:avLst/>
          </a:prstGeom>
          <a:noFill/>
        </p:spPr>
        <p:txBody>
          <a:bodyPr wrap="square">
            <a:spAutoFit/>
          </a:bodyPr>
          <a:lstStyle/>
          <a:p>
            <a:pPr algn="ctr">
              <a:lnSpc>
                <a:spcPct val="150000"/>
              </a:lnSpc>
            </a:pPr>
            <a:r>
              <a:rPr lang="en-US" sz="3500" b="1" dirty="0"/>
              <a:t>TRỒNG RỪNG</a:t>
            </a:r>
            <a:endParaRPr lang="vi-VN" sz="3500" b="1" dirty="0"/>
          </a:p>
        </p:txBody>
      </p:sp>
      <p:sp>
        <p:nvSpPr>
          <p:cNvPr id="8" name="Rectangle: Rounded Corners 7">
            <a:extLst>
              <a:ext uri="{FF2B5EF4-FFF2-40B4-BE49-F238E27FC236}">
                <a16:creationId xmlns:a16="http://schemas.microsoft.com/office/drawing/2014/main" id="{55DEC7DC-1455-53A4-8F3E-03A550B6ACE6}"/>
              </a:ext>
            </a:extLst>
          </p:cNvPr>
          <p:cNvSpPr/>
          <p:nvPr/>
        </p:nvSpPr>
        <p:spPr>
          <a:xfrm>
            <a:off x="3120716" y="599607"/>
            <a:ext cx="1139252" cy="962878"/>
          </a:xfrm>
          <a:prstGeom prst="round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b="1" dirty="0"/>
              <a:t>3</a:t>
            </a:r>
          </a:p>
        </p:txBody>
      </p:sp>
    </p:spTree>
    <p:extLst>
      <p:ext uri="{BB962C8B-B14F-4D97-AF65-F5344CB8AC3E}">
        <p14:creationId xmlns:p14="http://schemas.microsoft.com/office/powerpoint/2010/main" val="147052229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AFA316-9107-5DD9-898F-570614C69B09}"/>
              </a:ext>
            </a:extLst>
          </p:cNvPr>
          <p:cNvSpPr txBox="1"/>
          <p:nvPr/>
        </p:nvSpPr>
        <p:spPr>
          <a:xfrm>
            <a:off x="712177" y="1129641"/>
            <a:ext cx="8220808" cy="2277034"/>
          </a:xfrm>
          <a:prstGeom prst="rect">
            <a:avLst/>
          </a:prstGeom>
          <a:noFill/>
        </p:spPr>
        <p:txBody>
          <a:bodyPr wrap="square">
            <a:spAutoFit/>
          </a:bodyPr>
          <a:lstStyle/>
          <a:p>
            <a:pPr marL="0" marR="0" indent="457200" algn="just">
              <a:lnSpc>
                <a:spcPct val="130000"/>
              </a:lnSpc>
              <a:spcBef>
                <a:spcPts val="0"/>
              </a:spcBef>
              <a:spcAft>
                <a:spcPts val="0"/>
              </a:spcAft>
            </a:pP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Nhóm</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1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tìm</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hiểu</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thời</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vụ</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trồng</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rừng</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a:t>
            </a:r>
          </a:p>
          <a:p>
            <a:pPr marL="0" marR="0" indent="457200" algn="just">
              <a:lnSpc>
                <a:spcPct val="130000"/>
              </a:lnSpc>
              <a:spcBef>
                <a:spcPts val="0"/>
              </a:spcBef>
              <a:spcAft>
                <a:spcPts val="0"/>
              </a:spcAft>
            </a:pP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Nhóm</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2</a:t>
            </a:r>
            <a:r>
              <a:rPr lang="en-US" sz="2800" b="1"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tìm</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hiểu</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trồng</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rừng</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bằng</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cây</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con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bầu</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a:t>
            </a:r>
          </a:p>
          <a:p>
            <a:pPr marL="0" marR="0" indent="457200" algn="just">
              <a:lnSpc>
                <a:spcPct val="130000"/>
              </a:lnSpc>
              <a:spcBef>
                <a:spcPts val="0"/>
              </a:spcBef>
              <a:spcAft>
                <a:spcPts val="0"/>
              </a:spcAft>
            </a:pP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Nhóm</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3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tìm</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hiểu</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trồng</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rừng</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bằng</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cây</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con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rễ</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trần</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a:t>
            </a:r>
          </a:p>
          <a:p>
            <a:pPr marL="0" marR="0" indent="457200" algn="just">
              <a:lnSpc>
                <a:spcPct val="130000"/>
              </a:lnSpc>
              <a:spcBef>
                <a:spcPts val="0"/>
              </a:spcBef>
              <a:spcAft>
                <a:spcPts val="0"/>
              </a:spcAft>
            </a:pP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Nhóm</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4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tìm</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hiểu</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trồng</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rừng</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bằng</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gieo</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hạt</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thẳng</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a:t>
            </a:r>
          </a:p>
        </p:txBody>
      </p:sp>
      <p:sp>
        <p:nvSpPr>
          <p:cNvPr id="4" name="TextBox 3">
            <a:extLst>
              <a:ext uri="{FF2B5EF4-FFF2-40B4-BE49-F238E27FC236}">
                <a16:creationId xmlns:a16="http://schemas.microsoft.com/office/drawing/2014/main" id="{C008944A-304D-CECE-AEAD-96FEF0E4C89F}"/>
              </a:ext>
            </a:extLst>
          </p:cNvPr>
          <p:cNvSpPr txBox="1"/>
          <p:nvPr/>
        </p:nvSpPr>
        <p:spPr>
          <a:xfrm>
            <a:off x="1671595" y="398585"/>
            <a:ext cx="5261548" cy="553998"/>
          </a:xfrm>
          <a:prstGeom prst="rect">
            <a:avLst/>
          </a:prstGeom>
          <a:noFill/>
        </p:spPr>
        <p:txBody>
          <a:bodyPr wrap="square" rtlCol="0">
            <a:spAutoFit/>
          </a:bodyPr>
          <a:lstStyle/>
          <a:p>
            <a:pPr algn="ctr"/>
            <a:r>
              <a:rPr lang="en-US" sz="3000" b="1" dirty="0">
                <a:solidFill>
                  <a:srgbClr val="C00000"/>
                </a:solidFill>
              </a:rPr>
              <a:t>THẢO LUẬN NHÓM</a:t>
            </a:r>
          </a:p>
        </p:txBody>
      </p:sp>
      <p:sp>
        <p:nvSpPr>
          <p:cNvPr id="2" name="TextBox 1">
            <a:extLst>
              <a:ext uri="{FF2B5EF4-FFF2-40B4-BE49-F238E27FC236}">
                <a16:creationId xmlns:a16="http://schemas.microsoft.com/office/drawing/2014/main" id="{27C3C07F-47F9-4005-6A80-A6C48F824608}"/>
              </a:ext>
            </a:extLst>
          </p:cNvPr>
          <p:cNvSpPr txBox="1"/>
          <p:nvPr/>
        </p:nvSpPr>
        <p:spPr>
          <a:xfrm>
            <a:off x="1012581" y="3729252"/>
            <a:ext cx="7620000" cy="954107"/>
          </a:xfrm>
          <a:prstGeom prst="rect">
            <a:avLst/>
          </a:prstGeom>
          <a:noFill/>
        </p:spPr>
        <p:txBody>
          <a:bodyPr wrap="square" rtlCol="0">
            <a:spAutoFit/>
          </a:bodyPr>
          <a:lstStyle/>
          <a:p>
            <a:pPr algn="ctr"/>
            <a:r>
              <a:rPr lang="en-US" sz="2800" b="1" dirty="0" err="1">
                <a:solidFill>
                  <a:schemeClr val="accent4">
                    <a:lumMod val="50000"/>
                  </a:schemeClr>
                </a:solidFill>
              </a:rPr>
              <a:t>Các</a:t>
            </a:r>
            <a:r>
              <a:rPr lang="en-US" sz="2800" b="1" dirty="0">
                <a:solidFill>
                  <a:schemeClr val="accent4">
                    <a:lumMod val="50000"/>
                  </a:schemeClr>
                </a:solidFill>
              </a:rPr>
              <a:t> </a:t>
            </a:r>
            <a:r>
              <a:rPr lang="en-US" sz="2800" b="1" dirty="0" err="1">
                <a:solidFill>
                  <a:schemeClr val="accent4">
                    <a:lumMod val="50000"/>
                  </a:schemeClr>
                </a:solidFill>
              </a:rPr>
              <a:t>nhóm</a:t>
            </a:r>
            <a:r>
              <a:rPr lang="en-US" sz="2800" b="1" dirty="0">
                <a:solidFill>
                  <a:schemeClr val="accent4">
                    <a:lumMod val="50000"/>
                  </a:schemeClr>
                </a:solidFill>
              </a:rPr>
              <a:t> </a:t>
            </a:r>
            <a:r>
              <a:rPr lang="en-US" sz="2800" b="1" dirty="0" err="1">
                <a:solidFill>
                  <a:schemeClr val="accent4">
                    <a:lumMod val="50000"/>
                  </a:schemeClr>
                </a:solidFill>
              </a:rPr>
              <a:t>trình</a:t>
            </a:r>
            <a:r>
              <a:rPr lang="en-US" sz="2800" b="1" dirty="0">
                <a:solidFill>
                  <a:schemeClr val="accent4">
                    <a:lumMod val="50000"/>
                  </a:schemeClr>
                </a:solidFill>
              </a:rPr>
              <a:t> </a:t>
            </a:r>
            <a:r>
              <a:rPr lang="en-US" sz="2800" b="1" dirty="0" err="1">
                <a:solidFill>
                  <a:schemeClr val="accent4">
                    <a:lumMod val="50000"/>
                  </a:schemeClr>
                </a:solidFill>
              </a:rPr>
              <a:t>bày</a:t>
            </a:r>
            <a:r>
              <a:rPr lang="en-US" sz="2800" b="1" dirty="0">
                <a:solidFill>
                  <a:schemeClr val="accent4">
                    <a:lumMod val="50000"/>
                  </a:schemeClr>
                </a:solidFill>
              </a:rPr>
              <a:t> </a:t>
            </a:r>
            <a:r>
              <a:rPr lang="en-US" sz="2800" b="1" dirty="0" err="1">
                <a:solidFill>
                  <a:schemeClr val="accent4">
                    <a:lumMod val="50000"/>
                  </a:schemeClr>
                </a:solidFill>
              </a:rPr>
              <a:t>bài</a:t>
            </a:r>
            <a:r>
              <a:rPr lang="en-US" sz="2800" b="1" dirty="0">
                <a:solidFill>
                  <a:schemeClr val="accent4">
                    <a:lumMod val="50000"/>
                  </a:schemeClr>
                </a:solidFill>
              </a:rPr>
              <a:t> </a:t>
            </a:r>
            <a:r>
              <a:rPr lang="en-US" sz="2800" b="1" dirty="0" err="1">
                <a:solidFill>
                  <a:schemeClr val="accent4">
                    <a:lumMod val="50000"/>
                  </a:schemeClr>
                </a:solidFill>
              </a:rPr>
              <a:t>báo</a:t>
            </a:r>
            <a:r>
              <a:rPr lang="en-US" sz="2800" b="1" dirty="0">
                <a:solidFill>
                  <a:schemeClr val="accent4">
                    <a:lumMod val="50000"/>
                  </a:schemeClr>
                </a:solidFill>
              </a:rPr>
              <a:t> </a:t>
            </a:r>
            <a:r>
              <a:rPr lang="en-US" sz="2800" b="1" dirty="0" err="1">
                <a:solidFill>
                  <a:schemeClr val="accent4">
                    <a:lumMod val="50000"/>
                  </a:schemeClr>
                </a:solidFill>
              </a:rPr>
              <a:t>cáo</a:t>
            </a:r>
            <a:r>
              <a:rPr lang="en-US" sz="2800" b="1" dirty="0">
                <a:solidFill>
                  <a:schemeClr val="accent4">
                    <a:lumMod val="50000"/>
                  </a:schemeClr>
                </a:solidFill>
              </a:rPr>
              <a:t> </a:t>
            </a:r>
            <a:r>
              <a:rPr lang="en-US" sz="2800" b="1" dirty="0" err="1">
                <a:solidFill>
                  <a:schemeClr val="accent4">
                    <a:lumMod val="50000"/>
                  </a:schemeClr>
                </a:solidFill>
              </a:rPr>
              <a:t>của</a:t>
            </a:r>
            <a:r>
              <a:rPr lang="en-US" sz="2800" b="1" dirty="0">
                <a:solidFill>
                  <a:schemeClr val="accent4">
                    <a:lumMod val="50000"/>
                  </a:schemeClr>
                </a:solidFill>
              </a:rPr>
              <a:t> </a:t>
            </a:r>
            <a:r>
              <a:rPr lang="en-US" sz="2800" b="1" dirty="0" err="1">
                <a:solidFill>
                  <a:schemeClr val="accent4">
                    <a:lumMod val="50000"/>
                  </a:schemeClr>
                </a:solidFill>
              </a:rPr>
              <a:t>nhóm</a:t>
            </a:r>
            <a:r>
              <a:rPr lang="en-US" sz="2800" b="1" dirty="0">
                <a:solidFill>
                  <a:schemeClr val="accent4">
                    <a:lumMod val="50000"/>
                  </a:schemeClr>
                </a:solidFill>
              </a:rPr>
              <a:t> </a:t>
            </a:r>
            <a:r>
              <a:rPr lang="en-US" sz="2800" b="1" dirty="0" err="1">
                <a:solidFill>
                  <a:schemeClr val="accent4">
                    <a:lumMod val="50000"/>
                  </a:schemeClr>
                </a:solidFill>
              </a:rPr>
              <a:t>theo</a:t>
            </a:r>
            <a:r>
              <a:rPr lang="en-US" sz="2800" b="1" dirty="0">
                <a:solidFill>
                  <a:schemeClr val="accent4">
                    <a:lumMod val="50000"/>
                  </a:schemeClr>
                </a:solidFill>
              </a:rPr>
              <a:t> </a:t>
            </a:r>
            <a:r>
              <a:rPr lang="en-US" sz="2800" b="1" dirty="0" err="1">
                <a:solidFill>
                  <a:schemeClr val="accent4">
                    <a:lumMod val="50000"/>
                  </a:schemeClr>
                </a:solidFill>
              </a:rPr>
              <a:t>nội</a:t>
            </a:r>
            <a:r>
              <a:rPr lang="en-US" sz="2800" b="1" dirty="0">
                <a:solidFill>
                  <a:schemeClr val="accent4">
                    <a:lumMod val="50000"/>
                  </a:schemeClr>
                </a:solidFill>
              </a:rPr>
              <a:t> dung </a:t>
            </a:r>
            <a:r>
              <a:rPr lang="en-US" sz="2800" b="1" dirty="0" err="1">
                <a:solidFill>
                  <a:schemeClr val="accent4">
                    <a:lumMod val="50000"/>
                  </a:schemeClr>
                </a:solidFill>
              </a:rPr>
              <a:t>được</a:t>
            </a:r>
            <a:r>
              <a:rPr lang="en-US" sz="2800" b="1" dirty="0">
                <a:solidFill>
                  <a:schemeClr val="accent4">
                    <a:lumMod val="50000"/>
                  </a:schemeClr>
                </a:solidFill>
              </a:rPr>
              <a:t> </a:t>
            </a:r>
            <a:r>
              <a:rPr lang="en-US" sz="2800" b="1" dirty="0" err="1">
                <a:solidFill>
                  <a:schemeClr val="accent4">
                    <a:lumMod val="50000"/>
                  </a:schemeClr>
                </a:solidFill>
              </a:rPr>
              <a:t>phân</a:t>
            </a:r>
            <a:r>
              <a:rPr lang="en-US" sz="2800" b="1" dirty="0">
                <a:solidFill>
                  <a:schemeClr val="accent4">
                    <a:lumMod val="50000"/>
                  </a:schemeClr>
                </a:solidFill>
              </a:rPr>
              <a:t> </a:t>
            </a:r>
            <a:r>
              <a:rPr lang="en-US" sz="2800" b="1" dirty="0" err="1">
                <a:solidFill>
                  <a:schemeClr val="accent4">
                    <a:lumMod val="50000"/>
                  </a:schemeClr>
                </a:solidFill>
              </a:rPr>
              <a:t>công</a:t>
            </a:r>
            <a:endParaRPr lang="en-US" sz="2800" b="1" dirty="0">
              <a:solidFill>
                <a:schemeClr val="accent4">
                  <a:lumMod val="50000"/>
                </a:schemeClr>
              </a:solidFill>
            </a:endParaRPr>
          </a:p>
        </p:txBody>
      </p:sp>
    </p:spTree>
    <p:extLst>
      <p:ext uri="{BB962C8B-B14F-4D97-AF65-F5344CB8AC3E}">
        <p14:creationId xmlns:p14="http://schemas.microsoft.com/office/powerpoint/2010/main" val="25900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E6EF21-13B9-4438-66CB-8DE7B97ACE93}"/>
              </a:ext>
            </a:extLst>
          </p:cNvPr>
          <p:cNvSpPr txBox="1"/>
          <p:nvPr/>
        </p:nvSpPr>
        <p:spPr>
          <a:xfrm>
            <a:off x="685800" y="684592"/>
            <a:ext cx="8305800" cy="3705117"/>
          </a:xfrm>
          <a:prstGeom prst="rect">
            <a:avLst/>
          </a:prstGeom>
          <a:noFill/>
        </p:spPr>
        <p:txBody>
          <a:bodyPr wrap="square">
            <a:spAutoFit/>
          </a:bodyPr>
          <a:lstStyle/>
          <a:p>
            <a:pPr marL="0" marR="0" algn="just">
              <a:lnSpc>
                <a:spcPct val="130000"/>
              </a:lnSpc>
              <a:spcBef>
                <a:spcPts val="0"/>
              </a:spcBef>
              <a:spcAft>
                <a:spcPts val="800"/>
              </a:spcAft>
            </a:pPr>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3.2. </a:t>
            </a:r>
            <a:r>
              <a:rPr lang="en-US" sz="2800" b="1"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Trồng</a:t>
            </a:r>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rừng</a:t>
            </a:r>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bằng</a:t>
            </a:r>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cây</a:t>
            </a:r>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con</a:t>
            </a:r>
            <a:endParaRPr lang="en-US" sz="2800"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algn="just">
              <a:lnSpc>
                <a:spcPct val="130000"/>
              </a:lnSpc>
              <a:spcBef>
                <a:spcPts val="0"/>
              </a:spcBef>
              <a:spcAft>
                <a:spcPts val="800"/>
              </a:spcAft>
            </a:pPr>
            <a:r>
              <a:rPr lang="en-US" sz="2800" i="1" kern="1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Cây</a:t>
            </a:r>
            <a:r>
              <a:rPr lang="en-US" sz="2800" i="1"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con </a:t>
            </a:r>
            <a:r>
              <a:rPr lang="en-US" sz="2800" i="1" kern="1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trồng</a:t>
            </a:r>
            <a:r>
              <a:rPr lang="en-US" sz="2800" i="1"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kern="1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rừng</a:t>
            </a:r>
            <a:r>
              <a:rPr lang="en-US" sz="2800" i="1"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kern="1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cần</a:t>
            </a:r>
            <a:r>
              <a:rPr lang="en-US" sz="2800" i="1"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kern="1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đảm</a:t>
            </a:r>
            <a:r>
              <a:rPr lang="en-US" sz="2800" i="1"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kern="1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bảo</a:t>
            </a:r>
            <a:r>
              <a:rPr lang="en-US" sz="2800" i="1"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kern="1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đủ</a:t>
            </a:r>
            <a:r>
              <a:rPr lang="en-US" sz="2800" i="1"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kern="1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tiêu</a:t>
            </a:r>
            <a:r>
              <a:rPr lang="en-US" sz="2800" i="1"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kern="1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chuẩn</a:t>
            </a:r>
            <a:r>
              <a:rPr lang="en-US" sz="2800" i="1"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kern="1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về</a:t>
            </a:r>
            <a:r>
              <a:rPr lang="en-US" sz="2800" i="1"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kern="1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số</a:t>
            </a:r>
            <a:r>
              <a:rPr lang="en-US" sz="2800" i="1"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kern="1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lá</a:t>
            </a:r>
            <a:r>
              <a:rPr lang="en-US" sz="2800" i="1"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kern="1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đường</a:t>
            </a:r>
            <a:r>
              <a:rPr lang="en-US" sz="2800" i="1"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kern="1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kính</a:t>
            </a:r>
            <a:r>
              <a:rPr lang="en-US" sz="2800" i="1"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kern="1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cổ</a:t>
            </a:r>
            <a:r>
              <a:rPr lang="en-US" sz="2800" i="1"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kern="1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rễ</a:t>
            </a:r>
            <a:r>
              <a:rPr lang="en-US" sz="2800" i="1"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kern="1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chiều</a:t>
            </a:r>
            <a:r>
              <a:rPr lang="en-US" sz="2800" i="1"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kern="1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cao</a:t>
            </a:r>
            <a:r>
              <a:rPr lang="en-US" sz="2800" i="1"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kern="1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cây</a:t>
            </a:r>
            <a:r>
              <a:rPr lang="en-US" sz="2800" i="1"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kern="1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tuổi</a:t>
            </a:r>
            <a:r>
              <a:rPr lang="en-US" sz="2800" i="1"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kern="1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cây</a:t>
            </a:r>
            <a:r>
              <a:rPr lang="en-US" sz="2800" i="1"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kern="1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cây</a:t>
            </a:r>
            <a:r>
              <a:rPr lang="en-US" sz="2800" i="1"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kern="1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cứng</a:t>
            </a:r>
            <a:r>
              <a:rPr lang="en-US" sz="2800" i="1"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kern="1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cáp</a:t>
            </a:r>
            <a:r>
              <a:rPr lang="en-US" sz="2800" i="1"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kern="1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không</a:t>
            </a:r>
            <a:r>
              <a:rPr lang="en-US" sz="2800" i="1"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kern="1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bị</a:t>
            </a:r>
            <a:r>
              <a:rPr lang="en-US" sz="2800" i="1"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kern="1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cụt</a:t>
            </a:r>
            <a:r>
              <a:rPr lang="en-US" sz="2800" i="1"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kern="1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ngọn</a:t>
            </a:r>
            <a:r>
              <a:rPr lang="en-US" sz="2800" i="1"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kern="1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2800" i="1"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kern="1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không</a:t>
            </a:r>
            <a:r>
              <a:rPr lang="en-US" sz="2800" i="1"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kern="1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bị</a:t>
            </a:r>
            <a:r>
              <a:rPr lang="en-US" sz="2800" i="1"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kern="1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sâu</a:t>
            </a:r>
            <a:r>
              <a:rPr lang="en-US" sz="2800" i="1"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kern="1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bệnh</a:t>
            </a:r>
            <a:r>
              <a:rPr lang="en-US" sz="2800" i="1"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algn="just">
              <a:lnSpc>
                <a:spcPct val="130000"/>
              </a:lnSpc>
              <a:spcBef>
                <a:spcPts val="0"/>
              </a:spcBef>
              <a:spcAft>
                <a:spcPts val="800"/>
              </a:spcAft>
            </a:pPr>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 </a:t>
            </a:r>
            <a:r>
              <a:rPr lang="en-US" sz="2800" b="1"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Trồng</a:t>
            </a:r>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rừng</a:t>
            </a:r>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bằng</a:t>
            </a:r>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cây</a:t>
            </a:r>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con </a:t>
            </a:r>
            <a:r>
              <a:rPr lang="en-US" sz="2800" b="1"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có</a:t>
            </a:r>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bầu</a:t>
            </a:r>
            <a:endParaRPr lang="en-US" sz="2800"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30480" marR="30480" algn="just">
              <a:lnSpc>
                <a:spcPct val="130000"/>
              </a:lnSpc>
              <a:spcBef>
                <a:spcPts val="0"/>
              </a:spcBef>
              <a:spcAft>
                <a:spcPts val="800"/>
              </a:spcAft>
            </a:pPr>
            <a:r>
              <a:rPr lang="vi-VN" sz="28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Quy trình trồng rừng bằng cây có bầu:</a:t>
            </a:r>
            <a:endParaRPr lang="en-US" sz="2800"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265759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ác hình ảnh trong Hình 5.2 tương ứng với bước nào của quy trình trồng rừng  bằng cây con có bầu">
            <a:extLst>
              <a:ext uri="{FF2B5EF4-FFF2-40B4-BE49-F238E27FC236}">
                <a16:creationId xmlns:a16="http://schemas.microsoft.com/office/drawing/2014/main" id="{35CF3A39-A503-98D6-BEE7-0E722CA071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9538" y="471120"/>
            <a:ext cx="6201508" cy="4503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558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3EC56AE-91B1-12FC-7BDD-D32936BFE415}"/>
              </a:ext>
            </a:extLst>
          </p:cNvPr>
          <p:cNvGraphicFramePr>
            <a:graphicFrameLocks noGrp="1"/>
          </p:cNvGraphicFramePr>
          <p:nvPr>
            <p:extLst>
              <p:ext uri="{D42A27DB-BD31-4B8C-83A1-F6EECF244321}">
                <p14:modId xmlns:p14="http://schemas.microsoft.com/office/powerpoint/2010/main" val="407964914"/>
              </p:ext>
            </p:extLst>
          </p:nvPr>
        </p:nvGraphicFramePr>
        <p:xfrm>
          <a:off x="-46890" y="11723"/>
          <a:ext cx="8944708" cy="5013482"/>
        </p:xfrm>
        <a:graphic>
          <a:graphicData uri="http://schemas.openxmlformats.org/drawingml/2006/table">
            <a:tbl>
              <a:tblPr firstRow="1" firstCol="1" bandRow="1">
                <a:tableStyleId>{FF6DFD39-56F3-4BBF-9D3B-3DCC989A1188}</a:tableStyleId>
              </a:tblPr>
              <a:tblGrid>
                <a:gridCol w="1595081">
                  <a:extLst>
                    <a:ext uri="{9D8B030D-6E8A-4147-A177-3AD203B41FA5}">
                      <a16:colId xmlns:a16="http://schemas.microsoft.com/office/drawing/2014/main" val="1130714198"/>
                    </a:ext>
                  </a:extLst>
                </a:gridCol>
                <a:gridCol w="7349627">
                  <a:extLst>
                    <a:ext uri="{9D8B030D-6E8A-4147-A177-3AD203B41FA5}">
                      <a16:colId xmlns:a16="http://schemas.microsoft.com/office/drawing/2014/main" val="643215134"/>
                    </a:ext>
                  </a:extLst>
                </a:gridCol>
              </a:tblGrid>
              <a:tr h="257575">
                <a:tc>
                  <a:txBody>
                    <a:bodyPr/>
                    <a:lstStyle/>
                    <a:p>
                      <a:pPr marL="30480" marR="30480" algn="ctr">
                        <a:lnSpc>
                          <a:spcPct val="100000"/>
                        </a:lnSpc>
                        <a:spcBef>
                          <a:spcPts val="0"/>
                        </a:spcBef>
                        <a:spcAft>
                          <a:spcPts val="0"/>
                        </a:spcAft>
                      </a:pPr>
                      <a:r>
                        <a:rPr lang="vi-VN" sz="2000" kern="0" dirty="0">
                          <a:solidFill>
                            <a:srgbClr val="FF0000"/>
                          </a:solidFill>
                          <a:effectLst/>
                        </a:rPr>
                        <a:t>Quy trình</a:t>
                      </a:r>
                      <a:endParaRPr lang="en-US" sz="2000"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tc>
                  <a:txBody>
                    <a:bodyPr/>
                    <a:lstStyle/>
                    <a:p>
                      <a:pPr marL="30480" marR="30480" algn="ctr">
                        <a:lnSpc>
                          <a:spcPct val="100000"/>
                        </a:lnSpc>
                        <a:spcBef>
                          <a:spcPts val="0"/>
                        </a:spcBef>
                        <a:spcAft>
                          <a:spcPts val="0"/>
                        </a:spcAft>
                      </a:pPr>
                      <a:r>
                        <a:rPr lang="vi-VN" sz="2000" kern="0" dirty="0">
                          <a:solidFill>
                            <a:srgbClr val="FF0000"/>
                          </a:solidFill>
                          <a:effectLst/>
                        </a:rPr>
                        <a:t>Nội dung</a:t>
                      </a:r>
                      <a:endParaRPr lang="en-US" sz="2000"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000024407"/>
                  </a:ext>
                </a:extLst>
              </a:tr>
              <a:tr h="830341">
                <a:tc>
                  <a:txBody>
                    <a:bodyPr/>
                    <a:lstStyle/>
                    <a:p>
                      <a:pPr marL="30480" marR="30480" algn="just">
                        <a:lnSpc>
                          <a:spcPct val="100000"/>
                        </a:lnSpc>
                        <a:spcBef>
                          <a:spcPts val="0"/>
                        </a:spcBef>
                        <a:spcAft>
                          <a:spcPts val="0"/>
                        </a:spcAft>
                      </a:pPr>
                      <a:r>
                        <a:rPr lang="en-US" sz="2000" kern="0" dirty="0" err="1">
                          <a:solidFill>
                            <a:srgbClr val="FF0000"/>
                          </a:solidFill>
                          <a:effectLst/>
                        </a:rPr>
                        <a:t>Bước</a:t>
                      </a:r>
                      <a:r>
                        <a:rPr lang="en-US" sz="2000" kern="0" dirty="0">
                          <a:solidFill>
                            <a:srgbClr val="FF0000"/>
                          </a:solidFill>
                          <a:effectLst/>
                        </a:rPr>
                        <a:t> 1: </a:t>
                      </a:r>
                      <a:r>
                        <a:rPr lang="vi-VN" sz="2000" kern="0" dirty="0">
                          <a:solidFill>
                            <a:srgbClr val="FF0000"/>
                          </a:solidFill>
                          <a:effectLst/>
                        </a:rPr>
                        <a:t>Tạo hố trồng cây</a:t>
                      </a:r>
                      <a:endParaRPr lang="en-US" sz="2000"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tc>
                  <a:txBody>
                    <a:bodyPr/>
                    <a:lstStyle/>
                    <a:p>
                      <a:pPr marL="30480" marR="30480" algn="just">
                        <a:lnSpc>
                          <a:spcPct val="100000"/>
                        </a:lnSpc>
                        <a:spcBef>
                          <a:spcPts val="0"/>
                        </a:spcBef>
                        <a:spcAft>
                          <a:spcPts val="0"/>
                        </a:spcAft>
                      </a:pPr>
                      <a:r>
                        <a:rPr lang="vi-VN" sz="2000" kern="0" dirty="0">
                          <a:solidFill>
                            <a:srgbClr val="002060"/>
                          </a:solidFill>
                          <a:effectLst/>
                        </a:rPr>
                        <a:t>Tạo </a:t>
                      </a:r>
                      <a:r>
                        <a:rPr lang="en-US" sz="2000" kern="0" dirty="0" err="1">
                          <a:solidFill>
                            <a:srgbClr val="002060"/>
                          </a:solidFill>
                          <a:effectLst/>
                        </a:rPr>
                        <a:t>một</a:t>
                      </a:r>
                      <a:r>
                        <a:rPr lang="en-US" sz="2000" kern="0" dirty="0">
                          <a:solidFill>
                            <a:srgbClr val="002060"/>
                          </a:solidFill>
                          <a:effectLst/>
                        </a:rPr>
                        <a:t> </a:t>
                      </a:r>
                      <a:r>
                        <a:rPr lang="en-US" sz="2000" kern="0" dirty="0" err="1">
                          <a:solidFill>
                            <a:srgbClr val="002060"/>
                          </a:solidFill>
                          <a:effectLst/>
                        </a:rPr>
                        <a:t>lỗ</a:t>
                      </a:r>
                      <a:r>
                        <a:rPr lang="en-US" sz="2000" kern="0" dirty="0">
                          <a:solidFill>
                            <a:srgbClr val="002060"/>
                          </a:solidFill>
                          <a:effectLst/>
                        </a:rPr>
                        <a:t> </a:t>
                      </a:r>
                      <a:r>
                        <a:rPr lang="en-US" sz="2000" kern="0" dirty="0" err="1">
                          <a:solidFill>
                            <a:srgbClr val="002060"/>
                          </a:solidFill>
                          <a:effectLst/>
                        </a:rPr>
                        <a:t>sâu</a:t>
                      </a:r>
                      <a:r>
                        <a:rPr lang="en-US" sz="2000" kern="0" dirty="0">
                          <a:solidFill>
                            <a:srgbClr val="002060"/>
                          </a:solidFill>
                          <a:effectLst/>
                        </a:rPr>
                        <a:t> </a:t>
                      </a:r>
                      <a:r>
                        <a:rPr lang="en-US" sz="2000" kern="0" dirty="0" err="1">
                          <a:solidFill>
                            <a:srgbClr val="002060"/>
                          </a:solidFill>
                          <a:effectLst/>
                        </a:rPr>
                        <a:t>giữa</a:t>
                      </a:r>
                      <a:r>
                        <a:rPr lang="en-US" sz="2000" kern="0" dirty="0">
                          <a:solidFill>
                            <a:srgbClr val="002060"/>
                          </a:solidFill>
                          <a:effectLst/>
                        </a:rPr>
                        <a:t> </a:t>
                      </a:r>
                      <a:r>
                        <a:rPr lang="vi-VN" sz="2000" kern="0" dirty="0">
                          <a:solidFill>
                            <a:srgbClr val="002060"/>
                          </a:solidFill>
                          <a:effectLst/>
                        </a:rPr>
                        <a:t>hố</a:t>
                      </a:r>
                      <a:r>
                        <a:rPr lang="en-US" sz="2000" kern="0" dirty="0">
                          <a:solidFill>
                            <a:srgbClr val="002060"/>
                          </a:solidFill>
                          <a:effectLst/>
                        </a:rPr>
                        <a:t>, </a:t>
                      </a:r>
                      <a:r>
                        <a:rPr lang="vi-VN" sz="2000" kern="0" dirty="0">
                          <a:solidFill>
                            <a:srgbClr val="002060"/>
                          </a:solidFill>
                          <a:effectLst/>
                        </a:rPr>
                        <a:t>sâu hơn </a:t>
                      </a:r>
                      <a:r>
                        <a:rPr lang="en-US" sz="2000" kern="0" dirty="0" err="1">
                          <a:solidFill>
                            <a:srgbClr val="002060"/>
                          </a:solidFill>
                          <a:effectLst/>
                        </a:rPr>
                        <a:t>bầu</a:t>
                      </a:r>
                      <a:r>
                        <a:rPr lang="en-US" sz="2000" kern="0" dirty="0">
                          <a:solidFill>
                            <a:srgbClr val="002060"/>
                          </a:solidFill>
                          <a:effectLst/>
                        </a:rPr>
                        <a:t> </a:t>
                      </a:r>
                      <a:r>
                        <a:rPr lang="vi-VN" sz="2000" kern="0" dirty="0">
                          <a:solidFill>
                            <a:srgbClr val="002060"/>
                          </a:solidFill>
                          <a:effectLst/>
                        </a:rPr>
                        <a:t>cây từ 2 đến 4 cm để đảm bảo lấp đất được kín gốc cây, bộ rễ cây con phát triển thuận lợi.</a:t>
                      </a:r>
                      <a:endParaRPr lang="en-US" sz="2000"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255815805"/>
                  </a:ext>
                </a:extLst>
              </a:tr>
              <a:tr h="830341">
                <a:tc>
                  <a:txBody>
                    <a:bodyPr/>
                    <a:lstStyle/>
                    <a:p>
                      <a:pPr marL="30480" marR="30480" algn="just">
                        <a:lnSpc>
                          <a:spcPct val="100000"/>
                        </a:lnSpc>
                        <a:spcBef>
                          <a:spcPts val="0"/>
                        </a:spcBef>
                        <a:spcAft>
                          <a:spcPts val="0"/>
                        </a:spcAft>
                      </a:pPr>
                      <a:r>
                        <a:rPr lang="en-US" sz="2000" kern="0" dirty="0" err="1">
                          <a:solidFill>
                            <a:srgbClr val="FF0000"/>
                          </a:solidFill>
                          <a:effectLst/>
                        </a:rPr>
                        <a:t>Bước</a:t>
                      </a:r>
                      <a:r>
                        <a:rPr lang="en-US" sz="2000" kern="0" dirty="0">
                          <a:solidFill>
                            <a:srgbClr val="FF0000"/>
                          </a:solidFill>
                          <a:effectLst/>
                        </a:rPr>
                        <a:t> 2: </a:t>
                      </a:r>
                      <a:r>
                        <a:rPr lang="en-US" sz="2000" kern="0" dirty="0" err="1">
                          <a:solidFill>
                            <a:srgbClr val="FF0000"/>
                          </a:solidFill>
                          <a:effectLst/>
                        </a:rPr>
                        <a:t>Rạch</a:t>
                      </a:r>
                      <a:r>
                        <a:rPr lang="en-US" sz="2000" kern="0" dirty="0">
                          <a:solidFill>
                            <a:srgbClr val="FF0000"/>
                          </a:solidFill>
                          <a:effectLst/>
                        </a:rPr>
                        <a:t> </a:t>
                      </a:r>
                      <a:r>
                        <a:rPr lang="en-US" sz="2000" kern="0" dirty="0" err="1">
                          <a:solidFill>
                            <a:srgbClr val="FF0000"/>
                          </a:solidFill>
                          <a:effectLst/>
                        </a:rPr>
                        <a:t>và</a:t>
                      </a:r>
                      <a:r>
                        <a:rPr lang="en-US" sz="2000" kern="0" dirty="0">
                          <a:solidFill>
                            <a:srgbClr val="FF0000"/>
                          </a:solidFill>
                          <a:effectLst/>
                        </a:rPr>
                        <a:t> </a:t>
                      </a:r>
                      <a:r>
                        <a:rPr lang="en-US" sz="2000" kern="0" dirty="0" err="1">
                          <a:solidFill>
                            <a:srgbClr val="FF0000"/>
                          </a:solidFill>
                          <a:effectLst/>
                        </a:rPr>
                        <a:t>xé</a:t>
                      </a:r>
                      <a:r>
                        <a:rPr lang="en-US" sz="2000" kern="0" dirty="0">
                          <a:solidFill>
                            <a:srgbClr val="FF0000"/>
                          </a:solidFill>
                          <a:effectLst/>
                        </a:rPr>
                        <a:t> </a:t>
                      </a:r>
                      <a:r>
                        <a:rPr lang="en-US" sz="2000" kern="0" dirty="0" err="1">
                          <a:solidFill>
                            <a:srgbClr val="FF0000"/>
                          </a:solidFill>
                          <a:effectLst/>
                        </a:rPr>
                        <a:t>bỏ</a:t>
                      </a:r>
                      <a:r>
                        <a:rPr lang="en-US" sz="2000" kern="0" dirty="0">
                          <a:solidFill>
                            <a:srgbClr val="FF0000"/>
                          </a:solidFill>
                          <a:effectLst/>
                        </a:rPr>
                        <a:t> </a:t>
                      </a:r>
                      <a:r>
                        <a:rPr lang="en-US" sz="2000" kern="0" dirty="0" err="1">
                          <a:solidFill>
                            <a:srgbClr val="FF0000"/>
                          </a:solidFill>
                          <a:effectLst/>
                        </a:rPr>
                        <a:t>vỏ</a:t>
                      </a:r>
                      <a:r>
                        <a:rPr lang="en-US" sz="2000" kern="0" dirty="0">
                          <a:solidFill>
                            <a:srgbClr val="FF0000"/>
                          </a:solidFill>
                          <a:effectLst/>
                        </a:rPr>
                        <a:t> </a:t>
                      </a:r>
                      <a:r>
                        <a:rPr lang="en-US" sz="2000" kern="0" dirty="0" err="1">
                          <a:solidFill>
                            <a:srgbClr val="FF0000"/>
                          </a:solidFill>
                          <a:effectLst/>
                        </a:rPr>
                        <a:t>bầu</a:t>
                      </a:r>
                      <a:endParaRPr lang="en-US" sz="2000"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tc>
                  <a:txBody>
                    <a:bodyPr/>
                    <a:lstStyle/>
                    <a:p>
                      <a:pPr marL="30480" marR="30480" algn="just">
                        <a:lnSpc>
                          <a:spcPct val="100000"/>
                        </a:lnSpc>
                        <a:spcBef>
                          <a:spcPts val="0"/>
                        </a:spcBef>
                        <a:spcAft>
                          <a:spcPts val="0"/>
                        </a:spcAft>
                      </a:pPr>
                      <a:r>
                        <a:rPr lang="en-US" sz="2000" kern="0" dirty="0" err="1">
                          <a:solidFill>
                            <a:srgbClr val="002060"/>
                          </a:solidFill>
                          <a:effectLst/>
                        </a:rPr>
                        <a:t>Rạch</a:t>
                      </a:r>
                      <a:r>
                        <a:rPr lang="en-US" sz="2000" kern="0" dirty="0">
                          <a:solidFill>
                            <a:srgbClr val="002060"/>
                          </a:solidFill>
                          <a:effectLst/>
                        </a:rPr>
                        <a:t> </a:t>
                      </a:r>
                      <a:r>
                        <a:rPr lang="en-US" sz="2000" kern="0" dirty="0" err="1">
                          <a:solidFill>
                            <a:srgbClr val="002060"/>
                          </a:solidFill>
                          <a:effectLst/>
                        </a:rPr>
                        <a:t>vỏ</a:t>
                      </a:r>
                      <a:r>
                        <a:rPr lang="en-US" sz="2000" kern="0" dirty="0">
                          <a:solidFill>
                            <a:srgbClr val="002060"/>
                          </a:solidFill>
                          <a:effectLst/>
                        </a:rPr>
                        <a:t> </a:t>
                      </a:r>
                      <a:r>
                        <a:rPr lang="en-US" sz="2000" kern="0" dirty="0" err="1">
                          <a:solidFill>
                            <a:srgbClr val="002060"/>
                          </a:solidFill>
                          <a:effectLst/>
                        </a:rPr>
                        <a:t>bầu</a:t>
                      </a:r>
                      <a:r>
                        <a:rPr lang="en-US" sz="2000" kern="0" dirty="0">
                          <a:solidFill>
                            <a:srgbClr val="002060"/>
                          </a:solidFill>
                          <a:effectLst/>
                        </a:rPr>
                        <a:t> </a:t>
                      </a:r>
                      <a:r>
                        <a:rPr lang="en-US" sz="2000" kern="0" dirty="0" err="1">
                          <a:solidFill>
                            <a:srgbClr val="002060"/>
                          </a:solidFill>
                          <a:effectLst/>
                        </a:rPr>
                        <a:t>một</a:t>
                      </a:r>
                      <a:r>
                        <a:rPr lang="en-US" sz="2000" kern="0" dirty="0">
                          <a:solidFill>
                            <a:srgbClr val="002060"/>
                          </a:solidFill>
                          <a:effectLst/>
                        </a:rPr>
                        <a:t> </a:t>
                      </a:r>
                      <a:r>
                        <a:rPr lang="en-US" sz="2000" kern="0" dirty="0" err="1">
                          <a:solidFill>
                            <a:srgbClr val="002060"/>
                          </a:solidFill>
                          <a:effectLst/>
                        </a:rPr>
                        <a:t>đường</a:t>
                      </a:r>
                      <a:r>
                        <a:rPr lang="en-US" sz="2000" kern="0" dirty="0">
                          <a:solidFill>
                            <a:srgbClr val="002060"/>
                          </a:solidFill>
                          <a:effectLst/>
                        </a:rPr>
                        <a:t> </a:t>
                      </a:r>
                      <a:r>
                        <a:rPr lang="en-US" sz="2000" kern="0" dirty="0" err="1">
                          <a:solidFill>
                            <a:srgbClr val="002060"/>
                          </a:solidFill>
                          <a:effectLst/>
                        </a:rPr>
                        <a:t>từ</a:t>
                      </a:r>
                      <a:r>
                        <a:rPr lang="en-US" sz="2000" kern="0" dirty="0">
                          <a:solidFill>
                            <a:srgbClr val="002060"/>
                          </a:solidFill>
                          <a:effectLst/>
                        </a:rPr>
                        <a:t> </a:t>
                      </a:r>
                      <a:r>
                        <a:rPr lang="en-US" sz="2000" kern="0" dirty="0" err="1">
                          <a:solidFill>
                            <a:srgbClr val="002060"/>
                          </a:solidFill>
                          <a:effectLst/>
                        </a:rPr>
                        <a:t>trên</a:t>
                      </a:r>
                      <a:r>
                        <a:rPr lang="en-US" sz="2000" kern="0" dirty="0">
                          <a:solidFill>
                            <a:srgbClr val="002060"/>
                          </a:solidFill>
                          <a:effectLst/>
                        </a:rPr>
                        <a:t> </a:t>
                      </a:r>
                      <a:r>
                        <a:rPr lang="en-US" sz="2000" kern="0" dirty="0" err="1">
                          <a:solidFill>
                            <a:srgbClr val="002060"/>
                          </a:solidFill>
                          <a:effectLst/>
                        </a:rPr>
                        <a:t>xuống</a:t>
                      </a:r>
                      <a:r>
                        <a:rPr lang="en-US" sz="2000" kern="0" dirty="0">
                          <a:solidFill>
                            <a:srgbClr val="002060"/>
                          </a:solidFill>
                          <a:effectLst/>
                        </a:rPr>
                        <a:t>, </a:t>
                      </a:r>
                      <a:r>
                        <a:rPr lang="en-US" sz="2000" kern="0" dirty="0" err="1">
                          <a:solidFill>
                            <a:srgbClr val="002060"/>
                          </a:solidFill>
                          <a:effectLst/>
                        </a:rPr>
                        <a:t>xé</a:t>
                      </a:r>
                      <a:r>
                        <a:rPr lang="en-US" sz="2000" kern="0" dirty="0">
                          <a:solidFill>
                            <a:srgbClr val="002060"/>
                          </a:solidFill>
                          <a:effectLst/>
                        </a:rPr>
                        <a:t> </a:t>
                      </a:r>
                      <a:r>
                        <a:rPr lang="en-US" sz="2000" kern="0" dirty="0" err="1">
                          <a:solidFill>
                            <a:srgbClr val="002060"/>
                          </a:solidFill>
                          <a:effectLst/>
                        </a:rPr>
                        <a:t>bỏ</a:t>
                      </a:r>
                      <a:r>
                        <a:rPr lang="en-US" sz="2000" kern="0" dirty="0">
                          <a:solidFill>
                            <a:srgbClr val="002060"/>
                          </a:solidFill>
                          <a:effectLst/>
                        </a:rPr>
                        <a:t> </a:t>
                      </a:r>
                      <a:r>
                        <a:rPr lang="en-US" sz="2000" kern="0" dirty="0" err="1">
                          <a:solidFill>
                            <a:srgbClr val="002060"/>
                          </a:solidFill>
                          <a:effectLst/>
                        </a:rPr>
                        <a:t>vỏ</a:t>
                      </a:r>
                      <a:r>
                        <a:rPr lang="en-US" sz="2000" kern="0" dirty="0">
                          <a:solidFill>
                            <a:srgbClr val="002060"/>
                          </a:solidFill>
                          <a:effectLst/>
                        </a:rPr>
                        <a:t> </a:t>
                      </a:r>
                      <a:r>
                        <a:rPr lang="en-US" sz="2000" kern="0" dirty="0" err="1">
                          <a:solidFill>
                            <a:srgbClr val="002060"/>
                          </a:solidFill>
                          <a:effectLst/>
                        </a:rPr>
                        <a:t>bầu</a:t>
                      </a:r>
                      <a:r>
                        <a:rPr lang="en-US" sz="2000" kern="0" dirty="0">
                          <a:solidFill>
                            <a:srgbClr val="002060"/>
                          </a:solidFill>
                          <a:effectLst/>
                        </a:rPr>
                        <a:t> </a:t>
                      </a:r>
                      <a:r>
                        <a:rPr lang="en-US" sz="2000" kern="0" dirty="0" err="1">
                          <a:solidFill>
                            <a:srgbClr val="002060"/>
                          </a:solidFill>
                          <a:effectLst/>
                        </a:rPr>
                        <a:t>để</a:t>
                      </a:r>
                      <a:r>
                        <a:rPr lang="en-US" sz="2000" kern="0" dirty="0">
                          <a:solidFill>
                            <a:srgbClr val="002060"/>
                          </a:solidFill>
                          <a:effectLst/>
                        </a:rPr>
                        <a:t> </a:t>
                      </a:r>
                      <a:r>
                        <a:rPr lang="en-US" sz="2000" kern="0" dirty="0" err="1">
                          <a:solidFill>
                            <a:srgbClr val="002060"/>
                          </a:solidFill>
                          <a:effectLst/>
                        </a:rPr>
                        <a:t>cho</a:t>
                      </a:r>
                      <a:r>
                        <a:rPr lang="en-US" sz="2000" kern="0" dirty="0">
                          <a:solidFill>
                            <a:srgbClr val="002060"/>
                          </a:solidFill>
                          <a:effectLst/>
                        </a:rPr>
                        <a:t> </a:t>
                      </a:r>
                      <a:r>
                        <a:rPr lang="en-US" sz="2000" kern="0" dirty="0" err="1">
                          <a:solidFill>
                            <a:srgbClr val="002060"/>
                          </a:solidFill>
                          <a:effectLst/>
                        </a:rPr>
                        <a:t>bộ</a:t>
                      </a:r>
                      <a:r>
                        <a:rPr lang="en-US" sz="2000" kern="0" dirty="0">
                          <a:solidFill>
                            <a:srgbClr val="002060"/>
                          </a:solidFill>
                          <a:effectLst/>
                        </a:rPr>
                        <a:t> </a:t>
                      </a:r>
                      <a:r>
                        <a:rPr lang="en-US" sz="2000" kern="0" dirty="0" err="1">
                          <a:solidFill>
                            <a:srgbClr val="002060"/>
                          </a:solidFill>
                          <a:effectLst/>
                        </a:rPr>
                        <a:t>rễ</a:t>
                      </a:r>
                      <a:r>
                        <a:rPr lang="en-US" sz="2000" kern="0" dirty="0">
                          <a:solidFill>
                            <a:srgbClr val="002060"/>
                          </a:solidFill>
                          <a:effectLst/>
                        </a:rPr>
                        <a:t> </a:t>
                      </a:r>
                      <a:r>
                        <a:rPr lang="en-US" sz="2000" kern="0" dirty="0" err="1">
                          <a:solidFill>
                            <a:srgbClr val="002060"/>
                          </a:solidFill>
                          <a:effectLst/>
                        </a:rPr>
                        <a:t>cây</a:t>
                      </a:r>
                      <a:r>
                        <a:rPr lang="en-US" sz="2000" kern="0" dirty="0">
                          <a:solidFill>
                            <a:srgbClr val="002060"/>
                          </a:solidFill>
                          <a:effectLst/>
                        </a:rPr>
                        <a:t> con </a:t>
                      </a:r>
                      <a:r>
                        <a:rPr lang="en-US" sz="2000" kern="0" dirty="0" err="1">
                          <a:solidFill>
                            <a:srgbClr val="002060"/>
                          </a:solidFill>
                          <a:effectLst/>
                        </a:rPr>
                        <a:t>phát</a:t>
                      </a:r>
                      <a:r>
                        <a:rPr lang="en-US" sz="2000" kern="0" dirty="0">
                          <a:solidFill>
                            <a:srgbClr val="002060"/>
                          </a:solidFill>
                          <a:effectLst/>
                        </a:rPr>
                        <a:t> </a:t>
                      </a:r>
                      <a:r>
                        <a:rPr lang="en-US" sz="2000" kern="0" dirty="0" err="1">
                          <a:solidFill>
                            <a:srgbClr val="002060"/>
                          </a:solidFill>
                          <a:effectLst/>
                        </a:rPr>
                        <a:t>triển</a:t>
                      </a:r>
                      <a:r>
                        <a:rPr lang="en-US" sz="2000" kern="0" dirty="0">
                          <a:solidFill>
                            <a:srgbClr val="002060"/>
                          </a:solidFill>
                          <a:effectLst/>
                        </a:rPr>
                        <a:t> </a:t>
                      </a:r>
                      <a:r>
                        <a:rPr lang="en-US" sz="2000" kern="0" dirty="0" err="1">
                          <a:solidFill>
                            <a:srgbClr val="002060"/>
                          </a:solidFill>
                          <a:effectLst/>
                        </a:rPr>
                        <a:t>thuận</a:t>
                      </a:r>
                      <a:r>
                        <a:rPr lang="en-US" sz="2000" kern="0" dirty="0">
                          <a:solidFill>
                            <a:srgbClr val="002060"/>
                          </a:solidFill>
                          <a:effectLst/>
                        </a:rPr>
                        <a:t> </a:t>
                      </a:r>
                      <a:r>
                        <a:rPr lang="en-US" sz="2000" kern="0" dirty="0" err="1">
                          <a:solidFill>
                            <a:srgbClr val="002060"/>
                          </a:solidFill>
                          <a:effectLst/>
                        </a:rPr>
                        <a:t>lợi</a:t>
                      </a:r>
                      <a:r>
                        <a:rPr lang="en-US" sz="2000" kern="0" dirty="0">
                          <a:solidFill>
                            <a:srgbClr val="002060"/>
                          </a:solidFill>
                          <a:effectLst/>
                        </a:rPr>
                        <a:t> </a:t>
                      </a:r>
                      <a:r>
                        <a:rPr lang="en-US" sz="2000" kern="0" dirty="0" err="1">
                          <a:solidFill>
                            <a:srgbClr val="002060"/>
                          </a:solidFill>
                          <a:effectLst/>
                        </a:rPr>
                        <a:t>và</a:t>
                      </a:r>
                      <a:r>
                        <a:rPr lang="en-US" sz="2000" kern="0" dirty="0">
                          <a:solidFill>
                            <a:srgbClr val="002060"/>
                          </a:solidFill>
                          <a:effectLst/>
                        </a:rPr>
                        <a:t> </a:t>
                      </a:r>
                      <a:r>
                        <a:rPr lang="en-US" sz="2000" kern="0" dirty="0" err="1">
                          <a:solidFill>
                            <a:srgbClr val="002060"/>
                          </a:solidFill>
                          <a:effectLst/>
                        </a:rPr>
                        <a:t>hấp</a:t>
                      </a:r>
                      <a:r>
                        <a:rPr lang="en-US" sz="2000" kern="0" dirty="0">
                          <a:solidFill>
                            <a:srgbClr val="002060"/>
                          </a:solidFill>
                          <a:effectLst/>
                        </a:rPr>
                        <a:t> </a:t>
                      </a:r>
                      <a:r>
                        <a:rPr lang="en-US" sz="2000" kern="0" dirty="0" err="1">
                          <a:solidFill>
                            <a:srgbClr val="002060"/>
                          </a:solidFill>
                          <a:effectLst/>
                        </a:rPr>
                        <a:t>thụ</a:t>
                      </a:r>
                      <a:r>
                        <a:rPr lang="en-US" sz="2000" kern="0" dirty="0">
                          <a:solidFill>
                            <a:srgbClr val="002060"/>
                          </a:solidFill>
                          <a:effectLst/>
                        </a:rPr>
                        <a:t> </a:t>
                      </a:r>
                      <a:r>
                        <a:rPr lang="en-US" sz="2000" kern="0" dirty="0" err="1">
                          <a:solidFill>
                            <a:srgbClr val="002060"/>
                          </a:solidFill>
                          <a:effectLst/>
                        </a:rPr>
                        <a:t>chất</a:t>
                      </a:r>
                      <a:r>
                        <a:rPr lang="en-US" sz="2000" kern="0" dirty="0">
                          <a:solidFill>
                            <a:srgbClr val="002060"/>
                          </a:solidFill>
                          <a:effectLst/>
                        </a:rPr>
                        <a:t> </a:t>
                      </a:r>
                      <a:r>
                        <a:rPr lang="en-US" sz="2000" kern="0" dirty="0" err="1">
                          <a:solidFill>
                            <a:srgbClr val="002060"/>
                          </a:solidFill>
                          <a:effectLst/>
                        </a:rPr>
                        <a:t>dinh</a:t>
                      </a:r>
                      <a:r>
                        <a:rPr lang="en-US" sz="2000" kern="0" dirty="0">
                          <a:solidFill>
                            <a:srgbClr val="002060"/>
                          </a:solidFill>
                          <a:effectLst/>
                        </a:rPr>
                        <a:t> </a:t>
                      </a:r>
                      <a:r>
                        <a:rPr lang="en-US" sz="2000" kern="0" dirty="0" err="1">
                          <a:solidFill>
                            <a:srgbClr val="002060"/>
                          </a:solidFill>
                          <a:effectLst/>
                        </a:rPr>
                        <a:t>dưỡng</a:t>
                      </a:r>
                      <a:r>
                        <a:rPr lang="en-US" sz="2000" kern="0" dirty="0">
                          <a:solidFill>
                            <a:srgbClr val="002060"/>
                          </a:solidFill>
                          <a:effectLst/>
                        </a:rPr>
                        <a:t> </a:t>
                      </a:r>
                      <a:r>
                        <a:rPr lang="en-US" sz="2000" kern="0" dirty="0" err="1">
                          <a:solidFill>
                            <a:srgbClr val="002060"/>
                          </a:solidFill>
                          <a:effectLst/>
                        </a:rPr>
                        <a:t>dễ</a:t>
                      </a:r>
                      <a:r>
                        <a:rPr lang="en-US" sz="2000" kern="0" dirty="0">
                          <a:solidFill>
                            <a:srgbClr val="002060"/>
                          </a:solidFill>
                          <a:effectLst/>
                        </a:rPr>
                        <a:t> </a:t>
                      </a:r>
                      <a:r>
                        <a:rPr lang="en-US" sz="2000" kern="0" dirty="0" err="1">
                          <a:solidFill>
                            <a:srgbClr val="002060"/>
                          </a:solidFill>
                          <a:effectLst/>
                        </a:rPr>
                        <a:t>dàng</a:t>
                      </a:r>
                      <a:r>
                        <a:rPr lang="en-US" sz="2000" kern="0" dirty="0">
                          <a:solidFill>
                            <a:srgbClr val="002060"/>
                          </a:solidFill>
                          <a:effectLst/>
                        </a:rPr>
                        <a:t> </a:t>
                      </a:r>
                      <a:r>
                        <a:rPr lang="en-US" sz="2000" kern="0" dirty="0" err="1">
                          <a:solidFill>
                            <a:srgbClr val="002060"/>
                          </a:solidFill>
                          <a:effectLst/>
                        </a:rPr>
                        <a:t>hơn</a:t>
                      </a:r>
                      <a:r>
                        <a:rPr lang="en-US" sz="2000" kern="0" dirty="0">
                          <a:solidFill>
                            <a:srgbClr val="002060"/>
                          </a:solidFill>
                          <a:effectLst/>
                        </a:rPr>
                        <a:t>.</a:t>
                      </a:r>
                      <a:endParaRPr lang="en-US" sz="2000"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729249121"/>
                  </a:ext>
                </a:extLst>
              </a:tr>
              <a:tr h="543958">
                <a:tc>
                  <a:txBody>
                    <a:bodyPr/>
                    <a:lstStyle/>
                    <a:p>
                      <a:pPr marL="30480" marR="30480" algn="just">
                        <a:lnSpc>
                          <a:spcPct val="100000"/>
                        </a:lnSpc>
                        <a:spcBef>
                          <a:spcPts val="0"/>
                        </a:spcBef>
                        <a:spcAft>
                          <a:spcPts val="0"/>
                        </a:spcAft>
                      </a:pPr>
                      <a:r>
                        <a:rPr lang="en-US" sz="2000" kern="0" dirty="0" err="1">
                          <a:solidFill>
                            <a:srgbClr val="FF0000"/>
                          </a:solidFill>
                          <a:effectLst/>
                        </a:rPr>
                        <a:t>Bước</a:t>
                      </a:r>
                      <a:r>
                        <a:rPr lang="en-US" sz="2000" kern="0" dirty="0">
                          <a:solidFill>
                            <a:srgbClr val="FF0000"/>
                          </a:solidFill>
                          <a:effectLst/>
                        </a:rPr>
                        <a:t> 3: </a:t>
                      </a:r>
                      <a:r>
                        <a:rPr lang="vi-VN" sz="2000" kern="0" dirty="0">
                          <a:solidFill>
                            <a:srgbClr val="FF0000"/>
                          </a:solidFill>
                          <a:effectLst/>
                        </a:rPr>
                        <a:t>Đặt cây vào hố</a:t>
                      </a:r>
                      <a:endParaRPr lang="en-US" sz="2000"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tc>
                  <a:txBody>
                    <a:bodyPr/>
                    <a:lstStyle/>
                    <a:p>
                      <a:pPr marL="30480" marR="30480" algn="just">
                        <a:lnSpc>
                          <a:spcPct val="100000"/>
                        </a:lnSpc>
                        <a:spcBef>
                          <a:spcPts val="0"/>
                        </a:spcBef>
                        <a:spcAft>
                          <a:spcPts val="0"/>
                        </a:spcAft>
                      </a:pPr>
                      <a:r>
                        <a:rPr lang="vi-VN" sz="2000" kern="0" dirty="0">
                          <a:solidFill>
                            <a:srgbClr val="002060"/>
                          </a:solidFill>
                          <a:effectLst/>
                        </a:rPr>
                        <a:t>Đặt cây </a:t>
                      </a:r>
                      <a:r>
                        <a:rPr lang="en-US" sz="2000" kern="0" dirty="0">
                          <a:solidFill>
                            <a:srgbClr val="002060"/>
                          </a:solidFill>
                          <a:effectLst/>
                        </a:rPr>
                        <a:t>con </a:t>
                      </a:r>
                      <a:r>
                        <a:rPr lang="vi-VN" sz="2000" kern="0" dirty="0">
                          <a:solidFill>
                            <a:srgbClr val="002060"/>
                          </a:solidFill>
                          <a:effectLst/>
                        </a:rPr>
                        <a:t>thẳng đứng vào giữa hố để đảm bảo </a:t>
                      </a:r>
                      <a:r>
                        <a:rPr lang="en-US" sz="2000" kern="0" dirty="0" err="1">
                          <a:solidFill>
                            <a:srgbClr val="002060"/>
                          </a:solidFill>
                          <a:effectLst/>
                        </a:rPr>
                        <a:t>bộ</a:t>
                      </a:r>
                      <a:r>
                        <a:rPr lang="en-US" sz="2000" kern="0" dirty="0">
                          <a:solidFill>
                            <a:srgbClr val="002060"/>
                          </a:solidFill>
                          <a:effectLst/>
                        </a:rPr>
                        <a:t> </a:t>
                      </a:r>
                      <a:r>
                        <a:rPr lang="vi-VN" sz="2000" kern="0" dirty="0">
                          <a:solidFill>
                            <a:srgbClr val="002060"/>
                          </a:solidFill>
                          <a:effectLst/>
                        </a:rPr>
                        <a:t>rễ của cây phát triển đều về các phía, cây mọc thẳng.</a:t>
                      </a:r>
                      <a:endParaRPr lang="en-US" sz="2000"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990109683"/>
                  </a:ext>
                </a:extLst>
              </a:tr>
              <a:tr h="543958">
                <a:tc>
                  <a:txBody>
                    <a:bodyPr/>
                    <a:lstStyle/>
                    <a:p>
                      <a:pPr marL="30480" marR="30480" algn="just">
                        <a:lnSpc>
                          <a:spcPct val="100000"/>
                        </a:lnSpc>
                        <a:spcBef>
                          <a:spcPts val="0"/>
                        </a:spcBef>
                        <a:spcAft>
                          <a:spcPts val="0"/>
                        </a:spcAft>
                      </a:pPr>
                      <a:r>
                        <a:rPr lang="en-US" sz="2000" kern="0" dirty="0" err="1">
                          <a:solidFill>
                            <a:srgbClr val="FF0000"/>
                          </a:solidFill>
                          <a:effectLst/>
                        </a:rPr>
                        <a:t>Bước</a:t>
                      </a:r>
                      <a:r>
                        <a:rPr lang="en-US" sz="2000" kern="0" dirty="0">
                          <a:solidFill>
                            <a:srgbClr val="FF0000"/>
                          </a:solidFill>
                          <a:effectLst/>
                        </a:rPr>
                        <a:t> 4: </a:t>
                      </a:r>
                      <a:r>
                        <a:rPr lang="vi-VN" sz="2000" kern="0" dirty="0">
                          <a:solidFill>
                            <a:srgbClr val="FF0000"/>
                          </a:solidFill>
                          <a:effectLst/>
                        </a:rPr>
                        <a:t>Lấp đất lần 1</a:t>
                      </a:r>
                      <a:endParaRPr lang="en-US" sz="2000"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tc>
                  <a:txBody>
                    <a:bodyPr/>
                    <a:lstStyle/>
                    <a:p>
                      <a:pPr marL="30480" marR="30480" algn="just">
                        <a:lnSpc>
                          <a:spcPct val="100000"/>
                        </a:lnSpc>
                        <a:spcBef>
                          <a:spcPts val="0"/>
                        </a:spcBef>
                        <a:spcAft>
                          <a:spcPts val="0"/>
                        </a:spcAft>
                      </a:pPr>
                      <a:r>
                        <a:rPr lang="vi-VN" sz="2000" kern="0" dirty="0">
                          <a:solidFill>
                            <a:srgbClr val="002060"/>
                          </a:solidFill>
                          <a:effectLst/>
                        </a:rPr>
                        <a:t>Lấp đất </a:t>
                      </a:r>
                      <a:r>
                        <a:rPr lang="en-US" sz="2000" kern="0" dirty="0" err="1">
                          <a:solidFill>
                            <a:srgbClr val="002060"/>
                          </a:solidFill>
                          <a:effectLst/>
                        </a:rPr>
                        <a:t>phủ</a:t>
                      </a:r>
                      <a:r>
                        <a:rPr lang="en-US" sz="2000" kern="0" dirty="0">
                          <a:solidFill>
                            <a:srgbClr val="002060"/>
                          </a:solidFill>
                          <a:effectLst/>
                        </a:rPr>
                        <a:t> </a:t>
                      </a:r>
                      <a:r>
                        <a:rPr lang="en-US" sz="2000" kern="0" dirty="0" err="1">
                          <a:solidFill>
                            <a:srgbClr val="002060"/>
                          </a:solidFill>
                          <a:effectLst/>
                        </a:rPr>
                        <a:t>kín</a:t>
                      </a:r>
                      <a:r>
                        <a:rPr lang="en-US" sz="2000" kern="0" dirty="0">
                          <a:solidFill>
                            <a:srgbClr val="002060"/>
                          </a:solidFill>
                          <a:effectLst/>
                        </a:rPr>
                        <a:t> 2/3 </a:t>
                      </a:r>
                      <a:r>
                        <a:rPr lang="en-US" sz="2000" kern="0" dirty="0" err="1">
                          <a:solidFill>
                            <a:srgbClr val="002060"/>
                          </a:solidFill>
                          <a:effectLst/>
                        </a:rPr>
                        <a:t>chiều</a:t>
                      </a:r>
                      <a:r>
                        <a:rPr lang="en-US" sz="2000" kern="0" dirty="0">
                          <a:solidFill>
                            <a:srgbClr val="002060"/>
                          </a:solidFill>
                          <a:effectLst/>
                        </a:rPr>
                        <a:t> </a:t>
                      </a:r>
                      <a:r>
                        <a:rPr lang="en-US" sz="2000" kern="0" dirty="0" err="1">
                          <a:solidFill>
                            <a:srgbClr val="002060"/>
                          </a:solidFill>
                          <a:effectLst/>
                        </a:rPr>
                        <a:t>cao</a:t>
                      </a:r>
                      <a:r>
                        <a:rPr lang="en-US" sz="2000" kern="0" dirty="0">
                          <a:solidFill>
                            <a:srgbClr val="002060"/>
                          </a:solidFill>
                          <a:effectLst/>
                        </a:rPr>
                        <a:t> </a:t>
                      </a:r>
                      <a:r>
                        <a:rPr lang="en-US" sz="2000" kern="0" dirty="0" err="1">
                          <a:solidFill>
                            <a:srgbClr val="002060"/>
                          </a:solidFill>
                          <a:effectLst/>
                        </a:rPr>
                        <a:t>bầu</a:t>
                      </a:r>
                      <a:r>
                        <a:rPr lang="en-US" sz="2000" kern="0" dirty="0">
                          <a:solidFill>
                            <a:srgbClr val="002060"/>
                          </a:solidFill>
                          <a:effectLst/>
                        </a:rPr>
                        <a:t>, </a:t>
                      </a:r>
                      <a:r>
                        <a:rPr lang="vi-VN" sz="2000" kern="0" dirty="0">
                          <a:solidFill>
                            <a:srgbClr val="002060"/>
                          </a:solidFill>
                          <a:effectLst/>
                        </a:rPr>
                        <a:t>nén đất quanh </a:t>
                      </a:r>
                      <a:r>
                        <a:rPr lang="en-US" sz="2000" kern="0" dirty="0" err="1">
                          <a:solidFill>
                            <a:srgbClr val="002060"/>
                          </a:solidFill>
                          <a:effectLst/>
                        </a:rPr>
                        <a:t>bầu</a:t>
                      </a:r>
                      <a:r>
                        <a:rPr lang="en-US" sz="2000" kern="0" dirty="0">
                          <a:solidFill>
                            <a:srgbClr val="002060"/>
                          </a:solidFill>
                          <a:effectLst/>
                        </a:rPr>
                        <a:t> </a:t>
                      </a:r>
                      <a:r>
                        <a:rPr lang="en-US" sz="2000" kern="0" dirty="0" err="1">
                          <a:solidFill>
                            <a:srgbClr val="002060"/>
                          </a:solidFill>
                          <a:effectLst/>
                        </a:rPr>
                        <a:t>theo</a:t>
                      </a:r>
                      <a:r>
                        <a:rPr lang="en-US" sz="2000" kern="0" dirty="0">
                          <a:solidFill>
                            <a:srgbClr val="002060"/>
                          </a:solidFill>
                          <a:effectLst/>
                        </a:rPr>
                        <a:t> </a:t>
                      </a:r>
                      <a:r>
                        <a:rPr lang="en-US" sz="2000" kern="0" dirty="0" err="1">
                          <a:solidFill>
                            <a:srgbClr val="002060"/>
                          </a:solidFill>
                          <a:effectLst/>
                        </a:rPr>
                        <a:t>chiều</a:t>
                      </a:r>
                      <a:r>
                        <a:rPr lang="en-US" sz="2000" kern="0" dirty="0">
                          <a:solidFill>
                            <a:srgbClr val="002060"/>
                          </a:solidFill>
                          <a:effectLst/>
                        </a:rPr>
                        <a:t> </a:t>
                      </a:r>
                      <a:r>
                        <a:rPr lang="en-US" sz="2000" kern="0" dirty="0" err="1">
                          <a:solidFill>
                            <a:srgbClr val="002060"/>
                          </a:solidFill>
                          <a:effectLst/>
                        </a:rPr>
                        <a:t>thẳng</a:t>
                      </a:r>
                      <a:r>
                        <a:rPr lang="en-US" sz="2000" kern="0" dirty="0">
                          <a:solidFill>
                            <a:srgbClr val="002060"/>
                          </a:solidFill>
                          <a:effectLst/>
                        </a:rPr>
                        <a:t> </a:t>
                      </a:r>
                      <a:r>
                        <a:rPr lang="en-US" sz="2000" kern="0" dirty="0" err="1">
                          <a:solidFill>
                            <a:srgbClr val="002060"/>
                          </a:solidFill>
                          <a:effectLst/>
                        </a:rPr>
                        <a:t>đứng</a:t>
                      </a:r>
                      <a:r>
                        <a:rPr lang="en-US" sz="2000" kern="0" dirty="0">
                          <a:solidFill>
                            <a:srgbClr val="002060"/>
                          </a:solidFill>
                          <a:effectLst/>
                        </a:rPr>
                        <a:t> </a:t>
                      </a:r>
                      <a:r>
                        <a:rPr lang="en-US" sz="2000" kern="0" dirty="0" err="1">
                          <a:solidFill>
                            <a:srgbClr val="002060"/>
                          </a:solidFill>
                          <a:effectLst/>
                        </a:rPr>
                        <a:t>giúp</a:t>
                      </a:r>
                      <a:r>
                        <a:rPr lang="en-US" sz="2000" kern="0" dirty="0">
                          <a:solidFill>
                            <a:srgbClr val="002060"/>
                          </a:solidFill>
                          <a:effectLst/>
                        </a:rPr>
                        <a:t> </a:t>
                      </a:r>
                      <a:r>
                        <a:rPr lang="vi-VN" sz="2000" kern="0" dirty="0">
                          <a:solidFill>
                            <a:srgbClr val="002060"/>
                          </a:solidFill>
                          <a:effectLst/>
                        </a:rPr>
                        <a:t>cố định </a:t>
                      </a:r>
                      <a:r>
                        <a:rPr lang="en-US" sz="2000" kern="0" dirty="0" err="1">
                          <a:solidFill>
                            <a:srgbClr val="002060"/>
                          </a:solidFill>
                          <a:effectLst/>
                        </a:rPr>
                        <a:t>lại</a:t>
                      </a:r>
                      <a:r>
                        <a:rPr lang="en-US" sz="2000" kern="0" dirty="0">
                          <a:solidFill>
                            <a:srgbClr val="002060"/>
                          </a:solidFill>
                          <a:effectLst/>
                        </a:rPr>
                        <a:t> </a:t>
                      </a:r>
                      <a:r>
                        <a:rPr lang="en-US" sz="2000" kern="0" dirty="0" err="1">
                          <a:solidFill>
                            <a:srgbClr val="002060"/>
                          </a:solidFill>
                          <a:effectLst/>
                        </a:rPr>
                        <a:t>bầu</a:t>
                      </a:r>
                      <a:r>
                        <a:rPr lang="en-US" sz="2000" kern="0" dirty="0">
                          <a:solidFill>
                            <a:srgbClr val="002060"/>
                          </a:solidFill>
                          <a:effectLst/>
                        </a:rPr>
                        <a:t> </a:t>
                      </a:r>
                      <a:r>
                        <a:rPr lang="en-US" sz="2000" kern="0" dirty="0" err="1">
                          <a:solidFill>
                            <a:srgbClr val="002060"/>
                          </a:solidFill>
                          <a:effectLst/>
                        </a:rPr>
                        <a:t>đất</a:t>
                      </a:r>
                      <a:r>
                        <a:rPr lang="en-US" sz="2000" kern="0" dirty="0">
                          <a:solidFill>
                            <a:srgbClr val="002060"/>
                          </a:solidFill>
                          <a:effectLst/>
                        </a:rPr>
                        <a:t> ở </a:t>
                      </a:r>
                      <a:r>
                        <a:rPr lang="en-US" sz="2000" kern="0" dirty="0" err="1">
                          <a:solidFill>
                            <a:srgbClr val="002060"/>
                          </a:solidFill>
                          <a:effectLst/>
                        </a:rPr>
                        <a:t>giữa</a:t>
                      </a:r>
                      <a:r>
                        <a:rPr lang="en-US" sz="2000" kern="0" dirty="0">
                          <a:solidFill>
                            <a:srgbClr val="002060"/>
                          </a:solidFill>
                          <a:effectLst/>
                        </a:rPr>
                        <a:t> </a:t>
                      </a:r>
                      <a:r>
                        <a:rPr lang="en-US" sz="2000" kern="0" dirty="0" err="1">
                          <a:solidFill>
                            <a:srgbClr val="002060"/>
                          </a:solidFill>
                          <a:effectLst/>
                        </a:rPr>
                        <a:t>hố</a:t>
                      </a:r>
                      <a:r>
                        <a:rPr lang="en-US" sz="2000" kern="0" dirty="0">
                          <a:solidFill>
                            <a:srgbClr val="002060"/>
                          </a:solidFill>
                          <a:effectLst/>
                        </a:rPr>
                        <a:t>.</a:t>
                      </a:r>
                      <a:endParaRPr lang="en-US" sz="2000"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994771478"/>
                  </a:ext>
                </a:extLst>
              </a:tr>
              <a:tr h="830341">
                <a:tc>
                  <a:txBody>
                    <a:bodyPr/>
                    <a:lstStyle/>
                    <a:p>
                      <a:pPr marL="30480" marR="30480" algn="just">
                        <a:lnSpc>
                          <a:spcPct val="100000"/>
                        </a:lnSpc>
                        <a:spcBef>
                          <a:spcPts val="0"/>
                        </a:spcBef>
                        <a:spcAft>
                          <a:spcPts val="0"/>
                        </a:spcAft>
                      </a:pPr>
                      <a:r>
                        <a:rPr lang="en-US" sz="2000" kern="0" dirty="0" err="1">
                          <a:solidFill>
                            <a:srgbClr val="FF0000"/>
                          </a:solidFill>
                          <a:effectLst/>
                        </a:rPr>
                        <a:t>Bước</a:t>
                      </a:r>
                      <a:r>
                        <a:rPr lang="en-US" sz="2000" kern="0" dirty="0">
                          <a:solidFill>
                            <a:srgbClr val="FF0000"/>
                          </a:solidFill>
                          <a:effectLst/>
                        </a:rPr>
                        <a:t> 5: </a:t>
                      </a:r>
                      <a:r>
                        <a:rPr lang="vi-VN" sz="2000" kern="0" dirty="0">
                          <a:solidFill>
                            <a:srgbClr val="FF0000"/>
                          </a:solidFill>
                          <a:effectLst/>
                        </a:rPr>
                        <a:t>Lấp đất lần 2</a:t>
                      </a:r>
                      <a:endParaRPr lang="en-US" sz="2000"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tc>
                  <a:txBody>
                    <a:bodyPr/>
                    <a:lstStyle/>
                    <a:p>
                      <a:pPr marL="30480" marR="30480" algn="just">
                        <a:lnSpc>
                          <a:spcPct val="100000"/>
                        </a:lnSpc>
                        <a:spcBef>
                          <a:spcPts val="0"/>
                        </a:spcBef>
                        <a:spcAft>
                          <a:spcPts val="0"/>
                        </a:spcAft>
                      </a:pPr>
                      <a:r>
                        <a:rPr lang="vi-VN" sz="2000" kern="0" dirty="0">
                          <a:solidFill>
                            <a:srgbClr val="002060"/>
                          </a:solidFill>
                          <a:effectLst/>
                        </a:rPr>
                        <a:t>Lấp đất </a:t>
                      </a:r>
                      <a:r>
                        <a:rPr lang="en-US" sz="2000" kern="0" dirty="0" err="1">
                          <a:solidFill>
                            <a:srgbClr val="002060"/>
                          </a:solidFill>
                          <a:effectLst/>
                        </a:rPr>
                        <a:t>phủ</a:t>
                      </a:r>
                      <a:r>
                        <a:rPr lang="en-US" sz="2000" kern="0" dirty="0">
                          <a:solidFill>
                            <a:srgbClr val="002060"/>
                          </a:solidFill>
                          <a:effectLst/>
                        </a:rPr>
                        <a:t> </a:t>
                      </a:r>
                      <a:r>
                        <a:rPr lang="en-US" sz="2000" kern="0" dirty="0" err="1">
                          <a:solidFill>
                            <a:srgbClr val="002060"/>
                          </a:solidFill>
                          <a:effectLst/>
                        </a:rPr>
                        <a:t>kín</a:t>
                      </a:r>
                      <a:r>
                        <a:rPr lang="en-US" sz="2000" kern="0" dirty="0">
                          <a:solidFill>
                            <a:srgbClr val="002060"/>
                          </a:solidFill>
                          <a:effectLst/>
                        </a:rPr>
                        <a:t> </a:t>
                      </a:r>
                      <a:r>
                        <a:rPr lang="en-US" sz="2000" kern="0" dirty="0" err="1">
                          <a:solidFill>
                            <a:srgbClr val="002060"/>
                          </a:solidFill>
                          <a:effectLst/>
                        </a:rPr>
                        <a:t>bầu</a:t>
                      </a:r>
                      <a:r>
                        <a:rPr lang="en-US" sz="2000" kern="0" dirty="0">
                          <a:solidFill>
                            <a:srgbClr val="002060"/>
                          </a:solidFill>
                          <a:effectLst/>
                        </a:rPr>
                        <a:t> </a:t>
                      </a:r>
                      <a:r>
                        <a:rPr lang="en-US" sz="2000" kern="0" dirty="0" err="1">
                          <a:solidFill>
                            <a:srgbClr val="002060"/>
                          </a:solidFill>
                          <a:effectLst/>
                        </a:rPr>
                        <a:t>và</a:t>
                      </a:r>
                      <a:r>
                        <a:rPr lang="vi-VN" sz="2000" kern="0" dirty="0">
                          <a:solidFill>
                            <a:srgbClr val="002060"/>
                          </a:solidFill>
                          <a:effectLst/>
                        </a:rPr>
                        <a:t> nén đất </a:t>
                      </a:r>
                      <a:r>
                        <a:rPr lang="en-US" sz="2000" kern="0" dirty="0" err="1">
                          <a:solidFill>
                            <a:srgbClr val="002060"/>
                          </a:solidFill>
                          <a:effectLst/>
                        </a:rPr>
                        <a:t>như</a:t>
                      </a:r>
                      <a:r>
                        <a:rPr lang="en-US" sz="2000" kern="0" dirty="0">
                          <a:solidFill>
                            <a:srgbClr val="002060"/>
                          </a:solidFill>
                          <a:effectLst/>
                        </a:rPr>
                        <a:t> </a:t>
                      </a:r>
                      <a:r>
                        <a:rPr lang="en-US" sz="2000" kern="0" dirty="0" err="1">
                          <a:solidFill>
                            <a:srgbClr val="002060"/>
                          </a:solidFill>
                          <a:effectLst/>
                        </a:rPr>
                        <a:t>lần</a:t>
                      </a:r>
                      <a:r>
                        <a:rPr lang="en-US" sz="2000" kern="0" dirty="0">
                          <a:solidFill>
                            <a:srgbClr val="002060"/>
                          </a:solidFill>
                          <a:effectLst/>
                        </a:rPr>
                        <a:t> 1</a:t>
                      </a:r>
                      <a:r>
                        <a:rPr lang="vi-VN" sz="2000" kern="0" dirty="0">
                          <a:solidFill>
                            <a:srgbClr val="002060"/>
                          </a:solidFill>
                          <a:effectLst/>
                        </a:rPr>
                        <a:t> để đảm bảo gốc cây</a:t>
                      </a:r>
                      <a:r>
                        <a:rPr lang="en-US" sz="2000" kern="0" dirty="0">
                          <a:solidFill>
                            <a:srgbClr val="002060"/>
                          </a:solidFill>
                          <a:effectLst/>
                        </a:rPr>
                        <a:t> </a:t>
                      </a:r>
                      <a:r>
                        <a:rPr lang="vi-VN" sz="2000" kern="0" dirty="0">
                          <a:solidFill>
                            <a:srgbClr val="002060"/>
                          </a:solidFill>
                          <a:effectLst/>
                        </a:rPr>
                        <a:t>đ</a:t>
                      </a:r>
                      <a:r>
                        <a:rPr lang="en-US" sz="2000" kern="0" dirty="0" err="1">
                          <a:solidFill>
                            <a:srgbClr val="002060"/>
                          </a:solidFill>
                          <a:effectLst/>
                        </a:rPr>
                        <a:t>ược</a:t>
                      </a:r>
                      <a:r>
                        <a:rPr lang="en-US" sz="2000" kern="0" dirty="0">
                          <a:solidFill>
                            <a:srgbClr val="002060"/>
                          </a:solidFill>
                          <a:effectLst/>
                        </a:rPr>
                        <a:t> </a:t>
                      </a:r>
                      <a:r>
                        <a:rPr lang="en-US" sz="2000" kern="0" dirty="0" err="1">
                          <a:solidFill>
                            <a:srgbClr val="002060"/>
                          </a:solidFill>
                          <a:effectLst/>
                        </a:rPr>
                        <a:t>chặt</a:t>
                      </a:r>
                      <a:r>
                        <a:rPr lang="vi-VN" sz="2000" kern="0" dirty="0">
                          <a:solidFill>
                            <a:srgbClr val="002060"/>
                          </a:solidFill>
                          <a:effectLst/>
                        </a:rPr>
                        <a:t>, cây có bộ rễ chắc hơn và không dễ bị đổ, tạo thuận lợi cho rễ hút chất dinh dưỡng từ đất.</a:t>
                      </a:r>
                      <a:endParaRPr lang="en-US" sz="2000"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156338232"/>
                  </a:ext>
                </a:extLst>
              </a:tr>
              <a:tr h="830341">
                <a:tc>
                  <a:txBody>
                    <a:bodyPr/>
                    <a:lstStyle/>
                    <a:p>
                      <a:pPr marL="30480" marR="30480" algn="just">
                        <a:lnSpc>
                          <a:spcPct val="100000"/>
                        </a:lnSpc>
                        <a:spcBef>
                          <a:spcPts val="0"/>
                        </a:spcBef>
                        <a:spcAft>
                          <a:spcPts val="0"/>
                        </a:spcAft>
                      </a:pPr>
                      <a:r>
                        <a:rPr lang="en-US" sz="2000" kern="0" dirty="0" err="1">
                          <a:solidFill>
                            <a:srgbClr val="FF0000"/>
                          </a:solidFill>
                          <a:effectLst/>
                        </a:rPr>
                        <a:t>Bước</a:t>
                      </a:r>
                      <a:r>
                        <a:rPr lang="en-US" sz="2000" kern="0" dirty="0">
                          <a:solidFill>
                            <a:srgbClr val="FF0000"/>
                          </a:solidFill>
                          <a:effectLst/>
                        </a:rPr>
                        <a:t> 6: </a:t>
                      </a:r>
                      <a:r>
                        <a:rPr lang="vi-VN" sz="2000" kern="0" dirty="0">
                          <a:solidFill>
                            <a:srgbClr val="FF0000"/>
                          </a:solidFill>
                          <a:effectLst/>
                        </a:rPr>
                        <a:t>Vun gốc</a:t>
                      </a:r>
                      <a:endParaRPr lang="en-US" sz="2000"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tc>
                  <a:txBody>
                    <a:bodyPr/>
                    <a:lstStyle/>
                    <a:p>
                      <a:pPr marL="30480" marR="30480" algn="just">
                        <a:lnSpc>
                          <a:spcPct val="100000"/>
                        </a:lnSpc>
                        <a:spcBef>
                          <a:spcPts val="0"/>
                        </a:spcBef>
                        <a:spcAft>
                          <a:spcPts val="0"/>
                        </a:spcAft>
                      </a:pPr>
                      <a:r>
                        <a:rPr lang="vi-VN" sz="2000" kern="0" dirty="0">
                          <a:solidFill>
                            <a:srgbClr val="002060"/>
                          </a:solidFill>
                          <a:effectLst/>
                        </a:rPr>
                        <a:t>Lấp đất đầy hố và vun đất cao hơn cổ rễ từ 1 đến 2 cm giúp duy trì được độ ẩm, làm mát cho gốc và rễ cây, cây đứng vững hơn.</a:t>
                      </a:r>
                      <a:endParaRPr lang="en-US" sz="2000"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737684062"/>
                  </a:ext>
                </a:extLst>
              </a:tr>
            </a:tbl>
          </a:graphicData>
        </a:graphic>
      </p:graphicFrame>
    </p:spTree>
    <p:extLst>
      <p:ext uri="{BB962C8B-B14F-4D97-AF65-F5344CB8AC3E}">
        <p14:creationId xmlns:p14="http://schemas.microsoft.com/office/powerpoint/2010/main" val="16266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EA5939-E72A-8277-8364-30AB44A96CF6}"/>
              </a:ext>
            </a:extLst>
          </p:cNvPr>
          <p:cNvSpPr txBox="1"/>
          <p:nvPr/>
        </p:nvSpPr>
        <p:spPr>
          <a:xfrm>
            <a:off x="674076" y="656314"/>
            <a:ext cx="7186246" cy="1259319"/>
          </a:xfrm>
          <a:prstGeom prst="rect">
            <a:avLst/>
          </a:prstGeom>
          <a:noFill/>
        </p:spPr>
        <p:txBody>
          <a:bodyPr wrap="square">
            <a:spAutoFit/>
          </a:bodyPr>
          <a:lstStyle/>
          <a:p>
            <a:pPr marL="0" marR="0" algn="just">
              <a:lnSpc>
                <a:spcPct val="130000"/>
              </a:lnSpc>
              <a:spcBef>
                <a:spcPts val="0"/>
              </a:spcBef>
              <a:spcAft>
                <a:spcPts val="800"/>
              </a:spcAft>
            </a:pPr>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b) </a:t>
            </a:r>
            <a:r>
              <a:rPr lang="en-US" sz="2800" b="1"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Trồng</a:t>
            </a:r>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rừng</a:t>
            </a:r>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bằng</a:t>
            </a:r>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cây</a:t>
            </a:r>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con </a:t>
            </a:r>
            <a:r>
              <a:rPr lang="en-US" sz="2800" b="1"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rễ</a:t>
            </a:r>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trần</a:t>
            </a:r>
            <a:endParaRPr lang="en-US" sz="2800"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30480" marR="30480" algn="just">
              <a:lnSpc>
                <a:spcPct val="130000"/>
              </a:lnSpc>
              <a:spcBef>
                <a:spcPts val="0"/>
              </a:spcBef>
              <a:spcAft>
                <a:spcPts val="800"/>
              </a:spcAft>
            </a:pPr>
            <a:r>
              <a:rPr lang="vi-VN" sz="28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Quy trình trồng rừng bằng cây </a:t>
            </a:r>
            <a:r>
              <a:rPr lang="en-US" sz="28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con </a:t>
            </a:r>
            <a:r>
              <a:rPr lang="en-US" sz="28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rễ</a:t>
            </a:r>
            <a:r>
              <a:rPr lang="en-US" sz="28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vi-VN" sz="28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04619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ồng rừng bằng cây con rễ trần được thực hiện ... | giải công nghệ 7 cánh  diều | Tech12h">
            <a:extLst>
              <a:ext uri="{FF2B5EF4-FFF2-40B4-BE49-F238E27FC236}">
                <a16:creationId xmlns:a16="http://schemas.microsoft.com/office/drawing/2014/main" id="{8F5A6392-8A0E-83B3-8AD9-CAE181536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646" y="211015"/>
            <a:ext cx="8242592" cy="4466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785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945E2EE-F1C9-3FFE-A8E2-E766DD49035C}"/>
              </a:ext>
            </a:extLst>
          </p:cNvPr>
          <p:cNvGraphicFramePr>
            <a:graphicFrameLocks noGrp="1"/>
          </p:cNvGraphicFramePr>
          <p:nvPr>
            <p:extLst>
              <p:ext uri="{D42A27DB-BD31-4B8C-83A1-F6EECF244321}">
                <p14:modId xmlns:p14="http://schemas.microsoft.com/office/powerpoint/2010/main" val="34581192"/>
              </p:ext>
            </p:extLst>
          </p:nvPr>
        </p:nvGraphicFramePr>
        <p:xfrm>
          <a:off x="17585" y="0"/>
          <a:ext cx="9061937" cy="5181600"/>
        </p:xfrm>
        <a:graphic>
          <a:graphicData uri="http://schemas.openxmlformats.org/drawingml/2006/table">
            <a:tbl>
              <a:tblPr firstRow="1" firstCol="1" bandRow="1">
                <a:tableStyleId>{FF6DFD39-56F3-4BBF-9D3B-3DCC989A1188}</a:tableStyleId>
              </a:tblPr>
              <a:tblGrid>
                <a:gridCol w="1113492">
                  <a:extLst>
                    <a:ext uri="{9D8B030D-6E8A-4147-A177-3AD203B41FA5}">
                      <a16:colId xmlns:a16="http://schemas.microsoft.com/office/drawing/2014/main" val="96745199"/>
                    </a:ext>
                  </a:extLst>
                </a:gridCol>
                <a:gridCol w="7948445">
                  <a:extLst>
                    <a:ext uri="{9D8B030D-6E8A-4147-A177-3AD203B41FA5}">
                      <a16:colId xmlns:a16="http://schemas.microsoft.com/office/drawing/2014/main" val="2740341911"/>
                    </a:ext>
                  </a:extLst>
                </a:gridCol>
              </a:tblGrid>
              <a:tr h="187501">
                <a:tc>
                  <a:txBody>
                    <a:bodyPr/>
                    <a:lstStyle/>
                    <a:p>
                      <a:pPr marL="30480" marR="30480" algn="ctr">
                        <a:lnSpc>
                          <a:spcPct val="100000"/>
                        </a:lnSpc>
                        <a:spcBef>
                          <a:spcPts val="0"/>
                        </a:spcBef>
                        <a:spcAft>
                          <a:spcPts val="0"/>
                        </a:spcAft>
                      </a:pPr>
                      <a:r>
                        <a:rPr lang="vi-VN" sz="2000" kern="0" dirty="0">
                          <a:solidFill>
                            <a:srgbClr val="FF0000"/>
                          </a:solidFill>
                          <a:effectLst/>
                        </a:rPr>
                        <a:t>Quy trình</a:t>
                      </a:r>
                      <a:endParaRPr lang="en-US" sz="2000"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tc>
                  <a:txBody>
                    <a:bodyPr/>
                    <a:lstStyle/>
                    <a:p>
                      <a:pPr marL="30480" marR="30480" algn="ctr">
                        <a:lnSpc>
                          <a:spcPct val="100000"/>
                        </a:lnSpc>
                        <a:spcBef>
                          <a:spcPts val="0"/>
                        </a:spcBef>
                        <a:spcAft>
                          <a:spcPts val="0"/>
                        </a:spcAft>
                      </a:pPr>
                      <a:r>
                        <a:rPr lang="vi-VN" sz="2000" kern="0" dirty="0">
                          <a:solidFill>
                            <a:srgbClr val="FF0000"/>
                          </a:solidFill>
                          <a:effectLst/>
                        </a:rPr>
                        <a:t>Nội dung</a:t>
                      </a:r>
                      <a:endParaRPr lang="en-US" sz="2000"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748027240"/>
                  </a:ext>
                </a:extLst>
              </a:tr>
              <a:tr h="604100">
                <a:tc>
                  <a:txBody>
                    <a:bodyPr/>
                    <a:lstStyle/>
                    <a:p>
                      <a:pPr marL="30480" marR="30480" algn="just">
                        <a:lnSpc>
                          <a:spcPct val="100000"/>
                        </a:lnSpc>
                        <a:spcBef>
                          <a:spcPts val="0"/>
                        </a:spcBef>
                        <a:spcAft>
                          <a:spcPts val="0"/>
                        </a:spcAft>
                      </a:pPr>
                      <a:r>
                        <a:rPr lang="en-US" sz="2000" kern="0" dirty="0" err="1">
                          <a:solidFill>
                            <a:srgbClr val="FF0000"/>
                          </a:solidFill>
                          <a:effectLst/>
                        </a:rPr>
                        <a:t>Bước</a:t>
                      </a:r>
                      <a:r>
                        <a:rPr lang="en-US" sz="2000" kern="0" dirty="0">
                          <a:solidFill>
                            <a:srgbClr val="FF0000"/>
                          </a:solidFill>
                          <a:effectLst/>
                        </a:rPr>
                        <a:t> 1: </a:t>
                      </a:r>
                      <a:r>
                        <a:rPr lang="vi-VN" sz="2000" kern="0" dirty="0">
                          <a:solidFill>
                            <a:srgbClr val="FF0000"/>
                          </a:solidFill>
                          <a:effectLst/>
                        </a:rPr>
                        <a:t>Tạo hố trồng cây</a:t>
                      </a:r>
                      <a:endParaRPr lang="en-US" sz="2000"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tc>
                  <a:txBody>
                    <a:bodyPr/>
                    <a:lstStyle/>
                    <a:p>
                      <a:pPr marL="30480" marR="30480" algn="just">
                        <a:lnSpc>
                          <a:spcPct val="100000"/>
                        </a:lnSpc>
                        <a:spcBef>
                          <a:spcPts val="0"/>
                        </a:spcBef>
                        <a:spcAft>
                          <a:spcPts val="0"/>
                        </a:spcAft>
                      </a:pPr>
                      <a:r>
                        <a:rPr lang="vi-VN" sz="2000" kern="0" dirty="0">
                          <a:solidFill>
                            <a:srgbClr val="002060"/>
                          </a:solidFill>
                          <a:effectLst/>
                        </a:rPr>
                        <a:t>Tạo hố rộng khoảng 30 cm hoặc 40 cm và sâu hơn chiều dài rễ cọc của cây từ 2 đến 4 cm để đảm bảo lấp đất được kín gốc cây, bộ rễ cây con phát triển thuận lợi.</a:t>
                      </a:r>
                      <a:endParaRPr lang="en-US" sz="2000"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316431801"/>
                  </a:ext>
                </a:extLst>
              </a:tr>
              <a:tr h="604100">
                <a:tc>
                  <a:txBody>
                    <a:bodyPr/>
                    <a:lstStyle/>
                    <a:p>
                      <a:pPr marL="30480" marR="30480" algn="just">
                        <a:lnSpc>
                          <a:spcPct val="100000"/>
                        </a:lnSpc>
                        <a:spcBef>
                          <a:spcPts val="0"/>
                        </a:spcBef>
                        <a:spcAft>
                          <a:spcPts val="0"/>
                        </a:spcAft>
                      </a:pPr>
                      <a:r>
                        <a:rPr lang="en-US" sz="2000" kern="0" dirty="0" err="1">
                          <a:solidFill>
                            <a:srgbClr val="FF0000"/>
                          </a:solidFill>
                          <a:effectLst/>
                        </a:rPr>
                        <a:t>Bước</a:t>
                      </a:r>
                      <a:r>
                        <a:rPr lang="en-US" sz="2000" kern="0" dirty="0">
                          <a:solidFill>
                            <a:srgbClr val="FF0000"/>
                          </a:solidFill>
                          <a:effectLst/>
                        </a:rPr>
                        <a:t> 2: </a:t>
                      </a:r>
                      <a:r>
                        <a:rPr lang="vi-VN" sz="2000" kern="0" dirty="0">
                          <a:solidFill>
                            <a:srgbClr val="FF0000"/>
                          </a:solidFill>
                          <a:effectLst/>
                        </a:rPr>
                        <a:t>Đặt cây vào hố</a:t>
                      </a:r>
                      <a:endParaRPr lang="en-US" sz="2000"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tc>
                  <a:txBody>
                    <a:bodyPr/>
                    <a:lstStyle/>
                    <a:p>
                      <a:pPr marL="30480" marR="30480" algn="just">
                        <a:lnSpc>
                          <a:spcPct val="100000"/>
                        </a:lnSpc>
                        <a:spcBef>
                          <a:spcPts val="0"/>
                        </a:spcBef>
                        <a:spcAft>
                          <a:spcPts val="0"/>
                        </a:spcAft>
                      </a:pPr>
                      <a:r>
                        <a:rPr lang="vi-VN" sz="2000" kern="0" dirty="0">
                          <a:solidFill>
                            <a:srgbClr val="002060"/>
                          </a:solidFill>
                          <a:effectLst/>
                        </a:rPr>
                        <a:t>Đặt cây thẳng đứng vào giữa hố để đảm bảo rễ của cây phát triển đều về các phía, cây mọc thẳng. Khi đặt cần đảm bảo bộ rễ của cây ở trạng thái tự nhiên (không bị cong, gập).</a:t>
                      </a:r>
                      <a:endParaRPr lang="en-US" sz="2000"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371700874"/>
                  </a:ext>
                </a:extLst>
              </a:tr>
              <a:tr h="604100">
                <a:tc>
                  <a:txBody>
                    <a:bodyPr/>
                    <a:lstStyle/>
                    <a:p>
                      <a:pPr marL="30480" marR="30480" algn="just">
                        <a:lnSpc>
                          <a:spcPct val="100000"/>
                        </a:lnSpc>
                        <a:spcBef>
                          <a:spcPts val="0"/>
                        </a:spcBef>
                        <a:spcAft>
                          <a:spcPts val="0"/>
                        </a:spcAft>
                      </a:pPr>
                      <a:r>
                        <a:rPr lang="en-US" sz="2000" kern="0" dirty="0" err="1">
                          <a:solidFill>
                            <a:srgbClr val="FF0000"/>
                          </a:solidFill>
                          <a:effectLst/>
                        </a:rPr>
                        <a:t>Bước</a:t>
                      </a:r>
                      <a:r>
                        <a:rPr lang="en-US" sz="2000" kern="0" dirty="0">
                          <a:solidFill>
                            <a:srgbClr val="FF0000"/>
                          </a:solidFill>
                          <a:effectLst/>
                        </a:rPr>
                        <a:t> 3: </a:t>
                      </a:r>
                      <a:r>
                        <a:rPr lang="vi-VN" sz="2000" kern="0" dirty="0">
                          <a:solidFill>
                            <a:srgbClr val="FF0000"/>
                          </a:solidFill>
                          <a:effectLst/>
                        </a:rPr>
                        <a:t>Lấp đất lần 1</a:t>
                      </a:r>
                      <a:endParaRPr lang="en-US" sz="2000"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tc>
                  <a:txBody>
                    <a:bodyPr/>
                    <a:lstStyle/>
                    <a:p>
                      <a:pPr marL="30480" marR="30480" algn="just">
                        <a:lnSpc>
                          <a:spcPct val="100000"/>
                        </a:lnSpc>
                        <a:spcBef>
                          <a:spcPts val="0"/>
                        </a:spcBef>
                        <a:spcAft>
                          <a:spcPts val="0"/>
                        </a:spcAft>
                      </a:pPr>
                      <a:r>
                        <a:rPr lang="vi-VN" sz="2000" kern="0" dirty="0">
                          <a:solidFill>
                            <a:srgbClr val="002060"/>
                          </a:solidFill>
                          <a:effectLst/>
                        </a:rPr>
                        <a:t>Lấp đất kín rễ, giữ cho cây đứng thẳng rồi nhấc nhẹ thân cây lên 1 đến 2 cm tạo cho bộ rễ cây thẳng tự nhiên, sau đó nén đất xung quanh để cố định cây</a:t>
                      </a:r>
                      <a:r>
                        <a:rPr lang="en-US" sz="2000" kern="0" dirty="0">
                          <a:solidFill>
                            <a:srgbClr val="002060"/>
                          </a:solidFill>
                          <a:effectLst/>
                        </a:rPr>
                        <a:t>.</a:t>
                      </a:r>
                      <a:endParaRPr lang="en-US" sz="2000"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378643727"/>
                  </a:ext>
                </a:extLst>
              </a:tr>
              <a:tr h="604100">
                <a:tc>
                  <a:txBody>
                    <a:bodyPr/>
                    <a:lstStyle/>
                    <a:p>
                      <a:pPr marL="30480" marR="30480" algn="just">
                        <a:lnSpc>
                          <a:spcPct val="100000"/>
                        </a:lnSpc>
                        <a:spcBef>
                          <a:spcPts val="0"/>
                        </a:spcBef>
                        <a:spcAft>
                          <a:spcPts val="0"/>
                        </a:spcAft>
                      </a:pPr>
                      <a:r>
                        <a:rPr lang="en-US" sz="2000" kern="0" dirty="0" err="1">
                          <a:solidFill>
                            <a:srgbClr val="FF0000"/>
                          </a:solidFill>
                          <a:effectLst/>
                        </a:rPr>
                        <a:t>Bước</a:t>
                      </a:r>
                      <a:r>
                        <a:rPr lang="en-US" sz="2000" kern="0" dirty="0">
                          <a:solidFill>
                            <a:srgbClr val="FF0000"/>
                          </a:solidFill>
                          <a:effectLst/>
                        </a:rPr>
                        <a:t> 4: </a:t>
                      </a:r>
                      <a:r>
                        <a:rPr lang="vi-VN" sz="2000" kern="0" dirty="0">
                          <a:solidFill>
                            <a:srgbClr val="FF0000"/>
                          </a:solidFill>
                          <a:effectLst/>
                        </a:rPr>
                        <a:t>Lấp đất lần 2</a:t>
                      </a:r>
                      <a:endParaRPr lang="en-US" sz="2000"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tc>
                  <a:txBody>
                    <a:bodyPr/>
                    <a:lstStyle/>
                    <a:p>
                      <a:pPr marL="30480" marR="30480" algn="just">
                        <a:lnSpc>
                          <a:spcPct val="100000"/>
                        </a:lnSpc>
                        <a:spcBef>
                          <a:spcPts val="0"/>
                        </a:spcBef>
                        <a:spcAft>
                          <a:spcPts val="0"/>
                        </a:spcAft>
                      </a:pPr>
                      <a:r>
                        <a:rPr lang="vi-VN" sz="2000" kern="0" dirty="0">
                          <a:solidFill>
                            <a:srgbClr val="002060"/>
                          </a:solidFill>
                          <a:effectLst/>
                        </a:rPr>
                        <a:t>Phủ kín cổ rễ bằng đất nhỏ rồi nén đất xung quanh để đảm bảo gốc cây chắc chắn, cây có bộ rễ chắc hơn và không dễ bị đổ, tạo thuận lợi cho rễ hút chất dinh dưỡng từ đất.</a:t>
                      </a:r>
                      <a:endParaRPr lang="en-US" sz="2000"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96895776"/>
                  </a:ext>
                </a:extLst>
              </a:tr>
              <a:tr h="812399">
                <a:tc>
                  <a:txBody>
                    <a:bodyPr/>
                    <a:lstStyle/>
                    <a:p>
                      <a:pPr marL="30480" marR="30480" algn="just">
                        <a:lnSpc>
                          <a:spcPct val="100000"/>
                        </a:lnSpc>
                        <a:spcBef>
                          <a:spcPts val="0"/>
                        </a:spcBef>
                        <a:spcAft>
                          <a:spcPts val="0"/>
                        </a:spcAft>
                      </a:pPr>
                      <a:r>
                        <a:rPr lang="en-US" sz="2000" kern="0" dirty="0" err="1">
                          <a:solidFill>
                            <a:srgbClr val="FF0000"/>
                          </a:solidFill>
                          <a:effectLst/>
                        </a:rPr>
                        <a:t>Bước</a:t>
                      </a:r>
                      <a:r>
                        <a:rPr lang="en-US" sz="2000" kern="0" dirty="0">
                          <a:solidFill>
                            <a:srgbClr val="FF0000"/>
                          </a:solidFill>
                          <a:effectLst/>
                        </a:rPr>
                        <a:t> 5: </a:t>
                      </a:r>
                      <a:r>
                        <a:rPr lang="vi-VN" sz="2000" kern="0" dirty="0">
                          <a:solidFill>
                            <a:srgbClr val="FF0000"/>
                          </a:solidFill>
                          <a:effectLst/>
                        </a:rPr>
                        <a:t>Vun gốc</a:t>
                      </a:r>
                      <a:endParaRPr lang="en-US" sz="2000"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tc>
                  <a:txBody>
                    <a:bodyPr/>
                    <a:lstStyle/>
                    <a:p>
                      <a:pPr marL="30480" marR="30480" algn="just">
                        <a:lnSpc>
                          <a:spcPct val="100000"/>
                        </a:lnSpc>
                        <a:spcBef>
                          <a:spcPts val="0"/>
                        </a:spcBef>
                        <a:spcAft>
                          <a:spcPts val="0"/>
                        </a:spcAft>
                      </a:pPr>
                      <a:r>
                        <a:rPr lang="vi-VN" sz="2000" kern="0" dirty="0">
                          <a:solidFill>
                            <a:srgbClr val="002060"/>
                          </a:solidFill>
                          <a:effectLst/>
                        </a:rPr>
                        <a:t>Lấp đất đầy hố và vun đất cao hơn cổ rễ từ 1 đến 2 cm giúp duy trì được độ ẩm, làm mát cho gốc và rễ cây, cây đứng vững hơn. Không nén đất xung quanh vì khi đất bị nén chặt thì khả năng thấm, thoát nước và trao đổi không khí của đất kém</a:t>
                      </a:r>
                      <a:endParaRPr lang="en-US" sz="2000" kern="1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768545842"/>
                  </a:ext>
                </a:extLst>
              </a:tr>
            </a:tbl>
          </a:graphicData>
        </a:graphic>
      </p:graphicFrame>
    </p:spTree>
    <p:extLst>
      <p:ext uri="{BB962C8B-B14F-4D97-AF65-F5344CB8AC3E}">
        <p14:creationId xmlns:p14="http://schemas.microsoft.com/office/powerpoint/2010/main" val="29491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1AB6B2-9D67-EAFF-22C5-1C24BC1713E1}"/>
              </a:ext>
            </a:extLst>
          </p:cNvPr>
          <p:cNvSpPr txBox="1"/>
          <p:nvPr/>
        </p:nvSpPr>
        <p:spPr>
          <a:xfrm>
            <a:off x="278423" y="382935"/>
            <a:ext cx="8587154" cy="4725396"/>
          </a:xfrm>
          <a:prstGeom prst="rect">
            <a:avLst/>
          </a:prstGeom>
          <a:noFill/>
        </p:spPr>
        <p:txBody>
          <a:bodyPr wrap="square">
            <a:spAutoFit/>
          </a:bodyPr>
          <a:lstStyle/>
          <a:p>
            <a:pPr marL="0" marR="0" algn="just">
              <a:lnSpc>
                <a:spcPct val="130000"/>
              </a:lnSpc>
              <a:spcBef>
                <a:spcPts val="0"/>
              </a:spcBef>
              <a:spcAft>
                <a:spcPts val="800"/>
              </a:spcAft>
            </a:pPr>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3.3. </a:t>
            </a:r>
            <a:r>
              <a:rPr lang="en-US" sz="2800" b="1"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Trồng</a:t>
            </a:r>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rừng</a:t>
            </a:r>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bằng</a:t>
            </a:r>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gieo</a:t>
            </a:r>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hạt</a:t>
            </a:r>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thẳng</a:t>
            </a:r>
            <a:endParaRPr lang="en-US" sz="2800"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algn="just">
              <a:lnSpc>
                <a:spcPct val="130000"/>
              </a:lnSpc>
              <a:spcBef>
                <a:spcPts val="0"/>
              </a:spcBef>
              <a:spcAft>
                <a:spcPts val="800"/>
              </a:spcAft>
            </a:pPr>
            <a:r>
              <a:rPr lang="en-US" sz="2800" b="1"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Trồng</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rừng</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bằng</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phương</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pháp</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gieo</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hạt</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thẳng</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đem</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hạt</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gieo</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trực</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tiếp</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trên</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đất</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trồng</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rừng</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đã</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chuẩn</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bị</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trước</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lnSpc>
                <a:spcPct val="130000"/>
              </a:lnSpc>
              <a:spcBef>
                <a:spcPts val="0"/>
              </a:spcBef>
              <a:spcAft>
                <a:spcPts val="800"/>
              </a:spcAft>
            </a:pP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hai</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phương</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thức</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gieo</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hạt</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thẳng</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lnSpc>
                <a:spcPct val="130000"/>
              </a:lnSpc>
              <a:spcBef>
                <a:spcPts val="0"/>
              </a:spcBef>
              <a:spcAft>
                <a:spcPts val="800"/>
              </a:spcAft>
            </a:pP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Gieo</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toàn</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diện</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gieo</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vãi</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đều</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hạt</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giống</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trên</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toàn</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bộ</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diện</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tích</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đất</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trồng</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rừng</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a:t>
            </a:r>
          </a:p>
          <a:p>
            <a:pPr algn="just"/>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Gieo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cục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bộ</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gieo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hạt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trên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một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phần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diện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tích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đất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trồng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rừng</a:t>
            </a:r>
            <a:r>
              <a:rPr lang="en-US" sz="2800" dirty="0">
                <a:effectLst/>
                <a:latin typeface="Times New Roman" panose="02020603050405020304" pitchFamily="18" charset="0"/>
                <a:ea typeface="Arial" panose="020B0604020202020204" pitchFamily="34" charset="0"/>
              </a:rPr>
              <a:t> ( </a:t>
            </a:r>
            <a:r>
              <a:rPr lang="en-US" sz="2800" dirty="0" err="1">
                <a:effectLst/>
                <a:latin typeface="Times New Roman" panose="02020603050405020304" pitchFamily="18" charset="0"/>
                <a:ea typeface="Arial" panose="020B0604020202020204" pitchFamily="34" charset="0"/>
              </a:rPr>
              <a:t>gieo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theo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hàng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khóm</a:t>
            </a:r>
            <a:r>
              <a:rPr lang="en-US" sz="2800" dirty="0">
                <a:effectLst/>
                <a:latin typeface="Times New Roman" panose="02020603050405020304" pitchFamily="18" charset="0"/>
                <a:ea typeface="Arial" panose="020B0604020202020204" pitchFamily="34" charset="0"/>
              </a:rPr>
              <a:t>).</a:t>
            </a:r>
            <a:endParaRPr lang="en-US" sz="2800" dirty="0"/>
          </a:p>
        </p:txBody>
      </p:sp>
    </p:spTree>
    <p:extLst>
      <p:ext uri="{BB962C8B-B14F-4D97-AF65-F5344CB8AC3E}">
        <p14:creationId xmlns:p14="http://schemas.microsoft.com/office/powerpoint/2010/main" val="416839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arn(inVertical)">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barn(inVertical)">
                                      <p:cBhvr>
                                        <p:cTn id="2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9" name="Google Shape;429;p40"/>
          <p:cNvPicPr preferRelativeResize="0"/>
          <p:nvPr/>
        </p:nvPicPr>
        <p:blipFill>
          <a:blip r:embed="rId3">
            <a:alphaModFix/>
          </a:blip>
          <a:stretch>
            <a:fillRect/>
          </a:stretch>
        </p:blipFill>
        <p:spPr>
          <a:xfrm>
            <a:off x="6704199" y="472459"/>
            <a:ext cx="4232449" cy="4198589"/>
          </a:xfrm>
          <a:prstGeom prst="rect">
            <a:avLst/>
          </a:prstGeom>
          <a:noFill/>
          <a:ln>
            <a:noFill/>
          </a:ln>
        </p:spPr>
      </p:pic>
      <p:sp>
        <p:nvSpPr>
          <p:cNvPr id="5" name="TextBox 4">
            <a:extLst>
              <a:ext uri="{FF2B5EF4-FFF2-40B4-BE49-F238E27FC236}">
                <a16:creationId xmlns:a16="http://schemas.microsoft.com/office/drawing/2014/main" id="{0D9B0F31-4ACB-F506-267A-7B521160D1A0}"/>
              </a:ext>
            </a:extLst>
          </p:cNvPr>
          <p:cNvSpPr txBox="1"/>
          <p:nvPr/>
        </p:nvSpPr>
        <p:spPr>
          <a:xfrm>
            <a:off x="1105475" y="1757357"/>
            <a:ext cx="5482894" cy="800412"/>
          </a:xfrm>
          <a:prstGeom prst="rect">
            <a:avLst/>
          </a:prstGeom>
          <a:noFill/>
        </p:spPr>
        <p:txBody>
          <a:bodyPr wrap="square">
            <a:spAutoFit/>
          </a:bodyPr>
          <a:lstStyle/>
          <a:p>
            <a:pPr algn="ctr">
              <a:lnSpc>
                <a:spcPct val="150000"/>
              </a:lnSpc>
            </a:pPr>
            <a:r>
              <a:rPr lang="en-US" sz="3500" b="1" dirty="0"/>
              <a:t>CHĂM SÓC RỪNG</a:t>
            </a:r>
            <a:endParaRPr lang="vi-VN" sz="3500" b="1" dirty="0"/>
          </a:p>
        </p:txBody>
      </p:sp>
      <p:sp>
        <p:nvSpPr>
          <p:cNvPr id="8" name="Rectangle: Rounded Corners 7">
            <a:extLst>
              <a:ext uri="{FF2B5EF4-FFF2-40B4-BE49-F238E27FC236}">
                <a16:creationId xmlns:a16="http://schemas.microsoft.com/office/drawing/2014/main" id="{55DEC7DC-1455-53A4-8F3E-03A550B6ACE6}"/>
              </a:ext>
            </a:extLst>
          </p:cNvPr>
          <p:cNvSpPr/>
          <p:nvPr/>
        </p:nvSpPr>
        <p:spPr>
          <a:xfrm>
            <a:off x="3120716" y="599607"/>
            <a:ext cx="1139252" cy="962878"/>
          </a:xfrm>
          <a:prstGeom prst="round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b="1" dirty="0"/>
              <a:t>4</a:t>
            </a:r>
          </a:p>
        </p:txBody>
      </p:sp>
    </p:spTree>
    <p:extLst>
      <p:ext uri="{BB962C8B-B14F-4D97-AF65-F5344CB8AC3E}">
        <p14:creationId xmlns:p14="http://schemas.microsoft.com/office/powerpoint/2010/main" val="174368326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45"/>
          <p:cNvSpPr txBox="1">
            <a:spLocks noGrp="1"/>
          </p:cNvSpPr>
          <p:nvPr>
            <p:ph type="title"/>
          </p:nvPr>
        </p:nvSpPr>
        <p:spPr>
          <a:xfrm>
            <a:off x="720000" y="310114"/>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500" b="1" dirty="0">
                <a:solidFill>
                  <a:schemeClr val="tx1">
                    <a:lumMod val="75000"/>
                    <a:lumOff val="25000"/>
                  </a:schemeClr>
                </a:solidFill>
                <a:latin typeface="+mj-lt"/>
              </a:rPr>
              <a:t>KHỞI ĐỘNG </a:t>
            </a:r>
            <a:endParaRPr sz="3500" b="1" dirty="0">
              <a:solidFill>
                <a:schemeClr val="tx1">
                  <a:lumMod val="75000"/>
                  <a:lumOff val="25000"/>
                </a:schemeClr>
              </a:solidFill>
              <a:latin typeface="+mj-lt"/>
            </a:endParaRPr>
          </a:p>
        </p:txBody>
      </p:sp>
      <p:pic>
        <p:nvPicPr>
          <p:cNvPr id="5" name="Vai trò và nhiệm vụ của trồng rừng">
            <a:hlinkClick r:id="" action="ppaction://media"/>
            <a:extLst>
              <a:ext uri="{FF2B5EF4-FFF2-40B4-BE49-F238E27FC236}">
                <a16:creationId xmlns:a16="http://schemas.microsoft.com/office/drawing/2014/main" id="{3EDA4FAE-1874-631F-0353-53180AE8C8F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20000" y="882814"/>
            <a:ext cx="8031993" cy="3716642"/>
          </a:xfrm>
          <a:prstGeom prst="rect">
            <a:avLst/>
          </a:prstGeom>
        </p:spPr>
      </p:pic>
    </p:spTree>
    <p:extLst>
      <p:ext uri="{BB962C8B-B14F-4D97-AF65-F5344CB8AC3E}">
        <p14:creationId xmlns:p14="http://schemas.microsoft.com/office/powerpoint/2010/main" val="2452194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3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51930C-DECE-5C85-1738-D465B6EBBD91}"/>
              </a:ext>
            </a:extLst>
          </p:cNvPr>
          <p:cNvSpPr txBox="1"/>
          <p:nvPr/>
        </p:nvSpPr>
        <p:spPr>
          <a:xfrm>
            <a:off x="345829" y="0"/>
            <a:ext cx="8622323" cy="4530471"/>
          </a:xfrm>
          <a:prstGeom prst="rect">
            <a:avLst/>
          </a:prstGeom>
          <a:noFill/>
        </p:spPr>
        <p:txBody>
          <a:bodyPr wrap="square">
            <a:spAutoFit/>
          </a:bodyPr>
          <a:lstStyle/>
          <a:p>
            <a:pPr marL="0" marR="0" algn="ctr">
              <a:lnSpc>
                <a:spcPct val="130000"/>
              </a:lnSpc>
              <a:spcBef>
                <a:spcPts val="0"/>
              </a:spcBef>
              <a:spcAft>
                <a:spcPts val="0"/>
              </a:spcAft>
            </a:pPr>
            <a:r>
              <a:rPr lang="vi-VN" sz="2800" b="1" kern="100" dirty="0">
                <a:effectLst/>
                <a:latin typeface="Times New Roman" panose="02020603050405020304" pitchFamily="18" charset="0"/>
                <a:ea typeface="Times New Roman" panose="02020603050405020304" pitchFamily="18" charset="0"/>
                <a:cs typeface="Times New Roman" panose="02020603050405020304" pitchFamily="18" charset="0"/>
              </a:rPr>
              <a:t>Vòng 1: Nhóm chuyên gia</a:t>
            </a:r>
            <a:endParaRPr lang="en-US" sz="2800" kern="100" dirty="0">
              <a:effectLst/>
              <a:latin typeface="Times New Roman" panose="02020603050405020304" pitchFamily="18" charset="0"/>
              <a:ea typeface="Arial" panose="020B0604020202020204" pitchFamily="34" charset="0"/>
              <a:cs typeface="Times New Roman" panose="02020603050405020304" pitchFamily="18" charset="0"/>
            </a:endParaRPr>
          </a:p>
          <a:p>
            <a:pPr marL="0" marR="0" algn="just">
              <a:spcBef>
                <a:spcPts val="0"/>
              </a:spcBef>
              <a:spcAft>
                <a:spcPts val="0"/>
              </a:spcAft>
            </a:pP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GV chia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lớp</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thành</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4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nhóm</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1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nhóm</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cả</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4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màu</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phiếu</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học</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tập</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trắng</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xanh</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vàng</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đỏ</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a:t>
            </a:r>
          </a:p>
          <a:p>
            <a:pPr marL="0" marR="0" indent="457200" algn="just">
              <a:spcBef>
                <a:spcPts val="0"/>
              </a:spcBef>
              <a:spcAft>
                <a:spcPts val="0"/>
              </a:spcAft>
            </a:pP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Nhóm</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2800" kern="100" dirty="0">
                <a:effectLst/>
                <a:latin typeface="Times New Roman" panose="02020603050405020304" pitchFamily="18" charset="0"/>
                <a:ea typeface="Times New Roman" panose="02020603050405020304" pitchFamily="18" charset="0"/>
                <a:cs typeface="Times New Roman" panose="02020603050405020304" pitchFamily="18" charset="0"/>
              </a:rPr>
              <a:t>chuyên gia</a:t>
            </a:r>
            <a:r>
              <a:rPr lang="vi-VN"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1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tìm</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hiểu</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cỏ</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xới</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vun</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gốc</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a:t>
            </a:r>
          </a:p>
          <a:p>
            <a:pPr marL="0" marR="0" indent="457200" algn="just">
              <a:spcBef>
                <a:spcPts val="0"/>
              </a:spcBef>
              <a:spcAft>
                <a:spcPts val="0"/>
              </a:spcAft>
            </a:pP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Nhóm</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2800" kern="100" dirty="0">
                <a:effectLst/>
                <a:latin typeface="Times New Roman" panose="02020603050405020304" pitchFamily="18" charset="0"/>
                <a:ea typeface="Times New Roman" panose="02020603050405020304" pitchFamily="18" charset="0"/>
                <a:cs typeface="Times New Roman" panose="02020603050405020304" pitchFamily="18" charset="0"/>
              </a:rPr>
              <a:t>chuyên gia</a:t>
            </a:r>
            <a:r>
              <a:rPr lang="vi-VN"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2</a:t>
            </a:r>
            <a:r>
              <a:rPr lang="en-US" sz="2800" b="1"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tìm</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hiểu</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bón</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thúc</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tưới</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nước</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a:t>
            </a:r>
          </a:p>
          <a:p>
            <a:pPr marL="0" marR="0" indent="457200" algn="just">
              <a:spcBef>
                <a:spcPts val="0"/>
              </a:spcBef>
              <a:spcAft>
                <a:spcPts val="0"/>
              </a:spcAft>
            </a:pP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Nhóm</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2800" kern="100" dirty="0">
                <a:effectLst/>
                <a:latin typeface="Times New Roman" panose="02020603050405020304" pitchFamily="18" charset="0"/>
                <a:ea typeface="Times New Roman" panose="02020603050405020304" pitchFamily="18" charset="0"/>
                <a:cs typeface="Times New Roman" panose="02020603050405020304" pitchFamily="18" charset="0"/>
              </a:rPr>
              <a:t>chuyên gia</a:t>
            </a:r>
            <a:r>
              <a:rPr lang="vi-VN"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3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tìm</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hiểu</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tỉa</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thưa</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tỉa</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cành</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a:t>
            </a:r>
          </a:p>
          <a:p>
            <a:pPr marL="0" marR="0" indent="457200" algn="just">
              <a:spcBef>
                <a:spcPts val="0"/>
              </a:spcBef>
              <a:spcAft>
                <a:spcPts val="0"/>
              </a:spcAft>
            </a:pP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Nhóm</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2800" kern="100" dirty="0">
                <a:effectLst/>
                <a:latin typeface="Times New Roman" panose="02020603050405020304" pitchFamily="18" charset="0"/>
                <a:ea typeface="Times New Roman" panose="02020603050405020304" pitchFamily="18" charset="0"/>
                <a:cs typeface="Times New Roman" panose="02020603050405020304" pitchFamily="18" charset="0"/>
              </a:rPr>
              <a:t>chuyên gia</a:t>
            </a:r>
            <a:r>
              <a:rPr lang="vi-VN"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4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tìm</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hiểu</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trồng</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dặm</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spcBef>
                <a:spcPts val="0"/>
              </a:spcBef>
              <a:spcAft>
                <a:spcPts val="0"/>
              </a:spcAft>
            </a:pP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GV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cho</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HS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quan</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sát</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một</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số</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hình</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ảnh</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video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về</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hoạt</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động</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chăm</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sóc</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rừng</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hoàn</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thiện</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phiếu</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học</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tập</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(1, 2, 3, 4)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tương</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ứng</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nội</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dung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phân</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công</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p>
        </p:txBody>
      </p:sp>
    </p:spTree>
    <p:extLst>
      <p:ext uri="{BB962C8B-B14F-4D97-AF65-F5344CB8AC3E}">
        <p14:creationId xmlns:p14="http://schemas.microsoft.com/office/powerpoint/2010/main" val="201642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43E13A7-FC9B-F17A-531D-1F45E0C21DB7}"/>
              </a:ext>
            </a:extLst>
          </p:cNvPr>
          <p:cNvSpPr txBox="1"/>
          <p:nvPr/>
        </p:nvSpPr>
        <p:spPr>
          <a:xfrm>
            <a:off x="158262" y="0"/>
            <a:ext cx="8827476" cy="2246769"/>
          </a:xfrm>
          <a:prstGeom prst="rect">
            <a:avLst/>
          </a:prstGeom>
          <a:noFill/>
        </p:spPr>
        <p:txBody>
          <a:bodyPr wrap="square">
            <a:spAutoFit/>
          </a:bodyPr>
          <a:lstStyle/>
          <a:p>
            <a:pPr marL="0" marR="0" algn="ctr">
              <a:spcBef>
                <a:spcPts val="0"/>
              </a:spcBef>
              <a:spcAft>
                <a:spcPts val="0"/>
              </a:spcAft>
            </a:pPr>
            <a:r>
              <a:rPr lang="en-US" sz="2800" b="1" kern="100" dirty="0">
                <a:effectLst/>
                <a:latin typeface="Times New Roman" panose="02020603050405020304" pitchFamily="18" charset="0"/>
                <a:ea typeface="Arial" panose="020B0604020202020204" pitchFamily="34" charset="0"/>
                <a:cs typeface="Times New Roman" panose="02020603050405020304" pitchFamily="18" charset="0"/>
              </a:rPr>
              <a:t>PHIẾU HỌC TẬP SỐ 1</a:t>
            </a:r>
            <a:endParaRPr lang="en-US" sz="2800" kern="100" dirty="0">
              <a:effectLst/>
              <a:latin typeface="Times New Roman" panose="02020603050405020304" pitchFamily="18" charset="0"/>
              <a:ea typeface="Arial" panose="020B0604020202020204" pitchFamily="34" charset="0"/>
              <a:cs typeface="Times New Roman" panose="02020603050405020304" pitchFamily="18" charset="0"/>
            </a:endParaRPr>
          </a:p>
          <a:p>
            <a:pPr marL="0" marR="0" indent="342900" algn="just">
              <a:spcBef>
                <a:spcPts val="0"/>
              </a:spcBef>
              <a:spcAft>
                <a:spcPts val="0"/>
              </a:spcAft>
            </a:pPr>
            <a:r>
              <a:rPr lang="vi-VN"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Hình thức thực hiện: Hoạt động c</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vi-VN"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effectLst/>
              <a:latin typeface="Times New Roman" panose="02020603050405020304" pitchFamily="18" charset="0"/>
              <a:ea typeface="Arial" panose="020B0604020202020204" pitchFamily="34" charset="0"/>
              <a:cs typeface="Times New Roman" panose="02020603050405020304" pitchFamily="18" charset="0"/>
            </a:endParaRPr>
          </a:p>
          <a:p>
            <a:pPr marL="0" marR="0" indent="342900" algn="just">
              <a:spcBef>
                <a:spcPts val="0"/>
              </a:spcBef>
              <a:spcAft>
                <a:spcPts val="0"/>
              </a:spcAft>
            </a:pPr>
            <a:r>
              <a:rPr lang="vi-VN"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Thời gian thực hiện: 5 phút.</a:t>
            </a:r>
            <a:endParaRPr lang="en-US" sz="2800" kern="100" dirty="0">
              <a:effectLst/>
              <a:latin typeface="Times New Roman" panose="02020603050405020304" pitchFamily="18" charset="0"/>
              <a:ea typeface="Arial" panose="020B0604020202020204" pitchFamily="34" charset="0"/>
              <a:cs typeface="Times New Roman" panose="02020603050405020304" pitchFamily="18" charset="0"/>
            </a:endParaRPr>
          </a:p>
          <a:p>
            <a:pPr marL="0" marR="0" indent="342900" algn="just">
              <a:spcBef>
                <a:spcPts val="0"/>
              </a:spcBef>
              <a:spcAft>
                <a:spcPts val="0"/>
              </a:spcAft>
            </a:pPr>
            <a:r>
              <a:rPr lang="vi-VN"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Nhiệm vụ: </a:t>
            </a:r>
            <a:r>
              <a:rPr lang="vi-VN" sz="2800" kern="100" dirty="0">
                <a:effectLst/>
                <a:latin typeface="Times New Roman" panose="02020603050405020304" pitchFamily="18" charset="0"/>
                <a:ea typeface="Times New Roman" panose="02020603050405020304" pitchFamily="18" charset="0"/>
                <a:cs typeface="Times New Roman" panose="02020603050405020304" pitchFamily="18" charset="0"/>
              </a:rPr>
              <a:t>HS xem nội dung mục </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4.</a:t>
            </a:r>
            <a:r>
              <a:rPr lang="vi-VN" sz="2800" kern="100" dirty="0">
                <a:effectLst/>
                <a:latin typeface="Times New Roman" panose="02020603050405020304" pitchFamily="18" charset="0"/>
                <a:ea typeface="Times New Roman" panose="02020603050405020304" pitchFamily="18" charset="0"/>
                <a:cs typeface="Times New Roman" panose="02020603050405020304" pitchFamily="18" charset="0"/>
              </a:rPr>
              <a:t>1 SGK</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27</a:t>
            </a:r>
            <a:r>
              <a:rPr lang="vi-VN" sz="2800" kern="100" dirty="0">
                <a:effectLst/>
                <a:latin typeface="Times New Roman" panose="02020603050405020304" pitchFamily="18" charset="0"/>
                <a:ea typeface="Times New Roman" panose="02020603050405020304" pitchFamily="18" charset="0"/>
                <a:cs typeface="Times New Roman" panose="02020603050405020304" pitchFamily="18" charset="0"/>
              </a:rPr>
              <a:t> và hoàn thiện bảng kiến thức sau:</a:t>
            </a:r>
            <a:endParaRPr lang="en-US" sz="2800" kern="100" dirty="0">
              <a:effectLst/>
              <a:latin typeface="Times New Roman" panose="02020603050405020304" pitchFamily="18" charset="0"/>
              <a:ea typeface="Arial" panose="020B0604020202020204" pitchFamily="34"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3ED48B10-5336-29AD-6D76-35948EC04662}"/>
              </a:ext>
            </a:extLst>
          </p:cNvPr>
          <p:cNvGraphicFramePr>
            <a:graphicFrameLocks noGrp="1"/>
          </p:cNvGraphicFramePr>
          <p:nvPr>
            <p:extLst>
              <p:ext uri="{D42A27DB-BD31-4B8C-83A1-F6EECF244321}">
                <p14:modId xmlns:p14="http://schemas.microsoft.com/office/powerpoint/2010/main" val="3848545346"/>
              </p:ext>
            </p:extLst>
          </p:nvPr>
        </p:nvGraphicFramePr>
        <p:xfrm>
          <a:off x="312236" y="2246769"/>
          <a:ext cx="8519527" cy="2662936"/>
        </p:xfrm>
        <a:graphic>
          <a:graphicData uri="http://schemas.openxmlformats.org/drawingml/2006/table">
            <a:tbl>
              <a:tblPr firstRow="1" firstCol="1" bandRow="1">
                <a:tableStyleId>{FF6DFD39-56F3-4BBF-9D3B-3DCC989A1188}</a:tableStyleId>
              </a:tblPr>
              <a:tblGrid>
                <a:gridCol w="6010788">
                  <a:extLst>
                    <a:ext uri="{9D8B030D-6E8A-4147-A177-3AD203B41FA5}">
                      <a16:colId xmlns:a16="http://schemas.microsoft.com/office/drawing/2014/main" val="3094267945"/>
                    </a:ext>
                  </a:extLst>
                </a:gridCol>
                <a:gridCol w="2508739">
                  <a:extLst>
                    <a:ext uri="{9D8B030D-6E8A-4147-A177-3AD203B41FA5}">
                      <a16:colId xmlns:a16="http://schemas.microsoft.com/office/drawing/2014/main" val="3966473474"/>
                    </a:ext>
                  </a:extLst>
                </a:gridCol>
              </a:tblGrid>
              <a:tr h="546186">
                <a:tc>
                  <a:txBody>
                    <a:bodyPr/>
                    <a:lstStyle/>
                    <a:p>
                      <a:pPr marL="0" marR="0" algn="just">
                        <a:lnSpc>
                          <a:spcPct val="130000"/>
                        </a:lnSpc>
                        <a:spcBef>
                          <a:spcPts val="0"/>
                        </a:spcBef>
                        <a:spcAft>
                          <a:spcPts val="0"/>
                        </a:spcAft>
                      </a:pPr>
                      <a:r>
                        <a:rPr lang="en-US" sz="2800" kern="100" dirty="0" err="1">
                          <a:effectLst/>
                          <a:latin typeface="Times New Roman" panose="02020603050405020304" pitchFamily="18" charset="0"/>
                          <a:cs typeface="Times New Roman" panose="02020603050405020304" pitchFamily="18" charset="0"/>
                        </a:rPr>
                        <a:t>Câu</a:t>
                      </a:r>
                      <a:r>
                        <a:rPr lang="en-US" sz="2800" kern="100" dirty="0">
                          <a:effectLst/>
                          <a:latin typeface="Times New Roman" panose="02020603050405020304" pitchFamily="18" charset="0"/>
                          <a:cs typeface="Times New Roman" panose="02020603050405020304" pitchFamily="18" charset="0"/>
                        </a:rPr>
                        <a:t> 1. </a:t>
                      </a:r>
                      <a:r>
                        <a:rPr lang="en-US" sz="2800" kern="100" dirty="0" err="1">
                          <a:effectLst/>
                          <a:latin typeface="Times New Roman" panose="02020603050405020304" pitchFamily="18" charset="0"/>
                          <a:cs typeface="Times New Roman" panose="02020603050405020304" pitchFamily="18" charset="0"/>
                        </a:rPr>
                        <a:t>Tác</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dụng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của</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làm</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cỏ</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xới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đất</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vun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gốc</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cây</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rừng</a:t>
                      </a:r>
                      <a:r>
                        <a:rPr lang="en-US" sz="2800" kern="100" dirty="0">
                          <a:effectLst/>
                          <a:latin typeface="Times New Roman" panose="02020603050405020304" pitchFamily="18" charset="0"/>
                          <a:cs typeface="Times New Roman" panose="02020603050405020304" pitchFamily="18" charset="0"/>
                        </a:rPr>
                        <a:t>?</a:t>
                      </a:r>
                      <a:endParaRPr lang="en-US" sz="2800"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30000"/>
                        </a:lnSpc>
                        <a:spcBef>
                          <a:spcPts val="0"/>
                        </a:spcBef>
                        <a:spcAft>
                          <a:spcPts val="0"/>
                        </a:spcAft>
                      </a:pPr>
                      <a:r>
                        <a:rPr lang="en-US" sz="2800" kern="100">
                          <a:effectLst/>
                          <a:latin typeface="Times New Roman" panose="02020603050405020304" pitchFamily="18" charset="0"/>
                          <a:cs typeface="Times New Roman" panose="02020603050405020304" pitchFamily="18" charset="0"/>
                        </a:rPr>
                        <a:t> </a:t>
                      </a:r>
                      <a:endParaRPr lang="en-US" sz="2800" kern="1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1426457"/>
                  </a:ext>
                </a:extLst>
              </a:tr>
              <a:tr h="833743">
                <a:tc>
                  <a:txBody>
                    <a:bodyPr/>
                    <a:lstStyle/>
                    <a:p>
                      <a:pPr marL="0" marR="0" algn="just">
                        <a:lnSpc>
                          <a:spcPct val="130000"/>
                        </a:lnSpc>
                        <a:spcBef>
                          <a:spcPts val="0"/>
                        </a:spcBef>
                        <a:spcAft>
                          <a:spcPts val="0"/>
                        </a:spcAft>
                      </a:pPr>
                      <a:r>
                        <a:rPr lang="en-US" sz="2800" kern="100" dirty="0" err="1">
                          <a:effectLst/>
                          <a:latin typeface="Times New Roman" panose="02020603050405020304" pitchFamily="18" charset="0"/>
                          <a:cs typeface="Times New Roman" panose="02020603050405020304" pitchFamily="18" charset="0"/>
                        </a:rPr>
                        <a:t>Câu</a:t>
                      </a:r>
                      <a:r>
                        <a:rPr lang="en-US" sz="2800" kern="100" dirty="0">
                          <a:effectLst/>
                          <a:latin typeface="Times New Roman" panose="02020603050405020304" pitchFamily="18" charset="0"/>
                          <a:cs typeface="Times New Roman" panose="02020603050405020304" pitchFamily="18" charset="0"/>
                        </a:rPr>
                        <a:t> 2. Em </a:t>
                      </a:r>
                      <a:r>
                        <a:rPr lang="en-US" sz="2800" kern="100" dirty="0" err="1">
                          <a:effectLst/>
                          <a:latin typeface="Times New Roman" panose="02020603050405020304" pitchFamily="18" charset="0"/>
                          <a:cs typeface="Times New Roman" panose="02020603050405020304" pitchFamily="18" charset="0"/>
                        </a:rPr>
                        <a:t>hãy</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cho</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biết</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số</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lần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thời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gian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thời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điểm</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làm</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cỏ</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xới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đất</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vun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gốc</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cây</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rừng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diễn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ra</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như</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thế</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nào</a:t>
                      </a:r>
                      <a:r>
                        <a:rPr lang="en-US" sz="2800" kern="100" dirty="0">
                          <a:effectLst/>
                          <a:latin typeface="Times New Roman" panose="02020603050405020304" pitchFamily="18" charset="0"/>
                          <a:cs typeface="Times New Roman" panose="02020603050405020304" pitchFamily="18" charset="0"/>
                        </a:rPr>
                        <a:t>?</a:t>
                      </a:r>
                      <a:endParaRPr lang="en-US" sz="2800"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30000"/>
                        </a:lnSpc>
                        <a:spcBef>
                          <a:spcPts val="0"/>
                        </a:spcBef>
                        <a:spcAft>
                          <a:spcPts val="0"/>
                        </a:spcAft>
                      </a:pPr>
                      <a:r>
                        <a:rPr lang="en-US" sz="2800" kern="100" dirty="0">
                          <a:effectLst/>
                          <a:latin typeface="Times New Roman" panose="02020603050405020304" pitchFamily="18" charset="0"/>
                          <a:cs typeface="Times New Roman" panose="02020603050405020304" pitchFamily="18" charset="0"/>
                        </a:rPr>
                        <a:t> </a:t>
                      </a:r>
                      <a:endParaRPr lang="en-US" sz="2800"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54620682"/>
                  </a:ext>
                </a:extLst>
              </a:tr>
            </a:tbl>
          </a:graphicData>
        </a:graphic>
      </p:graphicFrame>
    </p:spTree>
    <p:extLst>
      <p:ext uri="{BB962C8B-B14F-4D97-AF65-F5344CB8AC3E}">
        <p14:creationId xmlns:p14="http://schemas.microsoft.com/office/powerpoint/2010/main" val="158831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Nền Xới đất, Xới đất Vector Nền Và Tập Tin Tải về Miễn Phí |  Pngtree">
            <a:extLst>
              <a:ext uri="{FF2B5EF4-FFF2-40B4-BE49-F238E27FC236}">
                <a16:creationId xmlns:a16="http://schemas.microsoft.com/office/drawing/2014/main" id="{CEAF0DB9-AE4E-2A5E-8552-28577BD395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36" y="106973"/>
            <a:ext cx="4460264" cy="25061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áy xạc cỏ, xới cỏ, làm cỏ dại - Điện Máy Long Nhất">
            <a:extLst>
              <a:ext uri="{FF2B5EF4-FFF2-40B4-BE49-F238E27FC236}">
                <a16:creationId xmlns:a16="http://schemas.microsoft.com/office/drawing/2014/main" id="{EF03BFD1-F3D8-4B65-379E-9C818CEA6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7955" y="106972"/>
            <a:ext cx="4066076" cy="25061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ăm sóc ngô (bắp) - Làm cỏ, xới xáo, vun gốc cho ngô">
            <a:extLst>
              <a:ext uri="{FF2B5EF4-FFF2-40B4-BE49-F238E27FC236}">
                <a16:creationId xmlns:a16="http://schemas.microsoft.com/office/drawing/2014/main" id="{1AF04DE6-E792-B778-8AC4-347857F6A1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35" y="2712794"/>
            <a:ext cx="4460263" cy="22934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áy xới đất là gì và những công dụng của máy xới đất - 0966 365 988">
            <a:extLst>
              <a:ext uri="{FF2B5EF4-FFF2-40B4-BE49-F238E27FC236}">
                <a16:creationId xmlns:a16="http://schemas.microsoft.com/office/drawing/2014/main" id="{6FD7AF50-FD3E-BEEF-50D3-52126AD5C3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7955" y="2712794"/>
            <a:ext cx="4066076" cy="2293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50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barn(inVertical)">
                                      <p:cBhvr>
                                        <p:cTn id="13" dur="500"/>
                                        <p:tgtEl>
                                          <p:spTgt spid="10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wipe(down)">
                                      <p:cBhvr>
                                        <p:cTn id="18" dur="500"/>
                                        <p:tgtEl>
                                          <p:spTgt spid="103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032"/>
                                        </p:tgtEl>
                                        <p:attrNameLst>
                                          <p:attrName>style.visibility</p:attrName>
                                        </p:attrNameLst>
                                      </p:cBhvr>
                                      <p:to>
                                        <p:strVal val="visible"/>
                                      </p:to>
                                    </p:set>
                                    <p:animEffect transition="in" filter="circle(in)">
                                      <p:cBhvr>
                                        <p:cTn id="23" dur="2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EE9662-7A60-63B2-7E1C-5CC4EB218002}"/>
              </a:ext>
            </a:extLst>
          </p:cNvPr>
          <p:cNvSpPr txBox="1"/>
          <p:nvPr/>
        </p:nvSpPr>
        <p:spPr>
          <a:xfrm>
            <a:off x="175846" y="146819"/>
            <a:ext cx="8675077" cy="2246769"/>
          </a:xfrm>
          <a:prstGeom prst="rect">
            <a:avLst/>
          </a:prstGeom>
          <a:noFill/>
        </p:spPr>
        <p:txBody>
          <a:bodyPr wrap="square">
            <a:spAutoFit/>
          </a:bodyPr>
          <a:lstStyle/>
          <a:p>
            <a:pPr marL="0" marR="0" algn="ctr">
              <a:spcBef>
                <a:spcPts val="0"/>
              </a:spcBef>
              <a:spcAft>
                <a:spcPts val="0"/>
              </a:spcAft>
            </a:pPr>
            <a:r>
              <a:rPr lang="en-US" sz="2800" b="1" kern="100" dirty="0">
                <a:effectLst/>
                <a:latin typeface="Times New Roman" panose="02020603050405020304" pitchFamily="18" charset="0"/>
                <a:ea typeface="Arial" panose="020B0604020202020204" pitchFamily="34" charset="0"/>
                <a:cs typeface="Times New Roman" panose="02020603050405020304" pitchFamily="18" charset="0"/>
              </a:rPr>
              <a:t>PHIẾU HỌC TẬP SỐ 2</a:t>
            </a:r>
            <a:endParaRPr lang="en-US" sz="2800" kern="100" dirty="0">
              <a:effectLst/>
              <a:latin typeface="Times New Roman" panose="02020603050405020304" pitchFamily="18" charset="0"/>
              <a:ea typeface="Arial" panose="020B0604020202020204" pitchFamily="34" charset="0"/>
              <a:cs typeface="Times New Roman" panose="02020603050405020304" pitchFamily="18" charset="0"/>
            </a:endParaRPr>
          </a:p>
          <a:p>
            <a:pPr marL="0" marR="0" indent="342900" algn="just">
              <a:spcBef>
                <a:spcPts val="0"/>
              </a:spcBef>
              <a:spcAft>
                <a:spcPts val="0"/>
              </a:spcAft>
            </a:pPr>
            <a:r>
              <a:rPr lang="vi-VN"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Hình thức thực hiện: Hoạt động c</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vi-VN"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effectLst/>
              <a:latin typeface="Times New Roman" panose="02020603050405020304" pitchFamily="18" charset="0"/>
              <a:ea typeface="Arial" panose="020B0604020202020204" pitchFamily="34" charset="0"/>
              <a:cs typeface="Times New Roman" panose="02020603050405020304" pitchFamily="18" charset="0"/>
            </a:endParaRPr>
          </a:p>
          <a:p>
            <a:pPr marL="0" marR="0" indent="342900" algn="just">
              <a:spcBef>
                <a:spcPts val="0"/>
              </a:spcBef>
              <a:spcAft>
                <a:spcPts val="0"/>
              </a:spcAft>
            </a:pPr>
            <a:r>
              <a:rPr lang="vi-VN"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Thời gian thực hiện: 5 phút.</a:t>
            </a:r>
            <a:endParaRPr lang="en-US" sz="2800" kern="100" dirty="0">
              <a:effectLst/>
              <a:latin typeface="Times New Roman" panose="02020603050405020304" pitchFamily="18" charset="0"/>
              <a:ea typeface="Arial" panose="020B0604020202020204" pitchFamily="34" charset="0"/>
              <a:cs typeface="Times New Roman" panose="02020603050405020304" pitchFamily="18" charset="0"/>
            </a:endParaRPr>
          </a:p>
          <a:p>
            <a:pPr marL="0" marR="0" indent="342900" algn="just">
              <a:spcBef>
                <a:spcPts val="0"/>
              </a:spcBef>
              <a:spcAft>
                <a:spcPts val="0"/>
              </a:spcAft>
            </a:pPr>
            <a:r>
              <a:rPr lang="vi-VN"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Nhiệm vụ: </a:t>
            </a:r>
            <a:r>
              <a:rPr lang="vi-VN" sz="2800" kern="100" dirty="0">
                <a:effectLst/>
                <a:latin typeface="Times New Roman" panose="02020603050405020304" pitchFamily="18" charset="0"/>
                <a:ea typeface="Times New Roman" panose="02020603050405020304" pitchFamily="18" charset="0"/>
                <a:cs typeface="Times New Roman" panose="02020603050405020304" pitchFamily="18" charset="0"/>
              </a:rPr>
              <a:t>HS nội dung mục </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4.2; 4.3</a:t>
            </a:r>
            <a:r>
              <a:rPr lang="vi-VN" sz="2800" kern="100" dirty="0">
                <a:effectLst/>
                <a:latin typeface="Times New Roman" panose="02020603050405020304" pitchFamily="18" charset="0"/>
                <a:ea typeface="Times New Roman" panose="02020603050405020304" pitchFamily="18" charset="0"/>
                <a:cs typeface="Times New Roman" panose="02020603050405020304" pitchFamily="18" charset="0"/>
              </a:rPr>
              <a:t> SGK</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27</a:t>
            </a:r>
            <a:r>
              <a:rPr lang="vi-VN" sz="2800" kern="100" dirty="0">
                <a:effectLst/>
                <a:latin typeface="Times New Roman" panose="02020603050405020304" pitchFamily="18" charset="0"/>
                <a:ea typeface="Times New Roman" panose="02020603050405020304" pitchFamily="18" charset="0"/>
                <a:cs typeface="Times New Roman" panose="02020603050405020304" pitchFamily="18" charset="0"/>
              </a:rPr>
              <a:t> và hoàn thiện bảng kiến thức sau:</a:t>
            </a:r>
            <a:endParaRPr lang="en-US" sz="2800" kern="100" dirty="0">
              <a:effectLst/>
              <a:latin typeface="Times New Roman" panose="02020603050405020304" pitchFamily="18" charset="0"/>
              <a:ea typeface="Arial" panose="020B060402020202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BC2A3C38-7B09-08D1-E694-D27A168880CA}"/>
              </a:ext>
            </a:extLst>
          </p:cNvPr>
          <p:cNvGraphicFramePr>
            <a:graphicFrameLocks noGrp="1"/>
          </p:cNvGraphicFramePr>
          <p:nvPr>
            <p:extLst>
              <p:ext uri="{D42A27DB-BD31-4B8C-83A1-F6EECF244321}">
                <p14:modId xmlns:p14="http://schemas.microsoft.com/office/powerpoint/2010/main" val="701759334"/>
              </p:ext>
            </p:extLst>
          </p:nvPr>
        </p:nvGraphicFramePr>
        <p:xfrm>
          <a:off x="0" y="2583180"/>
          <a:ext cx="9029919" cy="2560320"/>
        </p:xfrm>
        <a:graphic>
          <a:graphicData uri="http://schemas.openxmlformats.org/drawingml/2006/table">
            <a:tbl>
              <a:tblPr firstRow="1" firstCol="1" bandRow="1">
                <a:tableStyleId>{FF6DFD39-56F3-4BBF-9D3B-3DCC989A1188}</a:tableStyleId>
              </a:tblPr>
              <a:tblGrid>
                <a:gridCol w="6434424">
                  <a:extLst>
                    <a:ext uri="{9D8B030D-6E8A-4147-A177-3AD203B41FA5}">
                      <a16:colId xmlns:a16="http://schemas.microsoft.com/office/drawing/2014/main" val="1510188440"/>
                    </a:ext>
                  </a:extLst>
                </a:gridCol>
                <a:gridCol w="2595495">
                  <a:extLst>
                    <a:ext uri="{9D8B030D-6E8A-4147-A177-3AD203B41FA5}">
                      <a16:colId xmlns:a16="http://schemas.microsoft.com/office/drawing/2014/main" val="833000449"/>
                    </a:ext>
                  </a:extLst>
                </a:gridCol>
              </a:tblGrid>
              <a:tr h="0">
                <a:tc>
                  <a:txBody>
                    <a:bodyPr/>
                    <a:lstStyle/>
                    <a:p>
                      <a:pPr marL="0" marR="0" algn="just">
                        <a:lnSpc>
                          <a:spcPct val="100000"/>
                        </a:lnSpc>
                        <a:spcBef>
                          <a:spcPts val="0"/>
                        </a:spcBef>
                        <a:spcAft>
                          <a:spcPts val="0"/>
                        </a:spcAft>
                      </a:pPr>
                      <a:r>
                        <a:rPr lang="en-US" sz="2800" kern="100" dirty="0" err="1">
                          <a:effectLst/>
                          <a:latin typeface="Times New Roman" panose="02020603050405020304" pitchFamily="18" charset="0"/>
                          <a:cs typeface="Times New Roman" panose="02020603050405020304" pitchFamily="18" charset="0"/>
                        </a:rPr>
                        <a:t>Câu</a:t>
                      </a:r>
                      <a:r>
                        <a:rPr lang="en-US" sz="2800" kern="100" dirty="0">
                          <a:effectLst/>
                          <a:latin typeface="Times New Roman" panose="02020603050405020304" pitchFamily="18" charset="0"/>
                          <a:cs typeface="Times New Roman" panose="02020603050405020304" pitchFamily="18" charset="0"/>
                        </a:rPr>
                        <a:t> 1. </a:t>
                      </a:r>
                      <a:r>
                        <a:rPr lang="en-US" sz="2800" kern="100" dirty="0" err="1">
                          <a:effectLst/>
                          <a:latin typeface="Times New Roman" panose="02020603050405020304" pitchFamily="18" charset="0"/>
                          <a:cs typeface="Times New Roman" panose="02020603050405020304" pitchFamily="18" charset="0"/>
                        </a:rPr>
                        <a:t>Tác</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dụng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của</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bón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thúc</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tưới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nước</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cho</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cây</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rừng</a:t>
                      </a:r>
                      <a:r>
                        <a:rPr lang="en-US" sz="2800" kern="100" dirty="0">
                          <a:effectLst/>
                          <a:latin typeface="Times New Roman" panose="02020603050405020304" pitchFamily="18" charset="0"/>
                          <a:cs typeface="Times New Roman" panose="02020603050405020304" pitchFamily="18" charset="0"/>
                        </a:rPr>
                        <a:t>?</a:t>
                      </a:r>
                      <a:endParaRPr lang="en-US" sz="2800"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30000"/>
                        </a:lnSpc>
                        <a:spcBef>
                          <a:spcPts val="0"/>
                        </a:spcBef>
                        <a:spcAft>
                          <a:spcPts val="0"/>
                        </a:spcAft>
                      </a:pPr>
                      <a:r>
                        <a:rPr lang="en-US" sz="2800" kern="100">
                          <a:effectLst/>
                          <a:latin typeface="Times New Roman" panose="02020603050405020304" pitchFamily="18" charset="0"/>
                          <a:cs typeface="Times New Roman" panose="02020603050405020304" pitchFamily="18" charset="0"/>
                        </a:rPr>
                        <a:t> </a:t>
                      </a:r>
                      <a:endParaRPr lang="en-US" sz="2800" kern="1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05590999"/>
                  </a:ext>
                </a:extLst>
              </a:tr>
              <a:tr h="0">
                <a:tc>
                  <a:txBody>
                    <a:bodyPr/>
                    <a:lstStyle/>
                    <a:p>
                      <a:pPr marL="0" marR="0" algn="just">
                        <a:lnSpc>
                          <a:spcPct val="100000"/>
                        </a:lnSpc>
                        <a:spcBef>
                          <a:spcPts val="0"/>
                        </a:spcBef>
                        <a:spcAft>
                          <a:spcPts val="0"/>
                        </a:spcAft>
                      </a:pPr>
                      <a:r>
                        <a:rPr lang="en-US" sz="2800" kern="100" dirty="0" err="1">
                          <a:effectLst/>
                          <a:latin typeface="Times New Roman" panose="02020603050405020304" pitchFamily="18" charset="0"/>
                          <a:cs typeface="Times New Roman" panose="02020603050405020304" pitchFamily="18" charset="0"/>
                        </a:rPr>
                        <a:t>Câu</a:t>
                      </a:r>
                      <a:r>
                        <a:rPr lang="en-US" sz="2800" kern="100" dirty="0">
                          <a:effectLst/>
                          <a:latin typeface="Times New Roman" panose="02020603050405020304" pitchFamily="18" charset="0"/>
                          <a:cs typeface="Times New Roman" panose="02020603050405020304" pitchFamily="18" charset="0"/>
                        </a:rPr>
                        <a:t> 2. Em </a:t>
                      </a:r>
                      <a:r>
                        <a:rPr lang="en-US" sz="2800" kern="100" dirty="0" err="1">
                          <a:effectLst/>
                          <a:latin typeface="Times New Roman" panose="02020603050405020304" pitchFamily="18" charset="0"/>
                          <a:cs typeface="Times New Roman" panose="02020603050405020304" pitchFamily="18" charset="0"/>
                        </a:rPr>
                        <a:t>hãy</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cho</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biết</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số</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lần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thời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điểm</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loại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phân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bón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khối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lượng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phân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bón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và</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lượng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nước</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tưới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cho</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cây</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rừng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tính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như</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thế</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nào</a:t>
                      </a:r>
                      <a:r>
                        <a:rPr lang="en-US" sz="2800" kern="100" dirty="0">
                          <a:effectLst/>
                          <a:latin typeface="Times New Roman" panose="02020603050405020304" pitchFamily="18" charset="0"/>
                          <a:cs typeface="Times New Roman" panose="02020603050405020304" pitchFamily="18" charset="0"/>
                        </a:rPr>
                        <a:t>?</a:t>
                      </a:r>
                      <a:endParaRPr lang="en-US" sz="2800"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30000"/>
                        </a:lnSpc>
                        <a:spcBef>
                          <a:spcPts val="0"/>
                        </a:spcBef>
                        <a:spcAft>
                          <a:spcPts val="0"/>
                        </a:spcAft>
                      </a:pPr>
                      <a:r>
                        <a:rPr lang="en-US" sz="2800" kern="100" dirty="0">
                          <a:effectLst/>
                          <a:latin typeface="Times New Roman" panose="02020603050405020304" pitchFamily="18" charset="0"/>
                          <a:cs typeface="Times New Roman" panose="02020603050405020304" pitchFamily="18" charset="0"/>
                        </a:rPr>
                        <a:t> </a:t>
                      </a:r>
                      <a:endParaRPr lang="en-US" sz="2800"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73393689"/>
                  </a:ext>
                </a:extLst>
              </a:tr>
            </a:tbl>
          </a:graphicData>
        </a:graphic>
      </p:graphicFrame>
    </p:spTree>
    <p:extLst>
      <p:ext uri="{BB962C8B-B14F-4D97-AF65-F5344CB8AC3E}">
        <p14:creationId xmlns:p14="http://schemas.microsoft.com/office/powerpoint/2010/main" val="98585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ách bón phân cho cây trồng đạt hiệu quả nhất">
            <a:extLst>
              <a:ext uri="{FF2B5EF4-FFF2-40B4-BE49-F238E27FC236}">
                <a16:creationId xmlns:a16="http://schemas.microsoft.com/office/drawing/2014/main" id="{228D4217-9209-D8CE-6DC2-4A14F72DCC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280" y="111004"/>
            <a:ext cx="4130919" cy="24607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hái Niệm Phân Bón Và Cách Sử Dụng Phân Bón ( Phần 4 ) : Sử dụng phân bón  hợp lý">
            <a:extLst>
              <a:ext uri="{FF2B5EF4-FFF2-40B4-BE49-F238E27FC236}">
                <a16:creationId xmlns:a16="http://schemas.microsoft.com/office/drawing/2014/main" id="{B5451A5A-77AE-6901-4F3F-0784AD3D5F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111004"/>
            <a:ext cx="4130919" cy="24669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ệ thống tưới ngầm kết hợp bón phân tự động">
            <a:extLst>
              <a:ext uri="{FF2B5EF4-FFF2-40B4-BE49-F238E27FC236}">
                <a16:creationId xmlns:a16="http://schemas.microsoft.com/office/drawing/2014/main" id="{55A98695-99F6-AFD0-D289-A79A9C0289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279" y="2698872"/>
            <a:ext cx="4130919" cy="233362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iệu quả từ mô hình tưới phun tự động cho cây ăn quả | Báo ảnh Dân tộc và  Miền núi">
            <a:extLst>
              <a:ext uri="{FF2B5EF4-FFF2-40B4-BE49-F238E27FC236}">
                <a16:creationId xmlns:a16="http://schemas.microsoft.com/office/drawing/2014/main" id="{B64F4926-6F8F-4536-5A65-34DC2C4DF4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1999" y="2698871"/>
            <a:ext cx="4130919" cy="2333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60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barn(inVertical)">
                                      <p:cBhvr>
                                        <p:cTn id="14" dur="500"/>
                                        <p:tgtEl>
                                          <p:spTgt spid="205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animEffect transition="in" filter="wipe(down)">
                                      <p:cBhvr>
                                        <p:cTn id="19" dur="500"/>
                                        <p:tgtEl>
                                          <p:spTgt spid="205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056"/>
                                        </p:tgtEl>
                                        <p:attrNameLst>
                                          <p:attrName>style.visibility</p:attrName>
                                        </p:attrNameLst>
                                      </p:cBhvr>
                                      <p:to>
                                        <p:strVal val="visible"/>
                                      </p:to>
                                    </p:set>
                                    <p:animEffect transition="in" filter="circle(in)">
                                      <p:cBhvr>
                                        <p:cTn id="24" dur="20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19A92F-B944-45E6-FD01-B5876BEE9A2F}"/>
              </a:ext>
            </a:extLst>
          </p:cNvPr>
          <p:cNvSpPr txBox="1"/>
          <p:nvPr/>
        </p:nvSpPr>
        <p:spPr>
          <a:xfrm>
            <a:off x="105508" y="299218"/>
            <a:ext cx="8886092" cy="2246769"/>
          </a:xfrm>
          <a:prstGeom prst="rect">
            <a:avLst/>
          </a:prstGeom>
          <a:noFill/>
        </p:spPr>
        <p:txBody>
          <a:bodyPr wrap="square">
            <a:spAutoFit/>
          </a:bodyPr>
          <a:lstStyle/>
          <a:p>
            <a:pPr marL="0" marR="0" algn="ctr">
              <a:spcBef>
                <a:spcPts val="0"/>
              </a:spcBef>
              <a:spcAft>
                <a:spcPts val="0"/>
              </a:spcAft>
            </a:pPr>
            <a:r>
              <a:rPr lang="en-US" sz="2800" b="1" kern="100" dirty="0">
                <a:effectLst/>
                <a:latin typeface="Times New Roman" panose="02020603050405020304" pitchFamily="18" charset="0"/>
                <a:ea typeface="Arial" panose="020B0604020202020204" pitchFamily="34" charset="0"/>
                <a:cs typeface="Times New Roman" panose="02020603050405020304" pitchFamily="18" charset="0"/>
              </a:rPr>
              <a:t>PHIẾU HỌC TẬP SỐ 3</a:t>
            </a:r>
            <a:endParaRPr lang="en-US" sz="2800" kern="100" dirty="0">
              <a:effectLst/>
              <a:latin typeface="Times New Roman" panose="02020603050405020304" pitchFamily="18" charset="0"/>
              <a:ea typeface="Arial" panose="020B0604020202020204" pitchFamily="34" charset="0"/>
              <a:cs typeface="Times New Roman" panose="02020603050405020304" pitchFamily="18" charset="0"/>
            </a:endParaRPr>
          </a:p>
          <a:p>
            <a:pPr marL="0" marR="0" indent="342900" algn="just">
              <a:spcBef>
                <a:spcPts val="0"/>
              </a:spcBef>
              <a:spcAft>
                <a:spcPts val="0"/>
              </a:spcAft>
            </a:pPr>
            <a:r>
              <a:rPr lang="vi-VN"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Hình thức thực hiện: Hoạt động c</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vi-VN"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effectLst/>
              <a:latin typeface="Times New Roman" panose="02020603050405020304" pitchFamily="18" charset="0"/>
              <a:ea typeface="Arial" panose="020B0604020202020204" pitchFamily="34" charset="0"/>
              <a:cs typeface="Times New Roman" panose="02020603050405020304" pitchFamily="18" charset="0"/>
            </a:endParaRPr>
          </a:p>
          <a:p>
            <a:pPr marL="0" marR="0" indent="342900" algn="just">
              <a:spcBef>
                <a:spcPts val="0"/>
              </a:spcBef>
              <a:spcAft>
                <a:spcPts val="0"/>
              </a:spcAft>
            </a:pPr>
            <a:r>
              <a:rPr lang="vi-VN"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Thời gian thực hiện: 5 phút.</a:t>
            </a:r>
            <a:endParaRPr lang="en-US" sz="2800" kern="100" dirty="0">
              <a:effectLst/>
              <a:latin typeface="Times New Roman" panose="02020603050405020304" pitchFamily="18" charset="0"/>
              <a:ea typeface="Arial" panose="020B0604020202020204" pitchFamily="34" charset="0"/>
              <a:cs typeface="Times New Roman" panose="02020603050405020304" pitchFamily="18" charset="0"/>
            </a:endParaRPr>
          </a:p>
          <a:p>
            <a:pPr marL="0" marR="0" indent="342900" algn="just">
              <a:spcBef>
                <a:spcPts val="0"/>
              </a:spcBef>
              <a:spcAft>
                <a:spcPts val="0"/>
              </a:spcAft>
            </a:pPr>
            <a:r>
              <a:rPr lang="vi-VN"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Nhiệm vụ: </a:t>
            </a:r>
            <a:r>
              <a:rPr lang="vi-VN" sz="2800" kern="100" dirty="0">
                <a:effectLst/>
                <a:latin typeface="Times New Roman" panose="02020603050405020304" pitchFamily="18" charset="0"/>
                <a:ea typeface="Times New Roman" panose="02020603050405020304" pitchFamily="18" charset="0"/>
                <a:cs typeface="Times New Roman" panose="02020603050405020304" pitchFamily="18" charset="0"/>
              </a:rPr>
              <a:t>HS nội dung mục </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4.4</a:t>
            </a:r>
            <a:r>
              <a:rPr lang="vi-VN" sz="2800" kern="100" dirty="0">
                <a:effectLst/>
                <a:latin typeface="Times New Roman" panose="02020603050405020304" pitchFamily="18" charset="0"/>
                <a:ea typeface="Times New Roman" panose="02020603050405020304" pitchFamily="18" charset="0"/>
                <a:cs typeface="Times New Roman" panose="02020603050405020304" pitchFamily="18" charset="0"/>
              </a:rPr>
              <a:t> SGK</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27; 28 </a:t>
            </a:r>
            <a:r>
              <a:rPr lang="vi-VN" sz="2800" kern="100" dirty="0">
                <a:effectLst/>
                <a:latin typeface="Times New Roman" panose="02020603050405020304" pitchFamily="18" charset="0"/>
                <a:ea typeface="Times New Roman" panose="02020603050405020304" pitchFamily="18" charset="0"/>
                <a:cs typeface="Times New Roman" panose="02020603050405020304" pitchFamily="18" charset="0"/>
              </a:rPr>
              <a:t>và hoàn thiện bảng kiến thức sau:</a:t>
            </a:r>
            <a:endParaRPr lang="en-US" sz="2800" kern="100" dirty="0">
              <a:effectLst/>
              <a:latin typeface="Times New Roman" panose="02020603050405020304" pitchFamily="18" charset="0"/>
              <a:ea typeface="Arial" panose="020B060402020202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2FCEEBE9-C8D8-F7E3-4F76-C912F2CDB4EE}"/>
              </a:ext>
            </a:extLst>
          </p:cNvPr>
          <p:cNvGraphicFramePr>
            <a:graphicFrameLocks noGrp="1"/>
          </p:cNvGraphicFramePr>
          <p:nvPr>
            <p:extLst>
              <p:ext uri="{D42A27DB-BD31-4B8C-83A1-F6EECF244321}">
                <p14:modId xmlns:p14="http://schemas.microsoft.com/office/powerpoint/2010/main" val="232880749"/>
              </p:ext>
            </p:extLst>
          </p:nvPr>
        </p:nvGraphicFramePr>
        <p:xfrm>
          <a:off x="441190" y="2705673"/>
          <a:ext cx="8261619" cy="2138609"/>
        </p:xfrm>
        <a:graphic>
          <a:graphicData uri="http://schemas.openxmlformats.org/drawingml/2006/table">
            <a:tbl>
              <a:tblPr firstRow="1" firstCol="1" bandRow="1">
                <a:tableStyleId>{FF6DFD39-56F3-4BBF-9D3B-3DCC989A1188}</a:tableStyleId>
              </a:tblPr>
              <a:tblGrid>
                <a:gridCol w="5794343">
                  <a:extLst>
                    <a:ext uri="{9D8B030D-6E8A-4147-A177-3AD203B41FA5}">
                      <a16:colId xmlns:a16="http://schemas.microsoft.com/office/drawing/2014/main" val="1439967353"/>
                    </a:ext>
                  </a:extLst>
                </a:gridCol>
                <a:gridCol w="2467276">
                  <a:extLst>
                    <a:ext uri="{9D8B030D-6E8A-4147-A177-3AD203B41FA5}">
                      <a16:colId xmlns:a16="http://schemas.microsoft.com/office/drawing/2014/main" val="78803298"/>
                    </a:ext>
                  </a:extLst>
                </a:gridCol>
              </a:tblGrid>
              <a:tr h="855444">
                <a:tc>
                  <a:txBody>
                    <a:bodyPr/>
                    <a:lstStyle/>
                    <a:p>
                      <a:pPr marL="0" marR="0" algn="just">
                        <a:lnSpc>
                          <a:spcPct val="100000"/>
                        </a:lnSpc>
                        <a:spcBef>
                          <a:spcPts val="0"/>
                        </a:spcBef>
                        <a:spcAft>
                          <a:spcPts val="0"/>
                        </a:spcAft>
                      </a:pPr>
                      <a:r>
                        <a:rPr lang="en-US" sz="2800" kern="100">
                          <a:effectLst/>
                          <a:latin typeface="Times New Roman" panose="02020603050405020304" pitchFamily="18" charset="0"/>
                          <a:cs typeface="Times New Roman" panose="02020603050405020304" pitchFamily="18" charset="0"/>
                        </a:rPr>
                        <a:t>Câu 1. Vì sao phải tỉa thưa, tỉa cành cây rừng?</a:t>
                      </a:r>
                      <a:endParaRPr lang="en-US" sz="2800" kern="1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00000"/>
                        </a:lnSpc>
                        <a:spcBef>
                          <a:spcPts val="0"/>
                        </a:spcBef>
                        <a:spcAft>
                          <a:spcPts val="0"/>
                        </a:spcAft>
                      </a:pPr>
                      <a:r>
                        <a:rPr lang="en-US" sz="2800" kern="100">
                          <a:effectLst/>
                          <a:latin typeface="Times New Roman" panose="02020603050405020304" pitchFamily="18" charset="0"/>
                          <a:cs typeface="Times New Roman" panose="02020603050405020304" pitchFamily="18" charset="0"/>
                        </a:rPr>
                        <a:t> </a:t>
                      </a:r>
                      <a:endParaRPr lang="en-US" sz="2800" kern="1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23381141"/>
                  </a:ext>
                </a:extLst>
              </a:tr>
              <a:tr h="1283165">
                <a:tc>
                  <a:txBody>
                    <a:bodyPr/>
                    <a:lstStyle/>
                    <a:p>
                      <a:pPr marL="0" marR="0" algn="just">
                        <a:lnSpc>
                          <a:spcPct val="100000"/>
                        </a:lnSpc>
                        <a:spcBef>
                          <a:spcPts val="0"/>
                        </a:spcBef>
                        <a:spcAft>
                          <a:spcPts val="0"/>
                        </a:spcAft>
                      </a:pPr>
                      <a:r>
                        <a:rPr lang="en-US" sz="2800" kern="100">
                          <a:effectLst/>
                          <a:latin typeface="Times New Roman" panose="02020603050405020304" pitchFamily="18" charset="0"/>
                          <a:cs typeface="Times New Roman" panose="02020603050405020304" pitchFamily="18" charset="0"/>
                        </a:rPr>
                        <a:t>Câu 2. Kĩ thuật tỉa thưa, tỉa cành cây rừng diễn ra như thế nào?</a:t>
                      </a:r>
                      <a:endParaRPr lang="en-US" sz="2800" kern="1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00000"/>
                        </a:lnSpc>
                        <a:spcBef>
                          <a:spcPts val="0"/>
                        </a:spcBef>
                        <a:spcAft>
                          <a:spcPts val="0"/>
                        </a:spcAft>
                      </a:pPr>
                      <a:r>
                        <a:rPr lang="en-US" sz="2800" kern="100" dirty="0">
                          <a:effectLst/>
                          <a:latin typeface="Times New Roman" panose="02020603050405020304" pitchFamily="18" charset="0"/>
                          <a:cs typeface="Times New Roman" panose="02020603050405020304" pitchFamily="18" charset="0"/>
                        </a:rPr>
                        <a:t> </a:t>
                      </a:r>
                      <a:endParaRPr lang="en-US" sz="2800"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46719912"/>
                  </a:ext>
                </a:extLst>
              </a:tr>
            </a:tbl>
          </a:graphicData>
        </a:graphic>
      </p:graphicFrame>
    </p:spTree>
    <p:extLst>
      <p:ext uri="{BB962C8B-B14F-4D97-AF65-F5344CB8AC3E}">
        <p14:creationId xmlns:p14="http://schemas.microsoft.com/office/powerpoint/2010/main" val="173475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3 Phương pháp tỉa cành cho cây cà chua - Tỉa cành đơn, cành kép, tỉa cành  cải tiến. - Techtra">
            <a:extLst>
              <a:ext uri="{FF2B5EF4-FFF2-40B4-BE49-F238E27FC236}">
                <a16:creationId xmlns:a16="http://schemas.microsoft.com/office/drawing/2014/main" id="{D9F3741D-182D-781F-9E6E-4F9465A19F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47051" cy="272158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ịch vụ cắt tỉa cây xanh chuyên nghiệp uy tín nhất tại TPHCM">
            <a:extLst>
              <a:ext uri="{FF2B5EF4-FFF2-40B4-BE49-F238E27FC236}">
                <a16:creationId xmlns:a16="http://schemas.microsoft.com/office/drawing/2014/main" id="{9E90CE1C-3576-1E6D-D9EC-9FF33022C2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1813" y="-1"/>
            <a:ext cx="4153264" cy="272158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Kỹ thuật cắt tỉa cành, tạo tán cho cây bưởi CÔNG TY CỔ PHẦN BAO BÌ HVL VIỆT  NAM">
            <a:extLst>
              <a:ext uri="{FF2B5EF4-FFF2-40B4-BE49-F238E27FC236}">
                <a16:creationId xmlns:a16="http://schemas.microsoft.com/office/drawing/2014/main" id="{73F1C3A0-42D4-6698-7234-322B1F6614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21584"/>
            <a:ext cx="4245750" cy="242191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42000+ ảnh Tỉa Cành Lá, Tải Xuống Miễn Phí Trên Lovepik">
            <a:extLst>
              <a:ext uri="{FF2B5EF4-FFF2-40B4-BE49-F238E27FC236}">
                <a16:creationId xmlns:a16="http://schemas.microsoft.com/office/drawing/2014/main" id="{9798DAB6-5D44-E792-643C-E042594B62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1813" y="2872521"/>
            <a:ext cx="4153264" cy="2270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49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circle(in)">
                                      <p:cBhvr>
                                        <p:cTn id="12" dur="20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barn(inVertical)">
                                      <p:cBhvr>
                                        <p:cTn id="17" dur="500"/>
                                        <p:tgtEl>
                                          <p:spTgt spid="307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080"/>
                                        </p:tgtEl>
                                        <p:attrNameLst>
                                          <p:attrName>style.visibility</p:attrName>
                                        </p:attrNameLst>
                                      </p:cBhvr>
                                      <p:to>
                                        <p:strVal val="visible"/>
                                      </p:to>
                                    </p:set>
                                    <p:animEffect transition="in" filter="fade">
                                      <p:cBhvr>
                                        <p:cTn id="22" dur="1000"/>
                                        <p:tgtEl>
                                          <p:spTgt spid="3080"/>
                                        </p:tgtEl>
                                      </p:cBhvr>
                                    </p:animEffect>
                                    <p:anim calcmode="lin" valueType="num">
                                      <p:cBhvr>
                                        <p:cTn id="23" dur="1000" fill="hold"/>
                                        <p:tgtEl>
                                          <p:spTgt spid="3080"/>
                                        </p:tgtEl>
                                        <p:attrNameLst>
                                          <p:attrName>ppt_x</p:attrName>
                                        </p:attrNameLst>
                                      </p:cBhvr>
                                      <p:tavLst>
                                        <p:tav tm="0">
                                          <p:val>
                                            <p:strVal val="#ppt_x"/>
                                          </p:val>
                                        </p:tav>
                                        <p:tav tm="100000">
                                          <p:val>
                                            <p:strVal val="#ppt_x"/>
                                          </p:val>
                                        </p:tav>
                                      </p:tavLst>
                                    </p:anim>
                                    <p:anim calcmode="lin" valueType="num">
                                      <p:cBhvr>
                                        <p:cTn id="24" dur="1000" fill="hold"/>
                                        <p:tgtEl>
                                          <p:spTgt spid="30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3C64A9-D213-4F3D-A5EA-4688F0A0B5DF}"/>
              </a:ext>
            </a:extLst>
          </p:cNvPr>
          <p:cNvSpPr txBox="1"/>
          <p:nvPr/>
        </p:nvSpPr>
        <p:spPr>
          <a:xfrm>
            <a:off x="269630" y="287496"/>
            <a:ext cx="8792307" cy="2246769"/>
          </a:xfrm>
          <a:prstGeom prst="rect">
            <a:avLst/>
          </a:prstGeom>
          <a:noFill/>
        </p:spPr>
        <p:txBody>
          <a:bodyPr wrap="square">
            <a:spAutoFit/>
          </a:bodyPr>
          <a:lstStyle/>
          <a:p>
            <a:pPr marL="0" marR="0" algn="ctr">
              <a:spcBef>
                <a:spcPts val="0"/>
              </a:spcBef>
              <a:spcAft>
                <a:spcPts val="0"/>
              </a:spcAft>
            </a:pPr>
            <a:r>
              <a:rPr lang="en-US" sz="2800" b="1" kern="100" dirty="0">
                <a:effectLst/>
                <a:latin typeface="Times New Roman" panose="02020603050405020304" pitchFamily="18" charset="0"/>
                <a:ea typeface="Arial" panose="020B0604020202020204" pitchFamily="34" charset="0"/>
                <a:cs typeface="Times New Roman" panose="02020603050405020304" pitchFamily="18" charset="0"/>
              </a:rPr>
              <a:t>PHIẾU HỌC TẬP SỐ 4</a:t>
            </a:r>
            <a:endParaRPr lang="en-US" sz="2800" kern="100" dirty="0">
              <a:effectLst/>
              <a:latin typeface="Times New Roman" panose="02020603050405020304" pitchFamily="18" charset="0"/>
              <a:ea typeface="Arial" panose="020B0604020202020204" pitchFamily="34" charset="0"/>
              <a:cs typeface="Times New Roman" panose="02020603050405020304" pitchFamily="18" charset="0"/>
            </a:endParaRPr>
          </a:p>
          <a:p>
            <a:pPr marL="0" marR="0" indent="342900" algn="just">
              <a:spcBef>
                <a:spcPts val="0"/>
              </a:spcBef>
              <a:spcAft>
                <a:spcPts val="0"/>
              </a:spcAft>
            </a:pPr>
            <a:r>
              <a:rPr lang="vi-VN"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Hình thức thực hiện: Hoạt động c</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vi-VN"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effectLst/>
              <a:latin typeface="Times New Roman" panose="02020603050405020304" pitchFamily="18" charset="0"/>
              <a:ea typeface="Arial" panose="020B0604020202020204" pitchFamily="34" charset="0"/>
              <a:cs typeface="Times New Roman" panose="02020603050405020304" pitchFamily="18" charset="0"/>
            </a:endParaRPr>
          </a:p>
          <a:p>
            <a:pPr marL="0" marR="0" indent="342900" algn="just">
              <a:spcBef>
                <a:spcPts val="0"/>
              </a:spcBef>
              <a:spcAft>
                <a:spcPts val="0"/>
              </a:spcAft>
            </a:pPr>
            <a:r>
              <a:rPr lang="vi-VN"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Thời gian thực hiện: 5 phút.</a:t>
            </a:r>
            <a:endParaRPr lang="en-US" sz="2800" kern="100" dirty="0">
              <a:effectLst/>
              <a:latin typeface="Times New Roman" panose="02020603050405020304" pitchFamily="18" charset="0"/>
              <a:ea typeface="Arial" panose="020B0604020202020204" pitchFamily="34" charset="0"/>
              <a:cs typeface="Times New Roman" panose="02020603050405020304" pitchFamily="18" charset="0"/>
            </a:endParaRPr>
          </a:p>
          <a:p>
            <a:pPr marL="0" marR="0" indent="342900" algn="just">
              <a:spcBef>
                <a:spcPts val="0"/>
              </a:spcBef>
              <a:spcAft>
                <a:spcPts val="0"/>
              </a:spcAft>
            </a:pPr>
            <a:r>
              <a:rPr lang="vi-VN"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Nhiệm vụ: </a:t>
            </a:r>
            <a:r>
              <a:rPr lang="vi-VN" sz="2800" kern="100" dirty="0">
                <a:effectLst/>
                <a:latin typeface="Times New Roman" panose="02020603050405020304" pitchFamily="18" charset="0"/>
                <a:ea typeface="Times New Roman" panose="02020603050405020304" pitchFamily="18" charset="0"/>
                <a:cs typeface="Times New Roman" panose="02020603050405020304" pitchFamily="18" charset="0"/>
              </a:rPr>
              <a:t>HS nội dung mục </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4.5</a:t>
            </a:r>
            <a:r>
              <a:rPr lang="vi-VN" sz="2800" kern="100" dirty="0">
                <a:effectLst/>
                <a:latin typeface="Times New Roman" panose="02020603050405020304" pitchFamily="18" charset="0"/>
                <a:ea typeface="Times New Roman" panose="02020603050405020304" pitchFamily="18" charset="0"/>
                <a:cs typeface="Times New Roman" panose="02020603050405020304" pitchFamily="18" charset="0"/>
              </a:rPr>
              <a:t> SGK</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28 </a:t>
            </a:r>
            <a:r>
              <a:rPr lang="vi-VN" sz="2800" kern="100" dirty="0">
                <a:effectLst/>
                <a:latin typeface="Times New Roman" panose="02020603050405020304" pitchFamily="18" charset="0"/>
                <a:ea typeface="Times New Roman" panose="02020603050405020304" pitchFamily="18" charset="0"/>
                <a:cs typeface="Times New Roman" panose="02020603050405020304" pitchFamily="18" charset="0"/>
              </a:rPr>
              <a:t>và hoàn thiện bảng kiến thức sau:</a:t>
            </a:r>
            <a:endParaRPr lang="en-US" sz="2800" kern="100" dirty="0">
              <a:effectLst/>
              <a:latin typeface="Times New Roman" panose="02020603050405020304" pitchFamily="18" charset="0"/>
              <a:ea typeface="Arial" panose="020B060402020202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7A569A4C-80B2-7FC4-F281-B0B90F7F3D8D}"/>
              </a:ext>
            </a:extLst>
          </p:cNvPr>
          <p:cNvGraphicFramePr>
            <a:graphicFrameLocks noGrp="1"/>
          </p:cNvGraphicFramePr>
          <p:nvPr>
            <p:extLst>
              <p:ext uri="{D42A27DB-BD31-4B8C-83A1-F6EECF244321}">
                <p14:modId xmlns:p14="http://schemas.microsoft.com/office/powerpoint/2010/main" val="3200718029"/>
              </p:ext>
            </p:extLst>
          </p:nvPr>
        </p:nvGraphicFramePr>
        <p:xfrm>
          <a:off x="565858" y="2781412"/>
          <a:ext cx="8179557" cy="2317456"/>
        </p:xfrm>
        <a:graphic>
          <a:graphicData uri="http://schemas.openxmlformats.org/drawingml/2006/table">
            <a:tbl>
              <a:tblPr firstRow="1" firstCol="1" bandRow="1">
                <a:tableStyleId>{FF6DFD39-56F3-4BBF-9D3B-3DCC989A1188}</a:tableStyleId>
              </a:tblPr>
              <a:tblGrid>
                <a:gridCol w="4089354">
                  <a:extLst>
                    <a:ext uri="{9D8B030D-6E8A-4147-A177-3AD203B41FA5}">
                      <a16:colId xmlns:a16="http://schemas.microsoft.com/office/drawing/2014/main" val="3393467331"/>
                    </a:ext>
                  </a:extLst>
                </a:gridCol>
                <a:gridCol w="4090203">
                  <a:extLst>
                    <a:ext uri="{9D8B030D-6E8A-4147-A177-3AD203B41FA5}">
                      <a16:colId xmlns:a16="http://schemas.microsoft.com/office/drawing/2014/main" val="2916012967"/>
                    </a:ext>
                  </a:extLst>
                </a:gridCol>
              </a:tblGrid>
              <a:tr h="1037296">
                <a:tc>
                  <a:txBody>
                    <a:bodyPr/>
                    <a:lstStyle/>
                    <a:p>
                      <a:pPr marL="0" marR="0" algn="just">
                        <a:lnSpc>
                          <a:spcPct val="100000"/>
                        </a:lnSpc>
                        <a:spcBef>
                          <a:spcPts val="0"/>
                        </a:spcBef>
                        <a:spcAft>
                          <a:spcPts val="0"/>
                        </a:spcAft>
                      </a:pPr>
                      <a:r>
                        <a:rPr lang="en-US" sz="2800" kern="100" dirty="0" err="1">
                          <a:effectLst/>
                          <a:latin typeface="Times New Roman" panose="02020603050405020304" pitchFamily="18" charset="0"/>
                          <a:cs typeface="Times New Roman" panose="02020603050405020304" pitchFamily="18" charset="0"/>
                        </a:rPr>
                        <a:t>Câu</a:t>
                      </a:r>
                      <a:r>
                        <a:rPr lang="en-US" sz="2800" kern="100" dirty="0">
                          <a:effectLst/>
                          <a:latin typeface="Times New Roman" panose="02020603050405020304" pitchFamily="18" charset="0"/>
                          <a:cs typeface="Times New Roman" panose="02020603050405020304" pitchFamily="18" charset="0"/>
                        </a:rPr>
                        <a:t> 1. </a:t>
                      </a:r>
                      <a:r>
                        <a:rPr lang="en-US" sz="2800" kern="100" dirty="0" err="1">
                          <a:effectLst/>
                          <a:latin typeface="Times New Roman" panose="02020603050405020304" pitchFamily="18" charset="0"/>
                          <a:cs typeface="Times New Roman" panose="02020603050405020304" pitchFamily="18" charset="0"/>
                        </a:rPr>
                        <a:t>Vì</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sao</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phải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trồng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dặm</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cây</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rừng</a:t>
                      </a:r>
                      <a:r>
                        <a:rPr lang="en-US" sz="2800" kern="100" dirty="0">
                          <a:effectLst/>
                          <a:latin typeface="Times New Roman" panose="02020603050405020304" pitchFamily="18" charset="0"/>
                          <a:cs typeface="Times New Roman" panose="02020603050405020304" pitchFamily="18" charset="0"/>
                        </a:rPr>
                        <a:t>?</a:t>
                      </a:r>
                      <a:endParaRPr lang="en-US" sz="2800"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00000"/>
                        </a:lnSpc>
                        <a:spcBef>
                          <a:spcPts val="0"/>
                        </a:spcBef>
                        <a:spcAft>
                          <a:spcPts val="0"/>
                        </a:spcAft>
                      </a:pPr>
                      <a:r>
                        <a:rPr lang="en-US" sz="2800" kern="100">
                          <a:effectLst/>
                          <a:latin typeface="Times New Roman" panose="02020603050405020304" pitchFamily="18" charset="0"/>
                          <a:cs typeface="Times New Roman" panose="02020603050405020304" pitchFamily="18" charset="0"/>
                        </a:rPr>
                        <a:t> </a:t>
                      </a:r>
                      <a:endParaRPr lang="en-US" sz="2800" kern="1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30084881"/>
                  </a:ext>
                </a:extLst>
              </a:tr>
              <a:tr h="1037296">
                <a:tc>
                  <a:txBody>
                    <a:bodyPr/>
                    <a:lstStyle/>
                    <a:p>
                      <a:pPr marL="0" marR="0" algn="just">
                        <a:lnSpc>
                          <a:spcPct val="100000"/>
                        </a:lnSpc>
                        <a:spcBef>
                          <a:spcPts val="0"/>
                        </a:spcBef>
                        <a:spcAft>
                          <a:spcPts val="0"/>
                        </a:spcAft>
                      </a:pPr>
                      <a:r>
                        <a:rPr lang="en-US" sz="2800" kern="100" dirty="0" err="1">
                          <a:effectLst/>
                          <a:latin typeface="Times New Roman" panose="02020603050405020304" pitchFamily="18" charset="0"/>
                          <a:cs typeface="Times New Roman" panose="02020603050405020304" pitchFamily="18" charset="0"/>
                        </a:rPr>
                        <a:t>Câu</a:t>
                      </a:r>
                      <a:r>
                        <a:rPr lang="en-US" sz="2800" kern="100" dirty="0">
                          <a:effectLst/>
                          <a:latin typeface="Times New Roman" panose="02020603050405020304" pitchFamily="18" charset="0"/>
                          <a:cs typeface="Times New Roman" panose="02020603050405020304" pitchFamily="18" charset="0"/>
                        </a:rPr>
                        <a:t> 2. </a:t>
                      </a:r>
                      <a:r>
                        <a:rPr lang="en-US" sz="2800" kern="100" dirty="0" err="1">
                          <a:effectLst/>
                          <a:latin typeface="Times New Roman" panose="02020603050405020304" pitchFamily="18" charset="0"/>
                          <a:cs typeface="Times New Roman" panose="02020603050405020304" pitchFamily="18" charset="0"/>
                        </a:rPr>
                        <a:t>Kĩ</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thuật</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trồng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dặm</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cây</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rừng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diễn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ra</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như</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thế</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nào</a:t>
                      </a:r>
                      <a:r>
                        <a:rPr lang="en-US" sz="2800" kern="100" dirty="0">
                          <a:effectLst/>
                          <a:latin typeface="Times New Roman" panose="02020603050405020304" pitchFamily="18" charset="0"/>
                          <a:cs typeface="Times New Roman" panose="02020603050405020304" pitchFamily="18" charset="0"/>
                        </a:rPr>
                        <a:t>?</a:t>
                      </a:r>
                      <a:endParaRPr lang="en-US" sz="2800"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00000"/>
                        </a:lnSpc>
                        <a:spcBef>
                          <a:spcPts val="0"/>
                        </a:spcBef>
                        <a:spcAft>
                          <a:spcPts val="0"/>
                        </a:spcAft>
                      </a:pPr>
                      <a:r>
                        <a:rPr lang="en-US" sz="2800" kern="100" dirty="0">
                          <a:effectLst/>
                          <a:latin typeface="Times New Roman" panose="02020603050405020304" pitchFamily="18" charset="0"/>
                          <a:cs typeface="Times New Roman" panose="02020603050405020304" pitchFamily="18" charset="0"/>
                        </a:rPr>
                        <a:t> </a:t>
                      </a:r>
                      <a:endParaRPr lang="en-US" sz="2800"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72091474"/>
                  </a:ext>
                </a:extLst>
              </a:tr>
            </a:tbl>
          </a:graphicData>
        </a:graphic>
      </p:graphicFrame>
    </p:spTree>
    <p:extLst>
      <p:ext uri="{BB962C8B-B14F-4D97-AF65-F5344CB8AC3E}">
        <p14:creationId xmlns:p14="http://schemas.microsoft.com/office/powerpoint/2010/main" val="137984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51930C-DECE-5C85-1738-D465B6EBBD91}"/>
              </a:ext>
            </a:extLst>
          </p:cNvPr>
          <p:cNvSpPr txBox="1"/>
          <p:nvPr/>
        </p:nvSpPr>
        <p:spPr>
          <a:xfrm>
            <a:off x="404446" y="151927"/>
            <a:ext cx="7801708" cy="3957494"/>
          </a:xfrm>
          <a:prstGeom prst="rect">
            <a:avLst/>
          </a:prstGeom>
          <a:noFill/>
        </p:spPr>
        <p:txBody>
          <a:bodyPr wrap="square">
            <a:spAutoFit/>
          </a:bodyPr>
          <a:lstStyle/>
          <a:p>
            <a:pPr marL="0" marR="0" algn="just">
              <a:lnSpc>
                <a:spcPct val="130000"/>
              </a:lnSpc>
              <a:spcBef>
                <a:spcPts val="0"/>
              </a:spcBef>
              <a:spcAft>
                <a:spcPts val="0"/>
              </a:spcAft>
            </a:pPr>
            <a:r>
              <a:rPr lang="vi-VN" sz="2800" b="1" kern="100" dirty="0">
                <a:effectLst/>
                <a:latin typeface="Times New Roman" panose="02020603050405020304" pitchFamily="18" charset="0"/>
                <a:ea typeface="Times New Roman" panose="02020603050405020304" pitchFamily="18" charset="0"/>
                <a:cs typeface="Times New Roman" panose="02020603050405020304" pitchFamily="18" charset="0"/>
              </a:rPr>
              <a:t>Vòng 2: Nhóm mảnh ghép</a:t>
            </a:r>
            <a:endParaRPr lang="en-US" sz="2800" kern="100" dirty="0">
              <a:effectLst/>
              <a:latin typeface="Times New Roman" panose="02020603050405020304" pitchFamily="18" charset="0"/>
              <a:ea typeface="Arial" panose="020B0604020202020204" pitchFamily="34" charset="0"/>
              <a:cs typeface="Times New Roman" panose="02020603050405020304" pitchFamily="18" charset="0"/>
            </a:endParaRPr>
          </a:p>
          <a:p>
            <a:pPr marL="0" marR="0" algn="just">
              <a:lnSpc>
                <a:spcPct val="130000"/>
              </a:lnSpc>
              <a:spcBef>
                <a:spcPts val="0"/>
              </a:spcBef>
              <a:spcAft>
                <a:spcPts val="0"/>
              </a:spcAft>
            </a:pP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phiếu</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trắng</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vàng</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đỏ</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effectLst/>
              <a:latin typeface="Times New Roman" panose="02020603050405020304" pitchFamily="18" charset="0"/>
              <a:ea typeface="Arial" panose="020B0604020202020204" pitchFamily="34" charset="0"/>
              <a:cs typeface="Times New Roman" panose="02020603050405020304" pitchFamily="18" charset="0"/>
            </a:endParaRPr>
          </a:p>
          <a:p>
            <a:pPr marL="0" marR="0" indent="457200" algn="just">
              <a:lnSpc>
                <a:spcPct val="130000"/>
              </a:lnSpc>
              <a:spcBef>
                <a:spcPts val="0"/>
              </a:spcBef>
              <a:spcAft>
                <a:spcPts val="0"/>
              </a:spcAft>
            </a:pP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100" dirty="0">
                <a:effectLst/>
                <a:latin typeface="Times New Roman" panose="02020603050405020304" pitchFamily="18" charset="0"/>
                <a:ea typeface="Times New Roman" panose="02020603050405020304" pitchFamily="18" charset="0"/>
                <a:cs typeface="Times New Roman" panose="02020603050405020304" pitchFamily="18" charset="0"/>
              </a:rPr>
              <a:t>Bầu nhóm trưởng và thư ký</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dõi</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effectLst/>
              <a:latin typeface="Times New Roman" panose="02020603050405020304" pitchFamily="18" charset="0"/>
              <a:ea typeface="Arial" panose="020B0604020202020204" pitchFamily="34" charset="0"/>
              <a:cs typeface="Times New Roman" panose="02020603050405020304" pitchFamily="18" charset="0"/>
            </a:endParaRPr>
          </a:p>
          <a:p>
            <a:pPr marL="0" marR="0" indent="457200" algn="just">
              <a:lnSpc>
                <a:spcPct val="130000"/>
              </a:lnSpc>
              <a:spcBef>
                <a:spcPts val="0"/>
              </a:spcBef>
              <a:spcAft>
                <a:spcPts val="0"/>
              </a:spcAft>
            </a:pP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100" dirty="0">
                <a:effectLst/>
                <a:latin typeface="Times New Roman" panose="02020603050405020304" pitchFamily="18" charset="0"/>
                <a:ea typeface="Times New Roman" panose="02020603050405020304" pitchFamily="18" charset="0"/>
                <a:cs typeface="Times New Roman" panose="02020603050405020304" pitchFamily="18" charset="0"/>
              </a:rPr>
              <a:t>Yêu cầu các nhóm hoàn thành phiếu học tập số 5</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a:t>
            </a:r>
          </a:p>
        </p:txBody>
      </p:sp>
    </p:spTree>
    <p:extLst>
      <p:ext uri="{BB962C8B-B14F-4D97-AF65-F5344CB8AC3E}">
        <p14:creationId xmlns:p14="http://schemas.microsoft.com/office/powerpoint/2010/main" val="12270656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D8ACEA-4ED5-2E21-1517-80EB134308BB}"/>
              </a:ext>
            </a:extLst>
          </p:cNvPr>
          <p:cNvSpPr txBox="1"/>
          <p:nvPr/>
        </p:nvSpPr>
        <p:spPr>
          <a:xfrm>
            <a:off x="1107830" y="996462"/>
            <a:ext cx="7186246" cy="2677656"/>
          </a:xfrm>
          <a:prstGeom prst="rect">
            <a:avLst/>
          </a:prstGeom>
          <a:noFill/>
        </p:spPr>
        <p:txBody>
          <a:bodyPr wrap="square">
            <a:spAutoFit/>
          </a:bodyPr>
          <a:lstStyle/>
          <a:p>
            <a:pPr marL="0" marR="0" algn="ctr">
              <a:spcBef>
                <a:spcPts val="0"/>
              </a:spcBef>
              <a:spcAft>
                <a:spcPts val="0"/>
              </a:spcAft>
            </a:pPr>
            <a:r>
              <a:rPr lang="en-US" sz="2800" b="1" kern="100" dirty="0">
                <a:effectLst/>
                <a:latin typeface="Times New Roman" panose="02020603050405020304" pitchFamily="18" charset="0"/>
                <a:ea typeface="Arial" panose="020B0604020202020204" pitchFamily="34" charset="0"/>
                <a:cs typeface="Times New Roman" panose="02020603050405020304" pitchFamily="18" charset="0"/>
              </a:rPr>
              <a:t>PHIẾU HỌC TẬP SỐ 5</a:t>
            </a:r>
            <a:endParaRPr lang="en-US" sz="2800" b="1" kern="100" dirty="0">
              <a:latin typeface="Times New Roman" panose="02020603050405020304" pitchFamily="18" charset="0"/>
              <a:ea typeface="Arial" panose="020B0604020202020204" pitchFamily="34" charset="0"/>
              <a:cs typeface="Times New Roman" panose="02020603050405020304" pitchFamily="18" charset="0"/>
            </a:endParaRPr>
          </a:p>
          <a:p>
            <a:pPr marL="0" marR="0" algn="ctr">
              <a:spcBef>
                <a:spcPts val="0"/>
              </a:spcBef>
              <a:spcAft>
                <a:spcPts val="0"/>
              </a:spcAft>
            </a:pP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Hình thức thực hiện: Thảo luận nhóm.</a:t>
            </a:r>
            <a:endParaRPr lang="en-US" sz="2800" kern="100" dirty="0">
              <a:effectLst/>
              <a:latin typeface="Times New Roman" panose="02020603050405020304" pitchFamily="18" charset="0"/>
              <a:ea typeface="Arial" panose="020B0604020202020204" pitchFamily="34" charset="0"/>
              <a:cs typeface="Times New Roman" panose="02020603050405020304" pitchFamily="18" charset="0"/>
            </a:endParaRPr>
          </a:p>
          <a:p>
            <a:pPr marR="0" algn="just">
              <a:spcBef>
                <a:spcPts val="0"/>
              </a:spcBef>
              <a:spcAft>
                <a:spcPts val="0"/>
              </a:spcAft>
            </a:pP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 gian thực hiện: </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r>
              <a:rPr lang="vi-VN"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phút.</a:t>
            </a:r>
            <a:endPar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1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sóc</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duy</a:t>
            </a:r>
            <a:r>
              <a:rPr lang="en-US" sz="2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effectLst/>
              <a:latin typeface="Times New Roman" panose="02020603050405020304" pitchFamily="18" charset="0"/>
              <a:ea typeface="Arial" panose="020B0604020202020204" pitchFamily="34" charset="0"/>
              <a:cs typeface="Times New Roman" panose="02020603050405020304" pitchFamily="18" charset="0"/>
            </a:endParaRPr>
          </a:p>
          <a:p>
            <a:pPr marL="457200" marR="0" indent="-457200" algn="just">
              <a:spcBef>
                <a:spcPts val="0"/>
              </a:spcBef>
              <a:spcAft>
                <a:spcPts val="0"/>
              </a:spcAft>
              <a:buFontTx/>
              <a:buChar char="-"/>
            </a:pPr>
            <a:endParaRPr lang="en-US" sz="2800" kern="100"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351777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9" name="Google Shape;609;p51"/>
          <p:cNvSpPr txBox="1">
            <a:spLocks noGrp="1"/>
          </p:cNvSpPr>
          <p:nvPr>
            <p:ph type="body" idx="1"/>
          </p:nvPr>
        </p:nvSpPr>
        <p:spPr>
          <a:xfrm>
            <a:off x="1042105" y="974569"/>
            <a:ext cx="7059790" cy="2225832"/>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4000" b="1" dirty="0">
                <a:solidFill>
                  <a:srgbClr val="C00000"/>
                </a:solidFill>
                <a:latin typeface="+mn-lt"/>
              </a:rPr>
              <a:t>BÀI 5. </a:t>
            </a:r>
            <a:r>
              <a:rPr lang="en-US" sz="4000" b="1" dirty="0">
                <a:latin typeface="+mn-lt"/>
              </a:rPr>
              <a:t>HOẠT ĐỘNG TRỒNG VÀ CHĂM SÓC RỪNG</a:t>
            </a:r>
            <a:endParaRPr sz="4000" b="1" dirty="0">
              <a:latin typeface="+mn-lt"/>
            </a:endParaRPr>
          </a:p>
        </p:txBody>
      </p:sp>
      <p:pic>
        <p:nvPicPr>
          <p:cNvPr id="611" name="Google Shape;611;p51"/>
          <p:cNvPicPr preferRelativeResize="0"/>
          <p:nvPr/>
        </p:nvPicPr>
        <p:blipFill>
          <a:blip r:embed="rId3">
            <a:alphaModFix/>
          </a:blip>
          <a:stretch>
            <a:fillRect/>
          </a:stretch>
        </p:blipFill>
        <p:spPr>
          <a:xfrm rot="8671591">
            <a:off x="4422698" y="4544261"/>
            <a:ext cx="3422155" cy="2235759"/>
          </a:xfrm>
          <a:prstGeom prst="rect">
            <a:avLst/>
          </a:prstGeom>
          <a:noFill/>
          <a:ln>
            <a:noFill/>
          </a:ln>
        </p:spPr>
      </p:pic>
      <p:pic>
        <p:nvPicPr>
          <p:cNvPr id="612" name="Google Shape;612;p51"/>
          <p:cNvPicPr preferRelativeResize="0"/>
          <p:nvPr/>
        </p:nvPicPr>
        <p:blipFill>
          <a:blip r:embed="rId4">
            <a:alphaModFix/>
          </a:blip>
          <a:stretch>
            <a:fillRect/>
          </a:stretch>
        </p:blipFill>
        <p:spPr>
          <a:xfrm rot="1874924">
            <a:off x="8332648" y="-546377"/>
            <a:ext cx="3422155" cy="2235761"/>
          </a:xfrm>
          <a:prstGeom prst="rect">
            <a:avLst/>
          </a:prstGeom>
          <a:noFill/>
          <a:ln>
            <a:noFill/>
          </a:ln>
        </p:spPr>
      </p:pic>
      <p:pic>
        <p:nvPicPr>
          <p:cNvPr id="613" name="Google Shape;613;p51"/>
          <p:cNvPicPr preferRelativeResize="0"/>
          <p:nvPr/>
        </p:nvPicPr>
        <p:blipFill>
          <a:blip r:embed="rId5">
            <a:alphaModFix/>
          </a:blip>
          <a:stretch>
            <a:fillRect/>
          </a:stretch>
        </p:blipFill>
        <p:spPr>
          <a:xfrm rot="4840447">
            <a:off x="4635713" y="3877995"/>
            <a:ext cx="1757576" cy="166453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50BFBA-79CB-56D3-6760-5C3766C37F9C}"/>
              </a:ext>
            </a:extLst>
          </p:cNvPr>
          <p:cNvSpPr txBox="1"/>
          <p:nvPr/>
        </p:nvSpPr>
        <p:spPr>
          <a:xfrm>
            <a:off x="134815" y="0"/>
            <a:ext cx="9009185" cy="4832092"/>
          </a:xfrm>
          <a:prstGeom prst="rect">
            <a:avLst/>
          </a:prstGeom>
          <a:noFill/>
        </p:spPr>
        <p:txBody>
          <a:bodyPr wrap="square">
            <a:spAutoFit/>
          </a:bodyPr>
          <a:lstStyle/>
          <a:p>
            <a:pPr marL="30480" marR="30480" algn="just">
              <a:spcBef>
                <a:spcPts val="0"/>
              </a:spcBef>
              <a:spcAft>
                <a:spcPts val="0"/>
              </a:spcAft>
            </a:pP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spcBef>
                <a:spcPts val="0"/>
              </a:spcBef>
              <a:spcAft>
                <a:spcPts val="0"/>
              </a:spcAft>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sóc</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sóc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4.1.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cỏ</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xới</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vun</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gốc</a:t>
            </a:r>
            <a:endParaRPr lang="en-US" sz="2800" dirty="0">
              <a:solidFill>
                <a:srgbClr val="FF0000"/>
              </a:solidFill>
              <a:effectLst/>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cỏ</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xới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vun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gốc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liền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cỏ</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xới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cỏ</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xới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vun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gốc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à</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ngay</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bón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thúc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cỏ</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dại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9205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arn(inVertical)">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barn(inVertical)">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barn(inVertical)">
                                      <p:cBhvr>
                                        <p:cTn id="3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50BFBA-79CB-56D3-6760-5C3766C37F9C}"/>
              </a:ext>
            </a:extLst>
          </p:cNvPr>
          <p:cNvSpPr txBox="1"/>
          <p:nvPr/>
        </p:nvSpPr>
        <p:spPr>
          <a:xfrm>
            <a:off x="67407" y="802035"/>
            <a:ext cx="9009185" cy="3539430"/>
          </a:xfrm>
          <a:prstGeom prst="rect">
            <a:avLst/>
          </a:prstGeom>
          <a:noFill/>
        </p:spPr>
        <p:txBody>
          <a:bodyPr wrap="square">
            <a:spAutoFit/>
          </a:bodyPr>
          <a:lstStyle/>
          <a:p>
            <a:pPr marL="30480" marR="30480" algn="just">
              <a:spcBef>
                <a:spcPts val="0"/>
              </a:spcBef>
              <a:spcAft>
                <a:spcPts val="0"/>
              </a:spcAft>
            </a:pPr>
            <a:r>
              <a:rPr lang="vi-VN"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Vai trò của các hoạt động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cỏ</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xới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vun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gốc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a:t>
            </a:r>
            <a:endParaRPr lang="en-US" sz="2800" dirty="0">
              <a:solidFill>
                <a:srgbClr val="002060"/>
              </a:solidFill>
              <a:effectLst/>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vi-VN"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Giúp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tơi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xốp</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khả</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thấm</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trừ</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cỏ</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dại</a:t>
            </a:r>
            <a:r>
              <a:rPr lang="vi-VN"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cạnh tranh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ánh sáng, nước, chất dinh dưỡng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Phá</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bỏ</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cư</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trú</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ẩn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nấp</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sâu, bệnh</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hại</a:t>
            </a:r>
            <a:r>
              <a:rPr lang="vi-VN"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đối với cây rừng.</a:t>
            </a:r>
            <a:endParaRPr lang="en-US" sz="2800" dirty="0">
              <a:solidFill>
                <a:srgbClr val="002060"/>
              </a:solidFill>
              <a:effectLst/>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vi-VN"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Tạo không gian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sinh trưởng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vi-VN"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cây rừng.</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8219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arn(inVertical)">
                                      <p:cBhvr>
                                        <p:cTn id="2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CA22-9BBE-5472-E56E-1F268DFED60E}"/>
              </a:ext>
            </a:extLst>
          </p:cNvPr>
          <p:cNvSpPr txBox="1"/>
          <p:nvPr/>
        </p:nvSpPr>
        <p:spPr>
          <a:xfrm>
            <a:off x="263768" y="593003"/>
            <a:ext cx="8294077" cy="3957494"/>
          </a:xfrm>
          <a:prstGeom prst="rect">
            <a:avLst/>
          </a:prstGeom>
          <a:noFill/>
        </p:spPr>
        <p:txBody>
          <a:bodyPr wrap="square">
            <a:spAutoFit/>
          </a:bodyPr>
          <a:lstStyle/>
          <a:p>
            <a:pPr marL="30480" marR="30480" algn="just">
              <a:lnSpc>
                <a:spcPct val="130000"/>
              </a:lnSpc>
              <a:spcBef>
                <a:spcPts val="0"/>
              </a:spcBef>
              <a:spcAft>
                <a:spcPts val="0"/>
              </a:spcAft>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4.2.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Bón</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thúc</a:t>
            </a:r>
            <a:endParaRPr lang="en-US" sz="2800" dirty="0">
              <a:solidFill>
                <a:srgbClr val="FF0000"/>
              </a:solidFill>
              <a:effectLst/>
              <a:latin typeface="Times New Roman" panose="02020603050405020304" pitchFamily="18" charset="0"/>
              <a:ea typeface="Times New Roman" panose="02020603050405020304" pitchFamily="18" charset="0"/>
            </a:endParaRPr>
          </a:p>
          <a:p>
            <a:pPr marL="30480" marR="30480" algn="just">
              <a:lnSpc>
                <a:spcPct val="130000"/>
              </a:lnSpc>
              <a:spcBef>
                <a:spcPts val="0"/>
              </a:spcBef>
              <a:spcAft>
                <a:spcPts val="0"/>
              </a:spcAft>
            </a:pP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bón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thúc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bón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bón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tuỳ</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endParaRPr>
          </a:p>
          <a:p>
            <a:pPr marL="30480" marR="30480" algn="just">
              <a:lnSpc>
                <a:spcPct val="130000"/>
              </a:lnSpc>
              <a:spcBef>
                <a:spcPts val="0"/>
              </a:spcBef>
              <a:spcAft>
                <a:spcPts val="0"/>
              </a:spcAft>
            </a:pP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Bón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thúc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nhằm</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bổ</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sung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kịp</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dinh</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dưỡng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giai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non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5491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1E3B89-2B5A-A964-CBFC-7B7000538E4A}"/>
              </a:ext>
            </a:extLst>
          </p:cNvPr>
          <p:cNvSpPr txBox="1"/>
          <p:nvPr/>
        </p:nvSpPr>
        <p:spPr>
          <a:xfrm>
            <a:off x="310661" y="311580"/>
            <a:ext cx="8340970" cy="3957494"/>
          </a:xfrm>
          <a:prstGeom prst="rect">
            <a:avLst/>
          </a:prstGeom>
          <a:noFill/>
        </p:spPr>
        <p:txBody>
          <a:bodyPr wrap="square">
            <a:spAutoFit/>
          </a:bodyPr>
          <a:lstStyle/>
          <a:p>
            <a:pPr marL="30480" marR="30480" algn="just">
              <a:lnSpc>
                <a:spcPct val="130000"/>
              </a:lnSpc>
              <a:spcBef>
                <a:spcPts val="0"/>
              </a:spcBef>
              <a:spcAft>
                <a:spcPts val="0"/>
              </a:spcAft>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4.3.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Tưới</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endParaRPr lang="en-US" sz="2800" dirty="0">
              <a:solidFill>
                <a:srgbClr val="FF0000"/>
              </a:solidFill>
              <a:effectLst/>
              <a:latin typeface="Times New Roman" panose="02020603050405020304" pitchFamily="18" charset="0"/>
              <a:ea typeface="Times New Roman" panose="02020603050405020304" pitchFamily="18" charset="0"/>
            </a:endParaRPr>
          </a:p>
          <a:p>
            <a:pPr marL="30480" marR="30480" algn="just">
              <a:lnSpc>
                <a:spcPct val="130000"/>
              </a:lnSpc>
              <a:spcBef>
                <a:spcPts val="0"/>
              </a:spcBef>
              <a:spcAft>
                <a:spcPts val="0"/>
              </a:spcAft>
            </a:pP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tưới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tuỳ</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rễ</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giai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endParaRPr>
          </a:p>
          <a:p>
            <a:pPr marL="30480" marR="30480" algn="just">
              <a:lnSpc>
                <a:spcPct val="130000"/>
              </a:lnSpc>
              <a:spcBef>
                <a:spcPts val="0"/>
              </a:spcBef>
              <a:spcAft>
                <a:spcPts val="0"/>
              </a:spcAft>
            </a:pP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Tưới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góp</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nâng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khả</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381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AE5136-0032-1A7E-9C73-FBF000DEF993}"/>
              </a:ext>
            </a:extLst>
          </p:cNvPr>
          <p:cNvSpPr txBox="1"/>
          <p:nvPr/>
        </p:nvSpPr>
        <p:spPr>
          <a:xfrm>
            <a:off x="208085" y="300495"/>
            <a:ext cx="8727830" cy="4401205"/>
          </a:xfrm>
          <a:prstGeom prst="rect">
            <a:avLst/>
          </a:prstGeom>
          <a:noFill/>
        </p:spPr>
        <p:txBody>
          <a:bodyPr wrap="square">
            <a:spAutoFit/>
          </a:bodyPr>
          <a:lstStyle/>
          <a:p>
            <a:pPr marL="30480" marR="30480" algn="just">
              <a:spcBef>
                <a:spcPts val="0"/>
              </a:spcBef>
              <a:spcAft>
                <a:spcPts val="0"/>
              </a:spcAft>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4.4.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Tỉa</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thưa</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tỉa</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cành</a:t>
            </a:r>
            <a:endParaRPr lang="en-US" sz="2800" dirty="0">
              <a:solidFill>
                <a:srgbClr val="FF0000"/>
              </a:solidFill>
              <a:effectLst/>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Tỉa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cành</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tươi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kéo</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cưa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cành</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tán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cành</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già</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1/3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liền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sẹo</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nhanh</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tỉa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khô</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gỗ</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Tỉa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cành</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khô</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kéo</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cưa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cành</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chết</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rơi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rụng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vi-VN"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ỉa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thưa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hố</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khoẻ</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thẳng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3308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arn(inVertical)">
                                      <p:cBhvr>
                                        <p:cTn id="2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FD5602-EB13-2EA9-8DA5-0EA1628C360E}"/>
              </a:ext>
            </a:extLst>
          </p:cNvPr>
          <p:cNvSpPr txBox="1"/>
          <p:nvPr/>
        </p:nvSpPr>
        <p:spPr>
          <a:xfrm>
            <a:off x="287215" y="0"/>
            <a:ext cx="8856785" cy="5293757"/>
          </a:xfrm>
          <a:prstGeom prst="rect">
            <a:avLst/>
          </a:prstGeom>
          <a:noFill/>
        </p:spPr>
        <p:txBody>
          <a:bodyPr wrap="square">
            <a:spAutoFit/>
          </a:bodyPr>
          <a:lstStyle/>
          <a:p>
            <a:pPr marL="30480" marR="30480" algn="just">
              <a:spcBef>
                <a:spcPts val="0"/>
              </a:spcBef>
              <a:spcAft>
                <a:spcPts val="0"/>
              </a:spcAft>
            </a:pPr>
            <a:r>
              <a:rPr lang="en-US" sz="2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4.5. </a:t>
            </a:r>
            <a:r>
              <a:rPr lang="en-US" sz="2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2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dặm</a:t>
            </a:r>
            <a:endParaRPr lang="en-US" sz="2600" dirty="0">
              <a:solidFill>
                <a:srgbClr val="FF0000"/>
              </a:solidFill>
              <a:effectLst/>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dặm</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nhằm</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bổ</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sung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mật</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tránh</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chết</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gây</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lãng</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phí</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solidFill>
                <a:srgbClr val="002060"/>
              </a:solidFill>
              <a:effectLst/>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nhanh</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dặm</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85% so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mật</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ban </a:t>
            </a:r>
            <a:r>
              <a:rPr lang="en-US" sz="2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solidFill>
                <a:srgbClr val="002060"/>
              </a:solidFill>
              <a:effectLst/>
              <a:latin typeface="Times New Roman" panose="02020603050405020304" pitchFamily="18" charset="0"/>
              <a:ea typeface="Times New Roman" panose="02020603050405020304" pitchFamily="18" charset="0"/>
            </a:endParaRPr>
          </a:p>
          <a:p>
            <a:pPr algn="just"/>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Đối</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với</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cây</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sinh</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trưởng</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chậm</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và</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rừng</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ven</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biển</a:t>
            </a:r>
            <a:r>
              <a:rPr lang="en-US" sz="2600" dirty="0">
                <a:solidFill>
                  <a:srgbClr val="002060"/>
                </a:solidFill>
                <a:effectLst/>
                <a:latin typeface="Times New Roman" panose="02020603050405020304" pitchFamily="18" charset="0"/>
                <a:ea typeface="Arial" panose="020B0604020202020204" pitchFamily="34" charset="0"/>
              </a:rPr>
              <a:t>: Trong 3 </a:t>
            </a:r>
            <a:r>
              <a:rPr lang="en-US" sz="2600" dirty="0" err="1">
                <a:solidFill>
                  <a:srgbClr val="002060"/>
                </a:solidFill>
                <a:effectLst/>
                <a:latin typeface="Times New Roman" panose="02020603050405020304" pitchFamily="18" charset="0"/>
                <a:ea typeface="Arial" panose="020B0604020202020204" pitchFamily="34" charset="0"/>
              </a:rPr>
              <a:t>năm</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đ</a:t>
            </a:r>
            <a:r>
              <a:rPr lang="en-US" sz="2600" dirty="0" err="1">
                <a:solidFill>
                  <a:srgbClr val="002060"/>
                </a:solidFill>
                <a:latin typeface="Times New Roman" panose="02020603050405020304" pitchFamily="18" charset="0"/>
                <a:ea typeface="Arial" panose="020B0604020202020204" pitchFamily="34" charset="0"/>
              </a:rPr>
              <a:t>ầu</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sau</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khi</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trồng</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nếu</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tỉ</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lệ</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cây</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sống</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dưới</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mật</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độ</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thành</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rừng</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tiêu</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chuẩn</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Việt</a:t>
            </a:r>
            <a:r>
              <a:rPr lang="en-US" sz="2600" dirty="0">
                <a:solidFill>
                  <a:srgbClr val="002060"/>
                </a:solidFill>
                <a:effectLst/>
                <a:latin typeface="Times New Roman" panose="02020603050405020304" pitchFamily="18" charset="0"/>
                <a:ea typeface="Arial" panose="020B0604020202020204" pitchFamily="34" charset="0"/>
              </a:rPr>
              <a:t> Nam </a:t>
            </a:r>
            <a:r>
              <a:rPr lang="en-US" sz="2600" dirty="0" err="1">
                <a:solidFill>
                  <a:srgbClr val="002060"/>
                </a:solidFill>
                <a:effectLst/>
                <a:latin typeface="Times New Roman" panose="02020603050405020304" pitchFamily="18" charset="0"/>
                <a:ea typeface="Arial" panose="020B0604020202020204" pitchFamily="34" charset="0"/>
              </a:rPr>
              <a:t>thì</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phải</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trồng</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dặm</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Số</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lượng</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cây</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trồng</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dặm</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tuỳ</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theo</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mật</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hiện</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có</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đ</a:t>
            </a:r>
            <a:r>
              <a:rPr lang="en-US" sz="2600" dirty="0" err="1">
                <a:solidFill>
                  <a:srgbClr val="002060"/>
                </a:solidFill>
                <a:latin typeface="Times New Roman" panose="02020603050405020304" pitchFamily="18" charset="0"/>
                <a:ea typeface="Arial" panose="020B0604020202020204" pitchFamily="34" charset="0"/>
              </a:rPr>
              <a:t>ể</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trồng</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bổ</a:t>
            </a:r>
            <a:r>
              <a:rPr lang="en-US" sz="2600" dirty="0">
                <a:solidFill>
                  <a:srgbClr val="002060"/>
                </a:solidFill>
                <a:effectLst/>
                <a:latin typeface="Times New Roman" panose="02020603050405020304" pitchFamily="18" charset="0"/>
                <a:ea typeface="Arial" panose="020B0604020202020204" pitchFamily="34" charset="0"/>
              </a:rPr>
              <a:t> sung </a:t>
            </a:r>
            <a:r>
              <a:rPr lang="en-US" sz="2600" dirty="0" err="1">
                <a:solidFill>
                  <a:srgbClr val="002060"/>
                </a:solidFill>
                <a:effectLst/>
                <a:latin typeface="Times New Roman" panose="02020603050405020304" pitchFamily="18" charset="0"/>
                <a:ea typeface="Arial" panose="020B0604020202020204" pitchFamily="34" charset="0"/>
              </a:rPr>
              <a:t>đảm</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bảo</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tiêu</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ch</a:t>
            </a:r>
            <a:r>
              <a:rPr lang="en-US" sz="2600" dirty="0" err="1">
                <a:solidFill>
                  <a:srgbClr val="002060"/>
                </a:solidFill>
                <a:latin typeface="Times New Roman" panose="02020603050405020304" pitchFamily="18" charset="0"/>
                <a:ea typeface="Arial" panose="020B0604020202020204" pitchFamily="34" charset="0"/>
              </a:rPr>
              <a:t>í</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thành</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rừng</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theo</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quy</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định</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Tuổi</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cây</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giống</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để</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trồng</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dặm</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tương</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ứng</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với</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năm</a:t>
            </a:r>
            <a:r>
              <a:rPr lang="en-US" sz="2600" dirty="0">
                <a:solidFill>
                  <a:srgbClr val="00206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trồng</a:t>
            </a:r>
            <a:r>
              <a:rPr lang="en-US" sz="2600" dirty="0">
                <a:solidFill>
                  <a:srgbClr val="000000"/>
                </a:solidFill>
                <a:effectLst/>
                <a:latin typeface="Times New Roman" panose="02020603050405020304" pitchFamily="18" charset="0"/>
                <a:ea typeface="Arial" panose="020B0604020202020204" pitchFamily="34" charset="0"/>
              </a:rPr>
              <a:t> </a:t>
            </a:r>
            <a:r>
              <a:rPr lang="en-US" sz="2600" dirty="0" err="1">
                <a:solidFill>
                  <a:srgbClr val="002060"/>
                </a:solidFill>
                <a:effectLst/>
                <a:latin typeface="Times New Roman" panose="02020603050405020304" pitchFamily="18" charset="0"/>
                <a:ea typeface="Arial" panose="020B0604020202020204" pitchFamily="34" charset="0"/>
              </a:rPr>
              <a:t>rừng</a:t>
            </a:r>
            <a:r>
              <a:rPr lang="en-US" sz="2600" dirty="0">
                <a:solidFill>
                  <a:srgbClr val="000000"/>
                </a:solidFill>
                <a:effectLst/>
                <a:latin typeface="Times New Roman" panose="02020603050405020304" pitchFamily="18" charset="0"/>
                <a:ea typeface="Arial" panose="020B0604020202020204" pitchFamily="34" charset="0"/>
              </a:rPr>
              <a:t>.</a:t>
            </a:r>
            <a:endParaRPr lang="en-US" sz="2600" dirty="0"/>
          </a:p>
        </p:txBody>
      </p:sp>
    </p:spTree>
    <p:extLst>
      <p:ext uri="{BB962C8B-B14F-4D97-AF65-F5344CB8AC3E}">
        <p14:creationId xmlns:p14="http://schemas.microsoft.com/office/powerpoint/2010/main" val="60713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ipe(down)">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2" name="TextBox 1">
            <a:extLst>
              <a:ext uri="{FF2B5EF4-FFF2-40B4-BE49-F238E27FC236}">
                <a16:creationId xmlns:a16="http://schemas.microsoft.com/office/drawing/2014/main" id="{9E80B541-7E89-CEF1-41A5-DFDAFECE8638}"/>
              </a:ext>
            </a:extLst>
          </p:cNvPr>
          <p:cNvSpPr txBox="1"/>
          <p:nvPr/>
        </p:nvSpPr>
        <p:spPr>
          <a:xfrm>
            <a:off x="2053650" y="-6849"/>
            <a:ext cx="5036695" cy="630942"/>
          </a:xfrm>
          <a:prstGeom prst="rect">
            <a:avLst/>
          </a:prstGeom>
          <a:noFill/>
        </p:spPr>
        <p:txBody>
          <a:bodyPr wrap="square" rtlCol="0">
            <a:spAutoFit/>
          </a:bodyPr>
          <a:lstStyle/>
          <a:p>
            <a:pPr algn="ctr"/>
            <a:r>
              <a:rPr lang="en-US" sz="3500" b="1" dirty="0">
                <a:solidFill>
                  <a:srgbClr val="002060"/>
                </a:solidFill>
              </a:rPr>
              <a:t>LUYỆN TẬP </a:t>
            </a:r>
          </a:p>
        </p:txBody>
      </p:sp>
      <p:sp>
        <p:nvSpPr>
          <p:cNvPr id="4" name="TextBox 3">
            <a:extLst>
              <a:ext uri="{FF2B5EF4-FFF2-40B4-BE49-F238E27FC236}">
                <a16:creationId xmlns:a16="http://schemas.microsoft.com/office/drawing/2014/main" id="{2A6C9E10-E5A1-0109-70E5-56AC31B49687}"/>
              </a:ext>
            </a:extLst>
          </p:cNvPr>
          <p:cNvSpPr txBox="1"/>
          <p:nvPr/>
        </p:nvSpPr>
        <p:spPr>
          <a:xfrm>
            <a:off x="147546" y="468805"/>
            <a:ext cx="8890946" cy="2805320"/>
          </a:xfrm>
          <a:prstGeom prst="rect">
            <a:avLst/>
          </a:prstGeom>
          <a:noFill/>
        </p:spPr>
        <p:txBody>
          <a:bodyPr wrap="square">
            <a:spAutoFit/>
          </a:bodyPr>
          <a:lstStyle/>
          <a:p>
            <a:pPr algn="just">
              <a:lnSpc>
                <a:spcPct val="150000"/>
              </a:lnSpc>
            </a:pPr>
            <a:r>
              <a:rPr lang="vi-VN" sz="2000" b="1" i="1" dirty="0">
                <a:solidFill>
                  <a:srgbClr val="C00000"/>
                </a:solidFill>
              </a:rPr>
              <a:t>Câu 1:</a:t>
            </a:r>
            <a:r>
              <a:rPr lang="en-US" sz="2000" b="1" i="1" dirty="0">
                <a:solidFill>
                  <a:srgbClr val="C00000"/>
                </a:solidFill>
              </a:rPr>
              <a:t> </a:t>
            </a:r>
            <a:r>
              <a:rPr lang="vi-VN" sz="2000" dirty="0"/>
              <a:t>Trong khu rừng sản xuất mới trồng, người ta nhận thấy cỏ dại xuất hiện rất nhiều; cây bị thấp bé, còi cọc. Nên áp dụng các biện pháp nào sau đây để chăm sóc rừng?</a:t>
            </a:r>
            <a:endParaRPr lang="en-US" sz="2000" dirty="0"/>
          </a:p>
          <a:p>
            <a:pPr>
              <a:lnSpc>
                <a:spcPct val="150000"/>
              </a:lnSpc>
            </a:pPr>
            <a:r>
              <a:rPr lang="vi-VN" sz="2000" dirty="0"/>
              <a:t>(1). Tỉa cành.</a:t>
            </a:r>
            <a:r>
              <a:rPr lang="en-US" sz="2000" dirty="0"/>
              <a:t>	</a:t>
            </a:r>
            <a:r>
              <a:rPr lang="vi-VN" sz="2000" dirty="0"/>
              <a:t>(2). Làm cỏ, xới</a:t>
            </a:r>
            <a:r>
              <a:rPr lang="en-US" sz="2000" dirty="0"/>
              <a:t> </a:t>
            </a:r>
            <a:r>
              <a:rPr lang="en-US" sz="2000" dirty="0" err="1"/>
              <a:t>đất</a:t>
            </a:r>
            <a:r>
              <a:rPr lang="en-US" sz="2000" dirty="0"/>
              <a:t> </a:t>
            </a:r>
            <a:r>
              <a:rPr lang="en-US" sz="2000" dirty="0" err="1"/>
              <a:t>và</a:t>
            </a:r>
            <a:r>
              <a:rPr lang="en-US" sz="2000" dirty="0"/>
              <a:t> </a:t>
            </a:r>
            <a:r>
              <a:rPr lang="en-US" sz="2000" dirty="0" err="1"/>
              <a:t>vun</a:t>
            </a:r>
            <a:r>
              <a:rPr lang="en-US" sz="2000" dirty="0"/>
              <a:t> </a:t>
            </a:r>
            <a:r>
              <a:rPr lang="en-US" sz="2000" dirty="0" err="1"/>
              <a:t>gốc</a:t>
            </a:r>
            <a:r>
              <a:rPr lang="en-US" sz="2000" dirty="0"/>
              <a:t>.		</a:t>
            </a:r>
            <a:r>
              <a:rPr lang="vi-VN" sz="2000" dirty="0"/>
              <a:t>(3). Bón phân thúc</a:t>
            </a:r>
            <a:endParaRPr lang="en-US" sz="2000" dirty="0"/>
          </a:p>
          <a:p>
            <a:pPr>
              <a:lnSpc>
                <a:spcPct val="150000"/>
              </a:lnSpc>
            </a:pPr>
            <a:r>
              <a:rPr lang="vi-VN" sz="2000" dirty="0"/>
              <a:t>(4). Tưới nước.</a:t>
            </a:r>
            <a:r>
              <a:rPr lang="en-US" sz="2000" dirty="0"/>
              <a:t>	(5). </a:t>
            </a:r>
            <a:r>
              <a:rPr lang="en-US" sz="2000" dirty="0" err="1"/>
              <a:t>Trồng</a:t>
            </a:r>
            <a:r>
              <a:rPr lang="en-US" sz="2000" dirty="0"/>
              <a:t> </a:t>
            </a:r>
            <a:r>
              <a:rPr lang="en-US" sz="2000" dirty="0" err="1"/>
              <a:t>dặm</a:t>
            </a:r>
            <a:endParaRPr lang="en-US" sz="2000" dirty="0"/>
          </a:p>
          <a:p>
            <a:pPr algn="just">
              <a:lnSpc>
                <a:spcPct val="150000"/>
              </a:lnSpc>
            </a:pPr>
            <a:endParaRPr lang="en-US" sz="2000" dirty="0"/>
          </a:p>
        </p:txBody>
      </p:sp>
      <p:sp>
        <p:nvSpPr>
          <p:cNvPr id="5" name="Rectangle: Rounded Corners 4">
            <a:extLst>
              <a:ext uri="{FF2B5EF4-FFF2-40B4-BE49-F238E27FC236}">
                <a16:creationId xmlns:a16="http://schemas.microsoft.com/office/drawing/2014/main" id="{9C9BD12D-AC9B-7DAB-9809-A4E6FB9A0226}"/>
              </a:ext>
            </a:extLst>
          </p:cNvPr>
          <p:cNvSpPr/>
          <p:nvPr/>
        </p:nvSpPr>
        <p:spPr>
          <a:xfrm>
            <a:off x="472189" y="2758870"/>
            <a:ext cx="3987383" cy="95866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rPr>
              <a:t>A. 1,3,5</a:t>
            </a:r>
          </a:p>
        </p:txBody>
      </p:sp>
      <p:sp>
        <p:nvSpPr>
          <p:cNvPr id="6" name="Rectangle: Rounded Corners 5">
            <a:extLst>
              <a:ext uri="{FF2B5EF4-FFF2-40B4-BE49-F238E27FC236}">
                <a16:creationId xmlns:a16="http://schemas.microsoft.com/office/drawing/2014/main" id="{739E267A-380C-053A-FFC3-52C2873AF243}"/>
              </a:ext>
            </a:extLst>
          </p:cNvPr>
          <p:cNvSpPr/>
          <p:nvPr/>
        </p:nvSpPr>
        <p:spPr>
          <a:xfrm>
            <a:off x="4684428" y="2758870"/>
            <a:ext cx="3987383" cy="95866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rPr>
              <a:t>B. 2,3,4</a:t>
            </a:r>
          </a:p>
        </p:txBody>
      </p:sp>
      <p:sp>
        <p:nvSpPr>
          <p:cNvPr id="7" name="Rectangle: Rounded Corners 6">
            <a:extLst>
              <a:ext uri="{FF2B5EF4-FFF2-40B4-BE49-F238E27FC236}">
                <a16:creationId xmlns:a16="http://schemas.microsoft.com/office/drawing/2014/main" id="{4C086636-3CC6-8B55-0805-56C94E1CF638}"/>
              </a:ext>
            </a:extLst>
          </p:cNvPr>
          <p:cNvSpPr/>
          <p:nvPr/>
        </p:nvSpPr>
        <p:spPr>
          <a:xfrm>
            <a:off x="472189" y="3943070"/>
            <a:ext cx="3987383" cy="95866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rPr>
              <a:t>C. 1,3,4</a:t>
            </a:r>
          </a:p>
        </p:txBody>
      </p:sp>
      <p:sp>
        <p:nvSpPr>
          <p:cNvPr id="8" name="Rectangle: Rounded Corners 7">
            <a:extLst>
              <a:ext uri="{FF2B5EF4-FFF2-40B4-BE49-F238E27FC236}">
                <a16:creationId xmlns:a16="http://schemas.microsoft.com/office/drawing/2014/main" id="{9C093C6E-902B-A6B6-5D1E-69958300679E}"/>
              </a:ext>
            </a:extLst>
          </p:cNvPr>
          <p:cNvSpPr/>
          <p:nvPr/>
        </p:nvSpPr>
        <p:spPr>
          <a:xfrm>
            <a:off x="4684428" y="3971717"/>
            <a:ext cx="3987383" cy="95866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rPr>
              <a:t>D. </a:t>
            </a:r>
            <a:r>
              <a:rPr lang="en-US" sz="2000">
                <a:solidFill>
                  <a:srgbClr val="000000"/>
                </a:solidFill>
              </a:rPr>
              <a:t>2,3,5</a:t>
            </a:r>
            <a:endParaRPr lang="en-US" sz="2000" dirty="0">
              <a:solidFill>
                <a:srgbClr val="000000"/>
              </a:solidFill>
            </a:endParaRPr>
          </a:p>
        </p:txBody>
      </p:sp>
      <p:sp>
        <p:nvSpPr>
          <p:cNvPr id="9" name="Rectangle: Rounded Corners 8">
            <a:extLst>
              <a:ext uri="{FF2B5EF4-FFF2-40B4-BE49-F238E27FC236}">
                <a16:creationId xmlns:a16="http://schemas.microsoft.com/office/drawing/2014/main" id="{FFB06C34-55EA-4663-8867-E834A7CC5887}"/>
              </a:ext>
            </a:extLst>
          </p:cNvPr>
          <p:cNvSpPr/>
          <p:nvPr/>
        </p:nvSpPr>
        <p:spPr>
          <a:xfrm>
            <a:off x="4684427" y="2758870"/>
            <a:ext cx="3987383" cy="958660"/>
          </a:xfrm>
          <a:prstGeom prst="roundRect">
            <a:avLst/>
          </a:prstGeom>
          <a:solidFill>
            <a:srgbClr val="FBF2E1"/>
          </a:solidFill>
          <a:ln>
            <a:solidFill>
              <a:srgbClr val="B16D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rPr>
              <a:t>B. 2,3,4</a:t>
            </a:r>
          </a:p>
        </p:txBody>
      </p:sp>
    </p:spTree>
    <p:extLst>
      <p:ext uri="{BB962C8B-B14F-4D97-AF65-F5344CB8AC3E}">
        <p14:creationId xmlns:p14="http://schemas.microsoft.com/office/powerpoint/2010/main" val="288315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2" name="TextBox 1">
            <a:extLst>
              <a:ext uri="{FF2B5EF4-FFF2-40B4-BE49-F238E27FC236}">
                <a16:creationId xmlns:a16="http://schemas.microsoft.com/office/drawing/2014/main" id="{9E80B541-7E89-CEF1-41A5-DFDAFECE8638}"/>
              </a:ext>
            </a:extLst>
          </p:cNvPr>
          <p:cNvSpPr txBox="1"/>
          <p:nvPr/>
        </p:nvSpPr>
        <p:spPr>
          <a:xfrm>
            <a:off x="2053652" y="217358"/>
            <a:ext cx="5036695" cy="630942"/>
          </a:xfrm>
          <a:prstGeom prst="rect">
            <a:avLst/>
          </a:prstGeom>
          <a:noFill/>
        </p:spPr>
        <p:txBody>
          <a:bodyPr wrap="square" rtlCol="0">
            <a:spAutoFit/>
          </a:bodyPr>
          <a:lstStyle/>
          <a:p>
            <a:pPr algn="ctr"/>
            <a:r>
              <a:rPr lang="en-US" sz="3500" b="1">
                <a:solidFill>
                  <a:srgbClr val="002060"/>
                </a:solidFill>
              </a:rPr>
              <a:t>LUYỆN TẬP </a:t>
            </a:r>
          </a:p>
        </p:txBody>
      </p:sp>
      <p:sp>
        <p:nvSpPr>
          <p:cNvPr id="4" name="TextBox 3">
            <a:extLst>
              <a:ext uri="{FF2B5EF4-FFF2-40B4-BE49-F238E27FC236}">
                <a16:creationId xmlns:a16="http://schemas.microsoft.com/office/drawing/2014/main" id="{2A6C9E10-E5A1-0109-70E5-56AC31B49687}"/>
              </a:ext>
            </a:extLst>
          </p:cNvPr>
          <p:cNvSpPr txBox="1"/>
          <p:nvPr/>
        </p:nvSpPr>
        <p:spPr>
          <a:xfrm>
            <a:off x="164124" y="754575"/>
            <a:ext cx="8616462" cy="1815882"/>
          </a:xfrm>
          <a:prstGeom prst="rect">
            <a:avLst/>
          </a:prstGeom>
          <a:noFill/>
        </p:spPr>
        <p:txBody>
          <a:bodyPr wrap="square">
            <a:spAutoFit/>
          </a:bodyPr>
          <a:lstStyle/>
          <a:p>
            <a:pPr algn="just"/>
            <a:r>
              <a:rPr lang="vi-VN" sz="2800" b="1" i="1" dirty="0">
                <a:solidFill>
                  <a:srgbClr val="C00000"/>
                </a:solidFill>
                <a:latin typeface="+mj-lt"/>
              </a:rPr>
              <a:t>Câu </a:t>
            </a:r>
            <a:r>
              <a:rPr lang="en-US" sz="2800" b="1" i="1" dirty="0">
                <a:solidFill>
                  <a:srgbClr val="C00000"/>
                </a:solidFill>
                <a:latin typeface="+mj-lt"/>
              </a:rPr>
              <a:t>2</a:t>
            </a:r>
            <a:r>
              <a:rPr lang="vi-VN" sz="2800" b="1" i="1" dirty="0">
                <a:solidFill>
                  <a:srgbClr val="C00000"/>
                </a:solidFill>
                <a:latin typeface="+mj-lt"/>
              </a:rPr>
              <a:t>: </a:t>
            </a:r>
            <a:r>
              <a:rPr lang="vi-VN" sz="2800" dirty="0">
                <a:latin typeface="+mj-lt"/>
              </a:rPr>
              <a:t>Phát biểu nào sau đây </a:t>
            </a:r>
            <a:r>
              <a:rPr lang="vi-VN" sz="2800" b="1" u="sng" dirty="0">
                <a:latin typeface="+mj-lt"/>
              </a:rPr>
              <a:t>không</a:t>
            </a:r>
            <a:r>
              <a:rPr lang="vi-VN" sz="2800" dirty="0">
                <a:latin typeface="+mj-lt"/>
              </a:rPr>
              <a:t> đúng về thực trạng công tác trồng và chăm sóc rừng ở nước ta trong những năm gần đây?</a:t>
            </a:r>
            <a:endParaRPr lang="en-US" sz="2800" dirty="0">
              <a:latin typeface="+mj-lt"/>
            </a:endParaRPr>
          </a:p>
          <a:p>
            <a:pPr algn="just"/>
            <a:endParaRPr lang="en-US" sz="2800" dirty="0">
              <a:latin typeface="+mj-lt"/>
            </a:endParaRPr>
          </a:p>
        </p:txBody>
      </p:sp>
      <p:sp>
        <p:nvSpPr>
          <p:cNvPr id="5" name="Rectangle: Rounded Corners 4">
            <a:extLst>
              <a:ext uri="{FF2B5EF4-FFF2-40B4-BE49-F238E27FC236}">
                <a16:creationId xmlns:a16="http://schemas.microsoft.com/office/drawing/2014/main" id="{9C9BD12D-AC9B-7DAB-9809-A4E6FB9A0226}"/>
              </a:ext>
            </a:extLst>
          </p:cNvPr>
          <p:cNvSpPr/>
          <p:nvPr/>
        </p:nvSpPr>
        <p:spPr>
          <a:xfrm>
            <a:off x="472188" y="2218673"/>
            <a:ext cx="3987383" cy="95866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0000"/>
                </a:solidFill>
                <a:latin typeface="Times New Roman" panose="02020603050405020304" pitchFamily="18" charset="0"/>
                <a:cs typeface="Times New Roman" panose="02020603050405020304" pitchFamily="18" charset="0"/>
              </a:rPr>
              <a:t>A. </a:t>
            </a:r>
            <a:r>
              <a:rPr lang="vi-VN" sz="2400" dirty="0">
                <a:solidFill>
                  <a:srgbClr val="000000"/>
                </a:solidFill>
                <a:latin typeface="Times New Roman" panose="02020603050405020304" pitchFamily="18" charset="0"/>
                <a:cs typeface="Times New Roman" panose="02020603050405020304" pitchFamily="18" charset="0"/>
              </a:rPr>
              <a:t>Diện tích rừng trồng tăng liên tục cả về chất lượng và năng suất.</a:t>
            </a: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739E267A-380C-053A-FFC3-52C2873AF243}"/>
              </a:ext>
            </a:extLst>
          </p:cNvPr>
          <p:cNvSpPr/>
          <p:nvPr/>
        </p:nvSpPr>
        <p:spPr>
          <a:xfrm>
            <a:off x="4684427" y="2218673"/>
            <a:ext cx="4295449" cy="95866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0000"/>
                </a:solidFill>
                <a:latin typeface="Times New Roman" panose="02020603050405020304" pitchFamily="18" charset="0"/>
                <a:cs typeface="Times New Roman" panose="02020603050405020304" pitchFamily="18" charset="0"/>
              </a:rPr>
              <a:t>B. </a:t>
            </a:r>
            <a:r>
              <a:rPr lang="vi-VN" sz="2400" dirty="0">
                <a:solidFill>
                  <a:srgbClr val="000000"/>
                </a:solidFill>
                <a:latin typeface="Times New Roman" panose="02020603050405020304" pitchFamily="18" charset="0"/>
                <a:cs typeface="Times New Roman" panose="02020603050405020304" pitchFamily="18" charset="0"/>
              </a:rPr>
              <a:t>Từ những năm 1990 đến nay, diện tích rừng trồng tăng liên tục và phát triển ổn định.</a:t>
            </a: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4C086636-3CC6-8B55-0805-56C94E1CF638}"/>
              </a:ext>
            </a:extLst>
          </p:cNvPr>
          <p:cNvSpPr/>
          <p:nvPr/>
        </p:nvSpPr>
        <p:spPr>
          <a:xfrm>
            <a:off x="472189" y="3751390"/>
            <a:ext cx="3987383" cy="1174752"/>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0000"/>
                </a:solidFill>
                <a:latin typeface="Times New Roman" panose="02020603050405020304" pitchFamily="18" charset="0"/>
                <a:cs typeface="Times New Roman" panose="02020603050405020304" pitchFamily="18" charset="0"/>
              </a:rPr>
              <a:t>C. </a:t>
            </a:r>
            <a:r>
              <a:rPr lang="vi-VN" sz="2400" dirty="0">
                <a:solidFill>
                  <a:srgbClr val="000000"/>
                </a:solidFill>
                <a:latin typeface="Times New Roman" panose="02020603050405020304" pitchFamily="18" charset="0"/>
                <a:cs typeface="Times New Roman" panose="02020603050405020304" pitchFamily="18" charset="0"/>
              </a:rPr>
              <a:t>Diện tích trồng rừng sản xuất là chủ yếu, chiếm 84,4% (tính đến năm 2022).</a:t>
            </a: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9C093C6E-902B-A6B6-5D1E-69958300679E}"/>
              </a:ext>
            </a:extLst>
          </p:cNvPr>
          <p:cNvSpPr/>
          <p:nvPr/>
        </p:nvSpPr>
        <p:spPr>
          <a:xfrm>
            <a:off x="4684428" y="3751390"/>
            <a:ext cx="4295448" cy="95866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0000"/>
                </a:solidFill>
                <a:latin typeface="Times New Roman" panose="02020603050405020304" pitchFamily="18" charset="0"/>
                <a:cs typeface="Times New Roman" panose="02020603050405020304" pitchFamily="18" charset="0"/>
              </a:rPr>
              <a:t>D. </a:t>
            </a:r>
            <a:r>
              <a:rPr lang="vi-VN" sz="2400" dirty="0">
                <a:solidFill>
                  <a:srgbClr val="000000"/>
                </a:solidFill>
                <a:latin typeface="Times New Roman" panose="02020603050405020304" pitchFamily="18" charset="0"/>
                <a:cs typeface="Times New Roman" panose="02020603050405020304" pitchFamily="18" charset="0"/>
              </a:rPr>
              <a:t>Diện tích rừng trồng tăng liên tục nhưng chất lượng, năng suất rừng trồng còn thấp.</a:t>
            </a: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FFB06C34-55EA-4663-8867-E834A7CC5887}"/>
              </a:ext>
            </a:extLst>
          </p:cNvPr>
          <p:cNvSpPr/>
          <p:nvPr/>
        </p:nvSpPr>
        <p:spPr>
          <a:xfrm>
            <a:off x="472188" y="2218673"/>
            <a:ext cx="3987383" cy="1075512"/>
          </a:xfrm>
          <a:prstGeom prst="roundRect">
            <a:avLst/>
          </a:prstGeom>
          <a:solidFill>
            <a:srgbClr val="FBF2E1"/>
          </a:solidFill>
          <a:ln>
            <a:solidFill>
              <a:srgbClr val="B16D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0000"/>
                </a:solidFill>
                <a:latin typeface="Times New Roman" panose="02020603050405020304" pitchFamily="18" charset="0"/>
                <a:cs typeface="Times New Roman" panose="02020603050405020304" pitchFamily="18" charset="0"/>
              </a:rPr>
              <a:t>A</a:t>
            </a:r>
            <a:r>
              <a:rPr lang="en-US" sz="2400" dirty="0">
                <a:solidFill>
                  <a:srgbClr val="000000"/>
                </a:solidFill>
              </a:rPr>
              <a:t>. </a:t>
            </a:r>
            <a:r>
              <a:rPr lang="vi-VN" sz="2400" dirty="0">
                <a:solidFill>
                  <a:srgbClr val="000000"/>
                </a:solidFill>
                <a:latin typeface="Times New Roman" panose="02020603050405020304" pitchFamily="18" charset="0"/>
                <a:cs typeface="Times New Roman" panose="02020603050405020304" pitchFamily="18" charset="0"/>
              </a:rPr>
              <a:t>Diện tích rừng trồng tăng liên tục cả về chất lượng và năng suất.</a:t>
            </a:r>
            <a:endParaRPr lang="en-US" sz="2400" dirty="0">
              <a:solidFill>
                <a:srgbClr val="000000"/>
              </a:solidFill>
            </a:endParaRPr>
          </a:p>
        </p:txBody>
      </p:sp>
    </p:spTree>
    <p:extLst>
      <p:ext uri="{BB962C8B-B14F-4D97-AF65-F5344CB8AC3E}">
        <p14:creationId xmlns:p14="http://schemas.microsoft.com/office/powerpoint/2010/main" val="400336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2" name="TextBox 1">
            <a:extLst>
              <a:ext uri="{FF2B5EF4-FFF2-40B4-BE49-F238E27FC236}">
                <a16:creationId xmlns:a16="http://schemas.microsoft.com/office/drawing/2014/main" id="{9E80B541-7E89-CEF1-41A5-DFDAFECE8638}"/>
              </a:ext>
            </a:extLst>
          </p:cNvPr>
          <p:cNvSpPr txBox="1"/>
          <p:nvPr/>
        </p:nvSpPr>
        <p:spPr>
          <a:xfrm>
            <a:off x="2053652" y="217358"/>
            <a:ext cx="5036695" cy="630942"/>
          </a:xfrm>
          <a:prstGeom prst="rect">
            <a:avLst/>
          </a:prstGeom>
          <a:noFill/>
        </p:spPr>
        <p:txBody>
          <a:bodyPr wrap="square" rtlCol="0">
            <a:spAutoFit/>
          </a:bodyPr>
          <a:lstStyle/>
          <a:p>
            <a:pPr algn="ctr"/>
            <a:r>
              <a:rPr lang="en-US" sz="3500" b="1">
                <a:solidFill>
                  <a:srgbClr val="002060"/>
                </a:solidFill>
              </a:rPr>
              <a:t>LUYỆN TẬP </a:t>
            </a:r>
          </a:p>
        </p:txBody>
      </p:sp>
      <p:sp>
        <p:nvSpPr>
          <p:cNvPr id="4" name="TextBox 3">
            <a:extLst>
              <a:ext uri="{FF2B5EF4-FFF2-40B4-BE49-F238E27FC236}">
                <a16:creationId xmlns:a16="http://schemas.microsoft.com/office/drawing/2014/main" id="{2A6C9E10-E5A1-0109-70E5-56AC31B49687}"/>
              </a:ext>
            </a:extLst>
          </p:cNvPr>
          <p:cNvSpPr txBox="1"/>
          <p:nvPr/>
        </p:nvSpPr>
        <p:spPr>
          <a:xfrm>
            <a:off x="316523" y="963311"/>
            <a:ext cx="8211005" cy="954107"/>
          </a:xfrm>
          <a:prstGeom prst="rect">
            <a:avLst/>
          </a:prstGeom>
          <a:noFill/>
        </p:spPr>
        <p:txBody>
          <a:bodyPr wrap="square">
            <a:spAutoFit/>
          </a:bodyPr>
          <a:lstStyle/>
          <a:p>
            <a:pPr algn="just"/>
            <a:r>
              <a:rPr lang="vi-VN" sz="2800" b="1" i="1" dirty="0">
                <a:solidFill>
                  <a:srgbClr val="C00000"/>
                </a:solidFill>
              </a:rPr>
              <a:t>Câu </a:t>
            </a:r>
            <a:r>
              <a:rPr lang="en-US" sz="2800" b="1" i="1" dirty="0">
                <a:solidFill>
                  <a:srgbClr val="C00000"/>
                </a:solidFill>
              </a:rPr>
              <a:t>3</a:t>
            </a:r>
            <a:r>
              <a:rPr lang="vi-VN" sz="2800" b="1" i="1" dirty="0">
                <a:solidFill>
                  <a:srgbClr val="C00000"/>
                </a:solidFill>
              </a:rPr>
              <a:t>: </a:t>
            </a:r>
            <a:r>
              <a:rPr lang="vi-VN" sz="2800" dirty="0"/>
              <a:t>Trong quá trình chăm sóc rừng ở địa hình bằng phẳng cần sử dụng những biện pháp nào?</a:t>
            </a:r>
            <a:endParaRPr lang="en-US" sz="2800" dirty="0"/>
          </a:p>
        </p:txBody>
      </p:sp>
      <p:sp>
        <p:nvSpPr>
          <p:cNvPr id="5" name="Rectangle: Rounded Corners 4">
            <a:extLst>
              <a:ext uri="{FF2B5EF4-FFF2-40B4-BE49-F238E27FC236}">
                <a16:creationId xmlns:a16="http://schemas.microsoft.com/office/drawing/2014/main" id="{9C9BD12D-AC9B-7DAB-9809-A4E6FB9A0226}"/>
              </a:ext>
            </a:extLst>
          </p:cNvPr>
          <p:cNvSpPr/>
          <p:nvPr/>
        </p:nvSpPr>
        <p:spPr>
          <a:xfrm>
            <a:off x="316523" y="2032429"/>
            <a:ext cx="4143051" cy="1193654"/>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0000"/>
                </a:solidFill>
                <a:latin typeface="+mj-lt"/>
              </a:rPr>
              <a:t>A. Làm cỏ vun xới định kì trong khoảng </a:t>
            </a:r>
            <a:r>
              <a:rPr lang="en-US" sz="2400" dirty="0">
                <a:solidFill>
                  <a:srgbClr val="000000"/>
                </a:solidFill>
                <a:latin typeface="+mj-lt"/>
              </a:rPr>
              <a:t>5</a:t>
            </a:r>
            <a:r>
              <a:rPr lang="vi-VN" sz="2400" dirty="0">
                <a:solidFill>
                  <a:srgbClr val="000000"/>
                </a:solidFill>
                <a:latin typeface="+mj-lt"/>
              </a:rPr>
              <a:t> năm liên tục sau khi trồng.</a:t>
            </a:r>
            <a:endParaRPr lang="en-US" sz="2400" dirty="0">
              <a:solidFill>
                <a:srgbClr val="000000"/>
              </a:solidFill>
              <a:latin typeface="+mj-lt"/>
            </a:endParaRPr>
          </a:p>
        </p:txBody>
      </p:sp>
      <p:sp>
        <p:nvSpPr>
          <p:cNvPr id="6" name="Rectangle: Rounded Corners 5">
            <a:extLst>
              <a:ext uri="{FF2B5EF4-FFF2-40B4-BE49-F238E27FC236}">
                <a16:creationId xmlns:a16="http://schemas.microsoft.com/office/drawing/2014/main" id="{739E267A-380C-053A-FFC3-52C2873AF243}"/>
              </a:ext>
            </a:extLst>
          </p:cNvPr>
          <p:cNvSpPr/>
          <p:nvPr/>
        </p:nvSpPr>
        <p:spPr>
          <a:xfrm>
            <a:off x="4684428" y="2032429"/>
            <a:ext cx="3987383" cy="101735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0000"/>
                </a:solidFill>
                <a:latin typeface="Times New Roman" panose="02020603050405020304" pitchFamily="18" charset="0"/>
                <a:cs typeface="Times New Roman" panose="02020603050405020304" pitchFamily="18" charset="0"/>
              </a:rPr>
              <a:t>B. </a:t>
            </a:r>
            <a:r>
              <a:rPr lang="vi-VN" sz="2400" dirty="0">
                <a:solidFill>
                  <a:srgbClr val="000000"/>
                </a:solidFill>
                <a:latin typeface="Times New Roman" panose="02020603050405020304" pitchFamily="18" charset="0"/>
                <a:cs typeface="Times New Roman" panose="02020603050405020304" pitchFamily="18" charset="0"/>
              </a:rPr>
              <a:t>Làm cỏ vun xới toàn diện trong khoảng </a:t>
            </a:r>
            <a:r>
              <a:rPr lang="en-US" sz="2400" dirty="0">
                <a:solidFill>
                  <a:srgbClr val="000000"/>
                </a:solidFill>
                <a:latin typeface="Times New Roman" panose="02020603050405020304" pitchFamily="18" charset="0"/>
                <a:cs typeface="Times New Roman" panose="02020603050405020304" pitchFamily="18" charset="0"/>
              </a:rPr>
              <a:t>5</a:t>
            </a:r>
            <a:r>
              <a:rPr lang="vi-VN" sz="2400" dirty="0">
                <a:solidFill>
                  <a:srgbClr val="000000"/>
                </a:solidFill>
                <a:latin typeface="Times New Roman" panose="02020603050405020304" pitchFamily="18" charset="0"/>
                <a:cs typeface="Times New Roman" panose="02020603050405020304" pitchFamily="18" charset="0"/>
              </a:rPr>
              <a:t> năm không liên tục sau khi trồng</a:t>
            </a: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4C086636-3CC6-8B55-0805-56C94E1CF638}"/>
              </a:ext>
            </a:extLst>
          </p:cNvPr>
          <p:cNvSpPr/>
          <p:nvPr/>
        </p:nvSpPr>
        <p:spPr>
          <a:xfrm>
            <a:off x="394356" y="3464830"/>
            <a:ext cx="3987383" cy="1193654"/>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0000"/>
                </a:solidFill>
                <a:latin typeface="Times New Roman" panose="02020603050405020304" pitchFamily="18" charset="0"/>
                <a:cs typeface="Times New Roman" panose="02020603050405020304" pitchFamily="18" charset="0"/>
              </a:rPr>
              <a:t>C. </a:t>
            </a:r>
            <a:r>
              <a:rPr lang="vi-VN" sz="2400" dirty="0">
                <a:solidFill>
                  <a:srgbClr val="000000"/>
                </a:solidFill>
                <a:latin typeface="Times New Roman" panose="02020603050405020304" pitchFamily="18" charset="0"/>
                <a:cs typeface="Times New Roman" panose="02020603050405020304" pitchFamily="18" charset="0"/>
              </a:rPr>
              <a:t>Làm cỏ vun xới cục bộ trong khoảng </a:t>
            </a:r>
            <a:r>
              <a:rPr lang="en-US" sz="2400" dirty="0">
                <a:solidFill>
                  <a:srgbClr val="000000"/>
                </a:solidFill>
                <a:latin typeface="Times New Roman" panose="02020603050405020304" pitchFamily="18" charset="0"/>
                <a:cs typeface="Times New Roman" panose="02020603050405020304" pitchFamily="18" charset="0"/>
              </a:rPr>
              <a:t>3</a:t>
            </a:r>
            <a:r>
              <a:rPr lang="vi-VN" sz="2400" dirty="0">
                <a:solidFill>
                  <a:srgbClr val="000000"/>
                </a:solidFill>
                <a:latin typeface="Times New Roman" panose="02020603050405020304" pitchFamily="18" charset="0"/>
                <a:cs typeface="Times New Roman" panose="02020603050405020304" pitchFamily="18" charset="0"/>
              </a:rPr>
              <a:t> năm không liên tục sau khi trồng.</a:t>
            </a:r>
            <a:endParaRPr lang="en-US" sz="2400" dirty="0">
              <a:solidFill>
                <a:srgbClr val="000000"/>
              </a:solidFill>
              <a:latin typeface="Times New Roman" panose="02020603050405020304" pitchFamily="18" charset="0"/>
              <a:cs typeface="Times New Roman" panose="02020603050405020304" pitchFamily="18" charset="0"/>
            </a:endParaRPr>
          </a:p>
          <a:p>
            <a:pPr algn="just"/>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9C093C6E-902B-A6B6-5D1E-69958300679E}"/>
              </a:ext>
            </a:extLst>
          </p:cNvPr>
          <p:cNvSpPr/>
          <p:nvPr/>
        </p:nvSpPr>
        <p:spPr>
          <a:xfrm>
            <a:off x="4684428" y="3431898"/>
            <a:ext cx="3987383" cy="95866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pt-BR" sz="2400" dirty="0">
                <a:solidFill>
                  <a:srgbClr val="000000"/>
                </a:solidFill>
                <a:latin typeface="Times New Roman" panose="02020603050405020304" pitchFamily="18" charset="0"/>
                <a:cs typeface="Times New Roman" panose="02020603050405020304" pitchFamily="18" charset="0"/>
              </a:rPr>
              <a:t>D. </a:t>
            </a:r>
            <a:r>
              <a:rPr lang="vi-VN" sz="2400" dirty="0">
                <a:solidFill>
                  <a:srgbClr val="000000"/>
                </a:solidFill>
                <a:latin typeface="Times New Roman" panose="02020603050405020304" pitchFamily="18" charset="0"/>
                <a:cs typeface="Times New Roman" panose="02020603050405020304" pitchFamily="18" charset="0"/>
              </a:rPr>
              <a:t>Làm cỏ vun xới định kì trong khoảng 3 năm liên tục sau khi trồng.</a:t>
            </a: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FFB06C34-55EA-4663-8867-E834A7CC5887}"/>
              </a:ext>
            </a:extLst>
          </p:cNvPr>
          <p:cNvSpPr/>
          <p:nvPr/>
        </p:nvSpPr>
        <p:spPr>
          <a:xfrm>
            <a:off x="4684428" y="3431898"/>
            <a:ext cx="3987383" cy="1095447"/>
          </a:xfrm>
          <a:prstGeom prst="roundRect">
            <a:avLst/>
          </a:prstGeom>
          <a:solidFill>
            <a:srgbClr val="FBF2E1"/>
          </a:solidFill>
          <a:ln>
            <a:solidFill>
              <a:srgbClr val="B16D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pt-BR" sz="2400" dirty="0">
                <a:solidFill>
                  <a:srgbClr val="000000"/>
                </a:solidFill>
                <a:latin typeface="Times New Roman" panose="02020603050405020304" pitchFamily="18" charset="0"/>
                <a:cs typeface="Times New Roman" panose="02020603050405020304" pitchFamily="18" charset="0"/>
              </a:rPr>
              <a:t>D. </a:t>
            </a:r>
            <a:r>
              <a:rPr lang="vi-VN" sz="2400" dirty="0">
                <a:solidFill>
                  <a:srgbClr val="000000"/>
                </a:solidFill>
                <a:latin typeface="Times New Roman" panose="02020603050405020304" pitchFamily="18" charset="0"/>
                <a:cs typeface="Times New Roman" panose="02020603050405020304" pitchFamily="18" charset="0"/>
              </a:rPr>
              <a:t>Làm cỏ vun xới định kì trong khoảng 3 năm liên tục sau khi trồng.</a:t>
            </a:r>
            <a:endParaRPr lang="en-US" sz="2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3840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2" name="TextBox 1">
            <a:extLst>
              <a:ext uri="{FF2B5EF4-FFF2-40B4-BE49-F238E27FC236}">
                <a16:creationId xmlns:a16="http://schemas.microsoft.com/office/drawing/2014/main" id="{9E80B541-7E89-CEF1-41A5-DFDAFECE8638}"/>
              </a:ext>
            </a:extLst>
          </p:cNvPr>
          <p:cNvSpPr txBox="1"/>
          <p:nvPr/>
        </p:nvSpPr>
        <p:spPr>
          <a:xfrm>
            <a:off x="2053652" y="217358"/>
            <a:ext cx="5036695" cy="630942"/>
          </a:xfrm>
          <a:prstGeom prst="rect">
            <a:avLst/>
          </a:prstGeom>
          <a:noFill/>
        </p:spPr>
        <p:txBody>
          <a:bodyPr wrap="square" rtlCol="0">
            <a:spAutoFit/>
          </a:bodyPr>
          <a:lstStyle/>
          <a:p>
            <a:pPr algn="ctr"/>
            <a:r>
              <a:rPr lang="en-US" sz="3500" b="1">
                <a:solidFill>
                  <a:srgbClr val="002060"/>
                </a:solidFill>
              </a:rPr>
              <a:t>LUYỆN TẬP </a:t>
            </a:r>
          </a:p>
        </p:txBody>
      </p:sp>
      <p:sp>
        <p:nvSpPr>
          <p:cNvPr id="4" name="TextBox 3">
            <a:extLst>
              <a:ext uri="{FF2B5EF4-FFF2-40B4-BE49-F238E27FC236}">
                <a16:creationId xmlns:a16="http://schemas.microsoft.com/office/drawing/2014/main" id="{2A6C9E10-E5A1-0109-70E5-56AC31B49687}"/>
              </a:ext>
            </a:extLst>
          </p:cNvPr>
          <p:cNvSpPr txBox="1"/>
          <p:nvPr/>
        </p:nvSpPr>
        <p:spPr>
          <a:xfrm>
            <a:off x="616469" y="848300"/>
            <a:ext cx="7911059" cy="1133580"/>
          </a:xfrm>
          <a:prstGeom prst="rect">
            <a:avLst/>
          </a:prstGeom>
          <a:noFill/>
        </p:spPr>
        <p:txBody>
          <a:bodyPr wrap="square">
            <a:spAutoFit/>
          </a:bodyPr>
          <a:lstStyle/>
          <a:p>
            <a:pPr algn="just">
              <a:lnSpc>
                <a:spcPct val="150000"/>
              </a:lnSpc>
            </a:pPr>
            <a:r>
              <a:rPr lang="vi-VN" sz="2000" b="1" i="1" dirty="0">
                <a:solidFill>
                  <a:srgbClr val="C00000"/>
                </a:solidFill>
              </a:rPr>
              <a:t>Câu </a:t>
            </a:r>
            <a:r>
              <a:rPr lang="en-US" sz="2000" b="1" i="1" dirty="0">
                <a:solidFill>
                  <a:srgbClr val="C00000"/>
                </a:solidFill>
              </a:rPr>
              <a:t>4</a:t>
            </a:r>
            <a:r>
              <a:rPr lang="vi-VN" sz="2000" b="1" i="1" dirty="0">
                <a:solidFill>
                  <a:srgbClr val="C00000"/>
                </a:solidFill>
              </a:rPr>
              <a:t>: </a:t>
            </a:r>
            <a:r>
              <a:rPr lang="vi-VN" sz="2400" dirty="0">
                <a:latin typeface="+mj-lt"/>
              </a:rPr>
              <a:t>Tại sao thời vụ trồng rừng có sự khác nhau giữa ba miền của nước ta?</a:t>
            </a:r>
            <a:endParaRPr lang="en-US" sz="2400" dirty="0">
              <a:latin typeface="+mj-lt"/>
            </a:endParaRPr>
          </a:p>
        </p:txBody>
      </p:sp>
      <p:sp>
        <p:nvSpPr>
          <p:cNvPr id="5" name="TextBox 4">
            <a:extLst>
              <a:ext uri="{FF2B5EF4-FFF2-40B4-BE49-F238E27FC236}">
                <a16:creationId xmlns:a16="http://schemas.microsoft.com/office/drawing/2014/main" id="{D9386F79-24C8-9E2D-E87B-8F47F5031123}"/>
              </a:ext>
            </a:extLst>
          </p:cNvPr>
          <p:cNvSpPr txBox="1"/>
          <p:nvPr/>
        </p:nvSpPr>
        <p:spPr>
          <a:xfrm>
            <a:off x="616469" y="2000918"/>
            <a:ext cx="7911059" cy="2925224"/>
          </a:xfrm>
          <a:prstGeom prst="rect">
            <a:avLst/>
          </a:prstGeom>
          <a:noFill/>
        </p:spPr>
        <p:txBody>
          <a:bodyPr wrap="square">
            <a:spAutoFit/>
          </a:bodyPr>
          <a:lstStyle/>
          <a:p>
            <a:pPr marL="0" marR="30480" algn="just">
              <a:lnSpc>
                <a:spcPct val="130000"/>
              </a:lnSpc>
              <a:spcBef>
                <a:spcPts val="0"/>
              </a:spcBef>
              <a:spcAft>
                <a:spcPts val="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 vụ trồng rừng có sự khác nhau giữa ba miền của nước ta vì ở các vùng miền khác nhau sẽ có sự khác nhau về:</a:t>
            </a:r>
            <a:endParaRPr lang="en-US" sz="2400" dirty="0">
              <a:effectLst/>
              <a:latin typeface="Times New Roman" panose="02020603050405020304" pitchFamily="18" charset="0"/>
              <a:ea typeface="Times New Roman" panose="02020603050405020304" pitchFamily="18" charset="0"/>
            </a:endParaRPr>
          </a:p>
          <a:p>
            <a:pPr marL="30480" marR="30480" algn="just">
              <a:lnSpc>
                <a:spcPct val="130000"/>
              </a:lnSpc>
              <a:spcBef>
                <a:spcPts val="0"/>
              </a:spcBef>
              <a:spcAft>
                <a:spcPts val="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Thời tiết</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30480" marR="30480" algn="just">
              <a:lnSpc>
                <a:spcPct val="130000"/>
              </a:lnSpc>
              <a:spcBef>
                <a:spcPts val="0"/>
              </a:spcBef>
              <a:spcAft>
                <a:spcPts val="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Độ ẩm</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30480" marR="30480" algn="just">
              <a:lnSpc>
                <a:spcPct val="130000"/>
              </a:lnSpc>
              <a:spcBef>
                <a:spcPts val="0"/>
              </a:spcBef>
              <a:spcAft>
                <a:spcPts val="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Khí hậu</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30480" marR="30480" algn="just">
              <a:lnSpc>
                <a:spcPct val="130000"/>
              </a:lnSpc>
              <a:spcBef>
                <a:spcPts val="0"/>
              </a:spcBef>
              <a:spcAft>
                <a:spcPts val="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Nhiệt độ.</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109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38"/>
          <p:cNvSpPr txBox="1">
            <a:spLocks noGrp="1"/>
          </p:cNvSpPr>
          <p:nvPr>
            <p:ph type="title"/>
          </p:nvPr>
        </p:nvSpPr>
        <p:spPr>
          <a:xfrm>
            <a:off x="-7023" y="113848"/>
            <a:ext cx="9151023" cy="641763"/>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3500" b="1" dirty="0">
                <a:latin typeface="+mj-lt"/>
              </a:rPr>
              <a:t>NỘI DUNG BÀI HỌC </a:t>
            </a:r>
            <a:endParaRPr sz="3500" b="1" dirty="0">
              <a:latin typeface="+mj-lt"/>
            </a:endParaRPr>
          </a:p>
        </p:txBody>
      </p:sp>
      <p:grpSp>
        <p:nvGrpSpPr>
          <p:cNvPr id="7" name="Group 6">
            <a:extLst>
              <a:ext uri="{FF2B5EF4-FFF2-40B4-BE49-F238E27FC236}">
                <a16:creationId xmlns:a16="http://schemas.microsoft.com/office/drawing/2014/main" id="{EAA76444-2502-6F15-6F48-6995E3027804}"/>
              </a:ext>
            </a:extLst>
          </p:cNvPr>
          <p:cNvGrpSpPr/>
          <p:nvPr/>
        </p:nvGrpSpPr>
        <p:grpSpPr>
          <a:xfrm>
            <a:off x="619103" y="895172"/>
            <a:ext cx="7966748" cy="809468"/>
            <a:chOff x="705062" y="1166470"/>
            <a:chExt cx="7966748" cy="809468"/>
          </a:xfrm>
        </p:grpSpPr>
        <p:sp>
          <p:nvSpPr>
            <p:cNvPr id="5" name="Oval 4">
              <a:extLst>
                <a:ext uri="{FF2B5EF4-FFF2-40B4-BE49-F238E27FC236}">
                  <a16:creationId xmlns:a16="http://schemas.microsoft.com/office/drawing/2014/main" id="{6ABB765F-AE88-2064-301C-5C032C4B473D}"/>
                </a:ext>
              </a:extLst>
            </p:cNvPr>
            <p:cNvSpPr/>
            <p:nvPr/>
          </p:nvSpPr>
          <p:spPr>
            <a:xfrm>
              <a:off x="705062" y="1166470"/>
              <a:ext cx="809468" cy="809468"/>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1</a:t>
              </a:r>
            </a:p>
          </p:txBody>
        </p:sp>
        <p:sp>
          <p:nvSpPr>
            <p:cNvPr id="6" name="TextBox 5">
              <a:extLst>
                <a:ext uri="{FF2B5EF4-FFF2-40B4-BE49-F238E27FC236}">
                  <a16:creationId xmlns:a16="http://schemas.microsoft.com/office/drawing/2014/main" id="{FC03EF3F-8A65-3CBE-E731-7BCA2523C1E5}"/>
                </a:ext>
              </a:extLst>
            </p:cNvPr>
            <p:cNvSpPr txBox="1"/>
            <p:nvPr/>
          </p:nvSpPr>
          <p:spPr>
            <a:xfrm>
              <a:off x="1851285" y="1166470"/>
              <a:ext cx="6820525" cy="658835"/>
            </a:xfrm>
            <a:prstGeom prst="rect">
              <a:avLst/>
            </a:prstGeom>
            <a:noFill/>
          </p:spPr>
          <p:txBody>
            <a:bodyPr wrap="square" rtlCol="0">
              <a:spAutoFit/>
            </a:bodyPr>
            <a:lstStyle/>
            <a:p>
              <a:pPr algn="just">
                <a:lnSpc>
                  <a:spcPct val="150000"/>
                </a:lnSpc>
              </a:pPr>
              <a:r>
                <a:rPr lang="en-US" sz="2800" dirty="0"/>
                <a:t>Vai </a:t>
              </a:r>
              <a:r>
                <a:rPr lang="en-US" sz="2800" dirty="0" err="1"/>
                <a:t>trò</a:t>
              </a:r>
              <a:r>
                <a:rPr lang="en-US" sz="2800" dirty="0"/>
                <a:t> </a:t>
              </a:r>
              <a:r>
                <a:rPr lang="en-US" sz="2800" dirty="0" err="1"/>
                <a:t>của</a:t>
              </a:r>
              <a:r>
                <a:rPr lang="en-US" sz="2800" dirty="0"/>
                <a:t> </a:t>
              </a:r>
              <a:r>
                <a:rPr lang="en-US" sz="2800" dirty="0" err="1"/>
                <a:t>trồng</a:t>
              </a:r>
              <a:r>
                <a:rPr lang="en-US" sz="2800" dirty="0"/>
                <a:t> </a:t>
              </a:r>
              <a:r>
                <a:rPr lang="en-US" sz="2800" dirty="0" err="1"/>
                <a:t>và</a:t>
              </a:r>
              <a:r>
                <a:rPr lang="en-US" sz="2800" dirty="0"/>
                <a:t> </a:t>
              </a:r>
              <a:r>
                <a:rPr lang="en-US" sz="2800" dirty="0" err="1"/>
                <a:t>chăm</a:t>
              </a:r>
              <a:r>
                <a:rPr lang="en-US" sz="2800" dirty="0"/>
                <a:t> </a:t>
              </a:r>
              <a:r>
                <a:rPr lang="en-US" sz="2800" dirty="0" err="1"/>
                <a:t>sóc</a:t>
              </a:r>
              <a:r>
                <a:rPr lang="en-US" sz="2800" dirty="0"/>
                <a:t> </a:t>
              </a:r>
              <a:r>
                <a:rPr lang="en-US" sz="2800" dirty="0" err="1"/>
                <a:t>rừng</a:t>
              </a:r>
              <a:endParaRPr lang="en-US" sz="2800" dirty="0"/>
            </a:p>
          </p:txBody>
        </p:sp>
      </p:grpSp>
      <p:grpSp>
        <p:nvGrpSpPr>
          <p:cNvPr id="8" name="Group 7">
            <a:extLst>
              <a:ext uri="{FF2B5EF4-FFF2-40B4-BE49-F238E27FC236}">
                <a16:creationId xmlns:a16="http://schemas.microsoft.com/office/drawing/2014/main" id="{DC8F4899-1133-3306-7220-22F897CB4579}"/>
              </a:ext>
            </a:extLst>
          </p:cNvPr>
          <p:cNvGrpSpPr/>
          <p:nvPr/>
        </p:nvGrpSpPr>
        <p:grpSpPr>
          <a:xfrm>
            <a:off x="619103" y="1693568"/>
            <a:ext cx="7966748" cy="876991"/>
            <a:chOff x="705062" y="961903"/>
            <a:chExt cx="7966748" cy="876991"/>
          </a:xfrm>
        </p:grpSpPr>
        <p:sp>
          <p:nvSpPr>
            <p:cNvPr id="9" name="Oval 8">
              <a:extLst>
                <a:ext uri="{FF2B5EF4-FFF2-40B4-BE49-F238E27FC236}">
                  <a16:creationId xmlns:a16="http://schemas.microsoft.com/office/drawing/2014/main" id="{08EE3F90-0194-76FB-7C95-50280C2F2FBE}"/>
                </a:ext>
              </a:extLst>
            </p:cNvPr>
            <p:cNvSpPr/>
            <p:nvPr/>
          </p:nvSpPr>
          <p:spPr>
            <a:xfrm>
              <a:off x="705062" y="1029426"/>
              <a:ext cx="809468" cy="809468"/>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2</a:t>
              </a:r>
            </a:p>
          </p:txBody>
        </p:sp>
        <p:sp>
          <p:nvSpPr>
            <p:cNvPr id="10" name="TextBox 9">
              <a:extLst>
                <a:ext uri="{FF2B5EF4-FFF2-40B4-BE49-F238E27FC236}">
                  <a16:creationId xmlns:a16="http://schemas.microsoft.com/office/drawing/2014/main" id="{5E69B769-35FC-3A72-EC8F-1A2E7DA135A3}"/>
                </a:ext>
              </a:extLst>
            </p:cNvPr>
            <p:cNvSpPr txBox="1"/>
            <p:nvPr/>
          </p:nvSpPr>
          <p:spPr>
            <a:xfrm>
              <a:off x="1851285" y="961903"/>
              <a:ext cx="6820525" cy="658835"/>
            </a:xfrm>
            <a:prstGeom prst="rect">
              <a:avLst/>
            </a:prstGeom>
            <a:noFill/>
          </p:spPr>
          <p:txBody>
            <a:bodyPr wrap="square" rtlCol="0">
              <a:spAutoFit/>
            </a:bodyPr>
            <a:lstStyle/>
            <a:p>
              <a:pPr algn="just">
                <a:lnSpc>
                  <a:spcPct val="150000"/>
                </a:lnSpc>
              </a:pPr>
              <a:r>
                <a:rPr lang="en-US" sz="2800" dirty="0" err="1"/>
                <a:t>Nhiệm</a:t>
              </a:r>
              <a:r>
                <a:rPr lang="en-US" sz="2800" dirty="0"/>
                <a:t> </a:t>
              </a:r>
              <a:r>
                <a:rPr lang="en-US" sz="2800" dirty="0" err="1"/>
                <a:t>vụ</a:t>
              </a:r>
              <a:r>
                <a:rPr lang="en-US" sz="2800" dirty="0"/>
                <a:t> </a:t>
              </a:r>
              <a:r>
                <a:rPr lang="en-US" sz="2800" dirty="0" err="1"/>
                <a:t>của</a:t>
              </a:r>
              <a:r>
                <a:rPr lang="en-US" sz="2800" dirty="0"/>
                <a:t> </a:t>
              </a:r>
              <a:r>
                <a:rPr lang="en-US" sz="2800" dirty="0" err="1"/>
                <a:t>trồng</a:t>
              </a:r>
              <a:r>
                <a:rPr lang="en-US" sz="2800" dirty="0"/>
                <a:t> </a:t>
              </a:r>
              <a:r>
                <a:rPr lang="en-US" sz="2800" dirty="0" err="1"/>
                <a:t>và</a:t>
              </a:r>
              <a:r>
                <a:rPr lang="en-US" sz="2800" dirty="0"/>
                <a:t> </a:t>
              </a:r>
              <a:r>
                <a:rPr lang="en-US" sz="2800" dirty="0" err="1"/>
                <a:t>chăm</a:t>
              </a:r>
              <a:r>
                <a:rPr lang="en-US" sz="2800" dirty="0"/>
                <a:t> </a:t>
              </a:r>
              <a:r>
                <a:rPr lang="en-US" sz="2800" dirty="0" err="1"/>
                <a:t>sóc</a:t>
              </a:r>
              <a:r>
                <a:rPr lang="en-US" sz="2800" dirty="0"/>
                <a:t> </a:t>
              </a:r>
              <a:r>
                <a:rPr lang="en-US" sz="2800" dirty="0" err="1"/>
                <a:t>rừng</a:t>
              </a:r>
              <a:endParaRPr lang="en-US" sz="2800" dirty="0"/>
            </a:p>
          </p:txBody>
        </p:sp>
      </p:grpSp>
      <p:grpSp>
        <p:nvGrpSpPr>
          <p:cNvPr id="2" name="Group 1">
            <a:extLst>
              <a:ext uri="{FF2B5EF4-FFF2-40B4-BE49-F238E27FC236}">
                <a16:creationId xmlns:a16="http://schemas.microsoft.com/office/drawing/2014/main" id="{30B9E05B-8F06-3A02-A871-5C0BCB0C8953}"/>
              </a:ext>
            </a:extLst>
          </p:cNvPr>
          <p:cNvGrpSpPr/>
          <p:nvPr/>
        </p:nvGrpSpPr>
        <p:grpSpPr>
          <a:xfrm>
            <a:off x="619103" y="2636257"/>
            <a:ext cx="7973772" cy="809468"/>
            <a:chOff x="705062" y="1153300"/>
            <a:chExt cx="7973772" cy="809468"/>
          </a:xfrm>
        </p:grpSpPr>
        <p:sp>
          <p:nvSpPr>
            <p:cNvPr id="3" name="Oval 2">
              <a:extLst>
                <a:ext uri="{FF2B5EF4-FFF2-40B4-BE49-F238E27FC236}">
                  <a16:creationId xmlns:a16="http://schemas.microsoft.com/office/drawing/2014/main" id="{54ACDF96-2B64-095B-B187-C9D92B09ACE4}"/>
                </a:ext>
              </a:extLst>
            </p:cNvPr>
            <p:cNvSpPr/>
            <p:nvPr/>
          </p:nvSpPr>
          <p:spPr>
            <a:xfrm>
              <a:off x="705062" y="1153300"/>
              <a:ext cx="809468" cy="809468"/>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3</a:t>
              </a:r>
            </a:p>
          </p:txBody>
        </p:sp>
        <p:sp>
          <p:nvSpPr>
            <p:cNvPr id="4" name="TextBox 3">
              <a:extLst>
                <a:ext uri="{FF2B5EF4-FFF2-40B4-BE49-F238E27FC236}">
                  <a16:creationId xmlns:a16="http://schemas.microsoft.com/office/drawing/2014/main" id="{18FAED2A-0A37-5CCE-AAE3-186EB8A820C0}"/>
                </a:ext>
              </a:extLst>
            </p:cNvPr>
            <p:cNvSpPr txBox="1"/>
            <p:nvPr/>
          </p:nvSpPr>
          <p:spPr>
            <a:xfrm>
              <a:off x="1858309" y="1198419"/>
              <a:ext cx="6820525" cy="658835"/>
            </a:xfrm>
            <a:prstGeom prst="rect">
              <a:avLst/>
            </a:prstGeom>
            <a:noFill/>
          </p:spPr>
          <p:txBody>
            <a:bodyPr wrap="square" rtlCol="0">
              <a:spAutoFit/>
            </a:bodyPr>
            <a:lstStyle/>
            <a:p>
              <a:pPr algn="just">
                <a:lnSpc>
                  <a:spcPct val="150000"/>
                </a:lnSpc>
              </a:pPr>
              <a:r>
                <a:rPr lang="en-US" sz="2800" dirty="0" err="1"/>
                <a:t>Trồng</a:t>
              </a:r>
              <a:r>
                <a:rPr lang="en-US" sz="2800" dirty="0"/>
                <a:t> </a:t>
              </a:r>
              <a:r>
                <a:rPr lang="en-US" sz="2800" dirty="0" err="1"/>
                <a:t>rừng</a:t>
              </a:r>
              <a:endParaRPr lang="en-US" sz="2800" dirty="0"/>
            </a:p>
          </p:txBody>
        </p:sp>
      </p:grpSp>
      <p:grpSp>
        <p:nvGrpSpPr>
          <p:cNvPr id="11" name="Group 10">
            <a:extLst>
              <a:ext uri="{FF2B5EF4-FFF2-40B4-BE49-F238E27FC236}">
                <a16:creationId xmlns:a16="http://schemas.microsoft.com/office/drawing/2014/main" id="{C95569D4-3198-671F-62EC-78AFA3BEB4B0}"/>
              </a:ext>
            </a:extLst>
          </p:cNvPr>
          <p:cNvGrpSpPr/>
          <p:nvPr/>
        </p:nvGrpSpPr>
        <p:grpSpPr>
          <a:xfrm>
            <a:off x="581602" y="3589494"/>
            <a:ext cx="7973772" cy="809468"/>
            <a:chOff x="705062" y="1153300"/>
            <a:chExt cx="7973772" cy="809468"/>
          </a:xfrm>
        </p:grpSpPr>
        <p:sp>
          <p:nvSpPr>
            <p:cNvPr id="12" name="Oval 11">
              <a:extLst>
                <a:ext uri="{FF2B5EF4-FFF2-40B4-BE49-F238E27FC236}">
                  <a16:creationId xmlns:a16="http://schemas.microsoft.com/office/drawing/2014/main" id="{235C6D64-745E-7356-ED6B-0AB2FB2348F9}"/>
                </a:ext>
              </a:extLst>
            </p:cNvPr>
            <p:cNvSpPr/>
            <p:nvPr/>
          </p:nvSpPr>
          <p:spPr>
            <a:xfrm>
              <a:off x="705062" y="1153300"/>
              <a:ext cx="809468" cy="809468"/>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4</a:t>
              </a:r>
            </a:p>
          </p:txBody>
        </p:sp>
        <p:sp>
          <p:nvSpPr>
            <p:cNvPr id="13" name="TextBox 12">
              <a:extLst>
                <a:ext uri="{FF2B5EF4-FFF2-40B4-BE49-F238E27FC236}">
                  <a16:creationId xmlns:a16="http://schemas.microsoft.com/office/drawing/2014/main" id="{90AB925F-9D87-C6FD-6F89-D7EACB3B4552}"/>
                </a:ext>
              </a:extLst>
            </p:cNvPr>
            <p:cNvSpPr txBox="1"/>
            <p:nvPr/>
          </p:nvSpPr>
          <p:spPr>
            <a:xfrm>
              <a:off x="1858309" y="1198419"/>
              <a:ext cx="6820525" cy="658835"/>
            </a:xfrm>
            <a:prstGeom prst="rect">
              <a:avLst/>
            </a:prstGeom>
            <a:noFill/>
          </p:spPr>
          <p:txBody>
            <a:bodyPr wrap="square" rtlCol="0">
              <a:spAutoFit/>
            </a:bodyPr>
            <a:lstStyle/>
            <a:p>
              <a:pPr algn="just">
                <a:lnSpc>
                  <a:spcPct val="150000"/>
                </a:lnSpc>
              </a:pPr>
              <a:r>
                <a:rPr lang="en-US" sz="2800" dirty="0" err="1"/>
                <a:t>Chăm</a:t>
              </a:r>
              <a:r>
                <a:rPr lang="en-US" sz="2800" dirty="0"/>
                <a:t> </a:t>
              </a:r>
              <a:r>
                <a:rPr lang="en-US" sz="2800" dirty="0" err="1"/>
                <a:t>sóc</a:t>
              </a:r>
              <a:r>
                <a:rPr lang="en-US" sz="2800" dirty="0"/>
                <a:t> </a:t>
              </a:r>
              <a:r>
                <a:rPr lang="en-US" sz="2800" dirty="0" err="1"/>
                <a:t>rừng</a:t>
              </a:r>
              <a:endParaRPr lang="en-US" sz="2800" dirty="0"/>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5"/>
                                        </p:tgtEl>
                                        <p:attrNameLst>
                                          <p:attrName>style.visibility</p:attrName>
                                        </p:attrNameLst>
                                      </p:cBhvr>
                                      <p:to>
                                        <p:strVal val="visible"/>
                                      </p:to>
                                    </p:set>
                                    <p:animEffect transition="in" filter="barn(inVertical)">
                                      <p:cBhvr>
                                        <p:cTn id="7" dur="500"/>
                                        <p:tgtEl>
                                          <p:spTgt spid="39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2" name="TextBox 1">
            <a:extLst>
              <a:ext uri="{FF2B5EF4-FFF2-40B4-BE49-F238E27FC236}">
                <a16:creationId xmlns:a16="http://schemas.microsoft.com/office/drawing/2014/main" id="{9E80B541-7E89-CEF1-41A5-DFDAFECE8638}"/>
              </a:ext>
            </a:extLst>
          </p:cNvPr>
          <p:cNvSpPr txBox="1"/>
          <p:nvPr/>
        </p:nvSpPr>
        <p:spPr>
          <a:xfrm>
            <a:off x="2053652" y="217358"/>
            <a:ext cx="5036695" cy="630942"/>
          </a:xfrm>
          <a:prstGeom prst="rect">
            <a:avLst/>
          </a:prstGeom>
          <a:noFill/>
        </p:spPr>
        <p:txBody>
          <a:bodyPr wrap="square" rtlCol="0">
            <a:spAutoFit/>
          </a:bodyPr>
          <a:lstStyle/>
          <a:p>
            <a:pPr algn="ctr"/>
            <a:r>
              <a:rPr lang="en-US" sz="3500" b="1">
                <a:solidFill>
                  <a:srgbClr val="002060"/>
                </a:solidFill>
              </a:rPr>
              <a:t>VẬN DỤNG </a:t>
            </a:r>
          </a:p>
        </p:txBody>
      </p:sp>
      <p:sp>
        <p:nvSpPr>
          <p:cNvPr id="5" name="TextBox 4">
            <a:extLst>
              <a:ext uri="{FF2B5EF4-FFF2-40B4-BE49-F238E27FC236}">
                <a16:creationId xmlns:a16="http://schemas.microsoft.com/office/drawing/2014/main" id="{8B47F43D-A6F5-8429-C153-9BC70C276472}"/>
              </a:ext>
            </a:extLst>
          </p:cNvPr>
          <p:cNvSpPr txBox="1"/>
          <p:nvPr/>
        </p:nvSpPr>
        <p:spPr>
          <a:xfrm>
            <a:off x="419723" y="1127144"/>
            <a:ext cx="8304551" cy="2291718"/>
          </a:xfrm>
          <a:prstGeom prst="rect">
            <a:avLst/>
          </a:prstGeom>
          <a:noFill/>
        </p:spPr>
        <p:txBody>
          <a:bodyPr wrap="square" rtlCol="0">
            <a:spAutoFit/>
          </a:bodyPr>
          <a:lstStyle/>
          <a:p>
            <a:pPr algn="just">
              <a:lnSpc>
                <a:spcPct val="150000"/>
              </a:lnSpc>
            </a:pPr>
            <a:r>
              <a:rPr lang="en-US" sz="2200" b="1" dirty="0" err="1"/>
              <a:t>Nhiệm</a:t>
            </a:r>
            <a:r>
              <a:rPr lang="en-US" sz="2200" b="1" dirty="0"/>
              <a:t> </a:t>
            </a:r>
            <a:r>
              <a:rPr lang="en-US" sz="2200" b="1" dirty="0" err="1"/>
              <a:t>vụ</a:t>
            </a:r>
            <a:r>
              <a:rPr lang="en-US" sz="2200" b="1" dirty="0"/>
              <a:t>: </a:t>
            </a:r>
            <a:r>
              <a:rPr lang="vi-VN" sz="1800" kern="100" dirty="0">
                <a:effectLst/>
                <a:latin typeface="Times New Roman" panose="02020603050405020304" pitchFamily="18" charset="0"/>
                <a:ea typeface="Arial" panose="020B0604020202020204" pitchFamily="34" charset="0"/>
                <a:cs typeface="Times New Roman" panose="02020603050405020304" pitchFamily="18" charset="0"/>
              </a:rPr>
              <a:t>HS tự tra cứu tài liệu để viết bản báo cáo về một số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kĩ</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thuật</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trồng</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chăm</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sóc</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rừng</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kern="100" dirty="0">
                <a:effectLst/>
                <a:latin typeface="Times New Roman" panose="02020603050405020304" pitchFamily="18" charset="0"/>
                <a:ea typeface="Arial" panose="020B0604020202020204" pitchFamily="34" charset="0"/>
                <a:cs typeface="Times New Roman" panose="02020603050405020304" pitchFamily="18" charset="0"/>
              </a:rPr>
              <a:t>ở nước ta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thời</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vụ</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kĩ</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thuật</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trồng</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rừng</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bằng</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cây</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con,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kĩ</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thuật</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trồng</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rừng</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bằng</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gieo</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hạt</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thẳng</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kĩ</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thuật</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chăm</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sóc</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rừng</a:t>
            </a:r>
            <a:r>
              <a:rPr lang="vi-VN"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từ</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đó</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đề</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xuất</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bản</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thân</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về</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thời</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vụ</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kĩ</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thuật</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trồng</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rừng</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phù</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hợp</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cho</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một</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loài</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cây</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rừng</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kern="100" dirty="0">
                <a:effectLst/>
                <a:latin typeface="Times New Roman" panose="02020603050405020304" pitchFamily="18" charset="0"/>
                <a:ea typeface="Arial" panose="020B0604020202020204" pitchFamily="34" charset="0"/>
                <a:cs typeface="Times New Roman" panose="02020603050405020304" pitchFamily="18" charset="0"/>
              </a:rPr>
              <a:t>và nộp lại </a:t>
            </a:r>
            <a:r>
              <a:rPr lang="en-US" sz="1800" kern="100" dirty="0" err="1">
                <a:effectLst/>
                <a:latin typeface="Times New Roman" panose="02020603050405020304" pitchFamily="18" charset="0"/>
                <a:ea typeface="Arial" panose="020B0604020202020204" pitchFamily="34" charset="0"/>
                <a:cs typeface="Times New Roman" panose="02020603050405020304" pitchFamily="18" charset="0"/>
              </a:rPr>
              <a:t>vào</a:t>
            </a:r>
            <a:r>
              <a:rPr lang="en-US" sz="1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1800" kern="100" dirty="0">
                <a:effectLst/>
                <a:latin typeface="Times New Roman" panose="02020603050405020304" pitchFamily="18" charset="0"/>
                <a:ea typeface="Arial" panose="020B0604020202020204" pitchFamily="34" charset="0"/>
                <a:cs typeface="Times New Roman" panose="02020603050405020304" pitchFamily="18" charset="0"/>
              </a:rPr>
              <a:t>tiết học sau.</a:t>
            </a:r>
            <a:endParaRPr lang="en-US" sz="1800" kern="1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pPr>
            <a:endParaRPr lang="en-US" sz="2200" dirty="0"/>
          </a:p>
        </p:txBody>
      </p:sp>
    </p:spTree>
    <p:extLst>
      <p:ext uri="{BB962C8B-B14F-4D97-AF65-F5344CB8AC3E}">
        <p14:creationId xmlns:p14="http://schemas.microsoft.com/office/powerpoint/2010/main" val="2699033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4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3500" b="1">
                <a:latin typeface="+mn-lt"/>
              </a:rPr>
              <a:t>HƯỚNG DẪN VỀ NHÀ </a:t>
            </a:r>
          </a:p>
        </p:txBody>
      </p:sp>
      <p:cxnSp>
        <p:nvCxnSpPr>
          <p:cNvPr id="487" name="Google Shape;487;p45"/>
          <p:cNvCxnSpPr/>
          <p:nvPr/>
        </p:nvCxnSpPr>
        <p:spPr>
          <a:xfrm>
            <a:off x="720000" y="980907"/>
            <a:ext cx="5279400" cy="0"/>
          </a:xfrm>
          <a:prstGeom prst="straightConnector1">
            <a:avLst/>
          </a:prstGeom>
          <a:noFill/>
          <a:ln w="9525" cap="flat" cmpd="sng">
            <a:solidFill>
              <a:schemeClr val="lt2"/>
            </a:solidFill>
            <a:prstDash val="solid"/>
            <a:round/>
            <a:headEnd type="none" w="med" len="med"/>
            <a:tailEnd type="none" w="med" len="med"/>
          </a:ln>
        </p:spPr>
      </p:cxnSp>
      <p:sp>
        <p:nvSpPr>
          <p:cNvPr id="15" name="TextBox 14">
            <a:extLst>
              <a:ext uri="{FF2B5EF4-FFF2-40B4-BE49-F238E27FC236}">
                <a16:creationId xmlns:a16="http://schemas.microsoft.com/office/drawing/2014/main" id="{E2218A25-5C38-3BBA-3F59-012CA12BC51E}"/>
              </a:ext>
            </a:extLst>
          </p:cNvPr>
          <p:cNvSpPr txBox="1"/>
          <p:nvPr/>
        </p:nvSpPr>
        <p:spPr>
          <a:xfrm>
            <a:off x="512940" y="1392322"/>
            <a:ext cx="6007781" cy="2060885"/>
          </a:xfrm>
          <a:prstGeom prst="rect">
            <a:avLst/>
          </a:prstGeom>
          <a:noFill/>
        </p:spPr>
        <p:txBody>
          <a:bodyPr wrap="square">
            <a:spAutoFit/>
          </a:bodyPr>
          <a:lstStyle/>
          <a:p>
            <a:pPr marL="342900" indent="-342900" algn="just">
              <a:lnSpc>
                <a:spcPct val="150000"/>
              </a:lnSpc>
              <a:buFont typeface="Wingdings" panose="05000000000000000000" pitchFamily="2" charset="2"/>
              <a:buChar char="ü"/>
            </a:pPr>
            <a:r>
              <a:rPr lang="vi-VN" sz="2200" dirty="0"/>
              <a:t>Ôn lại kiến thức đã học</a:t>
            </a:r>
            <a:endParaRPr lang="en-US" sz="2200" dirty="0"/>
          </a:p>
          <a:p>
            <a:pPr marL="342900" indent="-342900" algn="just">
              <a:lnSpc>
                <a:spcPct val="150000"/>
              </a:lnSpc>
              <a:buFont typeface="Wingdings" panose="05000000000000000000" pitchFamily="2" charset="2"/>
              <a:buChar char="ü"/>
            </a:pPr>
            <a:r>
              <a:rPr lang="vi-VN" sz="2200" dirty="0"/>
              <a:t>Hoàn thành bài tập phần Vận dụng. </a:t>
            </a:r>
          </a:p>
          <a:p>
            <a:pPr marL="342900" indent="-342900" algn="just">
              <a:lnSpc>
                <a:spcPct val="150000"/>
              </a:lnSpc>
              <a:buFont typeface="Wingdings" panose="05000000000000000000" pitchFamily="2" charset="2"/>
              <a:buChar char="ü"/>
            </a:pPr>
            <a:r>
              <a:rPr lang="en-US" sz="2200" dirty="0" err="1"/>
              <a:t>Chuẩn</a:t>
            </a:r>
            <a:r>
              <a:rPr lang="en-US" sz="2200" dirty="0"/>
              <a:t> </a:t>
            </a:r>
            <a:r>
              <a:rPr lang="en-US" sz="2200" dirty="0" err="1"/>
              <a:t>bị</a:t>
            </a:r>
            <a:r>
              <a:rPr lang="en-US" sz="2200" dirty="0"/>
              <a:t> </a:t>
            </a:r>
            <a:r>
              <a:rPr lang="en-US" sz="2200" dirty="0" err="1"/>
              <a:t>bài</a:t>
            </a:r>
            <a:r>
              <a:rPr lang="en-US" sz="2200" dirty="0"/>
              <a:t> </a:t>
            </a:r>
            <a:r>
              <a:rPr lang="en-US" sz="2200" dirty="0" err="1"/>
              <a:t>ôn</a:t>
            </a:r>
            <a:r>
              <a:rPr lang="en-US" sz="2200" dirty="0"/>
              <a:t> </a:t>
            </a:r>
            <a:r>
              <a:rPr lang="en-US" sz="2200" dirty="0" err="1"/>
              <a:t>tập</a:t>
            </a:r>
            <a:r>
              <a:rPr lang="en-US" sz="2200" dirty="0"/>
              <a:t> </a:t>
            </a:r>
            <a:r>
              <a:rPr lang="en-US" sz="2200" dirty="0" err="1"/>
              <a:t>chủ</a:t>
            </a:r>
            <a:r>
              <a:rPr lang="en-US" sz="2200" dirty="0"/>
              <a:t> </a:t>
            </a:r>
            <a:r>
              <a:rPr lang="en-US" sz="2200" dirty="0" err="1"/>
              <a:t>đề</a:t>
            </a:r>
            <a:r>
              <a:rPr lang="en-US" sz="2200" dirty="0"/>
              <a:t> 2: </a:t>
            </a:r>
            <a:r>
              <a:rPr lang="en-US" sz="2200" dirty="0" err="1"/>
              <a:t>Trồng</a:t>
            </a:r>
            <a:r>
              <a:rPr lang="en-US" sz="2200" dirty="0"/>
              <a:t> </a:t>
            </a:r>
            <a:r>
              <a:rPr lang="en-US" sz="2200" dirty="0" err="1"/>
              <a:t>và</a:t>
            </a:r>
            <a:r>
              <a:rPr lang="en-US" sz="2200" dirty="0"/>
              <a:t> </a:t>
            </a:r>
            <a:r>
              <a:rPr lang="en-US" sz="2200" dirty="0" err="1"/>
              <a:t>chăm</a:t>
            </a:r>
            <a:r>
              <a:rPr lang="en-US" sz="2200" dirty="0"/>
              <a:t> </a:t>
            </a:r>
            <a:r>
              <a:rPr lang="en-US" sz="2200" dirty="0" err="1"/>
              <a:t>sóc</a:t>
            </a:r>
            <a:r>
              <a:rPr lang="en-US" sz="2200" dirty="0"/>
              <a:t> </a:t>
            </a:r>
            <a:r>
              <a:rPr lang="en-US" sz="2200" dirty="0" err="1"/>
              <a:t>rừng</a:t>
            </a:r>
            <a:endParaRPr lang="vi-VN" sz="2200" b="1" i="1" dirty="0"/>
          </a:p>
        </p:txBody>
      </p:sp>
      <p:pic>
        <p:nvPicPr>
          <p:cNvPr id="16" name="Google Shape;453;p43">
            <a:extLst>
              <a:ext uri="{FF2B5EF4-FFF2-40B4-BE49-F238E27FC236}">
                <a16:creationId xmlns:a16="http://schemas.microsoft.com/office/drawing/2014/main" id="{32791128-F275-6757-D6F8-2572948E1227}"/>
              </a:ext>
            </a:extLst>
          </p:cNvPr>
          <p:cNvPicPr preferRelativeResize="0"/>
          <p:nvPr/>
        </p:nvPicPr>
        <p:blipFill>
          <a:blip r:embed="rId3">
            <a:alphaModFix/>
          </a:blip>
          <a:stretch>
            <a:fillRect/>
          </a:stretch>
        </p:blipFill>
        <p:spPr>
          <a:xfrm>
            <a:off x="6594297" y="1017725"/>
            <a:ext cx="3176626" cy="3156527"/>
          </a:xfrm>
          <a:prstGeom prst="rect">
            <a:avLst/>
          </a:prstGeom>
          <a:noFill/>
          <a:ln>
            <a:noFill/>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6" name="Google Shape;395;p38">
            <a:extLst>
              <a:ext uri="{FF2B5EF4-FFF2-40B4-BE49-F238E27FC236}">
                <a16:creationId xmlns:a16="http://schemas.microsoft.com/office/drawing/2014/main" id="{3ECF162E-C867-3CE0-5C27-23BD3704F2C3}"/>
              </a:ext>
            </a:extLst>
          </p:cNvPr>
          <p:cNvSpPr txBox="1">
            <a:spLocks noGrp="1"/>
          </p:cNvSpPr>
          <p:nvPr>
            <p:ph type="title"/>
          </p:nvPr>
        </p:nvSpPr>
        <p:spPr>
          <a:xfrm>
            <a:off x="1233177" y="1202259"/>
            <a:ext cx="6677646" cy="2738981"/>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4500" b="1">
                <a:solidFill>
                  <a:schemeClr val="tx1"/>
                </a:solidFill>
                <a:latin typeface="+mj-lt"/>
              </a:rPr>
              <a:t>CẢM ƠN CÁC EM ĐÃ CHÚ Ý LẮNG NGHE!</a:t>
            </a:r>
            <a:endParaRPr sz="4500" b="1">
              <a:solidFill>
                <a:schemeClr val="tx1"/>
              </a:solidFill>
              <a:latin typeface="+mj-lt"/>
            </a:endParaRPr>
          </a:p>
        </p:txBody>
      </p:sp>
    </p:spTree>
    <p:extLst>
      <p:ext uri="{BB962C8B-B14F-4D97-AF65-F5344CB8AC3E}">
        <p14:creationId xmlns:p14="http://schemas.microsoft.com/office/powerpoint/2010/main" val="1330816631"/>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9" name="Google Shape;429;p40"/>
          <p:cNvPicPr preferRelativeResize="0"/>
          <p:nvPr/>
        </p:nvPicPr>
        <p:blipFill>
          <a:blip r:embed="rId3">
            <a:alphaModFix/>
          </a:blip>
          <a:stretch>
            <a:fillRect/>
          </a:stretch>
        </p:blipFill>
        <p:spPr>
          <a:xfrm>
            <a:off x="6704199" y="472459"/>
            <a:ext cx="4232449" cy="4198589"/>
          </a:xfrm>
          <a:prstGeom prst="rect">
            <a:avLst/>
          </a:prstGeom>
          <a:noFill/>
          <a:ln>
            <a:noFill/>
          </a:ln>
        </p:spPr>
      </p:pic>
      <p:sp>
        <p:nvSpPr>
          <p:cNvPr id="5" name="TextBox 4">
            <a:extLst>
              <a:ext uri="{FF2B5EF4-FFF2-40B4-BE49-F238E27FC236}">
                <a16:creationId xmlns:a16="http://schemas.microsoft.com/office/drawing/2014/main" id="{0D9B0F31-4ACB-F506-267A-7B521160D1A0}"/>
              </a:ext>
            </a:extLst>
          </p:cNvPr>
          <p:cNvSpPr txBox="1"/>
          <p:nvPr/>
        </p:nvSpPr>
        <p:spPr>
          <a:xfrm>
            <a:off x="1105475" y="1757357"/>
            <a:ext cx="5169733" cy="1608325"/>
          </a:xfrm>
          <a:prstGeom prst="rect">
            <a:avLst/>
          </a:prstGeom>
          <a:noFill/>
        </p:spPr>
        <p:txBody>
          <a:bodyPr wrap="square">
            <a:spAutoFit/>
          </a:bodyPr>
          <a:lstStyle/>
          <a:p>
            <a:pPr algn="ctr">
              <a:lnSpc>
                <a:spcPct val="150000"/>
              </a:lnSpc>
            </a:pPr>
            <a:r>
              <a:rPr lang="en-US" sz="3500" b="1" dirty="0"/>
              <a:t>VAI TRÒ CỦA TRỒNG VÀ CHĂM SÓC RỪNG</a:t>
            </a:r>
            <a:endParaRPr lang="vi-VN" sz="3500" b="1" dirty="0"/>
          </a:p>
        </p:txBody>
      </p:sp>
      <p:sp>
        <p:nvSpPr>
          <p:cNvPr id="8" name="Rectangle: Rounded Corners 7">
            <a:extLst>
              <a:ext uri="{FF2B5EF4-FFF2-40B4-BE49-F238E27FC236}">
                <a16:creationId xmlns:a16="http://schemas.microsoft.com/office/drawing/2014/main" id="{55DEC7DC-1455-53A4-8F3E-03A550B6ACE6}"/>
              </a:ext>
            </a:extLst>
          </p:cNvPr>
          <p:cNvSpPr/>
          <p:nvPr/>
        </p:nvSpPr>
        <p:spPr>
          <a:xfrm>
            <a:off x="3120716" y="599607"/>
            <a:ext cx="1139252" cy="962878"/>
          </a:xfrm>
          <a:prstGeom prst="round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b="1" dirty="0"/>
              <a:t>1</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 name="TextBox 3">
            <a:extLst>
              <a:ext uri="{FF2B5EF4-FFF2-40B4-BE49-F238E27FC236}">
                <a16:creationId xmlns:a16="http://schemas.microsoft.com/office/drawing/2014/main" id="{AD0A8CD0-49DA-093F-0EF2-5EAEAF077DC8}"/>
              </a:ext>
            </a:extLst>
          </p:cNvPr>
          <p:cNvSpPr txBox="1"/>
          <p:nvPr/>
        </p:nvSpPr>
        <p:spPr>
          <a:xfrm>
            <a:off x="1941226" y="0"/>
            <a:ext cx="5261548" cy="553998"/>
          </a:xfrm>
          <a:prstGeom prst="rect">
            <a:avLst/>
          </a:prstGeom>
          <a:noFill/>
        </p:spPr>
        <p:txBody>
          <a:bodyPr wrap="square" rtlCol="0">
            <a:spAutoFit/>
          </a:bodyPr>
          <a:lstStyle/>
          <a:p>
            <a:pPr algn="ctr"/>
            <a:r>
              <a:rPr lang="en-US" sz="3000" b="1" dirty="0">
                <a:solidFill>
                  <a:srgbClr val="C00000"/>
                </a:solidFill>
              </a:rPr>
              <a:t>KỸ THUẬT KHĂN TRẢI BÀN</a:t>
            </a:r>
          </a:p>
        </p:txBody>
      </p:sp>
      <p:sp>
        <p:nvSpPr>
          <p:cNvPr id="20" name="TextBox 19">
            <a:extLst>
              <a:ext uri="{FF2B5EF4-FFF2-40B4-BE49-F238E27FC236}">
                <a16:creationId xmlns:a16="http://schemas.microsoft.com/office/drawing/2014/main" id="{AEE14B3A-3387-6C31-F569-373185E9A9FA}"/>
              </a:ext>
            </a:extLst>
          </p:cNvPr>
          <p:cNvSpPr txBox="1"/>
          <p:nvPr/>
        </p:nvSpPr>
        <p:spPr>
          <a:xfrm>
            <a:off x="96956" y="705907"/>
            <a:ext cx="8950088" cy="3970318"/>
          </a:xfrm>
          <a:prstGeom prst="rect">
            <a:avLst/>
          </a:prstGeom>
          <a:noFill/>
        </p:spPr>
        <p:txBody>
          <a:bodyPr wrap="square">
            <a:spAutoFit/>
          </a:bodyPr>
          <a:lstStyle/>
          <a:p>
            <a:pPr marL="0" marR="0" algn="just">
              <a:spcBef>
                <a:spcPts val="0"/>
              </a:spcBef>
              <a:spcAft>
                <a:spcPts val="0"/>
              </a:spcAft>
            </a:pP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T</a:t>
            </a:r>
            <a:r>
              <a:rPr lang="vi-VN" sz="2800" kern="100" dirty="0">
                <a:effectLst/>
                <a:latin typeface="Times New Roman" panose="02020603050405020304" pitchFamily="18" charset="0"/>
                <a:ea typeface="Times New Roman" panose="02020603050405020304" pitchFamily="18" charset="0"/>
                <a:cs typeface="Times New Roman" panose="02020603050405020304" pitchFamily="18" charset="0"/>
              </a:rPr>
              <a:t>ìm hiểu thông tin mục 1 sgk</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23</a:t>
            </a:r>
            <a:r>
              <a:rPr lang="vi-VN"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xem</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video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khởi</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spcBef>
                <a:spcPts val="0"/>
              </a:spcBef>
              <a:spcAft>
                <a:spcPts val="0"/>
              </a:spcAft>
            </a:pP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1, 3: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tìm</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hiểu</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vai</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trò</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trồng</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rừng</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đối</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với</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con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người</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và</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môi</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trường</a:t>
            </a:r>
            <a:endParaRPr lang="en-US" sz="2800" kern="100" dirty="0">
              <a:latin typeface="Times New Roman" panose="02020603050405020304" pitchFamily="18" charset="0"/>
              <a:ea typeface="Arial" panose="020B0604020202020204" pitchFamily="34" charset="0"/>
              <a:cs typeface="Times New Roman" panose="02020603050405020304" pitchFamily="18" charset="0"/>
            </a:endParaRPr>
          </a:p>
          <a:p>
            <a:pPr marL="0" marR="0" algn="just">
              <a:spcBef>
                <a:spcPts val="0"/>
              </a:spcBef>
              <a:spcAft>
                <a:spcPts val="0"/>
              </a:spcAft>
            </a:pP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Nhóm</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2, 4: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tìm</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hiểu</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vai</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trò</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chăm</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sóc</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rừng</a:t>
            </a: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spcBef>
                <a:spcPts val="0"/>
              </a:spcBef>
              <a:spcAft>
                <a:spcPts val="0"/>
              </a:spcAft>
            </a:pP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Học</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sinh</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ghi</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đáp</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án</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cá</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nhân</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vào</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giấy</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nhớ</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(5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phút</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dán</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quanh</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bảng</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phụ</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tổng</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hợp</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và</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ghi</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đáp</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án</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vào</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trung</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tâm</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bảng</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phụ</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(5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phút</a:t>
            </a:r>
            <a:r>
              <a:rPr lang="en-US" sz="2800" kern="100" dirty="0">
                <a:latin typeface="Times New Roman" panose="02020603050405020304" pitchFamily="18" charset="0"/>
                <a:ea typeface="Arial" panose="020B0604020202020204" pitchFamily="34" charset="0"/>
                <a:cs typeface="Times New Roman" panose="02020603050405020304" pitchFamily="18" charset="0"/>
              </a:rPr>
              <a:t>)</a:t>
            </a:r>
          </a:p>
          <a:p>
            <a:pPr marL="0" marR="0" algn="just">
              <a:spcBef>
                <a:spcPts val="0"/>
              </a:spcBef>
              <a:spcAft>
                <a:spcPts val="0"/>
              </a:spcAft>
            </a:pP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Đại</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diện</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các</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báo</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cáo</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đối</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chiếu</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giữa</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2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cặp</a:t>
            </a:r>
            <a:r>
              <a:rPr lang="en-US" sz="2800" kern="100" dirty="0">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800" kern="100" dirty="0">
                <a:latin typeface="Times New Roman" panose="02020603050405020304" pitchFamily="18" charset="0"/>
                <a:ea typeface="Arial" panose="020B0604020202020204" pitchFamily="34" charset="0"/>
                <a:cs typeface="Times New Roman" panose="02020603050405020304" pitchFamily="18" charset="0"/>
              </a:rPr>
              <a:t>.</a:t>
            </a:r>
            <a:endParaRPr lang="en-US" sz="2800" kern="100"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720509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911A9-50E8-F7CC-7CFF-1259A104726E}"/>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8E6B21CF-24C1-D6D9-8D5D-9C9F0AEA6781}"/>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BF3C126C-F396-DB93-E43E-A2B808D6EBBA}"/>
              </a:ext>
            </a:extLst>
          </p:cNvPr>
          <p:cNvSpPr>
            <a:spLocks noGrp="1"/>
          </p:cNvSpPr>
          <p:nvPr>
            <p:ph type="subTitle" idx="1"/>
          </p:nvPr>
        </p:nvSpPr>
        <p:spPr/>
        <p:txBody>
          <a:bodyPr/>
          <a:lstStyle/>
          <a:p>
            <a:endParaRPr lang="en-US"/>
          </a:p>
        </p:txBody>
      </p:sp>
      <p:sp>
        <p:nvSpPr>
          <p:cNvPr id="5" name="Title 4">
            <a:extLst>
              <a:ext uri="{FF2B5EF4-FFF2-40B4-BE49-F238E27FC236}">
                <a16:creationId xmlns:a16="http://schemas.microsoft.com/office/drawing/2014/main" id="{5C80F47C-AFDA-3C86-B2F2-4967EE0F1954}"/>
              </a:ext>
            </a:extLst>
          </p:cNvPr>
          <p:cNvSpPr>
            <a:spLocks noGrp="1"/>
          </p:cNvSpPr>
          <p:nvPr>
            <p:ph type="title" idx="3"/>
          </p:nvPr>
        </p:nvSpPr>
        <p:spPr/>
        <p:txBody>
          <a:bodyPr/>
          <a:lstStyle/>
          <a:p>
            <a:endParaRPr lang="en-US"/>
          </a:p>
        </p:txBody>
      </p:sp>
      <p:sp>
        <p:nvSpPr>
          <p:cNvPr id="6" name="Subtitle 5">
            <a:extLst>
              <a:ext uri="{FF2B5EF4-FFF2-40B4-BE49-F238E27FC236}">
                <a16:creationId xmlns:a16="http://schemas.microsoft.com/office/drawing/2014/main" id="{B5593E4F-E690-A6CD-9012-C0DFFDEBBAC8}"/>
              </a:ext>
            </a:extLst>
          </p:cNvPr>
          <p:cNvSpPr>
            <a:spLocks noGrp="1"/>
          </p:cNvSpPr>
          <p:nvPr>
            <p:ph type="subTitle" idx="4"/>
          </p:nvPr>
        </p:nvSpPr>
        <p:spPr/>
        <p:txBody>
          <a:bodyPr/>
          <a:lstStyle/>
          <a:p>
            <a:endParaRPr lang="en-US"/>
          </a:p>
        </p:txBody>
      </p:sp>
      <p:sp>
        <p:nvSpPr>
          <p:cNvPr id="7" name="Title 6">
            <a:extLst>
              <a:ext uri="{FF2B5EF4-FFF2-40B4-BE49-F238E27FC236}">
                <a16:creationId xmlns:a16="http://schemas.microsoft.com/office/drawing/2014/main" id="{713BFF09-245E-6A60-7E93-E03EB8A19AA2}"/>
              </a:ext>
            </a:extLst>
          </p:cNvPr>
          <p:cNvSpPr>
            <a:spLocks noGrp="1"/>
          </p:cNvSpPr>
          <p:nvPr>
            <p:ph type="title" idx="5"/>
          </p:nvPr>
        </p:nvSpPr>
        <p:spPr/>
        <p:txBody>
          <a:bodyPr/>
          <a:lstStyle/>
          <a:p>
            <a:endParaRPr lang="en-US"/>
          </a:p>
        </p:txBody>
      </p:sp>
      <p:sp>
        <p:nvSpPr>
          <p:cNvPr id="8" name="Subtitle 7">
            <a:extLst>
              <a:ext uri="{FF2B5EF4-FFF2-40B4-BE49-F238E27FC236}">
                <a16:creationId xmlns:a16="http://schemas.microsoft.com/office/drawing/2014/main" id="{DBDD0F40-C721-56D2-B04A-A46B113702EC}"/>
              </a:ext>
            </a:extLst>
          </p:cNvPr>
          <p:cNvSpPr>
            <a:spLocks noGrp="1"/>
          </p:cNvSpPr>
          <p:nvPr>
            <p:ph type="subTitle" idx="6"/>
          </p:nvPr>
        </p:nvSpPr>
        <p:spPr/>
        <p:txBody>
          <a:bodyPr/>
          <a:lstStyle/>
          <a:p>
            <a:endParaRPr lang="en-US"/>
          </a:p>
        </p:txBody>
      </p:sp>
      <p:pic>
        <p:nvPicPr>
          <p:cNvPr id="9" name="Picture 8">
            <a:extLst>
              <a:ext uri="{FF2B5EF4-FFF2-40B4-BE49-F238E27FC236}">
                <a16:creationId xmlns:a16="http://schemas.microsoft.com/office/drawing/2014/main" id="{9663C9E5-FF1C-EE08-3885-F809F2AD5D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225" y="40010"/>
            <a:ext cx="8698543" cy="5063479"/>
          </a:xfrm>
          <a:prstGeom prst="rect">
            <a:avLst/>
          </a:prstGeom>
          <a:noFill/>
          <a:ln>
            <a:noFill/>
          </a:ln>
        </p:spPr>
      </p:pic>
    </p:spTree>
    <p:extLst>
      <p:ext uri="{BB962C8B-B14F-4D97-AF65-F5344CB8AC3E}">
        <p14:creationId xmlns:p14="http://schemas.microsoft.com/office/powerpoint/2010/main" val="85389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E1554FA-1E3E-C013-935F-0471019ABEDA}"/>
              </a:ext>
            </a:extLst>
          </p:cNvPr>
          <p:cNvSpPr txBox="1"/>
          <p:nvPr/>
        </p:nvSpPr>
        <p:spPr>
          <a:xfrm>
            <a:off x="284284" y="0"/>
            <a:ext cx="8575431" cy="5468164"/>
          </a:xfrm>
          <a:prstGeom prst="rect">
            <a:avLst/>
          </a:prstGeom>
          <a:noFill/>
        </p:spPr>
        <p:txBody>
          <a:bodyPr wrap="square">
            <a:spAutoFit/>
          </a:bodyPr>
          <a:lstStyle/>
          <a:p>
            <a:pPr marL="0" marR="0" algn="just"/>
            <a:r>
              <a:rPr lang="en-US" sz="2800" b="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Vai </a:t>
            </a:r>
            <a:r>
              <a:rPr lang="en-US" sz="2800" b="1"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800" b="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2800" b="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800" b="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sóc</a:t>
            </a:r>
            <a:r>
              <a:rPr lang="en-US" sz="2800" b="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2800"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algn="just"/>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1.1. Vai </a:t>
            </a:r>
            <a:r>
              <a:rPr lang="en-US" sz="2800" b="1"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trò</a:t>
            </a:r>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trồng</a:t>
            </a:r>
            <a:r>
              <a:rPr lang="en-US" sz="2800" b="1"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rừng</a:t>
            </a:r>
            <a:endParaRPr lang="en-US" sz="2800"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30480" marR="30480" algn="just"/>
            <a:r>
              <a:rPr lang="vi-VN"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u="sng"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Đối với con người:</a:t>
            </a:r>
            <a:endParaRPr lang="en-US" sz="2800" u="sng" dirty="0">
              <a:solidFill>
                <a:srgbClr val="002060"/>
              </a:solidFill>
              <a:effectLst/>
              <a:latin typeface="Times New Roman" panose="02020603050405020304" pitchFamily="18" charset="0"/>
              <a:ea typeface="Times New Roman" panose="02020603050405020304" pitchFamily="18" charset="0"/>
            </a:endParaRPr>
          </a:p>
          <a:p>
            <a:pPr marL="30480" marR="30480" algn="just"/>
            <a:r>
              <a:rPr lang="vi-VN"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Cung cấp lâm sản, đặc sản phục vụ nhu cầu tiêu dùng.</a:t>
            </a:r>
            <a:endParaRPr lang="en-US" sz="2800" dirty="0">
              <a:solidFill>
                <a:srgbClr val="002060"/>
              </a:solidFill>
              <a:effectLst/>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vi-VN"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Tăng thu nhập và cải thiện đời sống cho người dân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vi-VN"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vi-VN"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u="sng"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Đối với môi trường:</a:t>
            </a:r>
            <a:endParaRPr lang="en-US" sz="2800" u="sng" dirty="0">
              <a:solidFill>
                <a:srgbClr val="002060"/>
              </a:solidFill>
              <a:effectLst/>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vi-VN"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Phủ xanh những vùng đất trống, đồi núi trọc; khôi phục lại những diện tích rừng bị tàn phá do cháy, thiên tai,...</a:t>
            </a:r>
            <a:endParaRPr lang="en-US" sz="2800" dirty="0">
              <a:solidFill>
                <a:srgbClr val="002060"/>
              </a:solidFill>
              <a:effectLst/>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vi-VN"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Bảo vệ môi trường sống như duy trì sự cân bằng O</a:t>
            </a:r>
            <a:r>
              <a:rPr lang="en-US" sz="2800" baseline="-25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và CO</a:t>
            </a:r>
            <a:r>
              <a:rPr lang="en-US" sz="2800" baseline="-25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trong khí quyển,...; góp phần bảo tồn đa dạng sinh học.</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3480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barn(inVertical)">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barn(inVertical)">
                                      <p:cBhvr>
                                        <p:cTn id="15" dur="500"/>
                                        <p:tgtEl>
                                          <p:spTgt spid="1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0">
                                            <p:txEl>
                                              <p:pRg st="3" end="3"/>
                                            </p:txEl>
                                          </p:spTgt>
                                        </p:tgtEl>
                                        <p:attrNameLst>
                                          <p:attrName>style.visibility</p:attrName>
                                        </p:attrNameLst>
                                      </p:cBhvr>
                                      <p:to>
                                        <p:strVal val="visible"/>
                                      </p:to>
                                    </p:set>
                                    <p:animEffect transition="in" filter="fade">
                                      <p:cBhvr>
                                        <p:cTn id="20" dur="1000"/>
                                        <p:tgtEl>
                                          <p:spTgt spid="10">
                                            <p:txEl>
                                              <p:pRg st="3" end="3"/>
                                            </p:txEl>
                                          </p:spTgt>
                                        </p:tgtEl>
                                      </p:cBhvr>
                                    </p:animEffect>
                                    <p:anim calcmode="lin" valueType="num">
                                      <p:cBhvr>
                                        <p:cTn id="21"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1000"/>
                                        <p:tgtEl>
                                          <p:spTgt spid="10">
                                            <p:txEl>
                                              <p:pRg st="4" end="4"/>
                                            </p:txEl>
                                          </p:spTgt>
                                        </p:tgtEl>
                                      </p:cBhvr>
                                    </p:animEffect>
                                    <p:anim calcmode="lin" valueType="num">
                                      <p:cBhvr>
                                        <p:cTn id="28"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0">
                                            <p:txEl>
                                              <p:pRg st="5" end="5"/>
                                            </p:txEl>
                                          </p:spTgt>
                                        </p:tgtEl>
                                        <p:attrNameLst>
                                          <p:attrName>style.visibility</p:attrName>
                                        </p:attrNameLst>
                                      </p:cBhvr>
                                      <p:to>
                                        <p:strVal val="visible"/>
                                      </p:to>
                                    </p:set>
                                    <p:animEffect transition="in" filter="barn(inVertical)">
                                      <p:cBhvr>
                                        <p:cTn id="34" dur="500"/>
                                        <p:tgtEl>
                                          <p:spTgt spid="10">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0">
                                            <p:txEl>
                                              <p:pRg st="6" end="6"/>
                                            </p:txEl>
                                          </p:spTgt>
                                        </p:tgtEl>
                                        <p:attrNameLst>
                                          <p:attrName>style.visibility</p:attrName>
                                        </p:attrNameLst>
                                      </p:cBhvr>
                                      <p:to>
                                        <p:strVal val="visible"/>
                                      </p:to>
                                    </p:set>
                                    <p:animEffect transition="in" filter="barn(inVertical)">
                                      <p:cBhvr>
                                        <p:cTn id="39" dur="500"/>
                                        <p:tgtEl>
                                          <p:spTgt spid="10">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0">
                                            <p:txEl>
                                              <p:pRg st="7" end="7"/>
                                            </p:txEl>
                                          </p:spTgt>
                                        </p:tgtEl>
                                        <p:attrNameLst>
                                          <p:attrName>style.visibility</p:attrName>
                                        </p:attrNameLst>
                                      </p:cBhvr>
                                      <p:to>
                                        <p:strVal val="visible"/>
                                      </p:to>
                                    </p:set>
                                    <p:animEffect transition="in" filter="barn(inVertical)">
                                      <p:cBhvr>
                                        <p:cTn id="44"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hat To Do For World Nature Conservation Day by Slidesgo">
  <a:themeElements>
    <a:clrScheme name="Simple Light">
      <a:dk1>
        <a:srgbClr val="13234B"/>
      </a:dk1>
      <a:lt1>
        <a:srgbClr val="FFFFFF"/>
      </a:lt1>
      <a:dk2>
        <a:srgbClr val="FEFEFE"/>
      </a:dk2>
      <a:lt2>
        <a:srgbClr val="678D41"/>
      </a:lt2>
      <a:accent1>
        <a:srgbClr val="C9D887"/>
      </a:accent1>
      <a:accent2>
        <a:srgbClr val="5080D4"/>
      </a:accent2>
      <a:accent3>
        <a:srgbClr val="394D85"/>
      </a:accent3>
      <a:accent4>
        <a:srgbClr val="A2CE9C"/>
      </a:accent4>
      <a:accent5>
        <a:srgbClr val="7EC1F4"/>
      </a:accent5>
      <a:accent6>
        <a:srgbClr val="FFFFFF"/>
      </a:accent6>
      <a:hlink>
        <a:srgbClr val="1323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961</TotalTime>
  <Words>3227</Words>
  <Application>Microsoft Office PowerPoint</Application>
  <PresentationFormat>On-screen Show (16:9)</PresentationFormat>
  <Paragraphs>211</Paragraphs>
  <Slides>52</Slides>
  <Notes>17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Wingdings</vt:lpstr>
      <vt:lpstr>Times New Roman</vt:lpstr>
      <vt:lpstr>Ingrid Darling</vt:lpstr>
      <vt:lpstr>Fahkwang</vt:lpstr>
      <vt:lpstr>Arial</vt:lpstr>
      <vt:lpstr>Quicksand</vt:lpstr>
      <vt:lpstr>What To Do For World Nature Conservation Day by Slidesgo</vt:lpstr>
      <vt:lpstr>CHÀO MỪNG CÁC EM ĐẾN VỚI BÀI HỌC NGÀY HÔM NAY!</vt:lpstr>
      <vt:lpstr>KHỞI ĐỘNG </vt:lpstr>
      <vt:lpstr>KHỞI ĐỘNG </vt:lpstr>
      <vt:lpstr>PowerPoint Presentation</vt:lpstr>
      <vt:lpstr>NỘI DUNG BÀI HỌC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 </vt:lpstr>
      <vt:lpstr>CẢM ƠN CÁC EM ĐÃ CHÚ Ý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BÀI HỌC NGÀY HÔM NAY!</dc:title>
  <dc:creator>ASUS</dc:creator>
  <cp:lastModifiedBy>DELL</cp:lastModifiedBy>
  <cp:revision>14</cp:revision>
  <dcterms:modified xsi:type="dcterms:W3CDTF">2025-10-16T04:13:14Z</dcterms:modified>
</cp:coreProperties>
</file>