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289" r:id="rId2"/>
    <p:sldId id="770" r:id="rId3"/>
    <p:sldId id="771" r:id="rId4"/>
    <p:sldId id="772" r:id="rId5"/>
    <p:sldId id="773" r:id="rId6"/>
    <p:sldId id="731" r:id="rId7"/>
    <p:sldId id="411" r:id="rId8"/>
    <p:sldId id="734" r:id="rId9"/>
    <p:sldId id="732" r:id="rId10"/>
    <p:sldId id="779" r:id="rId11"/>
    <p:sldId id="780" r:id="rId12"/>
    <p:sldId id="781" r:id="rId13"/>
    <p:sldId id="782" r:id="rId14"/>
    <p:sldId id="774" r:id="rId15"/>
    <p:sldId id="775" r:id="rId16"/>
    <p:sldId id="776" r:id="rId17"/>
    <p:sldId id="777" r:id="rId18"/>
    <p:sldId id="778" r:id="rId19"/>
    <p:sldId id="783" r:id="rId20"/>
    <p:sldId id="784" r:id="rId21"/>
    <p:sldId id="791" r:id="rId22"/>
    <p:sldId id="785" r:id="rId23"/>
    <p:sldId id="786" r:id="rId24"/>
    <p:sldId id="792" r:id="rId25"/>
    <p:sldId id="787" r:id="rId26"/>
    <p:sldId id="788" r:id="rId27"/>
    <p:sldId id="789" r:id="rId28"/>
    <p:sldId id="790" r:id="rId29"/>
    <p:sldId id="793" r:id="rId30"/>
    <p:sldId id="795" r:id="rId31"/>
    <p:sldId id="796" r:id="rId32"/>
    <p:sldId id="797" r:id="rId33"/>
    <p:sldId id="798" r:id="rId34"/>
    <p:sldId id="794" r:id="rId35"/>
    <p:sldId id="799" r:id="rId36"/>
    <p:sldId id="800" r:id="rId37"/>
    <p:sldId id="802" r:id="rId38"/>
    <p:sldId id="801" r:id="rId39"/>
    <p:sldId id="803" r:id="rId40"/>
    <p:sldId id="809" r:id="rId41"/>
    <p:sldId id="300" r:id="rId42"/>
    <p:sldId id="302" r:id="rId43"/>
    <p:sldId id="712" r:id="rId44"/>
    <p:sldId id="304" r:id="rId45"/>
    <p:sldId id="805" r:id="rId46"/>
    <p:sldId id="804" r:id="rId47"/>
    <p:sldId id="683" r:id="rId48"/>
    <p:sldId id="80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525390-D74B-4B89-93CD-0804437E23A2}" type="datetimeFigureOut">
              <a:rPr lang="en-US" smtClean="0"/>
              <a:t>9/29/2025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884B8F-FA84-4529-8F17-03A3B4F3FB6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509F85BE-46C5-4485-97D8-CEDF2F590F9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t>40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509F85BE-46C5-4485-97D8-CEDF2F590F9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t>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89472EB-9D02-4FD6-9DB2-F090ECD8965F}" type="datetime1">
              <a:rPr lang="en-US" smtClean="0"/>
              <a:t>9/29/2025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E2EFC4C-BCD1-45A8-8F76-210A59BA9DF2}" type="datetime1">
              <a:rPr lang="en-US" smtClean="0"/>
              <a:t>9/29/2025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4C1EED-7258-4670-96EB-FF00DB8ED1B2}" type="datetime1">
              <a:rPr lang="en-US" smtClean="0"/>
              <a:t>9/29/2025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3D88535-3603-4DFF-B1D9-77026F72F41F}" type="datetime1">
              <a:rPr lang="en-US" smtClean="0"/>
              <a:t>9/29/2025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3630921-E2FC-4003-A01D-6ABB6DD535D3}" type="datetime1">
              <a:rPr lang="en-US" smtClean="0"/>
              <a:t>9/29/2025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EEED3D-5BF4-4616-91C0-53F5D0A2F228}" type="datetime1">
              <a:rPr lang="en-US" smtClean="0"/>
              <a:t>9/29/2025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0539235-32FE-4E73-9E29-C046407A60FE}" type="datetime1">
              <a:rPr lang="en-US" smtClean="0"/>
              <a:t>9/29/2025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1975110-D9D0-4903-98FB-4F85269E828E}" type="datetime1">
              <a:rPr lang="en-US" smtClean="0"/>
              <a:t>9/29/2025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8F212EF-DFEE-4854-9168-466E1144E5D1}" type="datetime1">
              <a:rPr lang="en-US" smtClean="0"/>
              <a:t>9/29/2025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4B3EC0-C4C5-4CB2-9F4F-41750D429FD0}" type="datetime1">
              <a:rPr lang="en-US" smtClean="0"/>
              <a:t>9/29/2025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31F892-FE8B-45AD-B6DA-EBC2E80567D8}" type="datetime1">
              <a:rPr lang="en-US" smtClean="0"/>
              <a:t>9/29/2025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17"/>
          <p:cNvSpPr>
            <a:spLocks noChangeArrowheads="1"/>
          </p:cNvSpPr>
          <p:nvPr userDrawn="1"/>
        </p:nvSpPr>
        <p:spPr bwMode="gray">
          <a:xfrm>
            <a:off x="0" y="-9525"/>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ln>
          <a:effectLst/>
        </p:spPr>
        <p:txBody>
          <a:bodyPr wrap="none" anchor="ctr"/>
          <a:lstStyle/>
          <a:p>
            <a:endParaRPr lang="en-US"/>
          </a:p>
        </p:txBody>
      </p:sp>
      <p:sp>
        <p:nvSpPr>
          <p:cNvPr id="11"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793E9-4106-47E3-A39C-1839F31E6E25}" type="datetime1">
              <a:rPr lang="en-US" smtClean="0"/>
              <a:t>9/29/2025</a:t>
            </a:fld>
            <a:endParaRPr lang="en-US"/>
          </a:p>
        </p:txBody>
      </p:sp>
      <p:sp>
        <p:nvSpPr>
          <p:cNvPr id="14"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DB642-B96B-4E4F-95BE-DCA4F685BD5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slide" Target="slide5.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48.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7.GIF"/><Relationship Id="rId5" Type="http://schemas.openxmlformats.org/officeDocument/2006/relationships/image" Target="../media/image46.jpeg"/><Relationship Id="rId10" Type="http://schemas.openxmlformats.org/officeDocument/2006/relationships/image" Target="../media/image51.svg"/><Relationship Id="rId4" Type="http://schemas.openxmlformats.org/officeDocument/2006/relationships/notesSlide" Target="../notesSlides/notesSlide1.xml"/><Relationship Id="rId9" Type="http://schemas.openxmlformats.org/officeDocument/2006/relationships/image" Target="../media/image50.png"/></Relationships>
</file>

<file path=ppt/slides/_rels/slide41.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slide" Target="slide42.xml"/><Relationship Id="rId12" Type="http://schemas.openxmlformats.org/officeDocument/2006/relationships/image" Target="../media/image53.GIF"/><Relationship Id="rId2" Type="http://schemas.openxmlformats.org/officeDocument/2006/relationships/audio" Target="../media/media2.wav"/><Relationship Id="rId16" Type="http://schemas.openxmlformats.org/officeDocument/2006/relationships/slide" Target="slide46.xml"/><Relationship Id="rId1" Type="http://schemas.microsoft.com/office/2007/relationships/media" Target="../media/media2.wav"/><Relationship Id="rId6" Type="http://schemas.openxmlformats.org/officeDocument/2006/relationships/image" Target="../media/image52.png"/><Relationship Id="rId11" Type="http://schemas.openxmlformats.org/officeDocument/2006/relationships/image" Target="../media/image48.GIF"/><Relationship Id="rId5" Type="http://schemas.openxmlformats.org/officeDocument/2006/relationships/image" Target="../media/image46.jpeg"/><Relationship Id="rId15" Type="http://schemas.openxmlformats.org/officeDocument/2006/relationships/image" Target="../media/image51.svg"/><Relationship Id="rId10" Type="http://schemas.openxmlformats.org/officeDocument/2006/relationships/image" Target="../media/image47.GIF"/><Relationship Id="rId4" Type="http://schemas.openxmlformats.org/officeDocument/2006/relationships/notesSlide" Target="../notesSlides/notesSlide2.xml"/><Relationship Id="rId9" Type="http://schemas.openxmlformats.org/officeDocument/2006/relationships/slide" Target="slide44.xml"/><Relationship Id="rId1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46.jpe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55.png"/><Relationship Id="rId5" Type="http://schemas.openxmlformats.org/officeDocument/2006/relationships/image" Target="../media/image58.png"/><Relationship Id="rId10" Type="http://schemas.openxmlformats.org/officeDocument/2006/relationships/image" Target="../media/image54.png"/><Relationship Id="rId4" Type="http://schemas.microsoft.com/office/2007/relationships/hdphoto" Target="../media/hdphoto1.wdp"/><Relationship Id="rId9" Type="http://schemas.openxmlformats.org/officeDocument/2006/relationships/slide" Target="slide41.xml"/></Relationships>
</file>

<file path=ppt/slides/_rels/slide4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60.jpeg"/><Relationship Id="rId2" Type="http://schemas.openxmlformats.org/officeDocument/2006/relationships/image" Target="../media/image46.jpe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55.png"/><Relationship Id="rId5" Type="http://schemas.openxmlformats.org/officeDocument/2006/relationships/image" Target="../media/image58.png"/><Relationship Id="rId10" Type="http://schemas.openxmlformats.org/officeDocument/2006/relationships/image" Target="../media/image54.png"/><Relationship Id="rId4" Type="http://schemas.microsoft.com/office/2007/relationships/hdphoto" Target="../media/hdphoto1.wdp"/><Relationship Id="rId9" Type="http://schemas.openxmlformats.org/officeDocument/2006/relationships/slide" Target="slide41.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5125" name="Rectangle 11"/>
          <p:cNvSpPr>
            <a:spLocks noChangeArrowheads="1"/>
          </p:cNvSpPr>
          <p:nvPr/>
        </p:nvSpPr>
        <p:spPr bwMode="auto">
          <a:xfrm>
            <a:off x="2362200" y="2119449"/>
            <a:ext cx="7239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defTabSz="119380" eaLnBrk="0" hangingPunct="0">
              <a:defRPr>
                <a:solidFill>
                  <a:schemeClr val="tx1"/>
                </a:solidFill>
                <a:latin typeface="Arial" panose="020B0604020202020204" pitchFamily="34" charset="0"/>
              </a:defRPr>
            </a:lvl1pPr>
            <a:lvl2pPr marL="742950" indent="-285750" defTabSz="119380" eaLnBrk="0" hangingPunct="0">
              <a:defRPr>
                <a:solidFill>
                  <a:schemeClr val="tx1"/>
                </a:solidFill>
                <a:latin typeface="Arial" panose="020B0604020202020204" pitchFamily="34" charset="0"/>
              </a:defRPr>
            </a:lvl2pPr>
            <a:lvl3pPr marL="1143000" indent="-228600" defTabSz="119380" eaLnBrk="0" hangingPunct="0">
              <a:defRPr>
                <a:solidFill>
                  <a:schemeClr val="tx1"/>
                </a:solidFill>
                <a:latin typeface="Arial" panose="020B0604020202020204" pitchFamily="34" charset="0"/>
              </a:defRPr>
            </a:lvl3pPr>
            <a:lvl4pPr marL="1600200" indent="-228600" defTabSz="119380" eaLnBrk="0" hangingPunct="0">
              <a:defRPr>
                <a:solidFill>
                  <a:schemeClr val="tx1"/>
                </a:solidFill>
                <a:latin typeface="Arial" panose="020B0604020202020204" pitchFamily="34" charset="0"/>
              </a:defRPr>
            </a:lvl4pPr>
            <a:lvl5pPr marL="2057400" indent="-228600" defTabSz="119380" eaLnBrk="0" hangingPunct="0">
              <a:defRPr>
                <a:solidFill>
                  <a:schemeClr val="tx1"/>
                </a:solidFill>
                <a:latin typeface="Arial" panose="020B0604020202020204" pitchFamily="34" charset="0"/>
              </a:defRPr>
            </a:lvl5pPr>
            <a:lvl6pPr marL="2514600" indent="-228600" defTabSz="119380" eaLnBrk="0" fontAlgn="base" hangingPunct="0">
              <a:spcBef>
                <a:spcPct val="0"/>
              </a:spcBef>
              <a:spcAft>
                <a:spcPct val="0"/>
              </a:spcAft>
              <a:defRPr>
                <a:solidFill>
                  <a:schemeClr val="tx1"/>
                </a:solidFill>
                <a:latin typeface="Arial" panose="020B0604020202020204" pitchFamily="34" charset="0"/>
              </a:defRPr>
            </a:lvl6pPr>
            <a:lvl7pPr marL="2971800" indent="-228600" defTabSz="119380" eaLnBrk="0" fontAlgn="base" hangingPunct="0">
              <a:spcBef>
                <a:spcPct val="0"/>
              </a:spcBef>
              <a:spcAft>
                <a:spcPct val="0"/>
              </a:spcAft>
              <a:defRPr>
                <a:solidFill>
                  <a:schemeClr val="tx1"/>
                </a:solidFill>
                <a:latin typeface="Arial" panose="020B0604020202020204" pitchFamily="34" charset="0"/>
              </a:defRPr>
            </a:lvl7pPr>
            <a:lvl8pPr marL="3429000" indent="-228600" defTabSz="119380" eaLnBrk="0" fontAlgn="base" hangingPunct="0">
              <a:spcBef>
                <a:spcPct val="0"/>
              </a:spcBef>
              <a:spcAft>
                <a:spcPct val="0"/>
              </a:spcAft>
              <a:defRPr>
                <a:solidFill>
                  <a:schemeClr val="tx1"/>
                </a:solidFill>
                <a:latin typeface="Arial" panose="020B0604020202020204" pitchFamily="34" charset="0"/>
              </a:defRPr>
            </a:lvl8pPr>
            <a:lvl9pPr marL="3886200" indent="-228600" defTabSz="11938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a:solidFill>
                  <a:srgbClr val="00B050"/>
                </a:solidFill>
              </a:rPr>
              <a:t>		</a:t>
            </a:r>
            <a:r>
              <a:rPr lang="en-US" altLang="en-US" sz="6000" b="1">
                <a:solidFill>
                  <a:srgbClr val="00B050"/>
                </a:solidFill>
                <a:latin typeface="Calibri" panose="020F0502020204030204" pitchFamily="34" charset="0"/>
              </a:rPr>
              <a:t>SINH HỌC 12</a:t>
            </a:r>
          </a:p>
        </p:txBody>
      </p:sp>
      <p:sp>
        <p:nvSpPr>
          <p:cNvPr id="2" name="Slide Number Placeholder 1"/>
          <p:cNvSpPr>
            <a:spLocks noGrp="1"/>
          </p:cNvSpPr>
          <p:nvPr>
            <p:ph type="sldNum" sz="quarter" idx="12"/>
          </p:nvPr>
        </p:nvSpPr>
        <p:spPr/>
        <p:txBody>
          <a:bodyPr/>
          <a:lstStyle/>
          <a:p>
            <a:fld id="{A38DB642-B96B-4E4F-95BE-DCA4F685BD55}" type="slidenum">
              <a:rPr lang="en-US" smtClean="0"/>
              <a:t>1</a:t>
            </a:fld>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10</a:t>
            </a:fld>
            <a:endParaRPr lang="en-US"/>
          </a:p>
        </p:txBody>
      </p:sp>
      <p:sp>
        <p:nvSpPr>
          <p:cNvPr id="3" name="Google Shape;158;p6"/>
          <p:cNvSpPr/>
          <p:nvPr/>
        </p:nvSpPr>
        <p:spPr>
          <a:xfrm>
            <a:off x="114476" y="97668"/>
            <a:ext cx="3081305"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371975" y="807093"/>
            <a:ext cx="10896389" cy="726994"/>
          </a:xfrm>
          <a:prstGeom prst="rect">
            <a:avLst/>
          </a:prstGeom>
          <a:noFill/>
        </p:spPr>
        <p:txBody>
          <a:bodyPr wrap="square">
            <a:spAutoFit/>
          </a:bodyPr>
          <a:lstStyle/>
          <a:p>
            <a:pPr algn="just">
              <a:lnSpc>
                <a:spcPct val="109000"/>
              </a:lnSpc>
              <a:spcAft>
                <a:spcPts val="300"/>
              </a:spcAft>
            </a:pPr>
            <a:r>
              <a:rPr lang="en-US" sz="4000" b="1">
                <a:solidFill>
                  <a:srgbClr val="FF0000"/>
                </a:solidFill>
                <a:effectLst/>
                <a:latin typeface="Calibri" panose="020F0502020204030204" pitchFamily="34" charset="0"/>
                <a:ea typeface="Segoe UI" panose="020B0502040204020203" pitchFamily="34" charset="0"/>
                <a:cs typeface="Arial" panose="020B0604020202020204" pitchFamily="34" charset="0"/>
              </a:rPr>
              <a:t>2. </a:t>
            </a:r>
            <a:r>
              <a:rPr lang="en-US" sz="4000" b="1">
                <a:solidFill>
                  <a:srgbClr val="FF0000"/>
                </a:solidFill>
                <a:latin typeface="Calibri" panose="020F0502020204030204" pitchFamily="34" charset="0"/>
                <a:ea typeface="Segoe UI" panose="020B0502040204020203" pitchFamily="34" charset="0"/>
                <a:cs typeface="Arial" panose="020B0604020202020204" pitchFamily="34" charset="0"/>
              </a:rPr>
              <a:t>Thành tựu và ứng dụng giải mã hệ gene người</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36" y="1352337"/>
            <a:ext cx="1575779" cy="1452846"/>
          </a:xfrm>
          <a:prstGeom prst="rect">
            <a:avLst/>
          </a:prstGeom>
        </p:spPr>
      </p:pic>
      <p:sp>
        <p:nvSpPr>
          <p:cNvPr id="9" name="Rectangle 8"/>
          <p:cNvSpPr/>
          <p:nvPr/>
        </p:nvSpPr>
        <p:spPr>
          <a:xfrm>
            <a:off x="2756914" y="1521505"/>
            <a:ext cx="7783709"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vi-VN" sz="3200" b="1">
                <a:solidFill>
                  <a:srgbClr val="000000"/>
                </a:solidFill>
                <a:effectLst/>
                <a:latin typeface="Calibri" panose="020F0502020204030204" pitchFamily="34" charset="0"/>
                <a:ea typeface="Arial" panose="020B0604020202020204" pitchFamily="34" charset="0"/>
                <a:cs typeface="Calibri" panose="020F0502020204030204" pitchFamily="34" charset="0"/>
              </a:rPr>
              <a:t>HS làm việc theo cặp dưới sự hướng dẫn của GV và </a:t>
            </a:r>
            <a:r>
              <a:rPr lang="en-US" sz="3200" b="1">
                <a:solidFill>
                  <a:srgbClr val="000000"/>
                </a:solidFill>
                <a:effectLst/>
                <a:latin typeface="Calibri" panose="020F0502020204030204" pitchFamily="34" charset="0"/>
                <a:ea typeface="Arial" panose="020B0604020202020204" pitchFamily="34" charset="0"/>
                <a:cs typeface="Calibri" panose="020F0502020204030204" pitchFamily="34" charset="0"/>
              </a:rPr>
              <a:t>hoàn thành p</a:t>
            </a:r>
            <a:r>
              <a:rPr lang="vi-VN" sz="3200" b="1">
                <a:solidFill>
                  <a:srgbClr val="000000"/>
                </a:solidFill>
                <a:effectLst/>
                <a:latin typeface="Calibri" panose="020F0502020204030204" pitchFamily="34" charset="0"/>
                <a:ea typeface="Calibri" panose="020F0502020204030204" pitchFamily="34" charset="0"/>
                <a:cs typeface="Calibri" panose="020F0502020204030204" pitchFamily="34" charset="0"/>
              </a:rPr>
              <a:t>hiếu học tập số 1.</a:t>
            </a:r>
            <a:endParaRPr lang="en-US" sz="3200" b="1">
              <a:effectLst/>
              <a:latin typeface="Arial" panose="020B0604020202020204" pitchFamily="34" charset="0"/>
              <a:ea typeface="Arial" panose="020B0604020202020204" pitchFamily="34" charset="0"/>
              <a:cs typeface="Calibri" panose="020F0502020204030204" pitchFamily="34" charset="0"/>
            </a:endParaRPr>
          </a:p>
        </p:txBody>
      </p:sp>
      <p:pic>
        <p:nvPicPr>
          <p:cNvPr id="14" name="Picture 13"/>
          <p:cNvPicPr>
            <a:picLocks noChangeAspect="1"/>
          </p:cNvPicPr>
          <p:nvPr/>
        </p:nvPicPr>
        <p:blipFill>
          <a:blip r:embed="rId3" cstate="print"/>
          <a:stretch>
            <a:fillRect/>
          </a:stretch>
        </p:blipFill>
        <p:spPr>
          <a:xfrm>
            <a:off x="8992981" y="2537616"/>
            <a:ext cx="3095283" cy="3159742"/>
          </a:xfrm>
          <a:prstGeom prst="rect">
            <a:avLst/>
          </a:prstGeom>
        </p:spPr>
      </p:pic>
      <p:sp>
        <p:nvSpPr>
          <p:cNvPr id="15" name="TextBox 14"/>
          <p:cNvSpPr txBox="1"/>
          <p:nvPr/>
        </p:nvSpPr>
        <p:spPr>
          <a:xfrm>
            <a:off x="9466215" y="5696964"/>
            <a:ext cx="2257349" cy="707886"/>
          </a:xfrm>
          <a:prstGeom prst="rect">
            <a:avLst/>
          </a:prstGeom>
          <a:noFill/>
        </p:spPr>
        <p:txBody>
          <a:bodyPr wrap="none" rtlCol="0">
            <a:spAutoFit/>
          </a:bodyPr>
          <a:lstStyle/>
          <a:p>
            <a:r>
              <a:rPr lang="en-US" sz="2000" b="1">
                <a:latin typeface="Calibri" panose="020F0502020204030204" pitchFamily="34" charset="0"/>
                <a:cs typeface="Calibri" panose="020F0502020204030204" pitchFamily="34" charset="0"/>
              </a:rPr>
              <a:t>Hình 4.1. Đặc điểm </a:t>
            </a:r>
          </a:p>
          <a:p>
            <a:r>
              <a:rPr lang="en-US" sz="2000" b="1">
                <a:latin typeface="Calibri" panose="020F0502020204030204" pitchFamily="34" charset="0"/>
                <a:cs typeface="Calibri" panose="020F0502020204030204" pitchFamily="34" charset="0"/>
              </a:rPr>
              <a:t>của hệ gene người</a:t>
            </a:r>
          </a:p>
        </p:txBody>
      </p:sp>
      <p:pic>
        <p:nvPicPr>
          <p:cNvPr id="6" name="Picture 5"/>
          <p:cNvPicPr>
            <a:picLocks noChangeAspect="1"/>
          </p:cNvPicPr>
          <p:nvPr/>
        </p:nvPicPr>
        <p:blipFill>
          <a:blip r:embed="rId4"/>
          <a:stretch>
            <a:fillRect/>
          </a:stretch>
        </p:blipFill>
        <p:spPr>
          <a:xfrm>
            <a:off x="844572" y="2692924"/>
            <a:ext cx="8157730" cy="388698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79" y="4052818"/>
            <a:ext cx="930597" cy="123025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11</a:t>
            </a:fld>
            <a:endParaRPr lang="en-US"/>
          </a:p>
        </p:txBody>
      </p:sp>
      <p:sp>
        <p:nvSpPr>
          <p:cNvPr id="3" name="Google Shape;158;p6"/>
          <p:cNvSpPr/>
          <p:nvPr/>
        </p:nvSpPr>
        <p:spPr>
          <a:xfrm>
            <a:off x="114476" y="97668"/>
            <a:ext cx="3081305"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371975" y="807093"/>
            <a:ext cx="10896389" cy="726994"/>
          </a:xfrm>
          <a:prstGeom prst="rect">
            <a:avLst/>
          </a:prstGeom>
          <a:noFill/>
        </p:spPr>
        <p:txBody>
          <a:bodyPr wrap="square">
            <a:spAutoFit/>
          </a:bodyPr>
          <a:lstStyle/>
          <a:p>
            <a:pPr algn="just">
              <a:lnSpc>
                <a:spcPct val="109000"/>
              </a:lnSpc>
              <a:spcAft>
                <a:spcPts val="300"/>
              </a:spcAft>
            </a:pPr>
            <a:r>
              <a:rPr lang="en-US" sz="4000" b="1">
                <a:solidFill>
                  <a:srgbClr val="FF0000"/>
                </a:solidFill>
                <a:effectLst/>
                <a:latin typeface="Calibri" panose="020F0502020204030204" pitchFamily="34" charset="0"/>
                <a:ea typeface="Segoe UI" panose="020B0502040204020203" pitchFamily="34" charset="0"/>
                <a:cs typeface="Arial" panose="020B0604020202020204" pitchFamily="34" charset="0"/>
              </a:rPr>
              <a:t>2. </a:t>
            </a:r>
            <a:r>
              <a:rPr lang="en-US" sz="4000" b="1">
                <a:solidFill>
                  <a:srgbClr val="FF0000"/>
                </a:solidFill>
                <a:latin typeface="Calibri" panose="020F0502020204030204" pitchFamily="34" charset="0"/>
                <a:ea typeface="Segoe UI" panose="020B0502040204020203" pitchFamily="34" charset="0"/>
                <a:cs typeface="Arial" panose="020B0604020202020204" pitchFamily="34" charset="0"/>
              </a:rPr>
              <a:t>Thành tựu và ứng dụng giải mã hệ gene người</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nvGraphicFramePr>
        <p:xfrm>
          <a:off x="1163782" y="1671771"/>
          <a:ext cx="10852726" cy="4535032"/>
        </p:xfrm>
        <a:graphic>
          <a:graphicData uri="http://schemas.openxmlformats.org/drawingml/2006/table">
            <a:tbl>
              <a:tblPr firstRow="1" firstCol="1" bandRow="1">
                <a:tableStyleId>{5C22544A-7EE6-4342-B048-85BDC9FD1C3A}</a:tableStyleId>
              </a:tblPr>
              <a:tblGrid>
                <a:gridCol w="1288554">
                  <a:extLst>
                    <a:ext uri="{9D8B030D-6E8A-4147-A177-3AD203B41FA5}">
                      <a16:colId xmlns:a16="http://schemas.microsoft.com/office/drawing/2014/main" val="20000"/>
                    </a:ext>
                  </a:extLst>
                </a:gridCol>
                <a:gridCol w="3805401">
                  <a:extLst>
                    <a:ext uri="{9D8B030D-6E8A-4147-A177-3AD203B41FA5}">
                      <a16:colId xmlns:a16="http://schemas.microsoft.com/office/drawing/2014/main" val="20001"/>
                    </a:ext>
                  </a:extLst>
                </a:gridCol>
                <a:gridCol w="5758771">
                  <a:extLst>
                    <a:ext uri="{9D8B030D-6E8A-4147-A177-3AD203B41FA5}">
                      <a16:colId xmlns:a16="http://schemas.microsoft.com/office/drawing/2014/main" val="20002"/>
                    </a:ext>
                  </a:extLst>
                </a:gridCol>
              </a:tblGrid>
              <a:tr h="2338764">
                <a:tc gridSpan="3">
                  <a:txBody>
                    <a:bodyPr/>
                    <a:lstStyle/>
                    <a:p>
                      <a:pPr algn="ctr">
                        <a:lnSpc>
                          <a:spcPct val="100000"/>
                        </a:lnSpc>
                        <a:spcBef>
                          <a:spcPts val="0"/>
                        </a:spcBef>
                        <a:spcAft>
                          <a:spcPts val="0"/>
                        </a:spcAft>
                      </a:pPr>
                      <a:r>
                        <a:rPr lang="vi-VN" sz="2800" b="1">
                          <a:solidFill>
                            <a:sysClr val="windowText" lastClr="000000"/>
                          </a:solidFill>
                          <a:effectLst/>
                          <a:latin typeface="Calibri" panose="020F0502020204030204" pitchFamily="34" charset="0"/>
                          <a:cs typeface="Calibri" panose="020F0502020204030204" pitchFamily="34" charset="0"/>
                        </a:rPr>
                        <a:t>PHIẾU HỌC TẬP SỐ 1</a:t>
                      </a:r>
                      <a:endParaRPr lang="en-US" sz="2800" b="1">
                        <a:solidFill>
                          <a:sysClr val="windowText" lastClr="000000"/>
                        </a:solidFill>
                        <a:effectLst/>
                        <a:latin typeface="Calibri" panose="020F0502020204030204" pitchFamily="34" charset="0"/>
                        <a:cs typeface="Calibri" panose="020F0502020204030204" pitchFamily="34" charset="0"/>
                      </a:endParaRPr>
                    </a:p>
                    <a:p>
                      <a:pPr algn="ctr">
                        <a:lnSpc>
                          <a:spcPct val="100000"/>
                        </a:lnSpc>
                        <a:spcBef>
                          <a:spcPts val="0"/>
                        </a:spcBef>
                        <a:spcAft>
                          <a:spcPts val="0"/>
                        </a:spcAft>
                      </a:pPr>
                      <a:r>
                        <a:rPr lang="vi-VN" sz="2800" b="1">
                          <a:solidFill>
                            <a:sysClr val="windowText" lastClr="000000"/>
                          </a:solidFill>
                          <a:effectLst/>
                          <a:latin typeface="Calibri" panose="020F0502020204030204" pitchFamily="34" charset="0"/>
                          <a:cs typeface="Calibri" panose="020F0502020204030204" pitchFamily="34" charset="0"/>
                        </a:rPr>
                        <a:t>TÌM HIỂU THÀNH TỰU VÀ ỨNG DỤNG CỦA GIẢI MÃ HỆ GENE NGƯỜI</a:t>
                      </a:r>
                      <a:endParaRPr lang="en-US" sz="2800" b="1">
                        <a:solidFill>
                          <a:sysClr val="windowText" lastClr="000000"/>
                        </a:solidFill>
                        <a:effectLst/>
                        <a:latin typeface="Calibri" panose="020F0502020204030204" pitchFamily="34" charset="0"/>
                        <a:cs typeface="Calibri" panose="020F0502020204030204" pitchFamily="34" charset="0"/>
                      </a:endParaRPr>
                    </a:p>
                    <a:p>
                      <a:pPr algn="l">
                        <a:lnSpc>
                          <a:spcPct val="100000"/>
                        </a:lnSpc>
                        <a:spcBef>
                          <a:spcPts val="0"/>
                        </a:spcBef>
                        <a:spcAft>
                          <a:spcPts val="0"/>
                        </a:spcAft>
                      </a:pPr>
                      <a:r>
                        <a:rPr lang="vi-VN" sz="2800" b="1">
                          <a:solidFill>
                            <a:sysClr val="windowText" lastClr="000000"/>
                          </a:solidFill>
                          <a:effectLst/>
                          <a:latin typeface="Calibri" panose="020F0502020204030204" pitchFamily="34" charset="0"/>
                          <a:cs typeface="Calibri" panose="020F0502020204030204" pitchFamily="34" charset="0"/>
                        </a:rPr>
                        <a:t>– Lớp:	 </a:t>
                      </a:r>
                      <a:r>
                        <a:rPr lang="en-GB" sz="2800" b="1">
                          <a:solidFill>
                            <a:sysClr val="windowText" lastClr="000000"/>
                          </a:solidFill>
                          <a:effectLst/>
                          <a:latin typeface="Calibri" panose="020F0502020204030204" pitchFamily="34" charset="0"/>
                          <a:cs typeface="Calibri" panose="020F0502020204030204" pitchFamily="34" charset="0"/>
                        </a:rPr>
                        <a:t>……………….</a:t>
                      </a:r>
                      <a:r>
                        <a:rPr lang="vi-VN" sz="2800" b="1">
                          <a:solidFill>
                            <a:sysClr val="windowText" lastClr="000000"/>
                          </a:solidFill>
                          <a:effectLst/>
                          <a:latin typeface="Calibri" panose="020F0502020204030204" pitchFamily="34" charset="0"/>
                          <a:cs typeface="Calibri" panose="020F0502020204030204" pitchFamily="34" charset="0"/>
                        </a:rPr>
                        <a:t> Nhóm thực hiện:</a:t>
                      </a:r>
                      <a:r>
                        <a:rPr lang="en-GB" sz="2800" b="1">
                          <a:solidFill>
                            <a:sysClr val="windowText" lastClr="000000"/>
                          </a:solidFill>
                          <a:effectLst/>
                          <a:latin typeface="Calibri" panose="020F0502020204030204" pitchFamily="34" charset="0"/>
                          <a:cs typeface="Calibri" panose="020F0502020204030204" pitchFamily="34" charset="0"/>
                        </a:rPr>
                        <a:t> ………………………..…</a:t>
                      </a:r>
                      <a:endParaRPr lang="en-US" sz="2800" b="1">
                        <a:solidFill>
                          <a:sysClr val="windowText" lastClr="000000"/>
                        </a:solidFill>
                        <a:effectLst/>
                        <a:latin typeface="Calibri" panose="020F0502020204030204" pitchFamily="34" charset="0"/>
                        <a:cs typeface="Calibri" panose="020F0502020204030204" pitchFamily="34" charset="0"/>
                      </a:endParaRPr>
                    </a:p>
                    <a:p>
                      <a:pPr algn="l">
                        <a:lnSpc>
                          <a:spcPct val="100000"/>
                        </a:lnSpc>
                        <a:spcBef>
                          <a:spcPts val="0"/>
                        </a:spcBef>
                        <a:spcAft>
                          <a:spcPts val="0"/>
                        </a:spcAft>
                      </a:pPr>
                      <a:r>
                        <a:rPr lang="vi-VN" sz="2800" b="1">
                          <a:solidFill>
                            <a:sysClr val="windowText" lastClr="000000"/>
                          </a:solidFill>
                          <a:effectLst/>
                          <a:latin typeface="Calibri" panose="020F0502020204030204" pitchFamily="34" charset="0"/>
                          <a:cs typeface="Calibri" panose="020F0502020204030204" pitchFamily="34" charset="0"/>
                        </a:rPr>
                        <a:t>– Họ và tên thành viên:</a:t>
                      </a:r>
                      <a:r>
                        <a:rPr lang="en-GB" sz="2800" b="1">
                          <a:solidFill>
                            <a:sysClr val="windowText" lastClr="000000"/>
                          </a:solidFill>
                          <a:effectLst/>
                          <a:latin typeface="Calibri" panose="020F0502020204030204" pitchFamily="34" charset="0"/>
                          <a:cs typeface="Calibri" panose="020F0502020204030204" pitchFamily="34" charset="0"/>
                        </a:rPr>
                        <a:t> …………………………………………………..</a:t>
                      </a:r>
                      <a:endParaRPr lang="en-US" sz="28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35125">
                <a:tc>
                  <a:txBody>
                    <a:bodyPr/>
                    <a:lstStyle/>
                    <a:p>
                      <a:pPr algn="ctr">
                        <a:lnSpc>
                          <a:spcPct val="100000"/>
                        </a:lnSpc>
                        <a:spcBef>
                          <a:spcPts val="0"/>
                        </a:spcBef>
                        <a:spcAft>
                          <a:spcPts val="0"/>
                        </a:spcAft>
                      </a:pPr>
                      <a:r>
                        <a:rPr lang="vi-VN" sz="2800" b="1">
                          <a:solidFill>
                            <a:sysClr val="windowText" lastClr="000000"/>
                          </a:solidFill>
                          <a:effectLst/>
                          <a:latin typeface="Calibri" panose="020F0502020204030204" pitchFamily="34" charset="0"/>
                          <a:cs typeface="Calibri" panose="020F0502020204030204" pitchFamily="34" charset="0"/>
                        </a:rPr>
                        <a:t>STT</a:t>
                      </a:r>
                      <a:endParaRPr lang="en-US" sz="28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pPr>
                      <a:r>
                        <a:rPr lang="vi-VN" sz="2800" b="1">
                          <a:effectLst/>
                          <a:latin typeface="Calibri" panose="020F0502020204030204" pitchFamily="34" charset="0"/>
                          <a:cs typeface="Calibri" panose="020F0502020204030204" pitchFamily="34" charset="0"/>
                        </a:rPr>
                        <a:t>Lĩnh vực</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pPr>
                      <a:r>
                        <a:rPr lang="vi-VN" sz="2800" b="1">
                          <a:effectLst/>
                          <a:latin typeface="Calibri" panose="020F0502020204030204" pitchFamily="34" charset="0"/>
                          <a:cs typeface="Calibri" panose="020F0502020204030204" pitchFamily="34" charset="0"/>
                        </a:rPr>
                        <a:t>Ứng dụng</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1003">
                <a:tc>
                  <a:txBody>
                    <a:bodyPr/>
                    <a:lstStyle/>
                    <a:p>
                      <a:pPr algn="ctr">
                        <a:lnSpc>
                          <a:spcPct val="100000"/>
                        </a:lnSpc>
                        <a:spcBef>
                          <a:spcPts val="0"/>
                        </a:spcBef>
                        <a:spcAft>
                          <a:spcPts val="0"/>
                        </a:spcAft>
                        <a:tabLst>
                          <a:tab pos="8101330" algn="l"/>
                        </a:tabLst>
                      </a:pPr>
                      <a:r>
                        <a:rPr lang="vi-VN" sz="2800" b="1">
                          <a:solidFill>
                            <a:sysClr val="windowText" lastClr="000000"/>
                          </a:solidFill>
                          <a:effectLst/>
                          <a:latin typeface="Calibri" panose="020F0502020204030204" pitchFamily="34" charset="0"/>
                          <a:cs typeface="Calibri" panose="020F0502020204030204" pitchFamily="34" charset="0"/>
                        </a:rPr>
                        <a:t>1</a:t>
                      </a:r>
                      <a:endParaRPr lang="en-US" sz="28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2800" b="1">
                          <a:effectLst/>
                          <a:latin typeface="Calibri" panose="020F0502020204030204" pitchFamily="34" charset="0"/>
                          <a:cs typeface="Calibri" panose="020F0502020204030204" pitchFamily="34" charset="0"/>
                        </a:rPr>
                        <a:t>…</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2800" b="1">
                          <a:effectLst/>
                          <a:latin typeface="Calibri" panose="020F0502020204030204" pitchFamily="34" charset="0"/>
                          <a:cs typeface="Calibri" panose="020F0502020204030204" pitchFamily="34" charset="0"/>
                        </a:rPr>
                        <a:t>…</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5070">
                <a:tc>
                  <a:txBody>
                    <a:bodyPr/>
                    <a:lstStyle/>
                    <a:p>
                      <a:pPr algn="ctr">
                        <a:lnSpc>
                          <a:spcPct val="100000"/>
                        </a:lnSpc>
                        <a:spcBef>
                          <a:spcPts val="0"/>
                        </a:spcBef>
                        <a:spcAft>
                          <a:spcPts val="0"/>
                        </a:spcAft>
                        <a:tabLst>
                          <a:tab pos="8101330" algn="l"/>
                        </a:tabLst>
                      </a:pPr>
                      <a:r>
                        <a:rPr lang="en-US" sz="2800" b="1">
                          <a:solidFill>
                            <a:sysClr val="windowText" lastClr="000000"/>
                          </a:solidFill>
                          <a:effectLst/>
                          <a:latin typeface="Calibri" panose="020F0502020204030204" pitchFamily="34" charset="0"/>
                          <a:cs typeface="Calibri" panose="020F0502020204030204" pitchFamily="34" charset="0"/>
                        </a:rPr>
                        <a:t>2</a:t>
                      </a:r>
                      <a:endParaRPr lang="en-US" sz="28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2800" b="1">
                          <a:effectLst/>
                          <a:latin typeface="Calibri" panose="020F0502020204030204" pitchFamily="34" charset="0"/>
                          <a:cs typeface="Calibri" panose="020F0502020204030204" pitchFamily="34" charset="0"/>
                        </a:rPr>
                        <a:t>…</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2800" b="1">
                          <a:effectLst/>
                          <a:latin typeface="Calibri" panose="020F0502020204030204" pitchFamily="34" charset="0"/>
                          <a:cs typeface="Calibri" panose="020F0502020204030204" pitchFamily="34" charset="0"/>
                        </a:rPr>
                        <a:t>…</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55070">
                <a:tc>
                  <a:txBody>
                    <a:bodyPr/>
                    <a:lstStyle/>
                    <a:p>
                      <a:pPr algn="ctr">
                        <a:lnSpc>
                          <a:spcPct val="100000"/>
                        </a:lnSpc>
                        <a:spcBef>
                          <a:spcPts val="0"/>
                        </a:spcBef>
                        <a:spcAft>
                          <a:spcPts val="0"/>
                        </a:spcAft>
                        <a:tabLst>
                          <a:tab pos="8101330" algn="l"/>
                        </a:tabLst>
                      </a:pPr>
                      <a:r>
                        <a:rPr lang="en-US" sz="2800" b="1">
                          <a:solidFill>
                            <a:sysClr val="windowText" lastClr="000000"/>
                          </a:solidFill>
                          <a:effectLst/>
                          <a:latin typeface="Calibri" panose="020F0502020204030204" pitchFamily="34" charset="0"/>
                          <a:cs typeface="Calibri" panose="020F0502020204030204" pitchFamily="34" charset="0"/>
                        </a:rPr>
                        <a:t>3</a:t>
                      </a:r>
                      <a:endParaRPr lang="en-US" sz="28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76" y="3979059"/>
            <a:ext cx="930597" cy="123025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12</a:t>
            </a:fld>
            <a:endParaRPr lang="en-US"/>
          </a:p>
        </p:txBody>
      </p:sp>
      <p:sp>
        <p:nvSpPr>
          <p:cNvPr id="3" name="Google Shape;158;p6"/>
          <p:cNvSpPr/>
          <p:nvPr/>
        </p:nvSpPr>
        <p:spPr>
          <a:xfrm>
            <a:off x="114476" y="97668"/>
            <a:ext cx="3081305"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371975" y="807093"/>
            <a:ext cx="10896389" cy="726994"/>
          </a:xfrm>
          <a:prstGeom prst="rect">
            <a:avLst/>
          </a:prstGeom>
          <a:noFill/>
        </p:spPr>
        <p:txBody>
          <a:bodyPr wrap="square">
            <a:spAutoFit/>
          </a:bodyPr>
          <a:lstStyle/>
          <a:p>
            <a:pPr algn="just">
              <a:lnSpc>
                <a:spcPct val="109000"/>
              </a:lnSpc>
              <a:spcAft>
                <a:spcPts val="300"/>
              </a:spcAft>
            </a:pPr>
            <a:r>
              <a:rPr lang="en-US" sz="4000" b="1">
                <a:solidFill>
                  <a:srgbClr val="FF0000"/>
                </a:solidFill>
                <a:effectLst/>
                <a:latin typeface="Calibri" panose="020F0502020204030204" pitchFamily="34" charset="0"/>
                <a:ea typeface="Segoe UI" panose="020B0502040204020203" pitchFamily="34" charset="0"/>
                <a:cs typeface="Arial" panose="020B0604020202020204" pitchFamily="34" charset="0"/>
              </a:rPr>
              <a:t>2. </a:t>
            </a:r>
            <a:r>
              <a:rPr lang="en-US" sz="4000" b="1">
                <a:solidFill>
                  <a:srgbClr val="FF0000"/>
                </a:solidFill>
                <a:latin typeface="Calibri" panose="020F0502020204030204" pitchFamily="34" charset="0"/>
                <a:ea typeface="Segoe UI" panose="020B0502040204020203" pitchFamily="34" charset="0"/>
                <a:cs typeface="Arial" panose="020B0604020202020204" pitchFamily="34" charset="0"/>
              </a:rPr>
              <a:t>Thành tựu và ứng dụng giải mã hệ gene người</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nvGraphicFramePr>
        <p:xfrm>
          <a:off x="371976" y="1657403"/>
          <a:ext cx="11446064" cy="4563768"/>
        </p:xfrm>
        <a:graphic>
          <a:graphicData uri="http://schemas.openxmlformats.org/drawingml/2006/table">
            <a:tbl>
              <a:tblPr firstRow="1" firstCol="1" bandRow="1">
                <a:tableStyleId>{5C22544A-7EE6-4342-B048-85BDC9FD1C3A}</a:tableStyleId>
              </a:tblPr>
              <a:tblGrid>
                <a:gridCol w="1359001">
                  <a:extLst>
                    <a:ext uri="{9D8B030D-6E8A-4147-A177-3AD203B41FA5}">
                      <a16:colId xmlns:a16="http://schemas.microsoft.com/office/drawing/2014/main" val="20000"/>
                    </a:ext>
                  </a:extLst>
                </a:gridCol>
                <a:gridCol w="3709241">
                  <a:extLst>
                    <a:ext uri="{9D8B030D-6E8A-4147-A177-3AD203B41FA5}">
                      <a16:colId xmlns:a16="http://schemas.microsoft.com/office/drawing/2014/main" val="20001"/>
                    </a:ext>
                  </a:extLst>
                </a:gridCol>
                <a:gridCol w="6377822">
                  <a:extLst>
                    <a:ext uri="{9D8B030D-6E8A-4147-A177-3AD203B41FA5}">
                      <a16:colId xmlns:a16="http://schemas.microsoft.com/office/drawing/2014/main" val="20002"/>
                    </a:ext>
                  </a:extLst>
                </a:gridCol>
              </a:tblGrid>
              <a:tr h="835125">
                <a:tc>
                  <a:txBody>
                    <a:bodyPr/>
                    <a:lstStyle/>
                    <a:p>
                      <a:pPr algn="ctr">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STT</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Lĩnh vực</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Ứng dụng</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1151204">
                <a:tc>
                  <a:txBody>
                    <a:bodyPr/>
                    <a:lstStyle/>
                    <a:p>
                      <a:pPr algn="ctr">
                        <a:lnSpc>
                          <a:spcPct val="100000"/>
                        </a:lnSpc>
                        <a:spcBef>
                          <a:spcPts val="0"/>
                        </a:spcBef>
                        <a:spcAft>
                          <a:spcPts val="0"/>
                        </a:spcAft>
                        <a:tabLst>
                          <a:tab pos="8101330" algn="l"/>
                        </a:tabLst>
                      </a:pPr>
                      <a:r>
                        <a:rPr lang="vi-VN" sz="3200" b="1">
                          <a:solidFill>
                            <a:sysClr val="windowText" lastClr="000000"/>
                          </a:solidFill>
                          <a:effectLst/>
                          <a:latin typeface="Calibri" panose="020F0502020204030204" pitchFamily="34" charset="0"/>
                          <a:cs typeface="Calibri" panose="020F0502020204030204" pitchFamily="34" charset="0"/>
                        </a:rPr>
                        <a:t>1</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Bef>
                          <a:spcPts val="0"/>
                        </a:spcBef>
                        <a:spcAft>
                          <a:spcPts val="0"/>
                        </a:spcAft>
                        <a:tabLst>
                          <a:tab pos="8101330" algn="l"/>
                        </a:tabLst>
                      </a:pPr>
                      <a:r>
                        <a:rPr lang="en-US" sz="3200" b="1">
                          <a:effectLst/>
                          <a:latin typeface="Calibri" panose="020F0502020204030204" pitchFamily="34" charset="0"/>
                          <a:cs typeface="Calibri" panose="020F0502020204030204" pitchFamily="34" charset="0"/>
                        </a:rPr>
                        <a:t>Y học</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tabLst>
                          <a:tab pos="8101330" algn="l"/>
                        </a:tabLst>
                      </a:pPr>
                      <a:r>
                        <a:rPr lang="en-US" sz="3200" b="1" kern="1200">
                          <a:solidFill>
                            <a:schemeClr val="dk1"/>
                          </a:solidFill>
                          <a:effectLst/>
                          <a:latin typeface="Calibri" panose="020F0502020204030204" pitchFamily="34" charset="0"/>
                          <a:ea typeface="+mn-ea"/>
                          <a:cs typeface="Calibri" panose="020F0502020204030204" pitchFamily="34" charset="0"/>
                        </a:rPr>
                        <a:t>Sử dụng liệu pháp nhắm trúng đích trong điều trị ung thư.</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575223">
                <a:tc>
                  <a:txBody>
                    <a:bodyPr/>
                    <a:lstStyle/>
                    <a:p>
                      <a:pPr algn="ctr">
                        <a:lnSpc>
                          <a:spcPct val="100000"/>
                        </a:lnSpc>
                        <a:spcBef>
                          <a:spcPts val="0"/>
                        </a:spcBef>
                        <a:spcAft>
                          <a:spcPts val="0"/>
                        </a:spcAft>
                        <a:tabLst>
                          <a:tab pos="8101330" algn="l"/>
                        </a:tabLst>
                      </a:pPr>
                      <a:r>
                        <a:rPr lang="en-US" sz="3200" b="1">
                          <a:solidFill>
                            <a:sysClr val="windowText" lastClr="000000"/>
                          </a:solidFill>
                          <a:effectLst/>
                          <a:latin typeface="Calibri" panose="020F0502020204030204" pitchFamily="34" charset="0"/>
                          <a:cs typeface="Calibri" panose="020F0502020204030204" pitchFamily="34" charset="0"/>
                        </a:rPr>
                        <a:t>2</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Bef>
                          <a:spcPts val="0"/>
                        </a:spcBef>
                        <a:spcAft>
                          <a:spcPts val="0"/>
                        </a:spcAft>
                        <a:tabLst>
                          <a:tab pos="8101330" algn="l"/>
                        </a:tabLst>
                      </a:pPr>
                      <a:r>
                        <a:rPr lang="en-US" sz="3200" b="1">
                          <a:effectLst/>
                          <a:latin typeface="Calibri" panose="020F0502020204030204" pitchFamily="34" charset="0"/>
                          <a:cs typeface="Calibri" panose="020F0502020204030204" pitchFamily="34" charset="0"/>
                        </a:rPr>
                        <a:t>Giám định pháp y và khoa học hình sự</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tabLst>
                          <a:tab pos="8101330" algn="l"/>
                        </a:tabLst>
                      </a:pPr>
                      <a:r>
                        <a:rPr lang="en-US" sz="3200" b="1" kern="1200">
                          <a:solidFill>
                            <a:schemeClr val="dk1"/>
                          </a:solidFill>
                          <a:effectLst/>
                          <a:latin typeface="Calibri" panose="020F0502020204030204" pitchFamily="34" charset="0"/>
                          <a:ea typeface="+mn-ea"/>
                          <a:cs typeface="Calibri" panose="020F0502020204030204" pitchFamily="34" charset="0"/>
                        </a:rPr>
                        <a:t>Cung cấp thông tin trong lĩnh vực pháp ý và khoa học hình sự thông qua so sánh trình tự gene ở người.</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02216">
                <a:tc>
                  <a:txBody>
                    <a:bodyPr/>
                    <a:lstStyle/>
                    <a:p>
                      <a:pPr algn="ctr">
                        <a:lnSpc>
                          <a:spcPct val="100000"/>
                        </a:lnSpc>
                        <a:spcBef>
                          <a:spcPts val="0"/>
                        </a:spcBef>
                        <a:spcAft>
                          <a:spcPts val="0"/>
                        </a:spcAft>
                        <a:tabLst>
                          <a:tab pos="8101330" algn="l"/>
                        </a:tabLst>
                      </a:pPr>
                      <a:r>
                        <a:rPr lang="en-US" sz="3200" b="1">
                          <a:solidFill>
                            <a:sysClr val="windowText" lastClr="000000"/>
                          </a:solidFill>
                          <a:effectLst/>
                          <a:latin typeface="Calibri" panose="020F0502020204030204" pitchFamily="34" charset="0"/>
                          <a:cs typeface="Calibri" panose="020F0502020204030204" pitchFamily="34" charset="0"/>
                        </a:rPr>
                        <a:t>3</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Bef>
                          <a:spcPts val="0"/>
                        </a:spcBef>
                        <a:spcAft>
                          <a:spcPts val="0"/>
                        </a:spcAft>
                        <a:tabLst>
                          <a:tab pos="8101330" algn="l"/>
                        </a:tabLst>
                      </a:pPr>
                      <a:r>
                        <a:rPr lang="en-US" sz="3200" b="1">
                          <a:effectLst/>
                          <a:latin typeface="Calibri" panose="020F0502020204030204" pitchFamily="34" charset="0"/>
                          <a:cs typeface="Calibri" panose="020F0502020204030204" pitchFamily="34" charset="0"/>
                        </a:rPr>
                        <a:t>Di truyền học và sinh học phân tử</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tabLst>
                          <a:tab pos="8101330" algn="l"/>
                        </a:tabLst>
                      </a:pPr>
                      <a:r>
                        <a:rPr lang="en-US" sz="3200" b="1" kern="1200">
                          <a:solidFill>
                            <a:schemeClr val="dk1"/>
                          </a:solidFill>
                          <a:effectLst/>
                          <a:latin typeface="Calibri" panose="020F0502020204030204" pitchFamily="34" charset="0"/>
                          <a:ea typeface="+mn-ea"/>
                          <a:cs typeface="Calibri" panose="020F0502020204030204" pitchFamily="34" charset="0"/>
                        </a:rPr>
                        <a:t>Nghiên cứu sự phát triển cá thể, cơ chế gây bệnh di truyền ở người.</a:t>
                      </a:r>
                      <a:r>
                        <a:rPr lang="vi-VN"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13</a:t>
            </a:fld>
            <a:endParaRPr lang="en-US"/>
          </a:p>
        </p:txBody>
      </p:sp>
      <p:sp>
        <p:nvSpPr>
          <p:cNvPr id="3" name="Google Shape;158;p6"/>
          <p:cNvSpPr/>
          <p:nvPr/>
        </p:nvSpPr>
        <p:spPr>
          <a:xfrm>
            <a:off x="114476" y="97668"/>
            <a:ext cx="3081305"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371975" y="807093"/>
            <a:ext cx="10896389" cy="726994"/>
          </a:xfrm>
          <a:prstGeom prst="rect">
            <a:avLst/>
          </a:prstGeom>
          <a:noFill/>
        </p:spPr>
        <p:txBody>
          <a:bodyPr wrap="square">
            <a:spAutoFit/>
          </a:bodyPr>
          <a:lstStyle/>
          <a:p>
            <a:pPr algn="just">
              <a:lnSpc>
                <a:spcPct val="109000"/>
              </a:lnSpc>
              <a:spcAft>
                <a:spcPts val="300"/>
              </a:spcAft>
            </a:pPr>
            <a:r>
              <a:rPr lang="en-US" sz="4000" b="1">
                <a:solidFill>
                  <a:srgbClr val="FF0000"/>
                </a:solidFill>
                <a:effectLst/>
                <a:latin typeface="Calibri" panose="020F0502020204030204" pitchFamily="34" charset="0"/>
                <a:ea typeface="Segoe UI" panose="020B0502040204020203" pitchFamily="34" charset="0"/>
                <a:cs typeface="Arial" panose="020B0604020202020204" pitchFamily="34" charset="0"/>
              </a:rPr>
              <a:t>2. </a:t>
            </a:r>
            <a:r>
              <a:rPr lang="en-US" sz="4000" b="1">
                <a:solidFill>
                  <a:srgbClr val="FF0000"/>
                </a:solidFill>
                <a:latin typeface="Calibri" panose="020F0502020204030204" pitchFamily="34" charset="0"/>
                <a:ea typeface="Segoe UI" panose="020B0502040204020203" pitchFamily="34" charset="0"/>
                <a:cs typeface="Arial" panose="020B0604020202020204" pitchFamily="34" charset="0"/>
              </a:rPr>
              <a:t>Thành tựu và ứng dụng giải mã hệ gene người</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TextBox 4"/>
          <p:cNvSpPr txBox="1"/>
          <p:nvPr/>
        </p:nvSpPr>
        <p:spPr>
          <a:xfrm>
            <a:off x="944561" y="1819253"/>
            <a:ext cx="10637771"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latin typeface="Calibri" panose="020F0502020204030204" pitchFamily="34" charset="0"/>
                <a:cs typeface="Calibri" panose="020F0502020204030204" pitchFamily="34" charset="0"/>
              </a:rPr>
              <a:t>Sự thành công của dự án Hệ gene người đã mở ra nhiều hướng nghiên cứu và ứng dụng nhằm bảo vệ sức khỏe con người, nghiên cứu sự tiến hóa của sinh vật.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76" y="1985189"/>
            <a:ext cx="612178" cy="523221"/>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2530" y="2277918"/>
            <a:ext cx="6854719" cy="4030518"/>
          </a:xfrm>
          <a:prstGeom prst="rect">
            <a:avLst/>
          </a:prstGeom>
          <a:noFill/>
          <a:ln>
            <a:noFill/>
          </a:ln>
          <a:scene3d>
            <a:camera prst="orthographicFront"/>
            <a:lightRig rig="threePt" dir="t"/>
          </a:scene3d>
          <a:sp3d>
            <a:bevelT/>
          </a:sp3d>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882" t="22896" r="5017" b="20375"/>
          <a:stretch>
            <a:fillRect/>
          </a:stretch>
        </p:blipFill>
        <p:spPr>
          <a:xfrm>
            <a:off x="5506193" y="351744"/>
            <a:ext cx="2641600" cy="1663225"/>
          </a:xfrm>
          <a:prstGeom prst="rect">
            <a:avLst/>
          </a:prstGeom>
        </p:spPr>
      </p:pic>
      <p:sp>
        <p:nvSpPr>
          <p:cNvPr id="5" name="Slide Number Placeholder 4"/>
          <p:cNvSpPr>
            <a:spLocks noGrp="1"/>
          </p:cNvSpPr>
          <p:nvPr>
            <p:ph type="sldNum" sz="quarter" idx="12"/>
          </p:nvPr>
        </p:nvSpPr>
        <p:spPr/>
        <p:txBody>
          <a:bodyPr/>
          <a:lstStyle/>
          <a:p>
            <a:fld id="{A38DB642-B96B-4E4F-95BE-DCA4F685BD55}" type="slidenum">
              <a:rPr lang="en-US" smtClean="0"/>
              <a:t>14</a:t>
            </a:fld>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76" y="858375"/>
            <a:ext cx="1040068" cy="1374970"/>
          </a:xfrm>
          <a:prstGeom prst="rect">
            <a:avLst/>
          </a:prstGeom>
        </p:spPr>
      </p:pic>
      <p:sp>
        <p:nvSpPr>
          <p:cNvPr id="4" name="Rectangle 3"/>
          <p:cNvSpPr/>
          <p:nvPr/>
        </p:nvSpPr>
        <p:spPr>
          <a:xfrm>
            <a:off x="4697669" y="73545"/>
            <a:ext cx="7301497"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2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 GÓC QUAN SÁT</a:t>
            </a:r>
          </a:p>
          <a:p>
            <a:pPr algn="ctr"/>
            <a:r>
              <a:rPr lang="en-US" sz="3200" b="1">
                <a:effectLst/>
                <a:latin typeface="Calibri" panose="020F0502020204030204" pitchFamily="34" charset="0"/>
                <a:ea typeface="Calibri" panose="020F0502020204030204" pitchFamily="34" charset="0"/>
              </a:rPr>
              <a:t> Xác định thế nào là gene đột biến và ảnh hưởng của đột biến gene đến sinh vật.</a:t>
            </a:r>
            <a:endParaRPr lang="en-US" sz="3200" b="1">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A38DB642-B96B-4E4F-95BE-DCA4F685BD55}" type="slidenum">
              <a:rPr lang="en-US" smtClean="0"/>
              <a:t>15</a:t>
            </a:fld>
            <a:endParaRPr lang="en-US"/>
          </a:p>
        </p:txBody>
      </p:sp>
      <p:sp>
        <p:nvSpPr>
          <p:cNvPr id="6" name="Google Shape;158;p6"/>
          <p:cNvSpPr/>
          <p:nvPr/>
        </p:nvSpPr>
        <p:spPr>
          <a:xfrm>
            <a:off x="114476" y="97668"/>
            <a:ext cx="4161960"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1934550" y="2131834"/>
            <a:ext cx="10142974" cy="4452755"/>
          </a:xfrm>
          <a:prstGeom prst="rect">
            <a:avLst/>
          </a:prstGeom>
        </p:spPr>
      </p:pic>
      <p:pic>
        <p:nvPicPr>
          <p:cNvPr id="9" name="Picture 8"/>
          <p:cNvPicPr>
            <a:picLocks noChangeAspect="1"/>
          </p:cNvPicPr>
          <p:nvPr/>
        </p:nvPicPr>
        <p:blipFill>
          <a:blip r:embed="rId4"/>
          <a:stretch>
            <a:fillRect/>
          </a:stretch>
        </p:blipFill>
        <p:spPr>
          <a:xfrm>
            <a:off x="634510" y="1903595"/>
            <a:ext cx="6262590" cy="4614932"/>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131" y="1327973"/>
            <a:ext cx="1040068" cy="1374970"/>
          </a:xfrm>
          <a:prstGeom prst="rect">
            <a:avLst/>
          </a:prstGeom>
        </p:spPr>
      </p:pic>
      <p:sp>
        <p:nvSpPr>
          <p:cNvPr id="4" name="Rectangle 3"/>
          <p:cNvSpPr/>
          <p:nvPr/>
        </p:nvSpPr>
        <p:spPr>
          <a:xfrm>
            <a:off x="5525654" y="257144"/>
            <a:ext cx="6169892"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2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 GÓC TRẢI NGHIỆM</a:t>
            </a:r>
          </a:p>
          <a:p>
            <a:pPr algn="ctr"/>
            <a:r>
              <a:rPr lang="en-US" sz="3200" b="1">
                <a:latin typeface="Calibri" panose="020F0502020204030204" pitchFamily="34" charset="0"/>
                <a:ea typeface="Calibri" panose="020F0502020204030204" pitchFamily="34" charset="0"/>
              </a:rPr>
              <a:t>C</a:t>
            </a:r>
            <a:r>
              <a:rPr lang="en-US" sz="3200" b="1">
                <a:effectLst/>
                <a:latin typeface="Calibri" panose="020F0502020204030204" pitchFamily="34" charset="0"/>
                <a:ea typeface="Calibri" panose="020F0502020204030204" pitchFamily="34" charset="0"/>
              </a:rPr>
              <a:t>ác dạng đột biến gene (Có thể sử dụng mô hình)</a:t>
            </a:r>
            <a:endParaRPr lang="en-US" sz="3200" b="1">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A38DB642-B96B-4E4F-95BE-DCA4F685BD55}" type="slidenum">
              <a:rPr lang="en-US" smtClean="0"/>
              <a:t>16</a:t>
            </a:fld>
            <a:endParaRPr lang="en-US"/>
          </a:p>
        </p:txBody>
      </p:sp>
      <p:pic>
        <p:nvPicPr>
          <p:cNvPr id="6" name="Picture 5"/>
          <p:cNvPicPr>
            <a:picLocks noChangeAspect="1"/>
          </p:cNvPicPr>
          <p:nvPr/>
        </p:nvPicPr>
        <p:blipFill>
          <a:blip r:embed="rId3" cstate="print"/>
          <a:stretch>
            <a:fillRect/>
          </a:stretch>
        </p:blipFill>
        <p:spPr>
          <a:xfrm>
            <a:off x="114476" y="2832385"/>
            <a:ext cx="6449424" cy="2910757"/>
          </a:xfrm>
          <a:prstGeom prst="rect">
            <a:avLst/>
          </a:prstGeom>
        </p:spPr>
      </p:pic>
      <p:pic>
        <p:nvPicPr>
          <p:cNvPr id="7" name="Picture 6"/>
          <p:cNvPicPr>
            <a:picLocks noChangeAspect="1"/>
          </p:cNvPicPr>
          <p:nvPr/>
        </p:nvPicPr>
        <p:blipFill>
          <a:blip r:embed="rId4"/>
          <a:stretch>
            <a:fillRect/>
          </a:stretch>
        </p:blipFill>
        <p:spPr>
          <a:xfrm>
            <a:off x="6469499" y="2059709"/>
            <a:ext cx="5722501" cy="4456110"/>
          </a:xfrm>
          <a:prstGeom prst="rect">
            <a:avLst/>
          </a:prstGeom>
        </p:spPr>
      </p:pic>
      <p:sp>
        <p:nvSpPr>
          <p:cNvPr id="8" name="Google Shape;158;p6"/>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76" y="858375"/>
            <a:ext cx="1040068" cy="1374970"/>
          </a:xfrm>
          <a:prstGeom prst="rect">
            <a:avLst/>
          </a:prstGeom>
        </p:spPr>
      </p:pic>
      <p:sp>
        <p:nvSpPr>
          <p:cNvPr id="4" name="Rectangle 3"/>
          <p:cNvSpPr/>
          <p:nvPr/>
        </p:nvSpPr>
        <p:spPr>
          <a:xfrm>
            <a:off x="5382491" y="22263"/>
            <a:ext cx="6456218"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2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3. GÓC PHÂN TÍCH</a:t>
            </a:r>
          </a:p>
          <a:p>
            <a:pPr algn="ctr"/>
            <a:r>
              <a:rPr lang="en-US" sz="3200" b="1" spc="-20">
                <a:effectLst/>
                <a:latin typeface="Calibri" panose="020F0502020204030204" pitchFamily="34" charset="0"/>
                <a:ea typeface="Arial" panose="020B0604020202020204" pitchFamily="34" charset="0"/>
                <a:cs typeface="Calibri" panose="020F0502020204030204" pitchFamily="34" charset="0"/>
              </a:rPr>
              <a:t>X</a:t>
            </a:r>
            <a:r>
              <a:rPr lang="vi-VN" sz="3200" b="1" spc="-20">
                <a:effectLst/>
                <a:latin typeface="Calibri" panose="020F0502020204030204" pitchFamily="34" charset="0"/>
                <a:ea typeface="Arial" panose="020B0604020202020204" pitchFamily="34" charset="0"/>
                <a:cs typeface="Calibri" panose="020F0502020204030204" pitchFamily="34" charset="0"/>
              </a:rPr>
              <a:t>ác định nguyên nhân và cơ chế phát sinh đột biến gene.</a:t>
            </a:r>
            <a:endParaRPr lang="en-US" sz="3200" b="1">
              <a:effectLst/>
              <a:latin typeface="Arial" panose="020B0604020202020204" pitchFamily="34" charset="0"/>
              <a:ea typeface="Arial" panose="020B0604020202020204" pitchFamily="34" charset="0"/>
              <a:cs typeface="Calibri" panose="020F0502020204030204" pitchFamily="34" charset="0"/>
            </a:endParaRPr>
          </a:p>
        </p:txBody>
      </p:sp>
      <p:pic>
        <p:nvPicPr>
          <p:cNvPr id="5" name="Đột biến gen là gì- Đột biến gen ảnh hưởng sức khỏe như thế nà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8108" y="1633020"/>
            <a:ext cx="9291783" cy="5226629"/>
          </a:xfrm>
          <a:prstGeom prst="rect">
            <a:avLst/>
          </a:prstGeom>
        </p:spPr>
      </p:pic>
      <p:sp>
        <p:nvSpPr>
          <p:cNvPr id="6" name="Slide Number Placeholder 5"/>
          <p:cNvSpPr>
            <a:spLocks noGrp="1"/>
          </p:cNvSpPr>
          <p:nvPr>
            <p:ph type="sldNum" sz="quarter" idx="12"/>
          </p:nvPr>
        </p:nvSpPr>
        <p:spPr/>
        <p:txBody>
          <a:bodyPr/>
          <a:lstStyle/>
          <a:p>
            <a:fld id="{A38DB642-B96B-4E4F-95BE-DCA4F685BD55}" type="slidenum">
              <a:rPr lang="en-US" smtClean="0"/>
              <a:t>17</a:t>
            </a:fld>
            <a:endParaRPr lang="en-US"/>
          </a:p>
        </p:txBody>
      </p:sp>
      <p:sp>
        <p:nvSpPr>
          <p:cNvPr id="7" name="Google Shape;158;p6"/>
          <p:cNvSpPr/>
          <p:nvPr/>
        </p:nvSpPr>
        <p:spPr>
          <a:xfrm>
            <a:off x="114476" y="97668"/>
            <a:ext cx="4252251"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2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167" y="1484014"/>
            <a:ext cx="1040068" cy="1374970"/>
          </a:xfrm>
          <a:prstGeom prst="rect">
            <a:avLst/>
          </a:prstGeom>
        </p:spPr>
      </p:pic>
      <p:sp>
        <p:nvSpPr>
          <p:cNvPr id="4" name="Rectangle 3"/>
          <p:cNvSpPr/>
          <p:nvPr/>
        </p:nvSpPr>
        <p:spPr>
          <a:xfrm>
            <a:off x="2817091" y="1043102"/>
            <a:ext cx="6364231" cy="25545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2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4. GÓC ÁP DỤNG</a:t>
            </a:r>
          </a:p>
          <a:p>
            <a:pPr algn="ctr"/>
            <a:r>
              <a:rPr lang="en-US" sz="3200" b="1">
                <a:effectLst/>
                <a:latin typeface="Calibri" panose="020F0502020204030204" pitchFamily="34" charset="0"/>
                <a:ea typeface="Calibri" panose="020F0502020204030204" pitchFamily="34" charset="0"/>
              </a:rPr>
              <a:t>Vận dụng các kiến thức đã tìm hiểu để trình bày vai trò của đột biến gene trong tiến hoá, trong chọn giống và trong nghiên cứu di truyền </a:t>
            </a:r>
            <a:endParaRPr lang="en-US" sz="3200" b="1">
              <a:effectLst/>
              <a:latin typeface="Arial" panose="020B0604020202020204" pitchFamily="34" charset="0"/>
              <a:ea typeface="Arial" panose="020B060402020202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A38DB642-B96B-4E4F-95BE-DCA4F685BD55}" type="slidenum">
              <a:rPr lang="en-US" smtClean="0"/>
              <a:t>18</a:t>
            </a:fld>
            <a:endParaRPr lang="en-US"/>
          </a:p>
        </p:txBody>
      </p:sp>
      <p:sp>
        <p:nvSpPr>
          <p:cNvPr id="7" name="Google Shape;158;p6"/>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19</a:t>
            </a:fld>
            <a:endParaRPr lang="en-US"/>
          </a:p>
        </p:txBody>
      </p:sp>
      <p:sp>
        <p:nvSpPr>
          <p:cNvPr id="3" name="Google Shape;158;p6"/>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nvGraphicFramePr>
        <p:xfrm>
          <a:off x="952846" y="999486"/>
          <a:ext cx="10934354" cy="5410795"/>
        </p:xfrm>
        <a:graphic>
          <a:graphicData uri="http://schemas.openxmlformats.org/drawingml/2006/table">
            <a:tbl>
              <a:tblPr firstRow="1" firstCol="1" bandRow="1">
                <a:tableStyleId>{5C22544A-7EE6-4342-B048-85BDC9FD1C3A}</a:tableStyleId>
              </a:tblPr>
              <a:tblGrid>
                <a:gridCol w="3810723">
                  <a:extLst>
                    <a:ext uri="{9D8B030D-6E8A-4147-A177-3AD203B41FA5}">
                      <a16:colId xmlns:a16="http://schemas.microsoft.com/office/drawing/2014/main" val="20000"/>
                    </a:ext>
                  </a:extLst>
                </a:gridCol>
                <a:gridCol w="3810723">
                  <a:extLst>
                    <a:ext uri="{9D8B030D-6E8A-4147-A177-3AD203B41FA5}">
                      <a16:colId xmlns:a16="http://schemas.microsoft.com/office/drawing/2014/main" val="20001"/>
                    </a:ext>
                  </a:extLst>
                </a:gridCol>
                <a:gridCol w="3312908">
                  <a:extLst>
                    <a:ext uri="{9D8B030D-6E8A-4147-A177-3AD203B41FA5}">
                      <a16:colId xmlns:a16="http://schemas.microsoft.com/office/drawing/2014/main" val="20002"/>
                    </a:ext>
                  </a:extLst>
                </a:gridCol>
              </a:tblGrid>
              <a:tr h="1754859">
                <a:tc gridSpan="3">
                  <a:txBody>
                    <a:bodyPr/>
                    <a:lstStyle/>
                    <a:p>
                      <a:pPr algn="ctr">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PHIẾU HỌC TẬP SỐ 2</a:t>
                      </a:r>
                      <a:endParaRPr lang="en-US" sz="3200" b="1">
                        <a:solidFill>
                          <a:sysClr val="windowText" lastClr="000000"/>
                        </a:solidFill>
                        <a:effectLst/>
                        <a:latin typeface="Calibri" panose="020F0502020204030204" pitchFamily="34" charset="0"/>
                        <a:cs typeface="Calibri" panose="020F0502020204030204" pitchFamily="34" charset="0"/>
                      </a:endParaRPr>
                    </a:p>
                    <a:p>
                      <a:pPr algn="l">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 Lớp:</a:t>
                      </a:r>
                      <a:r>
                        <a:rPr lang="en-GB" sz="3200" b="1">
                          <a:solidFill>
                            <a:sysClr val="windowText" lastClr="000000"/>
                          </a:solidFill>
                          <a:effectLst/>
                          <a:latin typeface="Calibri" panose="020F0502020204030204" pitchFamily="34" charset="0"/>
                          <a:cs typeface="Calibri" panose="020F0502020204030204" pitchFamily="34" charset="0"/>
                        </a:rPr>
                        <a:t>……………….</a:t>
                      </a:r>
                      <a:r>
                        <a:rPr lang="vi-VN" sz="3200" b="1">
                          <a:solidFill>
                            <a:sysClr val="windowText" lastClr="000000"/>
                          </a:solidFill>
                          <a:effectLst/>
                          <a:latin typeface="Calibri" panose="020F0502020204030204" pitchFamily="34" charset="0"/>
                          <a:cs typeface="Calibri" panose="020F0502020204030204" pitchFamily="34" charset="0"/>
                        </a:rPr>
                        <a:t>  Nhóm thực hiện:</a:t>
                      </a:r>
                      <a:r>
                        <a:rPr lang="en-GB" sz="3200" b="1">
                          <a:solidFill>
                            <a:sysClr val="windowText" lastClr="000000"/>
                          </a:solidFill>
                          <a:effectLst/>
                          <a:latin typeface="Calibri" panose="020F0502020204030204" pitchFamily="34" charset="0"/>
                          <a:cs typeface="Calibri" panose="020F0502020204030204" pitchFamily="34" charset="0"/>
                        </a:rPr>
                        <a:t> ………………………..…</a:t>
                      </a:r>
                      <a:endParaRPr lang="en-US" sz="3200" b="1">
                        <a:solidFill>
                          <a:sysClr val="windowText" lastClr="000000"/>
                        </a:solidFill>
                        <a:effectLst/>
                        <a:latin typeface="Calibri" panose="020F0502020204030204" pitchFamily="34" charset="0"/>
                        <a:cs typeface="Calibri" panose="020F0502020204030204" pitchFamily="34" charset="0"/>
                      </a:endParaRPr>
                    </a:p>
                    <a:p>
                      <a:pPr algn="l">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 Họ và tên thành viên:</a:t>
                      </a:r>
                      <a:r>
                        <a:rPr lang="en-GB" sz="3200" b="1">
                          <a:solidFill>
                            <a:sysClr val="windowText" lastClr="000000"/>
                          </a:solidFill>
                          <a:effectLst/>
                          <a:latin typeface="Calibri" panose="020F0502020204030204" pitchFamily="34" charset="0"/>
                          <a:cs typeface="Calibri" panose="020F0502020204030204" pitchFamily="34" charset="0"/>
                        </a:rPr>
                        <a:t> …………………………………………………..</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69703">
                <a:tc rowSpan="2">
                  <a:txBody>
                    <a:bodyPr/>
                    <a:lstStyle/>
                    <a:p>
                      <a:pPr algn="ctr">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GÓC HỌC TẬP</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a:lnSpc>
                          <a:spcPct val="100000"/>
                        </a:lnSpc>
                        <a:spcBef>
                          <a:spcPts val="0"/>
                        </a:spcBef>
                        <a:spcAft>
                          <a:spcPts val="0"/>
                        </a:spcAft>
                      </a:pPr>
                      <a:r>
                        <a:rPr lang="vi-VN" sz="3200" b="1">
                          <a:effectLst/>
                          <a:latin typeface="Calibri" panose="020F0502020204030204" pitchFamily="34" charset="0"/>
                          <a:cs typeface="Calibri" panose="020F0502020204030204" pitchFamily="34" charset="0"/>
                        </a:rPr>
                        <a:t>Nhiệm vụ học tập</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469703">
                <a:tc vMerge="1">
                  <a:txBody>
                    <a:bodyPr/>
                    <a:lstStyle/>
                    <a:p>
                      <a:endParaRPr lang="en-US"/>
                    </a:p>
                  </a:txBody>
                  <a:tcPr/>
                </a:tc>
                <a:tc>
                  <a:txBody>
                    <a:bodyPr/>
                    <a:lstStyle/>
                    <a:p>
                      <a:pPr algn="ctr">
                        <a:lnSpc>
                          <a:spcPct val="100000"/>
                        </a:lnSpc>
                        <a:spcBef>
                          <a:spcPts val="0"/>
                        </a:spcBef>
                        <a:spcAft>
                          <a:spcPts val="0"/>
                        </a:spcAft>
                      </a:pPr>
                      <a:r>
                        <a:rPr lang="vi-VN" sz="3200" b="1">
                          <a:effectLst/>
                          <a:latin typeface="Calibri" panose="020F0502020204030204" pitchFamily="34" charset="0"/>
                          <a:cs typeface="Calibri" panose="020F0502020204030204" pitchFamily="34" charset="0"/>
                        </a:rPr>
                        <a:t>Nội dung nhiệm vụ</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pPr>
                      <a:r>
                        <a:rPr lang="vi-VN" sz="3200" b="1">
                          <a:effectLst/>
                          <a:latin typeface="Calibri" panose="020F0502020204030204" pitchFamily="34" charset="0"/>
                          <a:cs typeface="Calibri" panose="020F0502020204030204" pitchFamily="34" charset="0"/>
                        </a:rPr>
                        <a:t>Kết quả thực hiện</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9703">
                <a:tc>
                  <a:txBody>
                    <a:bodyPr/>
                    <a:lstStyle/>
                    <a:p>
                      <a:pPr algn="ctr">
                        <a:lnSpc>
                          <a:spcPct val="100000"/>
                        </a:lnSpc>
                        <a:spcBef>
                          <a:spcPts val="0"/>
                        </a:spcBef>
                        <a:spcAft>
                          <a:spcPts val="0"/>
                        </a:spcAft>
                        <a:tabLst>
                          <a:tab pos="8101330" algn="l"/>
                        </a:tabLst>
                      </a:pPr>
                      <a:r>
                        <a:rPr lang="vi-VN" sz="3200" b="1">
                          <a:solidFill>
                            <a:sysClr val="windowText" lastClr="000000"/>
                          </a:solidFill>
                          <a:effectLst/>
                          <a:latin typeface="Calibri" panose="020F0502020204030204" pitchFamily="34" charset="0"/>
                          <a:cs typeface="Calibri" panose="020F0502020204030204" pitchFamily="34" charset="0"/>
                        </a:rPr>
                        <a:t>1</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08963">
                <a:tc>
                  <a:txBody>
                    <a:bodyPr/>
                    <a:lstStyle/>
                    <a:p>
                      <a:pPr algn="ctr">
                        <a:lnSpc>
                          <a:spcPct val="100000"/>
                        </a:lnSpc>
                        <a:spcBef>
                          <a:spcPts val="0"/>
                        </a:spcBef>
                        <a:spcAft>
                          <a:spcPts val="0"/>
                        </a:spcAft>
                        <a:tabLst>
                          <a:tab pos="8101330" algn="l"/>
                        </a:tabLst>
                      </a:pPr>
                      <a:r>
                        <a:rPr lang="en-US" sz="3200" b="1">
                          <a:solidFill>
                            <a:sysClr val="windowText" lastClr="000000"/>
                          </a:solidFill>
                          <a:effectLst/>
                          <a:latin typeface="Calibri" panose="020F0502020204030204" pitchFamily="34" charset="0"/>
                          <a:cs typeface="Calibri" panose="020F0502020204030204" pitchFamily="34" charset="0"/>
                        </a:rPr>
                        <a:t>2</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38024">
                <a:tc>
                  <a:txBody>
                    <a:bodyPr/>
                    <a:lstStyle/>
                    <a:p>
                      <a:pPr algn="ctr">
                        <a:lnSpc>
                          <a:spcPct val="100000"/>
                        </a:lnSpc>
                        <a:spcBef>
                          <a:spcPts val="0"/>
                        </a:spcBef>
                        <a:spcAft>
                          <a:spcPts val="0"/>
                        </a:spcAft>
                        <a:tabLst>
                          <a:tab pos="8101330" algn="l"/>
                        </a:tabLst>
                      </a:pPr>
                      <a:r>
                        <a:rPr lang="en-US" sz="3200" b="1">
                          <a:solidFill>
                            <a:sysClr val="windowText" lastClr="000000"/>
                          </a:solidFill>
                          <a:effectLst/>
                          <a:latin typeface="Calibri" panose="020F0502020204030204" pitchFamily="34" charset="0"/>
                          <a:cs typeface="Calibri" panose="020F0502020204030204" pitchFamily="34" charset="0"/>
                        </a:rPr>
                        <a:t>3</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945909">
                <a:tc>
                  <a:txBody>
                    <a:bodyPr/>
                    <a:lstStyle/>
                    <a:p>
                      <a:pPr algn="ctr">
                        <a:lnSpc>
                          <a:spcPct val="100000"/>
                        </a:lnSpc>
                        <a:spcBef>
                          <a:spcPts val="0"/>
                        </a:spcBef>
                        <a:spcAft>
                          <a:spcPts val="0"/>
                        </a:spcAft>
                        <a:tabLst>
                          <a:tab pos="8101330" algn="l"/>
                        </a:tabLst>
                      </a:pPr>
                      <a:r>
                        <a:rPr lang="en-US" sz="3200" b="1">
                          <a:solidFill>
                            <a:sysClr val="windowText" lastClr="000000"/>
                          </a:solidFill>
                          <a:effectLst/>
                          <a:latin typeface="Calibri" panose="020F0502020204030204" pitchFamily="34" charset="0"/>
                          <a:cs typeface="Calibri" panose="020F0502020204030204" pitchFamily="34" charset="0"/>
                        </a:rPr>
                        <a:t>4</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ệnh bạch tạng là gì? Nguyên nhân, dấu hiệu và cách điều trị"/>
          <p:cNvPicPr>
            <a:picLocks noChangeAspect="1"/>
          </p:cNvPicPr>
          <p:nvPr/>
        </p:nvPicPr>
        <p:blipFill rotWithShape="1">
          <a:blip r:embed="rId2" cstate="print">
            <a:extLst>
              <a:ext uri="{28A0092B-C50C-407E-A947-70E740481C1C}">
                <a14:useLocalDpi xmlns:a14="http://schemas.microsoft.com/office/drawing/2010/main" val="0"/>
              </a:ext>
            </a:extLst>
          </a:blip>
          <a:srcRect l="8068"/>
          <a:stretch>
            <a:fillRect/>
          </a:stretch>
        </p:blipFill>
        <p:spPr bwMode="auto">
          <a:xfrm>
            <a:off x="3304199" y="895928"/>
            <a:ext cx="3232727" cy="2533073"/>
          </a:xfrm>
          <a:prstGeom prst="rect">
            <a:avLst/>
          </a:prstGeom>
          <a:noFill/>
          <a:ln>
            <a:noFill/>
          </a:ln>
        </p:spPr>
      </p:pic>
      <p:pic>
        <p:nvPicPr>
          <p:cNvPr id="3" name="Picture 2" descr="Cừu Quinto sinh hoạt và di chuyển bình thường dù nó có tới 5 chân. "/>
          <p:cNvPicPr>
            <a:picLocks noChangeAspect="1"/>
          </p:cNvPicPr>
          <p:nvPr/>
        </p:nvPicPr>
        <p:blipFill rotWithShape="1">
          <a:blip r:embed="rId3">
            <a:extLst>
              <a:ext uri="{28A0092B-C50C-407E-A947-70E740481C1C}">
                <a14:useLocalDpi xmlns:a14="http://schemas.microsoft.com/office/drawing/2010/main" val="0"/>
              </a:ext>
            </a:extLst>
          </a:blip>
          <a:srcRect l="10378" t="1" r="11672" b="11399"/>
          <a:stretch>
            <a:fillRect/>
          </a:stretch>
        </p:blipFill>
        <p:spPr bwMode="auto">
          <a:xfrm>
            <a:off x="6536927" y="895927"/>
            <a:ext cx="3450188" cy="2533073"/>
          </a:xfrm>
          <a:prstGeom prst="rect">
            <a:avLst/>
          </a:prstGeom>
          <a:noFill/>
          <a:ln>
            <a:noFill/>
          </a:ln>
        </p:spPr>
      </p:pic>
      <p:pic>
        <p:nvPicPr>
          <p:cNvPr id="6" name="Picture 5" descr="Nỗi đau nạn nhân chất độc da cam: Không gì so sánh được"/>
          <p:cNvPicPr>
            <a:picLocks noChangeAspect="1"/>
          </p:cNvPicPr>
          <p:nvPr/>
        </p:nvPicPr>
        <p:blipFill rotWithShape="1">
          <a:blip r:embed="rId4">
            <a:extLst>
              <a:ext uri="{28A0092B-C50C-407E-A947-70E740481C1C}">
                <a14:useLocalDpi xmlns:a14="http://schemas.microsoft.com/office/drawing/2010/main" val="0"/>
              </a:ext>
            </a:extLst>
          </a:blip>
          <a:srcRect b="3802"/>
          <a:stretch>
            <a:fillRect/>
          </a:stretch>
        </p:blipFill>
        <p:spPr bwMode="auto">
          <a:xfrm>
            <a:off x="3294964" y="3429001"/>
            <a:ext cx="6692150" cy="2713182"/>
          </a:xfrm>
          <a:prstGeom prst="rect">
            <a:avLst/>
          </a:prstGeom>
          <a:noFill/>
          <a:ln>
            <a:noFill/>
          </a:ln>
        </p:spPr>
      </p:pic>
      <p:sp>
        <p:nvSpPr>
          <p:cNvPr id="7" name="Rectangle 6"/>
          <p:cNvSpPr/>
          <p:nvPr/>
        </p:nvSpPr>
        <p:spPr>
          <a:xfrm>
            <a:off x="3294964" y="895927"/>
            <a:ext cx="3232727" cy="253307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000" b="1">
                <a:solidFill>
                  <a:srgbClr val="00B050"/>
                </a:solidFill>
                <a:latin typeface="Calibri" panose="020F0502020204030204" pitchFamily="34" charset="0"/>
                <a:ea typeface="Tahoma" panose="020B0604030504040204" pitchFamily="34" charset="0"/>
                <a:cs typeface="Calibri" panose="020F0502020204030204" pitchFamily="34" charset="0"/>
              </a:rPr>
              <a:t>H1</a:t>
            </a:r>
          </a:p>
        </p:txBody>
      </p:sp>
      <p:sp>
        <p:nvSpPr>
          <p:cNvPr id="8" name="Rectangle 7"/>
          <p:cNvSpPr/>
          <p:nvPr/>
        </p:nvSpPr>
        <p:spPr>
          <a:xfrm>
            <a:off x="6527691" y="895927"/>
            <a:ext cx="3450188" cy="253307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000" b="1">
                <a:solidFill>
                  <a:srgbClr val="00B050"/>
                </a:solidFill>
                <a:latin typeface="Calibri" panose="020F0502020204030204" pitchFamily="34" charset="0"/>
                <a:ea typeface="Tahoma" panose="020B0604030504040204" pitchFamily="34" charset="0"/>
                <a:cs typeface="Calibri" panose="020F0502020204030204" pitchFamily="34" charset="0"/>
              </a:rPr>
              <a:t>H2</a:t>
            </a:r>
          </a:p>
        </p:txBody>
      </p:sp>
      <p:sp>
        <p:nvSpPr>
          <p:cNvPr id="9" name="Rectangle 8"/>
          <p:cNvSpPr/>
          <p:nvPr/>
        </p:nvSpPr>
        <p:spPr>
          <a:xfrm>
            <a:off x="3294962" y="3429000"/>
            <a:ext cx="6682918" cy="27131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000" b="1">
                <a:solidFill>
                  <a:srgbClr val="00B050"/>
                </a:solidFill>
                <a:latin typeface="Calibri" panose="020F0502020204030204" pitchFamily="34" charset="0"/>
                <a:ea typeface="Tahoma" panose="020B0604030504040204" pitchFamily="34" charset="0"/>
                <a:cs typeface="Calibri" panose="020F0502020204030204" pitchFamily="34" charset="0"/>
              </a:rPr>
              <a:t>H3</a:t>
            </a:r>
          </a:p>
        </p:txBody>
      </p:sp>
      <p:sp>
        <p:nvSpPr>
          <p:cNvPr id="10" name="Rectangle 9">
            <a:hlinkClick r:id="rId5" action="ppaction://hlinksldjump"/>
          </p:cNvPr>
          <p:cNvSpPr/>
          <p:nvPr/>
        </p:nvSpPr>
        <p:spPr>
          <a:xfrm>
            <a:off x="1422716" y="1454493"/>
            <a:ext cx="1241117" cy="972504"/>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000" b="1">
                <a:solidFill>
                  <a:srgbClr val="00B050"/>
                </a:solidFill>
                <a:latin typeface="Calibri" panose="020F0502020204030204" pitchFamily="34" charset="0"/>
                <a:ea typeface="Tahoma" panose="020B0604030504040204" pitchFamily="34" charset="0"/>
                <a:cs typeface="Calibri" panose="020F0502020204030204" pitchFamily="34" charset="0"/>
              </a:rPr>
              <a:t>H1</a:t>
            </a:r>
          </a:p>
        </p:txBody>
      </p:sp>
      <p:sp>
        <p:nvSpPr>
          <p:cNvPr id="11" name="Rectangle 10">
            <a:hlinkClick r:id="rId6" action="ppaction://hlinksldjump"/>
          </p:cNvPr>
          <p:cNvSpPr/>
          <p:nvPr/>
        </p:nvSpPr>
        <p:spPr>
          <a:xfrm>
            <a:off x="1422716" y="2942748"/>
            <a:ext cx="1241117" cy="972504"/>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000" b="1">
                <a:solidFill>
                  <a:srgbClr val="00B050"/>
                </a:solidFill>
                <a:latin typeface="Calibri" panose="020F0502020204030204" pitchFamily="34" charset="0"/>
                <a:ea typeface="Tahoma" panose="020B0604030504040204" pitchFamily="34" charset="0"/>
                <a:cs typeface="Calibri" panose="020F0502020204030204" pitchFamily="34" charset="0"/>
              </a:rPr>
              <a:t>H2</a:t>
            </a:r>
          </a:p>
        </p:txBody>
      </p:sp>
      <p:sp>
        <p:nvSpPr>
          <p:cNvPr id="12" name="Rectangle 11">
            <a:hlinkClick r:id="rId7" action="ppaction://hlinksldjump"/>
          </p:cNvPr>
          <p:cNvSpPr/>
          <p:nvPr/>
        </p:nvSpPr>
        <p:spPr>
          <a:xfrm>
            <a:off x="1392338" y="4440335"/>
            <a:ext cx="1241117" cy="972504"/>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000" b="1">
                <a:solidFill>
                  <a:srgbClr val="00B050"/>
                </a:solidFill>
                <a:latin typeface="Calibri" panose="020F0502020204030204" pitchFamily="34" charset="0"/>
                <a:ea typeface="Tahoma" panose="020B0604030504040204" pitchFamily="34" charset="0"/>
                <a:cs typeface="Calibri" panose="020F0502020204030204" pitchFamily="34" charset="0"/>
              </a:rPr>
              <a:t>H3</a:t>
            </a:r>
          </a:p>
        </p:txBody>
      </p:sp>
      <p:sp>
        <p:nvSpPr>
          <p:cNvPr id="4" name="Slide Number Placeholder 3"/>
          <p:cNvSpPr>
            <a:spLocks noGrp="1"/>
          </p:cNvSpPr>
          <p:nvPr>
            <p:ph type="sldNum" sz="quarter" idx="12"/>
          </p:nvPr>
        </p:nvSpPr>
        <p:spPr/>
        <p:txBody>
          <a:bodyPr/>
          <a:lstStyle/>
          <a:p>
            <a:fld id="{A38DB642-B96B-4E4F-95BE-DCA4F685BD55}" type="slidenum">
              <a:rPr lang="en-US" smtClean="0"/>
              <a:t>2</a:t>
            </a:fld>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20</a:t>
            </a:fld>
            <a:endParaRPr lang="en-US"/>
          </a:p>
        </p:txBody>
      </p:sp>
      <p:sp>
        <p:nvSpPr>
          <p:cNvPr id="3" name="Google Shape;158;p6"/>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602884" y="807093"/>
            <a:ext cx="7645189"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1. Khái niệm đột biến gene</a:t>
            </a:r>
            <a:endParaRPr lang="en-US" sz="4000">
              <a:solidFill>
                <a:srgbClr val="FF0000"/>
              </a:solidFill>
              <a:latin typeface="Calibri" panose="020F0502020204030204" pitchFamily="34" charset="0"/>
              <a:cs typeface="Calibri" panose="020F0502020204030204"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342" y="2802513"/>
            <a:ext cx="8685849" cy="37616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86530" y="1514979"/>
            <a:ext cx="10986233"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3200" b="1">
                <a:latin typeface="Calibri" panose="020F0502020204030204" pitchFamily="34" charset="0"/>
              </a:rPr>
              <a:t>Đột biến là gene là những biến đổi trong cấu trúc của gene liên quan đến 1 cặp nucleotide hoặc một số cặp nucleotide.</a:t>
            </a:r>
            <a:endParaRPr lang="en-US" sz="3200" b="1">
              <a:latin typeface="+mj-lt"/>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529" y="1730422"/>
            <a:ext cx="612178" cy="523221"/>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21</a:t>
            </a:fld>
            <a:endParaRPr lang="en-US"/>
          </a:p>
        </p:txBody>
      </p:sp>
      <p:sp>
        <p:nvSpPr>
          <p:cNvPr id="3" name="Google Shape;158;p6"/>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482811" y="807093"/>
            <a:ext cx="7645189"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2. Các dạng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8" name="TextBox 7"/>
          <p:cNvSpPr txBox="1"/>
          <p:nvPr/>
        </p:nvSpPr>
        <p:spPr>
          <a:xfrm>
            <a:off x="861291" y="1514979"/>
            <a:ext cx="10492510" cy="20621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dirty="0">
                <a:solidFill>
                  <a:srgbClr val="00B050"/>
                </a:solidFill>
                <a:latin typeface="Calibri" panose="020F0502020204030204" pitchFamily="34" charset="0"/>
                <a:cs typeface="Calibri" panose="020F0502020204030204" pitchFamily="34" charset="0"/>
              </a:rPr>
              <a:t>- Đột biến thay thế một cặp nucleotide: </a:t>
            </a:r>
            <a:r>
              <a:rPr lang="vi-VN" sz="3200" b="1" dirty="0">
                <a:latin typeface="Calibri" panose="020F0502020204030204" pitchFamily="34" charset="0"/>
                <a:cs typeface="Calibri" panose="020F0502020204030204" pitchFamily="34" charset="0"/>
              </a:rPr>
              <a:t>Một cặp nucleotide trong gene được thay thế bằng một cặp nucleotide khác, có thể làm </a:t>
            </a:r>
            <a:r>
              <a:rPr lang="vi-VN" sz="3200" b="1" dirty="0">
                <a:solidFill>
                  <a:schemeClr val="accent2">
                    <a:lumMod val="75000"/>
                  </a:schemeClr>
                </a:solidFill>
                <a:latin typeface="Calibri" panose="020F0502020204030204" pitchFamily="34" charset="0"/>
                <a:cs typeface="Calibri" panose="020F0502020204030204" pitchFamily="34" charset="0"/>
              </a:rPr>
              <a:t>thay đổi trình tự amino acid trong chuỗi polypeptide và thay đổi chức năng của protein.</a:t>
            </a:r>
            <a:r>
              <a:rPr lang="vi-VN" sz="3200" b="1" dirty="0">
                <a:latin typeface="Calibri" panose="020F0502020204030204" pitchFamily="34" charset="0"/>
                <a:cs typeface="Calibri" panose="020F0502020204030204" pitchFamily="34" charset="0"/>
              </a:rPr>
              <a:t> </a:t>
            </a:r>
            <a:endParaRPr lang="en-US" sz="3200" b="1"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pic>
        <p:nvPicPr>
          <p:cNvPr id="10" name="Picture 9"/>
          <p:cNvPicPr>
            <a:picLocks noChangeAspect="1"/>
          </p:cNvPicPr>
          <p:nvPr/>
        </p:nvPicPr>
        <p:blipFill>
          <a:blip r:embed="rId3"/>
          <a:stretch>
            <a:fillRect/>
          </a:stretch>
        </p:blipFill>
        <p:spPr>
          <a:xfrm>
            <a:off x="1199139" y="3867371"/>
            <a:ext cx="4205991" cy="2183536"/>
          </a:xfrm>
          <a:prstGeom prst="rect">
            <a:avLst/>
          </a:prstGeom>
        </p:spPr>
      </p:pic>
      <p:sp>
        <p:nvSpPr>
          <p:cNvPr id="11" name="Arrow: Right 10"/>
          <p:cNvSpPr/>
          <p:nvPr/>
        </p:nvSpPr>
        <p:spPr>
          <a:xfrm>
            <a:off x="5405130" y="4782352"/>
            <a:ext cx="1041854" cy="368728"/>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4"/>
          <a:srcRect b="18744"/>
          <a:stretch>
            <a:fillRect/>
          </a:stretch>
        </p:blipFill>
        <p:spPr>
          <a:xfrm>
            <a:off x="6600495" y="3867371"/>
            <a:ext cx="4392366" cy="2346105"/>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22</a:t>
            </a:fld>
            <a:endParaRPr lang="en-US"/>
          </a:p>
        </p:txBody>
      </p:sp>
      <p:sp>
        <p:nvSpPr>
          <p:cNvPr id="3" name="Google Shape;158;p6"/>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482811" y="807093"/>
            <a:ext cx="7645189"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2. Các dạng đột biến gene</a:t>
            </a:r>
            <a:endParaRPr lang="en-US" sz="4000">
              <a:solidFill>
                <a:srgbClr val="FF0000"/>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sp>
        <p:nvSpPr>
          <p:cNvPr id="11" name="TextBox 10"/>
          <p:cNvSpPr txBox="1"/>
          <p:nvPr/>
        </p:nvSpPr>
        <p:spPr>
          <a:xfrm>
            <a:off x="861290" y="1486986"/>
            <a:ext cx="10979257"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3200" b="1" dirty="0">
                <a:solidFill>
                  <a:srgbClr val="00B050"/>
                </a:solidFill>
                <a:latin typeface="Calibri" panose="020F0502020204030204" pitchFamily="34" charset="0"/>
                <a:cs typeface="Calibri" panose="020F0502020204030204" pitchFamily="34" charset="0"/>
              </a:rPr>
              <a:t>- Đột biến mất hoặc thêm một cặp nucleotide: </a:t>
            </a:r>
            <a:r>
              <a:rPr lang="vi-VN" sz="3200" b="1" dirty="0">
                <a:latin typeface="Calibri" panose="020F0502020204030204" pitchFamily="34" charset="0"/>
                <a:cs typeface="Calibri" panose="020F0502020204030204" pitchFamily="34" charset="0"/>
              </a:rPr>
              <a:t>Đột biến làm cho gene bị mất hoặc thêm một cặp nucleotide sẽ làm thay đổi khung đọc mã di truyền từ vị trí xảy ra đột biến trở về sau (đột biến dịch khung) dẫn đến </a:t>
            </a:r>
            <a:r>
              <a:rPr lang="vi-VN" sz="3200" b="1" dirty="0">
                <a:solidFill>
                  <a:schemeClr val="accent2">
                    <a:lumMod val="75000"/>
                  </a:schemeClr>
                </a:solidFill>
                <a:latin typeface="Calibri" panose="020F0502020204030204" pitchFamily="34" charset="0"/>
                <a:cs typeface="Calibri" panose="020F0502020204030204" pitchFamily="34" charset="0"/>
              </a:rPr>
              <a:t>làm thay đổi trình tự amino acid trong chuỗi polypeptide và thay đổi chức năng của protein.</a:t>
            </a:r>
            <a:endParaRPr lang="en-US" sz="3200" b="1" dirty="0">
              <a:solidFill>
                <a:schemeClr val="accent2">
                  <a:lumMod val="75000"/>
                </a:schemeClr>
              </a:solidFill>
              <a:latin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3"/>
          <a:stretch>
            <a:fillRect/>
          </a:stretch>
        </p:blipFill>
        <p:spPr>
          <a:xfrm>
            <a:off x="1876649" y="4629839"/>
            <a:ext cx="2607677" cy="1353773"/>
          </a:xfrm>
          <a:prstGeom prst="rect">
            <a:avLst/>
          </a:prstGeom>
        </p:spPr>
      </p:pic>
      <p:sp>
        <p:nvSpPr>
          <p:cNvPr id="13" name="Arrow: Right 12"/>
          <p:cNvSpPr/>
          <p:nvPr/>
        </p:nvSpPr>
        <p:spPr>
          <a:xfrm rot="20373686">
            <a:off x="4634458" y="4858168"/>
            <a:ext cx="1041854" cy="368728"/>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4"/>
          <a:srcRect b="21311"/>
          <a:stretch>
            <a:fillRect/>
          </a:stretch>
        </p:blipFill>
        <p:spPr>
          <a:xfrm>
            <a:off x="5771200" y="4069524"/>
            <a:ext cx="2607677" cy="1447094"/>
          </a:xfrm>
          <a:prstGeom prst="rect">
            <a:avLst/>
          </a:prstGeom>
        </p:spPr>
      </p:pic>
      <p:pic>
        <p:nvPicPr>
          <p:cNvPr id="15" name="Picture 14"/>
          <p:cNvPicPr>
            <a:picLocks noChangeAspect="1"/>
          </p:cNvPicPr>
          <p:nvPr/>
        </p:nvPicPr>
        <p:blipFill rotWithShape="1">
          <a:blip r:embed="rId5"/>
          <a:srcRect l="5203" r="5111" b="24041"/>
          <a:stretch>
            <a:fillRect/>
          </a:stretch>
        </p:blipFill>
        <p:spPr>
          <a:xfrm>
            <a:off x="5999564" y="5515389"/>
            <a:ext cx="2611036" cy="1288320"/>
          </a:xfrm>
          <a:prstGeom prst="rect">
            <a:avLst/>
          </a:prstGeom>
        </p:spPr>
      </p:pic>
      <p:sp>
        <p:nvSpPr>
          <p:cNvPr id="16" name="Arrow: Right 15"/>
          <p:cNvSpPr/>
          <p:nvPr/>
        </p:nvSpPr>
        <p:spPr>
          <a:xfrm rot="1860816">
            <a:off x="4560093" y="5548774"/>
            <a:ext cx="1041854" cy="368728"/>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23</a:t>
            </a:fld>
            <a:endParaRPr lang="en-US"/>
          </a:p>
        </p:txBody>
      </p:sp>
      <p:sp>
        <p:nvSpPr>
          <p:cNvPr id="3" name="Google Shape;158;p6"/>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528993" y="807093"/>
            <a:ext cx="10988752"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3. Nguyên nhân và cơ chế phát sinh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5" name="TextBox 4"/>
          <p:cNvSpPr txBox="1"/>
          <p:nvPr/>
        </p:nvSpPr>
        <p:spPr>
          <a:xfrm>
            <a:off x="1048024" y="1514979"/>
            <a:ext cx="6830594" cy="584775"/>
          </a:xfrm>
          <a:prstGeom prst="rect">
            <a:avLst/>
          </a:prstGeom>
          <a:noFill/>
        </p:spPr>
        <p:txBody>
          <a:bodyPr wrap="square">
            <a:spAutoFit/>
          </a:bodyPr>
          <a:lstStyle/>
          <a:p>
            <a:r>
              <a:rPr lang="en-US" sz="3200" b="1">
                <a:solidFill>
                  <a:srgbClr val="00B050"/>
                </a:solidFill>
                <a:effectLst/>
                <a:latin typeface="Calibri" panose="020F0502020204030204" pitchFamily="34" charset="0"/>
                <a:ea typeface="Calibri" panose="020F0502020204030204" pitchFamily="34" charset="0"/>
              </a:rPr>
              <a:t>* </a:t>
            </a:r>
            <a:r>
              <a:rPr lang="vi-VN" sz="3200" b="1">
                <a:solidFill>
                  <a:srgbClr val="00B050"/>
                </a:solidFill>
                <a:effectLst/>
                <a:latin typeface="Calibri" panose="020F0502020204030204" pitchFamily="34" charset="0"/>
                <a:ea typeface="Calibri" panose="020F0502020204030204" pitchFamily="34" charset="0"/>
              </a:rPr>
              <a:t>Nguyên nhân phát sinh đột biến gene</a:t>
            </a:r>
            <a:endParaRPr lang="en-US" sz="3200">
              <a:solidFill>
                <a:srgbClr val="00B050"/>
              </a:solidFill>
            </a:endParaRPr>
          </a:p>
        </p:txBody>
      </p:sp>
      <p:pic>
        <p:nvPicPr>
          <p:cNvPr id="9" name="Picture 8"/>
          <p:cNvPicPr>
            <a:picLocks noChangeAspect="1"/>
          </p:cNvPicPr>
          <p:nvPr/>
        </p:nvPicPr>
        <p:blipFill>
          <a:blip r:embed="rId2"/>
          <a:stretch>
            <a:fillRect/>
          </a:stretch>
        </p:blipFill>
        <p:spPr>
          <a:xfrm>
            <a:off x="6756458" y="2222866"/>
            <a:ext cx="4694831" cy="3937790"/>
          </a:xfrm>
          <a:prstGeom prst="rect">
            <a:avLst/>
          </a:prstGeom>
        </p:spPr>
      </p:pic>
      <p:pic>
        <p:nvPicPr>
          <p:cNvPr id="10" name="Picture 2" descr="Nguyên Nhân Gây Đột Biến Gen - Các Căn Bệnh Phổ Bi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89" y="2222865"/>
            <a:ext cx="5906686" cy="39377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24</a:t>
            </a:fld>
            <a:endParaRPr lang="en-US"/>
          </a:p>
        </p:txBody>
      </p:sp>
      <p:sp>
        <p:nvSpPr>
          <p:cNvPr id="3" name="Google Shape;158;p6"/>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528993" y="807093"/>
            <a:ext cx="10988752"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3. Nguyên nhân và cơ chế phát sinh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5" name="TextBox 4"/>
          <p:cNvSpPr txBox="1"/>
          <p:nvPr/>
        </p:nvSpPr>
        <p:spPr>
          <a:xfrm>
            <a:off x="1048024" y="1514979"/>
            <a:ext cx="6830594" cy="584775"/>
          </a:xfrm>
          <a:prstGeom prst="rect">
            <a:avLst/>
          </a:prstGeom>
          <a:noFill/>
        </p:spPr>
        <p:txBody>
          <a:bodyPr wrap="square">
            <a:spAutoFit/>
          </a:bodyPr>
          <a:lstStyle/>
          <a:p>
            <a:r>
              <a:rPr lang="en-US" sz="3200" b="1">
                <a:solidFill>
                  <a:srgbClr val="00B050"/>
                </a:solidFill>
                <a:effectLst/>
                <a:latin typeface="Calibri" panose="020F0502020204030204" pitchFamily="34" charset="0"/>
                <a:ea typeface="Calibri" panose="020F0502020204030204" pitchFamily="34" charset="0"/>
              </a:rPr>
              <a:t>* </a:t>
            </a:r>
            <a:r>
              <a:rPr lang="vi-VN" sz="3200" b="1">
                <a:solidFill>
                  <a:srgbClr val="00B050"/>
                </a:solidFill>
                <a:effectLst/>
                <a:latin typeface="Calibri" panose="020F0502020204030204" pitchFamily="34" charset="0"/>
                <a:ea typeface="Calibri" panose="020F0502020204030204" pitchFamily="34" charset="0"/>
              </a:rPr>
              <a:t>Nguyên nhân phát sinh đột biến gene</a:t>
            </a:r>
            <a:endParaRPr lang="en-US" sz="3200">
              <a:solidFill>
                <a:srgbClr val="00B050"/>
              </a:solidFill>
            </a:endParaRPr>
          </a:p>
        </p:txBody>
      </p:sp>
      <p:sp>
        <p:nvSpPr>
          <p:cNvPr id="7" name="TextBox 6"/>
          <p:cNvSpPr txBox="1"/>
          <p:nvPr/>
        </p:nvSpPr>
        <p:spPr>
          <a:xfrm>
            <a:off x="1207653" y="2112847"/>
            <a:ext cx="10799620" cy="452431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indent="288290" algn="just"/>
            <a:r>
              <a:rPr lang="vi-VN" sz="3200" b="1" dirty="0">
                <a:effectLst/>
                <a:latin typeface="Calibri" panose="020F0502020204030204" pitchFamily="34" charset="0"/>
                <a:ea typeface="Arial" panose="020B0604020202020204" pitchFamily="34" charset="0"/>
                <a:cs typeface="Calibri" panose="020F0502020204030204" pitchFamily="34" charset="0"/>
              </a:rPr>
              <a:t>- Do những rối loạn sinh lí, hoá sinh của tế bào dẫn đến sai sót trong quá trình nhân đôi DNA, gây biến dạng DNA hoặc biến đổi cấu trúc hoá học của các nucleotide.</a:t>
            </a:r>
            <a:endParaRPr lang="en-US" sz="3200" b="1" dirty="0">
              <a:effectLst/>
              <a:latin typeface="Calibri" panose="020F0502020204030204" pitchFamily="34" charset="0"/>
              <a:ea typeface="Arial" panose="020B0604020202020204" pitchFamily="34" charset="0"/>
              <a:cs typeface="Calibri" panose="020F0502020204030204" pitchFamily="34" charset="0"/>
            </a:endParaRPr>
          </a:p>
          <a:p>
            <a:pPr indent="288290" algn="just"/>
            <a:r>
              <a:rPr lang="vi-VN" sz="3200" b="1" dirty="0">
                <a:solidFill>
                  <a:schemeClr val="tx1"/>
                </a:solidFill>
                <a:effectLst/>
                <a:latin typeface="Calibri" panose="020F0502020204030204" pitchFamily="34" charset="0"/>
                <a:ea typeface="Arial" panose="020B0604020202020204" pitchFamily="34" charset="0"/>
                <a:cs typeface="Calibri" panose="020F0502020204030204" pitchFamily="34" charset="0"/>
              </a:rPr>
              <a:t>- Do </a:t>
            </a:r>
            <a:r>
              <a:rPr lang="en-US" sz="3200" b="1" dirty="0">
                <a:solidFill>
                  <a:schemeClr val="tx1"/>
                </a:solidFill>
                <a:effectLst/>
                <a:latin typeface="Calibri" panose="020F0502020204030204" pitchFamily="34" charset="0"/>
                <a:ea typeface="Arial" panose="020B0604020202020204" pitchFamily="34" charset="0"/>
                <a:cs typeface="Calibri" panose="020F0502020204030204" pitchFamily="34" charset="0"/>
              </a:rPr>
              <a:t>s</a:t>
            </a:r>
            <a:r>
              <a:rPr lang="vi-VN" sz="3200" b="1" dirty="0">
                <a:solidFill>
                  <a:schemeClr val="tx1"/>
                </a:solidFill>
                <a:effectLst/>
                <a:latin typeface="Calibri" panose="020F0502020204030204" pitchFamily="34" charset="0"/>
                <a:ea typeface="Arial" panose="020B0604020202020204" pitchFamily="34" charset="0"/>
                <a:cs typeface="Calibri" panose="020F0502020204030204" pitchFamily="34" charset="0"/>
              </a:rPr>
              <a:t>ự tác động của các tác nhân gây đột biến gồm: </a:t>
            </a:r>
            <a:endParaRPr lang="en-US" sz="3200" b="1" dirty="0">
              <a:solidFill>
                <a:schemeClr val="tx1"/>
              </a:solidFill>
              <a:effectLst/>
              <a:latin typeface="Calibri" panose="020F0502020204030204" pitchFamily="34" charset="0"/>
              <a:ea typeface="Arial" panose="020B0604020202020204" pitchFamily="34" charset="0"/>
              <a:cs typeface="Calibri" panose="020F0502020204030204" pitchFamily="34" charset="0"/>
            </a:endParaRPr>
          </a:p>
          <a:p>
            <a:pPr indent="288290" algn="just"/>
            <a:r>
              <a:rPr lang="vi-VN" sz="3200" b="1" dirty="0">
                <a:solidFill>
                  <a:srgbClr val="00B050"/>
                </a:solidFill>
                <a:effectLst/>
                <a:latin typeface="Calibri" panose="020F0502020204030204" pitchFamily="34" charset="0"/>
                <a:ea typeface="Arial" panose="020B0604020202020204" pitchFamily="34" charset="0"/>
                <a:cs typeface="Calibri" panose="020F0502020204030204" pitchFamily="34" charset="0"/>
              </a:rPr>
              <a:t>+ Tác nhân vật lí: </a:t>
            </a:r>
            <a:r>
              <a:rPr lang="vi-VN" sz="3200" b="1" dirty="0">
                <a:effectLst/>
                <a:latin typeface="Calibri" panose="020F0502020204030204" pitchFamily="34" charset="0"/>
                <a:ea typeface="Arial" panose="020B0604020202020204" pitchFamily="34" charset="0"/>
                <a:cs typeface="Calibri" panose="020F0502020204030204" pitchFamily="34" charset="0"/>
              </a:rPr>
              <a:t>tia phóng xạ, tia tử ngoại (tia UV), nhiệt.,. </a:t>
            </a:r>
            <a:endParaRPr lang="en-US" sz="3200" b="1" dirty="0">
              <a:effectLst/>
              <a:latin typeface="Calibri" panose="020F0502020204030204" pitchFamily="34" charset="0"/>
              <a:ea typeface="Arial" panose="020B0604020202020204" pitchFamily="34" charset="0"/>
              <a:cs typeface="Calibri" panose="020F0502020204030204" pitchFamily="34" charset="0"/>
            </a:endParaRPr>
          </a:p>
          <a:p>
            <a:pPr indent="288290" algn="just"/>
            <a:r>
              <a:rPr lang="vi-VN" sz="3200" b="1" dirty="0">
                <a:solidFill>
                  <a:srgbClr val="00B050"/>
                </a:solidFill>
                <a:effectLst/>
                <a:latin typeface="Calibri" panose="020F0502020204030204" pitchFamily="34" charset="0"/>
                <a:ea typeface="Arial" panose="020B0604020202020204" pitchFamily="34" charset="0"/>
                <a:cs typeface="Calibri" panose="020F0502020204030204" pitchFamily="34" charset="0"/>
              </a:rPr>
              <a:t>+ Tác nhân hoá học: </a:t>
            </a:r>
            <a:r>
              <a:rPr lang="vi-VN" sz="3200" b="1" dirty="0">
                <a:effectLst/>
                <a:latin typeface="Calibri" panose="020F0502020204030204" pitchFamily="34" charset="0"/>
                <a:ea typeface="Arial" panose="020B0604020202020204" pitchFamily="34" charset="0"/>
                <a:cs typeface="Calibri" panose="020F0502020204030204" pitchFamily="34" charset="0"/>
              </a:rPr>
              <a:t>ethyl methanesulfonate (EMS), 5-bromouracil (5-BU), N-Nitroso-N-methylurea (NMU),…</a:t>
            </a:r>
            <a:endParaRPr lang="en-US" sz="3200" b="1" dirty="0">
              <a:effectLst/>
              <a:latin typeface="Calibri" panose="020F0502020204030204" pitchFamily="34" charset="0"/>
              <a:ea typeface="Arial" panose="020B0604020202020204" pitchFamily="34" charset="0"/>
              <a:cs typeface="Calibri" panose="020F0502020204030204" pitchFamily="34" charset="0"/>
            </a:endParaRPr>
          </a:p>
          <a:p>
            <a:pPr indent="285750" algn="just">
              <a:tabLst>
                <a:tab pos="8101330" algn="l"/>
              </a:tabLst>
            </a:pPr>
            <a:r>
              <a:rPr lang="vi-VN" sz="3200" b="1" dirty="0">
                <a:solidFill>
                  <a:srgbClr val="00B050"/>
                </a:solidFill>
                <a:effectLst/>
                <a:latin typeface="Calibri" panose="020F0502020204030204" pitchFamily="34" charset="0"/>
                <a:ea typeface="Arial" panose="020B0604020202020204" pitchFamily="34" charset="0"/>
                <a:cs typeface="Calibri" panose="020F0502020204030204" pitchFamily="34" charset="0"/>
              </a:rPr>
              <a:t>+</a:t>
            </a:r>
            <a:r>
              <a:rPr lang="en-US" sz="3200" b="1" dirty="0">
                <a:solidFill>
                  <a:srgbClr val="00B050"/>
                </a:solidFill>
                <a:effectLst/>
                <a:latin typeface="Calibri" panose="020F0502020204030204" pitchFamily="34" charset="0"/>
                <a:ea typeface="Arial" panose="020B0604020202020204" pitchFamily="34" charset="0"/>
                <a:cs typeface="Calibri" panose="020F0502020204030204" pitchFamily="34" charset="0"/>
              </a:rPr>
              <a:t> </a:t>
            </a:r>
            <a:r>
              <a:rPr lang="vi-VN" sz="3200" b="1" dirty="0">
                <a:solidFill>
                  <a:srgbClr val="00B050"/>
                </a:solidFill>
                <a:effectLst/>
                <a:latin typeface="Calibri" panose="020F0502020204030204" pitchFamily="34" charset="0"/>
                <a:ea typeface="Arial" panose="020B0604020202020204" pitchFamily="34" charset="0"/>
                <a:cs typeface="Calibri" panose="020F0502020204030204" pitchFamily="34" charset="0"/>
              </a:rPr>
              <a:t>Tác nhân sinh học: </a:t>
            </a:r>
            <a:r>
              <a:rPr lang="vi-VN" sz="3200" b="1" dirty="0">
                <a:effectLst/>
                <a:latin typeface="Calibri" panose="020F0502020204030204" pitchFamily="34" charset="0"/>
                <a:ea typeface="Arial" panose="020B0604020202020204" pitchFamily="34" charset="0"/>
                <a:cs typeface="Calibri" panose="020F0502020204030204" pitchFamily="34" charset="0"/>
              </a:rPr>
              <a:t>một số virus như viêm gan B, HPV,...cũng có thế gây nên các đột biến gene.</a:t>
            </a:r>
            <a:endParaRPr lang="en-US" sz="3200" b="1" dirty="0">
              <a:effectLst/>
              <a:latin typeface="Calibri" panose="020F0502020204030204" pitchFamily="34" charset="0"/>
              <a:ea typeface="Arial" panose="020B0604020202020204" pitchFamily="34" charset="0"/>
              <a:cs typeface="Calibri" panose="020F050202020403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25</a:t>
            </a:fld>
            <a:endParaRPr lang="en-US"/>
          </a:p>
        </p:txBody>
      </p:sp>
      <p:sp>
        <p:nvSpPr>
          <p:cNvPr id="3" name="Google Shape;158;p6"/>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528993" y="807093"/>
            <a:ext cx="10988752"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3. Nguyên nhân và cơ chế phát sinh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5" name="TextBox 4"/>
          <p:cNvSpPr txBox="1"/>
          <p:nvPr/>
        </p:nvSpPr>
        <p:spPr>
          <a:xfrm>
            <a:off x="1048024" y="1514979"/>
            <a:ext cx="6830594" cy="584775"/>
          </a:xfrm>
          <a:prstGeom prst="rect">
            <a:avLst/>
          </a:prstGeom>
          <a:noFill/>
        </p:spPr>
        <p:txBody>
          <a:bodyPr wrap="square">
            <a:spAutoFit/>
          </a:bodyPr>
          <a:lstStyle/>
          <a:p>
            <a:r>
              <a:rPr lang="en-US" sz="3200" b="1">
                <a:solidFill>
                  <a:srgbClr val="00B050"/>
                </a:solidFill>
                <a:effectLst/>
                <a:latin typeface="Calibri" panose="020F0502020204030204" pitchFamily="34" charset="0"/>
                <a:ea typeface="Calibri" panose="020F0502020204030204" pitchFamily="34" charset="0"/>
              </a:rPr>
              <a:t>* Cơ chế </a:t>
            </a:r>
            <a:r>
              <a:rPr lang="vi-VN" sz="3200" b="1">
                <a:solidFill>
                  <a:srgbClr val="00B050"/>
                </a:solidFill>
                <a:effectLst/>
                <a:latin typeface="Calibri" panose="020F0502020204030204" pitchFamily="34" charset="0"/>
                <a:ea typeface="Calibri" panose="020F0502020204030204" pitchFamily="34" charset="0"/>
              </a:rPr>
              <a:t>phát sinh đột biến gene</a:t>
            </a:r>
            <a:endParaRPr lang="en-US" sz="3200">
              <a:solidFill>
                <a:srgbClr val="00B050"/>
              </a:solidFill>
            </a:endParaRPr>
          </a:p>
        </p:txBody>
      </p:sp>
      <p:sp>
        <p:nvSpPr>
          <p:cNvPr id="7" name="TextBox 6"/>
          <p:cNvSpPr txBox="1"/>
          <p:nvPr/>
        </p:nvSpPr>
        <p:spPr>
          <a:xfrm>
            <a:off x="1301715" y="2164974"/>
            <a:ext cx="7795631"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tabLst>
                <a:tab pos="8101330" algn="l"/>
              </a:tabLst>
            </a:pPr>
            <a:r>
              <a:rPr lang="en-US" sz="3200" b="1">
                <a:effectLst/>
                <a:latin typeface="Calibri" panose="020F0502020204030204" pitchFamily="34" charset="0"/>
                <a:ea typeface="Arial" panose="020B0604020202020204" pitchFamily="34" charset="0"/>
              </a:rPr>
              <a:t>- Sai sót trong quá trình nhân đôi DNA</a:t>
            </a:r>
            <a:endParaRPr lang="en-US" sz="3200" b="1">
              <a:effectLst/>
              <a:latin typeface="Arial" panose="020B0604020202020204" pitchFamily="34" charset="0"/>
              <a:ea typeface="Arial" panose="020B0604020202020204" pitchFamily="34" charset="0"/>
            </a:endParaRPr>
          </a:p>
          <a:p>
            <a:pPr algn="just">
              <a:tabLst>
                <a:tab pos="8101330" algn="l"/>
              </a:tabLst>
            </a:pPr>
            <a:r>
              <a:rPr lang="en-US" sz="3200" b="1">
                <a:effectLst/>
                <a:latin typeface="Calibri" panose="020F0502020204030204" pitchFamily="34" charset="0"/>
                <a:ea typeface="Arial" panose="020B0604020202020204" pitchFamily="34" charset="0"/>
              </a:rPr>
              <a:t>- Sự tác động của các tác nhân gây đột biến.</a:t>
            </a:r>
            <a:endParaRPr lang="en-US" sz="3200" b="1">
              <a:effectLst/>
              <a:latin typeface="Arial" panose="020B0604020202020204" pitchFamily="34" charset="0"/>
              <a:ea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26</a:t>
            </a:fld>
            <a:endParaRPr lang="en-US"/>
          </a:p>
        </p:txBody>
      </p:sp>
      <p:sp>
        <p:nvSpPr>
          <p:cNvPr id="4" name="Google Shape;158;p6"/>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TextBox 4"/>
          <p:cNvSpPr txBox="1"/>
          <p:nvPr/>
        </p:nvSpPr>
        <p:spPr>
          <a:xfrm>
            <a:off x="593648" y="807093"/>
            <a:ext cx="8273261"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4. Vai trò của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7" name="TextBox 6"/>
          <p:cNvSpPr txBox="1"/>
          <p:nvPr/>
        </p:nvSpPr>
        <p:spPr>
          <a:xfrm>
            <a:off x="958273" y="1580038"/>
            <a:ext cx="10550236"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 </a:t>
            </a:r>
            <a:r>
              <a:rPr lang="vi-VN"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Đối với tiến hoá: </a:t>
            </a:r>
            <a:r>
              <a:rPr lang="vi-VN" sz="3200" b="1">
                <a:effectLst/>
                <a:latin typeface="Calibri" panose="020F0502020204030204" pitchFamily="34" charset="0"/>
                <a:ea typeface="Arial" panose="020B0604020202020204" pitchFamily="34" charset="0"/>
                <a:cs typeface="Calibri" panose="020F0502020204030204" pitchFamily="34" charset="0"/>
              </a:rPr>
              <a:t>Đột biến gene cung cấp nguồn nguyên liệu cho quá trình tiến hoá của sinh vật.</a:t>
            </a:r>
            <a:endParaRPr lang="en-US" sz="3200" b="1">
              <a:effectLst/>
              <a:latin typeface="Calibri" panose="020F0502020204030204" pitchFamily="34" charset="0"/>
              <a:ea typeface="Arial" panose="020B0604020202020204" pitchFamily="34" charset="0"/>
              <a:cs typeface="Calibri" panose="020F050202020403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pic>
        <p:nvPicPr>
          <p:cNvPr id="9" name="Picture 8"/>
          <p:cNvPicPr>
            <a:picLocks noChangeAspect="1"/>
          </p:cNvPicPr>
          <p:nvPr/>
        </p:nvPicPr>
        <p:blipFill>
          <a:blip r:embed="rId3"/>
          <a:stretch>
            <a:fillRect/>
          </a:stretch>
        </p:blipFill>
        <p:spPr>
          <a:xfrm>
            <a:off x="2945173" y="2866589"/>
            <a:ext cx="6301654" cy="3489761"/>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27</a:t>
            </a:fld>
            <a:endParaRPr lang="en-US"/>
          </a:p>
        </p:txBody>
      </p:sp>
      <p:sp>
        <p:nvSpPr>
          <p:cNvPr id="4" name="Google Shape;158;p6"/>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TextBox 4"/>
          <p:cNvSpPr txBox="1"/>
          <p:nvPr/>
        </p:nvSpPr>
        <p:spPr>
          <a:xfrm>
            <a:off x="593648" y="807093"/>
            <a:ext cx="8273261"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4. Vai trò của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7" name="TextBox 6"/>
          <p:cNvSpPr txBox="1"/>
          <p:nvPr/>
        </p:nvSpPr>
        <p:spPr>
          <a:xfrm>
            <a:off x="958273" y="1580038"/>
            <a:ext cx="5303982" cy="20621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 Đối với chọn giống: </a:t>
            </a:r>
            <a:r>
              <a:rPr lang="vi-VN" sz="3200" b="1">
                <a:effectLst/>
                <a:latin typeface="Calibri" panose="020F0502020204030204" pitchFamily="34" charset="0"/>
                <a:ea typeface="Arial" panose="020B0604020202020204" pitchFamily="34" charset="0"/>
                <a:cs typeface="Calibri" panose="020F0502020204030204" pitchFamily="34" charset="0"/>
              </a:rPr>
              <a:t>Đột biến gene cung cấp nguồn nguyên liệu cho quá trình chọn, tạo giống. </a:t>
            </a:r>
            <a:endParaRPr lang="en-US" sz="3200" b="1">
              <a:effectLst/>
              <a:latin typeface="Arial" panose="020B0604020202020204" pitchFamily="34" charset="0"/>
              <a:ea typeface="Arial" panose="020B0604020202020204" pitchFamily="34" charset="0"/>
              <a:cs typeface="Calibri" panose="020F050202020403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pic>
        <p:nvPicPr>
          <p:cNvPr id="3" name="Picture 2" descr="Cây đột biến gen giá tiền t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5538" y="1580038"/>
            <a:ext cx="4828261" cy="42746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28</a:t>
            </a:fld>
            <a:endParaRPr lang="en-US"/>
          </a:p>
        </p:txBody>
      </p:sp>
      <p:sp>
        <p:nvSpPr>
          <p:cNvPr id="4" name="Google Shape;158;p6"/>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TextBox 4"/>
          <p:cNvSpPr txBox="1"/>
          <p:nvPr/>
        </p:nvSpPr>
        <p:spPr>
          <a:xfrm>
            <a:off x="593648" y="807093"/>
            <a:ext cx="8273261"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4. Vai trò của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7" name="TextBox 6"/>
          <p:cNvSpPr txBox="1"/>
          <p:nvPr/>
        </p:nvSpPr>
        <p:spPr>
          <a:xfrm>
            <a:off x="930564" y="1459776"/>
            <a:ext cx="10550236" cy="20621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solidFill>
                  <a:srgbClr val="00B050"/>
                </a:solidFill>
                <a:effectLst/>
                <a:latin typeface="Calibri" panose="020F0502020204030204" pitchFamily="34" charset="0"/>
                <a:ea typeface="Arial" panose="020B0604020202020204" pitchFamily="34" charset="0"/>
              </a:rPr>
              <a:t>- Đối với nghiên cứu di truyền: </a:t>
            </a:r>
            <a:r>
              <a:rPr lang="vi-VN" sz="3200" b="1">
                <a:effectLst/>
                <a:latin typeface="Calibri" panose="020F0502020204030204" pitchFamily="34" charset="0"/>
                <a:ea typeface="Arial" panose="020B0604020202020204" pitchFamily="34" charset="0"/>
              </a:rPr>
              <a:t>nhằm xác định các quy luật di truyền, cơ chế điều hoà biểu hiện gene, cơ chế phát sinh đột biến gene, xây dựng bảng mã di truyền, làm sáng tỏ mối quan hệ giữa gene và protein...</a:t>
            </a:r>
            <a:endParaRPr lang="en-US" sz="3200" b="1"/>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pic>
        <p:nvPicPr>
          <p:cNvPr id="3" name="Picture 2" descr="Nguyên Nhân Và Cơ Chế Phát Sinh Đột Biến Gen - Sinh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921" y="3693490"/>
            <a:ext cx="4600263" cy="30668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29</a:t>
            </a:fld>
            <a:endParaRPr lang="en-US"/>
          </a:p>
        </p:txBody>
      </p:sp>
      <p:sp>
        <p:nvSpPr>
          <p:cNvPr id="3" name="Google Shape;158;p6"/>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2370715" y="982910"/>
            <a:ext cx="7450570" cy="564750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50" y="1291276"/>
            <a:ext cx="2157668" cy="2852437"/>
          </a:xfrm>
          <a:prstGeom prst="rect">
            <a:avLst/>
          </a:prstGeom>
        </p:spPr>
      </p:pic>
      <p:sp>
        <p:nvSpPr>
          <p:cNvPr id="3" name="Rectangle 2"/>
          <p:cNvSpPr/>
          <p:nvPr/>
        </p:nvSpPr>
        <p:spPr>
          <a:xfrm>
            <a:off x="2392218" y="768056"/>
            <a:ext cx="6218382" cy="58477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2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Điều hòa hoạt động của gene là gì?</a:t>
            </a:r>
            <a:endParaRPr lang="en-US" sz="3200" b="1">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Arrow: Right 3">
            <a:hlinkClick r:id="rId3" action="ppaction://hlinksldjump"/>
          </p:cNvPr>
          <p:cNvSpPr/>
          <p:nvPr/>
        </p:nvSpPr>
        <p:spPr>
          <a:xfrm rot="10800000">
            <a:off x="11074399" y="6188364"/>
            <a:ext cx="526473" cy="35098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A38DB642-B96B-4E4F-95BE-DCA4F685BD55}" type="slidenum">
              <a:rPr lang="en-US" smtClean="0"/>
              <a:t>3</a:t>
            </a:fld>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30</a:t>
            </a:fld>
            <a:endParaRPr lang="en-US"/>
          </a:p>
        </p:txBody>
      </p:sp>
      <p:sp>
        <p:nvSpPr>
          <p:cNvPr id="3" name="Google Shape;158;p6"/>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1104703"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a. Khái niệm:</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996818" y="2194620"/>
            <a:ext cx="10834964" cy="36163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spcBef>
                <a:spcPts val="600"/>
              </a:spcBef>
            </a:pPr>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Công nghệ DNA tái tổ hợp là quy trình kĩ thuật dựa trên nguyên lí tái tổ hợp DNA và biểu hiện gene, tạo ra sản phẩm là DNA tái tổ hợp và protein tái tổ hợp với số lượng lớn phục vụ cho đời sống con người.</a:t>
            </a:r>
            <a:endParaRPr lang="en-US" sz="3200" b="1">
              <a:latin typeface="Calibri" panose="020F0502020204030204" pitchFamily="34" charset="0"/>
              <a:cs typeface="Calibri" panose="020F0502020204030204" pitchFamily="34" charset="0"/>
            </a:endParaRPr>
          </a:p>
          <a:p>
            <a:pPr algn="just">
              <a:spcBef>
                <a:spcPts val="600"/>
              </a:spcBef>
            </a:pPr>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Công nghệ DNA tái tổ hợp</a:t>
            </a:r>
            <a:r>
              <a:rPr lang="en-US" sz="3200" b="1">
                <a:latin typeface="Calibri" panose="020F0502020204030204" pitchFamily="34" charset="0"/>
                <a:cs typeface="Calibri" panose="020F0502020204030204" pitchFamily="34" charset="0"/>
              </a:rPr>
              <a:t>, con người có thể sản xuất được một lượng lớn các sản phẩm mong muốn (Kháng thể, vacxin, enzyme).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sp>
        <p:nvSpPr>
          <p:cNvPr id="7" name="TextBox 6"/>
          <p:cNvSpPr txBox="1"/>
          <p:nvPr/>
        </p:nvSpPr>
        <p:spPr>
          <a:xfrm>
            <a:off x="466105" y="846951"/>
            <a:ext cx="7768423"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1. Công nghệ DNA tái tổ hợp</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31</a:t>
            </a:fld>
            <a:endParaRPr lang="en-US"/>
          </a:p>
        </p:txBody>
      </p:sp>
      <p:sp>
        <p:nvSpPr>
          <p:cNvPr id="3" name="Google Shape;158;p6"/>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1104703"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b. Nguyên lí:</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996818" y="2194620"/>
            <a:ext cx="10834964" cy="452431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(1)</a:t>
            </a:r>
            <a:r>
              <a:rPr lang="en-US" sz="3200" b="1">
                <a:latin typeface="Calibri" panose="020F0502020204030204" pitchFamily="34" charset="0"/>
                <a:cs typeface="Calibri" panose="020F0502020204030204" pitchFamily="34" charset="0"/>
              </a:rPr>
              <a:t> N</a:t>
            </a:r>
            <a:r>
              <a:rPr lang="vi-VN" sz="3200" b="1">
                <a:latin typeface="Calibri" panose="020F0502020204030204" pitchFamily="34" charset="0"/>
                <a:cs typeface="Calibri" panose="020F0502020204030204" pitchFamily="34" charset="0"/>
              </a:rPr>
              <a:t>guy</a:t>
            </a:r>
            <a:r>
              <a:rPr lang="en-US" sz="3200" b="1">
                <a:latin typeface="Calibri" panose="020F0502020204030204" pitchFamily="34" charset="0"/>
                <a:cs typeface="Calibri" panose="020F0502020204030204" pitchFamily="34" charset="0"/>
              </a:rPr>
              <a:t>ên</a:t>
            </a:r>
            <a:r>
              <a:rPr lang="vi-VN" sz="3200" b="1">
                <a:latin typeface="Calibri" panose="020F0502020204030204" pitchFamily="34" charset="0"/>
                <a:cs typeface="Calibri" panose="020F0502020204030204" pitchFamily="34" charset="0"/>
              </a:rPr>
              <a:t> lí tái tổ hợp DNA là sự dung hợp giữa hai hay nhiều đoạn DNA gắn với nhau tạo ra phân tử DNA tái tổ hợp, </a:t>
            </a:r>
            <a:endParaRPr lang="en-US" sz="3200" b="1">
              <a:latin typeface="Calibri" panose="020F0502020204030204" pitchFamily="34" charset="0"/>
              <a:cs typeface="Calibri" panose="020F0502020204030204" pitchFamily="34" charset="0"/>
            </a:endParaRPr>
          </a:p>
          <a:p>
            <a:pPr algn="just"/>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(2) </a:t>
            </a:r>
            <a:r>
              <a:rPr lang="en-US" sz="3200" b="1">
                <a:latin typeface="Calibri" panose="020F0502020204030204" pitchFamily="34" charset="0"/>
                <a:cs typeface="Calibri" panose="020F0502020204030204" pitchFamily="34" charset="0"/>
              </a:rPr>
              <a:t>N</a:t>
            </a:r>
            <a:r>
              <a:rPr lang="vi-VN" sz="3200" b="1">
                <a:latin typeface="Calibri" panose="020F0502020204030204" pitchFamily="34" charset="0"/>
                <a:cs typeface="Calibri" panose="020F0502020204030204" pitchFamily="34" charset="0"/>
              </a:rPr>
              <a:t>guyên lí biểu hiện gene là thông tin mã hoá trình tự amino acid trên gene được biểu hiện thành protein trong tế bào sống thông qua cơ chế phiên mã và dịch mã. </a:t>
            </a:r>
            <a:endParaRPr lang="en-US" sz="3200" b="1">
              <a:latin typeface="Calibri" panose="020F0502020204030204" pitchFamily="34" charset="0"/>
              <a:cs typeface="Calibri" panose="020F0502020204030204" pitchFamily="34" charset="0"/>
            </a:endParaRPr>
          </a:p>
          <a:p>
            <a:pPr algn="just"/>
            <a:r>
              <a:rPr lang="en-US" sz="3200" b="1">
                <a:solidFill>
                  <a:srgbClr val="00B050"/>
                </a:solidFill>
                <a:latin typeface="Calibri" panose="020F0502020204030204" pitchFamily="34" charset="0"/>
                <a:cs typeface="Calibri" panose="020F0502020204030204" pitchFamily="34" charset="0"/>
              </a:rPr>
              <a:t>* </a:t>
            </a:r>
            <a:r>
              <a:rPr lang="vi-VN" sz="3200" b="1">
                <a:solidFill>
                  <a:srgbClr val="00B050"/>
                </a:solidFill>
                <a:latin typeface="Calibri" panose="020F0502020204030204" pitchFamily="34" charset="0"/>
                <a:cs typeface="Calibri" panose="020F0502020204030204" pitchFamily="34" charset="0"/>
              </a:rPr>
              <a:t>Quy trình công nghệ DNA tái tổ hợp gồm ba bước:</a:t>
            </a:r>
            <a:endParaRPr lang="en-US" sz="3200" b="1">
              <a:solidFill>
                <a:srgbClr val="00B050"/>
              </a:solidFill>
              <a:latin typeface="Calibri" panose="020F0502020204030204" pitchFamily="34" charset="0"/>
              <a:cs typeface="Calibri" panose="020F0502020204030204" pitchFamily="34" charset="0"/>
            </a:endParaRPr>
          </a:p>
          <a:p>
            <a:pPr algn="just"/>
            <a:r>
              <a:rPr lang="en-US" sz="3200" b="1">
                <a:latin typeface="Calibri" panose="020F0502020204030204" pitchFamily="34" charset="0"/>
                <a:cs typeface="Calibri" panose="020F0502020204030204" pitchFamily="34" charset="0"/>
              </a:rPr>
              <a:t>	Bước 1: Tách dòng và tạo DNA tái tổ hợp</a:t>
            </a:r>
          </a:p>
          <a:p>
            <a:pPr algn="just"/>
            <a:r>
              <a:rPr lang="en-US" sz="3200" b="1">
                <a:latin typeface="Calibri" panose="020F0502020204030204" pitchFamily="34" charset="0"/>
                <a:cs typeface="Calibri" panose="020F0502020204030204" pitchFamily="34" charset="0"/>
              </a:rPr>
              <a:t>	Bước 2: Biểu hiện gene và phân tích biểu hiện gene</a:t>
            </a:r>
          </a:p>
          <a:p>
            <a:pPr algn="just"/>
            <a:r>
              <a:rPr lang="en-US" sz="3200" b="1">
                <a:latin typeface="Calibri" panose="020F0502020204030204" pitchFamily="34" charset="0"/>
                <a:cs typeface="Calibri" panose="020F0502020204030204" pitchFamily="34" charset="0"/>
              </a:rPr>
              <a:t>	Bước 3: Sản xuất protein tái tổ hợp</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sp>
        <p:nvSpPr>
          <p:cNvPr id="7" name="TextBox 6"/>
          <p:cNvSpPr txBox="1"/>
          <p:nvPr/>
        </p:nvSpPr>
        <p:spPr>
          <a:xfrm>
            <a:off x="466105" y="846951"/>
            <a:ext cx="7768423"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1. Công nghệ DNA tái tổ hợp</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32</a:t>
            </a:fld>
            <a:endParaRPr lang="en-US"/>
          </a:p>
        </p:txBody>
      </p:sp>
      <p:sp>
        <p:nvSpPr>
          <p:cNvPr id="3" name="Google Shape;158;p6"/>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1104703"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c. Một số thành tựu:</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996818" y="2194620"/>
            <a:ext cx="10834964" cy="403187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3200" b="1">
                <a:solidFill>
                  <a:srgbClr val="00B050"/>
                </a:solidFill>
                <a:latin typeface="Calibri" panose="020F0502020204030204" pitchFamily="34" charset="0"/>
              </a:rPr>
              <a:t>- Tạo chủng vi khuẩn tái tổ hợp:</a:t>
            </a:r>
            <a:endParaRPr lang="en-US" sz="3200" b="1">
              <a:solidFill>
                <a:srgbClr val="00B050"/>
              </a:solidFill>
              <a:latin typeface="+mj-lt"/>
            </a:endParaRPr>
          </a:p>
          <a:p>
            <a:r>
              <a:rPr lang="vi-VN" sz="3200" b="1">
                <a:latin typeface="Calibri" panose="020F0502020204030204" pitchFamily="34" charset="0"/>
              </a:rPr>
              <a:t>+ Tạo các chủng vi khuẩn E.coli mang gene sản xuất protein tái tổ hợp: hormone sinh trưởng (GH) ở động vật có vú, somatostatin, insulin, kháng thể đơn dòng, enzyme, vaccine, interferon,...</a:t>
            </a:r>
            <a:endParaRPr lang="en-US" sz="3200" b="1">
              <a:latin typeface="+mj-lt"/>
            </a:endParaRPr>
          </a:p>
          <a:p>
            <a:r>
              <a:rPr lang="vi-VN" sz="3200" b="1">
                <a:latin typeface="Calibri" panose="020F0502020204030204" pitchFamily="34" charset="0"/>
              </a:rPr>
              <a:t>+ Tạo chủng vi khuẩn tái tổ hợp có khả năng phân huỷ chất độc ứng dụng trong xử lí môi trường,...</a:t>
            </a:r>
            <a:endParaRPr lang="en-US" sz="3200" b="1">
              <a:latin typeface="+mj-lt"/>
            </a:endParaRPr>
          </a:p>
          <a:p>
            <a:r>
              <a:rPr lang="en-US" sz="3200" b="1">
                <a:latin typeface="+mj-lt"/>
              </a:rPr>
              <a:t>+</a:t>
            </a:r>
            <a:r>
              <a:rPr lang="vi-VN" sz="3200" b="1">
                <a:latin typeface="Calibri" panose="020F0502020204030204" pitchFamily="34" charset="0"/>
              </a:rPr>
              <a:t> Nhân dòng các gene để tạo thư viện hệ gene.</a:t>
            </a:r>
            <a:endParaRPr lang="en-US" sz="3200" b="1">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sp>
        <p:nvSpPr>
          <p:cNvPr id="7" name="TextBox 6"/>
          <p:cNvSpPr txBox="1"/>
          <p:nvPr/>
        </p:nvSpPr>
        <p:spPr>
          <a:xfrm>
            <a:off x="466105" y="846951"/>
            <a:ext cx="7768423"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1. Công nghệ DNA tái tổ hợp</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33</a:t>
            </a:fld>
            <a:endParaRPr lang="en-US"/>
          </a:p>
        </p:txBody>
      </p:sp>
      <p:sp>
        <p:nvSpPr>
          <p:cNvPr id="3" name="Google Shape;158;p6"/>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1104703"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c. Một số thành tựu:</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996818" y="2194620"/>
            <a:ext cx="10834964" cy="403187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solidFill>
                  <a:srgbClr val="00B050"/>
                </a:solidFill>
                <a:latin typeface="Calibri" panose="020F0502020204030204" pitchFamily="34" charset="0"/>
              </a:rPr>
              <a:t>- Tạo chủng vi nấm tái tổ hợp:</a:t>
            </a:r>
            <a:endParaRPr lang="en-US" sz="3200" b="1">
              <a:solidFill>
                <a:srgbClr val="00B050"/>
              </a:solidFill>
              <a:latin typeface="+mj-lt"/>
            </a:endParaRPr>
          </a:p>
          <a:p>
            <a:pPr algn="just"/>
            <a:r>
              <a:rPr lang="vi-VN" sz="3200" b="1">
                <a:latin typeface="Calibri" panose="020F0502020204030204" pitchFamily="34" charset="0"/>
              </a:rPr>
              <a:t>+ Tạo dòng nấm men mang gene (chứa điểm khởi đầu nhân đôi, trình tự DNA lập lại,...) của người và nhiều loài sinh vật khác, phục vụ cho việc phân tích trình tự nucleotide, xác định các vùng chức năng và nghiên cứu các cơ chế biểu hiện của các gene này.</a:t>
            </a:r>
            <a:endParaRPr lang="en-US" sz="3200" b="1">
              <a:latin typeface="+mj-lt"/>
            </a:endParaRPr>
          </a:p>
          <a:p>
            <a:pPr algn="just"/>
            <a:r>
              <a:rPr lang="vi-VN" sz="3200" b="1">
                <a:latin typeface="Calibri" panose="020F0502020204030204" pitchFamily="34" charset="0"/>
              </a:rPr>
              <a:t> + Tạo chủng nấm men sản xuất enzyme tái tổ hợp, các protein của người,...</a:t>
            </a:r>
            <a:endParaRPr lang="en-US" sz="3200" b="1">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sp>
        <p:nvSpPr>
          <p:cNvPr id="7" name="TextBox 6"/>
          <p:cNvSpPr txBox="1"/>
          <p:nvPr/>
        </p:nvSpPr>
        <p:spPr>
          <a:xfrm>
            <a:off x="466105" y="846951"/>
            <a:ext cx="7768423"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1. Công nghệ DNA tái tổ hợp</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34</a:t>
            </a:fld>
            <a:endParaRPr lang="en-US"/>
          </a:p>
        </p:txBody>
      </p:sp>
      <p:sp>
        <p:nvSpPr>
          <p:cNvPr id="3" name="Google Shape;158;p6"/>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466105" y="846951"/>
            <a:ext cx="9158186"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vi-VN" sz="4000" b="1">
                <a:solidFill>
                  <a:srgbClr val="FF0000"/>
                </a:solidFill>
                <a:effectLst/>
                <a:latin typeface="Calibri" panose="020F0502020204030204" pitchFamily="34" charset="0"/>
                <a:ea typeface="Arial" panose="020B0604020202020204" pitchFamily="34" charset="0"/>
              </a:rPr>
              <a:t>Tạo thực vật và động vật biến đổi gene</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882" t="22896" r="5017" b="20375"/>
          <a:stretch>
            <a:fillRect/>
          </a:stretch>
        </p:blipFill>
        <p:spPr>
          <a:xfrm>
            <a:off x="4710545" y="1544624"/>
            <a:ext cx="2641600" cy="166322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494" y="4269853"/>
            <a:ext cx="1208692" cy="1597891"/>
          </a:xfrm>
          <a:prstGeom prst="rect">
            <a:avLst/>
          </a:prstGeom>
        </p:spPr>
      </p:pic>
      <p:sp>
        <p:nvSpPr>
          <p:cNvPr id="8" name="TextBox 7"/>
          <p:cNvSpPr txBox="1"/>
          <p:nvPr/>
        </p:nvSpPr>
        <p:spPr>
          <a:xfrm>
            <a:off x="1683324" y="3483079"/>
            <a:ext cx="9483437"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effectLst/>
                <a:latin typeface="Calibri" panose="020F0502020204030204" pitchFamily="34" charset="0"/>
                <a:ea typeface="Arial" panose="020B0604020202020204" pitchFamily="34" charset="0"/>
                <a:cs typeface="Calibri" panose="020F0502020204030204" pitchFamily="34" charset="0"/>
              </a:rPr>
              <a:t>Các nhóm </a:t>
            </a:r>
            <a:r>
              <a:rPr lang="vi-VN" sz="3200" b="1">
                <a:effectLst/>
                <a:latin typeface="Calibri" panose="020F0502020204030204" pitchFamily="34" charset="0"/>
                <a:ea typeface="Arial" panose="020B0604020202020204" pitchFamily="34" charset="0"/>
                <a:cs typeface="Calibri" panose="020F0502020204030204" pitchFamily="34" charset="0"/>
              </a:rPr>
              <a:t>tìm hiểu các nội dung</a:t>
            </a:r>
            <a:r>
              <a:rPr lang="en-US" sz="3200" b="1">
                <a:effectLst/>
                <a:latin typeface="Calibri" panose="020F0502020204030204" pitchFamily="34" charset="0"/>
                <a:ea typeface="Arial" panose="020B0604020202020204" pitchFamily="34" charset="0"/>
                <a:cs typeface="Calibri" panose="020F0502020204030204" pitchFamily="34" charset="0"/>
              </a:rPr>
              <a:t>: Khái niệm; nguyên lý; một số thành tựu của tạo giống thực vật, động vật biến đổi gene.</a:t>
            </a:r>
            <a:endParaRPr lang="en-US" sz="3200" b="1">
              <a:effectLst/>
              <a:latin typeface="Arial" panose="020B0604020202020204" pitchFamily="34" charset="0"/>
              <a:ea typeface="Arial" panose="020B060402020202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35</a:t>
            </a:fld>
            <a:endParaRPr lang="en-US"/>
          </a:p>
        </p:txBody>
      </p:sp>
      <p:sp>
        <p:nvSpPr>
          <p:cNvPr id="3" name="Google Shape;158;p6"/>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466105" y="846951"/>
            <a:ext cx="9158186"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vi-VN" sz="4000" b="1">
                <a:solidFill>
                  <a:srgbClr val="FF0000"/>
                </a:solidFill>
                <a:effectLst/>
                <a:latin typeface="Calibri" panose="020F0502020204030204" pitchFamily="34" charset="0"/>
                <a:ea typeface="Arial" panose="020B0604020202020204" pitchFamily="34" charset="0"/>
              </a:rPr>
              <a:t>Tạo thực vật và động vật biến đổi gene</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1027545"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a. Khái niệm:</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p:cNvSpPr txBox="1"/>
          <p:nvPr/>
        </p:nvSpPr>
        <p:spPr>
          <a:xfrm>
            <a:off x="996818" y="2194620"/>
            <a:ext cx="6466164" cy="452431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solidFill>
                  <a:srgbClr val="00B050"/>
                </a:solidFill>
                <a:latin typeface="Calibri" panose="020F0502020204030204" pitchFamily="34" charset="0"/>
                <a:cs typeface="Calibri" panose="020F0502020204030204" pitchFamily="34" charset="0"/>
              </a:rPr>
              <a:t>	</a:t>
            </a:r>
            <a:r>
              <a:rPr lang="vi-VN" sz="3200" b="1">
                <a:solidFill>
                  <a:srgbClr val="00B050"/>
                </a:solidFill>
                <a:latin typeface="Calibri" panose="020F0502020204030204" pitchFamily="34" charset="0"/>
                <a:cs typeface="Calibri" panose="020F0502020204030204" pitchFamily="34" charset="0"/>
              </a:rPr>
              <a:t>Sinh vật biến đổi gene (sinh vật chuyển gene) </a:t>
            </a:r>
            <a:r>
              <a:rPr lang="vi-VN" sz="3200" b="1">
                <a:latin typeface="Calibri" panose="020F0502020204030204" pitchFamily="34" charset="0"/>
                <a:cs typeface="Calibri" panose="020F0502020204030204" pitchFamily="34" charset="0"/>
              </a:rPr>
              <a:t>là các sinh vật chứa gene ngoại lai</a:t>
            </a:r>
            <a:r>
              <a:rPr lang="en-US" sz="3200" b="1">
                <a:latin typeface="Calibri" panose="020F0502020204030204" pitchFamily="34" charset="0"/>
                <a:cs typeface="Calibri" panose="020F0502020204030204" pitchFamily="34" charset="0"/>
              </a:rPr>
              <a:t> trong hệ gene được tạo ra nhờ kỹ thuật chuyển gene.</a:t>
            </a:r>
          </a:p>
          <a:p>
            <a:pPr algn="just"/>
            <a:r>
              <a:rPr lang="en-US" sz="3200" b="1">
                <a:solidFill>
                  <a:srgbClr val="00B050"/>
                </a:solidFill>
                <a:latin typeface="Calibri" panose="020F0502020204030204" pitchFamily="34" charset="0"/>
                <a:cs typeface="Calibri" panose="020F0502020204030204" pitchFamily="34" charset="0"/>
              </a:rPr>
              <a:t>	Chuyển gene (biến nạp di truyền) </a:t>
            </a:r>
            <a:r>
              <a:rPr lang="en-US" sz="3200" b="1">
                <a:latin typeface="Calibri" panose="020F0502020204030204" pitchFamily="34" charset="0"/>
                <a:cs typeface="Calibri" panose="020F0502020204030204" pitchFamily="34" charset="0"/>
              </a:rPr>
              <a:t>là kỹ thuật biến nạp gene ngoại lai vào dòng tế bào mô chủ, sau dòng tế bào mô chủ tái sinh thành sinh vật biến đổi gene.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pic>
        <p:nvPicPr>
          <p:cNvPr id="8" name="Picture 2" descr="Thủ tục đăng ký cấp Giấy phép khảo nghiệm sinh vật biến đổi gen từ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0411" y="1808135"/>
            <a:ext cx="3607760" cy="22548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rung Quốc tạo ra chó biến đổi gien siêu cơ bắ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35" t="2559" r="4820" b="4511"/>
          <a:stretch>
            <a:fillRect/>
          </a:stretch>
        </p:blipFill>
        <p:spPr bwMode="auto">
          <a:xfrm>
            <a:off x="7963353" y="4192611"/>
            <a:ext cx="3321877" cy="25263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36</a:t>
            </a:fld>
            <a:endParaRPr lang="en-US"/>
          </a:p>
        </p:txBody>
      </p:sp>
      <p:sp>
        <p:nvSpPr>
          <p:cNvPr id="3" name="Google Shape;158;p6"/>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466105" y="846951"/>
            <a:ext cx="9158186"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vi-VN" sz="4000" b="1">
                <a:solidFill>
                  <a:srgbClr val="FF0000"/>
                </a:solidFill>
                <a:effectLst/>
                <a:latin typeface="Calibri" panose="020F0502020204030204" pitchFamily="34" charset="0"/>
                <a:ea typeface="Arial" panose="020B0604020202020204" pitchFamily="34" charset="0"/>
              </a:rPr>
              <a:t>Tạo thực vật và động vật biến đổi gene</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1027545"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b. Nguyên lí:</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p:cNvSpPr txBox="1"/>
          <p:nvPr/>
        </p:nvSpPr>
        <p:spPr>
          <a:xfrm>
            <a:off x="996818" y="2194620"/>
            <a:ext cx="10834964"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solidFill>
                  <a:srgbClr val="00B050"/>
                </a:solidFill>
                <a:latin typeface="Calibri" panose="020F0502020204030204" pitchFamily="34" charset="0"/>
                <a:cs typeface="Calibri" panose="020F0502020204030204" pitchFamily="34" charset="0"/>
              </a:rPr>
              <a:t>- Ở thực vật biến đổi gene: </a:t>
            </a:r>
            <a:r>
              <a:rPr lang="en-US" sz="3200" b="1">
                <a:latin typeface="Calibri" panose="020F0502020204030204" pitchFamily="34" charset="0"/>
                <a:cs typeface="Calibri" panose="020F0502020204030204" pitchFamily="34" charset="0"/>
              </a:rPr>
              <a:t>Chuyển gene nhờ Ti plasmid hoặc súng bắn gene.</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253" y="3429000"/>
            <a:ext cx="4557020" cy="328046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37</a:t>
            </a:fld>
            <a:endParaRPr lang="en-US"/>
          </a:p>
        </p:txBody>
      </p:sp>
      <p:sp>
        <p:nvSpPr>
          <p:cNvPr id="3" name="Google Shape;158;p6"/>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466105" y="846951"/>
            <a:ext cx="9158186"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vi-VN" sz="4000" b="1">
                <a:solidFill>
                  <a:srgbClr val="FF0000"/>
                </a:solidFill>
                <a:effectLst/>
                <a:latin typeface="Calibri" panose="020F0502020204030204" pitchFamily="34" charset="0"/>
                <a:ea typeface="Arial" panose="020B0604020202020204" pitchFamily="34" charset="0"/>
              </a:rPr>
              <a:t>Tạo thực vật và động vật biến đổi gene</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1027545"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b. Nguyên lí:</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p:cNvSpPr txBox="1"/>
          <p:nvPr/>
        </p:nvSpPr>
        <p:spPr>
          <a:xfrm>
            <a:off x="996818" y="2194620"/>
            <a:ext cx="4027764" cy="35394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solidFill>
                  <a:srgbClr val="00B050"/>
                </a:solidFill>
                <a:latin typeface="Calibri" panose="020F0502020204030204" pitchFamily="34" charset="0"/>
                <a:cs typeface="Calibri" panose="020F0502020204030204" pitchFamily="34" charset="0"/>
              </a:rPr>
              <a:t>- Ở động vật biến đổi gene: </a:t>
            </a:r>
            <a:r>
              <a:rPr lang="en-US" sz="3200" b="1">
                <a:latin typeface="Calibri" panose="020F0502020204030204" pitchFamily="34" charset="0"/>
                <a:cs typeface="Calibri" panose="020F0502020204030204" pitchFamily="34" charset="0"/>
              </a:rPr>
              <a:t>Chuyển gene nhờ phương pháp vi tiêm, dùng tế bào gốc phôi, dùng tinh trùng làm vector chuyển gene.</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16" y="2522572"/>
            <a:ext cx="612178" cy="52322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6022" y="1666255"/>
            <a:ext cx="3275509" cy="4872657"/>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38</a:t>
            </a:fld>
            <a:endParaRPr lang="en-US"/>
          </a:p>
        </p:txBody>
      </p:sp>
      <p:sp>
        <p:nvSpPr>
          <p:cNvPr id="3" name="Google Shape;158;p6"/>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466105" y="846951"/>
            <a:ext cx="9158186"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vi-VN" sz="4000" b="1">
                <a:solidFill>
                  <a:srgbClr val="FF0000"/>
                </a:solidFill>
                <a:effectLst/>
                <a:latin typeface="Calibri" panose="020F0502020204030204" pitchFamily="34" charset="0"/>
                <a:ea typeface="Arial" panose="020B0604020202020204" pitchFamily="34" charset="0"/>
              </a:rPr>
              <a:t>Tạo thực vật và động vật biến đổi gene</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1027545" y="1554837"/>
            <a:ext cx="6119090" cy="584775"/>
          </a:xfrm>
          <a:prstGeom prst="rect">
            <a:avLst/>
          </a:prstGeom>
          <a:noFill/>
        </p:spPr>
        <p:txBody>
          <a:bodyPr wrap="square">
            <a:spAutoFit/>
          </a:bodyPr>
          <a:lstStyle/>
          <a:p>
            <a:pPr algn="just"/>
            <a:r>
              <a:rPr lang="vi-VN" sz="3200" b="1">
                <a:solidFill>
                  <a:srgbClr val="FF0000"/>
                </a:solidFill>
                <a:highlight>
                  <a:srgbClr val="FFFFFF"/>
                </a:highlight>
                <a:latin typeface="Calibri" panose="020F0502020204030204" pitchFamily="34" charset="0"/>
                <a:ea typeface="Calibri" panose="020F0502020204030204" pitchFamily="34" charset="0"/>
                <a:cs typeface="Calibri" panose="020F0502020204030204" pitchFamily="34" charset="0"/>
              </a:rPr>
              <a:t>c. Một số thành tựu</a:t>
            </a:r>
            <a:endParaRPr lang="en-US" sz="320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p:cNvSpPr txBox="1"/>
          <p:nvPr/>
        </p:nvSpPr>
        <p:spPr>
          <a:xfrm>
            <a:off x="1027545" y="2014787"/>
            <a:ext cx="10834964" cy="1569660"/>
          </a:xfrm>
          <a:prstGeom prst="rect">
            <a:avLst/>
          </a:prstGeom>
          <a:noFill/>
        </p:spPr>
        <p:txBody>
          <a:bodyPr wrap="square">
            <a:spAutoFit/>
          </a:bodyPr>
          <a:lstStyle/>
          <a:p>
            <a:pPr algn="just"/>
            <a:r>
              <a:rPr lang="vi-VN" sz="3200" b="1">
                <a:solidFill>
                  <a:srgbClr val="00B050"/>
                </a:solidFill>
                <a:latin typeface="Calibri" panose="020F0502020204030204" pitchFamily="34" charset="0"/>
              </a:rPr>
              <a:t>Tạo các giống sinh vật biến đổi gene mang các đặc điểm có lợi cho con người như: </a:t>
            </a:r>
            <a:r>
              <a:rPr lang="vi-VN" sz="3200" b="1">
                <a:latin typeface="Calibri" panose="020F0502020204030204" pitchFamily="34" charset="0"/>
              </a:rPr>
              <a:t>Tạo giống thực vật có khả năng kháng sâu bệnh, thuốc diệt cỏ, chống chịu với các điều kiện bất lợi…</a:t>
            </a:r>
            <a:endParaRPr lang="en-US" sz="3200" b="1">
              <a:latin typeface="+mj-lt"/>
              <a:cs typeface="Calibri" panose="020F050202020403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pic>
        <p:nvPicPr>
          <p:cNvPr id="11" name="Picture 10"/>
          <p:cNvPicPr>
            <a:picLocks noChangeAspect="1"/>
          </p:cNvPicPr>
          <p:nvPr/>
        </p:nvPicPr>
        <p:blipFill>
          <a:blip r:embed="rId3"/>
          <a:stretch>
            <a:fillRect/>
          </a:stretch>
        </p:blipFill>
        <p:spPr>
          <a:xfrm>
            <a:off x="466105" y="3647714"/>
            <a:ext cx="5857875" cy="2781300"/>
          </a:xfrm>
          <a:prstGeom prst="rect">
            <a:avLst/>
          </a:prstGeom>
        </p:spPr>
      </p:pic>
      <p:pic>
        <p:nvPicPr>
          <p:cNvPr id="13" name="Picture 12"/>
          <p:cNvPicPr>
            <a:picLocks noChangeAspect="1"/>
          </p:cNvPicPr>
          <p:nvPr/>
        </p:nvPicPr>
        <p:blipFill>
          <a:blip r:embed="rId4"/>
          <a:stretch>
            <a:fillRect/>
          </a:stretch>
        </p:blipFill>
        <p:spPr>
          <a:xfrm>
            <a:off x="6480018" y="3571514"/>
            <a:ext cx="5419725" cy="285750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38DB642-B96B-4E4F-95BE-DCA4F685BD55}" type="slidenum">
              <a:rPr lang="en-US" smtClean="0"/>
              <a:t>39</a:t>
            </a:fld>
            <a:endParaRPr lang="en-US"/>
          </a:p>
        </p:txBody>
      </p:sp>
      <p:sp>
        <p:nvSpPr>
          <p:cNvPr id="3" name="Google Shape;158;p6"/>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466105" y="846951"/>
            <a:ext cx="9158186"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vi-VN" sz="4000" b="1">
                <a:solidFill>
                  <a:srgbClr val="FF0000"/>
                </a:solidFill>
                <a:effectLst/>
                <a:latin typeface="Calibri" panose="020F0502020204030204" pitchFamily="34" charset="0"/>
                <a:ea typeface="Arial" panose="020B0604020202020204" pitchFamily="34" charset="0"/>
              </a:rPr>
              <a:t>Tạo thực vật và động vật biến đổi gene</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p:cNvSpPr txBox="1"/>
          <p:nvPr/>
        </p:nvSpPr>
        <p:spPr>
          <a:xfrm>
            <a:off x="1027545" y="1554837"/>
            <a:ext cx="6119090" cy="584775"/>
          </a:xfrm>
          <a:prstGeom prst="rect">
            <a:avLst/>
          </a:prstGeom>
          <a:noFill/>
        </p:spPr>
        <p:txBody>
          <a:bodyPr wrap="square">
            <a:spAutoFit/>
          </a:bodyPr>
          <a:lstStyle/>
          <a:p>
            <a:pPr algn="just"/>
            <a:r>
              <a:rPr lang="vi-VN" sz="3200" b="1">
                <a:solidFill>
                  <a:srgbClr val="FF0000"/>
                </a:solidFill>
                <a:highlight>
                  <a:srgbClr val="FFFFFF"/>
                </a:highlight>
                <a:latin typeface="Calibri" panose="020F0502020204030204" pitchFamily="34" charset="0"/>
                <a:ea typeface="Calibri" panose="020F0502020204030204" pitchFamily="34" charset="0"/>
                <a:cs typeface="Calibri" panose="020F0502020204030204" pitchFamily="34" charset="0"/>
              </a:rPr>
              <a:t>c. Một số thành tựu</a:t>
            </a:r>
            <a:endParaRPr lang="en-US" sz="320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p:cNvSpPr txBox="1"/>
          <p:nvPr/>
        </p:nvSpPr>
        <p:spPr>
          <a:xfrm>
            <a:off x="900190" y="2334528"/>
            <a:ext cx="3878105"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latin typeface="Calibri" panose="020F0502020204030204" pitchFamily="34" charset="0"/>
                <a:cs typeface="Calibri" panose="020F0502020204030204" pitchFamily="34" charset="0"/>
              </a:rPr>
              <a:t>T</a:t>
            </a:r>
            <a:r>
              <a:rPr lang="vi-VN" sz="3200" b="1">
                <a:latin typeface="Calibri" panose="020F0502020204030204" pitchFamily="34" charset="0"/>
              </a:rPr>
              <a:t>ạo giống động vật sản xuất các chế phẩm sinh học, thuốc chữa bệnh cho con người.</a:t>
            </a:r>
            <a:endParaRPr lang="en-US" sz="3200" b="1">
              <a:latin typeface="+mj-lt"/>
              <a:cs typeface="Calibri" panose="020F050202020403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pic>
        <p:nvPicPr>
          <p:cNvPr id="11" name="Picture 10"/>
          <p:cNvPicPr>
            <a:picLocks noChangeAspect="1"/>
          </p:cNvPicPr>
          <p:nvPr/>
        </p:nvPicPr>
        <p:blipFill>
          <a:blip r:embed="rId3"/>
          <a:stretch>
            <a:fillRect/>
          </a:stretch>
        </p:blipFill>
        <p:spPr>
          <a:xfrm>
            <a:off x="4989245" y="1816447"/>
            <a:ext cx="2157390" cy="4744871"/>
          </a:xfrm>
          <a:prstGeom prst="rect">
            <a:avLst/>
          </a:prstGeom>
        </p:spPr>
      </p:pic>
      <p:pic>
        <p:nvPicPr>
          <p:cNvPr id="13" name="Picture 12"/>
          <p:cNvPicPr>
            <a:picLocks noChangeAspect="1"/>
          </p:cNvPicPr>
          <p:nvPr/>
        </p:nvPicPr>
        <p:blipFill>
          <a:blip r:embed="rId4"/>
          <a:stretch>
            <a:fillRect/>
          </a:stretch>
        </p:blipFill>
        <p:spPr>
          <a:xfrm>
            <a:off x="7230230" y="2078057"/>
            <a:ext cx="4838700" cy="321945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50" y="1291276"/>
            <a:ext cx="2157668" cy="2852437"/>
          </a:xfrm>
          <a:prstGeom prst="rect">
            <a:avLst/>
          </a:prstGeom>
        </p:spPr>
      </p:pic>
      <p:sp>
        <p:nvSpPr>
          <p:cNvPr id="3" name="Rectangle 2"/>
          <p:cNvSpPr/>
          <p:nvPr/>
        </p:nvSpPr>
        <p:spPr>
          <a:xfrm>
            <a:off x="2392216" y="768056"/>
            <a:ext cx="8961583" cy="58477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200" b="1">
                <a:solidFill>
                  <a:srgbClr val="00B050"/>
                </a:solidFill>
                <a:effectLst/>
                <a:latin typeface="Calibri" panose="020F0502020204030204" pitchFamily="34" charset="0"/>
                <a:ea typeface="Times New Roman" panose="02020603050405020304" pitchFamily="18" charset="0"/>
              </a:rPr>
              <a:t>Mô hình cấu trúc Operon Lac gồm những vùng nào?</a:t>
            </a:r>
            <a:endParaRPr lang="en-US" sz="3200" b="1">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Arrow: Right 3">
            <a:hlinkClick r:id="rId3" action="ppaction://hlinksldjump"/>
          </p:cNvPr>
          <p:cNvSpPr/>
          <p:nvPr/>
        </p:nvSpPr>
        <p:spPr>
          <a:xfrm rot="10800000">
            <a:off x="11074399" y="6188364"/>
            <a:ext cx="526473" cy="35098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A38DB642-B96B-4E4F-95BE-DCA4F685BD55}" type="slidenum">
              <a:rPr lang="en-US" smtClean="0"/>
              <a:t>4</a:t>
            </a:fld>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9818"/>
            <a:ext cx="12192000" cy="6924944"/>
          </a:xfrm>
          <a:prstGeom prst="rect">
            <a:avLst/>
          </a:prstGeom>
          <a:noFill/>
        </p:spPr>
      </p:pic>
      <p:pic>
        <p:nvPicPr>
          <p:cNvPr id="44" name="Picture 43"/>
          <p:cNvPicPr>
            <a:picLocks noChangeAspect="1"/>
          </p:cNvPicPr>
          <p:nvPr/>
        </p:nvPicPr>
        <p:blipFill>
          <a:blip r:embed="rId6"/>
          <a:stretch>
            <a:fillRect/>
          </a:stretch>
        </p:blipFill>
        <p:spPr>
          <a:xfrm>
            <a:off x="1336409" y="1637352"/>
            <a:ext cx="371475" cy="328613"/>
          </a:xfrm>
          <a:prstGeom prst="rect">
            <a:avLst/>
          </a:prstGeom>
        </p:spPr>
      </p:pic>
      <p:pic>
        <p:nvPicPr>
          <p:cNvPr id="45" name="Picture 44"/>
          <p:cNvPicPr>
            <a:picLocks noChangeAspect="1"/>
          </p:cNvPicPr>
          <p:nvPr/>
        </p:nvPicPr>
        <p:blipFill>
          <a:blip r:embed="rId6"/>
          <a:stretch>
            <a:fillRect/>
          </a:stretch>
        </p:blipFill>
        <p:spPr>
          <a:xfrm>
            <a:off x="2915108" y="1908808"/>
            <a:ext cx="371475" cy="328613"/>
          </a:xfrm>
          <a:prstGeom prst="rect">
            <a:avLst/>
          </a:prstGeom>
        </p:spPr>
      </p:pic>
      <p:pic>
        <p:nvPicPr>
          <p:cNvPr id="46" name="Picture 45"/>
          <p:cNvPicPr>
            <a:picLocks noChangeAspect="1"/>
          </p:cNvPicPr>
          <p:nvPr/>
        </p:nvPicPr>
        <p:blipFill>
          <a:blip r:embed="rId6"/>
          <a:stretch>
            <a:fillRect/>
          </a:stretch>
        </p:blipFill>
        <p:spPr>
          <a:xfrm>
            <a:off x="4482167" y="1513412"/>
            <a:ext cx="371475" cy="328613"/>
          </a:xfrm>
          <a:prstGeom prst="rect">
            <a:avLst/>
          </a:prstGeom>
        </p:spPr>
      </p:pic>
      <p:pic>
        <p:nvPicPr>
          <p:cNvPr id="47" name="Picture 46"/>
          <p:cNvPicPr>
            <a:picLocks noChangeAspect="1"/>
          </p:cNvPicPr>
          <p:nvPr/>
        </p:nvPicPr>
        <p:blipFill>
          <a:blip r:embed="rId7"/>
          <a:stretch>
            <a:fillRect/>
          </a:stretch>
        </p:blipFill>
        <p:spPr>
          <a:xfrm>
            <a:off x="10278915" y="1462323"/>
            <a:ext cx="535781" cy="892969"/>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078418" y="-374348"/>
            <a:ext cx="457200" cy="457200"/>
          </a:xfrm>
          <a:prstGeom prst="rect">
            <a:avLst/>
          </a:prstGeom>
        </p:spPr>
      </p:pic>
      <p:pic>
        <p:nvPicPr>
          <p:cNvPr id="63"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019869" y="3429000"/>
            <a:ext cx="6590731" cy="2289412"/>
          </a:xfrm>
          <a:prstGeom prst="rect">
            <a:avLst/>
          </a:prstGeom>
        </p:spPr>
      </p:pic>
      <p:grpSp>
        <p:nvGrpSpPr>
          <p:cNvPr id="64" name="Google Shape;1188;p37"/>
          <p:cNvGrpSpPr/>
          <p:nvPr/>
        </p:nvGrpSpPr>
        <p:grpSpPr>
          <a:xfrm>
            <a:off x="9610021" y="349703"/>
            <a:ext cx="453439" cy="201719"/>
            <a:chOff x="3659575" y="587325"/>
            <a:chExt cx="181250" cy="79400"/>
          </a:xfrm>
        </p:grpSpPr>
        <p:sp>
          <p:nvSpPr>
            <p:cNvPr id="65" name="Google Shape;1189;p37"/>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6" name="Google Shape;1190;p37"/>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7" name="Google Shape;1191;p37"/>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8" name="Google Shape;1192;p37"/>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9" name="Google Shape;1193;p37"/>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grpSp>
      <p:grpSp>
        <p:nvGrpSpPr>
          <p:cNvPr id="70" name="Google Shape;5066;p61"/>
          <p:cNvGrpSpPr/>
          <p:nvPr/>
        </p:nvGrpSpPr>
        <p:grpSpPr>
          <a:xfrm>
            <a:off x="10050544" y="765106"/>
            <a:ext cx="562324" cy="241492"/>
            <a:chOff x="1768913" y="866050"/>
            <a:chExt cx="181200" cy="79400"/>
          </a:xfrm>
        </p:grpSpPr>
        <p:sp>
          <p:nvSpPr>
            <p:cNvPr id="71" name="Google Shape;5067;p61"/>
            <p:cNvSpPr/>
            <p:nvPr/>
          </p:nvSpPr>
          <p:spPr>
            <a:xfrm>
              <a:off x="1777200" y="873100"/>
              <a:ext cx="165175" cy="66625"/>
            </a:xfrm>
            <a:custGeom>
              <a:avLst/>
              <a:gdLst/>
              <a:ahLst/>
              <a:cxnLst/>
              <a:rect l="l" t="t" r="r" b="b"/>
              <a:pathLst>
                <a:path w="6607" h="2665" extrusionOk="0">
                  <a:moveTo>
                    <a:pt x="4916" y="1720"/>
                  </a:moveTo>
                  <a:cubicBezTo>
                    <a:pt x="4905" y="1728"/>
                    <a:pt x="4894" y="1735"/>
                    <a:pt x="4884" y="1743"/>
                  </a:cubicBezTo>
                  <a:cubicBezTo>
                    <a:pt x="4883" y="1744"/>
                    <a:pt x="4881" y="1745"/>
                    <a:pt x="4880" y="1746"/>
                  </a:cubicBezTo>
                  <a:cubicBezTo>
                    <a:pt x="4820" y="1754"/>
                    <a:pt x="4759" y="1762"/>
                    <a:pt x="4700" y="1770"/>
                  </a:cubicBezTo>
                  <a:cubicBezTo>
                    <a:pt x="4723" y="1764"/>
                    <a:pt x="4747" y="1759"/>
                    <a:pt x="4770" y="1753"/>
                  </a:cubicBezTo>
                  <a:lnTo>
                    <a:pt x="4916" y="1720"/>
                  </a:lnTo>
                  <a:close/>
                  <a:moveTo>
                    <a:pt x="4147" y="1"/>
                  </a:moveTo>
                  <a:cubicBezTo>
                    <a:pt x="4093" y="1"/>
                    <a:pt x="4036" y="11"/>
                    <a:pt x="3984" y="22"/>
                  </a:cubicBezTo>
                  <a:cubicBezTo>
                    <a:pt x="3922" y="37"/>
                    <a:pt x="3862" y="49"/>
                    <a:pt x="3802" y="71"/>
                  </a:cubicBezTo>
                  <a:cubicBezTo>
                    <a:pt x="3674" y="117"/>
                    <a:pt x="3550" y="172"/>
                    <a:pt x="3431" y="235"/>
                  </a:cubicBezTo>
                  <a:cubicBezTo>
                    <a:pt x="3304" y="301"/>
                    <a:pt x="3176" y="368"/>
                    <a:pt x="3056" y="446"/>
                  </a:cubicBezTo>
                  <a:cubicBezTo>
                    <a:pt x="3008" y="477"/>
                    <a:pt x="2957" y="506"/>
                    <a:pt x="2913" y="542"/>
                  </a:cubicBezTo>
                  <a:cubicBezTo>
                    <a:pt x="2870" y="575"/>
                    <a:pt x="2825" y="616"/>
                    <a:pt x="2797" y="662"/>
                  </a:cubicBezTo>
                  <a:cubicBezTo>
                    <a:pt x="2765" y="714"/>
                    <a:pt x="2742" y="763"/>
                    <a:pt x="2741" y="825"/>
                  </a:cubicBezTo>
                  <a:cubicBezTo>
                    <a:pt x="2740" y="859"/>
                    <a:pt x="2745" y="894"/>
                    <a:pt x="2755" y="926"/>
                  </a:cubicBezTo>
                  <a:cubicBezTo>
                    <a:pt x="2748" y="949"/>
                    <a:pt x="2744" y="972"/>
                    <a:pt x="2741" y="995"/>
                  </a:cubicBezTo>
                  <a:cubicBezTo>
                    <a:pt x="2726" y="1003"/>
                    <a:pt x="2711" y="1012"/>
                    <a:pt x="2695" y="1021"/>
                  </a:cubicBezTo>
                  <a:lnTo>
                    <a:pt x="2695" y="1021"/>
                  </a:lnTo>
                  <a:cubicBezTo>
                    <a:pt x="2698" y="1019"/>
                    <a:pt x="2701" y="1018"/>
                    <a:pt x="2704" y="1017"/>
                  </a:cubicBezTo>
                  <a:lnTo>
                    <a:pt x="2704" y="1017"/>
                  </a:lnTo>
                  <a:cubicBezTo>
                    <a:pt x="2698" y="1020"/>
                    <a:pt x="2692" y="1023"/>
                    <a:pt x="2686" y="1026"/>
                  </a:cubicBezTo>
                  <a:lnTo>
                    <a:pt x="2686" y="1026"/>
                  </a:lnTo>
                  <a:cubicBezTo>
                    <a:pt x="2689" y="1025"/>
                    <a:pt x="2692" y="1023"/>
                    <a:pt x="2695" y="1021"/>
                  </a:cubicBezTo>
                  <a:lnTo>
                    <a:pt x="2695" y="1021"/>
                  </a:lnTo>
                  <a:cubicBezTo>
                    <a:pt x="2691" y="1023"/>
                    <a:pt x="2688" y="1025"/>
                    <a:pt x="2684" y="1027"/>
                  </a:cubicBezTo>
                  <a:lnTo>
                    <a:pt x="2684" y="1027"/>
                  </a:lnTo>
                  <a:cubicBezTo>
                    <a:pt x="2685" y="1027"/>
                    <a:pt x="2685" y="1027"/>
                    <a:pt x="2686" y="1026"/>
                  </a:cubicBezTo>
                  <a:lnTo>
                    <a:pt x="2686" y="1026"/>
                  </a:lnTo>
                  <a:cubicBezTo>
                    <a:pt x="2685" y="1027"/>
                    <a:pt x="2684" y="1027"/>
                    <a:pt x="2683" y="1028"/>
                  </a:cubicBezTo>
                  <a:cubicBezTo>
                    <a:pt x="2683" y="1028"/>
                    <a:pt x="2684" y="1028"/>
                    <a:pt x="2684" y="1027"/>
                  </a:cubicBezTo>
                  <a:lnTo>
                    <a:pt x="2684" y="1027"/>
                  </a:lnTo>
                  <a:cubicBezTo>
                    <a:pt x="2622" y="1062"/>
                    <a:pt x="2562" y="1097"/>
                    <a:pt x="2521" y="1157"/>
                  </a:cubicBezTo>
                  <a:cubicBezTo>
                    <a:pt x="2495" y="1195"/>
                    <a:pt x="2486" y="1236"/>
                    <a:pt x="2481" y="1280"/>
                  </a:cubicBezTo>
                  <a:cubicBezTo>
                    <a:pt x="2366" y="1317"/>
                    <a:pt x="2251" y="1355"/>
                    <a:pt x="2136" y="1395"/>
                  </a:cubicBezTo>
                  <a:cubicBezTo>
                    <a:pt x="2109" y="1404"/>
                    <a:pt x="2083" y="1413"/>
                    <a:pt x="2055" y="1424"/>
                  </a:cubicBezTo>
                  <a:cubicBezTo>
                    <a:pt x="2046" y="1421"/>
                    <a:pt x="2037" y="1419"/>
                    <a:pt x="2028" y="1417"/>
                  </a:cubicBezTo>
                  <a:cubicBezTo>
                    <a:pt x="1969" y="1333"/>
                    <a:pt x="1896" y="1259"/>
                    <a:pt x="1804" y="1213"/>
                  </a:cubicBezTo>
                  <a:cubicBezTo>
                    <a:pt x="1716" y="1170"/>
                    <a:pt x="1625" y="1142"/>
                    <a:pt x="1526" y="1137"/>
                  </a:cubicBezTo>
                  <a:cubicBezTo>
                    <a:pt x="1510" y="1136"/>
                    <a:pt x="1495" y="1135"/>
                    <a:pt x="1479" y="1135"/>
                  </a:cubicBezTo>
                  <a:cubicBezTo>
                    <a:pt x="1389" y="1135"/>
                    <a:pt x="1295" y="1151"/>
                    <a:pt x="1210" y="1176"/>
                  </a:cubicBezTo>
                  <a:cubicBezTo>
                    <a:pt x="1094" y="1210"/>
                    <a:pt x="978" y="1259"/>
                    <a:pt x="871" y="1317"/>
                  </a:cubicBezTo>
                  <a:cubicBezTo>
                    <a:pt x="773" y="1370"/>
                    <a:pt x="678" y="1426"/>
                    <a:pt x="588" y="1491"/>
                  </a:cubicBezTo>
                  <a:cubicBezTo>
                    <a:pt x="537" y="1528"/>
                    <a:pt x="495" y="1571"/>
                    <a:pt x="460" y="1620"/>
                  </a:cubicBezTo>
                  <a:cubicBezTo>
                    <a:pt x="367" y="1705"/>
                    <a:pt x="276" y="1810"/>
                    <a:pt x="242" y="1927"/>
                  </a:cubicBezTo>
                  <a:cubicBezTo>
                    <a:pt x="196" y="1954"/>
                    <a:pt x="151" y="1983"/>
                    <a:pt x="109" y="2014"/>
                  </a:cubicBezTo>
                  <a:cubicBezTo>
                    <a:pt x="48" y="2056"/>
                    <a:pt x="16" y="2128"/>
                    <a:pt x="24" y="2197"/>
                  </a:cubicBezTo>
                  <a:cubicBezTo>
                    <a:pt x="10" y="2244"/>
                    <a:pt x="11" y="2297"/>
                    <a:pt x="31" y="2342"/>
                  </a:cubicBezTo>
                  <a:cubicBezTo>
                    <a:pt x="16" y="2366"/>
                    <a:pt x="7" y="2392"/>
                    <a:pt x="5" y="2422"/>
                  </a:cubicBezTo>
                  <a:cubicBezTo>
                    <a:pt x="0" y="2470"/>
                    <a:pt x="16" y="2518"/>
                    <a:pt x="47" y="2556"/>
                  </a:cubicBezTo>
                  <a:cubicBezTo>
                    <a:pt x="84" y="2601"/>
                    <a:pt x="126" y="2638"/>
                    <a:pt x="184" y="2653"/>
                  </a:cubicBezTo>
                  <a:cubicBezTo>
                    <a:pt x="208" y="2660"/>
                    <a:pt x="232" y="2663"/>
                    <a:pt x="256" y="2664"/>
                  </a:cubicBezTo>
                  <a:cubicBezTo>
                    <a:pt x="264" y="2665"/>
                    <a:pt x="271" y="2665"/>
                    <a:pt x="278" y="2665"/>
                  </a:cubicBezTo>
                  <a:cubicBezTo>
                    <a:pt x="299" y="2665"/>
                    <a:pt x="320" y="2664"/>
                    <a:pt x="341" y="2661"/>
                  </a:cubicBezTo>
                  <a:cubicBezTo>
                    <a:pt x="469" y="2645"/>
                    <a:pt x="597" y="2622"/>
                    <a:pt x="721" y="2584"/>
                  </a:cubicBezTo>
                  <a:cubicBezTo>
                    <a:pt x="786" y="2564"/>
                    <a:pt x="868" y="2540"/>
                    <a:pt x="945" y="2505"/>
                  </a:cubicBezTo>
                  <a:cubicBezTo>
                    <a:pt x="973" y="2535"/>
                    <a:pt x="1007" y="2559"/>
                    <a:pt x="1052" y="2575"/>
                  </a:cubicBezTo>
                  <a:cubicBezTo>
                    <a:pt x="1117" y="2598"/>
                    <a:pt x="1185" y="2599"/>
                    <a:pt x="1253" y="2599"/>
                  </a:cubicBezTo>
                  <a:cubicBezTo>
                    <a:pt x="1264" y="2599"/>
                    <a:pt x="1276" y="2599"/>
                    <a:pt x="1288" y="2599"/>
                  </a:cubicBezTo>
                  <a:cubicBezTo>
                    <a:pt x="1426" y="2605"/>
                    <a:pt x="1565" y="2607"/>
                    <a:pt x="1704" y="2607"/>
                  </a:cubicBezTo>
                  <a:cubicBezTo>
                    <a:pt x="1977" y="2607"/>
                    <a:pt x="2251" y="2598"/>
                    <a:pt x="2524" y="2590"/>
                  </a:cubicBezTo>
                  <a:cubicBezTo>
                    <a:pt x="2612" y="2588"/>
                    <a:pt x="2701" y="2583"/>
                    <a:pt x="2789" y="2579"/>
                  </a:cubicBezTo>
                  <a:cubicBezTo>
                    <a:pt x="2840" y="2576"/>
                    <a:pt x="2890" y="2574"/>
                    <a:pt x="2940" y="2571"/>
                  </a:cubicBezTo>
                  <a:cubicBezTo>
                    <a:pt x="3010" y="2567"/>
                    <a:pt x="3080" y="2560"/>
                    <a:pt x="3148" y="2557"/>
                  </a:cubicBezTo>
                  <a:cubicBezTo>
                    <a:pt x="3170" y="2556"/>
                    <a:pt x="3193" y="2555"/>
                    <a:pt x="3215" y="2553"/>
                  </a:cubicBezTo>
                  <a:cubicBezTo>
                    <a:pt x="3224" y="2557"/>
                    <a:pt x="3232" y="2559"/>
                    <a:pt x="3241" y="2561"/>
                  </a:cubicBezTo>
                  <a:cubicBezTo>
                    <a:pt x="3304" y="2575"/>
                    <a:pt x="3368" y="2590"/>
                    <a:pt x="3433" y="2596"/>
                  </a:cubicBezTo>
                  <a:cubicBezTo>
                    <a:pt x="3487" y="2599"/>
                    <a:pt x="3541" y="2601"/>
                    <a:pt x="3595" y="2601"/>
                  </a:cubicBezTo>
                  <a:cubicBezTo>
                    <a:pt x="3646" y="2601"/>
                    <a:pt x="3696" y="2601"/>
                    <a:pt x="3748" y="2599"/>
                  </a:cubicBezTo>
                  <a:cubicBezTo>
                    <a:pt x="3852" y="2596"/>
                    <a:pt x="3956" y="2592"/>
                    <a:pt x="4060" y="2588"/>
                  </a:cubicBezTo>
                  <a:cubicBezTo>
                    <a:pt x="4135" y="2585"/>
                    <a:pt x="4211" y="2576"/>
                    <a:pt x="4285" y="2569"/>
                  </a:cubicBezTo>
                  <a:cubicBezTo>
                    <a:pt x="4366" y="2564"/>
                    <a:pt x="4447" y="2558"/>
                    <a:pt x="4529" y="2549"/>
                  </a:cubicBezTo>
                  <a:cubicBezTo>
                    <a:pt x="4605" y="2539"/>
                    <a:pt x="4682" y="2531"/>
                    <a:pt x="4758" y="2521"/>
                  </a:cubicBezTo>
                  <a:cubicBezTo>
                    <a:pt x="4884" y="2516"/>
                    <a:pt x="5010" y="2510"/>
                    <a:pt x="5135" y="2501"/>
                  </a:cubicBezTo>
                  <a:cubicBezTo>
                    <a:pt x="5176" y="2509"/>
                    <a:pt x="5217" y="2510"/>
                    <a:pt x="5260" y="2510"/>
                  </a:cubicBezTo>
                  <a:cubicBezTo>
                    <a:pt x="5315" y="2511"/>
                    <a:pt x="5369" y="2512"/>
                    <a:pt x="5423" y="2512"/>
                  </a:cubicBezTo>
                  <a:cubicBezTo>
                    <a:pt x="5581" y="2512"/>
                    <a:pt x="5738" y="2505"/>
                    <a:pt x="5893" y="2479"/>
                  </a:cubicBezTo>
                  <a:cubicBezTo>
                    <a:pt x="5938" y="2477"/>
                    <a:pt x="5984" y="2473"/>
                    <a:pt x="6030" y="2470"/>
                  </a:cubicBezTo>
                  <a:cubicBezTo>
                    <a:pt x="6073" y="2468"/>
                    <a:pt x="6116" y="2464"/>
                    <a:pt x="6157" y="2461"/>
                  </a:cubicBezTo>
                  <a:cubicBezTo>
                    <a:pt x="6187" y="2457"/>
                    <a:pt x="6217" y="2459"/>
                    <a:pt x="6247" y="2454"/>
                  </a:cubicBezTo>
                  <a:cubicBezTo>
                    <a:pt x="6284" y="2448"/>
                    <a:pt x="6317" y="2438"/>
                    <a:pt x="6351" y="2422"/>
                  </a:cubicBezTo>
                  <a:cubicBezTo>
                    <a:pt x="6381" y="2408"/>
                    <a:pt x="6405" y="2388"/>
                    <a:pt x="6423" y="2361"/>
                  </a:cubicBezTo>
                  <a:cubicBezTo>
                    <a:pt x="6431" y="2360"/>
                    <a:pt x="6440" y="2358"/>
                    <a:pt x="6448" y="2357"/>
                  </a:cubicBezTo>
                  <a:cubicBezTo>
                    <a:pt x="6522" y="2343"/>
                    <a:pt x="6582" y="2287"/>
                    <a:pt x="6597" y="2213"/>
                  </a:cubicBezTo>
                  <a:cubicBezTo>
                    <a:pt x="6606" y="2169"/>
                    <a:pt x="6604" y="2133"/>
                    <a:pt x="6591" y="2090"/>
                  </a:cubicBezTo>
                  <a:cubicBezTo>
                    <a:pt x="6572" y="2022"/>
                    <a:pt x="6510" y="1971"/>
                    <a:pt x="6442" y="1962"/>
                  </a:cubicBezTo>
                  <a:cubicBezTo>
                    <a:pt x="6412" y="1915"/>
                    <a:pt x="6369" y="1875"/>
                    <a:pt x="6324" y="1843"/>
                  </a:cubicBezTo>
                  <a:cubicBezTo>
                    <a:pt x="6361" y="1814"/>
                    <a:pt x="6392" y="1774"/>
                    <a:pt x="6414" y="1731"/>
                  </a:cubicBezTo>
                  <a:cubicBezTo>
                    <a:pt x="6443" y="1674"/>
                    <a:pt x="6445" y="1607"/>
                    <a:pt x="6427" y="1546"/>
                  </a:cubicBezTo>
                  <a:cubicBezTo>
                    <a:pt x="6404" y="1474"/>
                    <a:pt x="6344" y="1405"/>
                    <a:pt x="6283" y="1362"/>
                  </a:cubicBezTo>
                  <a:cubicBezTo>
                    <a:pt x="6272" y="1355"/>
                    <a:pt x="6261" y="1347"/>
                    <a:pt x="6251" y="1340"/>
                  </a:cubicBezTo>
                  <a:cubicBezTo>
                    <a:pt x="6246" y="1292"/>
                    <a:pt x="6232" y="1244"/>
                    <a:pt x="6209" y="1200"/>
                  </a:cubicBezTo>
                  <a:cubicBezTo>
                    <a:pt x="6166" y="1113"/>
                    <a:pt x="6084" y="1046"/>
                    <a:pt x="5992" y="1006"/>
                  </a:cubicBezTo>
                  <a:cubicBezTo>
                    <a:pt x="5985" y="985"/>
                    <a:pt x="5976" y="965"/>
                    <a:pt x="5966" y="945"/>
                  </a:cubicBezTo>
                  <a:cubicBezTo>
                    <a:pt x="5966" y="924"/>
                    <a:pt x="5964" y="903"/>
                    <a:pt x="5957" y="883"/>
                  </a:cubicBezTo>
                  <a:cubicBezTo>
                    <a:pt x="5926" y="783"/>
                    <a:pt x="5831" y="722"/>
                    <a:pt x="5734" y="695"/>
                  </a:cubicBezTo>
                  <a:cubicBezTo>
                    <a:pt x="5729" y="694"/>
                    <a:pt x="5723" y="693"/>
                    <a:pt x="5719" y="692"/>
                  </a:cubicBezTo>
                  <a:cubicBezTo>
                    <a:pt x="5726" y="668"/>
                    <a:pt x="5727" y="642"/>
                    <a:pt x="5721" y="615"/>
                  </a:cubicBezTo>
                  <a:cubicBezTo>
                    <a:pt x="5707" y="533"/>
                    <a:pt x="5633" y="465"/>
                    <a:pt x="5550" y="462"/>
                  </a:cubicBezTo>
                  <a:cubicBezTo>
                    <a:pt x="5537" y="409"/>
                    <a:pt x="5504" y="361"/>
                    <a:pt x="5464" y="324"/>
                  </a:cubicBezTo>
                  <a:cubicBezTo>
                    <a:pt x="5403" y="268"/>
                    <a:pt x="5311" y="255"/>
                    <a:pt x="5232" y="254"/>
                  </a:cubicBezTo>
                  <a:cubicBezTo>
                    <a:pt x="5205" y="254"/>
                    <a:pt x="5178" y="254"/>
                    <a:pt x="5152" y="255"/>
                  </a:cubicBezTo>
                  <a:cubicBezTo>
                    <a:pt x="5147" y="252"/>
                    <a:pt x="5141" y="249"/>
                    <a:pt x="5137" y="246"/>
                  </a:cubicBezTo>
                  <a:cubicBezTo>
                    <a:pt x="5098" y="225"/>
                    <a:pt x="5061" y="199"/>
                    <a:pt x="5019" y="184"/>
                  </a:cubicBezTo>
                  <a:cubicBezTo>
                    <a:pt x="4976" y="170"/>
                    <a:pt x="4930" y="159"/>
                    <a:pt x="4883" y="154"/>
                  </a:cubicBezTo>
                  <a:cubicBezTo>
                    <a:pt x="4839" y="151"/>
                    <a:pt x="4795" y="149"/>
                    <a:pt x="4750" y="149"/>
                  </a:cubicBezTo>
                  <a:cubicBezTo>
                    <a:pt x="4686" y="149"/>
                    <a:pt x="4622" y="152"/>
                    <a:pt x="4558" y="158"/>
                  </a:cubicBezTo>
                  <a:cubicBezTo>
                    <a:pt x="4540" y="160"/>
                    <a:pt x="4522" y="162"/>
                    <a:pt x="4502" y="165"/>
                  </a:cubicBezTo>
                  <a:cubicBezTo>
                    <a:pt x="4488" y="141"/>
                    <a:pt x="4471" y="119"/>
                    <a:pt x="4451" y="100"/>
                  </a:cubicBezTo>
                  <a:cubicBezTo>
                    <a:pt x="4379" y="34"/>
                    <a:pt x="4277" y="12"/>
                    <a:pt x="4183" y="2"/>
                  </a:cubicBezTo>
                  <a:cubicBezTo>
                    <a:pt x="4171" y="1"/>
                    <a:pt x="4159" y="1"/>
                    <a:pt x="4147" y="1"/>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2" name="Google Shape;5068;p61"/>
            <p:cNvSpPr/>
            <p:nvPr/>
          </p:nvSpPr>
          <p:spPr>
            <a:xfrm>
              <a:off x="1773075" y="921900"/>
              <a:ext cx="172750" cy="17175"/>
            </a:xfrm>
            <a:custGeom>
              <a:avLst/>
              <a:gdLst/>
              <a:ahLst/>
              <a:cxnLst/>
              <a:rect l="l" t="t" r="r" b="b"/>
              <a:pathLst>
                <a:path w="6910" h="687" extrusionOk="0">
                  <a:moveTo>
                    <a:pt x="5397" y="46"/>
                  </a:moveTo>
                  <a:cubicBezTo>
                    <a:pt x="5400" y="46"/>
                    <a:pt x="5403" y="46"/>
                    <a:pt x="5406" y="46"/>
                  </a:cubicBezTo>
                  <a:lnTo>
                    <a:pt x="5406" y="46"/>
                  </a:lnTo>
                  <a:cubicBezTo>
                    <a:pt x="5403" y="46"/>
                    <a:pt x="5400" y="46"/>
                    <a:pt x="5397" y="46"/>
                  </a:cubicBezTo>
                  <a:close/>
                  <a:moveTo>
                    <a:pt x="5379" y="627"/>
                  </a:moveTo>
                  <a:cubicBezTo>
                    <a:pt x="5387" y="628"/>
                    <a:pt x="5395" y="628"/>
                    <a:pt x="5401" y="628"/>
                  </a:cubicBezTo>
                  <a:cubicBezTo>
                    <a:pt x="5394" y="627"/>
                    <a:pt x="5386" y="627"/>
                    <a:pt x="5379" y="627"/>
                  </a:cubicBezTo>
                  <a:close/>
                  <a:moveTo>
                    <a:pt x="6542" y="1"/>
                  </a:moveTo>
                  <a:cubicBezTo>
                    <a:pt x="6404" y="1"/>
                    <a:pt x="6265" y="17"/>
                    <a:pt x="6127" y="30"/>
                  </a:cubicBezTo>
                  <a:cubicBezTo>
                    <a:pt x="6006" y="40"/>
                    <a:pt x="5885" y="42"/>
                    <a:pt x="5764" y="43"/>
                  </a:cubicBezTo>
                  <a:cubicBezTo>
                    <a:pt x="5677" y="44"/>
                    <a:pt x="5589" y="48"/>
                    <a:pt x="5502" y="48"/>
                  </a:cubicBezTo>
                  <a:cubicBezTo>
                    <a:pt x="5470" y="48"/>
                    <a:pt x="5438" y="47"/>
                    <a:pt x="5406" y="46"/>
                  </a:cubicBezTo>
                  <a:lnTo>
                    <a:pt x="5406" y="46"/>
                  </a:lnTo>
                  <a:cubicBezTo>
                    <a:pt x="5407" y="46"/>
                    <a:pt x="5407" y="46"/>
                    <a:pt x="5408" y="46"/>
                  </a:cubicBezTo>
                  <a:lnTo>
                    <a:pt x="5408" y="46"/>
                  </a:lnTo>
                  <a:cubicBezTo>
                    <a:pt x="5187" y="35"/>
                    <a:pt x="4963" y="34"/>
                    <a:pt x="4740" y="27"/>
                  </a:cubicBezTo>
                  <a:cubicBezTo>
                    <a:pt x="4722" y="27"/>
                    <a:pt x="4703" y="27"/>
                    <a:pt x="4685" y="27"/>
                  </a:cubicBezTo>
                  <a:cubicBezTo>
                    <a:pt x="4583" y="27"/>
                    <a:pt x="4483" y="32"/>
                    <a:pt x="4382" y="37"/>
                  </a:cubicBezTo>
                  <a:cubicBezTo>
                    <a:pt x="4330" y="39"/>
                    <a:pt x="4278" y="39"/>
                    <a:pt x="4226" y="39"/>
                  </a:cubicBezTo>
                  <a:cubicBezTo>
                    <a:pt x="4209" y="39"/>
                    <a:pt x="4191" y="39"/>
                    <a:pt x="4174" y="39"/>
                  </a:cubicBezTo>
                  <a:cubicBezTo>
                    <a:pt x="4139" y="39"/>
                    <a:pt x="4104" y="39"/>
                    <a:pt x="4069" y="40"/>
                  </a:cubicBezTo>
                  <a:cubicBezTo>
                    <a:pt x="3966" y="41"/>
                    <a:pt x="3863" y="47"/>
                    <a:pt x="3760" y="50"/>
                  </a:cubicBezTo>
                  <a:cubicBezTo>
                    <a:pt x="3717" y="53"/>
                    <a:pt x="3674" y="54"/>
                    <a:pt x="3630" y="54"/>
                  </a:cubicBezTo>
                  <a:cubicBezTo>
                    <a:pt x="3578" y="54"/>
                    <a:pt x="3526" y="53"/>
                    <a:pt x="3473" y="53"/>
                  </a:cubicBezTo>
                  <a:cubicBezTo>
                    <a:pt x="3435" y="52"/>
                    <a:pt x="3396" y="52"/>
                    <a:pt x="3357" y="52"/>
                  </a:cubicBezTo>
                  <a:cubicBezTo>
                    <a:pt x="3319" y="52"/>
                    <a:pt x="3280" y="52"/>
                    <a:pt x="3241" y="53"/>
                  </a:cubicBezTo>
                  <a:cubicBezTo>
                    <a:pt x="3165" y="50"/>
                    <a:pt x="3089" y="48"/>
                    <a:pt x="3012" y="48"/>
                  </a:cubicBezTo>
                  <a:cubicBezTo>
                    <a:pt x="2995" y="48"/>
                    <a:pt x="2979" y="48"/>
                    <a:pt x="2962" y="48"/>
                  </a:cubicBezTo>
                  <a:cubicBezTo>
                    <a:pt x="2918" y="49"/>
                    <a:pt x="2875" y="49"/>
                    <a:pt x="2831" y="49"/>
                  </a:cubicBezTo>
                  <a:cubicBezTo>
                    <a:pt x="2685" y="49"/>
                    <a:pt x="2540" y="46"/>
                    <a:pt x="2395" y="45"/>
                  </a:cubicBezTo>
                  <a:cubicBezTo>
                    <a:pt x="2204" y="41"/>
                    <a:pt x="2012" y="33"/>
                    <a:pt x="1821" y="31"/>
                  </a:cubicBezTo>
                  <a:cubicBezTo>
                    <a:pt x="1796" y="31"/>
                    <a:pt x="1772" y="30"/>
                    <a:pt x="1747" y="30"/>
                  </a:cubicBezTo>
                  <a:cubicBezTo>
                    <a:pt x="1462" y="30"/>
                    <a:pt x="1175" y="48"/>
                    <a:pt x="889" y="48"/>
                  </a:cubicBezTo>
                  <a:cubicBezTo>
                    <a:pt x="809" y="48"/>
                    <a:pt x="730" y="47"/>
                    <a:pt x="651" y="43"/>
                  </a:cubicBezTo>
                  <a:cubicBezTo>
                    <a:pt x="587" y="39"/>
                    <a:pt x="520" y="31"/>
                    <a:pt x="454" y="31"/>
                  </a:cubicBezTo>
                  <a:cubicBezTo>
                    <a:pt x="429" y="31"/>
                    <a:pt x="404" y="32"/>
                    <a:pt x="379" y="35"/>
                  </a:cubicBezTo>
                  <a:cubicBezTo>
                    <a:pt x="297" y="45"/>
                    <a:pt x="237" y="111"/>
                    <a:pt x="224" y="189"/>
                  </a:cubicBezTo>
                  <a:cubicBezTo>
                    <a:pt x="220" y="190"/>
                    <a:pt x="218" y="190"/>
                    <a:pt x="215" y="191"/>
                  </a:cubicBezTo>
                  <a:cubicBezTo>
                    <a:pt x="117" y="225"/>
                    <a:pt x="22" y="290"/>
                    <a:pt x="10" y="403"/>
                  </a:cubicBezTo>
                  <a:cubicBezTo>
                    <a:pt x="1" y="480"/>
                    <a:pt x="44" y="563"/>
                    <a:pt x="116" y="598"/>
                  </a:cubicBezTo>
                  <a:cubicBezTo>
                    <a:pt x="186" y="632"/>
                    <a:pt x="261" y="652"/>
                    <a:pt x="337" y="669"/>
                  </a:cubicBezTo>
                  <a:cubicBezTo>
                    <a:pt x="375" y="678"/>
                    <a:pt x="413" y="683"/>
                    <a:pt x="451" y="684"/>
                  </a:cubicBezTo>
                  <a:cubicBezTo>
                    <a:pt x="478" y="686"/>
                    <a:pt x="505" y="686"/>
                    <a:pt x="532" y="686"/>
                  </a:cubicBezTo>
                  <a:cubicBezTo>
                    <a:pt x="559" y="686"/>
                    <a:pt x="586" y="686"/>
                    <a:pt x="614" y="685"/>
                  </a:cubicBezTo>
                  <a:cubicBezTo>
                    <a:pt x="709" y="683"/>
                    <a:pt x="801" y="684"/>
                    <a:pt x="896" y="677"/>
                  </a:cubicBezTo>
                  <a:cubicBezTo>
                    <a:pt x="1084" y="663"/>
                    <a:pt x="1269" y="635"/>
                    <a:pt x="1456" y="616"/>
                  </a:cubicBezTo>
                  <a:cubicBezTo>
                    <a:pt x="1674" y="609"/>
                    <a:pt x="1891" y="612"/>
                    <a:pt x="2108" y="609"/>
                  </a:cubicBezTo>
                  <a:cubicBezTo>
                    <a:pt x="2122" y="609"/>
                    <a:pt x="2137" y="609"/>
                    <a:pt x="2151" y="609"/>
                  </a:cubicBezTo>
                  <a:cubicBezTo>
                    <a:pt x="2242" y="609"/>
                    <a:pt x="2334" y="612"/>
                    <a:pt x="2425" y="614"/>
                  </a:cubicBezTo>
                  <a:cubicBezTo>
                    <a:pt x="2440" y="614"/>
                    <a:pt x="2455" y="615"/>
                    <a:pt x="2469" y="615"/>
                  </a:cubicBezTo>
                  <a:cubicBezTo>
                    <a:pt x="2563" y="615"/>
                    <a:pt x="2657" y="609"/>
                    <a:pt x="2750" y="605"/>
                  </a:cubicBezTo>
                  <a:cubicBezTo>
                    <a:pt x="2942" y="597"/>
                    <a:pt x="3133" y="590"/>
                    <a:pt x="3325" y="589"/>
                  </a:cubicBezTo>
                  <a:cubicBezTo>
                    <a:pt x="3527" y="589"/>
                    <a:pt x="3731" y="595"/>
                    <a:pt x="3934" y="598"/>
                  </a:cubicBezTo>
                  <a:cubicBezTo>
                    <a:pt x="4334" y="605"/>
                    <a:pt x="4734" y="601"/>
                    <a:pt x="5134" y="614"/>
                  </a:cubicBezTo>
                  <a:lnTo>
                    <a:pt x="5134" y="614"/>
                  </a:lnTo>
                  <a:cubicBezTo>
                    <a:pt x="5216" y="618"/>
                    <a:pt x="5298" y="623"/>
                    <a:pt x="5379" y="627"/>
                  </a:cubicBezTo>
                  <a:lnTo>
                    <a:pt x="5379" y="627"/>
                  </a:lnTo>
                  <a:cubicBezTo>
                    <a:pt x="5379" y="627"/>
                    <a:pt x="5379" y="627"/>
                    <a:pt x="5378" y="627"/>
                  </a:cubicBezTo>
                  <a:lnTo>
                    <a:pt x="5378" y="627"/>
                  </a:lnTo>
                  <a:cubicBezTo>
                    <a:pt x="5591" y="637"/>
                    <a:pt x="5804" y="645"/>
                    <a:pt x="6017" y="645"/>
                  </a:cubicBezTo>
                  <a:cubicBezTo>
                    <a:pt x="6042" y="645"/>
                    <a:pt x="6067" y="645"/>
                    <a:pt x="6092" y="645"/>
                  </a:cubicBezTo>
                  <a:cubicBezTo>
                    <a:pt x="6201" y="644"/>
                    <a:pt x="6309" y="635"/>
                    <a:pt x="6417" y="622"/>
                  </a:cubicBezTo>
                  <a:cubicBezTo>
                    <a:pt x="6475" y="616"/>
                    <a:pt x="6531" y="608"/>
                    <a:pt x="6588" y="599"/>
                  </a:cubicBezTo>
                  <a:cubicBezTo>
                    <a:pt x="6671" y="587"/>
                    <a:pt x="6767" y="569"/>
                    <a:pt x="6831" y="512"/>
                  </a:cubicBezTo>
                  <a:cubicBezTo>
                    <a:pt x="6880" y="467"/>
                    <a:pt x="6910" y="408"/>
                    <a:pt x="6899" y="340"/>
                  </a:cubicBezTo>
                  <a:cubicBezTo>
                    <a:pt x="6890" y="281"/>
                    <a:pt x="6855" y="234"/>
                    <a:pt x="6806" y="204"/>
                  </a:cubicBezTo>
                  <a:cubicBezTo>
                    <a:pt x="6789" y="194"/>
                    <a:pt x="6773" y="189"/>
                    <a:pt x="6757" y="184"/>
                  </a:cubicBezTo>
                  <a:cubicBezTo>
                    <a:pt x="6755" y="80"/>
                    <a:pt x="6671" y="5"/>
                    <a:pt x="6569" y="1"/>
                  </a:cubicBezTo>
                  <a:cubicBezTo>
                    <a:pt x="6560" y="1"/>
                    <a:pt x="6551" y="1"/>
                    <a:pt x="6542"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3" name="Google Shape;5069;p61"/>
            <p:cNvSpPr/>
            <p:nvPr/>
          </p:nvSpPr>
          <p:spPr>
            <a:xfrm>
              <a:off x="1877675" y="903175"/>
              <a:ext cx="9750" cy="9250"/>
            </a:xfrm>
            <a:custGeom>
              <a:avLst/>
              <a:gdLst/>
              <a:ahLst/>
              <a:cxnLst/>
              <a:rect l="l" t="t" r="r" b="b"/>
              <a:pathLst>
                <a:path w="390" h="370" extrusionOk="0">
                  <a:moveTo>
                    <a:pt x="203" y="1"/>
                  </a:moveTo>
                  <a:cubicBezTo>
                    <a:pt x="108" y="1"/>
                    <a:pt x="22" y="65"/>
                    <a:pt x="11" y="165"/>
                  </a:cubicBezTo>
                  <a:cubicBezTo>
                    <a:pt x="1" y="262"/>
                    <a:pt x="74" y="364"/>
                    <a:pt x="174" y="369"/>
                  </a:cubicBezTo>
                  <a:cubicBezTo>
                    <a:pt x="179" y="370"/>
                    <a:pt x="183" y="370"/>
                    <a:pt x="187" y="370"/>
                  </a:cubicBezTo>
                  <a:cubicBezTo>
                    <a:pt x="283" y="370"/>
                    <a:pt x="368" y="307"/>
                    <a:pt x="379" y="206"/>
                  </a:cubicBezTo>
                  <a:cubicBezTo>
                    <a:pt x="389" y="110"/>
                    <a:pt x="316" y="7"/>
                    <a:pt x="216" y="1"/>
                  </a:cubicBezTo>
                  <a:cubicBezTo>
                    <a:pt x="212"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4" name="Google Shape;5070;p61"/>
            <p:cNvSpPr/>
            <p:nvPr/>
          </p:nvSpPr>
          <p:spPr>
            <a:xfrm>
              <a:off x="1891625" y="903525"/>
              <a:ext cx="9750" cy="9250"/>
            </a:xfrm>
            <a:custGeom>
              <a:avLst/>
              <a:gdLst/>
              <a:ahLst/>
              <a:cxnLst/>
              <a:rect l="l" t="t" r="r" b="b"/>
              <a:pathLst>
                <a:path w="390" h="370" extrusionOk="0">
                  <a:moveTo>
                    <a:pt x="203" y="1"/>
                  </a:moveTo>
                  <a:cubicBezTo>
                    <a:pt x="108" y="1"/>
                    <a:pt x="22" y="65"/>
                    <a:pt x="11" y="164"/>
                  </a:cubicBezTo>
                  <a:cubicBezTo>
                    <a:pt x="1" y="260"/>
                    <a:pt x="74" y="363"/>
                    <a:pt x="174" y="369"/>
                  </a:cubicBezTo>
                  <a:cubicBezTo>
                    <a:pt x="179" y="369"/>
                    <a:pt x="183" y="369"/>
                    <a:pt x="187" y="369"/>
                  </a:cubicBezTo>
                  <a:cubicBezTo>
                    <a:pt x="283" y="369"/>
                    <a:pt x="368" y="305"/>
                    <a:pt x="379" y="206"/>
                  </a:cubicBezTo>
                  <a:cubicBezTo>
                    <a:pt x="389" y="108"/>
                    <a:pt x="317" y="7"/>
                    <a:pt x="216" y="1"/>
                  </a:cubicBezTo>
                  <a:cubicBezTo>
                    <a:pt x="212"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5" name="Google Shape;5071;p61"/>
            <p:cNvSpPr/>
            <p:nvPr/>
          </p:nvSpPr>
          <p:spPr>
            <a:xfrm>
              <a:off x="1768913" y="866050"/>
              <a:ext cx="181200" cy="79400"/>
            </a:xfrm>
            <a:custGeom>
              <a:avLst/>
              <a:gdLst/>
              <a:ahLst/>
              <a:cxnLst/>
              <a:rect l="l" t="t" r="r" b="b"/>
              <a:pathLst>
                <a:path w="7248" h="3176" extrusionOk="0">
                  <a:moveTo>
                    <a:pt x="4471" y="383"/>
                  </a:moveTo>
                  <a:cubicBezTo>
                    <a:pt x="4471" y="383"/>
                    <a:pt x="4471" y="383"/>
                    <a:pt x="4470" y="383"/>
                  </a:cubicBezTo>
                  <a:cubicBezTo>
                    <a:pt x="4471" y="383"/>
                    <a:pt x="4471" y="383"/>
                    <a:pt x="4471" y="383"/>
                  </a:cubicBezTo>
                  <a:close/>
                  <a:moveTo>
                    <a:pt x="5818" y="760"/>
                  </a:moveTo>
                  <a:lnTo>
                    <a:pt x="5818" y="760"/>
                  </a:lnTo>
                  <a:cubicBezTo>
                    <a:pt x="5818" y="761"/>
                    <a:pt x="5819" y="761"/>
                    <a:pt x="5820" y="761"/>
                  </a:cubicBezTo>
                  <a:cubicBezTo>
                    <a:pt x="5820" y="760"/>
                    <a:pt x="5819" y="760"/>
                    <a:pt x="5818" y="760"/>
                  </a:cubicBezTo>
                  <a:close/>
                  <a:moveTo>
                    <a:pt x="4660" y="370"/>
                  </a:moveTo>
                  <a:cubicBezTo>
                    <a:pt x="4728" y="374"/>
                    <a:pt x="4793" y="378"/>
                    <a:pt x="4859" y="385"/>
                  </a:cubicBezTo>
                  <a:cubicBezTo>
                    <a:pt x="5000" y="406"/>
                    <a:pt x="5136" y="431"/>
                    <a:pt x="5273" y="464"/>
                  </a:cubicBezTo>
                  <a:cubicBezTo>
                    <a:pt x="5329" y="481"/>
                    <a:pt x="5385" y="499"/>
                    <a:pt x="5440" y="520"/>
                  </a:cubicBezTo>
                  <a:cubicBezTo>
                    <a:pt x="5465" y="531"/>
                    <a:pt x="5489" y="543"/>
                    <a:pt x="5512" y="554"/>
                  </a:cubicBezTo>
                  <a:cubicBezTo>
                    <a:pt x="5616" y="616"/>
                    <a:pt x="5715" y="686"/>
                    <a:pt x="5812" y="755"/>
                  </a:cubicBezTo>
                  <a:cubicBezTo>
                    <a:pt x="5814" y="758"/>
                    <a:pt x="5815" y="758"/>
                    <a:pt x="5816" y="759"/>
                  </a:cubicBezTo>
                  <a:cubicBezTo>
                    <a:pt x="5817" y="759"/>
                    <a:pt x="5817" y="760"/>
                    <a:pt x="5818" y="760"/>
                  </a:cubicBezTo>
                  <a:lnTo>
                    <a:pt x="5818" y="760"/>
                  </a:lnTo>
                  <a:cubicBezTo>
                    <a:pt x="5817" y="759"/>
                    <a:pt x="5817" y="759"/>
                    <a:pt x="5817" y="759"/>
                  </a:cubicBezTo>
                  <a:lnTo>
                    <a:pt x="5817" y="759"/>
                  </a:lnTo>
                  <a:cubicBezTo>
                    <a:pt x="5859" y="792"/>
                    <a:pt x="5899" y="825"/>
                    <a:pt x="5939" y="860"/>
                  </a:cubicBezTo>
                  <a:cubicBezTo>
                    <a:pt x="5940" y="862"/>
                    <a:pt x="5941" y="862"/>
                    <a:pt x="5943" y="864"/>
                  </a:cubicBezTo>
                  <a:cubicBezTo>
                    <a:pt x="5943" y="864"/>
                    <a:pt x="5944" y="865"/>
                    <a:pt x="5944" y="866"/>
                  </a:cubicBezTo>
                  <a:cubicBezTo>
                    <a:pt x="5951" y="873"/>
                    <a:pt x="5958" y="881"/>
                    <a:pt x="5965" y="886"/>
                  </a:cubicBezTo>
                  <a:cubicBezTo>
                    <a:pt x="5968" y="889"/>
                    <a:pt x="5972" y="893"/>
                    <a:pt x="5974" y="895"/>
                  </a:cubicBezTo>
                  <a:cubicBezTo>
                    <a:pt x="5976" y="897"/>
                    <a:pt x="5979" y="900"/>
                    <a:pt x="5981" y="902"/>
                  </a:cubicBezTo>
                  <a:cubicBezTo>
                    <a:pt x="5989" y="910"/>
                    <a:pt x="5998" y="919"/>
                    <a:pt x="6006" y="928"/>
                  </a:cubicBezTo>
                  <a:cubicBezTo>
                    <a:pt x="6000" y="922"/>
                    <a:pt x="5995" y="916"/>
                    <a:pt x="5989" y="911"/>
                  </a:cubicBezTo>
                  <a:lnTo>
                    <a:pt x="5989" y="911"/>
                  </a:lnTo>
                  <a:cubicBezTo>
                    <a:pt x="6069" y="992"/>
                    <a:pt x="6149" y="1073"/>
                    <a:pt x="6231" y="1153"/>
                  </a:cubicBezTo>
                  <a:cubicBezTo>
                    <a:pt x="6260" y="1183"/>
                    <a:pt x="6287" y="1213"/>
                    <a:pt x="6314" y="1246"/>
                  </a:cubicBezTo>
                  <a:cubicBezTo>
                    <a:pt x="6332" y="1271"/>
                    <a:pt x="6349" y="1297"/>
                    <a:pt x="6366" y="1325"/>
                  </a:cubicBezTo>
                  <a:cubicBezTo>
                    <a:pt x="6401" y="1387"/>
                    <a:pt x="6435" y="1448"/>
                    <a:pt x="6471" y="1509"/>
                  </a:cubicBezTo>
                  <a:cubicBezTo>
                    <a:pt x="6510" y="1574"/>
                    <a:pt x="6550" y="1637"/>
                    <a:pt x="6589" y="1700"/>
                  </a:cubicBezTo>
                  <a:cubicBezTo>
                    <a:pt x="6638" y="1793"/>
                    <a:pt x="6683" y="1889"/>
                    <a:pt x="6723" y="1987"/>
                  </a:cubicBezTo>
                  <a:cubicBezTo>
                    <a:pt x="6733" y="2011"/>
                    <a:pt x="6741" y="2035"/>
                    <a:pt x="6749" y="2060"/>
                  </a:cubicBezTo>
                  <a:cubicBezTo>
                    <a:pt x="6758" y="2099"/>
                    <a:pt x="6765" y="2139"/>
                    <a:pt x="6771" y="2180"/>
                  </a:cubicBezTo>
                  <a:lnTo>
                    <a:pt x="6770" y="2179"/>
                  </a:lnTo>
                  <a:lnTo>
                    <a:pt x="6770" y="2179"/>
                  </a:lnTo>
                  <a:cubicBezTo>
                    <a:pt x="6788" y="2323"/>
                    <a:pt x="6794" y="2470"/>
                    <a:pt x="6810" y="2614"/>
                  </a:cubicBezTo>
                  <a:cubicBezTo>
                    <a:pt x="6812" y="2637"/>
                    <a:pt x="6817" y="2658"/>
                    <a:pt x="6820" y="2680"/>
                  </a:cubicBezTo>
                  <a:cubicBezTo>
                    <a:pt x="6736" y="2687"/>
                    <a:pt x="6651" y="2694"/>
                    <a:pt x="6565" y="2701"/>
                  </a:cubicBezTo>
                  <a:cubicBezTo>
                    <a:pt x="6487" y="2706"/>
                    <a:pt x="6409" y="2707"/>
                    <a:pt x="6331" y="2717"/>
                  </a:cubicBezTo>
                  <a:cubicBezTo>
                    <a:pt x="6300" y="2720"/>
                    <a:pt x="6273" y="2731"/>
                    <a:pt x="6247" y="2747"/>
                  </a:cubicBezTo>
                  <a:cubicBezTo>
                    <a:pt x="6210" y="2751"/>
                    <a:pt x="6172" y="2754"/>
                    <a:pt x="6134" y="2758"/>
                  </a:cubicBezTo>
                  <a:cubicBezTo>
                    <a:pt x="5980" y="2769"/>
                    <a:pt x="5825" y="2782"/>
                    <a:pt x="5670" y="2786"/>
                  </a:cubicBezTo>
                  <a:cubicBezTo>
                    <a:pt x="5601" y="2786"/>
                    <a:pt x="5533" y="2786"/>
                    <a:pt x="5464" y="2785"/>
                  </a:cubicBezTo>
                  <a:cubicBezTo>
                    <a:pt x="5278" y="2782"/>
                    <a:pt x="5091" y="2771"/>
                    <a:pt x="4905" y="2769"/>
                  </a:cubicBezTo>
                  <a:cubicBezTo>
                    <a:pt x="4895" y="2769"/>
                    <a:pt x="4886" y="2769"/>
                    <a:pt x="4876" y="2769"/>
                  </a:cubicBezTo>
                  <a:cubicBezTo>
                    <a:pt x="4684" y="2769"/>
                    <a:pt x="4492" y="2780"/>
                    <a:pt x="4298" y="2785"/>
                  </a:cubicBezTo>
                  <a:cubicBezTo>
                    <a:pt x="4088" y="2792"/>
                    <a:pt x="3878" y="2792"/>
                    <a:pt x="3669" y="2795"/>
                  </a:cubicBezTo>
                  <a:cubicBezTo>
                    <a:pt x="3477" y="2799"/>
                    <a:pt x="3283" y="2805"/>
                    <a:pt x="3091" y="2806"/>
                  </a:cubicBezTo>
                  <a:cubicBezTo>
                    <a:pt x="2907" y="2805"/>
                    <a:pt x="2723" y="2803"/>
                    <a:pt x="2539" y="2798"/>
                  </a:cubicBezTo>
                  <a:cubicBezTo>
                    <a:pt x="2125" y="2785"/>
                    <a:pt x="1711" y="2758"/>
                    <a:pt x="1297" y="2747"/>
                  </a:cubicBezTo>
                  <a:cubicBezTo>
                    <a:pt x="1113" y="2742"/>
                    <a:pt x="928" y="2742"/>
                    <a:pt x="743" y="2731"/>
                  </a:cubicBezTo>
                  <a:cubicBezTo>
                    <a:pt x="651" y="2726"/>
                    <a:pt x="559" y="2721"/>
                    <a:pt x="466" y="2717"/>
                  </a:cubicBezTo>
                  <a:cubicBezTo>
                    <a:pt x="482" y="2666"/>
                    <a:pt x="498" y="2616"/>
                    <a:pt x="516" y="2566"/>
                  </a:cubicBezTo>
                  <a:cubicBezTo>
                    <a:pt x="586" y="2400"/>
                    <a:pt x="660" y="2236"/>
                    <a:pt x="748" y="2078"/>
                  </a:cubicBezTo>
                  <a:cubicBezTo>
                    <a:pt x="774" y="2038"/>
                    <a:pt x="799" y="1998"/>
                    <a:pt x="826" y="1960"/>
                  </a:cubicBezTo>
                  <a:cubicBezTo>
                    <a:pt x="857" y="1920"/>
                    <a:pt x="890" y="1882"/>
                    <a:pt x="924" y="1845"/>
                  </a:cubicBezTo>
                  <a:cubicBezTo>
                    <a:pt x="965" y="1806"/>
                    <a:pt x="1007" y="1769"/>
                    <a:pt x="1050" y="1733"/>
                  </a:cubicBezTo>
                  <a:cubicBezTo>
                    <a:pt x="1106" y="1694"/>
                    <a:pt x="1161" y="1658"/>
                    <a:pt x="1218" y="1621"/>
                  </a:cubicBezTo>
                  <a:cubicBezTo>
                    <a:pt x="1271" y="1595"/>
                    <a:pt x="1321" y="1570"/>
                    <a:pt x="1374" y="1546"/>
                  </a:cubicBezTo>
                  <a:cubicBezTo>
                    <a:pt x="1416" y="1531"/>
                    <a:pt x="1458" y="1516"/>
                    <a:pt x="1502" y="1504"/>
                  </a:cubicBezTo>
                  <a:cubicBezTo>
                    <a:pt x="1533" y="1496"/>
                    <a:pt x="1564" y="1491"/>
                    <a:pt x="1596" y="1485"/>
                  </a:cubicBezTo>
                  <a:cubicBezTo>
                    <a:pt x="1629" y="1482"/>
                    <a:pt x="1662" y="1479"/>
                    <a:pt x="1695" y="1477"/>
                  </a:cubicBezTo>
                  <a:cubicBezTo>
                    <a:pt x="1754" y="1479"/>
                    <a:pt x="1811" y="1484"/>
                    <a:pt x="1868" y="1490"/>
                  </a:cubicBezTo>
                  <a:cubicBezTo>
                    <a:pt x="1960" y="1501"/>
                    <a:pt x="2052" y="1516"/>
                    <a:pt x="2142" y="1536"/>
                  </a:cubicBezTo>
                  <a:cubicBezTo>
                    <a:pt x="2178" y="1547"/>
                    <a:pt x="2212" y="1559"/>
                    <a:pt x="2247" y="1573"/>
                  </a:cubicBezTo>
                  <a:cubicBezTo>
                    <a:pt x="2252" y="1575"/>
                    <a:pt x="2257" y="1577"/>
                    <a:pt x="2262" y="1580"/>
                  </a:cubicBezTo>
                  <a:cubicBezTo>
                    <a:pt x="2269" y="1581"/>
                    <a:pt x="2277" y="1582"/>
                    <a:pt x="2285" y="1585"/>
                  </a:cubicBezTo>
                  <a:cubicBezTo>
                    <a:pt x="2318" y="1598"/>
                    <a:pt x="2352" y="1615"/>
                    <a:pt x="2382" y="1633"/>
                  </a:cubicBezTo>
                  <a:cubicBezTo>
                    <a:pt x="2395" y="1638"/>
                    <a:pt x="2408" y="1645"/>
                    <a:pt x="2420" y="1651"/>
                  </a:cubicBezTo>
                  <a:cubicBezTo>
                    <a:pt x="2420" y="1652"/>
                    <a:pt x="2420" y="1652"/>
                    <a:pt x="2420" y="1652"/>
                  </a:cubicBezTo>
                  <a:cubicBezTo>
                    <a:pt x="2427" y="1657"/>
                    <a:pt x="2434" y="1660"/>
                    <a:pt x="2441" y="1663"/>
                  </a:cubicBezTo>
                  <a:cubicBezTo>
                    <a:pt x="2467" y="1677"/>
                    <a:pt x="2492" y="1691"/>
                    <a:pt x="2518" y="1706"/>
                  </a:cubicBezTo>
                  <a:cubicBezTo>
                    <a:pt x="2540" y="1715"/>
                    <a:pt x="2561" y="1726"/>
                    <a:pt x="2581" y="1737"/>
                  </a:cubicBezTo>
                  <a:cubicBezTo>
                    <a:pt x="2595" y="1742"/>
                    <a:pt x="2608" y="1748"/>
                    <a:pt x="2620" y="1755"/>
                  </a:cubicBezTo>
                  <a:cubicBezTo>
                    <a:pt x="2656" y="1774"/>
                    <a:pt x="2691" y="1795"/>
                    <a:pt x="2728" y="1814"/>
                  </a:cubicBezTo>
                  <a:cubicBezTo>
                    <a:pt x="2736" y="1797"/>
                    <a:pt x="2744" y="1780"/>
                    <a:pt x="2752" y="1763"/>
                  </a:cubicBezTo>
                  <a:cubicBezTo>
                    <a:pt x="2781" y="1697"/>
                    <a:pt x="2817" y="1633"/>
                    <a:pt x="2856" y="1572"/>
                  </a:cubicBezTo>
                  <a:cubicBezTo>
                    <a:pt x="2859" y="1566"/>
                    <a:pt x="2863" y="1562"/>
                    <a:pt x="2866" y="1556"/>
                  </a:cubicBezTo>
                  <a:cubicBezTo>
                    <a:pt x="2884" y="1527"/>
                    <a:pt x="2905" y="1500"/>
                    <a:pt x="2926" y="1471"/>
                  </a:cubicBezTo>
                  <a:cubicBezTo>
                    <a:pt x="2990" y="1366"/>
                    <a:pt x="3056" y="1264"/>
                    <a:pt x="3130" y="1165"/>
                  </a:cubicBezTo>
                  <a:cubicBezTo>
                    <a:pt x="3207" y="1067"/>
                    <a:pt x="3283" y="966"/>
                    <a:pt x="3368" y="874"/>
                  </a:cubicBezTo>
                  <a:cubicBezTo>
                    <a:pt x="3399" y="845"/>
                    <a:pt x="3430" y="817"/>
                    <a:pt x="3463" y="792"/>
                  </a:cubicBezTo>
                  <a:cubicBezTo>
                    <a:pt x="3541" y="734"/>
                    <a:pt x="3624" y="685"/>
                    <a:pt x="3709" y="637"/>
                  </a:cubicBezTo>
                  <a:cubicBezTo>
                    <a:pt x="3799" y="587"/>
                    <a:pt x="3890" y="543"/>
                    <a:pt x="3983" y="503"/>
                  </a:cubicBezTo>
                  <a:cubicBezTo>
                    <a:pt x="4038" y="482"/>
                    <a:pt x="4094" y="463"/>
                    <a:pt x="4151" y="444"/>
                  </a:cubicBezTo>
                  <a:cubicBezTo>
                    <a:pt x="4204" y="431"/>
                    <a:pt x="4257" y="418"/>
                    <a:pt x="4310" y="407"/>
                  </a:cubicBezTo>
                  <a:cubicBezTo>
                    <a:pt x="4364" y="395"/>
                    <a:pt x="4418" y="388"/>
                    <a:pt x="4473" y="380"/>
                  </a:cubicBezTo>
                  <a:lnTo>
                    <a:pt x="4473" y="380"/>
                  </a:lnTo>
                  <a:cubicBezTo>
                    <a:pt x="4472" y="381"/>
                    <a:pt x="4472" y="382"/>
                    <a:pt x="4471" y="383"/>
                  </a:cubicBezTo>
                  <a:lnTo>
                    <a:pt x="4471" y="383"/>
                  </a:lnTo>
                  <a:cubicBezTo>
                    <a:pt x="4535" y="376"/>
                    <a:pt x="4597" y="372"/>
                    <a:pt x="4660" y="370"/>
                  </a:cubicBezTo>
                  <a:close/>
                  <a:moveTo>
                    <a:pt x="4649" y="1"/>
                  </a:moveTo>
                  <a:cubicBezTo>
                    <a:pt x="4570" y="1"/>
                    <a:pt x="4491" y="5"/>
                    <a:pt x="4413" y="17"/>
                  </a:cubicBezTo>
                  <a:cubicBezTo>
                    <a:pt x="4214" y="44"/>
                    <a:pt x="4015" y="85"/>
                    <a:pt x="3829" y="165"/>
                  </a:cubicBezTo>
                  <a:cubicBezTo>
                    <a:pt x="3647" y="244"/>
                    <a:pt x="3474" y="340"/>
                    <a:pt x="3307" y="447"/>
                  </a:cubicBezTo>
                  <a:cubicBezTo>
                    <a:pt x="3166" y="538"/>
                    <a:pt x="3056" y="664"/>
                    <a:pt x="2951" y="796"/>
                  </a:cubicBezTo>
                  <a:cubicBezTo>
                    <a:pt x="2883" y="880"/>
                    <a:pt x="2817" y="966"/>
                    <a:pt x="2753" y="1053"/>
                  </a:cubicBezTo>
                  <a:cubicBezTo>
                    <a:pt x="2697" y="1128"/>
                    <a:pt x="2648" y="1211"/>
                    <a:pt x="2601" y="1292"/>
                  </a:cubicBezTo>
                  <a:cubicBezTo>
                    <a:pt x="2595" y="1301"/>
                    <a:pt x="2589" y="1311"/>
                    <a:pt x="2584" y="1320"/>
                  </a:cubicBezTo>
                  <a:cubicBezTo>
                    <a:pt x="2555" y="1305"/>
                    <a:pt x="2526" y="1291"/>
                    <a:pt x="2497" y="1278"/>
                  </a:cubicBezTo>
                  <a:cubicBezTo>
                    <a:pt x="2419" y="1243"/>
                    <a:pt x="2340" y="1211"/>
                    <a:pt x="2260" y="1185"/>
                  </a:cubicBezTo>
                  <a:cubicBezTo>
                    <a:pt x="2181" y="1160"/>
                    <a:pt x="2098" y="1149"/>
                    <a:pt x="2015" y="1135"/>
                  </a:cubicBezTo>
                  <a:cubicBezTo>
                    <a:pt x="1942" y="1124"/>
                    <a:pt x="1867" y="1115"/>
                    <a:pt x="1792" y="1111"/>
                  </a:cubicBezTo>
                  <a:cubicBezTo>
                    <a:pt x="1765" y="1110"/>
                    <a:pt x="1738" y="1109"/>
                    <a:pt x="1711" y="1109"/>
                  </a:cubicBezTo>
                  <a:cubicBezTo>
                    <a:pt x="1584" y="1109"/>
                    <a:pt x="1456" y="1124"/>
                    <a:pt x="1335" y="1167"/>
                  </a:cubicBezTo>
                  <a:cubicBezTo>
                    <a:pt x="1261" y="1193"/>
                    <a:pt x="1186" y="1221"/>
                    <a:pt x="1117" y="1257"/>
                  </a:cubicBezTo>
                  <a:cubicBezTo>
                    <a:pt x="1022" y="1307"/>
                    <a:pt x="935" y="1362"/>
                    <a:pt x="848" y="1423"/>
                  </a:cubicBezTo>
                  <a:cubicBezTo>
                    <a:pt x="684" y="1539"/>
                    <a:pt x="554" y="1693"/>
                    <a:pt x="448" y="1861"/>
                  </a:cubicBezTo>
                  <a:cubicBezTo>
                    <a:pt x="342" y="2028"/>
                    <a:pt x="264" y="2215"/>
                    <a:pt x="187" y="2396"/>
                  </a:cubicBezTo>
                  <a:cubicBezTo>
                    <a:pt x="152" y="2480"/>
                    <a:pt x="124" y="2564"/>
                    <a:pt x="100" y="2651"/>
                  </a:cubicBezTo>
                  <a:cubicBezTo>
                    <a:pt x="89" y="2703"/>
                    <a:pt x="78" y="2753"/>
                    <a:pt x="67" y="2805"/>
                  </a:cubicBezTo>
                  <a:cubicBezTo>
                    <a:pt x="63" y="2821"/>
                    <a:pt x="60" y="2835"/>
                    <a:pt x="57" y="2850"/>
                  </a:cubicBezTo>
                  <a:cubicBezTo>
                    <a:pt x="49" y="2882"/>
                    <a:pt x="42" y="2913"/>
                    <a:pt x="34" y="2945"/>
                  </a:cubicBezTo>
                  <a:cubicBezTo>
                    <a:pt x="27" y="2973"/>
                    <a:pt x="20" y="2999"/>
                    <a:pt x="13" y="3028"/>
                  </a:cubicBezTo>
                  <a:cubicBezTo>
                    <a:pt x="9" y="3041"/>
                    <a:pt x="5" y="3056"/>
                    <a:pt x="1" y="3071"/>
                  </a:cubicBezTo>
                  <a:lnTo>
                    <a:pt x="36" y="3071"/>
                  </a:lnTo>
                  <a:lnTo>
                    <a:pt x="143" y="3073"/>
                  </a:lnTo>
                  <a:lnTo>
                    <a:pt x="272" y="3073"/>
                  </a:lnTo>
                  <a:cubicBezTo>
                    <a:pt x="312" y="3073"/>
                    <a:pt x="352" y="3073"/>
                    <a:pt x="392" y="3072"/>
                  </a:cubicBezTo>
                  <a:cubicBezTo>
                    <a:pt x="414" y="3072"/>
                    <a:pt x="438" y="3072"/>
                    <a:pt x="462" y="3071"/>
                  </a:cubicBezTo>
                  <a:lnTo>
                    <a:pt x="462" y="3071"/>
                  </a:lnTo>
                  <a:cubicBezTo>
                    <a:pt x="461" y="3071"/>
                    <a:pt x="460" y="3072"/>
                    <a:pt x="459" y="3072"/>
                  </a:cubicBezTo>
                  <a:lnTo>
                    <a:pt x="466" y="3072"/>
                  </a:lnTo>
                  <a:cubicBezTo>
                    <a:pt x="467" y="3072"/>
                    <a:pt x="469" y="3072"/>
                    <a:pt x="470" y="3072"/>
                  </a:cubicBezTo>
                  <a:cubicBezTo>
                    <a:pt x="487" y="3072"/>
                    <a:pt x="504" y="3079"/>
                    <a:pt x="517" y="3089"/>
                  </a:cubicBezTo>
                  <a:cubicBezTo>
                    <a:pt x="588" y="3093"/>
                    <a:pt x="659" y="3098"/>
                    <a:pt x="730" y="3101"/>
                  </a:cubicBezTo>
                  <a:cubicBezTo>
                    <a:pt x="910" y="3106"/>
                    <a:pt x="1090" y="3111"/>
                    <a:pt x="1270" y="3116"/>
                  </a:cubicBezTo>
                  <a:cubicBezTo>
                    <a:pt x="1641" y="3126"/>
                    <a:pt x="2012" y="3151"/>
                    <a:pt x="2384" y="3163"/>
                  </a:cubicBezTo>
                  <a:cubicBezTo>
                    <a:pt x="2594" y="3169"/>
                    <a:pt x="2804" y="3174"/>
                    <a:pt x="3016" y="3175"/>
                  </a:cubicBezTo>
                  <a:cubicBezTo>
                    <a:pt x="3034" y="3175"/>
                    <a:pt x="3051" y="3175"/>
                    <a:pt x="3069" y="3175"/>
                  </a:cubicBezTo>
                  <a:cubicBezTo>
                    <a:pt x="3253" y="3175"/>
                    <a:pt x="3437" y="3170"/>
                    <a:pt x="3622" y="3166"/>
                  </a:cubicBezTo>
                  <a:cubicBezTo>
                    <a:pt x="3821" y="3163"/>
                    <a:pt x="4020" y="3163"/>
                    <a:pt x="4219" y="3158"/>
                  </a:cubicBezTo>
                  <a:cubicBezTo>
                    <a:pt x="4418" y="3151"/>
                    <a:pt x="4616" y="3142"/>
                    <a:pt x="4813" y="3138"/>
                  </a:cubicBezTo>
                  <a:cubicBezTo>
                    <a:pt x="5075" y="3140"/>
                    <a:pt x="5337" y="3157"/>
                    <a:pt x="5599" y="3157"/>
                  </a:cubicBezTo>
                  <a:cubicBezTo>
                    <a:pt x="5640" y="3157"/>
                    <a:pt x="5680" y="3157"/>
                    <a:pt x="5721" y="3156"/>
                  </a:cubicBezTo>
                  <a:cubicBezTo>
                    <a:pt x="5953" y="3149"/>
                    <a:pt x="6183" y="3124"/>
                    <a:pt x="6414" y="3102"/>
                  </a:cubicBezTo>
                  <a:cubicBezTo>
                    <a:pt x="6419" y="3105"/>
                    <a:pt x="6423" y="3111"/>
                    <a:pt x="6428" y="3114"/>
                  </a:cubicBezTo>
                  <a:cubicBezTo>
                    <a:pt x="6463" y="3112"/>
                    <a:pt x="6498" y="3110"/>
                    <a:pt x="6532" y="3108"/>
                  </a:cubicBezTo>
                  <a:cubicBezTo>
                    <a:pt x="6633" y="3101"/>
                    <a:pt x="6732" y="3096"/>
                    <a:pt x="6832" y="3092"/>
                  </a:cubicBezTo>
                  <a:cubicBezTo>
                    <a:pt x="6971" y="3085"/>
                    <a:pt x="7110" y="3078"/>
                    <a:pt x="7248" y="3074"/>
                  </a:cubicBezTo>
                  <a:cubicBezTo>
                    <a:pt x="7244" y="3044"/>
                    <a:pt x="7242" y="3013"/>
                    <a:pt x="7239" y="2982"/>
                  </a:cubicBezTo>
                  <a:cubicBezTo>
                    <a:pt x="7239" y="2981"/>
                    <a:pt x="7239" y="2980"/>
                    <a:pt x="7239" y="2977"/>
                  </a:cubicBezTo>
                  <a:cubicBezTo>
                    <a:pt x="7231" y="2941"/>
                    <a:pt x="7225" y="2904"/>
                    <a:pt x="7218" y="2867"/>
                  </a:cubicBezTo>
                  <a:cubicBezTo>
                    <a:pt x="7214" y="2840"/>
                    <a:pt x="7210" y="2813"/>
                    <a:pt x="7206" y="2784"/>
                  </a:cubicBezTo>
                  <a:cubicBezTo>
                    <a:pt x="7195" y="2723"/>
                    <a:pt x="7185" y="2663"/>
                    <a:pt x="7177" y="2603"/>
                  </a:cubicBezTo>
                  <a:cubicBezTo>
                    <a:pt x="7164" y="2508"/>
                    <a:pt x="7153" y="2412"/>
                    <a:pt x="7151" y="2316"/>
                  </a:cubicBezTo>
                  <a:cubicBezTo>
                    <a:pt x="7151" y="2307"/>
                    <a:pt x="7152" y="2298"/>
                    <a:pt x="7155" y="2288"/>
                  </a:cubicBezTo>
                  <a:cubicBezTo>
                    <a:pt x="7143" y="2141"/>
                    <a:pt x="7123" y="1996"/>
                    <a:pt x="7071" y="1858"/>
                  </a:cubicBezTo>
                  <a:cubicBezTo>
                    <a:pt x="7031" y="1754"/>
                    <a:pt x="6984" y="1650"/>
                    <a:pt x="6931" y="1554"/>
                  </a:cubicBezTo>
                  <a:cubicBezTo>
                    <a:pt x="6881" y="1464"/>
                    <a:pt x="6825" y="1380"/>
                    <a:pt x="6772" y="1293"/>
                  </a:cubicBezTo>
                  <a:cubicBezTo>
                    <a:pt x="6713" y="1187"/>
                    <a:pt x="6658" y="1077"/>
                    <a:pt x="6579" y="984"/>
                  </a:cubicBezTo>
                  <a:cubicBezTo>
                    <a:pt x="6506" y="897"/>
                    <a:pt x="6421" y="821"/>
                    <a:pt x="6339" y="741"/>
                  </a:cubicBezTo>
                  <a:cubicBezTo>
                    <a:pt x="6309" y="710"/>
                    <a:pt x="6278" y="671"/>
                    <a:pt x="6242" y="641"/>
                  </a:cubicBezTo>
                  <a:cubicBezTo>
                    <a:pt x="6240" y="640"/>
                    <a:pt x="6238" y="638"/>
                    <a:pt x="6237" y="635"/>
                  </a:cubicBezTo>
                  <a:cubicBezTo>
                    <a:pt x="6235" y="633"/>
                    <a:pt x="6232" y="632"/>
                    <a:pt x="6230" y="630"/>
                  </a:cubicBezTo>
                  <a:cubicBezTo>
                    <a:pt x="6229" y="627"/>
                    <a:pt x="6227" y="625"/>
                    <a:pt x="6226" y="624"/>
                  </a:cubicBezTo>
                  <a:cubicBezTo>
                    <a:pt x="6214" y="609"/>
                    <a:pt x="6200" y="598"/>
                    <a:pt x="6187" y="585"/>
                  </a:cubicBezTo>
                  <a:cubicBezTo>
                    <a:pt x="6108" y="517"/>
                    <a:pt x="6026" y="454"/>
                    <a:pt x="5941" y="393"/>
                  </a:cubicBezTo>
                  <a:cubicBezTo>
                    <a:pt x="5839" y="319"/>
                    <a:pt x="5731" y="242"/>
                    <a:pt x="5615" y="193"/>
                  </a:cubicBezTo>
                  <a:cubicBezTo>
                    <a:pt x="5430" y="112"/>
                    <a:pt x="5226" y="63"/>
                    <a:pt x="5026" y="35"/>
                  </a:cubicBezTo>
                  <a:cubicBezTo>
                    <a:pt x="4924" y="20"/>
                    <a:pt x="4823" y="5"/>
                    <a:pt x="4720" y="2"/>
                  </a:cubicBezTo>
                  <a:cubicBezTo>
                    <a:pt x="4696" y="1"/>
                    <a:pt x="4672" y="1"/>
                    <a:pt x="4649" y="1"/>
                  </a:cubicBezTo>
                  <a:close/>
                </a:path>
              </a:pathLst>
            </a:custGeom>
            <a:solidFill>
              <a:srgbClr val="191919"/>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grpSp>
      <p:grpSp>
        <p:nvGrpSpPr>
          <p:cNvPr id="76" name="Google Shape;1194;p37"/>
          <p:cNvGrpSpPr/>
          <p:nvPr/>
        </p:nvGrpSpPr>
        <p:grpSpPr>
          <a:xfrm flipH="1">
            <a:off x="10861979" y="214313"/>
            <a:ext cx="883925" cy="304796"/>
            <a:chOff x="1579263" y="684775"/>
            <a:chExt cx="290650" cy="101925"/>
          </a:xfrm>
        </p:grpSpPr>
        <p:sp>
          <p:nvSpPr>
            <p:cNvPr id="77" name="Google Shape;1195;p37"/>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8" name="Google Shape;1196;p37"/>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9" name="Google Shape;1197;p37"/>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0" name="Google Shape;1198;p37"/>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1" name="Google Shape;1199;p37"/>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2" name="Google Shape;1200;p37"/>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3" name="Google Shape;1201;p37"/>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4" name="Google Shape;1202;p37"/>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grpSp>
      <p:sp>
        <p:nvSpPr>
          <p:cNvPr id="5" name="Slide Number Placeholder 4"/>
          <p:cNvSpPr>
            <a:spLocks noGrp="1"/>
          </p:cNvSpPr>
          <p:nvPr>
            <p:ph type="sldNum" sz="quarter" idx="12"/>
          </p:nvPr>
        </p:nvSpPr>
        <p:spPr/>
        <p:txBody>
          <a:bodyPr/>
          <a:lstStyle/>
          <a:p>
            <a:fld id="{A38DB642-B96B-4E4F-95BE-DCA4F685BD55}" type="slidenum">
              <a:rPr lang="en-US" smtClean="0"/>
              <a:t>40</a:t>
            </a:fld>
            <a:endParaRPr lang="en-US"/>
          </a:p>
        </p:txBody>
      </p:sp>
      <p:sp>
        <p:nvSpPr>
          <p:cNvPr id="85" name="Google Shape;158;p6"/>
          <p:cNvSpPr/>
          <p:nvPr/>
        </p:nvSpPr>
        <p:spPr>
          <a:xfrm>
            <a:off x="4052185" y="1514047"/>
            <a:ext cx="3286175" cy="57522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gn="ctr">
              <a:lnSpc>
                <a:spcPct val="109000"/>
              </a:lnSpc>
              <a:spcAft>
                <a:spcPts val="300"/>
              </a:spcAft>
            </a:pPr>
            <a:r>
              <a:rPr lang="en-US" sz="3200" b="1" dirty="0">
                <a:solidFill>
                  <a:srgbClr val="FF0000"/>
                </a:solidFill>
                <a:effectLst/>
                <a:latin typeface="Arial" panose="020B0604020202020204" pitchFamily="34" charset="0"/>
                <a:ea typeface="Arial" panose="020B0604020202020204" pitchFamily="34" charset="0"/>
                <a:cs typeface="Arial" panose="020B0604020202020204" pitchFamily="34" charset="0"/>
              </a:rPr>
              <a:t>LUYỆN TẬP</a:t>
            </a: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2" y="-210767"/>
            <a:ext cx="12192000" cy="6924944"/>
          </a:xfrm>
          <a:prstGeom prst="rect">
            <a:avLst/>
          </a:prstGeom>
          <a:noFill/>
        </p:spPr>
      </p:pic>
      <p:grpSp>
        <p:nvGrpSpPr>
          <p:cNvPr id="22" name="vong quay"/>
          <p:cNvGrpSpPr/>
          <p:nvPr/>
        </p:nvGrpSpPr>
        <p:grpSpPr>
          <a:xfrm>
            <a:off x="5162291" y="1362085"/>
            <a:ext cx="3781594" cy="3777641"/>
            <a:chOff x="5425622" y="292790"/>
            <a:chExt cx="5834378" cy="582828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6" cy="712273"/>
            </a:xfrm>
            <a:prstGeom prst="rect">
              <a:avLst/>
            </a:prstGeom>
            <a:noFill/>
          </p:spPr>
          <p:txBody>
            <a:bodyPr wrap="square" rtlCol="0">
              <a:spAutoFit/>
            </a:bodyPr>
            <a:lstStyle/>
            <a:p>
              <a:pPr algn="ctr" defTabSz="685800" eaLnBrk="0" fontAlgn="base" hangingPunct="0">
                <a:spcBef>
                  <a:spcPct val="0"/>
                </a:spcBef>
                <a:spcAft>
                  <a:spcPct val="0"/>
                </a:spcAft>
                <a:defRPr/>
              </a:pPr>
              <a:r>
                <a:rPr lang="en-GB" sz="2400" b="1">
                  <a:solidFill>
                    <a:prstClr val="black"/>
                  </a:solidFill>
                  <a:ea typeface="Tahoma" panose="020B0604030504040204" pitchFamily="34" charset="0"/>
                  <a:cs typeface="Tahoma" panose="020B0604030504040204" pitchFamily="34" charset="0"/>
                </a:rPr>
                <a:t>+1</a:t>
              </a:r>
              <a:endParaRPr lang="vi-VN" sz="2400" b="1" dirty="0">
                <a:solidFill>
                  <a:prstClr val="black"/>
                </a:solidFill>
                <a:ea typeface="Tahoma" panose="020B0604030504040204" pitchFamily="34" charset="0"/>
                <a:cs typeface="Tahoma" panose="020B0604030504040204" pitchFamily="34" charset="0"/>
              </a:endParaRPr>
            </a:p>
          </p:txBody>
        </p:sp>
        <p:sp>
          <p:nvSpPr>
            <p:cNvPr id="10" name="TextBox 9"/>
            <p:cNvSpPr txBox="1"/>
            <p:nvPr/>
          </p:nvSpPr>
          <p:spPr>
            <a:xfrm rot="12232592">
              <a:off x="5742639" y="2167066"/>
              <a:ext cx="2025648" cy="712273"/>
            </a:xfrm>
            <a:prstGeom prst="rect">
              <a:avLst/>
            </a:prstGeom>
            <a:noFill/>
          </p:spPr>
          <p:txBody>
            <a:bodyPr wrap="square" rtlCol="0">
              <a:spAutoFit/>
            </a:bodyPr>
            <a:lstStyle/>
            <a:p>
              <a:pPr algn="ctr" defTabSz="685800" eaLnBrk="0" fontAlgn="base" hangingPunct="0">
                <a:spcBef>
                  <a:spcPct val="0"/>
                </a:spcBef>
                <a:spcAft>
                  <a:spcPct val="0"/>
                </a:spcAft>
                <a:defRPr/>
              </a:pPr>
              <a:r>
                <a:rPr lang="en-GB" sz="2400" b="1">
                  <a:solidFill>
                    <a:prstClr val="white"/>
                  </a:solidFill>
                  <a:ea typeface="Tahoma" panose="020B0604030504040204" pitchFamily="34" charset="0"/>
                  <a:cs typeface="Tahoma" panose="020B0604030504040204" pitchFamily="34" charset="0"/>
                </a:rPr>
                <a:t>+1.5</a:t>
              </a:r>
              <a:endParaRPr lang="vi-VN" sz="2400" b="1" dirty="0">
                <a:solidFill>
                  <a:prstClr val="white"/>
                </a:solidFill>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2"/>
              <a:ext cx="2025646" cy="712273"/>
            </a:xfrm>
            <a:prstGeom prst="rect">
              <a:avLst/>
            </a:prstGeom>
            <a:noFill/>
          </p:spPr>
          <p:txBody>
            <a:bodyPr wrap="square" rtlCol="0">
              <a:spAutoFit/>
            </a:bodyPr>
            <a:lstStyle/>
            <a:p>
              <a:pPr algn="ctr" defTabSz="685800" eaLnBrk="0" fontAlgn="base" hangingPunct="0">
                <a:spcBef>
                  <a:spcPct val="0"/>
                </a:spcBef>
                <a:spcAft>
                  <a:spcPct val="0"/>
                </a:spcAft>
                <a:defRPr/>
              </a:pPr>
              <a:r>
                <a:rPr lang="en-GB" sz="2400" b="1">
                  <a:solidFill>
                    <a:prstClr val="white"/>
                  </a:solidFill>
                  <a:ea typeface="Tahoma" panose="020B0604030504040204" pitchFamily="34" charset="0"/>
                  <a:cs typeface="Tahoma" panose="020B0604030504040204" pitchFamily="34" charset="0"/>
                </a:rPr>
                <a:t>+1.5</a:t>
              </a:r>
              <a:endParaRPr lang="vi-VN" sz="2400" b="1" dirty="0">
                <a:solidFill>
                  <a:prstClr val="white"/>
                </a:solidFill>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00" eaLnBrk="0" fontAlgn="base" hangingPunct="0">
                <a:spcBef>
                  <a:spcPct val="0"/>
                </a:spcBef>
                <a:spcAft>
                  <a:spcPct val="0"/>
                </a:spcAft>
                <a:defRPr/>
              </a:pPr>
              <a:r>
                <a:rPr lang="en-GB" sz="2400" b="1">
                  <a:solidFill>
                    <a:prstClr val="black"/>
                  </a:solidFill>
                  <a:ea typeface="Tahoma" panose="020B0604030504040204" pitchFamily="34" charset="0"/>
                  <a:cs typeface="Tahoma" panose="020B0604030504040204" pitchFamily="34" charset="0"/>
                </a:rPr>
                <a:t>Vỗ tay</a:t>
              </a:r>
              <a:endParaRPr lang="vi-VN" sz="2400" b="1" dirty="0">
                <a:solidFill>
                  <a:prstClr val="black"/>
                </a:solidFill>
                <a:ea typeface="Tahoma" panose="020B0604030504040204" pitchFamily="34" charset="0"/>
                <a:cs typeface="Tahoma" panose="020B0604030504040204" pitchFamily="34" charset="0"/>
              </a:endParaRPr>
            </a:p>
          </p:txBody>
        </p:sp>
        <p:sp>
          <p:nvSpPr>
            <p:cNvPr id="17" name="TextBox 16"/>
            <p:cNvSpPr txBox="1"/>
            <p:nvPr/>
          </p:nvSpPr>
          <p:spPr>
            <a:xfrm rot="9501114">
              <a:off x="5697323" y="3506858"/>
              <a:ext cx="2025648" cy="712273"/>
            </a:xfrm>
            <a:prstGeom prst="rect">
              <a:avLst/>
            </a:prstGeom>
            <a:noFill/>
          </p:spPr>
          <p:txBody>
            <a:bodyPr wrap="square" rtlCol="0">
              <a:spAutoFit/>
            </a:bodyPr>
            <a:lstStyle/>
            <a:p>
              <a:pPr algn="ctr" defTabSz="685800" eaLnBrk="0" fontAlgn="base" hangingPunct="0">
                <a:spcBef>
                  <a:spcPct val="0"/>
                </a:spcBef>
                <a:spcAft>
                  <a:spcPct val="0"/>
                </a:spcAft>
                <a:defRPr/>
              </a:pPr>
              <a:r>
                <a:rPr lang="en-GB" sz="2400" b="1">
                  <a:solidFill>
                    <a:prstClr val="black"/>
                  </a:solidFill>
                  <a:ea typeface="Tahoma" panose="020B0604030504040204" pitchFamily="34" charset="0"/>
                  <a:cs typeface="Tahoma" panose="020B0604030504040204" pitchFamily="34" charset="0"/>
                </a:rPr>
                <a:t>Vỗ Tay</a:t>
              </a:r>
              <a:endParaRPr lang="vi-VN" sz="2400" b="1" dirty="0">
                <a:solidFill>
                  <a:prstClr val="black"/>
                </a:solidFill>
                <a:ea typeface="Tahoma" panose="020B0604030504040204" pitchFamily="34" charset="0"/>
                <a:cs typeface="Tahoma" panose="020B0604030504040204" pitchFamily="34" charset="0"/>
              </a:endParaRPr>
            </a:p>
          </p:txBody>
        </p:sp>
        <p:sp>
          <p:nvSpPr>
            <p:cNvPr id="19" name="TextBox 18"/>
            <p:cNvSpPr txBox="1"/>
            <p:nvPr/>
          </p:nvSpPr>
          <p:spPr>
            <a:xfrm rot="6703311">
              <a:off x="6660977" y="4190280"/>
              <a:ext cx="2025646" cy="1282092"/>
            </a:xfrm>
            <a:prstGeom prst="rect">
              <a:avLst/>
            </a:prstGeom>
            <a:noFill/>
          </p:spPr>
          <p:txBody>
            <a:bodyPr wrap="square" rtlCol="0">
              <a:spAutoFit/>
            </a:bodyPr>
            <a:lstStyle/>
            <a:p>
              <a:pPr algn="ctr" defTabSz="685800" eaLnBrk="0" fontAlgn="base" hangingPunct="0">
                <a:spcBef>
                  <a:spcPct val="0"/>
                </a:spcBef>
                <a:spcAft>
                  <a:spcPct val="0"/>
                </a:spcAft>
                <a:defRPr/>
              </a:pPr>
              <a:r>
                <a:rPr lang="en-GB" sz="2400" b="1">
                  <a:solidFill>
                    <a:prstClr val="white"/>
                  </a:solidFill>
                  <a:ea typeface="Tahoma" panose="020B0604030504040204" pitchFamily="34" charset="0"/>
                  <a:cs typeface="Tahoma" panose="020B0604030504040204" pitchFamily="34" charset="0"/>
                </a:rPr>
                <a:t>Mất lượt</a:t>
              </a:r>
              <a:endParaRPr lang="vi-VN" sz="2400" b="1" dirty="0">
                <a:solidFill>
                  <a:prstClr val="white"/>
                </a:solidFill>
                <a:ea typeface="Tahoma" panose="020B0604030504040204" pitchFamily="34" charset="0"/>
                <a:cs typeface="Tahoma" panose="020B0604030504040204" pitchFamily="34" charset="0"/>
              </a:endParaRPr>
            </a:p>
          </p:txBody>
        </p:sp>
        <p:sp>
          <p:nvSpPr>
            <p:cNvPr id="20" name="TextBox 19"/>
            <p:cNvSpPr txBox="1"/>
            <p:nvPr/>
          </p:nvSpPr>
          <p:spPr>
            <a:xfrm rot="3829829">
              <a:off x="8019636" y="4482429"/>
              <a:ext cx="2025646" cy="712273"/>
            </a:xfrm>
            <a:prstGeom prst="rect">
              <a:avLst/>
            </a:prstGeom>
            <a:noFill/>
          </p:spPr>
          <p:txBody>
            <a:bodyPr wrap="square" rtlCol="0">
              <a:spAutoFit/>
            </a:bodyPr>
            <a:lstStyle/>
            <a:p>
              <a:pPr algn="ctr" defTabSz="685800" eaLnBrk="0" fontAlgn="base" hangingPunct="0">
                <a:spcBef>
                  <a:spcPct val="0"/>
                </a:spcBef>
                <a:spcAft>
                  <a:spcPct val="0"/>
                </a:spcAft>
                <a:defRPr/>
              </a:pPr>
              <a:r>
                <a:rPr lang="en-GB" sz="2400" b="1">
                  <a:solidFill>
                    <a:prstClr val="black"/>
                  </a:solidFill>
                  <a:ea typeface="Tahoma" panose="020B0604030504040204" pitchFamily="34" charset="0"/>
                  <a:cs typeface="Tahoma" panose="020B0604030504040204" pitchFamily="34" charset="0"/>
                </a:rPr>
                <a:t>+1</a:t>
              </a:r>
              <a:endParaRPr lang="vi-VN" sz="2400" b="1" dirty="0">
                <a:solidFill>
                  <a:prstClr val="black"/>
                </a:solidFill>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00" eaLnBrk="0" fontAlgn="base" hangingPunct="0">
                <a:spcBef>
                  <a:spcPct val="0"/>
                </a:spcBef>
                <a:spcAft>
                  <a:spcPct val="0"/>
                </a:spcAft>
                <a:defRPr/>
              </a:pPr>
              <a:r>
                <a:rPr lang="en-GB" sz="2400" b="1">
                  <a:solidFill>
                    <a:prstClr val="white"/>
                  </a:solidFill>
                  <a:ea typeface="Tahoma" panose="020B0604030504040204" pitchFamily="34" charset="0"/>
                  <a:cs typeface="Tahoma" panose="020B0604030504040204" pitchFamily="34" charset="0"/>
                </a:rPr>
                <a:t>+0.5</a:t>
              </a:r>
              <a:endParaRPr lang="vi-VN" sz="2400" b="1" dirty="0">
                <a:solidFill>
                  <a:prstClr val="white"/>
                </a:solidFill>
                <a:ea typeface="Tahoma" panose="020B0604030504040204" pitchFamily="34" charset="0"/>
                <a:cs typeface="Tahoma" panose="020B0604030504040204" pitchFamily="34" charset="0"/>
              </a:endParaRPr>
            </a:p>
          </p:txBody>
        </p:sp>
      </p:grpSp>
      <p:sp>
        <p:nvSpPr>
          <p:cNvPr id="23" name="Isosceles Triangle 22"/>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25" name="quay dung"/>
          <p:cNvSpPr/>
          <p:nvPr/>
        </p:nvSpPr>
        <p:spPr>
          <a:xfrm>
            <a:off x="8096250" y="5435374"/>
            <a:ext cx="2028009" cy="63681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r>
              <a:rPr lang="en-GB" sz="3100" b="1" dirty="0">
                <a:solidFill>
                  <a:prstClr val="white"/>
                </a:solidFill>
                <a:ea typeface="Tahoma" panose="020B0604030504040204" pitchFamily="34" charset="0"/>
                <a:cs typeface="Tahoma" panose="020B0604030504040204" pitchFamily="34" charset="0"/>
              </a:rPr>
              <a:t>QUAY</a:t>
            </a:r>
            <a:endParaRPr lang="vi-VN" sz="3100" b="1" dirty="0">
              <a:solidFill>
                <a:prstClr val="white"/>
              </a:solidFill>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1134175" y="2571750"/>
            <a:ext cx="1003266" cy="1003266"/>
          </a:xfrm>
          <a:prstGeom prst="round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r>
              <a:rPr lang="en-GB" sz="3300" b="1" dirty="0">
                <a:solidFill>
                  <a:prstClr val="black"/>
                </a:solidFill>
                <a:ea typeface="Tahoma" panose="020B0604030504040204" pitchFamily="34" charset="0"/>
                <a:cs typeface="Tahoma" panose="020B0604030504040204" pitchFamily="34" charset="0"/>
              </a:rPr>
              <a:t>1</a:t>
            </a:r>
            <a:endParaRPr lang="vi-VN" sz="3300" b="1" dirty="0">
              <a:solidFill>
                <a:prstClr val="black"/>
              </a:solidFill>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2381250" y="2571750"/>
            <a:ext cx="1003266" cy="1003266"/>
          </a:xfrm>
          <a:prstGeom prst="round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r>
              <a:rPr lang="en-GB" sz="3300" b="1" dirty="0">
                <a:solidFill>
                  <a:prstClr val="black"/>
                </a:solidFill>
                <a:ea typeface="Tahoma" panose="020B0604030504040204" pitchFamily="34" charset="0"/>
                <a:cs typeface="Tahoma" panose="020B0604030504040204" pitchFamily="34" charset="0"/>
              </a:rPr>
              <a:t>2</a:t>
            </a:r>
            <a:endParaRPr lang="vi-VN" sz="3300" b="1" dirty="0">
              <a:solidFill>
                <a:prstClr val="black"/>
              </a:solidFill>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3595687" y="2571750"/>
            <a:ext cx="1003266" cy="1003266"/>
          </a:xfrm>
          <a:prstGeom prst="round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r>
              <a:rPr lang="en-GB" sz="3300" b="1" dirty="0">
                <a:solidFill>
                  <a:prstClr val="black"/>
                </a:solidFill>
                <a:ea typeface="Tahoma" panose="020B0604030504040204" pitchFamily="34" charset="0"/>
                <a:cs typeface="Tahoma" panose="020B0604030504040204" pitchFamily="34" charset="0"/>
              </a:rPr>
              <a:t>3</a:t>
            </a:r>
            <a:endParaRPr lang="vi-VN" sz="3300" b="1" dirty="0">
              <a:solidFill>
                <a:prstClr val="black"/>
              </a:solidFill>
              <a:ea typeface="Tahoma" panose="020B0604030504040204" pitchFamily="34" charset="0"/>
              <a:cs typeface="Tahoma" panose="020B0604030504040204" pitchFamily="34" charset="0"/>
            </a:endParaRPr>
          </a:p>
        </p:txBody>
      </p:sp>
      <p:sp>
        <p:nvSpPr>
          <p:cNvPr id="41" name="Rectangle 40"/>
          <p:cNvSpPr/>
          <p:nvPr/>
        </p:nvSpPr>
        <p:spPr>
          <a:xfrm>
            <a:off x="2935612" y="395979"/>
            <a:ext cx="7208524" cy="761747"/>
          </a:xfrm>
          <a:prstGeom prst="rect">
            <a:avLst/>
          </a:prstGeom>
          <a:noFill/>
          <a:ln>
            <a:noFill/>
          </a:ln>
        </p:spPr>
        <p:txBody>
          <a:bodyPr wrap="square" lIns="68580" tIns="34290" rIns="68580" bIns="34290">
            <a:spAutoFit/>
          </a:bodyPr>
          <a:lstStyle/>
          <a:p>
            <a:pPr algn="ctr" defTabSz="685800" eaLnBrk="0" fontAlgn="base" hangingPunct="0">
              <a:spcBef>
                <a:spcPct val="0"/>
              </a:spcBef>
              <a:spcAft>
                <a:spcPct val="0"/>
              </a:spcAft>
              <a:defRPr/>
            </a:pPr>
            <a:r>
              <a:rPr lang="en-US" sz="4500" b="1" dirty="0">
                <a:ln w="6600">
                  <a:solidFill>
                    <a:srgbClr val="ED7D31"/>
                  </a:solidFill>
                  <a:prstDash val="solid"/>
                </a:ln>
                <a:solidFill>
                  <a:prstClr val="black"/>
                </a:solidFill>
                <a:effectLst>
                  <a:outerShdw dist="38100" dir="2700000" algn="tl" rotWithShape="0">
                    <a:srgbClr val="ED7D31"/>
                  </a:outerShdw>
                </a:effectLst>
                <a:ea typeface="Tahoma" panose="020B0604030504040204" pitchFamily="34" charset="0"/>
                <a:cs typeface="Tahoma" panose="020B0604030504040204" pitchFamily="34" charset="0"/>
              </a:rPr>
              <a:t>VÒNG QUAY MAY MẮN</a:t>
            </a:r>
          </a:p>
        </p:txBody>
      </p:sp>
      <p:pic>
        <p:nvPicPr>
          <p:cNvPr id="44" name="Picture 43"/>
          <p:cNvPicPr>
            <a:picLocks noChangeAspect="1"/>
          </p:cNvPicPr>
          <p:nvPr/>
        </p:nvPicPr>
        <p:blipFill>
          <a:blip r:embed="rId10"/>
          <a:stretch>
            <a:fillRect/>
          </a:stretch>
        </p:blipFill>
        <p:spPr>
          <a:xfrm>
            <a:off x="1336409" y="1637352"/>
            <a:ext cx="371475" cy="328613"/>
          </a:xfrm>
          <a:prstGeom prst="rect">
            <a:avLst/>
          </a:prstGeom>
        </p:spPr>
      </p:pic>
      <p:pic>
        <p:nvPicPr>
          <p:cNvPr id="45" name="Picture 44"/>
          <p:cNvPicPr>
            <a:picLocks noChangeAspect="1"/>
          </p:cNvPicPr>
          <p:nvPr/>
        </p:nvPicPr>
        <p:blipFill>
          <a:blip r:embed="rId10"/>
          <a:stretch>
            <a:fillRect/>
          </a:stretch>
        </p:blipFill>
        <p:spPr>
          <a:xfrm>
            <a:off x="2915108" y="1908808"/>
            <a:ext cx="371475" cy="328613"/>
          </a:xfrm>
          <a:prstGeom prst="rect">
            <a:avLst/>
          </a:prstGeom>
        </p:spPr>
      </p:pic>
      <p:pic>
        <p:nvPicPr>
          <p:cNvPr id="46" name="Picture 45"/>
          <p:cNvPicPr>
            <a:picLocks noChangeAspect="1"/>
          </p:cNvPicPr>
          <p:nvPr/>
        </p:nvPicPr>
        <p:blipFill>
          <a:blip r:embed="rId10"/>
          <a:stretch>
            <a:fillRect/>
          </a:stretch>
        </p:blipFill>
        <p:spPr>
          <a:xfrm>
            <a:off x="4482167" y="1513412"/>
            <a:ext cx="371475" cy="328613"/>
          </a:xfrm>
          <a:prstGeom prst="rect">
            <a:avLst/>
          </a:prstGeom>
        </p:spPr>
      </p:pic>
      <p:pic>
        <p:nvPicPr>
          <p:cNvPr id="47" name="Picture 46"/>
          <p:cNvPicPr>
            <a:picLocks noChangeAspect="1"/>
          </p:cNvPicPr>
          <p:nvPr/>
        </p:nvPicPr>
        <p:blipFill>
          <a:blip r:embed="rId11"/>
          <a:stretch>
            <a:fillRect/>
          </a:stretch>
        </p:blipFill>
        <p:spPr>
          <a:xfrm>
            <a:off x="10278915" y="1462323"/>
            <a:ext cx="535781" cy="892969"/>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27449" y="2801212"/>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8078418" y="-374348"/>
            <a:ext cx="457200" cy="457200"/>
          </a:xfrm>
          <a:prstGeom prst="rect">
            <a:avLst/>
          </a:prstGeom>
        </p:spPr>
      </p:pic>
      <p:sp>
        <p:nvSpPr>
          <p:cNvPr id="31" name="Isosceles Triangle 30"/>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32" name="Isosceles Triangle 31"/>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33" name="Isosceles Triangle 32"/>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34" name="Isosceles Triangle 33"/>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42" name="Isosceles Triangle 41"/>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43" name="Isosceles Triangle 42"/>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48" name="Isosceles Triangle 47"/>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49" name="Isosceles Triangle 48"/>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50" name="Isosceles Triangle 49"/>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51" name="Isosceles Triangle 50"/>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52" name="Isosceles Triangle 51"/>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53" name="Isosceles Triangle 52"/>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54" name="Isosceles Triangle 53"/>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55" name="Isosceles Triangle 54"/>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56" name="Isosceles Triangle 55"/>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57" name="Isosceles Triangle 56"/>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58" name="Isosceles Triangle 57"/>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59" name="Isosceles Triangle 58"/>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60" name="Isosceles Triangle 59"/>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61" name="Isosceles Triangle 60"/>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sp>
        <p:nvSpPr>
          <p:cNvPr id="24" name="Heart 23">
            <a:hlinkClick r:id="" action="ppaction://noaction"/>
          </p:cNvPr>
          <p:cNvSpPr/>
          <p:nvPr/>
        </p:nvSpPr>
        <p:spPr>
          <a:xfrm rot="5400000">
            <a:off x="9306520" y="2943040"/>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endParaRPr>
          </a:p>
        </p:txBody>
      </p:sp>
      <p:pic>
        <p:nvPicPr>
          <p:cNvPr id="63"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813590" y="5832804"/>
            <a:ext cx="3036185" cy="990555"/>
          </a:xfrm>
          <a:prstGeom prst="rect">
            <a:avLst/>
          </a:prstGeom>
        </p:spPr>
      </p:pic>
      <p:grpSp>
        <p:nvGrpSpPr>
          <p:cNvPr id="64" name="Google Shape;1188;p37"/>
          <p:cNvGrpSpPr/>
          <p:nvPr/>
        </p:nvGrpSpPr>
        <p:grpSpPr>
          <a:xfrm>
            <a:off x="9610021" y="349703"/>
            <a:ext cx="453439" cy="201719"/>
            <a:chOff x="3659575" y="587325"/>
            <a:chExt cx="181250" cy="79400"/>
          </a:xfrm>
        </p:grpSpPr>
        <p:sp>
          <p:nvSpPr>
            <p:cNvPr id="65" name="Google Shape;1189;p37"/>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6" name="Google Shape;1190;p37"/>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7" name="Google Shape;1191;p37"/>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8" name="Google Shape;1192;p37"/>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9" name="Google Shape;1193;p37"/>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grpSp>
      <p:grpSp>
        <p:nvGrpSpPr>
          <p:cNvPr id="70" name="Google Shape;5066;p61"/>
          <p:cNvGrpSpPr/>
          <p:nvPr/>
        </p:nvGrpSpPr>
        <p:grpSpPr>
          <a:xfrm>
            <a:off x="10050544" y="765106"/>
            <a:ext cx="562324" cy="241492"/>
            <a:chOff x="1768913" y="866050"/>
            <a:chExt cx="181200" cy="79400"/>
          </a:xfrm>
        </p:grpSpPr>
        <p:sp>
          <p:nvSpPr>
            <p:cNvPr id="71" name="Google Shape;5067;p61"/>
            <p:cNvSpPr/>
            <p:nvPr/>
          </p:nvSpPr>
          <p:spPr>
            <a:xfrm>
              <a:off x="1777200" y="873100"/>
              <a:ext cx="165175" cy="66625"/>
            </a:xfrm>
            <a:custGeom>
              <a:avLst/>
              <a:gdLst/>
              <a:ahLst/>
              <a:cxnLst/>
              <a:rect l="l" t="t" r="r" b="b"/>
              <a:pathLst>
                <a:path w="6607" h="2665" extrusionOk="0">
                  <a:moveTo>
                    <a:pt x="4916" y="1720"/>
                  </a:moveTo>
                  <a:cubicBezTo>
                    <a:pt x="4905" y="1728"/>
                    <a:pt x="4894" y="1735"/>
                    <a:pt x="4884" y="1743"/>
                  </a:cubicBezTo>
                  <a:cubicBezTo>
                    <a:pt x="4883" y="1744"/>
                    <a:pt x="4881" y="1745"/>
                    <a:pt x="4880" y="1746"/>
                  </a:cubicBezTo>
                  <a:cubicBezTo>
                    <a:pt x="4820" y="1754"/>
                    <a:pt x="4759" y="1762"/>
                    <a:pt x="4700" y="1770"/>
                  </a:cubicBezTo>
                  <a:cubicBezTo>
                    <a:pt x="4723" y="1764"/>
                    <a:pt x="4747" y="1759"/>
                    <a:pt x="4770" y="1753"/>
                  </a:cubicBezTo>
                  <a:lnTo>
                    <a:pt x="4916" y="1720"/>
                  </a:lnTo>
                  <a:close/>
                  <a:moveTo>
                    <a:pt x="4147" y="1"/>
                  </a:moveTo>
                  <a:cubicBezTo>
                    <a:pt x="4093" y="1"/>
                    <a:pt x="4036" y="11"/>
                    <a:pt x="3984" y="22"/>
                  </a:cubicBezTo>
                  <a:cubicBezTo>
                    <a:pt x="3922" y="37"/>
                    <a:pt x="3862" y="49"/>
                    <a:pt x="3802" y="71"/>
                  </a:cubicBezTo>
                  <a:cubicBezTo>
                    <a:pt x="3674" y="117"/>
                    <a:pt x="3550" y="172"/>
                    <a:pt x="3431" y="235"/>
                  </a:cubicBezTo>
                  <a:cubicBezTo>
                    <a:pt x="3304" y="301"/>
                    <a:pt x="3176" y="368"/>
                    <a:pt x="3056" y="446"/>
                  </a:cubicBezTo>
                  <a:cubicBezTo>
                    <a:pt x="3008" y="477"/>
                    <a:pt x="2957" y="506"/>
                    <a:pt x="2913" y="542"/>
                  </a:cubicBezTo>
                  <a:cubicBezTo>
                    <a:pt x="2870" y="575"/>
                    <a:pt x="2825" y="616"/>
                    <a:pt x="2797" y="662"/>
                  </a:cubicBezTo>
                  <a:cubicBezTo>
                    <a:pt x="2765" y="714"/>
                    <a:pt x="2742" y="763"/>
                    <a:pt x="2741" y="825"/>
                  </a:cubicBezTo>
                  <a:cubicBezTo>
                    <a:pt x="2740" y="859"/>
                    <a:pt x="2745" y="894"/>
                    <a:pt x="2755" y="926"/>
                  </a:cubicBezTo>
                  <a:cubicBezTo>
                    <a:pt x="2748" y="949"/>
                    <a:pt x="2744" y="972"/>
                    <a:pt x="2741" y="995"/>
                  </a:cubicBezTo>
                  <a:cubicBezTo>
                    <a:pt x="2726" y="1003"/>
                    <a:pt x="2711" y="1012"/>
                    <a:pt x="2695" y="1021"/>
                  </a:cubicBezTo>
                  <a:lnTo>
                    <a:pt x="2695" y="1021"/>
                  </a:lnTo>
                  <a:cubicBezTo>
                    <a:pt x="2698" y="1019"/>
                    <a:pt x="2701" y="1018"/>
                    <a:pt x="2704" y="1017"/>
                  </a:cubicBezTo>
                  <a:lnTo>
                    <a:pt x="2704" y="1017"/>
                  </a:lnTo>
                  <a:cubicBezTo>
                    <a:pt x="2698" y="1020"/>
                    <a:pt x="2692" y="1023"/>
                    <a:pt x="2686" y="1026"/>
                  </a:cubicBezTo>
                  <a:lnTo>
                    <a:pt x="2686" y="1026"/>
                  </a:lnTo>
                  <a:cubicBezTo>
                    <a:pt x="2689" y="1025"/>
                    <a:pt x="2692" y="1023"/>
                    <a:pt x="2695" y="1021"/>
                  </a:cubicBezTo>
                  <a:lnTo>
                    <a:pt x="2695" y="1021"/>
                  </a:lnTo>
                  <a:cubicBezTo>
                    <a:pt x="2691" y="1023"/>
                    <a:pt x="2688" y="1025"/>
                    <a:pt x="2684" y="1027"/>
                  </a:cubicBezTo>
                  <a:lnTo>
                    <a:pt x="2684" y="1027"/>
                  </a:lnTo>
                  <a:cubicBezTo>
                    <a:pt x="2685" y="1027"/>
                    <a:pt x="2685" y="1027"/>
                    <a:pt x="2686" y="1026"/>
                  </a:cubicBezTo>
                  <a:lnTo>
                    <a:pt x="2686" y="1026"/>
                  </a:lnTo>
                  <a:cubicBezTo>
                    <a:pt x="2685" y="1027"/>
                    <a:pt x="2684" y="1027"/>
                    <a:pt x="2683" y="1028"/>
                  </a:cubicBezTo>
                  <a:cubicBezTo>
                    <a:pt x="2683" y="1028"/>
                    <a:pt x="2684" y="1028"/>
                    <a:pt x="2684" y="1027"/>
                  </a:cubicBezTo>
                  <a:lnTo>
                    <a:pt x="2684" y="1027"/>
                  </a:lnTo>
                  <a:cubicBezTo>
                    <a:pt x="2622" y="1062"/>
                    <a:pt x="2562" y="1097"/>
                    <a:pt x="2521" y="1157"/>
                  </a:cubicBezTo>
                  <a:cubicBezTo>
                    <a:pt x="2495" y="1195"/>
                    <a:pt x="2486" y="1236"/>
                    <a:pt x="2481" y="1280"/>
                  </a:cubicBezTo>
                  <a:cubicBezTo>
                    <a:pt x="2366" y="1317"/>
                    <a:pt x="2251" y="1355"/>
                    <a:pt x="2136" y="1395"/>
                  </a:cubicBezTo>
                  <a:cubicBezTo>
                    <a:pt x="2109" y="1404"/>
                    <a:pt x="2083" y="1413"/>
                    <a:pt x="2055" y="1424"/>
                  </a:cubicBezTo>
                  <a:cubicBezTo>
                    <a:pt x="2046" y="1421"/>
                    <a:pt x="2037" y="1419"/>
                    <a:pt x="2028" y="1417"/>
                  </a:cubicBezTo>
                  <a:cubicBezTo>
                    <a:pt x="1969" y="1333"/>
                    <a:pt x="1896" y="1259"/>
                    <a:pt x="1804" y="1213"/>
                  </a:cubicBezTo>
                  <a:cubicBezTo>
                    <a:pt x="1716" y="1170"/>
                    <a:pt x="1625" y="1142"/>
                    <a:pt x="1526" y="1137"/>
                  </a:cubicBezTo>
                  <a:cubicBezTo>
                    <a:pt x="1510" y="1136"/>
                    <a:pt x="1495" y="1135"/>
                    <a:pt x="1479" y="1135"/>
                  </a:cubicBezTo>
                  <a:cubicBezTo>
                    <a:pt x="1389" y="1135"/>
                    <a:pt x="1295" y="1151"/>
                    <a:pt x="1210" y="1176"/>
                  </a:cubicBezTo>
                  <a:cubicBezTo>
                    <a:pt x="1094" y="1210"/>
                    <a:pt x="978" y="1259"/>
                    <a:pt x="871" y="1317"/>
                  </a:cubicBezTo>
                  <a:cubicBezTo>
                    <a:pt x="773" y="1370"/>
                    <a:pt x="678" y="1426"/>
                    <a:pt x="588" y="1491"/>
                  </a:cubicBezTo>
                  <a:cubicBezTo>
                    <a:pt x="537" y="1528"/>
                    <a:pt x="495" y="1571"/>
                    <a:pt x="460" y="1620"/>
                  </a:cubicBezTo>
                  <a:cubicBezTo>
                    <a:pt x="367" y="1705"/>
                    <a:pt x="276" y="1810"/>
                    <a:pt x="242" y="1927"/>
                  </a:cubicBezTo>
                  <a:cubicBezTo>
                    <a:pt x="196" y="1954"/>
                    <a:pt x="151" y="1983"/>
                    <a:pt x="109" y="2014"/>
                  </a:cubicBezTo>
                  <a:cubicBezTo>
                    <a:pt x="48" y="2056"/>
                    <a:pt x="16" y="2128"/>
                    <a:pt x="24" y="2197"/>
                  </a:cubicBezTo>
                  <a:cubicBezTo>
                    <a:pt x="10" y="2244"/>
                    <a:pt x="11" y="2297"/>
                    <a:pt x="31" y="2342"/>
                  </a:cubicBezTo>
                  <a:cubicBezTo>
                    <a:pt x="16" y="2366"/>
                    <a:pt x="7" y="2392"/>
                    <a:pt x="5" y="2422"/>
                  </a:cubicBezTo>
                  <a:cubicBezTo>
                    <a:pt x="0" y="2470"/>
                    <a:pt x="16" y="2518"/>
                    <a:pt x="47" y="2556"/>
                  </a:cubicBezTo>
                  <a:cubicBezTo>
                    <a:pt x="84" y="2601"/>
                    <a:pt x="126" y="2638"/>
                    <a:pt x="184" y="2653"/>
                  </a:cubicBezTo>
                  <a:cubicBezTo>
                    <a:pt x="208" y="2660"/>
                    <a:pt x="232" y="2663"/>
                    <a:pt x="256" y="2664"/>
                  </a:cubicBezTo>
                  <a:cubicBezTo>
                    <a:pt x="264" y="2665"/>
                    <a:pt x="271" y="2665"/>
                    <a:pt x="278" y="2665"/>
                  </a:cubicBezTo>
                  <a:cubicBezTo>
                    <a:pt x="299" y="2665"/>
                    <a:pt x="320" y="2664"/>
                    <a:pt x="341" y="2661"/>
                  </a:cubicBezTo>
                  <a:cubicBezTo>
                    <a:pt x="469" y="2645"/>
                    <a:pt x="597" y="2622"/>
                    <a:pt x="721" y="2584"/>
                  </a:cubicBezTo>
                  <a:cubicBezTo>
                    <a:pt x="786" y="2564"/>
                    <a:pt x="868" y="2540"/>
                    <a:pt x="945" y="2505"/>
                  </a:cubicBezTo>
                  <a:cubicBezTo>
                    <a:pt x="973" y="2535"/>
                    <a:pt x="1007" y="2559"/>
                    <a:pt x="1052" y="2575"/>
                  </a:cubicBezTo>
                  <a:cubicBezTo>
                    <a:pt x="1117" y="2598"/>
                    <a:pt x="1185" y="2599"/>
                    <a:pt x="1253" y="2599"/>
                  </a:cubicBezTo>
                  <a:cubicBezTo>
                    <a:pt x="1264" y="2599"/>
                    <a:pt x="1276" y="2599"/>
                    <a:pt x="1288" y="2599"/>
                  </a:cubicBezTo>
                  <a:cubicBezTo>
                    <a:pt x="1426" y="2605"/>
                    <a:pt x="1565" y="2607"/>
                    <a:pt x="1704" y="2607"/>
                  </a:cubicBezTo>
                  <a:cubicBezTo>
                    <a:pt x="1977" y="2607"/>
                    <a:pt x="2251" y="2598"/>
                    <a:pt x="2524" y="2590"/>
                  </a:cubicBezTo>
                  <a:cubicBezTo>
                    <a:pt x="2612" y="2588"/>
                    <a:pt x="2701" y="2583"/>
                    <a:pt x="2789" y="2579"/>
                  </a:cubicBezTo>
                  <a:cubicBezTo>
                    <a:pt x="2840" y="2576"/>
                    <a:pt x="2890" y="2574"/>
                    <a:pt x="2940" y="2571"/>
                  </a:cubicBezTo>
                  <a:cubicBezTo>
                    <a:pt x="3010" y="2567"/>
                    <a:pt x="3080" y="2560"/>
                    <a:pt x="3148" y="2557"/>
                  </a:cubicBezTo>
                  <a:cubicBezTo>
                    <a:pt x="3170" y="2556"/>
                    <a:pt x="3193" y="2555"/>
                    <a:pt x="3215" y="2553"/>
                  </a:cubicBezTo>
                  <a:cubicBezTo>
                    <a:pt x="3224" y="2557"/>
                    <a:pt x="3232" y="2559"/>
                    <a:pt x="3241" y="2561"/>
                  </a:cubicBezTo>
                  <a:cubicBezTo>
                    <a:pt x="3304" y="2575"/>
                    <a:pt x="3368" y="2590"/>
                    <a:pt x="3433" y="2596"/>
                  </a:cubicBezTo>
                  <a:cubicBezTo>
                    <a:pt x="3487" y="2599"/>
                    <a:pt x="3541" y="2601"/>
                    <a:pt x="3595" y="2601"/>
                  </a:cubicBezTo>
                  <a:cubicBezTo>
                    <a:pt x="3646" y="2601"/>
                    <a:pt x="3696" y="2601"/>
                    <a:pt x="3748" y="2599"/>
                  </a:cubicBezTo>
                  <a:cubicBezTo>
                    <a:pt x="3852" y="2596"/>
                    <a:pt x="3956" y="2592"/>
                    <a:pt x="4060" y="2588"/>
                  </a:cubicBezTo>
                  <a:cubicBezTo>
                    <a:pt x="4135" y="2585"/>
                    <a:pt x="4211" y="2576"/>
                    <a:pt x="4285" y="2569"/>
                  </a:cubicBezTo>
                  <a:cubicBezTo>
                    <a:pt x="4366" y="2564"/>
                    <a:pt x="4447" y="2558"/>
                    <a:pt x="4529" y="2549"/>
                  </a:cubicBezTo>
                  <a:cubicBezTo>
                    <a:pt x="4605" y="2539"/>
                    <a:pt x="4682" y="2531"/>
                    <a:pt x="4758" y="2521"/>
                  </a:cubicBezTo>
                  <a:cubicBezTo>
                    <a:pt x="4884" y="2516"/>
                    <a:pt x="5010" y="2510"/>
                    <a:pt x="5135" y="2501"/>
                  </a:cubicBezTo>
                  <a:cubicBezTo>
                    <a:pt x="5176" y="2509"/>
                    <a:pt x="5217" y="2510"/>
                    <a:pt x="5260" y="2510"/>
                  </a:cubicBezTo>
                  <a:cubicBezTo>
                    <a:pt x="5315" y="2511"/>
                    <a:pt x="5369" y="2512"/>
                    <a:pt x="5423" y="2512"/>
                  </a:cubicBezTo>
                  <a:cubicBezTo>
                    <a:pt x="5581" y="2512"/>
                    <a:pt x="5738" y="2505"/>
                    <a:pt x="5893" y="2479"/>
                  </a:cubicBezTo>
                  <a:cubicBezTo>
                    <a:pt x="5938" y="2477"/>
                    <a:pt x="5984" y="2473"/>
                    <a:pt x="6030" y="2470"/>
                  </a:cubicBezTo>
                  <a:cubicBezTo>
                    <a:pt x="6073" y="2468"/>
                    <a:pt x="6116" y="2464"/>
                    <a:pt x="6157" y="2461"/>
                  </a:cubicBezTo>
                  <a:cubicBezTo>
                    <a:pt x="6187" y="2457"/>
                    <a:pt x="6217" y="2459"/>
                    <a:pt x="6247" y="2454"/>
                  </a:cubicBezTo>
                  <a:cubicBezTo>
                    <a:pt x="6284" y="2448"/>
                    <a:pt x="6317" y="2438"/>
                    <a:pt x="6351" y="2422"/>
                  </a:cubicBezTo>
                  <a:cubicBezTo>
                    <a:pt x="6381" y="2408"/>
                    <a:pt x="6405" y="2388"/>
                    <a:pt x="6423" y="2361"/>
                  </a:cubicBezTo>
                  <a:cubicBezTo>
                    <a:pt x="6431" y="2360"/>
                    <a:pt x="6440" y="2358"/>
                    <a:pt x="6448" y="2357"/>
                  </a:cubicBezTo>
                  <a:cubicBezTo>
                    <a:pt x="6522" y="2343"/>
                    <a:pt x="6582" y="2287"/>
                    <a:pt x="6597" y="2213"/>
                  </a:cubicBezTo>
                  <a:cubicBezTo>
                    <a:pt x="6606" y="2169"/>
                    <a:pt x="6604" y="2133"/>
                    <a:pt x="6591" y="2090"/>
                  </a:cubicBezTo>
                  <a:cubicBezTo>
                    <a:pt x="6572" y="2022"/>
                    <a:pt x="6510" y="1971"/>
                    <a:pt x="6442" y="1962"/>
                  </a:cubicBezTo>
                  <a:cubicBezTo>
                    <a:pt x="6412" y="1915"/>
                    <a:pt x="6369" y="1875"/>
                    <a:pt x="6324" y="1843"/>
                  </a:cubicBezTo>
                  <a:cubicBezTo>
                    <a:pt x="6361" y="1814"/>
                    <a:pt x="6392" y="1774"/>
                    <a:pt x="6414" y="1731"/>
                  </a:cubicBezTo>
                  <a:cubicBezTo>
                    <a:pt x="6443" y="1674"/>
                    <a:pt x="6445" y="1607"/>
                    <a:pt x="6427" y="1546"/>
                  </a:cubicBezTo>
                  <a:cubicBezTo>
                    <a:pt x="6404" y="1474"/>
                    <a:pt x="6344" y="1405"/>
                    <a:pt x="6283" y="1362"/>
                  </a:cubicBezTo>
                  <a:cubicBezTo>
                    <a:pt x="6272" y="1355"/>
                    <a:pt x="6261" y="1347"/>
                    <a:pt x="6251" y="1340"/>
                  </a:cubicBezTo>
                  <a:cubicBezTo>
                    <a:pt x="6246" y="1292"/>
                    <a:pt x="6232" y="1244"/>
                    <a:pt x="6209" y="1200"/>
                  </a:cubicBezTo>
                  <a:cubicBezTo>
                    <a:pt x="6166" y="1113"/>
                    <a:pt x="6084" y="1046"/>
                    <a:pt x="5992" y="1006"/>
                  </a:cubicBezTo>
                  <a:cubicBezTo>
                    <a:pt x="5985" y="985"/>
                    <a:pt x="5976" y="965"/>
                    <a:pt x="5966" y="945"/>
                  </a:cubicBezTo>
                  <a:cubicBezTo>
                    <a:pt x="5966" y="924"/>
                    <a:pt x="5964" y="903"/>
                    <a:pt x="5957" y="883"/>
                  </a:cubicBezTo>
                  <a:cubicBezTo>
                    <a:pt x="5926" y="783"/>
                    <a:pt x="5831" y="722"/>
                    <a:pt x="5734" y="695"/>
                  </a:cubicBezTo>
                  <a:cubicBezTo>
                    <a:pt x="5729" y="694"/>
                    <a:pt x="5723" y="693"/>
                    <a:pt x="5719" y="692"/>
                  </a:cubicBezTo>
                  <a:cubicBezTo>
                    <a:pt x="5726" y="668"/>
                    <a:pt x="5727" y="642"/>
                    <a:pt x="5721" y="615"/>
                  </a:cubicBezTo>
                  <a:cubicBezTo>
                    <a:pt x="5707" y="533"/>
                    <a:pt x="5633" y="465"/>
                    <a:pt x="5550" y="462"/>
                  </a:cubicBezTo>
                  <a:cubicBezTo>
                    <a:pt x="5537" y="409"/>
                    <a:pt x="5504" y="361"/>
                    <a:pt x="5464" y="324"/>
                  </a:cubicBezTo>
                  <a:cubicBezTo>
                    <a:pt x="5403" y="268"/>
                    <a:pt x="5311" y="255"/>
                    <a:pt x="5232" y="254"/>
                  </a:cubicBezTo>
                  <a:cubicBezTo>
                    <a:pt x="5205" y="254"/>
                    <a:pt x="5178" y="254"/>
                    <a:pt x="5152" y="255"/>
                  </a:cubicBezTo>
                  <a:cubicBezTo>
                    <a:pt x="5147" y="252"/>
                    <a:pt x="5141" y="249"/>
                    <a:pt x="5137" y="246"/>
                  </a:cubicBezTo>
                  <a:cubicBezTo>
                    <a:pt x="5098" y="225"/>
                    <a:pt x="5061" y="199"/>
                    <a:pt x="5019" y="184"/>
                  </a:cubicBezTo>
                  <a:cubicBezTo>
                    <a:pt x="4976" y="170"/>
                    <a:pt x="4930" y="159"/>
                    <a:pt x="4883" y="154"/>
                  </a:cubicBezTo>
                  <a:cubicBezTo>
                    <a:pt x="4839" y="151"/>
                    <a:pt x="4795" y="149"/>
                    <a:pt x="4750" y="149"/>
                  </a:cubicBezTo>
                  <a:cubicBezTo>
                    <a:pt x="4686" y="149"/>
                    <a:pt x="4622" y="152"/>
                    <a:pt x="4558" y="158"/>
                  </a:cubicBezTo>
                  <a:cubicBezTo>
                    <a:pt x="4540" y="160"/>
                    <a:pt x="4522" y="162"/>
                    <a:pt x="4502" y="165"/>
                  </a:cubicBezTo>
                  <a:cubicBezTo>
                    <a:pt x="4488" y="141"/>
                    <a:pt x="4471" y="119"/>
                    <a:pt x="4451" y="100"/>
                  </a:cubicBezTo>
                  <a:cubicBezTo>
                    <a:pt x="4379" y="34"/>
                    <a:pt x="4277" y="12"/>
                    <a:pt x="4183" y="2"/>
                  </a:cubicBezTo>
                  <a:cubicBezTo>
                    <a:pt x="4171" y="1"/>
                    <a:pt x="4159" y="1"/>
                    <a:pt x="4147" y="1"/>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2" name="Google Shape;5068;p61"/>
            <p:cNvSpPr/>
            <p:nvPr/>
          </p:nvSpPr>
          <p:spPr>
            <a:xfrm>
              <a:off x="1773075" y="921900"/>
              <a:ext cx="172750" cy="17175"/>
            </a:xfrm>
            <a:custGeom>
              <a:avLst/>
              <a:gdLst/>
              <a:ahLst/>
              <a:cxnLst/>
              <a:rect l="l" t="t" r="r" b="b"/>
              <a:pathLst>
                <a:path w="6910" h="687" extrusionOk="0">
                  <a:moveTo>
                    <a:pt x="5397" y="46"/>
                  </a:moveTo>
                  <a:cubicBezTo>
                    <a:pt x="5400" y="46"/>
                    <a:pt x="5403" y="46"/>
                    <a:pt x="5406" y="46"/>
                  </a:cubicBezTo>
                  <a:lnTo>
                    <a:pt x="5406" y="46"/>
                  </a:lnTo>
                  <a:cubicBezTo>
                    <a:pt x="5403" y="46"/>
                    <a:pt x="5400" y="46"/>
                    <a:pt x="5397" y="46"/>
                  </a:cubicBezTo>
                  <a:close/>
                  <a:moveTo>
                    <a:pt x="5379" y="627"/>
                  </a:moveTo>
                  <a:cubicBezTo>
                    <a:pt x="5387" y="628"/>
                    <a:pt x="5395" y="628"/>
                    <a:pt x="5401" y="628"/>
                  </a:cubicBezTo>
                  <a:cubicBezTo>
                    <a:pt x="5394" y="627"/>
                    <a:pt x="5386" y="627"/>
                    <a:pt x="5379" y="627"/>
                  </a:cubicBezTo>
                  <a:close/>
                  <a:moveTo>
                    <a:pt x="6542" y="1"/>
                  </a:moveTo>
                  <a:cubicBezTo>
                    <a:pt x="6404" y="1"/>
                    <a:pt x="6265" y="17"/>
                    <a:pt x="6127" y="30"/>
                  </a:cubicBezTo>
                  <a:cubicBezTo>
                    <a:pt x="6006" y="40"/>
                    <a:pt x="5885" y="42"/>
                    <a:pt x="5764" y="43"/>
                  </a:cubicBezTo>
                  <a:cubicBezTo>
                    <a:pt x="5677" y="44"/>
                    <a:pt x="5589" y="48"/>
                    <a:pt x="5502" y="48"/>
                  </a:cubicBezTo>
                  <a:cubicBezTo>
                    <a:pt x="5470" y="48"/>
                    <a:pt x="5438" y="47"/>
                    <a:pt x="5406" y="46"/>
                  </a:cubicBezTo>
                  <a:lnTo>
                    <a:pt x="5406" y="46"/>
                  </a:lnTo>
                  <a:cubicBezTo>
                    <a:pt x="5407" y="46"/>
                    <a:pt x="5407" y="46"/>
                    <a:pt x="5408" y="46"/>
                  </a:cubicBezTo>
                  <a:lnTo>
                    <a:pt x="5408" y="46"/>
                  </a:lnTo>
                  <a:cubicBezTo>
                    <a:pt x="5187" y="35"/>
                    <a:pt x="4963" y="34"/>
                    <a:pt x="4740" y="27"/>
                  </a:cubicBezTo>
                  <a:cubicBezTo>
                    <a:pt x="4722" y="27"/>
                    <a:pt x="4703" y="27"/>
                    <a:pt x="4685" y="27"/>
                  </a:cubicBezTo>
                  <a:cubicBezTo>
                    <a:pt x="4583" y="27"/>
                    <a:pt x="4483" y="32"/>
                    <a:pt x="4382" y="37"/>
                  </a:cubicBezTo>
                  <a:cubicBezTo>
                    <a:pt x="4330" y="39"/>
                    <a:pt x="4278" y="39"/>
                    <a:pt x="4226" y="39"/>
                  </a:cubicBezTo>
                  <a:cubicBezTo>
                    <a:pt x="4209" y="39"/>
                    <a:pt x="4191" y="39"/>
                    <a:pt x="4174" y="39"/>
                  </a:cubicBezTo>
                  <a:cubicBezTo>
                    <a:pt x="4139" y="39"/>
                    <a:pt x="4104" y="39"/>
                    <a:pt x="4069" y="40"/>
                  </a:cubicBezTo>
                  <a:cubicBezTo>
                    <a:pt x="3966" y="41"/>
                    <a:pt x="3863" y="47"/>
                    <a:pt x="3760" y="50"/>
                  </a:cubicBezTo>
                  <a:cubicBezTo>
                    <a:pt x="3717" y="53"/>
                    <a:pt x="3674" y="54"/>
                    <a:pt x="3630" y="54"/>
                  </a:cubicBezTo>
                  <a:cubicBezTo>
                    <a:pt x="3578" y="54"/>
                    <a:pt x="3526" y="53"/>
                    <a:pt x="3473" y="53"/>
                  </a:cubicBezTo>
                  <a:cubicBezTo>
                    <a:pt x="3435" y="52"/>
                    <a:pt x="3396" y="52"/>
                    <a:pt x="3357" y="52"/>
                  </a:cubicBezTo>
                  <a:cubicBezTo>
                    <a:pt x="3319" y="52"/>
                    <a:pt x="3280" y="52"/>
                    <a:pt x="3241" y="53"/>
                  </a:cubicBezTo>
                  <a:cubicBezTo>
                    <a:pt x="3165" y="50"/>
                    <a:pt x="3089" y="48"/>
                    <a:pt x="3012" y="48"/>
                  </a:cubicBezTo>
                  <a:cubicBezTo>
                    <a:pt x="2995" y="48"/>
                    <a:pt x="2979" y="48"/>
                    <a:pt x="2962" y="48"/>
                  </a:cubicBezTo>
                  <a:cubicBezTo>
                    <a:pt x="2918" y="49"/>
                    <a:pt x="2875" y="49"/>
                    <a:pt x="2831" y="49"/>
                  </a:cubicBezTo>
                  <a:cubicBezTo>
                    <a:pt x="2685" y="49"/>
                    <a:pt x="2540" y="46"/>
                    <a:pt x="2395" y="45"/>
                  </a:cubicBezTo>
                  <a:cubicBezTo>
                    <a:pt x="2204" y="41"/>
                    <a:pt x="2012" y="33"/>
                    <a:pt x="1821" y="31"/>
                  </a:cubicBezTo>
                  <a:cubicBezTo>
                    <a:pt x="1796" y="31"/>
                    <a:pt x="1772" y="30"/>
                    <a:pt x="1747" y="30"/>
                  </a:cubicBezTo>
                  <a:cubicBezTo>
                    <a:pt x="1462" y="30"/>
                    <a:pt x="1175" y="48"/>
                    <a:pt x="889" y="48"/>
                  </a:cubicBezTo>
                  <a:cubicBezTo>
                    <a:pt x="809" y="48"/>
                    <a:pt x="730" y="47"/>
                    <a:pt x="651" y="43"/>
                  </a:cubicBezTo>
                  <a:cubicBezTo>
                    <a:pt x="587" y="39"/>
                    <a:pt x="520" y="31"/>
                    <a:pt x="454" y="31"/>
                  </a:cubicBezTo>
                  <a:cubicBezTo>
                    <a:pt x="429" y="31"/>
                    <a:pt x="404" y="32"/>
                    <a:pt x="379" y="35"/>
                  </a:cubicBezTo>
                  <a:cubicBezTo>
                    <a:pt x="297" y="45"/>
                    <a:pt x="237" y="111"/>
                    <a:pt x="224" y="189"/>
                  </a:cubicBezTo>
                  <a:cubicBezTo>
                    <a:pt x="220" y="190"/>
                    <a:pt x="218" y="190"/>
                    <a:pt x="215" y="191"/>
                  </a:cubicBezTo>
                  <a:cubicBezTo>
                    <a:pt x="117" y="225"/>
                    <a:pt x="22" y="290"/>
                    <a:pt x="10" y="403"/>
                  </a:cubicBezTo>
                  <a:cubicBezTo>
                    <a:pt x="1" y="480"/>
                    <a:pt x="44" y="563"/>
                    <a:pt x="116" y="598"/>
                  </a:cubicBezTo>
                  <a:cubicBezTo>
                    <a:pt x="186" y="632"/>
                    <a:pt x="261" y="652"/>
                    <a:pt x="337" y="669"/>
                  </a:cubicBezTo>
                  <a:cubicBezTo>
                    <a:pt x="375" y="678"/>
                    <a:pt x="413" y="683"/>
                    <a:pt x="451" y="684"/>
                  </a:cubicBezTo>
                  <a:cubicBezTo>
                    <a:pt x="478" y="686"/>
                    <a:pt x="505" y="686"/>
                    <a:pt x="532" y="686"/>
                  </a:cubicBezTo>
                  <a:cubicBezTo>
                    <a:pt x="559" y="686"/>
                    <a:pt x="586" y="686"/>
                    <a:pt x="614" y="685"/>
                  </a:cubicBezTo>
                  <a:cubicBezTo>
                    <a:pt x="709" y="683"/>
                    <a:pt x="801" y="684"/>
                    <a:pt x="896" y="677"/>
                  </a:cubicBezTo>
                  <a:cubicBezTo>
                    <a:pt x="1084" y="663"/>
                    <a:pt x="1269" y="635"/>
                    <a:pt x="1456" y="616"/>
                  </a:cubicBezTo>
                  <a:cubicBezTo>
                    <a:pt x="1674" y="609"/>
                    <a:pt x="1891" y="612"/>
                    <a:pt x="2108" y="609"/>
                  </a:cubicBezTo>
                  <a:cubicBezTo>
                    <a:pt x="2122" y="609"/>
                    <a:pt x="2137" y="609"/>
                    <a:pt x="2151" y="609"/>
                  </a:cubicBezTo>
                  <a:cubicBezTo>
                    <a:pt x="2242" y="609"/>
                    <a:pt x="2334" y="612"/>
                    <a:pt x="2425" y="614"/>
                  </a:cubicBezTo>
                  <a:cubicBezTo>
                    <a:pt x="2440" y="614"/>
                    <a:pt x="2455" y="615"/>
                    <a:pt x="2469" y="615"/>
                  </a:cubicBezTo>
                  <a:cubicBezTo>
                    <a:pt x="2563" y="615"/>
                    <a:pt x="2657" y="609"/>
                    <a:pt x="2750" y="605"/>
                  </a:cubicBezTo>
                  <a:cubicBezTo>
                    <a:pt x="2942" y="597"/>
                    <a:pt x="3133" y="590"/>
                    <a:pt x="3325" y="589"/>
                  </a:cubicBezTo>
                  <a:cubicBezTo>
                    <a:pt x="3527" y="589"/>
                    <a:pt x="3731" y="595"/>
                    <a:pt x="3934" y="598"/>
                  </a:cubicBezTo>
                  <a:cubicBezTo>
                    <a:pt x="4334" y="605"/>
                    <a:pt x="4734" y="601"/>
                    <a:pt x="5134" y="614"/>
                  </a:cubicBezTo>
                  <a:lnTo>
                    <a:pt x="5134" y="614"/>
                  </a:lnTo>
                  <a:cubicBezTo>
                    <a:pt x="5216" y="618"/>
                    <a:pt x="5298" y="623"/>
                    <a:pt x="5379" y="627"/>
                  </a:cubicBezTo>
                  <a:lnTo>
                    <a:pt x="5379" y="627"/>
                  </a:lnTo>
                  <a:cubicBezTo>
                    <a:pt x="5379" y="627"/>
                    <a:pt x="5379" y="627"/>
                    <a:pt x="5378" y="627"/>
                  </a:cubicBezTo>
                  <a:lnTo>
                    <a:pt x="5378" y="627"/>
                  </a:lnTo>
                  <a:cubicBezTo>
                    <a:pt x="5591" y="637"/>
                    <a:pt x="5804" y="645"/>
                    <a:pt x="6017" y="645"/>
                  </a:cubicBezTo>
                  <a:cubicBezTo>
                    <a:pt x="6042" y="645"/>
                    <a:pt x="6067" y="645"/>
                    <a:pt x="6092" y="645"/>
                  </a:cubicBezTo>
                  <a:cubicBezTo>
                    <a:pt x="6201" y="644"/>
                    <a:pt x="6309" y="635"/>
                    <a:pt x="6417" y="622"/>
                  </a:cubicBezTo>
                  <a:cubicBezTo>
                    <a:pt x="6475" y="616"/>
                    <a:pt x="6531" y="608"/>
                    <a:pt x="6588" y="599"/>
                  </a:cubicBezTo>
                  <a:cubicBezTo>
                    <a:pt x="6671" y="587"/>
                    <a:pt x="6767" y="569"/>
                    <a:pt x="6831" y="512"/>
                  </a:cubicBezTo>
                  <a:cubicBezTo>
                    <a:pt x="6880" y="467"/>
                    <a:pt x="6910" y="408"/>
                    <a:pt x="6899" y="340"/>
                  </a:cubicBezTo>
                  <a:cubicBezTo>
                    <a:pt x="6890" y="281"/>
                    <a:pt x="6855" y="234"/>
                    <a:pt x="6806" y="204"/>
                  </a:cubicBezTo>
                  <a:cubicBezTo>
                    <a:pt x="6789" y="194"/>
                    <a:pt x="6773" y="189"/>
                    <a:pt x="6757" y="184"/>
                  </a:cubicBezTo>
                  <a:cubicBezTo>
                    <a:pt x="6755" y="80"/>
                    <a:pt x="6671" y="5"/>
                    <a:pt x="6569" y="1"/>
                  </a:cubicBezTo>
                  <a:cubicBezTo>
                    <a:pt x="6560" y="1"/>
                    <a:pt x="6551" y="1"/>
                    <a:pt x="6542"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3" name="Google Shape;5069;p61"/>
            <p:cNvSpPr/>
            <p:nvPr/>
          </p:nvSpPr>
          <p:spPr>
            <a:xfrm>
              <a:off x="1877675" y="903175"/>
              <a:ext cx="9750" cy="9250"/>
            </a:xfrm>
            <a:custGeom>
              <a:avLst/>
              <a:gdLst/>
              <a:ahLst/>
              <a:cxnLst/>
              <a:rect l="l" t="t" r="r" b="b"/>
              <a:pathLst>
                <a:path w="390" h="370" extrusionOk="0">
                  <a:moveTo>
                    <a:pt x="203" y="1"/>
                  </a:moveTo>
                  <a:cubicBezTo>
                    <a:pt x="108" y="1"/>
                    <a:pt x="22" y="65"/>
                    <a:pt x="11" y="165"/>
                  </a:cubicBezTo>
                  <a:cubicBezTo>
                    <a:pt x="1" y="262"/>
                    <a:pt x="74" y="364"/>
                    <a:pt x="174" y="369"/>
                  </a:cubicBezTo>
                  <a:cubicBezTo>
                    <a:pt x="179" y="370"/>
                    <a:pt x="183" y="370"/>
                    <a:pt x="187" y="370"/>
                  </a:cubicBezTo>
                  <a:cubicBezTo>
                    <a:pt x="283" y="370"/>
                    <a:pt x="368" y="307"/>
                    <a:pt x="379" y="206"/>
                  </a:cubicBezTo>
                  <a:cubicBezTo>
                    <a:pt x="389" y="110"/>
                    <a:pt x="316" y="7"/>
                    <a:pt x="216" y="1"/>
                  </a:cubicBezTo>
                  <a:cubicBezTo>
                    <a:pt x="212"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4" name="Google Shape;5070;p61"/>
            <p:cNvSpPr/>
            <p:nvPr/>
          </p:nvSpPr>
          <p:spPr>
            <a:xfrm>
              <a:off x="1891625" y="903525"/>
              <a:ext cx="9750" cy="9250"/>
            </a:xfrm>
            <a:custGeom>
              <a:avLst/>
              <a:gdLst/>
              <a:ahLst/>
              <a:cxnLst/>
              <a:rect l="l" t="t" r="r" b="b"/>
              <a:pathLst>
                <a:path w="390" h="370" extrusionOk="0">
                  <a:moveTo>
                    <a:pt x="203" y="1"/>
                  </a:moveTo>
                  <a:cubicBezTo>
                    <a:pt x="108" y="1"/>
                    <a:pt x="22" y="65"/>
                    <a:pt x="11" y="164"/>
                  </a:cubicBezTo>
                  <a:cubicBezTo>
                    <a:pt x="1" y="260"/>
                    <a:pt x="74" y="363"/>
                    <a:pt x="174" y="369"/>
                  </a:cubicBezTo>
                  <a:cubicBezTo>
                    <a:pt x="179" y="369"/>
                    <a:pt x="183" y="369"/>
                    <a:pt x="187" y="369"/>
                  </a:cubicBezTo>
                  <a:cubicBezTo>
                    <a:pt x="283" y="369"/>
                    <a:pt x="368" y="305"/>
                    <a:pt x="379" y="206"/>
                  </a:cubicBezTo>
                  <a:cubicBezTo>
                    <a:pt x="389" y="108"/>
                    <a:pt x="317" y="7"/>
                    <a:pt x="216" y="1"/>
                  </a:cubicBezTo>
                  <a:cubicBezTo>
                    <a:pt x="212"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5" name="Google Shape;5071;p61"/>
            <p:cNvSpPr/>
            <p:nvPr/>
          </p:nvSpPr>
          <p:spPr>
            <a:xfrm>
              <a:off x="1768913" y="866050"/>
              <a:ext cx="181200" cy="79400"/>
            </a:xfrm>
            <a:custGeom>
              <a:avLst/>
              <a:gdLst/>
              <a:ahLst/>
              <a:cxnLst/>
              <a:rect l="l" t="t" r="r" b="b"/>
              <a:pathLst>
                <a:path w="7248" h="3176" extrusionOk="0">
                  <a:moveTo>
                    <a:pt x="4471" y="383"/>
                  </a:moveTo>
                  <a:cubicBezTo>
                    <a:pt x="4471" y="383"/>
                    <a:pt x="4471" y="383"/>
                    <a:pt x="4470" y="383"/>
                  </a:cubicBezTo>
                  <a:cubicBezTo>
                    <a:pt x="4471" y="383"/>
                    <a:pt x="4471" y="383"/>
                    <a:pt x="4471" y="383"/>
                  </a:cubicBezTo>
                  <a:close/>
                  <a:moveTo>
                    <a:pt x="5818" y="760"/>
                  </a:moveTo>
                  <a:lnTo>
                    <a:pt x="5818" y="760"/>
                  </a:lnTo>
                  <a:cubicBezTo>
                    <a:pt x="5818" y="761"/>
                    <a:pt x="5819" y="761"/>
                    <a:pt x="5820" y="761"/>
                  </a:cubicBezTo>
                  <a:cubicBezTo>
                    <a:pt x="5820" y="760"/>
                    <a:pt x="5819" y="760"/>
                    <a:pt x="5818" y="760"/>
                  </a:cubicBezTo>
                  <a:close/>
                  <a:moveTo>
                    <a:pt x="4660" y="370"/>
                  </a:moveTo>
                  <a:cubicBezTo>
                    <a:pt x="4728" y="374"/>
                    <a:pt x="4793" y="378"/>
                    <a:pt x="4859" y="385"/>
                  </a:cubicBezTo>
                  <a:cubicBezTo>
                    <a:pt x="5000" y="406"/>
                    <a:pt x="5136" y="431"/>
                    <a:pt x="5273" y="464"/>
                  </a:cubicBezTo>
                  <a:cubicBezTo>
                    <a:pt x="5329" y="481"/>
                    <a:pt x="5385" y="499"/>
                    <a:pt x="5440" y="520"/>
                  </a:cubicBezTo>
                  <a:cubicBezTo>
                    <a:pt x="5465" y="531"/>
                    <a:pt x="5489" y="543"/>
                    <a:pt x="5512" y="554"/>
                  </a:cubicBezTo>
                  <a:cubicBezTo>
                    <a:pt x="5616" y="616"/>
                    <a:pt x="5715" y="686"/>
                    <a:pt x="5812" y="755"/>
                  </a:cubicBezTo>
                  <a:cubicBezTo>
                    <a:pt x="5814" y="758"/>
                    <a:pt x="5815" y="758"/>
                    <a:pt x="5816" y="759"/>
                  </a:cubicBezTo>
                  <a:cubicBezTo>
                    <a:pt x="5817" y="759"/>
                    <a:pt x="5817" y="760"/>
                    <a:pt x="5818" y="760"/>
                  </a:cubicBezTo>
                  <a:lnTo>
                    <a:pt x="5818" y="760"/>
                  </a:lnTo>
                  <a:cubicBezTo>
                    <a:pt x="5817" y="759"/>
                    <a:pt x="5817" y="759"/>
                    <a:pt x="5817" y="759"/>
                  </a:cubicBezTo>
                  <a:lnTo>
                    <a:pt x="5817" y="759"/>
                  </a:lnTo>
                  <a:cubicBezTo>
                    <a:pt x="5859" y="792"/>
                    <a:pt x="5899" y="825"/>
                    <a:pt x="5939" y="860"/>
                  </a:cubicBezTo>
                  <a:cubicBezTo>
                    <a:pt x="5940" y="862"/>
                    <a:pt x="5941" y="862"/>
                    <a:pt x="5943" y="864"/>
                  </a:cubicBezTo>
                  <a:cubicBezTo>
                    <a:pt x="5943" y="864"/>
                    <a:pt x="5944" y="865"/>
                    <a:pt x="5944" y="866"/>
                  </a:cubicBezTo>
                  <a:cubicBezTo>
                    <a:pt x="5951" y="873"/>
                    <a:pt x="5958" y="881"/>
                    <a:pt x="5965" y="886"/>
                  </a:cubicBezTo>
                  <a:cubicBezTo>
                    <a:pt x="5968" y="889"/>
                    <a:pt x="5972" y="893"/>
                    <a:pt x="5974" y="895"/>
                  </a:cubicBezTo>
                  <a:cubicBezTo>
                    <a:pt x="5976" y="897"/>
                    <a:pt x="5979" y="900"/>
                    <a:pt x="5981" y="902"/>
                  </a:cubicBezTo>
                  <a:cubicBezTo>
                    <a:pt x="5989" y="910"/>
                    <a:pt x="5998" y="919"/>
                    <a:pt x="6006" y="928"/>
                  </a:cubicBezTo>
                  <a:cubicBezTo>
                    <a:pt x="6000" y="922"/>
                    <a:pt x="5995" y="916"/>
                    <a:pt x="5989" y="911"/>
                  </a:cubicBezTo>
                  <a:lnTo>
                    <a:pt x="5989" y="911"/>
                  </a:lnTo>
                  <a:cubicBezTo>
                    <a:pt x="6069" y="992"/>
                    <a:pt x="6149" y="1073"/>
                    <a:pt x="6231" y="1153"/>
                  </a:cubicBezTo>
                  <a:cubicBezTo>
                    <a:pt x="6260" y="1183"/>
                    <a:pt x="6287" y="1213"/>
                    <a:pt x="6314" y="1246"/>
                  </a:cubicBezTo>
                  <a:cubicBezTo>
                    <a:pt x="6332" y="1271"/>
                    <a:pt x="6349" y="1297"/>
                    <a:pt x="6366" y="1325"/>
                  </a:cubicBezTo>
                  <a:cubicBezTo>
                    <a:pt x="6401" y="1387"/>
                    <a:pt x="6435" y="1448"/>
                    <a:pt x="6471" y="1509"/>
                  </a:cubicBezTo>
                  <a:cubicBezTo>
                    <a:pt x="6510" y="1574"/>
                    <a:pt x="6550" y="1637"/>
                    <a:pt x="6589" y="1700"/>
                  </a:cubicBezTo>
                  <a:cubicBezTo>
                    <a:pt x="6638" y="1793"/>
                    <a:pt x="6683" y="1889"/>
                    <a:pt x="6723" y="1987"/>
                  </a:cubicBezTo>
                  <a:cubicBezTo>
                    <a:pt x="6733" y="2011"/>
                    <a:pt x="6741" y="2035"/>
                    <a:pt x="6749" y="2060"/>
                  </a:cubicBezTo>
                  <a:cubicBezTo>
                    <a:pt x="6758" y="2099"/>
                    <a:pt x="6765" y="2139"/>
                    <a:pt x="6771" y="2180"/>
                  </a:cubicBezTo>
                  <a:lnTo>
                    <a:pt x="6770" y="2179"/>
                  </a:lnTo>
                  <a:lnTo>
                    <a:pt x="6770" y="2179"/>
                  </a:lnTo>
                  <a:cubicBezTo>
                    <a:pt x="6788" y="2323"/>
                    <a:pt x="6794" y="2470"/>
                    <a:pt x="6810" y="2614"/>
                  </a:cubicBezTo>
                  <a:cubicBezTo>
                    <a:pt x="6812" y="2637"/>
                    <a:pt x="6817" y="2658"/>
                    <a:pt x="6820" y="2680"/>
                  </a:cubicBezTo>
                  <a:cubicBezTo>
                    <a:pt x="6736" y="2687"/>
                    <a:pt x="6651" y="2694"/>
                    <a:pt x="6565" y="2701"/>
                  </a:cubicBezTo>
                  <a:cubicBezTo>
                    <a:pt x="6487" y="2706"/>
                    <a:pt x="6409" y="2707"/>
                    <a:pt x="6331" y="2717"/>
                  </a:cubicBezTo>
                  <a:cubicBezTo>
                    <a:pt x="6300" y="2720"/>
                    <a:pt x="6273" y="2731"/>
                    <a:pt x="6247" y="2747"/>
                  </a:cubicBezTo>
                  <a:cubicBezTo>
                    <a:pt x="6210" y="2751"/>
                    <a:pt x="6172" y="2754"/>
                    <a:pt x="6134" y="2758"/>
                  </a:cubicBezTo>
                  <a:cubicBezTo>
                    <a:pt x="5980" y="2769"/>
                    <a:pt x="5825" y="2782"/>
                    <a:pt x="5670" y="2786"/>
                  </a:cubicBezTo>
                  <a:cubicBezTo>
                    <a:pt x="5601" y="2786"/>
                    <a:pt x="5533" y="2786"/>
                    <a:pt x="5464" y="2785"/>
                  </a:cubicBezTo>
                  <a:cubicBezTo>
                    <a:pt x="5278" y="2782"/>
                    <a:pt x="5091" y="2771"/>
                    <a:pt x="4905" y="2769"/>
                  </a:cubicBezTo>
                  <a:cubicBezTo>
                    <a:pt x="4895" y="2769"/>
                    <a:pt x="4886" y="2769"/>
                    <a:pt x="4876" y="2769"/>
                  </a:cubicBezTo>
                  <a:cubicBezTo>
                    <a:pt x="4684" y="2769"/>
                    <a:pt x="4492" y="2780"/>
                    <a:pt x="4298" y="2785"/>
                  </a:cubicBezTo>
                  <a:cubicBezTo>
                    <a:pt x="4088" y="2792"/>
                    <a:pt x="3878" y="2792"/>
                    <a:pt x="3669" y="2795"/>
                  </a:cubicBezTo>
                  <a:cubicBezTo>
                    <a:pt x="3477" y="2799"/>
                    <a:pt x="3283" y="2805"/>
                    <a:pt x="3091" y="2806"/>
                  </a:cubicBezTo>
                  <a:cubicBezTo>
                    <a:pt x="2907" y="2805"/>
                    <a:pt x="2723" y="2803"/>
                    <a:pt x="2539" y="2798"/>
                  </a:cubicBezTo>
                  <a:cubicBezTo>
                    <a:pt x="2125" y="2785"/>
                    <a:pt x="1711" y="2758"/>
                    <a:pt x="1297" y="2747"/>
                  </a:cubicBezTo>
                  <a:cubicBezTo>
                    <a:pt x="1113" y="2742"/>
                    <a:pt x="928" y="2742"/>
                    <a:pt x="743" y="2731"/>
                  </a:cubicBezTo>
                  <a:cubicBezTo>
                    <a:pt x="651" y="2726"/>
                    <a:pt x="559" y="2721"/>
                    <a:pt x="466" y="2717"/>
                  </a:cubicBezTo>
                  <a:cubicBezTo>
                    <a:pt x="482" y="2666"/>
                    <a:pt x="498" y="2616"/>
                    <a:pt x="516" y="2566"/>
                  </a:cubicBezTo>
                  <a:cubicBezTo>
                    <a:pt x="586" y="2400"/>
                    <a:pt x="660" y="2236"/>
                    <a:pt x="748" y="2078"/>
                  </a:cubicBezTo>
                  <a:cubicBezTo>
                    <a:pt x="774" y="2038"/>
                    <a:pt x="799" y="1998"/>
                    <a:pt x="826" y="1960"/>
                  </a:cubicBezTo>
                  <a:cubicBezTo>
                    <a:pt x="857" y="1920"/>
                    <a:pt x="890" y="1882"/>
                    <a:pt x="924" y="1845"/>
                  </a:cubicBezTo>
                  <a:cubicBezTo>
                    <a:pt x="965" y="1806"/>
                    <a:pt x="1007" y="1769"/>
                    <a:pt x="1050" y="1733"/>
                  </a:cubicBezTo>
                  <a:cubicBezTo>
                    <a:pt x="1106" y="1694"/>
                    <a:pt x="1161" y="1658"/>
                    <a:pt x="1218" y="1621"/>
                  </a:cubicBezTo>
                  <a:cubicBezTo>
                    <a:pt x="1271" y="1595"/>
                    <a:pt x="1321" y="1570"/>
                    <a:pt x="1374" y="1546"/>
                  </a:cubicBezTo>
                  <a:cubicBezTo>
                    <a:pt x="1416" y="1531"/>
                    <a:pt x="1458" y="1516"/>
                    <a:pt x="1502" y="1504"/>
                  </a:cubicBezTo>
                  <a:cubicBezTo>
                    <a:pt x="1533" y="1496"/>
                    <a:pt x="1564" y="1491"/>
                    <a:pt x="1596" y="1485"/>
                  </a:cubicBezTo>
                  <a:cubicBezTo>
                    <a:pt x="1629" y="1482"/>
                    <a:pt x="1662" y="1479"/>
                    <a:pt x="1695" y="1477"/>
                  </a:cubicBezTo>
                  <a:cubicBezTo>
                    <a:pt x="1754" y="1479"/>
                    <a:pt x="1811" y="1484"/>
                    <a:pt x="1868" y="1490"/>
                  </a:cubicBezTo>
                  <a:cubicBezTo>
                    <a:pt x="1960" y="1501"/>
                    <a:pt x="2052" y="1516"/>
                    <a:pt x="2142" y="1536"/>
                  </a:cubicBezTo>
                  <a:cubicBezTo>
                    <a:pt x="2178" y="1547"/>
                    <a:pt x="2212" y="1559"/>
                    <a:pt x="2247" y="1573"/>
                  </a:cubicBezTo>
                  <a:cubicBezTo>
                    <a:pt x="2252" y="1575"/>
                    <a:pt x="2257" y="1577"/>
                    <a:pt x="2262" y="1580"/>
                  </a:cubicBezTo>
                  <a:cubicBezTo>
                    <a:pt x="2269" y="1581"/>
                    <a:pt x="2277" y="1582"/>
                    <a:pt x="2285" y="1585"/>
                  </a:cubicBezTo>
                  <a:cubicBezTo>
                    <a:pt x="2318" y="1598"/>
                    <a:pt x="2352" y="1615"/>
                    <a:pt x="2382" y="1633"/>
                  </a:cubicBezTo>
                  <a:cubicBezTo>
                    <a:pt x="2395" y="1638"/>
                    <a:pt x="2408" y="1645"/>
                    <a:pt x="2420" y="1651"/>
                  </a:cubicBezTo>
                  <a:cubicBezTo>
                    <a:pt x="2420" y="1652"/>
                    <a:pt x="2420" y="1652"/>
                    <a:pt x="2420" y="1652"/>
                  </a:cubicBezTo>
                  <a:cubicBezTo>
                    <a:pt x="2427" y="1657"/>
                    <a:pt x="2434" y="1660"/>
                    <a:pt x="2441" y="1663"/>
                  </a:cubicBezTo>
                  <a:cubicBezTo>
                    <a:pt x="2467" y="1677"/>
                    <a:pt x="2492" y="1691"/>
                    <a:pt x="2518" y="1706"/>
                  </a:cubicBezTo>
                  <a:cubicBezTo>
                    <a:pt x="2540" y="1715"/>
                    <a:pt x="2561" y="1726"/>
                    <a:pt x="2581" y="1737"/>
                  </a:cubicBezTo>
                  <a:cubicBezTo>
                    <a:pt x="2595" y="1742"/>
                    <a:pt x="2608" y="1748"/>
                    <a:pt x="2620" y="1755"/>
                  </a:cubicBezTo>
                  <a:cubicBezTo>
                    <a:pt x="2656" y="1774"/>
                    <a:pt x="2691" y="1795"/>
                    <a:pt x="2728" y="1814"/>
                  </a:cubicBezTo>
                  <a:cubicBezTo>
                    <a:pt x="2736" y="1797"/>
                    <a:pt x="2744" y="1780"/>
                    <a:pt x="2752" y="1763"/>
                  </a:cubicBezTo>
                  <a:cubicBezTo>
                    <a:pt x="2781" y="1697"/>
                    <a:pt x="2817" y="1633"/>
                    <a:pt x="2856" y="1572"/>
                  </a:cubicBezTo>
                  <a:cubicBezTo>
                    <a:pt x="2859" y="1566"/>
                    <a:pt x="2863" y="1562"/>
                    <a:pt x="2866" y="1556"/>
                  </a:cubicBezTo>
                  <a:cubicBezTo>
                    <a:pt x="2884" y="1527"/>
                    <a:pt x="2905" y="1500"/>
                    <a:pt x="2926" y="1471"/>
                  </a:cubicBezTo>
                  <a:cubicBezTo>
                    <a:pt x="2990" y="1366"/>
                    <a:pt x="3056" y="1264"/>
                    <a:pt x="3130" y="1165"/>
                  </a:cubicBezTo>
                  <a:cubicBezTo>
                    <a:pt x="3207" y="1067"/>
                    <a:pt x="3283" y="966"/>
                    <a:pt x="3368" y="874"/>
                  </a:cubicBezTo>
                  <a:cubicBezTo>
                    <a:pt x="3399" y="845"/>
                    <a:pt x="3430" y="817"/>
                    <a:pt x="3463" y="792"/>
                  </a:cubicBezTo>
                  <a:cubicBezTo>
                    <a:pt x="3541" y="734"/>
                    <a:pt x="3624" y="685"/>
                    <a:pt x="3709" y="637"/>
                  </a:cubicBezTo>
                  <a:cubicBezTo>
                    <a:pt x="3799" y="587"/>
                    <a:pt x="3890" y="543"/>
                    <a:pt x="3983" y="503"/>
                  </a:cubicBezTo>
                  <a:cubicBezTo>
                    <a:pt x="4038" y="482"/>
                    <a:pt x="4094" y="463"/>
                    <a:pt x="4151" y="444"/>
                  </a:cubicBezTo>
                  <a:cubicBezTo>
                    <a:pt x="4204" y="431"/>
                    <a:pt x="4257" y="418"/>
                    <a:pt x="4310" y="407"/>
                  </a:cubicBezTo>
                  <a:cubicBezTo>
                    <a:pt x="4364" y="395"/>
                    <a:pt x="4418" y="388"/>
                    <a:pt x="4473" y="380"/>
                  </a:cubicBezTo>
                  <a:lnTo>
                    <a:pt x="4473" y="380"/>
                  </a:lnTo>
                  <a:cubicBezTo>
                    <a:pt x="4472" y="381"/>
                    <a:pt x="4472" y="382"/>
                    <a:pt x="4471" y="383"/>
                  </a:cubicBezTo>
                  <a:lnTo>
                    <a:pt x="4471" y="383"/>
                  </a:lnTo>
                  <a:cubicBezTo>
                    <a:pt x="4535" y="376"/>
                    <a:pt x="4597" y="372"/>
                    <a:pt x="4660" y="370"/>
                  </a:cubicBezTo>
                  <a:close/>
                  <a:moveTo>
                    <a:pt x="4649" y="1"/>
                  </a:moveTo>
                  <a:cubicBezTo>
                    <a:pt x="4570" y="1"/>
                    <a:pt x="4491" y="5"/>
                    <a:pt x="4413" y="17"/>
                  </a:cubicBezTo>
                  <a:cubicBezTo>
                    <a:pt x="4214" y="44"/>
                    <a:pt x="4015" y="85"/>
                    <a:pt x="3829" y="165"/>
                  </a:cubicBezTo>
                  <a:cubicBezTo>
                    <a:pt x="3647" y="244"/>
                    <a:pt x="3474" y="340"/>
                    <a:pt x="3307" y="447"/>
                  </a:cubicBezTo>
                  <a:cubicBezTo>
                    <a:pt x="3166" y="538"/>
                    <a:pt x="3056" y="664"/>
                    <a:pt x="2951" y="796"/>
                  </a:cubicBezTo>
                  <a:cubicBezTo>
                    <a:pt x="2883" y="880"/>
                    <a:pt x="2817" y="966"/>
                    <a:pt x="2753" y="1053"/>
                  </a:cubicBezTo>
                  <a:cubicBezTo>
                    <a:pt x="2697" y="1128"/>
                    <a:pt x="2648" y="1211"/>
                    <a:pt x="2601" y="1292"/>
                  </a:cubicBezTo>
                  <a:cubicBezTo>
                    <a:pt x="2595" y="1301"/>
                    <a:pt x="2589" y="1311"/>
                    <a:pt x="2584" y="1320"/>
                  </a:cubicBezTo>
                  <a:cubicBezTo>
                    <a:pt x="2555" y="1305"/>
                    <a:pt x="2526" y="1291"/>
                    <a:pt x="2497" y="1278"/>
                  </a:cubicBezTo>
                  <a:cubicBezTo>
                    <a:pt x="2419" y="1243"/>
                    <a:pt x="2340" y="1211"/>
                    <a:pt x="2260" y="1185"/>
                  </a:cubicBezTo>
                  <a:cubicBezTo>
                    <a:pt x="2181" y="1160"/>
                    <a:pt x="2098" y="1149"/>
                    <a:pt x="2015" y="1135"/>
                  </a:cubicBezTo>
                  <a:cubicBezTo>
                    <a:pt x="1942" y="1124"/>
                    <a:pt x="1867" y="1115"/>
                    <a:pt x="1792" y="1111"/>
                  </a:cubicBezTo>
                  <a:cubicBezTo>
                    <a:pt x="1765" y="1110"/>
                    <a:pt x="1738" y="1109"/>
                    <a:pt x="1711" y="1109"/>
                  </a:cubicBezTo>
                  <a:cubicBezTo>
                    <a:pt x="1584" y="1109"/>
                    <a:pt x="1456" y="1124"/>
                    <a:pt x="1335" y="1167"/>
                  </a:cubicBezTo>
                  <a:cubicBezTo>
                    <a:pt x="1261" y="1193"/>
                    <a:pt x="1186" y="1221"/>
                    <a:pt x="1117" y="1257"/>
                  </a:cubicBezTo>
                  <a:cubicBezTo>
                    <a:pt x="1022" y="1307"/>
                    <a:pt x="935" y="1362"/>
                    <a:pt x="848" y="1423"/>
                  </a:cubicBezTo>
                  <a:cubicBezTo>
                    <a:pt x="684" y="1539"/>
                    <a:pt x="554" y="1693"/>
                    <a:pt x="448" y="1861"/>
                  </a:cubicBezTo>
                  <a:cubicBezTo>
                    <a:pt x="342" y="2028"/>
                    <a:pt x="264" y="2215"/>
                    <a:pt x="187" y="2396"/>
                  </a:cubicBezTo>
                  <a:cubicBezTo>
                    <a:pt x="152" y="2480"/>
                    <a:pt x="124" y="2564"/>
                    <a:pt x="100" y="2651"/>
                  </a:cubicBezTo>
                  <a:cubicBezTo>
                    <a:pt x="89" y="2703"/>
                    <a:pt x="78" y="2753"/>
                    <a:pt x="67" y="2805"/>
                  </a:cubicBezTo>
                  <a:cubicBezTo>
                    <a:pt x="63" y="2821"/>
                    <a:pt x="60" y="2835"/>
                    <a:pt x="57" y="2850"/>
                  </a:cubicBezTo>
                  <a:cubicBezTo>
                    <a:pt x="49" y="2882"/>
                    <a:pt x="42" y="2913"/>
                    <a:pt x="34" y="2945"/>
                  </a:cubicBezTo>
                  <a:cubicBezTo>
                    <a:pt x="27" y="2973"/>
                    <a:pt x="20" y="2999"/>
                    <a:pt x="13" y="3028"/>
                  </a:cubicBezTo>
                  <a:cubicBezTo>
                    <a:pt x="9" y="3041"/>
                    <a:pt x="5" y="3056"/>
                    <a:pt x="1" y="3071"/>
                  </a:cubicBezTo>
                  <a:lnTo>
                    <a:pt x="36" y="3071"/>
                  </a:lnTo>
                  <a:lnTo>
                    <a:pt x="143" y="3073"/>
                  </a:lnTo>
                  <a:lnTo>
                    <a:pt x="272" y="3073"/>
                  </a:lnTo>
                  <a:cubicBezTo>
                    <a:pt x="312" y="3073"/>
                    <a:pt x="352" y="3073"/>
                    <a:pt x="392" y="3072"/>
                  </a:cubicBezTo>
                  <a:cubicBezTo>
                    <a:pt x="414" y="3072"/>
                    <a:pt x="438" y="3072"/>
                    <a:pt x="462" y="3071"/>
                  </a:cubicBezTo>
                  <a:lnTo>
                    <a:pt x="462" y="3071"/>
                  </a:lnTo>
                  <a:cubicBezTo>
                    <a:pt x="461" y="3071"/>
                    <a:pt x="460" y="3072"/>
                    <a:pt x="459" y="3072"/>
                  </a:cubicBezTo>
                  <a:lnTo>
                    <a:pt x="466" y="3072"/>
                  </a:lnTo>
                  <a:cubicBezTo>
                    <a:pt x="467" y="3072"/>
                    <a:pt x="469" y="3072"/>
                    <a:pt x="470" y="3072"/>
                  </a:cubicBezTo>
                  <a:cubicBezTo>
                    <a:pt x="487" y="3072"/>
                    <a:pt x="504" y="3079"/>
                    <a:pt x="517" y="3089"/>
                  </a:cubicBezTo>
                  <a:cubicBezTo>
                    <a:pt x="588" y="3093"/>
                    <a:pt x="659" y="3098"/>
                    <a:pt x="730" y="3101"/>
                  </a:cubicBezTo>
                  <a:cubicBezTo>
                    <a:pt x="910" y="3106"/>
                    <a:pt x="1090" y="3111"/>
                    <a:pt x="1270" y="3116"/>
                  </a:cubicBezTo>
                  <a:cubicBezTo>
                    <a:pt x="1641" y="3126"/>
                    <a:pt x="2012" y="3151"/>
                    <a:pt x="2384" y="3163"/>
                  </a:cubicBezTo>
                  <a:cubicBezTo>
                    <a:pt x="2594" y="3169"/>
                    <a:pt x="2804" y="3174"/>
                    <a:pt x="3016" y="3175"/>
                  </a:cubicBezTo>
                  <a:cubicBezTo>
                    <a:pt x="3034" y="3175"/>
                    <a:pt x="3051" y="3175"/>
                    <a:pt x="3069" y="3175"/>
                  </a:cubicBezTo>
                  <a:cubicBezTo>
                    <a:pt x="3253" y="3175"/>
                    <a:pt x="3437" y="3170"/>
                    <a:pt x="3622" y="3166"/>
                  </a:cubicBezTo>
                  <a:cubicBezTo>
                    <a:pt x="3821" y="3163"/>
                    <a:pt x="4020" y="3163"/>
                    <a:pt x="4219" y="3158"/>
                  </a:cubicBezTo>
                  <a:cubicBezTo>
                    <a:pt x="4418" y="3151"/>
                    <a:pt x="4616" y="3142"/>
                    <a:pt x="4813" y="3138"/>
                  </a:cubicBezTo>
                  <a:cubicBezTo>
                    <a:pt x="5075" y="3140"/>
                    <a:pt x="5337" y="3157"/>
                    <a:pt x="5599" y="3157"/>
                  </a:cubicBezTo>
                  <a:cubicBezTo>
                    <a:pt x="5640" y="3157"/>
                    <a:pt x="5680" y="3157"/>
                    <a:pt x="5721" y="3156"/>
                  </a:cubicBezTo>
                  <a:cubicBezTo>
                    <a:pt x="5953" y="3149"/>
                    <a:pt x="6183" y="3124"/>
                    <a:pt x="6414" y="3102"/>
                  </a:cubicBezTo>
                  <a:cubicBezTo>
                    <a:pt x="6419" y="3105"/>
                    <a:pt x="6423" y="3111"/>
                    <a:pt x="6428" y="3114"/>
                  </a:cubicBezTo>
                  <a:cubicBezTo>
                    <a:pt x="6463" y="3112"/>
                    <a:pt x="6498" y="3110"/>
                    <a:pt x="6532" y="3108"/>
                  </a:cubicBezTo>
                  <a:cubicBezTo>
                    <a:pt x="6633" y="3101"/>
                    <a:pt x="6732" y="3096"/>
                    <a:pt x="6832" y="3092"/>
                  </a:cubicBezTo>
                  <a:cubicBezTo>
                    <a:pt x="6971" y="3085"/>
                    <a:pt x="7110" y="3078"/>
                    <a:pt x="7248" y="3074"/>
                  </a:cubicBezTo>
                  <a:cubicBezTo>
                    <a:pt x="7244" y="3044"/>
                    <a:pt x="7242" y="3013"/>
                    <a:pt x="7239" y="2982"/>
                  </a:cubicBezTo>
                  <a:cubicBezTo>
                    <a:pt x="7239" y="2981"/>
                    <a:pt x="7239" y="2980"/>
                    <a:pt x="7239" y="2977"/>
                  </a:cubicBezTo>
                  <a:cubicBezTo>
                    <a:pt x="7231" y="2941"/>
                    <a:pt x="7225" y="2904"/>
                    <a:pt x="7218" y="2867"/>
                  </a:cubicBezTo>
                  <a:cubicBezTo>
                    <a:pt x="7214" y="2840"/>
                    <a:pt x="7210" y="2813"/>
                    <a:pt x="7206" y="2784"/>
                  </a:cubicBezTo>
                  <a:cubicBezTo>
                    <a:pt x="7195" y="2723"/>
                    <a:pt x="7185" y="2663"/>
                    <a:pt x="7177" y="2603"/>
                  </a:cubicBezTo>
                  <a:cubicBezTo>
                    <a:pt x="7164" y="2508"/>
                    <a:pt x="7153" y="2412"/>
                    <a:pt x="7151" y="2316"/>
                  </a:cubicBezTo>
                  <a:cubicBezTo>
                    <a:pt x="7151" y="2307"/>
                    <a:pt x="7152" y="2298"/>
                    <a:pt x="7155" y="2288"/>
                  </a:cubicBezTo>
                  <a:cubicBezTo>
                    <a:pt x="7143" y="2141"/>
                    <a:pt x="7123" y="1996"/>
                    <a:pt x="7071" y="1858"/>
                  </a:cubicBezTo>
                  <a:cubicBezTo>
                    <a:pt x="7031" y="1754"/>
                    <a:pt x="6984" y="1650"/>
                    <a:pt x="6931" y="1554"/>
                  </a:cubicBezTo>
                  <a:cubicBezTo>
                    <a:pt x="6881" y="1464"/>
                    <a:pt x="6825" y="1380"/>
                    <a:pt x="6772" y="1293"/>
                  </a:cubicBezTo>
                  <a:cubicBezTo>
                    <a:pt x="6713" y="1187"/>
                    <a:pt x="6658" y="1077"/>
                    <a:pt x="6579" y="984"/>
                  </a:cubicBezTo>
                  <a:cubicBezTo>
                    <a:pt x="6506" y="897"/>
                    <a:pt x="6421" y="821"/>
                    <a:pt x="6339" y="741"/>
                  </a:cubicBezTo>
                  <a:cubicBezTo>
                    <a:pt x="6309" y="710"/>
                    <a:pt x="6278" y="671"/>
                    <a:pt x="6242" y="641"/>
                  </a:cubicBezTo>
                  <a:cubicBezTo>
                    <a:pt x="6240" y="640"/>
                    <a:pt x="6238" y="638"/>
                    <a:pt x="6237" y="635"/>
                  </a:cubicBezTo>
                  <a:cubicBezTo>
                    <a:pt x="6235" y="633"/>
                    <a:pt x="6232" y="632"/>
                    <a:pt x="6230" y="630"/>
                  </a:cubicBezTo>
                  <a:cubicBezTo>
                    <a:pt x="6229" y="627"/>
                    <a:pt x="6227" y="625"/>
                    <a:pt x="6226" y="624"/>
                  </a:cubicBezTo>
                  <a:cubicBezTo>
                    <a:pt x="6214" y="609"/>
                    <a:pt x="6200" y="598"/>
                    <a:pt x="6187" y="585"/>
                  </a:cubicBezTo>
                  <a:cubicBezTo>
                    <a:pt x="6108" y="517"/>
                    <a:pt x="6026" y="454"/>
                    <a:pt x="5941" y="393"/>
                  </a:cubicBezTo>
                  <a:cubicBezTo>
                    <a:pt x="5839" y="319"/>
                    <a:pt x="5731" y="242"/>
                    <a:pt x="5615" y="193"/>
                  </a:cubicBezTo>
                  <a:cubicBezTo>
                    <a:pt x="5430" y="112"/>
                    <a:pt x="5226" y="63"/>
                    <a:pt x="5026" y="35"/>
                  </a:cubicBezTo>
                  <a:cubicBezTo>
                    <a:pt x="4924" y="20"/>
                    <a:pt x="4823" y="5"/>
                    <a:pt x="4720" y="2"/>
                  </a:cubicBezTo>
                  <a:cubicBezTo>
                    <a:pt x="4696" y="1"/>
                    <a:pt x="4672" y="1"/>
                    <a:pt x="4649" y="1"/>
                  </a:cubicBezTo>
                  <a:close/>
                </a:path>
              </a:pathLst>
            </a:custGeom>
            <a:solidFill>
              <a:srgbClr val="191919"/>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grpSp>
      <p:grpSp>
        <p:nvGrpSpPr>
          <p:cNvPr id="76" name="Google Shape;1194;p37"/>
          <p:cNvGrpSpPr/>
          <p:nvPr/>
        </p:nvGrpSpPr>
        <p:grpSpPr>
          <a:xfrm flipH="1">
            <a:off x="10861979" y="214313"/>
            <a:ext cx="883925" cy="304796"/>
            <a:chOff x="1579263" y="684775"/>
            <a:chExt cx="290650" cy="101925"/>
          </a:xfrm>
        </p:grpSpPr>
        <p:sp>
          <p:nvSpPr>
            <p:cNvPr id="77" name="Google Shape;1195;p37"/>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8" name="Google Shape;1196;p37"/>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9" name="Google Shape;1197;p37"/>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0" name="Google Shape;1198;p37"/>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1" name="Google Shape;1199;p37"/>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2" name="Google Shape;1200;p37"/>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3" name="Google Shape;1201;p37"/>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4" name="Google Shape;1202;p37"/>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grpSp>
      <p:sp>
        <p:nvSpPr>
          <p:cNvPr id="6" name="Arrow: Right 5">
            <a:hlinkClick r:id="rId16" action="ppaction://hlinksldjump"/>
          </p:cNvPr>
          <p:cNvSpPr/>
          <p:nvPr/>
        </p:nvSpPr>
        <p:spPr>
          <a:xfrm>
            <a:off x="186612" y="6298164"/>
            <a:ext cx="947563" cy="429208"/>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A38DB642-B96B-4E4F-95BE-DCA4F685BD55}" type="slidenum">
              <a:rPr lang="en-US" smtClean="0"/>
              <a:t>41</a:t>
            </a:fld>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p:stCondLst>
                        <p:cond delay="0"/>
                      </p:stCondLst>
                      <p:childTnLst>
                        <p:par>
                          <p:cTn id="152" fill="hold">
                            <p:stCondLst>
                              <p:cond delay="0"/>
                            </p:stCondLst>
                            <p:childTnLst>
                              <p:par>
                                <p:cTn id="153" presetID="1" presetClass="emph" presetSubtype="2" fill="hold" nodeType="clickEffect">
                                  <p:stCondLst>
                                    <p:cond delay="0"/>
                                  </p:stCondLst>
                                  <p:childTnLst>
                                    <p:animClr clrSpc="rgb" dir="cw">
                                      <p:cBhvr>
                                        <p:cTn id="154" dur="500" fill="hold"/>
                                        <p:tgtEl>
                                          <p:spTgt spid="26"/>
                                        </p:tgtEl>
                                        <p:attrNameLst>
                                          <p:attrName>fillcolor</p:attrName>
                                        </p:attrNameLst>
                                      </p:cBhvr>
                                      <p:to>
                                        <a:srgbClr val="000000"/>
                                      </p:to>
                                    </p:animClr>
                                    <p:set>
                                      <p:cBhvr>
                                        <p:cTn id="155" dur="500" fill="hold"/>
                                        <p:tgtEl>
                                          <p:spTgt spid="26"/>
                                        </p:tgtEl>
                                        <p:attrNameLst>
                                          <p:attrName>fill.type</p:attrName>
                                        </p:attrNameLst>
                                      </p:cBhvr>
                                      <p:to>
                                        <p:strVal val="solid"/>
                                      </p:to>
                                    </p:set>
                                    <p:set>
                                      <p:cBhvr>
                                        <p:cTn id="15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fill="hold" nodeType="clickEffect">
                                  <p:stCondLst>
                                    <p:cond delay="0"/>
                                  </p:stCondLst>
                                  <p:childTnLst>
                                    <p:animClr clrSpc="rgb" dir="cw">
                                      <p:cBhvr>
                                        <p:cTn id="161" dur="500" fill="hold"/>
                                        <p:tgtEl>
                                          <p:spTgt spid="27"/>
                                        </p:tgtEl>
                                        <p:attrNameLst>
                                          <p:attrName>fillcolor</p:attrName>
                                        </p:attrNameLst>
                                      </p:cBhvr>
                                      <p:to>
                                        <a:srgbClr val="000000"/>
                                      </p:to>
                                    </p:animClr>
                                    <p:set>
                                      <p:cBhvr>
                                        <p:cTn id="162" dur="500" fill="hold"/>
                                        <p:tgtEl>
                                          <p:spTgt spid="27"/>
                                        </p:tgtEl>
                                        <p:attrNameLst>
                                          <p:attrName>fill.type</p:attrName>
                                        </p:attrNameLst>
                                      </p:cBhvr>
                                      <p:to>
                                        <p:strVal val="solid"/>
                                      </p:to>
                                    </p:set>
                                    <p:set>
                                      <p:cBhvr>
                                        <p:cTn id="16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4" restart="whenNotActive" fill="hold" evtFilter="cancelBubble" nodeType="interactiveSeq">
                <p:stCondLst>
                  <p:cond evt="onClick" delay="0">
                    <p:tgtEl>
                      <p:spTgt spid="28"/>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fill="hold" nodeType="clickEffect">
                                  <p:stCondLst>
                                    <p:cond delay="0"/>
                                  </p:stCondLst>
                                  <p:childTnLst>
                                    <p:animClr clrSpc="rgb" dir="cw">
                                      <p:cBhvr>
                                        <p:cTn id="168" dur="500" fill="hold"/>
                                        <p:tgtEl>
                                          <p:spTgt spid="28"/>
                                        </p:tgtEl>
                                        <p:attrNameLst>
                                          <p:attrName>fillcolor</p:attrName>
                                        </p:attrNameLst>
                                      </p:cBhvr>
                                      <p:to>
                                        <a:srgbClr val="000000"/>
                                      </p:to>
                                    </p:animClr>
                                    <p:set>
                                      <p:cBhvr>
                                        <p:cTn id="169" dur="500" fill="hold"/>
                                        <p:tgtEl>
                                          <p:spTgt spid="28"/>
                                        </p:tgtEl>
                                        <p:attrNameLst>
                                          <p:attrName>fill.type</p:attrName>
                                        </p:attrNameLst>
                                      </p:cBhvr>
                                      <p:to>
                                        <p:strVal val="solid"/>
                                      </p:to>
                                    </p:set>
                                    <p:set>
                                      <p:cBhvr>
                                        <p:cTn id="17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71"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28"/>
            <a:ext cx="12192000" cy="6924944"/>
          </a:xfrm>
          <a:prstGeom prst="rect">
            <a:avLst/>
          </a:prstGeom>
        </p:spPr>
      </p:pic>
      <p:sp>
        <p:nvSpPr>
          <p:cNvPr id="57" name="Cloud 56">
            <a:hlinkClick r:id="rId3" action="ppaction://hlinksldjump"/>
          </p:cNvPr>
          <p:cNvSpPr/>
          <p:nvPr/>
        </p:nvSpPr>
        <p:spPr>
          <a:xfrm>
            <a:off x="9278311" y="3252173"/>
            <a:ext cx="2576155" cy="958841"/>
          </a:xfrm>
          <a:prstGeom prst="cloud">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r>
              <a:rPr lang="en-US" sz="3200" b="1" dirty="0">
                <a:solidFill>
                  <a:prstClr val="black"/>
                </a:solidFill>
                <a:latin typeface="Calibri" panose="020F0502020204030204" pitchFamily="34" charset="0"/>
                <a:cs typeface="Calibri" panose="020F0502020204030204" pitchFamily="34" charset="0"/>
              </a:rPr>
              <a:t>QUAY VỀ</a:t>
            </a:r>
            <a:endParaRPr lang="vi-VN" sz="3200" b="1" dirty="0">
              <a:solidFill>
                <a:prstClr val="black"/>
              </a:solidFill>
              <a:latin typeface="Calibri" panose="020F0502020204030204" pitchFamily="34" charset="0"/>
              <a:cs typeface="Calibri" panose="020F0502020204030204" pitchFamily="34" charset="0"/>
            </a:endParaRPr>
          </a:p>
        </p:txBody>
      </p:sp>
      <p:sp>
        <p:nvSpPr>
          <p:cNvPr id="18" name="Rectangle 17"/>
          <p:cNvSpPr/>
          <p:nvPr/>
        </p:nvSpPr>
        <p:spPr>
          <a:xfrm>
            <a:off x="2069787" y="-37356"/>
            <a:ext cx="7208524" cy="761747"/>
          </a:xfrm>
          <a:prstGeom prst="rect">
            <a:avLst/>
          </a:prstGeom>
          <a:noFill/>
          <a:ln>
            <a:noFill/>
          </a:ln>
        </p:spPr>
        <p:txBody>
          <a:bodyPr wrap="square" lIns="68580" tIns="34290" rIns="68580" bIns="34290">
            <a:spAutoFit/>
          </a:bodyPr>
          <a:lstStyle/>
          <a:p>
            <a:pPr algn="ctr" defTabSz="685800" eaLnBrk="0" fontAlgn="base" hangingPunct="0">
              <a:spcBef>
                <a:spcPct val="0"/>
              </a:spcBef>
              <a:spcAft>
                <a:spcPct val="0"/>
              </a:spcAft>
              <a:defRPr/>
            </a:pPr>
            <a:r>
              <a:rPr lang="en-US" sz="4500" b="1" dirty="0">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VÒNG </a:t>
            </a:r>
            <a:r>
              <a:rPr lang="en-US" sz="4500" b="1">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QUAY MAY </a:t>
            </a:r>
            <a:r>
              <a:rPr lang="en-US" sz="4500" b="1" dirty="0">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MẮN</a:t>
            </a:r>
          </a:p>
        </p:txBody>
      </p:sp>
      <p:sp>
        <p:nvSpPr>
          <p:cNvPr id="2" name="TextBox 1"/>
          <p:cNvSpPr txBox="1"/>
          <p:nvPr/>
        </p:nvSpPr>
        <p:spPr>
          <a:xfrm>
            <a:off x="1253491" y="606471"/>
            <a:ext cx="10381673"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nl-NL" sz="3200" b="1">
                <a:latin typeface="Calibri" panose="020F0502020204030204" pitchFamily="34" charset="0"/>
                <a:cs typeface="Calibri" panose="020F0502020204030204" pitchFamily="34" charset="0"/>
              </a:rPr>
              <a:t>Tại sao việc giải mã thành công hệ gene người đã mở ra nhiều triển vọng trong việc bảo vệ sức khoẻ con người?</a:t>
            </a:r>
            <a:endParaRPr lang="en-US" sz="3200" b="1">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100" y="1453997"/>
            <a:ext cx="821571" cy="1422226"/>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12" y="4611254"/>
            <a:ext cx="1253493" cy="1253493"/>
          </a:xfrm>
          <a:prstGeom prst="rect">
            <a:avLst/>
          </a:prstGeom>
        </p:spPr>
      </p:pic>
      <p:sp>
        <p:nvSpPr>
          <p:cNvPr id="6" name="TextBox 5"/>
          <p:cNvSpPr txBox="1"/>
          <p:nvPr/>
        </p:nvSpPr>
        <p:spPr>
          <a:xfrm>
            <a:off x="1220781" y="4444595"/>
            <a:ext cx="10447095" cy="30469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nl-NL" sz="3200">
                <a:latin typeface="Calibri" panose="020F0502020204030204" pitchFamily="34" charset="0"/>
                <a:cs typeface="Calibri" panose="020F0502020204030204" pitchFamily="34" charset="0"/>
              </a:rPr>
              <a:t>Việc giải mã thành công hệ gene người giúp giải thích cơ chế gây đột biến hoặc bất thường ở gene gây ra biểu hiện tính trạng bệnh ở người, đồng thời mở ra hướng điều trị mới là sửa chữa hoặc loại bỏ các gene gây bệnh và thay vào đó là gene lành (hay còn gọi là liệu pháp gene). Điều đó đã đóng góp rất lớn trong việc bảo vệ sức khỏe con người.</a:t>
            </a:r>
            <a:endParaRPr lang="en-US" sz="3200">
              <a:latin typeface="Calibri" panose="020F0502020204030204" pitchFamily="34" charset="0"/>
              <a:ea typeface="Tahoma" panose="020B0604030504040204" pitchFamily="34" charset="0"/>
              <a:cs typeface="Calibri" panose="020F0502020204030204" pitchFamily="34" charset="0"/>
            </a:endParaRPr>
          </a:p>
        </p:txBody>
      </p:sp>
      <p:pic>
        <p:nvPicPr>
          <p:cNvPr id="8" name="Picture 2" descr="Giải mã bản đồ gien người | baotintuc.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8652" y="1780341"/>
            <a:ext cx="3374696" cy="261201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A38DB642-B96B-4E4F-95BE-DCA4F685BD55}" type="slidenum">
              <a:rPr lang="en-US" smtClean="0"/>
              <a:t>42</a:t>
            </a:fld>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58333E-6 6.93889E-18 L -4.58333E-6 -0.02407 " pathEditMode="relative" rAng="0" ptsTypes="AA">
                                      <p:cBhvr>
                                        <p:cTn id="6" dur="250" accel="50000" decel="50000" autoRev="1" fill="hold">
                                          <p:stCondLst>
                                            <p:cond delay="0"/>
                                          </p:stCondLst>
                                        </p:cTn>
                                        <p:tgtEl>
                                          <p:spTgt spid="18"/>
                                        </p:tgtEl>
                                        <p:attrNameLst>
                                          <p:attrName>ppt_x</p:attrName>
                                          <p:attrName>ppt_y</p:attrName>
                                        </p:attrNameLst>
                                      </p:cBhvr>
                                      <p:rCtr x="0" y="-1204"/>
                                    </p:animMotion>
                                    <p:animRot by="1500000">
                                      <p:cBhvr>
                                        <p:cTn id="7" dur="125" fill="hold">
                                          <p:stCondLst>
                                            <p:cond delay="0"/>
                                          </p:stCondLst>
                                        </p:cTn>
                                        <p:tgtEl>
                                          <p:spTgt spid="18"/>
                                        </p:tgtEl>
                                        <p:attrNameLst>
                                          <p:attrName>r</p:attrName>
                                        </p:attrNameLst>
                                      </p:cBhvr>
                                    </p:animRot>
                                    <p:animRot by="-1500000">
                                      <p:cBhvr>
                                        <p:cTn id="8" dur="125" fill="hold">
                                          <p:stCondLst>
                                            <p:cond delay="125"/>
                                          </p:stCondLst>
                                        </p:cTn>
                                        <p:tgtEl>
                                          <p:spTgt spid="18"/>
                                        </p:tgtEl>
                                        <p:attrNameLst>
                                          <p:attrName>r</p:attrName>
                                        </p:attrNameLst>
                                      </p:cBhvr>
                                    </p:animRot>
                                    <p:animRot by="-1500000">
                                      <p:cBhvr>
                                        <p:cTn id="9" dur="125" fill="hold">
                                          <p:stCondLst>
                                            <p:cond delay="250"/>
                                          </p:stCondLst>
                                        </p:cTn>
                                        <p:tgtEl>
                                          <p:spTgt spid="18"/>
                                        </p:tgtEl>
                                        <p:attrNameLst>
                                          <p:attrName>r</p:attrName>
                                        </p:attrNameLst>
                                      </p:cBhvr>
                                    </p:animRot>
                                    <p:animRot by="1500000">
                                      <p:cBhvr>
                                        <p:cTn id="10" dur="125" fill="hold">
                                          <p:stCondLst>
                                            <p:cond delay="375"/>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2" y="-30581"/>
            <a:ext cx="12192000" cy="6924944"/>
          </a:xfrm>
          <a:prstGeom prst="rect">
            <a:avLst/>
          </a:prstGeom>
        </p:spPr>
      </p:pic>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4329175"/>
            <a:ext cx="814875" cy="887195"/>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889217"/>
            <a:ext cx="609667" cy="663774"/>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5350119"/>
            <a:ext cx="390293" cy="424931"/>
          </a:xfrm>
          <a:prstGeom prst="rect">
            <a:avLst/>
          </a:prstGeom>
        </p:spPr>
      </p:pic>
      <p:sp>
        <p:nvSpPr>
          <p:cNvPr id="40" name="Cloud 39"/>
          <p:cNvSpPr/>
          <p:nvPr/>
        </p:nvSpPr>
        <p:spPr>
          <a:xfrm>
            <a:off x="-512509" y="453389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latin typeface="Calibri" panose="020F0502020204030204" pitchFamily="34" charset="0"/>
              <a:cs typeface="Calibri" panose="020F0502020204030204" pitchFamily="34" charset="0"/>
            </a:endParaRPr>
          </a:p>
        </p:txBody>
      </p:sp>
      <p:sp>
        <p:nvSpPr>
          <p:cNvPr id="41" name="Cloud 40"/>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latin typeface="Calibri" panose="020F0502020204030204" pitchFamily="34" charset="0"/>
              <a:cs typeface="Calibri" panose="020F0502020204030204" pitchFamily="34" charset="0"/>
            </a:endParaRPr>
          </a:p>
        </p:txBody>
      </p:sp>
      <p:sp>
        <p:nvSpPr>
          <p:cNvPr id="18" name="Cloud 17">
            <a:hlinkClick r:id="rId9" action="ppaction://hlinksldjump"/>
          </p:cNvPr>
          <p:cNvSpPr/>
          <p:nvPr/>
        </p:nvSpPr>
        <p:spPr>
          <a:xfrm>
            <a:off x="9173638" y="5672623"/>
            <a:ext cx="2708799" cy="1024218"/>
          </a:xfrm>
          <a:prstGeom prst="cloud">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r>
              <a:rPr lang="en-US" sz="3200" b="1" dirty="0">
                <a:solidFill>
                  <a:prstClr val="black"/>
                </a:solidFill>
                <a:latin typeface="Calibri" panose="020F0502020204030204" pitchFamily="34" charset="0"/>
                <a:cs typeface="Calibri" panose="020F0502020204030204" pitchFamily="34" charset="0"/>
              </a:rPr>
              <a:t>QUAY VỀ</a:t>
            </a:r>
            <a:endParaRPr lang="vi-VN" sz="3200" b="1" dirty="0">
              <a:solidFill>
                <a:prstClr val="black"/>
              </a:solidFill>
              <a:latin typeface="Calibri" panose="020F0502020204030204" pitchFamily="34" charset="0"/>
              <a:cs typeface="Calibri" panose="020F0502020204030204" pitchFamily="34" charset="0"/>
            </a:endParaRPr>
          </a:p>
        </p:txBody>
      </p:sp>
      <p:sp>
        <p:nvSpPr>
          <p:cNvPr id="19" name="Rectangle 18"/>
          <p:cNvSpPr/>
          <p:nvPr/>
        </p:nvSpPr>
        <p:spPr>
          <a:xfrm>
            <a:off x="2316476" y="309816"/>
            <a:ext cx="7208524" cy="761747"/>
          </a:xfrm>
          <a:prstGeom prst="rect">
            <a:avLst/>
          </a:prstGeom>
          <a:noFill/>
          <a:ln>
            <a:noFill/>
          </a:ln>
        </p:spPr>
        <p:txBody>
          <a:bodyPr wrap="square" lIns="68580" tIns="34290" rIns="68580" bIns="34290">
            <a:spAutoFit/>
          </a:bodyPr>
          <a:lstStyle/>
          <a:p>
            <a:pPr algn="ctr" defTabSz="685800" eaLnBrk="0" fontAlgn="base" hangingPunct="0">
              <a:spcBef>
                <a:spcPct val="0"/>
              </a:spcBef>
              <a:spcAft>
                <a:spcPct val="0"/>
              </a:spcAft>
              <a:defRPr/>
            </a:pPr>
            <a:r>
              <a:rPr lang="en-US" sz="4500" b="1" dirty="0">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VÒNG </a:t>
            </a:r>
            <a:r>
              <a:rPr lang="en-US" sz="4500" b="1">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QUAY MAY </a:t>
            </a:r>
            <a:r>
              <a:rPr lang="en-US" sz="4500" b="1" dirty="0">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MẮN</a:t>
            </a:r>
          </a:p>
        </p:txBody>
      </p:sp>
      <p:sp>
        <p:nvSpPr>
          <p:cNvPr id="2" name="TextBox 1"/>
          <p:cNvSpPr txBox="1"/>
          <p:nvPr/>
        </p:nvSpPr>
        <p:spPr>
          <a:xfrm>
            <a:off x="1244921" y="1186335"/>
            <a:ext cx="10381673"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nl-NL" sz="3200">
                <a:latin typeface="Calibri" panose="020F0502020204030204" pitchFamily="34" charset="0"/>
                <a:cs typeface="Calibri" panose="020F0502020204030204" pitchFamily="34" charset="0"/>
              </a:rPr>
              <a:t>Đột biến gene diễn ra theo hướng nào ít làm biến đổi chuỗi polypeptide nhất? </a:t>
            </a:r>
            <a:r>
              <a:rPr lang="en-US" sz="3200">
                <a:latin typeface="Calibri" panose="020F0502020204030204" pitchFamily="34" charset="0"/>
                <a:cs typeface="Calibri" panose="020F0502020204030204" pitchFamily="34" charset="0"/>
              </a:rPr>
              <a:t>Giải thích.</a:t>
            </a: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100" y="1453997"/>
            <a:ext cx="821571" cy="1422226"/>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3429000"/>
            <a:ext cx="1253493" cy="1253493"/>
          </a:xfrm>
          <a:prstGeom prst="rect">
            <a:avLst/>
          </a:prstGeom>
        </p:spPr>
      </p:pic>
      <p:sp>
        <p:nvSpPr>
          <p:cNvPr id="6" name="TextBox 5"/>
          <p:cNvSpPr txBox="1"/>
          <p:nvPr/>
        </p:nvSpPr>
        <p:spPr>
          <a:xfrm>
            <a:off x="1253493" y="3485782"/>
            <a:ext cx="10447095" cy="20621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nl-NL" sz="3200">
                <a:latin typeface="Calibri" panose="020F0502020204030204" pitchFamily="34" charset="0"/>
                <a:cs typeface="Calibri" panose="020F0502020204030204" pitchFamily="34" charset="0"/>
              </a:rPr>
              <a:t>Đột biến đồng nghĩa (đột biến im lặng) ít làm biến đổi chuỗi nucleotide nhất. Vì đột biến này làm cho codon này bị biến đổi thành một codon khác nhưng mã hoá cùng một loại amino acid, có nghĩa là chuỗi nucleotide không thay đổi.</a:t>
            </a:r>
            <a:endParaRPr lang="en-US" sz="3200">
              <a:latin typeface="Calibri" panose="020F0502020204030204" pitchFamily="34" charset="0"/>
              <a:ea typeface="Tahoma" panose="020B060403050404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A38DB642-B96B-4E4F-95BE-DCA4F685BD55}" type="slidenum">
              <a:rPr lang="en-US" smtClean="0"/>
              <a:t>43</a:t>
            </a:fld>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par>
                                <p:cTn id="19"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20" dur="250" accel="50000" decel="50000" autoRev="1" fill="hold">
                                          <p:stCondLst>
                                            <p:cond delay="0"/>
                                          </p:stCondLst>
                                        </p:cTn>
                                        <p:tgtEl>
                                          <p:spTgt spid="19"/>
                                        </p:tgtEl>
                                        <p:attrNameLst>
                                          <p:attrName>ppt_x</p:attrName>
                                          <p:attrName>ppt_y</p:attrName>
                                        </p:attrNameLst>
                                      </p:cBhvr>
                                      <p:rCtr x="0" y="-1204"/>
                                    </p:animMotion>
                                    <p:animRot by="1500000">
                                      <p:cBhvr>
                                        <p:cTn id="21" dur="125" fill="hold">
                                          <p:stCondLst>
                                            <p:cond delay="0"/>
                                          </p:stCondLst>
                                        </p:cTn>
                                        <p:tgtEl>
                                          <p:spTgt spid="19"/>
                                        </p:tgtEl>
                                        <p:attrNameLst>
                                          <p:attrName>r</p:attrName>
                                        </p:attrNameLst>
                                      </p:cBhvr>
                                    </p:animRot>
                                    <p:animRot by="-1500000">
                                      <p:cBhvr>
                                        <p:cTn id="22" dur="125" fill="hold">
                                          <p:stCondLst>
                                            <p:cond delay="125"/>
                                          </p:stCondLst>
                                        </p:cTn>
                                        <p:tgtEl>
                                          <p:spTgt spid="19"/>
                                        </p:tgtEl>
                                        <p:attrNameLst>
                                          <p:attrName>r</p:attrName>
                                        </p:attrNameLst>
                                      </p:cBhvr>
                                    </p:animRot>
                                    <p:animRot by="-1500000">
                                      <p:cBhvr>
                                        <p:cTn id="23" dur="125" fill="hold">
                                          <p:stCondLst>
                                            <p:cond delay="250"/>
                                          </p:stCondLst>
                                        </p:cTn>
                                        <p:tgtEl>
                                          <p:spTgt spid="19"/>
                                        </p:tgtEl>
                                        <p:attrNameLst>
                                          <p:attrName>r</p:attrName>
                                        </p:attrNameLst>
                                      </p:cBhvr>
                                    </p:animRot>
                                    <p:animRot by="1500000">
                                      <p:cBhvr>
                                        <p:cTn id="24" dur="125" fill="hold">
                                          <p:stCondLst>
                                            <p:cond delay="375"/>
                                          </p:stCondLst>
                                        </p:cTn>
                                        <p:tgtEl>
                                          <p:spTgt spid="1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19" grpId="0" animBg="1"/>
      <p:bldP spid="2"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944"/>
            <a:ext cx="12192000" cy="6924944"/>
          </a:xfrm>
          <a:prstGeom prst="rect">
            <a:avLst/>
          </a:prstGeom>
        </p:spPr>
      </p:pic>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3684099"/>
            <a:ext cx="814875" cy="887195"/>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244141"/>
            <a:ext cx="609667" cy="663774"/>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4705043"/>
            <a:ext cx="390293" cy="424931"/>
          </a:xfrm>
          <a:prstGeom prst="rect">
            <a:avLst/>
          </a:prstGeom>
        </p:spPr>
      </p:pic>
      <p:sp>
        <p:nvSpPr>
          <p:cNvPr id="40" name="Cloud 39"/>
          <p:cNvSpPr/>
          <p:nvPr/>
        </p:nvSpPr>
        <p:spPr>
          <a:xfrm>
            <a:off x="-512509" y="453389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latin typeface="Calibri" panose="020F0502020204030204" pitchFamily="34" charset="0"/>
              <a:cs typeface="Calibri" panose="020F0502020204030204" pitchFamily="34" charset="0"/>
            </a:endParaRPr>
          </a:p>
        </p:txBody>
      </p:sp>
      <p:sp>
        <p:nvSpPr>
          <p:cNvPr id="41" name="Cloud 40"/>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vi-VN" sz="1350">
              <a:solidFill>
                <a:prstClr val="white"/>
              </a:solidFill>
              <a:latin typeface="Calibri" panose="020F0502020204030204" pitchFamily="34" charset="0"/>
              <a:cs typeface="Calibri" panose="020F0502020204030204" pitchFamily="34" charset="0"/>
            </a:endParaRPr>
          </a:p>
        </p:txBody>
      </p:sp>
      <p:sp>
        <p:nvSpPr>
          <p:cNvPr id="17" name="Cloud 16">
            <a:hlinkClick r:id="rId9" action="ppaction://hlinksldjump"/>
          </p:cNvPr>
          <p:cNvSpPr/>
          <p:nvPr/>
        </p:nvSpPr>
        <p:spPr>
          <a:xfrm>
            <a:off x="8731832" y="2148724"/>
            <a:ext cx="2621968" cy="1109194"/>
          </a:xfrm>
          <a:prstGeom prst="cloud">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r>
              <a:rPr lang="en-US" sz="3200" b="1" dirty="0">
                <a:solidFill>
                  <a:prstClr val="black"/>
                </a:solidFill>
                <a:latin typeface="Calibri" panose="020F0502020204030204" pitchFamily="34" charset="0"/>
                <a:cs typeface="Calibri" panose="020F0502020204030204" pitchFamily="34" charset="0"/>
              </a:rPr>
              <a:t>QUAY VỀ</a:t>
            </a:r>
            <a:endParaRPr lang="vi-VN" sz="3200" b="1" dirty="0">
              <a:solidFill>
                <a:prstClr val="black"/>
              </a:solidFill>
              <a:latin typeface="Calibri" panose="020F0502020204030204" pitchFamily="34" charset="0"/>
              <a:cs typeface="Calibri" panose="020F0502020204030204" pitchFamily="34" charset="0"/>
            </a:endParaRPr>
          </a:p>
        </p:txBody>
      </p:sp>
      <p:sp>
        <p:nvSpPr>
          <p:cNvPr id="19" name="Rectangle 18"/>
          <p:cNvSpPr/>
          <p:nvPr/>
        </p:nvSpPr>
        <p:spPr>
          <a:xfrm>
            <a:off x="2086961" y="-105932"/>
            <a:ext cx="7208524" cy="761747"/>
          </a:xfrm>
          <a:prstGeom prst="rect">
            <a:avLst/>
          </a:prstGeom>
          <a:noFill/>
          <a:ln>
            <a:noFill/>
          </a:ln>
        </p:spPr>
        <p:txBody>
          <a:bodyPr wrap="square" lIns="68580" tIns="34290" rIns="68580" bIns="34290">
            <a:spAutoFit/>
          </a:bodyPr>
          <a:lstStyle/>
          <a:p>
            <a:pPr algn="ctr" defTabSz="685800" eaLnBrk="0" fontAlgn="base" hangingPunct="0">
              <a:spcBef>
                <a:spcPct val="0"/>
              </a:spcBef>
              <a:spcAft>
                <a:spcPct val="0"/>
              </a:spcAft>
              <a:defRPr/>
            </a:pPr>
            <a:r>
              <a:rPr lang="en-US" sz="4500" b="1" dirty="0">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VÒNG </a:t>
            </a:r>
            <a:r>
              <a:rPr lang="en-US" sz="4500" b="1">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QUAY MAY </a:t>
            </a:r>
            <a:r>
              <a:rPr lang="en-US" sz="4500" b="1" dirty="0">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MẮN</a:t>
            </a:r>
          </a:p>
        </p:txBody>
      </p:sp>
      <p:sp>
        <p:nvSpPr>
          <p:cNvPr id="2" name="TextBox 1"/>
          <p:cNvSpPr txBox="1"/>
          <p:nvPr/>
        </p:nvSpPr>
        <p:spPr>
          <a:xfrm>
            <a:off x="1253491" y="604367"/>
            <a:ext cx="10381673"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nl-NL" sz="3200" b="1">
                <a:latin typeface="Calibri" panose="020F0502020204030204" pitchFamily="34" charset="0"/>
                <a:cs typeface="Calibri" panose="020F0502020204030204" pitchFamily="34" charset="0"/>
              </a:rPr>
              <a:t>Công nghệ gene có vai trò như thế nào đối với đời sống con người?</a:t>
            </a:r>
            <a:endParaRPr lang="en-US" sz="3200" b="1">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960" y="744082"/>
            <a:ext cx="821571" cy="1422226"/>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712" y="4691693"/>
            <a:ext cx="1253493" cy="1253493"/>
          </a:xfrm>
          <a:prstGeom prst="rect">
            <a:avLst/>
          </a:prstGeom>
        </p:spPr>
      </p:pic>
      <p:sp>
        <p:nvSpPr>
          <p:cNvPr id="6" name="TextBox 5"/>
          <p:cNvSpPr txBox="1"/>
          <p:nvPr/>
        </p:nvSpPr>
        <p:spPr>
          <a:xfrm>
            <a:off x="1220781" y="3760917"/>
            <a:ext cx="10836101" cy="30469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nl-NL" sz="3200" b="1">
                <a:latin typeface="Calibri" panose="020F0502020204030204" pitchFamily="34" charset="0"/>
                <a:cs typeface="Calibri" panose="020F0502020204030204" pitchFamily="34" charset="0"/>
              </a:rPr>
              <a:t>Vai trò của công nghệ gene đối với đời sống con người: Nhờ kĩ thuật chuyển gene, con người đã đưa vào sản xuất nhiều giống thực vật và động vật biến đổi gene mang những tính trạng có giá trị như tăng khả năng kháng bệnh, chống chịu với các điều kiện bất lợi; có năng suất và chất lượng sản phẩm cao; có thể sản xuất các loại thuốc chữa bệnh cho con người. </a:t>
            </a:r>
            <a:endParaRPr lang="en-US" sz="3200" b="1">
              <a:latin typeface="Calibri" panose="020F0502020204030204" pitchFamily="34" charset="0"/>
              <a:ea typeface="Tahoma" panose="020B0604030504040204" pitchFamily="34" charset="0"/>
              <a:cs typeface="Calibri" panose="020F0502020204030204" pitchFamily="34" charset="0"/>
            </a:endParaRPr>
          </a:p>
        </p:txBody>
      </p:sp>
      <p:pic>
        <p:nvPicPr>
          <p:cNvPr id="8" name="Picture 2" descr="Ứng dụng công nghệ gene di truyền trong y kho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21643" y="1720573"/>
            <a:ext cx="2621968" cy="196647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A38DB642-B96B-4E4F-95BE-DCA4F685BD55}" type="slidenum">
              <a:rPr lang="en-US" smtClean="0"/>
              <a:t>44</a:t>
            </a:fld>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par>
                                <p:cTn id="19" presetID="34" presetClass="emph" presetSubtype="0" repeatCount="indefinite" fill="hold" grpId="0" nodeType="withEffect">
                                  <p:stCondLst>
                                    <p:cond delay="0"/>
                                  </p:stCondLst>
                                  <p:iterate type="lt">
                                    <p:tmPct val="10000"/>
                                  </p:iterate>
                                  <p:childTnLst>
                                    <p:animMotion origin="layout" path="M 3.125E-6 3.7037E-6 L 3.125E-6 -0.02408 " pathEditMode="relative" rAng="0" ptsTypes="AA">
                                      <p:cBhvr>
                                        <p:cTn id="20" dur="250" accel="50000" decel="50000" autoRev="1" fill="hold">
                                          <p:stCondLst>
                                            <p:cond delay="0"/>
                                          </p:stCondLst>
                                        </p:cTn>
                                        <p:tgtEl>
                                          <p:spTgt spid="19"/>
                                        </p:tgtEl>
                                        <p:attrNameLst>
                                          <p:attrName>ppt_x</p:attrName>
                                          <p:attrName>ppt_y</p:attrName>
                                        </p:attrNameLst>
                                      </p:cBhvr>
                                      <p:rCtr x="0" y="-1204"/>
                                    </p:animMotion>
                                    <p:animRot by="1500000">
                                      <p:cBhvr>
                                        <p:cTn id="21" dur="125" fill="hold">
                                          <p:stCondLst>
                                            <p:cond delay="0"/>
                                          </p:stCondLst>
                                        </p:cTn>
                                        <p:tgtEl>
                                          <p:spTgt spid="19"/>
                                        </p:tgtEl>
                                        <p:attrNameLst>
                                          <p:attrName>r</p:attrName>
                                        </p:attrNameLst>
                                      </p:cBhvr>
                                    </p:animRot>
                                    <p:animRot by="-1500000">
                                      <p:cBhvr>
                                        <p:cTn id="22" dur="125" fill="hold">
                                          <p:stCondLst>
                                            <p:cond delay="125"/>
                                          </p:stCondLst>
                                        </p:cTn>
                                        <p:tgtEl>
                                          <p:spTgt spid="19"/>
                                        </p:tgtEl>
                                        <p:attrNameLst>
                                          <p:attrName>r</p:attrName>
                                        </p:attrNameLst>
                                      </p:cBhvr>
                                    </p:animRot>
                                    <p:animRot by="-1500000">
                                      <p:cBhvr>
                                        <p:cTn id="23" dur="125" fill="hold">
                                          <p:stCondLst>
                                            <p:cond delay="250"/>
                                          </p:stCondLst>
                                        </p:cTn>
                                        <p:tgtEl>
                                          <p:spTgt spid="19"/>
                                        </p:tgtEl>
                                        <p:attrNameLst>
                                          <p:attrName>r</p:attrName>
                                        </p:attrNameLst>
                                      </p:cBhvr>
                                    </p:animRot>
                                    <p:animRot by="1500000">
                                      <p:cBhvr>
                                        <p:cTn id="24" dur="125" fill="hold">
                                          <p:stCondLst>
                                            <p:cond delay="375"/>
                                          </p:stCondLst>
                                        </p:cTn>
                                        <p:tgtEl>
                                          <p:spTgt spid="1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19" grpId="0" animBg="1"/>
      <p:bldP spid="2"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3493" y="810434"/>
            <a:ext cx="10381673" cy="206210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vi-VN" sz="3200" b="1">
                <a:latin typeface="Calibri" panose="020F0502020204030204" pitchFamily="34" charset="0"/>
              </a:rPr>
              <a:t>Theo em, việc tạo giống sinh vật biến đổi gene có trái với đạo đức sinh học không? Tại sao? Quan điểm của em như thế nào về việc sản xuất và sử dụng sản phẩm biến đổi gene?</a:t>
            </a:r>
            <a:endParaRPr lang="en-US" sz="3200" b="1">
              <a:latin typeface="+mj-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371" y="850674"/>
            <a:ext cx="821571" cy="142222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29000"/>
            <a:ext cx="1253493" cy="1253493"/>
          </a:xfrm>
          <a:prstGeom prst="rect">
            <a:avLst/>
          </a:prstGeom>
        </p:spPr>
      </p:pic>
      <p:sp>
        <p:nvSpPr>
          <p:cNvPr id="5" name="TextBox 4"/>
          <p:cNvSpPr txBox="1"/>
          <p:nvPr/>
        </p:nvSpPr>
        <p:spPr>
          <a:xfrm>
            <a:off x="1376040" y="2934341"/>
            <a:ext cx="10381673" cy="35394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solidFill>
                  <a:srgbClr val="00B050"/>
                </a:solidFill>
                <a:latin typeface="Calibri" panose="020F0502020204030204" pitchFamily="34" charset="0"/>
              </a:rPr>
              <a:t>- Theo em, việc tạo giống sinh vật biến đổi gene có một phần trái với đạo đức sinh học. Vì:</a:t>
            </a:r>
            <a:endParaRPr lang="en-US" sz="3200" b="1">
              <a:solidFill>
                <a:srgbClr val="00B050"/>
              </a:solidFill>
              <a:latin typeface="+mj-lt"/>
            </a:endParaRPr>
          </a:p>
          <a:p>
            <a:pPr algn="just"/>
            <a:r>
              <a:rPr lang="vi-VN" sz="3200" b="1">
                <a:latin typeface="Calibri" panose="020F0502020204030204" pitchFamily="34" charset="0"/>
              </a:rPr>
              <a:t> + Một số sinh vật biến đổi gene được tạo ra mạng lại nhiều lợi ích và tác hại của chúng vẫn chưa được ghi nhận tính đến thời điểm hiện tại, những sinh vật này cũng được kiểm soát nghiêm ngặt bởi các đạo luật nên chúng được tạo ra không trái với đạo đức sinh học.</a:t>
            </a:r>
            <a:endParaRPr lang="en-US" sz="3200" b="1">
              <a:latin typeface="+mj-lt"/>
            </a:endParaRPr>
          </a:p>
        </p:txBody>
      </p:sp>
      <p:sp>
        <p:nvSpPr>
          <p:cNvPr id="6" name="Google Shape;158;p6"/>
          <p:cNvSpPr/>
          <p:nvPr/>
        </p:nvSpPr>
        <p:spPr>
          <a:xfrm>
            <a:off x="4791241" y="173408"/>
            <a:ext cx="2360868" cy="57522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gn="ctr">
              <a:lnSpc>
                <a:spcPct val="109000"/>
              </a:lnSpc>
              <a:spcAft>
                <a:spcPts val="300"/>
              </a:spcAft>
            </a:pPr>
            <a:r>
              <a:rPr lang="en-SG" sz="3200" b="1"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VẬN DỤNG</a:t>
            </a:r>
            <a:endParaRPr lang="en-US" sz="3200" b="1" dirty="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A38DB642-B96B-4E4F-95BE-DCA4F685BD55}" type="slidenum">
              <a:rPr lang="en-US" smtClean="0"/>
              <a:t>45</a:t>
            </a:fld>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64150"/>
            <a:ext cx="1253493" cy="1253493"/>
          </a:xfrm>
          <a:prstGeom prst="rect">
            <a:avLst/>
          </a:prstGeom>
        </p:spPr>
      </p:pic>
      <p:sp>
        <p:nvSpPr>
          <p:cNvPr id="5" name="TextBox 4"/>
          <p:cNvSpPr txBox="1"/>
          <p:nvPr/>
        </p:nvSpPr>
        <p:spPr>
          <a:xfrm>
            <a:off x="1253493" y="967402"/>
            <a:ext cx="10784536"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latin typeface="Calibri" panose="020F0502020204030204" pitchFamily="34" charset="0"/>
              </a:rPr>
              <a:t> + Tuy nhiên, có một số sinh vật biến đổi gene được tạo ra không mang mục đích cụ thể, thậm chí còn gây ra tranh cãi và tác động tiêu cực, việc tạo ra những sinh vật đó là trái với đạo đức sinh học. Ví dụ điển hình là: tạo ra giống lợn mang khuôn mặt con người với mục đích nghiên cứu và làm vật nuôi.</a:t>
            </a:r>
            <a:endParaRPr lang="en-US" sz="3200" b="1">
              <a:latin typeface="+mj-lt"/>
            </a:endParaRPr>
          </a:p>
        </p:txBody>
      </p:sp>
      <p:sp>
        <p:nvSpPr>
          <p:cNvPr id="6" name="Google Shape;158;p6"/>
          <p:cNvSpPr/>
          <p:nvPr/>
        </p:nvSpPr>
        <p:spPr>
          <a:xfrm>
            <a:off x="4791241" y="166636"/>
            <a:ext cx="2360868" cy="57522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gn="ctr">
              <a:lnSpc>
                <a:spcPct val="109000"/>
              </a:lnSpc>
              <a:spcAft>
                <a:spcPts val="300"/>
              </a:spcAft>
            </a:pPr>
            <a:r>
              <a:rPr lang="en-SG" sz="32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VẬN DỤNG</a:t>
            </a:r>
            <a:endParaRPr lang="en-US" sz="32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A38DB642-B96B-4E4F-95BE-DCA4F685BD55}" type="slidenum">
              <a:rPr lang="en-US" smtClean="0"/>
              <a:t>46</a:t>
            </a:fld>
            <a:endParaRPr lang="en-US"/>
          </a:p>
        </p:txBody>
      </p:sp>
      <p:pic>
        <p:nvPicPr>
          <p:cNvPr id="1028" name="Picture 4" descr="Tranh nhau mua lợn đột biến mặt giống người"/>
          <p:cNvPicPr>
            <a:picLocks noChangeAspect="1" noChangeArrowheads="1"/>
          </p:cNvPicPr>
          <p:nvPr/>
        </p:nvPicPr>
        <p:blipFill rotWithShape="1">
          <a:blip r:embed="rId3">
            <a:extLst>
              <a:ext uri="{28A0092B-C50C-407E-A947-70E740481C1C}">
                <a14:useLocalDpi xmlns:a14="http://schemas.microsoft.com/office/drawing/2010/main" val="0"/>
              </a:ext>
            </a:extLst>
          </a:blip>
          <a:srcRect t="17587"/>
          <a:stretch>
            <a:fillRect/>
          </a:stretch>
        </p:blipFill>
        <p:spPr bwMode="auto">
          <a:xfrm>
            <a:off x="4147150" y="3623298"/>
            <a:ext cx="3368565" cy="30981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3493" y="850674"/>
            <a:ext cx="10793963"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vi-VN" sz="3200" b="1">
                <a:latin typeface="Calibri" panose="020F0502020204030204" pitchFamily="34" charset="0"/>
              </a:rPr>
              <a:t>Theo em, việc tạo giống sinh vật biến đổi gene có trái với đạo đức sinh học không? Tại sao? Quan điểm của em như thế nào về việc sản xuất và sử dụng sản phẩm biến đổi gene?</a:t>
            </a:r>
            <a:endParaRPr lang="en-US" sz="3200" b="1">
              <a:latin typeface="+mj-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371" y="850674"/>
            <a:ext cx="821571" cy="1422226"/>
          </a:xfrm>
          <a:prstGeom prst="rect">
            <a:avLst/>
          </a:prstGeom>
        </p:spPr>
      </p:pic>
      <p:sp>
        <p:nvSpPr>
          <p:cNvPr id="6" name="Google Shape;158;p6"/>
          <p:cNvSpPr/>
          <p:nvPr/>
        </p:nvSpPr>
        <p:spPr>
          <a:xfrm>
            <a:off x="4319901" y="166636"/>
            <a:ext cx="2360868" cy="57522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gn="ctr">
              <a:lnSpc>
                <a:spcPct val="109000"/>
              </a:lnSpc>
              <a:spcAft>
                <a:spcPts val="300"/>
              </a:spcAft>
            </a:pPr>
            <a:r>
              <a:rPr lang="en-SG" sz="32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VẬN DỤNG</a:t>
            </a:r>
            <a:endParaRPr lang="en-US" sz="32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A38DB642-B96B-4E4F-95BE-DCA4F685BD55}" type="slidenum">
              <a:rPr lang="en-US" smtClean="0"/>
              <a:t>47</a:t>
            </a:fld>
            <a:endParaRPr lang="en-US"/>
          </a:p>
        </p:txBody>
      </p:sp>
      <p:pic>
        <p:nvPicPr>
          <p:cNvPr id="9" name="Picture 8"/>
          <p:cNvPicPr>
            <a:picLocks noChangeAspect="1"/>
          </p:cNvPicPr>
          <p:nvPr/>
        </p:nvPicPr>
        <p:blipFill>
          <a:blip r:embed="rId3"/>
          <a:stretch>
            <a:fillRect/>
          </a:stretch>
        </p:blipFill>
        <p:spPr>
          <a:xfrm>
            <a:off x="3490425" y="3088663"/>
            <a:ext cx="4611069" cy="3267687"/>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29000"/>
            <a:ext cx="1253493" cy="1253493"/>
          </a:xfrm>
          <a:prstGeom prst="rect">
            <a:avLst/>
          </a:prstGeom>
        </p:spPr>
      </p:pic>
      <p:sp>
        <p:nvSpPr>
          <p:cNvPr id="5" name="TextBox 4"/>
          <p:cNvSpPr txBox="1"/>
          <p:nvPr/>
        </p:nvSpPr>
        <p:spPr>
          <a:xfrm>
            <a:off x="1305340" y="1212275"/>
            <a:ext cx="6862985" cy="550920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latin typeface="Calibri" panose="020F0502020204030204" pitchFamily="34" charset="0"/>
                <a:cs typeface="Calibri" panose="020F0502020204030204" pitchFamily="34" charset="0"/>
              </a:rPr>
              <a:t> </a:t>
            </a:r>
            <a:r>
              <a:rPr lang="vi-VN" sz="3200" b="1">
                <a:solidFill>
                  <a:srgbClr val="00B050"/>
                </a:solidFill>
                <a:latin typeface="Calibri" panose="020F0502020204030204" pitchFamily="34" charset="0"/>
                <a:cs typeface="Calibri" panose="020F0502020204030204" pitchFamily="34" charset="0"/>
              </a:rPr>
              <a:t>- Quan điểm của em về việc sản xuất và sử dụng sản phẩm biến đổi gene: </a:t>
            </a:r>
            <a:r>
              <a:rPr lang="vi-VN" sz="3200" b="1">
                <a:latin typeface="Calibri" panose="020F0502020204030204" pitchFamily="34" charset="0"/>
                <a:cs typeface="Calibri" panose="020F0502020204030204" pitchFamily="34" charset="0"/>
              </a:rPr>
              <a:t>việc sản xuất và sử dụng sản phẩm biến đổi gene nếu được kiểm soát chặt chẽ và dùng đúng mục đích sẽ mang lại nhiều lợi ích cho con người, giải quyết được các vấn đề như năng suất cây trồng, an ninh lương thực; tuy nhiên sản phẩm biến đổi gene luôn khiến người tiêu dùng lo ngại về chính sự biến đổi gene đó.</a:t>
            </a:r>
            <a:endParaRPr lang="en-US" sz="3200" b="1">
              <a:latin typeface="Calibri" panose="020F0502020204030204" pitchFamily="34" charset="0"/>
              <a:cs typeface="Calibri" panose="020F0502020204030204" pitchFamily="34" charset="0"/>
            </a:endParaRPr>
          </a:p>
        </p:txBody>
      </p:sp>
      <p:sp>
        <p:nvSpPr>
          <p:cNvPr id="6" name="Google Shape;158;p6"/>
          <p:cNvSpPr/>
          <p:nvPr/>
        </p:nvSpPr>
        <p:spPr>
          <a:xfrm>
            <a:off x="4319901" y="166636"/>
            <a:ext cx="2360868" cy="57522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gn="ctr">
              <a:lnSpc>
                <a:spcPct val="109000"/>
              </a:lnSpc>
              <a:spcAft>
                <a:spcPts val="300"/>
              </a:spcAft>
            </a:pPr>
            <a:r>
              <a:rPr lang="en-SG" sz="32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VẬN DỤNG</a:t>
            </a:r>
            <a:endParaRPr lang="en-US" sz="32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A38DB642-B96B-4E4F-95BE-DCA4F685BD55}" type="slidenum">
              <a:rPr lang="en-US" smtClean="0"/>
              <a:t>48</a:t>
            </a:fld>
            <a:endParaRPr lang="en-US"/>
          </a:p>
        </p:txBody>
      </p:sp>
      <p:pic>
        <p:nvPicPr>
          <p:cNvPr id="9" name="Picture 8"/>
          <p:cNvPicPr>
            <a:picLocks noChangeAspect="1"/>
          </p:cNvPicPr>
          <p:nvPr/>
        </p:nvPicPr>
        <p:blipFill>
          <a:blip r:embed="rId3"/>
          <a:stretch>
            <a:fillRect/>
          </a:stretch>
        </p:blipFill>
        <p:spPr>
          <a:xfrm>
            <a:off x="8298284" y="3116424"/>
            <a:ext cx="3694034" cy="261782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50" y="1291276"/>
            <a:ext cx="2157668" cy="2852437"/>
          </a:xfrm>
          <a:prstGeom prst="rect">
            <a:avLst/>
          </a:prstGeom>
        </p:spPr>
      </p:pic>
      <p:sp>
        <p:nvSpPr>
          <p:cNvPr id="3" name="Rectangle 2"/>
          <p:cNvSpPr/>
          <p:nvPr/>
        </p:nvSpPr>
        <p:spPr>
          <a:xfrm>
            <a:off x="2392218" y="768056"/>
            <a:ext cx="8961582"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2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Dựa vào cơ chế điều hoà biểu hiện gene của operon Lac, hãy cho biết ý nghĩa của điều hoà biểu hiện gene đối với quá trình trao đổi chất ở sinh vật.</a:t>
            </a:r>
            <a:endParaRPr lang="en-US" sz="3200" b="1">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Arrow: Right 3">
            <a:hlinkClick r:id="rId3" action="ppaction://hlinksldjump"/>
          </p:cNvPr>
          <p:cNvSpPr/>
          <p:nvPr/>
        </p:nvSpPr>
        <p:spPr>
          <a:xfrm rot="10800000">
            <a:off x="11074399" y="6188364"/>
            <a:ext cx="526473" cy="35098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A38DB642-B96B-4E4F-95BE-DCA4F685BD55}" type="slidenum">
              <a:rPr lang="en-US" smtClean="0"/>
              <a:t>5</a:t>
            </a:fld>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ệnh bạch tạng là gì? Nguyên nhân, dấu hiệu và cách điều trị"/>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2578" y="1443531"/>
            <a:ext cx="3496368" cy="2331268"/>
          </a:xfrm>
          <a:prstGeom prst="rect">
            <a:avLst/>
          </a:prstGeom>
          <a:noFill/>
          <a:ln>
            <a:noFill/>
          </a:ln>
        </p:spPr>
      </p:pic>
      <p:pic>
        <p:nvPicPr>
          <p:cNvPr id="3" name="Picture 2" descr="Cừu Quinto sinh hoạt và di chuyển bình thường dù nó có tới 5 chân. "/>
          <p:cNvPicPr>
            <a:picLocks noChangeAspect="1"/>
          </p:cNvPicPr>
          <p:nvPr/>
        </p:nvPicPr>
        <p:blipFill rotWithShape="1">
          <a:blip r:embed="rId3">
            <a:extLst>
              <a:ext uri="{28A0092B-C50C-407E-A947-70E740481C1C}">
                <a14:useLocalDpi xmlns:a14="http://schemas.microsoft.com/office/drawing/2010/main" val="0"/>
              </a:ext>
            </a:extLst>
          </a:blip>
          <a:srcRect l="10378" t="1" r="10629" b="11399"/>
          <a:stretch>
            <a:fillRect/>
          </a:stretch>
        </p:blipFill>
        <p:spPr bwMode="auto">
          <a:xfrm>
            <a:off x="4608945" y="1443531"/>
            <a:ext cx="3496367" cy="2337000"/>
          </a:xfrm>
          <a:prstGeom prst="rect">
            <a:avLst/>
          </a:prstGeom>
          <a:noFill/>
          <a:ln>
            <a:noFill/>
          </a:ln>
        </p:spPr>
      </p:pic>
      <p:pic>
        <p:nvPicPr>
          <p:cNvPr id="4" name="Picture 3" descr="Tận mục những loài động vật đột biến kỳ lạ nhất hành tinh | Khoa ..."/>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5312" y="1443530"/>
            <a:ext cx="2950616" cy="2333145"/>
          </a:xfrm>
          <a:prstGeom prst="rect">
            <a:avLst/>
          </a:prstGeom>
          <a:noFill/>
          <a:ln>
            <a:noFill/>
          </a:ln>
        </p:spPr>
      </p:pic>
      <p:pic>
        <p:nvPicPr>
          <p:cNvPr id="5" name="Picture 4" descr="Nỗi đau nạn nhân chất độc da cam: Không gì so sánh được"/>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41312" y="3774799"/>
            <a:ext cx="5294688" cy="2778401"/>
          </a:xfrm>
          <a:prstGeom prst="rect">
            <a:avLst/>
          </a:prstGeom>
          <a:noFill/>
          <a:ln>
            <a:no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550" y="3979058"/>
            <a:ext cx="2157668" cy="2852437"/>
          </a:xfrm>
          <a:prstGeom prst="rect">
            <a:avLst/>
          </a:prstGeom>
        </p:spPr>
      </p:pic>
      <p:sp>
        <p:nvSpPr>
          <p:cNvPr id="7" name="Rectangle 6"/>
          <p:cNvSpPr/>
          <p:nvPr/>
        </p:nvSpPr>
        <p:spPr>
          <a:xfrm>
            <a:off x="1905237" y="264183"/>
            <a:ext cx="9150691"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tabLst>
                <a:tab pos="2114550" algn="l"/>
              </a:tabLst>
            </a:pPr>
            <a:r>
              <a:rPr lang="en-US" sz="3200" b="1">
                <a:solidFill>
                  <a:srgbClr val="FF0000"/>
                </a:solidFill>
                <a:latin typeface="Calibri" panose="020F0502020204030204" pitchFamily="34" charset="0"/>
                <a:cs typeface="Calibri" panose="020F0502020204030204" pitchFamily="34" charset="0"/>
              </a:rPr>
              <a:t>CH Khóa: </a:t>
            </a:r>
            <a:r>
              <a:rPr lang="en-US"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Hiện tượng trên là gì? </a:t>
            </a:r>
            <a:r>
              <a:rPr lang="en-US" sz="3200" b="1">
                <a:solidFill>
                  <a:srgbClr val="00B050"/>
                </a:solidFill>
                <a:effectLst/>
                <a:latin typeface="Calibri" panose="020F0502020204030204" pitchFamily="34" charset="0"/>
                <a:ea typeface="Calibri" panose="020F0502020204030204" pitchFamily="34" charset="0"/>
                <a:cs typeface="Calibri" panose="020F0502020204030204" pitchFamily="34" charset="0"/>
              </a:rPr>
              <a:t>Tại sao con cái sinh ra lại có những bệnh tật như vậy?</a:t>
            </a:r>
          </a:p>
        </p:txBody>
      </p:sp>
      <p:sp>
        <p:nvSpPr>
          <p:cNvPr id="8" name="Slide Number Placeholder 7"/>
          <p:cNvSpPr>
            <a:spLocks noGrp="1"/>
          </p:cNvSpPr>
          <p:nvPr>
            <p:ph type="sldNum" sz="quarter" idx="12"/>
          </p:nvPr>
        </p:nvSpPr>
        <p:spPr/>
        <p:txBody>
          <a:bodyPr/>
          <a:lstStyle/>
          <a:p>
            <a:fld id="{A38DB642-B96B-4E4F-95BE-DCA4F685BD55}" type="slidenum">
              <a:rPr lang="en-US" smtClean="0"/>
              <a:t>6</a:t>
            </a:fld>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3331"/>
            <a:ext cx="12190992" cy="6851337"/>
          </a:xfrm>
          <a:prstGeom prst="rect">
            <a:avLst/>
          </a:prstGeom>
        </p:spPr>
      </p:pic>
      <p:sp>
        <p:nvSpPr>
          <p:cNvPr id="6" name="TextBox 5"/>
          <p:cNvSpPr txBox="1"/>
          <p:nvPr/>
        </p:nvSpPr>
        <p:spPr>
          <a:xfrm>
            <a:off x="2868593" y="136525"/>
            <a:ext cx="6988916" cy="2308324"/>
          </a:xfrm>
          <a:prstGeom prst="rect">
            <a:avLst/>
          </a:prstGeom>
          <a:noFill/>
        </p:spPr>
        <p:txBody>
          <a:bodyPr wrap="square">
            <a:spAutoFit/>
          </a:bodyPr>
          <a:lstStyle/>
          <a:p>
            <a:pPr algn="ctr" eaLnBrk="1" hangingPunct="1">
              <a:defRPr/>
            </a:pPr>
            <a:r>
              <a:rPr lang="en-US" altLang="en-US" sz="4800" b="1">
                <a:ln w="12700" cmpd="sng">
                  <a:solidFill>
                    <a:srgbClr val="FFFF00"/>
                  </a:solidFill>
                  <a:prstDash val="solid"/>
                </a:ln>
                <a:solidFill>
                  <a:srgbClr val="FF0000"/>
                </a:solidFill>
                <a:effectLst>
                  <a:outerShdw blurRad="50800" dist="38100" dir="10800000" algn="r" rotWithShape="0">
                    <a:prstClr val="black">
                      <a:alpha val="40000"/>
                    </a:prstClr>
                  </a:outerShdw>
                </a:effectLst>
                <a:latin typeface="Calibri" panose="020F0502020204030204" pitchFamily="34" charset="0"/>
                <a:cs typeface="Calibri" panose="020F0502020204030204" pitchFamily="34" charset="0"/>
              </a:rPr>
              <a:t>BÀI 4:</a:t>
            </a:r>
          </a:p>
          <a:p>
            <a:pPr algn="ctr" eaLnBrk="1" hangingPunct="1">
              <a:defRPr/>
            </a:pPr>
            <a:r>
              <a:rPr lang="en-US" altLang="en-US" sz="4800" b="1">
                <a:ln w="12700" cmpd="sng">
                  <a:solidFill>
                    <a:srgbClr val="FFFF00"/>
                  </a:solidFill>
                  <a:prstDash val="solid"/>
                </a:ln>
                <a:solidFill>
                  <a:srgbClr val="FF0000"/>
                </a:solidFill>
                <a:effectLst>
                  <a:outerShdw blurRad="50800" dist="38100" dir="10800000" algn="r" rotWithShape="0">
                    <a:prstClr val="black">
                      <a:alpha val="40000"/>
                    </a:prstClr>
                  </a:outerShdw>
                </a:effectLst>
                <a:latin typeface="Calibri" panose="020F0502020204030204" pitchFamily="34" charset="0"/>
                <a:cs typeface="Calibri" panose="020F0502020204030204" pitchFamily="34" charset="0"/>
              </a:rPr>
              <a:t>HỆ GENE, ĐỘT BIẾN GENE VÀ CÔNG NGHỆ GENE</a:t>
            </a:r>
            <a:endParaRPr lang="en-US" altLang="en-US" sz="4800" b="1" dirty="0">
              <a:ln w="12700" cmpd="sng">
                <a:solidFill>
                  <a:srgbClr val="FFFF00"/>
                </a:solidFill>
                <a:prstDash val="solid"/>
              </a:ln>
              <a:solidFill>
                <a:srgbClr val="FF0000"/>
              </a:solidFill>
              <a:effectLst>
                <a:outerShdw blurRad="50800" dist="38100" dir="10800000" algn="r" rotWithShape="0">
                  <a:prstClr val="black">
                    <a:alpha val="40000"/>
                  </a:prstClr>
                </a:outerShdw>
              </a:effectLst>
              <a:latin typeface="Calibri" panose="020F0502020204030204" pitchFamily="34" charset="0"/>
              <a:cs typeface="Calibri" panose="020F0502020204030204" pitchFamily="34" charset="0"/>
            </a:endParaRPr>
          </a:p>
        </p:txBody>
      </p:sp>
      <p:pic>
        <p:nvPicPr>
          <p:cNvPr id="1026" name="Picture 2" descr="Gene — Knowledge Hub"/>
          <p:cNvPicPr>
            <a:picLocks noChangeAspect="1" noChangeArrowheads="1"/>
          </p:cNvPicPr>
          <p:nvPr/>
        </p:nvPicPr>
        <p:blipFill rotWithShape="1">
          <a:blip r:embed="rId3">
            <a:extLst>
              <a:ext uri="{28A0092B-C50C-407E-A947-70E740481C1C}">
                <a14:useLocalDpi xmlns:a14="http://schemas.microsoft.com/office/drawing/2010/main" val="0"/>
              </a:ext>
            </a:extLst>
          </a:blip>
          <a:srcRect t="17284" b="14417"/>
          <a:stretch>
            <a:fillRect/>
          </a:stretch>
        </p:blipFill>
        <p:spPr bwMode="auto">
          <a:xfrm>
            <a:off x="1422400" y="2371199"/>
            <a:ext cx="9504218" cy="365133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38DB642-B96B-4E4F-95BE-DCA4F685BD55}" type="slidenum">
              <a:rPr lang="en-US" smtClean="0"/>
              <a:t>7</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2883" y="750169"/>
            <a:ext cx="10054084" cy="726994"/>
          </a:xfrm>
          <a:prstGeom prst="rect">
            <a:avLst/>
          </a:prstGeom>
          <a:noFill/>
        </p:spPr>
        <p:txBody>
          <a:bodyPr wrap="square">
            <a:spAutoFit/>
          </a:bodyPr>
          <a:lstStyle/>
          <a:p>
            <a:pPr algn="just">
              <a:lnSpc>
                <a:spcPct val="109000"/>
              </a:lnSpc>
              <a:spcAft>
                <a:spcPts val="300"/>
              </a:spcAft>
            </a:pPr>
            <a:r>
              <a:rPr lang="en-US" sz="4000" b="1">
                <a:solidFill>
                  <a:srgbClr val="FF0000"/>
                </a:solidFill>
                <a:effectLst/>
                <a:latin typeface="Calibri" panose="020F0502020204030204" pitchFamily="34" charset="0"/>
                <a:ea typeface="Segoe UI" panose="020B0502040204020203" pitchFamily="34" charset="0"/>
                <a:cs typeface="Arial" panose="020B0604020202020204" pitchFamily="34" charset="0"/>
              </a:rPr>
              <a:t>1. </a:t>
            </a:r>
            <a:r>
              <a:rPr lang="en-US" sz="4000" b="1">
                <a:solidFill>
                  <a:srgbClr val="FF0000"/>
                </a:solidFill>
                <a:latin typeface="Calibri" panose="020F0502020204030204" pitchFamily="34" charset="0"/>
                <a:ea typeface="Segoe UI" panose="020B0502040204020203" pitchFamily="34" charset="0"/>
                <a:cs typeface="Arial" panose="020B0604020202020204" pitchFamily="34" charset="0"/>
              </a:rPr>
              <a:t>Khái niệm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1197930" y="1590384"/>
            <a:ext cx="3603637" cy="25545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200" b="1">
                <a:latin typeface="Calibri" panose="020F0502020204030204" pitchFamily="34" charset="0"/>
                <a:cs typeface="Calibri" panose="020F0502020204030204" pitchFamily="34" charset="0"/>
              </a:rPr>
              <a:t>Đọc thông tin trong Bảng 4.1, hãy nhận xét tính đặc trưng về hệ gene ở một số loài sinh vật.</a:t>
            </a:r>
            <a:endParaRPr lang="en-US" sz="3200" b="1">
              <a:solidFill>
                <a:srgbClr val="00B05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054" y="1538629"/>
            <a:ext cx="859657" cy="863999"/>
          </a:xfrm>
          <a:prstGeom prst="rect">
            <a:avLst/>
          </a:prstGeom>
        </p:spPr>
      </p:pic>
      <p:sp>
        <p:nvSpPr>
          <p:cNvPr id="7" name="TextBox 6"/>
          <p:cNvSpPr txBox="1"/>
          <p:nvPr/>
        </p:nvSpPr>
        <p:spPr>
          <a:xfrm>
            <a:off x="1197930" y="5407608"/>
            <a:ext cx="10821016"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latin typeface="Calibri" panose="020F0502020204030204" pitchFamily="34" charset="0"/>
                <a:cs typeface="Calibri" panose="020F0502020204030204" pitchFamily="34" charset="0"/>
              </a:rPr>
              <a:t>Các loài sinh vật khác nhau có hệ gene đặc trưng về kích thước hệ gene (được tính bằng hàm lượng DNA) và số lượng gene.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054" y="5378775"/>
            <a:ext cx="859657" cy="802901"/>
          </a:xfrm>
          <a:prstGeom prst="rect">
            <a:avLst/>
          </a:prstGeom>
        </p:spPr>
      </p:pic>
      <p:pic>
        <p:nvPicPr>
          <p:cNvPr id="9" name="Picture 8"/>
          <p:cNvPicPr>
            <a:picLocks noChangeAspect="1"/>
          </p:cNvPicPr>
          <p:nvPr/>
        </p:nvPicPr>
        <p:blipFill>
          <a:blip r:embed="rId4"/>
          <a:stretch>
            <a:fillRect/>
          </a:stretch>
        </p:blipFill>
        <p:spPr>
          <a:xfrm>
            <a:off x="4801567" y="1357309"/>
            <a:ext cx="6552233" cy="3925216"/>
          </a:xfrm>
          <a:prstGeom prst="rect">
            <a:avLst/>
          </a:prstGeom>
        </p:spPr>
      </p:pic>
      <p:sp>
        <p:nvSpPr>
          <p:cNvPr id="5" name="Slide Number Placeholder 4"/>
          <p:cNvSpPr>
            <a:spLocks noGrp="1"/>
          </p:cNvSpPr>
          <p:nvPr>
            <p:ph type="sldNum" sz="quarter" idx="12"/>
          </p:nvPr>
        </p:nvSpPr>
        <p:spPr/>
        <p:txBody>
          <a:bodyPr/>
          <a:lstStyle/>
          <a:p>
            <a:fld id="{A38DB642-B96B-4E4F-95BE-DCA4F685BD55}" type="slidenum">
              <a:rPr lang="en-US" smtClean="0"/>
              <a:t>8</a:t>
            </a:fld>
            <a:endParaRPr lang="en-US"/>
          </a:p>
        </p:txBody>
      </p:sp>
      <p:sp>
        <p:nvSpPr>
          <p:cNvPr id="10" name="Google Shape;158;p6"/>
          <p:cNvSpPr/>
          <p:nvPr/>
        </p:nvSpPr>
        <p:spPr>
          <a:xfrm>
            <a:off x="114476" y="97668"/>
            <a:ext cx="3081305"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2883" y="761111"/>
            <a:ext cx="10054084" cy="726994"/>
          </a:xfrm>
          <a:prstGeom prst="rect">
            <a:avLst/>
          </a:prstGeom>
          <a:noFill/>
        </p:spPr>
        <p:txBody>
          <a:bodyPr wrap="square">
            <a:spAutoFit/>
          </a:bodyPr>
          <a:lstStyle/>
          <a:p>
            <a:pPr algn="just">
              <a:lnSpc>
                <a:spcPct val="109000"/>
              </a:lnSpc>
              <a:spcAft>
                <a:spcPts val="300"/>
              </a:spcAft>
            </a:pPr>
            <a:r>
              <a:rPr lang="en-US" sz="4000" b="1">
                <a:solidFill>
                  <a:srgbClr val="FF0000"/>
                </a:solidFill>
                <a:effectLst/>
                <a:latin typeface="Calibri" panose="020F0502020204030204" pitchFamily="34" charset="0"/>
                <a:ea typeface="Segoe UI" panose="020B0502040204020203" pitchFamily="34" charset="0"/>
                <a:cs typeface="Arial" panose="020B0604020202020204" pitchFamily="34" charset="0"/>
              </a:rPr>
              <a:t>1. </a:t>
            </a:r>
            <a:r>
              <a:rPr lang="en-US" sz="4000" b="1">
                <a:solidFill>
                  <a:srgbClr val="FF0000"/>
                </a:solidFill>
                <a:latin typeface="Calibri" panose="020F0502020204030204" pitchFamily="34" charset="0"/>
                <a:ea typeface="Segoe UI" panose="020B0502040204020203" pitchFamily="34" charset="0"/>
                <a:cs typeface="Arial" panose="020B0604020202020204" pitchFamily="34" charset="0"/>
              </a:rPr>
              <a:t>Khái niệm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p:cNvSpPr txBox="1"/>
          <p:nvPr/>
        </p:nvSpPr>
        <p:spPr>
          <a:xfrm>
            <a:off x="1177148" y="1662632"/>
            <a:ext cx="2618811"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3200" b="1">
                <a:solidFill>
                  <a:srgbClr val="00B050"/>
                </a:solidFill>
                <a:latin typeface="Calibri" panose="020F0502020204030204" pitchFamily="34" charset="0"/>
                <a:cs typeface="Calibri" panose="020F0502020204030204" pitchFamily="34" charset="0"/>
              </a:rPr>
              <a:t>Hệ gene là gì? Cho ví dụ. </a:t>
            </a:r>
            <a:endParaRPr lang="en-US" sz="3200" b="1">
              <a:solidFill>
                <a:srgbClr val="00B05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055" y="1649458"/>
            <a:ext cx="859657" cy="863999"/>
          </a:xfrm>
          <a:prstGeom prst="rect">
            <a:avLst/>
          </a:prstGeom>
        </p:spPr>
      </p:pic>
      <p:sp>
        <p:nvSpPr>
          <p:cNvPr id="7" name="TextBox 6"/>
          <p:cNvSpPr txBox="1"/>
          <p:nvPr/>
        </p:nvSpPr>
        <p:spPr>
          <a:xfrm>
            <a:off x="1032712" y="4418571"/>
            <a:ext cx="11014852" cy="20621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latin typeface="Calibri" panose="020F0502020204030204" pitchFamily="34" charset="0"/>
                <a:cs typeface="Calibri" panose="020F0502020204030204" pitchFamily="34" charset="0"/>
              </a:rPr>
              <a:t>- Hệ gene (genome) là toàn bộ trình tự các nucleotide trên DNA có trong tế bào của cơ thể sinh vật. </a:t>
            </a:r>
            <a:endParaRPr lang="en-US" sz="3200" b="1">
              <a:latin typeface="Calibri" panose="020F0502020204030204" pitchFamily="34" charset="0"/>
              <a:cs typeface="Calibri" panose="020F0502020204030204" pitchFamily="34" charset="0"/>
            </a:endParaRPr>
          </a:p>
          <a:p>
            <a:pPr algn="just"/>
            <a:r>
              <a:rPr lang="vi-VN" sz="3200" b="1">
                <a:latin typeface="Calibri" panose="020F0502020204030204" pitchFamily="34" charset="0"/>
                <a:cs typeface="Calibri" panose="020F0502020204030204" pitchFamily="34" charset="0"/>
              </a:rPr>
              <a:t>- Các loài sinh vật khác nhau có hệ gene đặc trưng về kích thước hệ gene (được tính bằng hàm lượng DNA) và số lượng gene </a:t>
            </a:r>
            <a:endParaRPr lang="en-US" sz="3200" b="1">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055" y="5213135"/>
            <a:ext cx="859657" cy="802901"/>
          </a:xfrm>
          <a:prstGeom prst="rect">
            <a:avLst/>
          </a:prstGeom>
        </p:spPr>
      </p:pic>
      <p:pic>
        <p:nvPicPr>
          <p:cNvPr id="3074" name="Picture 2" descr="Hệ gen là g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6511" y="697176"/>
            <a:ext cx="6508178" cy="36574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63" y="4580607"/>
            <a:ext cx="612178" cy="523221"/>
          </a:xfrm>
          <a:prstGeom prst="rect">
            <a:avLst/>
          </a:prstGeom>
        </p:spPr>
      </p:pic>
      <p:sp>
        <p:nvSpPr>
          <p:cNvPr id="9" name="Slide Number Placeholder 8"/>
          <p:cNvSpPr>
            <a:spLocks noGrp="1"/>
          </p:cNvSpPr>
          <p:nvPr>
            <p:ph type="sldNum" sz="quarter" idx="12"/>
          </p:nvPr>
        </p:nvSpPr>
        <p:spPr/>
        <p:txBody>
          <a:bodyPr/>
          <a:lstStyle/>
          <a:p>
            <a:fld id="{A38DB642-B96B-4E4F-95BE-DCA4F685BD55}" type="slidenum">
              <a:rPr lang="en-US" smtClean="0"/>
              <a:t>9</a:t>
            </a:fld>
            <a:endParaRPr lang="en-US"/>
          </a:p>
        </p:txBody>
      </p:sp>
      <p:sp>
        <p:nvSpPr>
          <p:cNvPr id="10" name="Google Shape;158;p6"/>
          <p:cNvSpPr/>
          <p:nvPr/>
        </p:nvSpPr>
        <p:spPr>
          <a:xfrm>
            <a:off x="114476" y="97668"/>
            <a:ext cx="3081305"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2703</Words>
  <Application>Microsoft Office PowerPoint</Application>
  <PresentationFormat>Widescreen</PresentationFormat>
  <Paragraphs>267</Paragraphs>
  <Slides>48</Slides>
  <Notes>2</Notes>
  <HiddenSlides>6</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quoct</dc:creator>
  <cp:lastModifiedBy>mana mxmma</cp:lastModifiedBy>
  <cp:revision>1064</cp:revision>
  <dcterms:created xsi:type="dcterms:W3CDTF">2019-04-01T09:07:00Z</dcterms:created>
  <dcterms:modified xsi:type="dcterms:W3CDTF">2025-09-29T02:39:17Z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E2586A90049848ACBC3F413DAEA65CF9_13</vt:lpwstr>
  </property>
  <property fmtid="{D5CDD505-2E9C-101B-9397-08002B2CF9AE}" pid="3" name="KSOProductBuildVer">
    <vt:lpwstr>1033-12.2.0.17562</vt:lpwstr>
  </property>
</Properties>
</file>