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1186" r:id="rId2"/>
    <p:sldId id="1211" r:id="rId3"/>
    <p:sldId id="948" r:id="rId4"/>
    <p:sldId id="1214" r:id="rId5"/>
    <p:sldId id="1286" r:id="rId6"/>
    <p:sldId id="1216" r:id="rId7"/>
    <p:sldId id="1288" r:id="rId8"/>
    <p:sldId id="1287" r:id="rId9"/>
    <p:sldId id="1289" r:id="rId10"/>
    <p:sldId id="1291" r:id="rId11"/>
    <p:sldId id="1210" r:id="rId12"/>
    <p:sldId id="1303" r:id="rId13"/>
    <p:sldId id="1304" r:id="rId14"/>
    <p:sldId id="1305" r:id="rId15"/>
    <p:sldId id="1321" r:id="rId16"/>
    <p:sldId id="1307" r:id="rId17"/>
    <p:sldId id="1308" r:id="rId18"/>
    <p:sldId id="1311" r:id="rId19"/>
    <p:sldId id="1312" r:id="rId20"/>
    <p:sldId id="1314" r:id="rId21"/>
    <p:sldId id="1315" r:id="rId22"/>
    <p:sldId id="1318" r:id="rId23"/>
    <p:sldId id="1319" r:id="rId24"/>
    <p:sldId id="1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65" d="100"/>
          <a:sy n="65" d="100"/>
        </p:scale>
        <p:origin x="8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23</a:t>
            </a:fld>
            <a:endParaRPr lang="en-US"/>
          </a:p>
        </p:txBody>
      </p:sp>
    </p:spTree>
    <p:extLst>
      <p:ext uri="{BB962C8B-B14F-4D97-AF65-F5344CB8AC3E}">
        <p14:creationId xmlns:p14="http://schemas.microsoft.com/office/powerpoint/2010/main" val="214857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24</a:t>
            </a:fld>
            <a:endParaRPr lang="en-US"/>
          </a:p>
        </p:txBody>
      </p:sp>
    </p:spTree>
    <p:extLst>
      <p:ext uri="{BB962C8B-B14F-4D97-AF65-F5344CB8AC3E}">
        <p14:creationId xmlns:p14="http://schemas.microsoft.com/office/powerpoint/2010/main" val="27657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w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895600"/>
            <a:ext cx="12192000" cy="851297"/>
          </a:xfrm>
          <a:prstGeom prst="rect">
            <a:avLst/>
          </a:prstGeom>
          <a:solidFill>
            <a:schemeClr val="bg1">
              <a:alpha val="6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12:</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98" y="4572000"/>
            <a:ext cx="11627101" cy="20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62000" y="4752330"/>
            <a:ext cx="10656092" cy="861774"/>
          </a:xfrm>
          <a:prstGeom prst="rect">
            <a:avLst/>
          </a:prstGeom>
          <a:noFill/>
        </p:spPr>
        <p:txBody>
          <a:bodyPr wrap="square">
            <a:spAutoFit/>
          </a:bodyPr>
          <a:lstStyle/>
          <a:p>
            <a:pPr marL="457200" indent="-457200">
              <a:buFont typeface="+mj-lt"/>
              <a:buAutoNum type="arabicPeriod"/>
            </a:pPr>
            <a:r>
              <a:rPr lang="en-US" sz="2500">
                <a:latin typeface="Arial" panose="020B0604020202020204" pitchFamily="34" charset="0"/>
                <a:cs typeface="Arial" panose="020B0604020202020204" pitchFamily="34" charset="0"/>
              </a:rPr>
              <a:t>Tầm xa của vật bị ném ngang phụ thuộc vào độ cao H của vật khi bị ném và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16" name="Group 15">
            <a:extLst>
              <a:ext uri="{FF2B5EF4-FFF2-40B4-BE49-F238E27FC236}">
                <a16:creationId xmlns:a16="http://schemas.microsoft.com/office/drawing/2014/main" id="{2EDAF282-8605-330E-2100-84C8ACF58A8A}"/>
              </a:ext>
            </a:extLst>
          </p:cNvPr>
          <p:cNvGrpSpPr/>
          <p:nvPr/>
        </p:nvGrpSpPr>
        <p:grpSpPr>
          <a:xfrm>
            <a:off x="1233977" y="2371225"/>
            <a:ext cx="2982239" cy="1338337"/>
            <a:chOff x="8043673" y="1342232"/>
            <a:chExt cx="2839456" cy="1420874"/>
          </a:xfrm>
        </p:grpSpPr>
        <p:pic>
          <p:nvPicPr>
            <p:cNvPr id="22" name="Picture 21" descr="empty-red-rectangle">
              <a:extLst>
                <a:ext uri="{FF2B5EF4-FFF2-40B4-BE49-F238E27FC236}">
                  <a16:creationId xmlns:a16="http://schemas.microsoft.com/office/drawing/2014/main" id="{8DD8F12A-19F3-E715-CB77-8BFB20467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3" name="Object 18">
                  <a:extLst>
                    <a:ext uri="{FF2B5EF4-FFF2-40B4-BE49-F238E27FC236}">
                      <a16:creationId xmlns:a16="http://schemas.microsoft.com/office/drawing/2014/main" id="{29CCE6F4-35CE-A69C-DD1B-99A1F55CE410}"/>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3" name="Object 18">
                  <a:extLst>
                    <a:ext uri="{FF2B5EF4-FFF2-40B4-BE49-F238E27FC236}">
                      <a16:creationId xmlns:a16="http://schemas.microsoft.com/office/drawing/2014/main" id="{29CCE6F4-35CE-A69C-DD1B-99A1F55CE410}"/>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629"/>
                  </a:stretch>
                </a:blipFill>
                <a:ln>
                  <a:noFill/>
                </a:ln>
                <a:effectLst/>
              </p:spPr>
              <p:txBody>
                <a:bodyPr/>
                <a:lstStyle/>
                <a:p>
                  <a:r>
                    <a:rPr lang="en-US">
                      <a:noFill/>
                    </a:rPr>
                    <a:t> </a:t>
                  </a:r>
                </a:p>
              </p:txBody>
            </p:sp>
          </mc:Fallback>
        </mc:AlternateContent>
      </p:grpSp>
      <p:pic>
        <p:nvPicPr>
          <p:cNvPr id="24" name="Picture 23" descr="A group of people standing on a cliff above water&#10;&#10;Description automatically generated with low confidence">
            <a:extLst>
              <a:ext uri="{FF2B5EF4-FFF2-40B4-BE49-F238E27FC236}">
                <a16:creationId xmlns:a16="http://schemas.microsoft.com/office/drawing/2014/main" id="{E19650FC-897B-F176-6D94-5A39348302C1}"/>
              </a:ext>
            </a:extLst>
          </p:cNvPr>
          <p:cNvPicPr>
            <a:picLocks noChangeAspect="1"/>
          </p:cNvPicPr>
          <p:nvPr/>
        </p:nvPicPr>
        <p:blipFill rotWithShape="1">
          <a:blip r:embed="rId7">
            <a:extLst>
              <a:ext uri="{28A0092B-C50C-407E-A947-70E740481C1C}">
                <a14:useLocalDpi xmlns:a14="http://schemas.microsoft.com/office/drawing/2010/main" val="0"/>
              </a:ext>
            </a:extLst>
          </a:blip>
          <a:srcRect l="216" t="-106" r="851" b="-941"/>
          <a:stretch/>
        </p:blipFill>
        <p:spPr>
          <a:xfrm>
            <a:off x="4495800" y="1463995"/>
            <a:ext cx="4712329" cy="3008130"/>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C7E559-842E-56A5-C913-6906F19B9575}"/>
                  </a:ext>
                </a:extLst>
              </p:cNvPr>
              <p:cNvSpPr txBox="1"/>
              <p:nvPr/>
            </p:nvSpPr>
            <p:spPr>
              <a:xfrm>
                <a:off x="9448799" y="2224786"/>
                <a:ext cx="2362200" cy="1631216"/>
              </a:xfrm>
              <a:prstGeom prst="rect">
                <a:avLst/>
              </a:prstGeom>
              <a:noFill/>
            </p:spPr>
            <p:txBody>
              <a:bodyPr wrap="square">
                <a:spAutoFit/>
              </a:bodyPr>
              <a:lstStyle/>
              <a:p>
                <a:pPr algn="just"/>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Ví dụ: Để tăng L cần tăng </a:t>
                </a:r>
                <a14:m>
                  <m:oMath xmlns:m="http://schemas.openxmlformats.org/officeDocument/2006/math">
                    <m:sSub>
                      <m:sSubPr>
                        <m:ctrlPr>
                          <a:rPr lang="vi-VN" sz="2000" i="1" dirty="0" smtClean="0">
                            <a:latin typeface="Cambria Math" panose="02040503050406030204" pitchFamily="18" charset="0"/>
                          </a:rPr>
                        </m:ctrlPr>
                      </m:sSubPr>
                      <m:e>
                        <m:r>
                          <m:rPr>
                            <m:sty m:val="p"/>
                          </m:rPr>
                          <a:rPr lang="vi-VN" sz="2000" i="1" dirty="0">
                            <a:latin typeface="Cambria Math" panose="02040503050406030204" pitchFamily="18" charset="0"/>
                          </a:rPr>
                          <m:t>v</m:t>
                        </m:r>
                      </m:e>
                      <m:sub>
                        <m:r>
                          <a:rPr lang="vi-VN" sz="2000" i="1" dirty="0">
                            <a:latin typeface="Cambria Math" panose="02040503050406030204" pitchFamily="18" charset="0"/>
                          </a:rPr>
                          <m:t>0</m:t>
                        </m:r>
                      </m:sub>
                    </m:sSub>
                  </m:oMath>
                </a14:m>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25" name="TextBox 24">
                <a:extLst>
                  <a:ext uri="{FF2B5EF4-FFF2-40B4-BE49-F238E27FC236}">
                    <a16:creationId xmlns:a16="http://schemas.microsoft.com/office/drawing/2014/main" id="{EAC7E559-842E-56A5-C913-6906F19B9575}"/>
                  </a:ext>
                </a:extLst>
              </p:cNvPr>
              <p:cNvSpPr txBox="1">
                <a:spLocks noRot="1" noChangeAspect="1" noMove="1" noResize="1" noEditPoints="1" noAdjustHandles="1" noChangeArrowheads="1" noChangeShapeType="1" noTextEdit="1"/>
              </p:cNvSpPr>
              <p:nvPr/>
            </p:nvSpPr>
            <p:spPr>
              <a:xfrm>
                <a:off x="9448799" y="2224786"/>
                <a:ext cx="2362200" cy="1631216"/>
              </a:xfrm>
              <a:prstGeom prst="rect">
                <a:avLst/>
              </a:prstGeom>
              <a:blipFill>
                <a:blip r:embed="rId8"/>
                <a:stretch>
                  <a:fillRect l="-2584" t="-1866" r="-2584" b="-597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E60918E-680E-03BA-5A01-08C54423DBF7}"/>
              </a:ext>
            </a:extLst>
          </p:cNvPr>
          <p:cNvSpPr txBox="1"/>
          <p:nvPr/>
        </p:nvSpPr>
        <p:spPr>
          <a:xfrm>
            <a:off x="762000" y="5614104"/>
            <a:ext cx="10656092" cy="861774"/>
          </a:xfrm>
          <a:prstGeom prst="rect">
            <a:avLst/>
          </a:prstGeom>
          <a:noFill/>
        </p:spPr>
        <p:txBody>
          <a:bodyPr wrap="square">
            <a:spAutoFit/>
          </a:bodyPr>
          <a:lstStyle/>
          <a:p>
            <a:pPr marL="457200" indent="-457200"/>
            <a:r>
              <a:rPr lang="en-US" sz="2500">
                <a:latin typeface="Arial" panose="020B0604020202020204" pitchFamily="34" charset="0"/>
                <a:cs typeface="Arial" panose="020B0604020202020204" pitchFamily="34" charset="0"/>
              </a:rPr>
              <a:t>2.  Nếu từ cùng một độ cao đồng thời ném các vật khác nhau với vận tốc khác nhau thì vật nào có vận tốc ném lớn hơn sẽ có tầm xa lớn hơn</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162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flipH="1">
            <a:off x="10808413" y="16694"/>
            <a:ext cx="11977" cy="65365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288383" y="2693300"/>
            <a:ext cx="2795577" cy="3246570"/>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90565" y="2800549"/>
            <a:ext cx="2581236" cy="3139321"/>
          </a:xfrm>
          <a:prstGeom prst="rect">
            <a:avLst/>
          </a:prstGeom>
          <a:noFill/>
        </p:spPr>
        <p:txBody>
          <a:bodyPr wrap="square">
            <a:spAutoFit/>
          </a:bodyPr>
          <a:lstStyle/>
          <a:p>
            <a:pPr algn="ctr"/>
            <a:r>
              <a:rPr lang="en-US" sz="2200" i="1">
                <a:effectLst/>
                <a:latin typeface="Arial" panose="020B0604020202020204" pitchFamily="34" charset="0"/>
                <a:ea typeface="Times New Roman" panose="02020603050405020304" pitchFamily="18" charset="0"/>
                <a:cs typeface="Times New Roman" panose="02020603050405020304" pitchFamily="18" charset="0"/>
              </a:rPr>
              <a:t>Hãy quan sát và lập luận để chứng tỏ chuyển động của vận động viên xe đạp địa hình theo phương ngang là chuyển động thẳng đều với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x</a:t>
            </a:r>
            <a:r>
              <a:rPr lang="en-US" sz="2200" i="1">
                <a:effectLst/>
                <a:latin typeface="Arial" panose="020B0604020202020204" pitchFamily="34" charset="0"/>
                <a:ea typeface="Times New Roman" panose="02020603050405020304" pitchFamily="18" charset="0"/>
                <a:cs typeface="Times New Roman" panose="02020603050405020304" pitchFamily="18" charset="0"/>
              </a:rPr>
              <a:t> =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0</a:t>
            </a:r>
          </a:p>
        </p:txBody>
      </p:sp>
      <p:grpSp>
        <p:nvGrpSpPr>
          <p:cNvPr id="34" name="Group 56">
            <a:extLst>
              <a:ext uri="{FF2B5EF4-FFF2-40B4-BE49-F238E27FC236}">
                <a16:creationId xmlns:a16="http://schemas.microsoft.com/office/drawing/2014/main" id="{F51E6E6A-D82A-0102-044E-08988B83EA05}"/>
              </a:ext>
            </a:extLst>
          </p:cNvPr>
          <p:cNvGrpSpPr/>
          <p:nvPr/>
        </p:nvGrpSpPr>
        <p:grpSpPr>
          <a:xfrm>
            <a:off x="633766" y="1602548"/>
            <a:ext cx="2092934" cy="531988"/>
            <a:chOff x="2193" y="0"/>
            <a:chExt cx="2245706" cy="1239104"/>
          </a:xfrm>
          <a:solidFill>
            <a:srgbClr val="002060"/>
          </a:solidFill>
          <a:scene3d>
            <a:camera prst="orthographicFront"/>
            <a:lightRig rig="threePt" dir="t">
              <a:rot lat="0" lon="0" rev="7500000"/>
            </a:lightRig>
          </a:scene3d>
        </p:grpSpPr>
        <p:sp>
          <p:nvSpPr>
            <p:cNvPr id="35" name="Rounded Rectangle 57">
              <a:extLst>
                <a:ext uri="{FF2B5EF4-FFF2-40B4-BE49-F238E27FC236}">
                  <a16:creationId xmlns:a16="http://schemas.microsoft.com/office/drawing/2014/main" id="{E6227608-3977-C8A1-4E9E-122C6100904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86807E6C-3EFA-FA1D-C360-7F5050E5EFC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37" name="TextBox 36">
            <a:extLst>
              <a:ext uri="{FF2B5EF4-FFF2-40B4-BE49-F238E27FC236}">
                <a16:creationId xmlns:a16="http://schemas.microsoft.com/office/drawing/2014/main" id="{A003FDEB-B258-E92A-C05B-AA5A66B71246}"/>
              </a:ext>
            </a:extLst>
          </p:cNvPr>
          <p:cNvSpPr txBox="1"/>
          <p:nvPr/>
        </p:nvSpPr>
        <p:spPr>
          <a:xfrm>
            <a:off x="2101678" y="143129"/>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ox</a:t>
            </a:r>
            <a:endParaRPr lang="en-US" sz="300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678EC3-C31C-0C31-BB0A-E05ED26006FE}"/>
              </a:ext>
            </a:extLst>
          </p:cNvPr>
          <p:cNvSpPr txBox="1"/>
          <p:nvPr/>
        </p:nvSpPr>
        <p:spPr>
          <a:xfrm>
            <a:off x="10935160" y="6082000"/>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oy</a:t>
            </a:r>
            <a:endParaRPr lang="en-US" sz="3000">
              <a:solidFill>
                <a:schemeClr val="bg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8CCE97A-AEF9-2490-9C23-C7EF73B5548D}"/>
              </a:ext>
            </a:extLst>
          </p:cNvPr>
          <p:cNvGrpSpPr/>
          <p:nvPr/>
        </p:nvGrpSpPr>
        <p:grpSpPr>
          <a:xfrm>
            <a:off x="-31874" y="23228"/>
            <a:ext cx="2110880" cy="780491"/>
            <a:chOff x="-31874" y="23228"/>
            <a:chExt cx="2110880" cy="780491"/>
          </a:xfrm>
        </p:grpSpPr>
        <p:sp>
          <p:nvSpPr>
            <p:cNvPr id="33" name="Rectangle 8">
              <a:extLst>
                <a:ext uri="{FF2B5EF4-FFF2-40B4-BE49-F238E27FC236}">
                  <a16:creationId xmlns:a16="http://schemas.microsoft.com/office/drawing/2014/main" id="{5046BA61-3E8F-36BB-AAD5-03C12EE0F4B8}"/>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 name="TextBox 40">
              <a:extLst>
                <a:ext uri="{FF2B5EF4-FFF2-40B4-BE49-F238E27FC236}">
                  <a16:creationId xmlns:a16="http://schemas.microsoft.com/office/drawing/2014/main" id="{8829F0A1-8E68-7B9B-06D9-2C7F62E0C9F1}"/>
                </a:ext>
              </a:extLst>
            </p:cNvPr>
            <p:cNvSpPr txBox="1"/>
            <p:nvPr/>
          </p:nvSpPr>
          <p:spPr>
            <a:xfrm>
              <a:off x="44531" y="104680"/>
              <a:ext cx="2034475" cy="646331"/>
            </a:xfrm>
            <a:prstGeom prst="rect">
              <a:avLst/>
            </a:prstGeom>
            <a:noFill/>
          </p:spPr>
          <p:txBody>
            <a:bodyPr wrap="square">
              <a:spAutoFit/>
            </a:bodyPr>
            <a:lstStyle/>
            <a:p>
              <a:pPr algn="ct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thẳng đều theo phương ox </a:t>
              </a:r>
              <a:endParaRPr lang="en-US" i="1">
                <a:solidFill>
                  <a:srgbClr val="7030A0"/>
                </a:solidFill>
              </a:endParaRPr>
            </a:p>
          </p:txBody>
        </p:sp>
      </p:grpSp>
      <p:grpSp>
        <p:nvGrpSpPr>
          <p:cNvPr id="8" name="Group 7">
            <a:extLst>
              <a:ext uri="{FF2B5EF4-FFF2-40B4-BE49-F238E27FC236}">
                <a16:creationId xmlns:a16="http://schemas.microsoft.com/office/drawing/2014/main" id="{DCF94F07-8BC7-8072-2DF6-F64F2AAD5C9F}"/>
              </a:ext>
            </a:extLst>
          </p:cNvPr>
          <p:cNvGrpSpPr/>
          <p:nvPr/>
        </p:nvGrpSpPr>
        <p:grpSpPr>
          <a:xfrm>
            <a:off x="11119063" y="4860079"/>
            <a:ext cx="1106470" cy="2031325"/>
            <a:chOff x="11119063" y="4860079"/>
            <a:chExt cx="1106470" cy="2031325"/>
          </a:xfrm>
        </p:grpSpPr>
        <p:sp>
          <p:nvSpPr>
            <p:cNvPr id="43" name="Rectangle 8">
              <a:extLst>
                <a:ext uri="{FF2B5EF4-FFF2-40B4-BE49-F238E27FC236}">
                  <a16:creationId xmlns:a16="http://schemas.microsoft.com/office/drawing/2014/main" id="{661A3DFF-77ED-8242-B7BD-20B0CFC347E0}"/>
                </a:ext>
              </a:extLst>
            </p:cNvPr>
            <p:cNvSpPr>
              <a:spLocks noChangeArrowheads="1"/>
            </p:cNvSpPr>
            <p:nvPr/>
          </p:nvSpPr>
          <p:spPr bwMode="auto">
            <a:xfrm>
              <a:off x="11164585" y="4882078"/>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 name="TextBox 43">
              <a:extLst>
                <a:ext uri="{FF2B5EF4-FFF2-40B4-BE49-F238E27FC236}">
                  <a16:creationId xmlns:a16="http://schemas.microsoft.com/office/drawing/2014/main" id="{50A7D219-1E93-6B56-940E-5C13550C0D14}"/>
                </a:ext>
              </a:extLst>
            </p:cNvPr>
            <p:cNvSpPr txBox="1"/>
            <p:nvPr/>
          </p:nvSpPr>
          <p:spPr>
            <a:xfrm>
              <a:off x="11119063" y="4860079"/>
              <a:ext cx="1106470" cy="2031325"/>
            </a:xfrm>
            <a:prstGeom prst="rect">
              <a:avLst/>
            </a:prstGeom>
            <a:noFill/>
          </p:spPr>
          <p:txBody>
            <a:bodyPr wrap="square">
              <a:spAutoFit/>
            </a:bodyPr>
            <a:lstStyle/>
            <a:p>
              <a:pPr algn="ctr"/>
              <a:r>
                <a:rPr lang="en-US" i="1">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nhanh dần thẳng đều theo phương oy</a:t>
              </a:r>
              <a:endParaRPr lang="en-US" i="1">
                <a:solidFill>
                  <a:srgbClr val="7030A0"/>
                </a:solidFill>
              </a:endParaRPr>
            </a:p>
          </p:txBody>
        </p:sp>
      </p:grpSp>
      <p:grpSp>
        <p:nvGrpSpPr>
          <p:cNvPr id="32" name="Group 31">
            <a:extLst>
              <a:ext uri="{FF2B5EF4-FFF2-40B4-BE49-F238E27FC236}">
                <a16:creationId xmlns:a16="http://schemas.microsoft.com/office/drawing/2014/main" id="{F551F6C9-9D8C-6A99-AEDE-58DAB4FF0C00}"/>
              </a:ext>
            </a:extLst>
          </p:cNvPr>
          <p:cNvGrpSpPr/>
          <p:nvPr/>
        </p:nvGrpSpPr>
        <p:grpSpPr>
          <a:xfrm>
            <a:off x="104668" y="2327577"/>
            <a:ext cx="629089" cy="639020"/>
            <a:chOff x="493574" y="321685"/>
            <a:chExt cx="755550" cy="790692"/>
          </a:xfrm>
        </p:grpSpPr>
        <p:sp>
          <p:nvSpPr>
            <p:cNvPr id="39" name="Oval 38">
              <a:extLst>
                <a:ext uri="{FF2B5EF4-FFF2-40B4-BE49-F238E27FC236}">
                  <a16:creationId xmlns:a16="http://schemas.microsoft.com/office/drawing/2014/main" id="{FC1E2260-69B9-A128-C278-86B0A9A12E55}"/>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58B411EC-C7B8-11E3-711E-87052C50E4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Tree>
    <p:extLst>
      <p:ext uri="{BB962C8B-B14F-4D97-AF65-F5344CB8AC3E}">
        <p14:creationId xmlns:p14="http://schemas.microsoft.com/office/powerpoint/2010/main" val="27662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177705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7247" y="842538"/>
            <a:ext cx="10784784" cy="1709058"/>
          </a:xfrm>
          <a:prstGeom prst="rect">
            <a:avLst/>
          </a:prstGeom>
          <a:noFill/>
          <a:ln>
            <a:noFill/>
          </a:ln>
          <a:effectLst/>
        </p:spPr>
        <p:txBody>
          <a:bodyPr wrap="square">
            <a:spAutoFit/>
          </a:bodyPr>
          <a:lstStyle/>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Hãy đề xuất phương án thí nghiệm để kiểm tra những kết luận 1 và 2. </a:t>
            </a:r>
          </a:p>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Dùng thước kẻ giữ ba viên bi sắt, thuỷ tinh và gỗ trên một tấm thuỷ tinh đặt nghiêng trên mặt bàn rồi nâng thước lên. </a:t>
            </a:r>
          </a:p>
          <a:p>
            <a:pPr marL="114300" marR="0" indent="177800" algn="just">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dự đoán tầm xa của ba viên bi và làm thí nghiệm kiểm tra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pic>
        <p:nvPicPr>
          <p:cNvPr id="22" name="Picture 21">
            <a:extLst>
              <a:ext uri="{FF2B5EF4-FFF2-40B4-BE49-F238E27FC236}">
                <a16:creationId xmlns:a16="http://schemas.microsoft.com/office/drawing/2014/main" id="{C4BA764A-28D4-717A-1437-CC6EE5A9F473}"/>
              </a:ext>
            </a:extLst>
          </p:cNvPr>
          <p:cNvPicPr>
            <a:picLocks noChangeAspect="1"/>
          </p:cNvPicPr>
          <p:nvPr/>
        </p:nvPicPr>
        <p:blipFill>
          <a:blip r:embed="rId5"/>
          <a:stretch>
            <a:fillRect/>
          </a:stretch>
        </p:blipFill>
        <p:spPr>
          <a:xfrm>
            <a:off x="3619500" y="2844207"/>
            <a:ext cx="4953000" cy="3418045"/>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6523"/>
            <a:ext cx="12039600"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68384" y="1275227"/>
            <a:ext cx="10685415"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Bài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hướng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12 m/s. </a:t>
            </a:r>
            <a:r>
              <a:rPr lang="en-US" sz="2500" dirty="0" err="1">
                <a:latin typeface="Arial" panose="020B0604020202020204" pitchFamily="34" charset="0"/>
                <a:cs typeface="Arial" panose="020B0604020202020204" pitchFamily="34" charset="0"/>
              </a:rPr>
              <a:t>Biết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so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40 m. </a:t>
            </a:r>
            <a:r>
              <a:rPr lang="en-US" sz="2500" dirty="0" err="1">
                <a:latin typeface="Arial" panose="020B0604020202020204" pitchFamily="34" charset="0"/>
                <a:cs typeface="Arial" panose="020B0604020202020204" pitchFamily="34" charset="0"/>
              </a:rPr>
              <a:t>Bỏ</a:t>
            </a:r>
            <a:r>
              <a:rPr lang="en-US" sz="2500" dirty="0">
                <a:latin typeface="Arial" panose="020B0604020202020204" pitchFamily="34" charset="0"/>
                <a:cs typeface="Arial" panose="020B0604020202020204" pitchFamily="34" charset="0"/>
              </a:rPr>
              <a:t> qua </a:t>
            </a:r>
            <a:r>
              <a:rPr lang="en-US" sz="2500" dirty="0" err="1">
                <a:latin typeface="Arial" panose="020B0604020202020204" pitchFamily="34" charset="0"/>
                <a:cs typeface="Arial" panose="020B0604020202020204" pitchFamily="34" charset="0"/>
              </a:rPr>
              <a:t>sức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cản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khí</a:t>
            </a:r>
            <a:r>
              <a:rPr lang="en-US" sz="2500" dirty="0">
                <a:latin typeface="Arial" panose="020B0604020202020204" pitchFamily="34" charset="0"/>
                <a:cs typeface="Arial" panose="020B0604020202020204" pitchFamily="34" charset="0"/>
              </a:rPr>
              <a:t>. </a:t>
            </a:r>
          </a:p>
          <a:p>
            <a:pPr marL="457200" indent="-457200">
              <a:buAutoNum type="alphaLcParenR"/>
            </a:pPr>
            <a:r>
              <a:rPr lang="en-US" sz="2500" dirty="0">
                <a:latin typeface="Arial" panose="020B0604020202020204" pitchFamily="34" charset="0"/>
                <a:cs typeface="Arial" panose="020B0604020202020204" pitchFamily="34" charset="0"/>
              </a:rPr>
              <a:t>Sau bao </a:t>
            </a:r>
            <a:r>
              <a:rPr lang="en-US" sz="2500" dirty="0" err="1">
                <a:latin typeface="Arial" panose="020B0604020202020204" pitchFamily="34" charset="0"/>
                <a:cs typeface="Arial" panose="020B0604020202020204" pitchFamily="34" charset="0"/>
              </a:rPr>
              <a:t>lâu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thì</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chạm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a:t>
            </a:r>
          </a:p>
          <a:p>
            <a:pPr marL="457200" indent="-457200">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nhiêu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mét</a:t>
            </a:r>
            <a:r>
              <a:rPr lang="en-US" sz="25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0A605EA-1A33-64BC-D763-20BD69A505B1}"/>
              </a:ext>
            </a:extLst>
          </p:cNvPr>
          <p:cNvSpPr txBox="1"/>
          <p:nvPr/>
        </p:nvSpPr>
        <p:spPr>
          <a:xfrm>
            <a:off x="5251323" y="3477505"/>
            <a:ext cx="1466850" cy="489466"/>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Giải</a:t>
            </a:r>
            <a:endParaRPr lang="en-US" sz="2500" u="sng"/>
          </a:p>
        </p:txBody>
      </p:sp>
      <p:sp>
        <p:nvSpPr>
          <p:cNvPr id="21" name="TextBox 20">
            <a:extLst>
              <a:ext uri="{FF2B5EF4-FFF2-40B4-BE49-F238E27FC236}">
                <a16:creationId xmlns:a16="http://schemas.microsoft.com/office/drawing/2014/main" id="{AF2F3341-C2AA-7072-0A72-AE4CB5D165B6}"/>
              </a:ext>
            </a:extLst>
          </p:cNvPr>
          <p:cNvSpPr txBox="1"/>
          <p:nvPr/>
        </p:nvSpPr>
        <p:spPr>
          <a:xfrm>
            <a:off x="655684" y="4083262"/>
            <a:ext cx="2836816" cy="254146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0</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 = 12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 = 40 m</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9,8 m/s</a:t>
            </a:r>
            <a:r>
              <a:rPr lang="en-US" sz="25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 =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6" name="TextBox 25">
            <a:extLst>
              <a:ext uri="{FF2B5EF4-FFF2-40B4-BE49-F238E27FC236}">
                <a16:creationId xmlns:a16="http://schemas.microsoft.com/office/drawing/2014/main" id="{BDA2C892-AD01-FE8C-1F07-425FA9D2AFA3}"/>
              </a:ext>
            </a:extLst>
          </p:cNvPr>
          <p:cNvSpPr txBox="1"/>
          <p:nvPr/>
        </p:nvSpPr>
        <p:spPr>
          <a:xfrm>
            <a:off x="4268787" y="3964215"/>
            <a:ext cx="65659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H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altLang="en-US" sz="2500">
                <a:latin typeface="Arial" panose="020B0604020202020204" pitchFamily="34" charset="0"/>
                <a:cs typeface="Arial" panose="020B0604020202020204" pitchFamily="34" charset="0"/>
              </a:rPr>
              <a:t>½ gt </a:t>
            </a:r>
            <a:r>
              <a:rPr lang="en-US" altLang="en-US" sz="2500" baseline="30000">
                <a:latin typeface="Arial" panose="020B0604020202020204" pitchFamily="34" charset="0"/>
                <a:cs typeface="Arial" panose="020B0604020202020204" pitchFamily="34" charset="0"/>
              </a:rPr>
              <a:t>2</a:t>
            </a:r>
            <a:r>
              <a:rPr lang="en-US" altLang="en-US" sz="2500">
                <a:latin typeface="Arial" panose="020B0604020202020204" pitchFamily="34" charset="0"/>
                <a:cs typeface="Arial" panose="020B0604020202020204" pitchFamily="34" charset="0"/>
              </a:rPr>
              <a:t> </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7" name="Group 26">
            <a:extLst>
              <a:ext uri="{FF2B5EF4-FFF2-40B4-BE49-F238E27FC236}">
                <a16:creationId xmlns:a16="http://schemas.microsoft.com/office/drawing/2014/main" id="{6395F86A-BD18-B2D9-6147-43420AA030DC}"/>
              </a:ext>
            </a:extLst>
          </p:cNvPr>
          <p:cNvGrpSpPr/>
          <p:nvPr/>
        </p:nvGrpSpPr>
        <p:grpSpPr>
          <a:xfrm>
            <a:off x="5714999" y="4442918"/>
            <a:ext cx="4550775" cy="1734618"/>
            <a:chOff x="7878950" y="1342232"/>
            <a:chExt cx="2722564" cy="1841593"/>
          </a:xfrm>
        </p:grpSpPr>
        <p:pic>
          <p:nvPicPr>
            <p:cNvPr id="28" name="Picture 27" descr="empty-red-rectangle">
              <a:extLst>
                <a:ext uri="{FF2B5EF4-FFF2-40B4-BE49-F238E27FC236}">
                  <a16:creationId xmlns:a16="http://schemas.microsoft.com/office/drawing/2014/main" id="{86125D1E-A32D-7A64-2EF2-8220542F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Object 18">
                  <a:extLst>
                    <a:ext uri="{FF2B5EF4-FFF2-40B4-BE49-F238E27FC236}">
                      <a16:creationId xmlns:a16="http://schemas.microsoft.com/office/drawing/2014/main" id="{E3AC038E-9535-5C91-6E5A-3BAEB79474C6}"/>
                    </a:ext>
                  </a:extLst>
                </p:cNvPr>
                <p:cNvSpPr txBox="1"/>
                <p:nvPr/>
              </p:nvSpPr>
              <p:spPr bwMode="auto">
                <a:xfrm>
                  <a:off x="7878950" y="1471002"/>
                  <a:ext cx="2722564" cy="1712823"/>
                </a:xfrm>
                <a:prstGeom prst="rect">
                  <a:avLst/>
                </a:prstGeom>
                <a:noFill/>
                <a:ln>
                  <a:noFill/>
                </a:ln>
                <a:effectLst/>
              </p:spPr>
              <p:txBody>
                <a:bodyPr>
                  <a:noAutofit/>
                </a:bodyPr>
                <a:lstStyle/>
                <a:p>
                  <a:pPr algn="ctr"/>
                  <a14:m>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r>
                        <a:rPr lang="en-US" sz="2800" i="1">
                          <a:solidFill>
                            <a:srgbClr val="000000"/>
                          </a:solidFill>
                          <a:latin typeface="Cambria Math" panose="02040503050406030204" pitchFamily="18" charset="0"/>
                        </a:rPr>
                        <m:t>=2,86</m:t>
                      </m:r>
                    </m:oMath>
                  </a14:m>
                  <a:r>
                    <a:rPr lang="en-US" sz="2800" dirty="0">
                      <a:latin typeface="Arial" panose="020B0604020202020204" pitchFamily="34" charset="0"/>
                      <a:cs typeface="Arial" panose="020B0604020202020204" pitchFamily="34" charset="0"/>
                    </a:rPr>
                    <a:t>s</a:t>
                  </a:r>
                </a:p>
              </p:txBody>
            </p:sp>
          </mc:Choice>
          <mc:Fallback xmlns="">
            <p:sp>
              <p:nvSpPr>
                <p:cNvPr id="29" name="Object 18">
                  <a:extLst>
                    <a:ext uri="{FF2B5EF4-FFF2-40B4-BE49-F238E27FC236}">
                      <a16:creationId xmlns:a16="http://schemas.microsoft.com/office/drawing/2014/main" id="{E3AC038E-9535-5C91-6E5A-3BAEB79474C6}"/>
                    </a:ext>
                  </a:extLst>
                </p:cNvPr>
                <p:cNvSpPr txBox="1">
                  <a:spLocks noRot="1" noChangeAspect="1" noMove="1" noResize="1" noEditPoints="1" noAdjustHandles="1" noChangeArrowheads="1" noChangeShapeType="1" noTextEdit="1"/>
                </p:cNvSpPr>
                <p:nvPr/>
              </p:nvSpPr>
              <p:spPr bwMode="auto">
                <a:xfrm>
                  <a:off x="7878950" y="1471002"/>
                  <a:ext cx="2722564" cy="1712823"/>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30" name="TextBox 29">
            <a:extLst>
              <a:ext uri="{FF2B5EF4-FFF2-40B4-BE49-F238E27FC236}">
                <a16:creationId xmlns:a16="http://schemas.microsoft.com/office/drawing/2014/main" id="{2EAD7EF8-BE13-2233-A62E-0162EA954842}"/>
              </a:ext>
            </a:extLst>
          </p:cNvPr>
          <p:cNvSpPr txBox="1"/>
          <p:nvPr/>
        </p:nvSpPr>
        <p:spPr>
          <a:xfrm>
            <a:off x="4181474" y="6141518"/>
            <a:ext cx="656590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L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max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v.t = 34,3 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cxnSp>
        <p:nvCxnSpPr>
          <p:cNvPr id="3" name="Straight Connector 2">
            <a:extLst>
              <a:ext uri="{FF2B5EF4-FFF2-40B4-BE49-F238E27FC236}">
                <a16:creationId xmlns:a16="http://schemas.microsoft.com/office/drawing/2014/main" id="{BE6538F7-3C07-456C-3C11-E9E71633A52B}"/>
              </a:ext>
            </a:extLst>
          </p:cNvPr>
          <p:cNvCxnSpPr/>
          <p:nvPr/>
        </p:nvCxnSpPr>
        <p:spPr>
          <a:xfrm>
            <a:off x="3492500" y="3964215"/>
            <a:ext cx="0" cy="2418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972800" cy="259612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254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chở</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490 m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m/s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cứu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xuống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lũ</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lụt</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 98 m/s</a:t>
            </a:r>
            <a:r>
              <a:rPr lang="en-US" sz="25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sức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Sau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lâu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Tầm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1" name="Content Placeholder 6" descr="A helicopter flying in the sky&#10;&#10;Description automatically generated with medium confidence">
            <a:extLst>
              <a:ext uri="{FF2B5EF4-FFF2-40B4-BE49-F238E27FC236}">
                <a16:creationId xmlns:a16="http://schemas.microsoft.com/office/drawing/2014/main" id="{49FCB68E-7A2E-85BD-3BFD-56F87CFBC6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66825" y="3429000"/>
            <a:ext cx="4893995" cy="3266742"/>
          </a:xfrm>
          <a:prstGeom prst="rect">
            <a:avLst/>
          </a:prstGeom>
          <a:ln>
            <a:noFill/>
          </a:ln>
          <a:effectLst>
            <a:softEdge rad="112500"/>
          </a:effectLst>
        </p:spPr>
      </p:pic>
    </p:spTree>
    <p:extLst>
      <p:ext uri="{BB962C8B-B14F-4D97-AF65-F5344CB8AC3E}">
        <p14:creationId xmlns:p14="http://schemas.microsoft.com/office/powerpoint/2010/main" val="235409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3" y="683927"/>
            <a:ext cx="11203626" cy="23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4B204EE-A299-9E15-8244-D2D5DAD96D5E}"/>
              </a:ext>
            </a:extLst>
          </p:cNvPr>
          <p:cNvSpPr txBox="1"/>
          <p:nvPr/>
        </p:nvSpPr>
        <p:spPr>
          <a:xfrm>
            <a:off x="901849" y="779177"/>
            <a:ext cx="9879595" cy="1297406"/>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Khi đánh một quả bóng tennis lên cao theo phương xiên góc với phương nằm ngang, người ta thấy quả bóng bay lên rồi rơi xuống theo một quỹ đạo có dạng hình parabol. </a:t>
            </a:r>
          </a:p>
        </p:txBody>
      </p:sp>
      <p:pic>
        <p:nvPicPr>
          <p:cNvPr id="24" name="Picture 5">
            <a:extLst>
              <a:ext uri="{FF2B5EF4-FFF2-40B4-BE49-F238E27FC236}">
                <a16:creationId xmlns:a16="http://schemas.microsoft.com/office/drawing/2014/main" id="{DF6750B9-4CF4-D16E-957B-0BF05BBAD1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2440"/>
          <a:stretch/>
        </p:blipFill>
        <p:spPr bwMode="auto">
          <a:xfrm>
            <a:off x="725846" y="3532741"/>
            <a:ext cx="4524637" cy="2578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9F6EED4-B8B3-80FC-A443-EB5CC8309CF4}"/>
              </a:ext>
            </a:extLst>
          </p:cNvPr>
          <p:cNvSpPr txBox="1"/>
          <p:nvPr/>
        </p:nvSpPr>
        <p:spPr>
          <a:xfrm>
            <a:off x="-80644" y="6077179"/>
            <a:ext cx="5912105" cy="769441"/>
          </a:xfrm>
          <a:prstGeom prst="rect">
            <a:avLst/>
          </a:prstGeom>
          <a:noFill/>
        </p:spPr>
        <p:txBody>
          <a:bodyPr wrap="square">
            <a:spAutoFit/>
          </a:bodyPr>
          <a:lstStyle/>
          <a:p>
            <a:pPr lvl="1" algn="ctr" defTabSz="1095375">
              <a:buClr>
                <a:schemeClr val="tx2"/>
              </a:buClr>
              <a:buSzPct val="95000"/>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quả bóng đã được ném xuống sàn và nảy lên xiên góc với phương ngang. </a:t>
            </a:r>
          </a:p>
        </p:txBody>
      </p:sp>
      <p:pic>
        <p:nvPicPr>
          <p:cNvPr id="11" name="Picture 10">
            <a:extLst>
              <a:ext uri="{FF2B5EF4-FFF2-40B4-BE49-F238E27FC236}">
                <a16:creationId xmlns:a16="http://schemas.microsoft.com/office/drawing/2014/main" id="{DE2CD023-EA3F-B2F6-CDE0-69F07E446670}"/>
              </a:ext>
            </a:extLst>
          </p:cNvPr>
          <p:cNvPicPr>
            <a:picLocks noChangeAspect="1"/>
          </p:cNvPicPr>
          <p:nvPr/>
        </p:nvPicPr>
        <p:blipFill>
          <a:blip r:embed="rId6"/>
          <a:stretch>
            <a:fillRect/>
          </a:stretch>
        </p:blipFill>
        <p:spPr>
          <a:xfrm>
            <a:off x="6670990" y="3464144"/>
            <a:ext cx="4524637" cy="2646812"/>
          </a:xfrm>
          <a:prstGeom prst="rect">
            <a:avLst/>
          </a:prstGeom>
          <a:ln>
            <a:noFill/>
          </a:ln>
          <a:effectLst>
            <a:softEdge rad="112500"/>
          </a:effectLst>
        </p:spPr>
      </p:pic>
      <p:sp>
        <p:nvSpPr>
          <p:cNvPr id="31" name="TextBox 30">
            <a:extLst>
              <a:ext uri="{FF2B5EF4-FFF2-40B4-BE49-F238E27FC236}">
                <a16:creationId xmlns:a16="http://schemas.microsoft.com/office/drawing/2014/main" id="{79348036-B028-8551-F6C8-687873D93BC0}"/>
              </a:ext>
            </a:extLst>
          </p:cNvPr>
          <p:cNvSpPr txBox="1"/>
          <p:nvPr/>
        </p:nvSpPr>
        <p:spPr>
          <a:xfrm>
            <a:off x="5831461" y="6243698"/>
            <a:ext cx="6203695" cy="436402"/>
          </a:xfrm>
          <a:prstGeom prst="rect">
            <a:avLst/>
          </a:prstGeom>
          <a:noFill/>
        </p:spPr>
        <p:txBody>
          <a:bodyPr wrap="square">
            <a:spAutoFit/>
          </a:bodyPr>
          <a:lstStyle/>
          <a:p>
            <a:pPr marL="0" marR="0" algn="ctr">
              <a:lnSpc>
                <a:spcPct val="107000"/>
              </a:lnSpc>
              <a:spcBef>
                <a:spcPts val="0"/>
              </a:spcBef>
              <a:spcAft>
                <a:spcPts val="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Ảnh chụp hoạt nghiệm chuyển động ném xiên</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a16="http://schemas.microsoft.com/office/drawing/2014/main" id="{00EED1D5-F115-D4AF-0531-CC0C1CA54A17}"/>
              </a:ext>
            </a:extLst>
          </p:cNvPr>
          <p:cNvSpPr txBox="1"/>
          <p:nvPr/>
        </p:nvSpPr>
        <p:spPr>
          <a:xfrm>
            <a:off x="0" y="3029446"/>
            <a:ext cx="5912105" cy="430887"/>
          </a:xfrm>
          <a:prstGeom prst="rect">
            <a:avLst/>
          </a:prstGeom>
          <a:noFill/>
        </p:spPr>
        <p:txBody>
          <a:bodyPr wrap="square">
            <a:spAutoFit/>
          </a:bodyPr>
          <a:lstStyle/>
          <a:p>
            <a:pPr lvl="1" defTabSz="1095375">
              <a:buClr>
                <a:schemeClr val="tx2"/>
              </a:buClr>
              <a:buSzPct val="95000"/>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chuyển động ném xiên</a:t>
            </a:r>
          </a:p>
        </p:txBody>
      </p:sp>
      <p:sp>
        <p:nvSpPr>
          <p:cNvPr id="16" name="TextBox 15">
            <a:extLst>
              <a:ext uri="{FF2B5EF4-FFF2-40B4-BE49-F238E27FC236}">
                <a16:creationId xmlns:a16="http://schemas.microsoft.com/office/drawing/2014/main" id="{DE989EAB-DD4A-31B0-B201-996739A3E72E}"/>
              </a:ext>
            </a:extLst>
          </p:cNvPr>
          <p:cNvSpPr txBox="1"/>
          <p:nvPr/>
        </p:nvSpPr>
        <p:spPr>
          <a:xfrm>
            <a:off x="901849" y="2039936"/>
            <a:ext cx="9879595" cy="885755"/>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của quả bóng trong trường hợp này gọi là chuyển động của vật bị ném xiên, gọi tắt là </a:t>
            </a:r>
            <a:r>
              <a:rPr lang="en-US" sz="2500" b="1">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ném xiên</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500">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8797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60248" y="701376"/>
            <a:ext cx="10972800" cy="53198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Hãy tìm thêm ví dụ về chuyển động ném xiên trong đời sống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6">
            <a:extLst>
              <a:ext uri="{FF2B5EF4-FFF2-40B4-BE49-F238E27FC236}">
                <a16:creationId xmlns:a16="http://schemas.microsoft.com/office/drawing/2014/main" id="{BF723E6B-BA27-999C-E176-1927B45FD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248" y="1368062"/>
            <a:ext cx="4905552" cy="2759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72520ABE-D5D1-A7E7-07D0-173C27259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28" y="1368061"/>
            <a:ext cx="4091172" cy="2853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A picture containing person&#10;&#10;Description automatically generated">
            <a:extLst>
              <a:ext uri="{FF2B5EF4-FFF2-40B4-BE49-F238E27FC236}">
                <a16:creationId xmlns:a16="http://schemas.microsoft.com/office/drawing/2014/main" id="{4EC3BA0B-F811-9725-152D-DB3F27DE4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099" y="4221687"/>
            <a:ext cx="4873015" cy="2610913"/>
          </a:xfrm>
          <a:prstGeom prst="rect">
            <a:avLst/>
          </a:prstGeom>
          <a:ln>
            <a:noFill/>
          </a:ln>
          <a:effectLst>
            <a:softEdge rad="112500"/>
          </a:effectLst>
        </p:spPr>
      </p:pic>
      <p:pic>
        <p:nvPicPr>
          <p:cNvPr id="16" name="Picture 15">
            <a:extLst>
              <a:ext uri="{FF2B5EF4-FFF2-40B4-BE49-F238E27FC236}">
                <a16:creationId xmlns:a16="http://schemas.microsoft.com/office/drawing/2014/main" id="{0807758E-EF24-105C-5643-D8709A713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15100" y="4127436"/>
            <a:ext cx="4091172" cy="2705164"/>
          </a:xfrm>
          <a:prstGeom prst="rect">
            <a:avLst/>
          </a:prstGeom>
          <a:ln>
            <a:noFill/>
          </a:ln>
          <a:effectLst>
            <a:softEdge rad="112500"/>
          </a:effectLst>
        </p:spPr>
      </p:pic>
    </p:spTree>
    <p:extLst>
      <p:ext uri="{BB962C8B-B14F-4D97-AF65-F5344CB8AC3E}">
        <p14:creationId xmlns:p14="http://schemas.microsoft.com/office/powerpoint/2010/main" val="233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8" y="1186523"/>
            <a:ext cx="11627101"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Phân tích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25846" y="1299793"/>
            <a:ext cx="10323154"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Để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thời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gian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từ</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được</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ném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tới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rơi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chạm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đất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tầm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của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ở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ta </a:t>
            </a:r>
            <a:r>
              <a:rPr lang="en-US" sz="2500" dirty="0" err="1">
                <a:latin typeface="Arial" panose="020B0604020202020204" pitchFamily="34" charset="0"/>
                <a:cs typeface="Arial" panose="020B0604020202020204" pitchFamily="34" charset="0"/>
              </a:rPr>
              <a:t>cũng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phân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chuyển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xiên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hai</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v"/>
            </a:pP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theo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thẳng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đứng</a:t>
            </a:r>
            <a:r>
              <a:rPr lang="en-US" sz="2500" i="1"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phần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nằm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endParaRPr lang="en-US" sz="2500" i="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46" name="Group 45">
            <a:extLst>
              <a:ext uri="{FF2B5EF4-FFF2-40B4-BE49-F238E27FC236}">
                <a16:creationId xmlns:a16="http://schemas.microsoft.com/office/drawing/2014/main" id="{0307B728-542C-2A93-073C-40407D6C00DB}"/>
              </a:ext>
            </a:extLst>
          </p:cNvPr>
          <p:cNvGrpSpPr/>
          <p:nvPr/>
        </p:nvGrpSpPr>
        <p:grpSpPr>
          <a:xfrm>
            <a:off x="3217471" y="3746761"/>
            <a:ext cx="5356601" cy="3712303"/>
            <a:chOff x="3634853" y="3972455"/>
            <a:chExt cx="4500557" cy="3293280"/>
          </a:xfrm>
        </p:grpSpPr>
        <p:grpSp>
          <p:nvGrpSpPr>
            <p:cNvPr id="12" name="Group 11">
              <a:extLst>
                <a:ext uri="{FF2B5EF4-FFF2-40B4-BE49-F238E27FC236}">
                  <a16:creationId xmlns:a16="http://schemas.microsoft.com/office/drawing/2014/main" id="{193219CA-A913-6A9D-50A3-ADB0A60ACA61}"/>
                </a:ext>
              </a:extLst>
            </p:cNvPr>
            <p:cNvGrpSpPr/>
            <p:nvPr/>
          </p:nvGrpSpPr>
          <p:grpSpPr>
            <a:xfrm>
              <a:off x="3634853" y="3972455"/>
              <a:ext cx="4500557" cy="2495862"/>
              <a:chOff x="6724987" y="1776376"/>
              <a:chExt cx="4500557" cy="2495862"/>
            </a:xfrm>
          </p:grpSpPr>
          <p:grpSp>
            <p:nvGrpSpPr>
              <p:cNvPr id="13" name="Group 12">
                <a:extLst>
                  <a:ext uri="{FF2B5EF4-FFF2-40B4-BE49-F238E27FC236}">
                    <a16:creationId xmlns:a16="http://schemas.microsoft.com/office/drawing/2014/main" id="{BC06B653-8F3B-3D68-4220-87C8CEC2B343}"/>
                  </a:ext>
                </a:extLst>
              </p:cNvPr>
              <p:cNvGrpSpPr/>
              <p:nvPr/>
            </p:nvGrpSpPr>
            <p:grpSpPr>
              <a:xfrm>
                <a:off x="7155910" y="1776376"/>
                <a:ext cx="4069634" cy="2467772"/>
                <a:chOff x="7615710" y="2831850"/>
                <a:chExt cx="4069634" cy="2467772"/>
              </a:xfrm>
            </p:grpSpPr>
            <p:cxnSp>
              <p:nvCxnSpPr>
                <p:cNvPr id="35" name="Straight Arrow Connector 34">
                  <a:extLst>
                    <a:ext uri="{FF2B5EF4-FFF2-40B4-BE49-F238E27FC236}">
                      <a16:creationId xmlns:a16="http://schemas.microsoft.com/office/drawing/2014/main" id="{9A6C5081-8BD8-AC1D-544D-9004114A46FB}"/>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BBB4B49-7348-5F04-0D36-F974E72EB3E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DAFAD96-FAF9-A066-4B65-6D246FFAF8BF}"/>
                    </a:ext>
                  </a:extLst>
                </p:cNvPr>
                <p:cNvGrpSpPr/>
                <p:nvPr/>
              </p:nvGrpSpPr>
              <p:grpSpPr>
                <a:xfrm>
                  <a:off x="8078144" y="4700378"/>
                  <a:ext cx="1395633" cy="599244"/>
                  <a:chOff x="5050186" y="4545650"/>
                  <a:chExt cx="2582623" cy="599244"/>
                </a:xfrm>
              </p:grpSpPr>
              <p:cxnSp>
                <p:nvCxnSpPr>
                  <p:cNvPr id="43" name="Straight Arrow Connector 42">
                    <a:extLst>
                      <a:ext uri="{FF2B5EF4-FFF2-40B4-BE49-F238E27FC236}">
                        <a16:creationId xmlns:a16="http://schemas.microsoft.com/office/drawing/2014/main" id="{2CC4C45B-FBC4-9F61-69D9-2BECBE6453EB}"/>
                      </a:ext>
                    </a:extLst>
                  </p:cNvPr>
                  <p:cNvCxnSpPr>
                    <a:cxnSpLocks/>
                  </p:cNvCxnSpPr>
                  <p:nvPr/>
                </p:nvCxnSpPr>
                <p:spPr>
                  <a:xfrm>
                    <a:off x="5050186" y="4545650"/>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FABCF7B-ABD8-2DA2-FFAE-CB17311A811A}"/>
                          </a:ext>
                        </a:extLst>
                      </p:cNvPr>
                      <p:cNvSpPr txBox="1"/>
                      <p:nvPr/>
                    </p:nvSpPr>
                    <p:spPr>
                      <a:xfrm>
                        <a:off x="6435197" y="4590896"/>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𝒐𝒙</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AFABCF7B-ABD8-2DA2-FFAE-CB17311A811A}"/>
                          </a:ext>
                        </a:extLst>
                      </p:cNvPr>
                      <p:cNvSpPr txBox="1">
                        <a:spLocks noRot="1" noChangeAspect="1" noMove="1" noResize="1" noEditPoints="1" noAdjustHandles="1" noChangeArrowheads="1" noChangeShapeType="1" noTextEdit="1"/>
                      </p:cNvSpPr>
                      <p:nvPr/>
                    </p:nvSpPr>
                    <p:spPr>
                      <a:xfrm>
                        <a:off x="6435197" y="4590896"/>
                        <a:ext cx="1197612" cy="553998"/>
                      </a:xfrm>
                      <a:prstGeom prst="rect">
                        <a:avLst/>
                      </a:prstGeom>
                      <a:blipFill>
                        <a:blip r:embed="rId5"/>
                        <a:stretch>
                          <a:fillRect/>
                        </a:stretch>
                      </a:blipFill>
                    </p:spPr>
                    <p:txBody>
                      <a:bodyPr/>
                      <a:lstStyle/>
                      <a:p>
                        <a:r>
                          <a:rPr lang="en-US">
                            <a:noFill/>
                          </a:rPr>
                          <a:t> </a:t>
                        </a:r>
                      </a:p>
                    </p:txBody>
                  </p:sp>
                </mc:Fallback>
              </mc:AlternateContent>
            </p:grpSp>
            <p:cxnSp>
              <p:nvCxnSpPr>
                <p:cNvPr id="38" name="Straight Connector 37">
                  <a:extLst>
                    <a:ext uri="{FF2B5EF4-FFF2-40B4-BE49-F238E27FC236}">
                      <a16:creationId xmlns:a16="http://schemas.microsoft.com/office/drawing/2014/main" id="{294659BC-BAE8-14A9-AC93-7FBEB5889DAD}"/>
                    </a:ext>
                  </a:extLst>
                </p:cNvPr>
                <p:cNvCxnSpPr>
                  <a:cxnSpLocks/>
                </p:cNvCxnSpPr>
                <p:nvPr/>
              </p:nvCxnSpPr>
              <p:spPr>
                <a:xfrm>
                  <a:off x="8028635" y="3878627"/>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4D821F-2445-E5C3-B442-F9ABA22CCED1}"/>
                    </a:ext>
                  </a:extLst>
                </p:cNvPr>
                <p:cNvCxnSpPr>
                  <a:cxnSpLocks/>
                </p:cNvCxnSpPr>
                <p:nvPr/>
              </p:nvCxnSpPr>
              <p:spPr>
                <a:xfrm flipV="1">
                  <a:off x="8995322" y="3886361"/>
                  <a:ext cx="0" cy="800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D434640-0953-AE8C-1247-B46CEAC79145}"/>
                    </a:ext>
                  </a:extLst>
                </p:cNvPr>
                <p:cNvCxnSpPr>
                  <a:cxnSpLocks/>
                </p:cNvCxnSpPr>
                <p:nvPr/>
              </p:nvCxnSpPr>
              <p:spPr>
                <a:xfrm flipV="1">
                  <a:off x="8041781" y="3810439"/>
                  <a:ext cx="0" cy="88993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A014C9-CE07-C281-7218-3ECDF408B5D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2" name="TextBox 41">
                  <a:extLst>
                    <a:ext uri="{FF2B5EF4-FFF2-40B4-BE49-F238E27FC236}">
                      <a16:creationId xmlns:a16="http://schemas.microsoft.com/office/drawing/2014/main" id="{994898DA-855C-7F99-29B9-4B476D411125}"/>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DAEE90-3D57-96B4-06A9-A5E21F8CFDC7}"/>
                      </a:ext>
                    </a:extLst>
                  </p:cNvPr>
                  <p:cNvSpPr txBox="1"/>
                  <p:nvPr/>
                </p:nvSpPr>
                <p:spPr>
                  <a:xfrm>
                    <a:off x="6724987" y="2294877"/>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𝒐𝒚</m:t>
                              </m:r>
                            </m:e>
                          </m:acc>
                        </m:oMath>
                      </m:oMathPara>
                    </a14:m>
                    <a:endParaRPr lang="en-US" sz="3000" b="1">
                      <a:solidFill>
                        <a:srgbClr val="7030A0"/>
                      </a:solidFill>
                    </a:endParaRPr>
                  </a:p>
                </p:txBody>
              </p:sp>
            </mc:Choice>
            <mc:Fallback xmlns="">
              <p:sp>
                <p:nvSpPr>
                  <p:cNvPr id="17" name="TextBox 16">
                    <a:extLst>
                      <a:ext uri="{FF2B5EF4-FFF2-40B4-BE49-F238E27FC236}">
                        <a16:creationId xmlns:a16="http://schemas.microsoft.com/office/drawing/2014/main" id="{8EDAEE90-3D57-96B4-06A9-A5E21F8CFDC7}"/>
                      </a:ext>
                    </a:extLst>
                  </p:cNvPr>
                  <p:cNvSpPr txBox="1">
                    <a:spLocks noRot="1" noChangeAspect="1" noMove="1" noResize="1" noEditPoints="1" noAdjustHandles="1" noChangeArrowheads="1" noChangeShapeType="1" noTextEdit="1"/>
                  </p:cNvSpPr>
                  <p:nvPr/>
                </p:nvSpPr>
                <p:spPr>
                  <a:xfrm>
                    <a:off x="6724987" y="2294877"/>
                    <a:ext cx="647182" cy="553998"/>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CD689E1-28B7-C57E-E3CD-E473F43F7DCE}"/>
                  </a:ext>
                </a:extLst>
              </p:cNvPr>
              <p:cNvCxnSpPr>
                <a:cxnSpLocks/>
              </p:cNvCxnSpPr>
              <p:nvPr/>
            </p:nvCxnSpPr>
            <p:spPr>
              <a:xfrm flipV="1">
                <a:off x="9148694" y="3152725"/>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DEFF5D-122D-0BA6-2102-8A00474BCFFB}"/>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414CA4D-6F83-13E0-6901-5C1EBAC6C831}"/>
                      </a:ext>
                    </a:extLst>
                  </p:cNvPr>
                  <p:cNvSpPr txBox="1"/>
                  <p:nvPr/>
                </p:nvSpPr>
                <p:spPr>
                  <a:xfrm>
                    <a:off x="7986970" y="205011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28" name="TextBox 27">
                    <a:extLst>
                      <a:ext uri="{FF2B5EF4-FFF2-40B4-BE49-F238E27FC236}">
                        <a16:creationId xmlns:a16="http://schemas.microsoft.com/office/drawing/2014/main" id="{1414CA4D-6F83-13E0-6901-5C1EBAC6C831}"/>
                      </a:ext>
                    </a:extLst>
                  </p:cNvPr>
                  <p:cNvSpPr txBox="1">
                    <a:spLocks noRot="1" noChangeAspect="1" noMove="1" noResize="1" noEditPoints="1" noAdjustHandles="1" noChangeArrowheads="1" noChangeShapeType="1" noTextEdit="1"/>
                  </p:cNvSpPr>
                  <p:nvPr/>
                </p:nvSpPr>
                <p:spPr>
                  <a:xfrm>
                    <a:off x="7986970" y="2050119"/>
                    <a:ext cx="647182" cy="553998"/>
                  </a:xfrm>
                  <a:prstGeom prst="rect">
                    <a:avLst/>
                  </a:prstGeom>
                  <a:blipFill>
                    <a:blip r:embed="rId7"/>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74F8AA44-E090-BB5A-8715-7E9E884BA830}"/>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BD6CDB-C141-6B60-B3F8-33C273AC21B3}"/>
                  </a:ext>
                </a:extLst>
              </p:cNvPr>
              <p:cNvSpPr txBox="1"/>
              <p:nvPr/>
            </p:nvSpPr>
            <p:spPr>
              <a:xfrm>
                <a:off x="10380929" y="376709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N</a:t>
                </a:r>
              </a:p>
            </p:txBody>
          </p:sp>
          <p:sp>
            <p:nvSpPr>
              <p:cNvPr id="33" name="TextBox 32">
                <a:extLst>
                  <a:ext uri="{FF2B5EF4-FFF2-40B4-BE49-F238E27FC236}">
                    <a16:creationId xmlns:a16="http://schemas.microsoft.com/office/drawing/2014/main" id="{454E26DD-B20C-8D3B-0AF3-A590C27A37A9}"/>
                  </a:ext>
                </a:extLst>
              </p:cNvPr>
              <p:cNvSpPr txBox="1"/>
              <p:nvPr/>
            </p:nvSpPr>
            <p:spPr>
              <a:xfrm>
                <a:off x="9018561" y="379518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K</a:t>
                </a:r>
                <a:endParaRPr lang="en-US" sz="2500" baseline="-25000">
                  <a:latin typeface="Arial" panose="020B0604020202020204" pitchFamily="34" charset="0"/>
                  <a:cs typeface="Arial" panose="020B0604020202020204" pitchFamily="34" charset="0"/>
                </a:endParaRPr>
              </a:p>
            </p:txBody>
          </p:sp>
        </p:grpSp>
        <p:sp>
          <p:nvSpPr>
            <p:cNvPr id="9" name="Arc 8">
              <a:extLst>
                <a:ext uri="{FF2B5EF4-FFF2-40B4-BE49-F238E27FC236}">
                  <a16:creationId xmlns:a16="http://schemas.microsoft.com/office/drawing/2014/main" id="{81755747-667C-191E-07B4-FB50CE6C0151}"/>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71BCD93-749A-3705-1D26-5BBCB57756D3}"/>
                </a:ext>
              </a:extLst>
            </p:cNvPr>
            <p:cNvSpPr txBox="1"/>
            <p:nvPr/>
          </p:nvSpPr>
          <p:spPr>
            <a:xfrm>
              <a:off x="5751134" y="4809789"/>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I</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10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1" y="1242686"/>
            <a:ext cx="5575719" cy="24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09260" y="1350692"/>
            <a:ext cx="4661380" cy="2015936"/>
          </a:xfrm>
          <a:prstGeom prst="rect">
            <a:avLst/>
          </a:prstGeom>
          <a:noFill/>
        </p:spPr>
        <p:txBody>
          <a:bodyPr wrap="square">
            <a:spAutoFit/>
          </a:bodyPr>
          <a:lstStyle/>
          <a:p>
            <a:pPr marL="63500" indent="-63500"/>
            <a:r>
              <a:rPr lang="en-US" sz="2500">
                <a:latin typeface="Arial" panose="020B0604020202020204" pitchFamily="34" charset="0"/>
                <a:cs typeface="Arial" panose="020B0604020202020204" pitchFamily="34" charset="0"/>
              </a:rPr>
              <a:t>VD: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30" name="TextBox 29">
            <a:extLst>
              <a:ext uri="{FF2B5EF4-FFF2-40B4-BE49-F238E27FC236}">
                <a16:creationId xmlns:a16="http://schemas.microsoft.com/office/drawing/2014/main" id="{EDDA9182-3ACB-1693-DAAC-A9EBA578968E}"/>
              </a:ext>
            </a:extLst>
          </p:cNvPr>
          <p:cNvSpPr txBox="1"/>
          <p:nvPr/>
        </p:nvSpPr>
        <p:spPr>
          <a:xfrm>
            <a:off x="1112749" y="3931194"/>
            <a:ext cx="9525000" cy="2400657"/>
          </a:xfrm>
          <a:prstGeom prst="rect">
            <a:avLst/>
          </a:prstGeom>
          <a:noFill/>
        </p:spPr>
        <p:txBody>
          <a:bodyPr wrap="square">
            <a:spAutoFit/>
          </a:bodyPr>
          <a:lstStyle/>
          <a:p>
            <a:pPr marL="457200" indent="-457200" algn="just">
              <a:buAutoNum type="alphaLcParenR"/>
            </a:pP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ban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H.</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a:t>
            </a:r>
          </a:p>
        </p:txBody>
      </p:sp>
      <p:pic>
        <p:nvPicPr>
          <p:cNvPr id="4" name="Picture 3">
            <a:extLst>
              <a:ext uri="{FF2B5EF4-FFF2-40B4-BE49-F238E27FC236}">
                <a16:creationId xmlns:a16="http://schemas.microsoft.com/office/drawing/2014/main" id="{78D9A8FE-6895-94AB-D9F5-C68F744AEF2E}"/>
              </a:ext>
            </a:extLst>
          </p:cNvPr>
          <p:cNvPicPr>
            <a:picLocks noChangeAspect="1"/>
          </p:cNvPicPr>
          <p:nvPr/>
        </p:nvPicPr>
        <p:blipFill>
          <a:blip r:embed="rId5"/>
          <a:stretch>
            <a:fillRect/>
          </a:stretch>
        </p:blipFill>
        <p:spPr>
          <a:xfrm>
            <a:off x="6311900" y="1415108"/>
            <a:ext cx="5422900" cy="2267241"/>
          </a:xfrm>
          <a:prstGeom prst="rect">
            <a:avLst/>
          </a:prstGeom>
        </p:spPr>
      </p:pic>
    </p:spTree>
    <p:extLst>
      <p:ext uri="{BB962C8B-B14F-4D97-AF65-F5344CB8AC3E}">
        <p14:creationId xmlns:p14="http://schemas.microsoft.com/office/powerpoint/2010/main" val="9623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495300" y="2153063"/>
            <a:ext cx="6427724" cy="2944011"/>
          </a:xfrm>
          <a:prstGeom prst="rect">
            <a:avLst/>
          </a:prstGeom>
          <a:noFill/>
        </p:spPr>
        <p:txBody>
          <a:bodyPr wrap="square">
            <a:spAutoFit/>
          </a:bodyPr>
          <a:lstStyle/>
          <a:p>
            <a:pPr marL="0" marR="0">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hệ toạ độ Oxy với:</a:t>
            </a:r>
          </a:p>
          <a:p>
            <a:pPr marL="0" marR="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là vị trí trên mặt đất mà người đó đặt chân vào để nhảy lên</a:t>
            </a:r>
            <a:endPar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hiều dương là chiều từ dưới lên (Oy)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chiều từ trái sang phải (Ox)</a:t>
            </a: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thời gian là thời điểm nhảy</a:t>
            </a:r>
          </a:p>
        </p:txBody>
      </p:sp>
      <p:sp>
        <p:nvSpPr>
          <p:cNvPr id="17" name="TextBox 16">
            <a:extLst>
              <a:ext uri="{FF2B5EF4-FFF2-40B4-BE49-F238E27FC236}">
                <a16:creationId xmlns:a16="http://schemas.microsoft.com/office/drawing/2014/main" id="{5957356B-AA76-F593-CD76-321D21EEB1AE}"/>
              </a:ext>
            </a:extLst>
          </p:cNvPr>
          <p:cNvSpPr txBox="1"/>
          <p:nvPr/>
        </p:nvSpPr>
        <p:spPr>
          <a:xfrm>
            <a:off x="495300" y="5211982"/>
            <a:ext cx="6629400" cy="1297406"/>
          </a:xfrm>
          <a:prstGeom prst="rect">
            <a:avLst/>
          </a:prstGeom>
          <a:noFill/>
        </p:spPr>
        <p:txBody>
          <a:bodyPr wrap="square">
            <a:spAutoFit/>
          </a:bodyPr>
          <a:lstStyle/>
          <a:p>
            <a:pPr>
              <a:lnSpc>
                <a:spcPct val="107000"/>
              </a:lnSpc>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Vận tốc ban đầu </a:t>
            </a:r>
            <a:r>
              <a:rPr lang="en-US" sz="2500" b="1">
                <a:latin typeface="Arial" panose="020B0604020202020204" pitchFamily="34" charset="0"/>
                <a:cs typeface="Arial" panose="020B0604020202020204" pitchFamily="34" charset="0"/>
              </a:rPr>
              <a:t>V</a:t>
            </a:r>
            <a:r>
              <a:rPr lang="en-US" sz="2500" b="1" baseline="-25000">
                <a:latin typeface="Arial" panose="020B0604020202020204" pitchFamily="34" charset="0"/>
                <a:cs typeface="Arial" panose="020B0604020202020204" pitchFamily="34" charset="0"/>
              </a:rPr>
              <a:t>ox</a:t>
            </a:r>
            <a:r>
              <a:rPr lang="en-US" sz="2500" b="1">
                <a:latin typeface="Arial" panose="020B0604020202020204" pitchFamily="34" charset="0"/>
                <a:cs typeface="Arial" panose="020B0604020202020204" pitchFamily="34" charset="0"/>
              </a:rPr>
              <a:t> và V</a:t>
            </a:r>
            <a:r>
              <a:rPr lang="en-US" sz="2500" b="1" baseline="-25000">
                <a:latin typeface="Arial" panose="020B0604020202020204" pitchFamily="34" charset="0"/>
                <a:cs typeface="Arial" panose="020B0604020202020204" pitchFamily="34" charset="0"/>
              </a:rPr>
              <a:t>oy</a:t>
            </a:r>
            <a:r>
              <a:rPr lang="en-US" sz="2500" b="1">
                <a:latin typeface="Arial" panose="020B0604020202020204" pitchFamily="34" charset="0"/>
                <a:cs typeface="Arial" panose="020B0604020202020204" pitchFamily="34" charset="0"/>
              </a:rPr>
              <a:t> </a:t>
            </a:r>
            <a:endParaRPr lang="en-US" sz="2500" b="1">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m/s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dưới lên)</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6,50 m/s (trái sang phải) </a:t>
            </a:r>
          </a:p>
        </p:txBody>
      </p:sp>
      <p:grpSp>
        <p:nvGrpSpPr>
          <p:cNvPr id="14" name="Group 13">
            <a:extLst>
              <a:ext uri="{FF2B5EF4-FFF2-40B4-BE49-F238E27FC236}">
                <a16:creationId xmlns:a16="http://schemas.microsoft.com/office/drawing/2014/main" id="{6B71D684-0E45-6A22-4333-038F4AE7724A}"/>
              </a:ext>
            </a:extLst>
          </p:cNvPr>
          <p:cNvGrpSpPr/>
          <p:nvPr/>
        </p:nvGrpSpPr>
        <p:grpSpPr>
          <a:xfrm>
            <a:off x="7233914" y="2321767"/>
            <a:ext cx="4945387" cy="3712303"/>
            <a:chOff x="3980351" y="3972455"/>
            <a:chExt cx="4155059" cy="3293280"/>
          </a:xfrm>
        </p:grpSpPr>
        <p:grpSp>
          <p:nvGrpSpPr>
            <p:cNvPr id="18" name="Group 17">
              <a:extLst>
                <a:ext uri="{FF2B5EF4-FFF2-40B4-BE49-F238E27FC236}">
                  <a16:creationId xmlns:a16="http://schemas.microsoft.com/office/drawing/2014/main" id="{C4CE3DAA-94ED-AF2C-27AE-7150049337B8}"/>
                </a:ext>
              </a:extLst>
            </p:cNvPr>
            <p:cNvGrpSpPr/>
            <p:nvPr/>
          </p:nvGrpSpPr>
          <p:grpSpPr>
            <a:xfrm>
              <a:off x="4065776" y="3972455"/>
              <a:ext cx="4069634" cy="2413925"/>
              <a:chOff x="7155910" y="1776376"/>
              <a:chExt cx="4069634" cy="2413925"/>
            </a:xfrm>
          </p:grpSpPr>
          <p:grpSp>
            <p:nvGrpSpPr>
              <p:cNvPr id="27" name="Group 26">
                <a:extLst>
                  <a:ext uri="{FF2B5EF4-FFF2-40B4-BE49-F238E27FC236}">
                    <a16:creationId xmlns:a16="http://schemas.microsoft.com/office/drawing/2014/main" id="{EAC512C4-24EA-493B-8BC5-D45E1CFEE30A}"/>
                  </a:ext>
                </a:extLst>
              </p:cNvPr>
              <p:cNvGrpSpPr/>
              <p:nvPr/>
            </p:nvGrpSpPr>
            <p:grpSpPr>
              <a:xfrm>
                <a:off x="7155910" y="1776376"/>
                <a:ext cx="4069634" cy="2411152"/>
                <a:chOff x="7615710" y="2831850"/>
                <a:chExt cx="4069634" cy="2411152"/>
              </a:xfrm>
            </p:grpSpPr>
            <p:cxnSp>
              <p:nvCxnSpPr>
                <p:cNvPr id="37" name="Straight Arrow Connector 36">
                  <a:extLst>
                    <a:ext uri="{FF2B5EF4-FFF2-40B4-BE49-F238E27FC236}">
                      <a16:creationId xmlns:a16="http://schemas.microsoft.com/office/drawing/2014/main" id="{2C8BA564-A490-684B-CD8E-7EB5CA3E7B9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4E04982-C336-1AF5-233A-39D6D79909C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8623D0-4729-E2A6-E465-BF8731DB5816}"/>
                    </a:ext>
                  </a:extLst>
                </p:cNvPr>
                <p:cNvCxnSpPr>
                  <a:cxnSpLocks/>
                </p:cNvCxnSpPr>
                <p:nvPr/>
              </p:nvCxnSpPr>
              <p:spPr>
                <a:xfrm>
                  <a:off x="8040086" y="4164970"/>
                  <a:ext cx="15284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8CB071-54BA-3442-2075-6DC8EA82897B}"/>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4" name="TextBox 43">
                  <a:extLst>
                    <a:ext uri="{FF2B5EF4-FFF2-40B4-BE49-F238E27FC236}">
                      <a16:creationId xmlns:a16="http://schemas.microsoft.com/office/drawing/2014/main" id="{26CE6D0C-61DA-172D-B84F-046AD75C63DF}"/>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cxnSp>
            <p:nvCxnSpPr>
              <p:cNvPr id="29" name="Straight Connector 28">
                <a:extLst>
                  <a:ext uri="{FF2B5EF4-FFF2-40B4-BE49-F238E27FC236}">
                    <a16:creationId xmlns:a16="http://schemas.microsoft.com/office/drawing/2014/main" id="{143C5A1A-BF33-93C6-C135-C2EE0A039E46}"/>
                  </a:ext>
                </a:extLst>
              </p:cNvPr>
              <p:cNvCxnSpPr>
                <a:cxnSpLocks/>
              </p:cNvCxnSpPr>
              <p:nvPr/>
            </p:nvCxnSpPr>
            <p:spPr>
              <a:xfrm flipV="1">
                <a:off x="9126382" y="3123636"/>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908F80-A982-BA9F-D2DE-8A6B82649EF7}"/>
                  </a:ext>
                </a:extLst>
              </p:cNvPr>
              <p:cNvSpPr txBox="1"/>
              <p:nvPr/>
            </p:nvSpPr>
            <p:spPr>
              <a:xfrm>
                <a:off x="7186681" y="3514267"/>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6221F7-0A85-D549-A6F9-3F059E96D7AD}"/>
                      </a:ext>
                    </a:extLst>
                  </p:cNvPr>
                  <p:cNvSpPr txBox="1"/>
                  <p:nvPr/>
                </p:nvSpPr>
                <p:spPr>
                  <a:xfrm>
                    <a:off x="8020916" y="2315540"/>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33" name="TextBox 32">
                    <a:extLst>
                      <a:ext uri="{FF2B5EF4-FFF2-40B4-BE49-F238E27FC236}">
                        <a16:creationId xmlns:a16="http://schemas.microsoft.com/office/drawing/2014/main" id="{DC6221F7-0A85-D549-A6F9-3F059E96D7AD}"/>
                      </a:ext>
                    </a:extLst>
                  </p:cNvPr>
                  <p:cNvSpPr txBox="1">
                    <a:spLocks noRot="1" noChangeAspect="1" noMove="1" noResize="1" noEditPoints="1" noAdjustHandles="1" noChangeArrowheads="1" noChangeShapeType="1" noTextEdit="1"/>
                  </p:cNvSpPr>
                  <p:nvPr/>
                </p:nvSpPr>
                <p:spPr>
                  <a:xfrm>
                    <a:off x="8020916" y="2315540"/>
                    <a:ext cx="647182" cy="553998"/>
                  </a:xfrm>
                  <a:prstGeom prst="rect">
                    <a:avLst/>
                  </a:prstGeom>
                  <a:blipFill>
                    <a:blip r:embed="rId5"/>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A4436C4-A43D-F132-5910-8D8BA21E988C}"/>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C8FF1BD-363F-CB41-5576-1C9B3C4E9937}"/>
                  </a:ext>
                </a:extLst>
              </p:cNvPr>
              <p:cNvSpPr txBox="1"/>
              <p:nvPr/>
            </p:nvSpPr>
            <p:spPr>
              <a:xfrm>
                <a:off x="10380929" y="3767094"/>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L</a:t>
                </a:r>
              </a:p>
            </p:txBody>
          </p:sp>
        </p:grpSp>
        <p:sp>
          <p:nvSpPr>
            <p:cNvPr id="21" name="Arc 20">
              <a:extLst>
                <a:ext uri="{FF2B5EF4-FFF2-40B4-BE49-F238E27FC236}">
                  <a16:creationId xmlns:a16="http://schemas.microsoft.com/office/drawing/2014/main" id="{032667BE-FA56-ACF2-93F4-CDCF1AB72EF8}"/>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7B82A7A-8709-AC34-7F05-94B5F5CB39D8}"/>
                </a:ext>
              </a:extLst>
            </p:cNvPr>
            <p:cNvSpPr txBox="1"/>
            <p:nvPr/>
          </p:nvSpPr>
          <p:spPr>
            <a:xfrm>
              <a:off x="3980351" y="5065617"/>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H</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09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05990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0" y="870454"/>
            <a:ext cx="11119938" cy="894860"/>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Nhảy xa là một ví dụ về chuyển động ném. Theo em, trong việc nhảy xa thì những yếu tố nào có tính quyết định đến thành tích nhảy của vận động viên?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8603"/>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22" name="Picture 21">
            <a:extLst>
              <a:ext uri="{FF2B5EF4-FFF2-40B4-BE49-F238E27FC236}">
                <a16:creationId xmlns:a16="http://schemas.microsoft.com/office/drawing/2014/main" id="{FAED041C-B66B-A274-480E-E3BD6329B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53748" y="1930357"/>
            <a:ext cx="7315200" cy="4533185"/>
          </a:xfrm>
          <a:prstGeom prst="rect">
            <a:avLst/>
          </a:prstGeom>
          <a:ln>
            <a:noFill/>
          </a:ln>
          <a:effectLst>
            <a:softEdge rad="112500"/>
          </a:effectLst>
        </p:spPr>
      </p:pic>
    </p:spTree>
    <p:extLst>
      <p:ext uri="{BB962C8B-B14F-4D97-AF65-F5344CB8AC3E}">
        <p14:creationId xmlns:p14="http://schemas.microsoft.com/office/powerpoint/2010/main" val="128469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88575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Khi đạt tầm cao H thì vận tốc theo phương thẳng đứng bằng 0:</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049249" y="4956552"/>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Thời gian từ lúc bắt đầu nhảy tới khi đạt tầm cao: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7" name="TextBox 26">
            <a:extLst>
              <a:ext uri="{FF2B5EF4-FFF2-40B4-BE49-F238E27FC236}">
                <a16:creationId xmlns:a16="http://schemas.microsoft.com/office/drawing/2014/main" id="{AB5C64C0-F89A-2A2F-6C2D-BB933027907B}"/>
              </a:ext>
            </a:extLst>
          </p:cNvPr>
          <p:cNvSpPr txBox="1"/>
          <p:nvPr/>
        </p:nvSpPr>
        <p:spPr>
          <a:xfrm>
            <a:off x="1606552" y="3096209"/>
            <a:ext cx="2393950"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3,75 m/s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 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 </a:t>
            </a:r>
          </a:p>
        </p:txBody>
      </p:sp>
      <p:grpSp>
        <p:nvGrpSpPr>
          <p:cNvPr id="10" name="Group 9">
            <a:extLst>
              <a:ext uri="{FF2B5EF4-FFF2-40B4-BE49-F238E27FC236}">
                <a16:creationId xmlns:a16="http://schemas.microsoft.com/office/drawing/2014/main" id="{33D932AE-3D83-4DB7-9537-A32DDB3151BB}"/>
              </a:ext>
            </a:extLst>
          </p:cNvPr>
          <p:cNvGrpSpPr/>
          <p:nvPr/>
        </p:nvGrpSpPr>
        <p:grpSpPr>
          <a:xfrm>
            <a:off x="4954979" y="3113880"/>
            <a:ext cx="4570021" cy="592415"/>
            <a:chOff x="4954979" y="3113880"/>
            <a:chExt cx="4570021" cy="592415"/>
          </a:xfrm>
        </p:grpSpPr>
        <p:pic>
          <p:nvPicPr>
            <p:cNvPr id="35" name="Picture 5" descr="empty-blue-rectangle">
              <a:extLst>
                <a:ext uri="{FF2B5EF4-FFF2-40B4-BE49-F238E27FC236}">
                  <a16:creationId xmlns:a16="http://schemas.microsoft.com/office/drawing/2014/main" id="{8EB185C3-6E1A-2E2B-EF8B-A42FD71D4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9" y="3113880"/>
              <a:ext cx="4570021"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E2BD3CA-9774-F4CC-D606-D2CD5FD01A05}"/>
                    </a:ext>
                  </a:extLst>
                </p:cNvPr>
                <p:cNvSpPr txBox="1"/>
                <p:nvPr/>
              </p:nvSpPr>
              <p:spPr>
                <a:xfrm>
                  <a:off x="5045073" y="3162582"/>
                  <a:ext cx="4343400" cy="527196"/>
                </a:xfrm>
                <a:prstGeom prst="rect">
                  <a:avLst/>
                </a:prstGeom>
                <a:noFill/>
              </p:spPr>
              <p:txBody>
                <a:bodyPr wrap="square">
                  <a:spAutoFit/>
                </a:bodyPr>
                <a:lstStyle/>
                <a:p>
                  <a:pPr algn="ctr"/>
                  <a14:m>
                    <m:oMath xmlns:m="http://schemas.openxmlformats.org/officeDocument/2006/math">
                      <m:sSubSup>
                        <m:sSubSupPr>
                          <m:ctrlPr>
                            <a:rPr lang="en-US" sz="2500" i="1" smtClean="0">
                              <a:solidFill>
                                <a:srgbClr val="000000"/>
                              </a:solidFill>
                              <a:effectLst/>
                              <a:latin typeface="Cambria Math" panose="02040503050406030204" pitchFamily="18" charset="0"/>
                              <a:cs typeface="Arial" panose="020B0604020202020204" pitchFamily="34" charset="0"/>
                            </a:rPr>
                          </m:ctrlPr>
                        </m:sSubSupPr>
                        <m:e>
                          <m:r>
                            <a:rPr lang="en-US" sz="2500" b="0" i="1" smtClean="0">
                              <a:solidFill>
                                <a:srgbClr val="000000"/>
                              </a:solidFill>
                              <a:effectLst/>
                              <a:latin typeface="Cambria Math" panose="02040503050406030204" pitchFamily="18" charset="0"/>
                              <a:cs typeface="Arial" panose="020B0604020202020204" pitchFamily="34" charset="0"/>
                            </a:rPr>
                            <m:t>𝑣</m:t>
                          </m:r>
                        </m:e>
                        <m:sub>
                          <m:r>
                            <a:rPr lang="en-US" sz="2500" b="0" i="1" smtClean="0">
                              <a:solidFill>
                                <a:srgbClr val="000000"/>
                              </a:solidFill>
                              <a:effectLst/>
                              <a:latin typeface="Cambria Math" panose="02040503050406030204" pitchFamily="18" charset="0"/>
                              <a:cs typeface="Arial" panose="020B0604020202020204" pitchFamily="34" charset="0"/>
                            </a:rPr>
                            <m:t>𝑦</m:t>
                          </m:r>
                        </m:sub>
                        <m:sup>
                          <m:r>
                            <a:rPr lang="en-US" sz="2500" b="0" i="1" smtClean="0">
                              <a:solidFill>
                                <a:srgbClr val="000000"/>
                              </a:solidFill>
                              <a:effectLst/>
                              <a:latin typeface="Cambria Math" panose="02040503050406030204" pitchFamily="18" charset="0"/>
                              <a:cs typeface="Arial" panose="020B0604020202020204" pitchFamily="34" charset="0"/>
                            </a:rPr>
                            <m:t>2</m:t>
                          </m:r>
                        </m:sup>
                      </m:sSubSup>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b="0" i="1" smtClean="0">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r>
                        <a:rPr lang="en-US" sz="2500" i="1">
                          <a:solidFill>
                            <a:srgbClr val="000000"/>
                          </a:solidFill>
                          <a:latin typeface="Cambria Math" panose="02040503050406030204" pitchFamily="18" charset="0"/>
                          <a:cs typeface="Arial" panose="020B0604020202020204" pitchFamily="34"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2.a.H = -2.g.H </a:t>
                  </a:r>
                  <a:endParaRPr lang="en-US" sz="2500"/>
                </a:p>
              </p:txBody>
            </p:sp>
          </mc:Choice>
          <mc:Fallback xmlns="">
            <p:sp>
              <p:nvSpPr>
                <p:cNvPr id="37" name="TextBox 36">
                  <a:extLst>
                    <a:ext uri="{FF2B5EF4-FFF2-40B4-BE49-F238E27FC236}">
                      <a16:creationId xmlns:a16="http://schemas.microsoft.com/office/drawing/2014/main" id="{8E2BD3CA-9774-F4CC-D606-D2CD5FD01A05}"/>
                    </a:ext>
                  </a:extLst>
                </p:cNvPr>
                <p:cNvSpPr txBox="1">
                  <a:spLocks noRot="1" noChangeAspect="1" noMove="1" noResize="1" noEditPoints="1" noAdjustHandles="1" noChangeArrowheads="1" noChangeShapeType="1" noTextEdit="1"/>
                </p:cNvSpPr>
                <p:nvPr/>
              </p:nvSpPr>
              <p:spPr>
                <a:xfrm>
                  <a:off x="5045073" y="3162582"/>
                  <a:ext cx="4343400" cy="527196"/>
                </a:xfrm>
                <a:prstGeom prst="rect">
                  <a:avLst/>
                </a:prstGeom>
                <a:blipFill>
                  <a:blip r:embed="rId5"/>
                  <a:stretch>
                    <a:fillRect t="-8140" b="-1976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542774D-9947-B40B-D138-84963C88AD38}"/>
              </a:ext>
            </a:extLst>
          </p:cNvPr>
          <p:cNvGrpSpPr/>
          <p:nvPr/>
        </p:nvGrpSpPr>
        <p:grpSpPr>
          <a:xfrm>
            <a:off x="4967679" y="3879094"/>
            <a:ext cx="3719121" cy="822016"/>
            <a:chOff x="4967679" y="3879094"/>
            <a:chExt cx="3719121" cy="822016"/>
          </a:xfrm>
        </p:grpSpPr>
        <p:pic>
          <p:nvPicPr>
            <p:cNvPr id="30" name="Picture 5" descr="empty-blue-rectangle">
              <a:extLst>
                <a:ext uri="{FF2B5EF4-FFF2-40B4-BE49-F238E27FC236}">
                  <a16:creationId xmlns:a16="http://schemas.microsoft.com/office/drawing/2014/main" id="{03B8887F-7B09-3DCF-70AC-A8A5B33CC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679" y="3900372"/>
              <a:ext cx="3719121" cy="8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B0025E1-FBF5-BE75-52A5-DFECE523195D}"/>
                    </a:ext>
                  </a:extLst>
                </p:cNvPr>
                <p:cNvSpPr txBox="1"/>
                <p:nvPr/>
              </p:nvSpPr>
              <p:spPr>
                <a:xfrm>
                  <a:off x="5056172" y="3879094"/>
                  <a:ext cx="3517900" cy="776687"/>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i="1">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num>
                        <m:den>
                          <m:r>
                            <a:rPr lang="en-US" sz="2500" b="0" i="1" smtClean="0">
                              <a:solidFill>
                                <a:srgbClr val="000000"/>
                              </a:solidFill>
                              <a:effectLst/>
                              <a:latin typeface="Cambria Math" panose="02040503050406030204" pitchFamily="18" charset="0"/>
                              <a:cs typeface="Arial" panose="020B0604020202020204" pitchFamily="34" charset="0"/>
                            </a:rPr>
                            <m:t>2.</m:t>
                          </m:r>
                          <m:r>
                            <a:rPr lang="en-US" sz="2500" b="0" i="1" smtClean="0">
                              <a:solidFill>
                                <a:srgbClr val="000000"/>
                              </a:solidFill>
                              <a:effectLst/>
                              <a:latin typeface="Cambria Math" panose="02040503050406030204" pitchFamily="18" charset="0"/>
                              <a:cs typeface="Arial" panose="020B0604020202020204" pitchFamily="34" charset="0"/>
                            </a:rPr>
                            <m:t>𝑔</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0,717 m </a:t>
                  </a:r>
                  <a:endParaRPr lang="en-US" sz="2500"/>
                </a:p>
              </p:txBody>
            </p:sp>
          </mc:Choice>
          <mc:Fallback xmlns="">
            <p:sp>
              <p:nvSpPr>
                <p:cNvPr id="38" name="TextBox 37">
                  <a:extLst>
                    <a:ext uri="{FF2B5EF4-FFF2-40B4-BE49-F238E27FC236}">
                      <a16:creationId xmlns:a16="http://schemas.microsoft.com/office/drawing/2014/main" id="{3B0025E1-FBF5-BE75-52A5-DFECE523195D}"/>
                    </a:ext>
                  </a:extLst>
                </p:cNvPr>
                <p:cNvSpPr txBox="1">
                  <a:spLocks noRot="1" noChangeAspect="1" noMove="1" noResize="1" noEditPoints="1" noAdjustHandles="1" noChangeArrowheads="1" noChangeShapeType="1" noTextEdit="1"/>
                </p:cNvSpPr>
                <p:nvPr/>
              </p:nvSpPr>
              <p:spPr>
                <a:xfrm>
                  <a:off x="5056172" y="3879094"/>
                  <a:ext cx="3517900" cy="776687"/>
                </a:xfrm>
                <a:prstGeom prst="rect">
                  <a:avLst/>
                </a:prstGeom>
                <a:blipFill>
                  <a:blip r:embed="rId6"/>
                  <a:stretch>
                    <a:fillRect b="-781"/>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1E6FD23-5B44-3C52-0C38-E3206B196E5E}"/>
              </a:ext>
            </a:extLst>
          </p:cNvPr>
          <p:cNvGrpSpPr/>
          <p:nvPr/>
        </p:nvGrpSpPr>
        <p:grpSpPr>
          <a:xfrm>
            <a:off x="3858613" y="5582948"/>
            <a:ext cx="4876800" cy="809963"/>
            <a:chOff x="3217471" y="5947287"/>
            <a:chExt cx="4876800" cy="809963"/>
          </a:xfrm>
        </p:grpSpPr>
        <p:pic>
          <p:nvPicPr>
            <p:cNvPr id="34" name="Picture 5" descr="empty-blue-rectangle">
              <a:extLst>
                <a:ext uri="{FF2B5EF4-FFF2-40B4-BE49-F238E27FC236}">
                  <a16:creationId xmlns:a16="http://schemas.microsoft.com/office/drawing/2014/main" id="{F86FC847-AFD6-22AD-9013-D16200B4D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471" y="5947287"/>
              <a:ext cx="4876800" cy="8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29499E7-5D68-9207-6294-1B30D9100C8F}"/>
                    </a:ext>
                  </a:extLst>
                </p:cNvPr>
                <p:cNvSpPr txBox="1"/>
                <p:nvPr/>
              </p:nvSpPr>
              <p:spPr>
                <a:xfrm>
                  <a:off x="3342492" y="5968801"/>
                  <a:ext cx="4713679" cy="714106"/>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3,75</m:t>
                          </m:r>
                        </m:num>
                        <m:den>
                          <m:r>
                            <a:rPr lang="en-US" sz="2500" b="0" i="1" smtClean="0">
                              <a:solidFill>
                                <a:srgbClr val="000000"/>
                              </a:solidFill>
                              <a:effectLst/>
                              <a:latin typeface="Cambria Math" panose="02040503050406030204" pitchFamily="18" charset="0"/>
                              <a:cs typeface="Arial" panose="020B0604020202020204" pitchFamily="34" charset="0"/>
                            </a:rPr>
                            <m:t>9,8</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0,383 s</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39" name="TextBox 38">
                  <a:extLst>
                    <a:ext uri="{FF2B5EF4-FFF2-40B4-BE49-F238E27FC236}">
                      <a16:creationId xmlns:a16="http://schemas.microsoft.com/office/drawing/2014/main" id="{A29499E7-5D68-9207-6294-1B30D9100C8F}"/>
                    </a:ext>
                  </a:extLst>
                </p:cNvPr>
                <p:cNvSpPr txBox="1">
                  <a:spLocks noRot="1" noChangeAspect="1" noMove="1" noResize="1" noEditPoints="1" noAdjustHandles="1" noChangeArrowheads="1" noChangeShapeType="1" noTextEdit="1"/>
                </p:cNvSpPr>
                <p:nvPr/>
              </p:nvSpPr>
              <p:spPr>
                <a:xfrm>
                  <a:off x="3342492" y="5968801"/>
                  <a:ext cx="4713679" cy="714106"/>
                </a:xfrm>
                <a:prstGeom prst="rect">
                  <a:avLst/>
                </a:prstGeom>
                <a:blipFill>
                  <a:blip r:embed="rId7"/>
                  <a:stretch>
                    <a:fillRect b="-2542"/>
                  </a:stretch>
                </a:blipFill>
              </p:spPr>
              <p:txBody>
                <a:bodyPr/>
                <a:lstStyle/>
                <a:p>
                  <a:r>
                    <a:rPr lang="en-US">
                      <a:noFill/>
                    </a:rPr>
                    <a:t> </a:t>
                  </a:r>
                </a:p>
              </p:txBody>
            </p:sp>
          </mc:Fallback>
        </mc:AlternateContent>
      </p:grpSp>
    </p:spTree>
    <p:extLst>
      <p:ext uri="{BB962C8B-B14F-4D97-AF65-F5344CB8AC3E}">
        <p14:creationId xmlns:p14="http://schemas.microsoft.com/office/powerpoint/2010/main" val="1510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474104"/>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112749" y="2754641"/>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Thời gian từ lúc bắt đầu nhảy lên tới lúc rơi xuống hố nhảy:</a:t>
            </a:r>
          </a:p>
        </p:txBody>
      </p:sp>
      <p:sp>
        <p:nvSpPr>
          <p:cNvPr id="17" name="TextBox 16">
            <a:extLst>
              <a:ext uri="{FF2B5EF4-FFF2-40B4-BE49-F238E27FC236}">
                <a16:creationId xmlns:a16="http://schemas.microsoft.com/office/drawing/2014/main" id="{01704F50-A730-E21A-5906-090696374B58}"/>
              </a:ext>
            </a:extLst>
          </p:cNvPr>
          <p:cNvSpPr txBox="1"/>
          <p:nvPr/>
        </p:nvSpPr>
        <p:spPr>
          <a:xfrm>
            <a:off x="1150850" y="3873890"/>
            <a:ext cx="2201952"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Tầm xa: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0,766 s</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 </a:t>
            </a:r>
          </a:p>
        </p:txBody>
      </p:sp>
      <p:grpSp>
        <p:nvGrpSpPr>
          <p:cNvPr id="6" name="Group 5">
            <a:extLst>
              <a:ext uri="{FF2B5EF4-FFF2-40B4-BE49-F238E27FC236}">
                <a16:creationId xmlns:a16="http://schemas.microsoft.com/office/drawing/2014/main" id="{246D829E-1409-15B1-9D3E-9D5906BE2461}"/>
              </a:ext>
            </a:extLst>
          </p:cNvPr>
          <p:cNvGrpSpPr/>
          <p:nvPr/>
        </p:nvGrpSpPr>
        <p:grpSpPr>
          <a:xfrm>
            <a:off x="3352801" y="3228745"/>
            <a:ext cx="4876800" cy="592415"/>
            <a:chOff x="3352801" y="3228745"/>
            <a:chExt cx="4876800" cy="592415"/>
          </a:xfrm>
        </p:grpSpPr>
        <p:pic>
          <p:nvPicPr>
            <p:cNvPr id="29" name="Picture 5" descr="empty-blue-rectangle">
              <a:extLst>
                <a:ext uri="{FF2B5EF4-FFF2-40B4-BE49-F238E27FC236}">
                  <a16:creationId xmlns:a16="http://schemas.microsoft.com/office/drawing/2014/main" id="{C1CBC608-E7FF-317F-E876-4269CA5C3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228745"/>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3E123745-CB69-45D7-D430-4C0222E0F264}"/>
                </a:ext>
              </a:extLst>
            </p:cNvPr>
            <p:cNvSpPr txBox="1"/>
            <p:nvPr/>
          </p:nvSpPr>
          <p:spPr>
            <a:xfrm>
              <a:off x="3543301" y="3288865"/>
              <a:ext cx="4495800" cy="474104"/>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2.t = 2.0,383 = 0,766 s</a:t>
              </a:r>
            </a:p>
          </p:txBody>
        </p:sp>
      </p:grpSp>
      <p:grpSp>
        <p:nvGrpSpPr>
          <p:cNvPr id="5" name="Group 4">
            <a:extLst>
              <a:ext uri="{FF2B5EF4-FFF2-40B4-BE49-F238E27FC236}">
                <a16:creationId xmlns:a16="http://schemas.microsoft.com/office/drawing/2014/main" id="{3D71FEA7-94E2-4B52-784B-F6788DF65977}"/>
              </a:ext>
            </a:extLst>
          </p:cNvPr>
          <p:cNvGrpSpPr/>
          <p:nvPr/>
        </p:nvGrpSpPr>
        <p:grpSpPr>
          <a:xfrm>
            <a:off x="3657600" y="4651829"/>
            <a:ext cx="4876800" cy="592415"/>
            <a:chOff x="3657600" y="4651829"/>
            <a:chExt cx="4876800" cy="592415"/>
          </a:xfrm>
        </p:grpSpPr>
        <p:pic>
          <p:nvPicPr>
            <p:cNvPr id="35" name="Picture 5" descr="empty-blue-rectangle">
              <a:extLst>
                <a:ext uri="{FF2B5EF4-FFF2-40B4-BE49-F238E27FC236}">
                  <a16:creationId xmlns:a16="http://schemas.microsoft.com/office/drawing/2014/main" id="{275E7C68-FF3E-47E2-B789-E141545C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51829"/>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E34C9948-3DC9-6A35-4175-A76A4902388D}"/>
                </a:ext>
              </a:extLst>
            </p:cNvPr>
            <p:cNvSpPr txBox="1"/>
            <p:nvPr/>
          </p:nvSpPr>
          <p:spPr>
            <a:xfrm>
              <a:off x="4022276" y="4675689"/>
              <a:ext cx="4002072" cy="483209"/>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d</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xmax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4,98 m. </a:t>
              </a:r>
              <a:endParaRPr lang="en-US" sz="2500"/>
            </a:p>
          </p:txBody>
        </p:sp>
      </p:grpSp>
    </p:spTree>
    <p:extLst>
      <p:ext uri="{BB962C8B-B14F-4D97-AF65-F5344CB8AC3E}">
        <p14:creationId xmlns:p14="http://schemas.microsoft.com/office/powerpoint/2010/main" val="27207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4041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8" y="737758"/>
            <a:ext cx="10702351"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bắn một viên bi với vận tốc ban đầu 4m/s theo phương xiên 45° so với phương nằm ngang. Coi sức cản của không khí là không đáng kể.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a16="http://schemas.microsoft.com/office/drawing/2014/main" id="{A6C02E85-8FB2-E858-6DDE-370B658B2EDC}"/>
              </a:ext>
            </a:extLst>
          </p:cNvPr>
          <p:cNvSpPr txBox="1"/>
          <p:nvPr/>
        </p:nvSpPr>
        <p:spPr>
          <a:xfrm>
            <a:off x="1106948" y="1933491"/>
            <a:ext cx="9813750" cy="2015936"/>
          </a:xfrm>
          <a:prstGeom prst="rect">
            <a:avLst/>
          </a:prstGeom>
          <a:noFill/>
        </p:spPr>
        <p:txBody>
          <a:bodyPr wrap="square">
            <a:spAutoFit/>
          </a:bodyPr>
          <a:lstStyle/>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vận tốc của viên bị theo phương nằm ngang và phương thẳng đứng tại các thời điểm: bắt đầu bắn, sau 0,1s và sau 0,2s</a:t>
            </a:r>
          </a:p>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Viên bị đạt tầm cao H vào lúc nào?</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tầm cao H.</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Gia tốc của viên bị ở tầm cao H có giá trị bằng bao nhiêu?</a:t>
            </a:r>
          </a:p>
        </p:txBody>
      </p:sp>
      <p:sp>
        <p:nvSpPr>
          <p:cNvPr id="11" name="TextBox 10">
            <a:extLst>
              <a:ext uri="{FF2B5EF4-FFF2-40B4-BE49-F238E27FC236}">
                <a16:creationId xmlns:a16="http://schemas.microsoft.com/office/drawing/2014/main" id="{CF63F5AE-7CF1-C6D0-68E7-BEFEBACAC689}"/>
              </a:ext>
            </a:extLst>
          </p:cNvPr>
          <p:cNvSpPr txBox="1"/>
          <p:nvPr/>
        </p:nvSpPr>
        <p:spPr>
          <a:xfrm>
            <a:off x="1140044" y="4080064"/>
            <a:ext cx="9813750" cy="2015936"/>
          </a:xfrm>
          <a:prstGeom prst="rect">
            <a:avLst/>
          </a:prstGeom>
          <a:noFill/>
        </p:spPr>
        <p:txBody>
          <a:bodyPr wrap="square">
            <a:spAutoFit/>
          </a:bodyPr>
          <a:lstStyle/>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latin typeface="Arial" panose="020B0604020202020204" pitchFamily="34" charset="0"/>
              <a:ea typeface="游明朝" panose="02020400000000000000" pitchFamily="18" charset="-128"/>
              <a:cs typeface="Arial" panose="020B0604020202020204" pitchFamily="34" charset="0"/>
            </a:endParaRPr>
          </a:p>
          <a:p>
            <a:pPr marL="344488" marR="0" indent="-344488"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 Khi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68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31238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75581" y="762361"/>
            <a:ext cx="10853374" cy="3170099"/>
          </a:xfrm>
          <a:prstGeom prst="rect">
            <a:avLst/>
          </a:prstGeom>
          <a:noFill/>
          <a:ln>
            <a:noFill/>
          </a:ln>
          <a:effectLst/>
        </p:spPr>
        <p:txBody>
          <a:bodyPr wrap="square">
            <a:spAutoFit/>
          </a:bodyPr>
          <a:lstStyle/>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endPar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pic>
        <p:nvPicPr>
          <p:cNvPr id="13" name="Content Placeholder 4">
            <a:extLst>
              <a:ext uri="{FF2B5EF4-FFF2-40B4-BE49-F238E27FC236}">
                <a16:creationId xmlns:a16="http://schemas.microsoft.com/office/drawing/2014/main" id="{5251C670-0B0D-CE94-00FA-734E37660778}"/>
              </a:ext>
            </a:extLst>
          </p:cNvPr>
          <p:cNvPicPr>
            <a:picLocks noChangeAspect="1"/>
          </p:cNvPicPr>
          <p:nvPr/>
        </p:nvPicPr>
        <p:blipFill rotWithShape="1">
          <a:blip r:embed="rId5">
            <a:extLst>
              <a:ext uri="{28A0092B-C50C-407E-A947-70E740481C1C}">
                <a14:useLocalDpi xmlns:a14="http://schemas.microsoft.com/office/drawing/2010/main" val="0"/>
              </a:ext>
            </a:extLst>
          </a:blip>
          <a:srcRect l="20243" t="4087" r="22272" b="3946"/>
          <a:stretch/>
        </p:blipFill>
        <p:spPr>
          <a:xfrm>
            <a:off x="7924800" y="4003901"/>
            <a:ext cx="3053886" cy="2714242"/>
          </a:xfrm>
          <a:prstGeom prst="rect">
            <a:avLst/>
          </a:prstGeom>
        </p:spPr>
      </p:pic>
      <p:pic>
        <p:nvPicPr>
          <p:cNvPr id="14" name="Picture 13">
            <a:extLst>
              <a:ext uri="{FF2B5EF4-FFF2-40B4-BE49-F238E27FC236}">
                <a16:creationId xmlns:a16="http://schemas.microsoft.com/office/drawing/2014/main" id="{F09B528B-8F1D-70FD-FD33-80CED9C6F988}"/>
              </a:ext>
            </a:extLst>
          </p:cNvPr>
          <p:cNvPicPr>
            <a:picLocks noChangeAspect="1"/>
          </p:cNvPicPr>
          <p:nvPr/>
        </p:nvPicPr>
        <p:blipFill rotWithShape="1">
          <a:blip r:embed="rId6">
            <a:extLst>
              <a:ext uri="{28A0092B-C50C-407E-A947-70E740481C1C}">
                <a14:useLocalDpi xmlns:a14="http://schemas.microsoft.com/office/drawing/2010/main" val="0"/>
              </a:ext>
            </a:extLst>
          </a:blip>
          <a:srcRect l="9224" t="1254" r="7161" b="248"/>
          <a:stretch/>
        </p:blipFill>
        <p:spPr>
          <a:xfrm>
            <a:off x="975581" y="3969677"/>
            <a:ext cx="2362200" cy="2782690"/>
          </a:xfrm>
          <a:prstGeom prst="rect">
            <a:avLst/>
          </a:prstGeom>
        </p:spPr>
      </p:pic>
      <p:pic>
        <p:nvPicPr>
          <p:cNvPr id="15" name="Picture 14">
            <a:extLst>
              <a:ext uri="{FF2B5EF4-FFF2-40B4-BE49-F238E27FC236}">
                <a16:creationId xmlns:a16="http://schemas.microsoft.com/office/drawing/2014/main" id="{6113E0BB-6B6F-1C51-C7C2-1E25921B39D3}"/>
              </a:ext>
            </a:extLst>
          </p:cNvPr>
          <p:cNvPicPr>
            <a:picLocks noChangeAspect="1"/>
          </p:cNvPicPr>
          <p:nvPr/>
        </p:nvPicPr>
        <p:blipFill>
          <a:blip r:embed="rId7"/>
          <a:stretch>
            <a:fillRect/>
          </a:stretch>
        </p:blipFill>
        <p:spPr>
          <a:xfrm>
            <a:off x="4114800" y="4093278"/>
            <a:ext cx="3810000" cy="2597728"/>
          </a:xfrm>
          <a:prstGeom prst="rect">
            <a:avLst/>
          </a:prstGeom>
        </p:spPr>
      </p:pic>
    </p:spTree>
    <p:extLst>
      <p:ext uri="{BB962C8B-B14F-4D97-AF65-F5344CB8AC3E}">
        <p14:creationId xmlns:p14="http://schemas.microsoft.com/office/powerpoint/2010/main" val="8243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89780" y="786882"/>
            <a:ext cx="11100841" cy="43430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137420" y="786882"/>
            <a:ext cx="10481448" cy="2785378"/>
          </a:xfrm>
          <a:prstGeom prst="rect">
            <a:avLst/>
          </a:prstGeom>
          <a:noFill/>
          <a:ln>
            <a:noFill/>
          </a:ln>
          <a:effectLst/>
        </p:spPr>
        <p:txBody>
          <a:bodyPr wrap="square">
            <a:spAutoFit/>
          </a:bodyPr>
          <a:lstStyle/>
          <a:p>
            <a:pPr marL="0" marR="0"/>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thuyết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342900" indent="-342900">
              <a:buFontTx/>
              <a:buChar cha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20609" y="532464"/>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sp>
        <p:nvSpPr>
          <p:cNvPr id="13" name="Text Box 29">
            <a:extLst>
              <a:ext uri="{FF2B5EF4-FFF2-40B4-BE49-F238E27FC236}">
                <a16:creationId xmlns:a16="http://schemas.microsoft.com/office/drawing/2014/main" id="{921ECC9A-D060-7171-372A-71443CCF5138}"/>
              </a:ext>
            </a:extLst>
          </p:cNvPr>
          <p:cNvSpPr txBox="1">
            <a:spLocks noChangeArrowheads="1"/>
          </p:cNvSpPr>
          <p:nvPr/>
        </p:nvSpPr>
        <p:spPr bwMode="auto">
          <a:xfrm>
            <a:off x="1137420" y="3526343"/>
            <a:ext cx="10481448" cy="1631216"/>
          </a:xfrm>
          <a:prstGeom prst="rect">
            <a:avLst/>
          </a:prstGeom>
          <a:noFill/>
          <a:ln>
            <a:noFill/>
          </a:ln>
          <a:effectLst/>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rút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2429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1379"/>
            <a:ext cx="1162445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221998" y="704392"/>
            <a:ext cx="5757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1. Khái niệm chuyển động ném ngang</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44104" y="1435221"/>
            <a:ext cx="10515600" cy="923330"/>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Chuyển động ném ngang </a:t>
            </a:r>
            <a:r>
              <a:rPr lang="en-US" sz="2700">
                <a:latin typeface="Arial" panose="020B0604020202020204" pitchFamily="34" charset="0"/>
                <a:cs typeface="Arial" panose="020B0604020202020204" pitchFamily="34" charset="0"/>
              </a:rPr>
              <a:t>là chuyển động có vận tốc ban đầu theo phương nằm ngang và chuyển động dưới tác dụng của trọng lực. </a:t>
            </a:r>
          </a:p>
        </p:txBody>
      </p:sp>
      <p:pic>
        <p:nvPicPr>
          <p:cNvPr id="23" name="Picture 22" descr="A group of people standing on a cliff above water&#10;&#10;Description automatically generated with low confidence">
            <a:extLst>
              <a:ext uri="{FF2B5EF4-FFF2-40B4-BE49-F238E27FC236}">
                <a16:creationId xmlns:a16="http://schemas.microsoft.com/office/drawing/2014/main" id="{D9458FB0-7BBC-938B-9917-47E806D64672}"/>
              </a:ext>
            </a:extLst>
          </p:cNvPr>
          <p:cNvPicPr>
            <a:picLocks noChangeAspect="1"/>
          </p:cNvPicPr>
          <p:nvPr/>
        </p:nvPicPr>
        <p:blipFill rotWithShape="1">
          <a:blip r:embed="rId5">
            <a:extLst>
              <a:ext uri="{28A0092B-C50C-407E-A947-70E740481C1C}">
                <a14:useLocalDpi xmlns:a14="http://schemas.microsoft.com/office/drawing/2010/main" val="0"/>
              </a:ext>
            </a:extLst>
          </a:blip>
          <a:srcRect l="216" t="-106" r="851" b="-941"/>
          <a:stretch/>
        </p:blipFill>
        <p:spPr>
          <a:xfrm flipH="1">
            <a:off x="1481189" y="2651673"/>
            <a:ext cx="5475878" cy="3508298"/>
          </a:xfrm>
          <a:prstGeom prst="rect">
            <a:avLst/>
          </a:prstGeom>
          <a:ln>
            <a:noFill/>
          </a:ln>
          <a:effectLst>
            <a:softEdge rad="112500"/>
          </a:effectLst>
        </p:spPr>
      </p:pic>
      <p:sp>
        <p:nvSpPr>
          <p:cNvPr id="24" name="TextBox 23">
            <a:extLst>
              <a:ext uri="{FF2B5EF4-FFF2-40B4-BE49-F238E27FC236}">
                <a16:creationId xmlns:a16="http://schemas.microsoft.com/office/drawing/2014/main" id="{8D328F62-3B66-7619-3565-748A503C6419}"/>
              </a:ext>
            </a:extLst>
          </p:cNvPr>
          <p:cNvSpPr txBox="1"/>
          <p:nvPr/>
        </p:nvSpPr>
        <p:spPr>
          <a:xfrm>
            <a:off x="7315199" y="3886200"/>
            <a:ext cx="3657601" cy="1246495"/>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1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nước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hiểm</a:t>
            </a:r>
            <a:r>
              <a:rPr lang="en-US" sz="2500" dirty="0">
                <a:latin typeface="Arial" panose="020B0604020202020204" pitchFamily="34" charset="0"/>
                <a:cs typeface="Arial" panose="020B0604020202020204" pitchFamily="34" charset="0"/>
              </a:rPr>
              <a:t>.</a:t>
            </a:r>
            <a:endParaRPr lang="en-US" sz="2500" dirty="0"/>
          </a:p>
        </p:txBody>
      </p:sp>
      <p:cxnSp>
        <p:nvCxnSpPr>
          <p:cNvPr id="10" name="Straight Arrow Connector 9">
            <a:extLst>
              <a:ext uri="{FF2B5EF4-FFF2-40B4-BE49-F238E27FC236}">
                <a16:creationId xmlns:a16="http://schemas.microsoft.com/office/drawing/2014/main" id="{D3B67C47-0DF6-A5EF-0C2E-AF1E083D67AA}"/>
              </a:ext>
            </a:extLst>
          </p:cNvPr>
          <p:cNvCxnSpPr/>
          <p:nvPr/>
        </p:nvCxnSpPr>
        <p:spPr>
          <a:xfrm>
            <a:off x="4191000" y="3276600"/>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5D9E6B-0C6A-C03C-34C5-A9CC64B03C43}"/>
              </a:ext>
            </a:extLst>
          </p:cNvPr>
          <p:cNvSpPr txBox="1"/>
          <p:nvPr/>
        </p:nvSpPr>
        <p:spPr>
          <a:xfrm>
            <a:off x="4873088" y="2889077"/>
            <a:ext cx="719190" cy="553998"/>
          </a:xfrm>
          <a:prstGeom prst="rect">
            <a:avLst/>
          </a:prstGeom>
          <a:noFill/>
        </p:spPr>
        <p:txBody>
          <a:bodyPr wrap="square" rtlCol="0">
            <a:spAutoFit/>
          </a:bodyPr>
          <a:lstStyle/>
          <a:p>
            <a:r>
              <a:rPr lang="en-US" sz="3000" i="1"/>
              <a:t>v</a:t>
            </a:r>
            <a:r>
              <a:rPr lang="en-US" sz="3000" baseline="-25000"/>
              <a:t>0</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18539"/>
            <a:ext cx="6781800" cy="16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Thí nghiệm</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42502" y="1186523"/>
            <a:ext cx="5867400"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Dùng búa đập nhẹ vào thanh thép giữ bi B, thanh thép chuyển động thì bi B rơi tự do đồng thời đẩy bị A theo phương nằm ngang khỏi giá đỡ với vận tốc V</a:t>
            </a:r>
            <a:r>
              <a:rPr lang="en-US" sz="2500" baseline="-25000">
                <a:latin typeface="Arial" panose="020B0604020202020204" pitchFamily="34" charset="0"/>
                <a:cs typeface="Arial" panose="020B0604020202020204" pitchFamily="34" charset="0"/>
              </a:rPr>
              <a:t>0</a:t>
            </a:r>
          </a:p>
        </p:txBody>
      </p:sp>
      <p:pic>
        <p:nvPicPr>
          <p:cNvPr id="3" name="Picture 2">
            <a:extLst>
              <a:ext uri="{FF2B5EF4-FFF2-40B4-BE49-F238E27FC236}">
                <a16:creationId xmlns:a16="http://schemas.microsoft.com/office/drawing/2014/main" id="{92B3DC87-62D9-2891-7A60-A3A47BBD816C}"/>
              </a:ext>
            </a:extLst>
          </p:cNvPr>
          <p:cNvPicPr>
            <a:picLocks noChangeAspect="1"/>
          </p:cNvPicPr>
          <p:nvPr/>
        </p:nvPicPr>
        <p:blipFill rotWithShape="1">
          <a:blip r:embed="rId5"/>
          <a:srcRect l="8664" t="619"/>
          <a:stretch/>
        </p:blipFill>
        <p:spPr>
          <a:xfrm>
            <a:off x="1112749" y="2999581"/>
            <a:ext cx="2544851" cy="3818641"/>
          </a:xfrm>
          <a:prstGeom prst="rect">
            <a:avLst/>
          </a:prstGeom>
        </p:spPr>
      </p:pic>
      <p:sp>
        <p:nvSpPr>
          <p:cNvPr id="18" name="TextBox 17">
            <a:extLst>
              <a:ext uri="{FF2B5EF4-FFF2-40B4-BE49-F238E27FC236}">
                <a16:creationId xmlns:a16="http://schemas.microsoft.com/office/drawing/2014/main" id="{E5663502-B40D-FD73-54C8-00C391F81C19}"/>
              </a:ext>
            </a:extLst>
          </p:cNvPr>
          <p:cNvSpPr txBox="1"/>
          <p:nvPr/>
        </p:nvSpPr>
        <p:spPr>
          <a:xfrm>
            <a:off x="3683000" y="4364965"/>
            <a:ext cx="2835051" cy="1306512"/>
          </a:xfrm>
          <a:prstGeom prst="rect">
            <a:avLst/>
          </a:prstGeom>
          <a:noFill/>
        </p:spPr>
        <p:txBody>
          <a:bodyPr wrap="square">
            <a:spAutoFit/>
          </a:bodyPr>
          <a:lstStyle/>
          <a:p>
            <a:pPr marL="0" marR="0" algn="ctr">
              <a:lnSpc>
                <a:spcPct val="107000"/>
              </a:lnSpc>
              <a:spcBef>
                <a:spcPts val="0"/>
              </a:spcBef>
              <a:spcAft>
                <a:spcPts val="0"/>
              </a:spcAft>
            </a:pP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Hai viên bị có chạm đất cùng một lúc không?</a:t>
            </a:r>
            <a:endParaRPr lang="en-US" sz="2500" b="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2" name="Picture 21">
            <a:extLst>
              <a:ext uri="{FF2B5EF4-FFF2-40B4-BE49-F238E27FC236}">
                <a16:creationId xmlns:a16="http://schemas.microsoft.com/office/drawing/2014/main" id="{0AC51F96-B840-29C8-25B0-59DC96435EEF}"/>
              </a:ext>
            </a:extLst>
          </p:cNvPr>
          <p:cNvPicPr>
            <a:picLocks noChangeAspect="1"/>
          </p:cNvPicPr>
          <p:nvPr/>
        </p:nvPicPr>
        <p:blipFill>
          <a:blip r:embed="rId6"/>
          <a:stretch>
            <a:fillRect/>
          </a:stretch>
        </p:blipFill>
        <p:spPr>
          <a:xfrm>
            <a:off x="7924800" y="1186523"/>
            <a:ext cx="3703271" cy="4770140"/>
          </a:xfrm>
          <a:prstGeom prst="rect">
            <a:avLst/>
          </a:prstGeom>
          <a:ln>
            <a:noFill/>
          </a:ln>
          <a:effectLst>
            <a:softEdge rad="112500"/>
          </a:effectLst>
        </p:spPr>
      </p:pic>
      <p:sp>
        <p:nvSpPr>
          <p:cNvPr id="25" name="TextBox 24">
            <a:extLst>
              <a:ext uri="{FF2B5EF4-FFF2-40B4-BE49-F238E27FC236}">
                <a16:creationId xmlns:a16="http://schemas.microsoft.com/office/drawing/2014/main" id="{8A7BEC5F-7385-8D1B-1A71-6D4FB900B39E}"/>
              </a:ext>
            </a:extLst>
          </p:cNvPr>
          <p:cNvSpPr txBox="1"/>
          <p:nvPr/>
        </p:nvSpPr>
        <p:spPr>
          <a:xfrm>
            <a:off x="7162800" y="5976507"/>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của hai viên bi A và B</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028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86177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500">
                <a:latin typeface="Arial" panose="020B0604020202020204" pitchFamily="34" charset="0"/>
                <a:cs typeface="Arial" panose="020B0604020202020204" pitchFamily="34" charset="0"/>
              </a:rPr>
              <a:t>Hãy nhận xét về sự thay đổi vị trí theo phương thẳng đứng của hai viên bi sau những khoảng thời gian bằng nhau.</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3" name="Picture 2">
            <a:extLst>
              <a:ext uri="{FF2B5EF4-FFF2-40B4-BE49-F238E27FC236}">
                <a16:creationId xmlns:a16="http://schemas.microsoft.com/office/drawing/2014/main" id="{08E56DF2-3C7D-01A4-083D-E158AE1E0852}"/>
              </a:ext>
            </a:extLst>
          </p:cNvPr>
          <p:cNvPicPr>
            <a:picLocks noChangeAspect="1"/>
          </p:cNvPicPr>
          <p:nvPr/>
        </p:nvPicPr>
        <p:blipFill>
          <a:blip r:embed="rId4"/>
          <a:stretch>
            <a:fillRect/>
          </a:stretch>
        </p:blipFill>
        <p:spPr>
          <a:xfrm>
            <a:off x="4038600" y="1923887"/>
            <a:ext cx="3568849" cy="4566592"/>
          </a:xfrm>
          <a:prstGeom prst="rect">
            <a:avLst/>
          </a:prstGeom>
        </p:spPr>
      </p:pic>
    </p:spTree>
    <p:extLst>
      <p:ext uri="{BB962C8B-B14F-4D97-AF65-F5344CB8AC3E}">
        <p14:creationId xmlns:p14="http://schemas.microsoft.com/office/powerpoint/2010/main" val="2093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186523"/>
            <a:ext cx="7162800" cy="498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31915" y="1487353"/>
            <a:ext cx="6178486" cy="1246495"/>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 </a:t>
            </a:r>
            <a:r>
              <a:rPr lang="en-US" sz="2500" b="1">
                <a:latin typeface="Arial" panose="020B0604020202020204" pitchFamily="34" charset="0"/>
                <a:cs typeface="Arial" panose="020B0604020202020204" pitchFamily="34" charset="0"/>
              </a:rPr>
              <a:t>Thành phần chuyển động theo phương thẳng đứng </a:t>
            </a:r>
            <a:r>
              <a:rPr lang="en-US" sz="2500">
                <a:latin typeface="Arial" panose="020B0604020202020204" pitchFamily="34" charset="0"/>
                <a:cs typeface="Arial" panose="020B0604020202020204" pitchFamily="34" charset="0"/>
              </a:rPr>
              <a:t>của viên bi A giống chuyển động rơi của viên bi B.</a:t>
            </a:r>
          </a:p>
        </p:txBody>
      </p:sp>
      <p:pic>
        <p:nvPicPr>
          <p:cNvPr id="12" name="Picture 11">
            <a:extLst>
              <a:ext uri="{FF2B5EF4-FFF2-40B4-BE49-F238E27FC236}">
                <a16:creationId xmlns:a16="http://schemas.microsoft.com/office/drawing/2014/main" id="{C83B35C8-2876-2D93-F442-7C904DFAF972}"/>
              </a:ext>
            </a:extLst>
          </p:cNvPr>
          <p:cNvPicPr>
            <a:picLocks noChangeAspect="1"/>
          </p:cNvPicPr>
          <p:nvPr/>
        </p:nvPicPr>
        <p:blipFill>
          <a:blip r:embed="rId5"/>
          <a:stretch>
            <a:fillRect/>
          </a:stretch>
        </p:blipFill>
        <p:spPr>
          <a:xfrm>
            <a:off x="7678121" y="1112388"/>
            <a:ext cx="3957063" cy="5063338"/>
          </a:xfrm>
          <a:prstGeom prst="rect">
            <a:avLst/>
          </a:prstGeom>
        </p:spPr>
      </p:pic>
      <p:sp>
        <p:nvSpPr>
          <p:cNvPr id="13" name="TextBox 12">
            <a:extLst>
              <a:ext uri="{FF2B5EF4-FFF2-40B4-BE49-F238E27FC236}">
                <a16:creationId xmlns:a16="http://schemas.microsoft.com/office/drawing/2014/main" id="{0BD40928-5140-A5F4-4A91-EAE7120E828A}"/>
              </a:ext>
            </a:extLst>
          </p:cNvPr>
          <p:cNvSpPr txBox="1"/>
          <p:nvPr/>
        </p:nvSpPr>
        <p:spPr>
          <a:xfrm>
            <a:off x="854264" y="2950236"/>
            <a:ext cx="5827354"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Thành phần chuyển động theo phương nằm ngang của viên bi A không ảnh hưởng đến thành phần chuyển động theo phương thẳng đứng của nó:</a:t>
            </a:r>
          </a:p>
        </p:txBody>
      </p:sp>
      <p:sp>
        <p:nvSpPr>
          <p:cNvPr id="14" name="TextBox 13">
            <a:extLst>
              <a:ext uri="{FF2B5EF4-FFF2-40B4-BE49-F238E27FC236}">
                <a16:creationId xmlns:a16="http://schemas.microsoft.com/office/drawing/2014/main" id="{16F41D7A-36A8-9144-9657-48F5EE8F391E}"/>
              </a:ext>
            </a:extLst>
          </p:cNvPr>
          <p:cNvSpPr txBox="1"/>
          <p:nvPr/>
        </p:nvSpPr>
        <p:spPr>
          <a:xfrm>
            <a:off x="854264" y="4809703"/>
            <a:ext cx="5522554" cy="861774"/>
          </a:xfrm>
          <a:prstGeom prst="rect">
            <a:avLst/>
          </a:prstGeom>
          <a:noFill/>
        </p:spPr>
        <p:txBody>
          <a:bodyPr wrap="square">
            <a:spAutoFit/>
          </a:bodyPr>
          <a:lstStyle/>
          <a:p>
            <a:pPr algn="ctr"/>
            <a:r>
              <a:rPr lang="en-US" sz="2500" b="1">
                <a:solidFill>
                  <a:srgbClr val="C00000"/>
                </a:solidFill>
                <a:latin typeface="Arial" panose="020B0604020202020204" pitchFamily="34" charset="0"/>
                <a:cs typeface="Arial" panose="020B0604020202020204" pitchFamily="34" charset="0"/>
              </a:rPr>
              <a:t>Hai chuyển động thành phần này độc lập với nhau. </a:t>
            </a:r>
          </a:p>
        </p:txBody>
      </p:sp>
    </p:spTree>
    <p:extLst>
      <p:ext uri="{BB962C8B-B14F-4D97-AF65-F5344CB8AC3E}">
        <p14:creationId xmlns:p14="http://schemas.microsoft.com/office/powerpoint/2010/main" val="13163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Thành phần chuyển động theo phương thẳng đứng</a:t>
            </a:r>
          </a:p>
        </p:txBody>
      </p:sp>
      <p:sp>
        <p:nvSpPr>
          <p:cNvPr id="16" name="TextBox 15">
            <a:extLst>
              <a:ext uri="{FF2B5EF4-FFF2-40B4-BE49-F238E27FC236}">
                <a16:creationId xmlns:a16="http://schemas.microsoft.com/office/drawing/2014/main" id="{70F1A383-29DA-03C5-83DE-32D3B1A8283D}"/>
              </a:ext>
            </a:extLst>
          </p:cNvPr>
          <p:cNvSpPr txBox="1"/>
          <p:nvPr/>
        </p:nvSpPr>
        <p:spPr>
          <a:xfrm>
            <a:off x="457200" y="1642322"/>
            <a:ext cx="11453454" cy="861774"/>
          </a:xfrm>
          <a:prstGeom prst="rect">
            <a:avLst/>
          </a:prstGeom>
          <a:noFill/>
        </p:spPr>
        <p:txBody>
          <a:bodyPr wrap="square">
            <a:spAutoFit/>
          </a:bodyPr>
          <a:lstStyle/>
          <a:p>
            <a:pPr marL="342900" indent="-342900">
              <a:buFont typeface="Wingdings" panose="05000000000000000000" pitchFamily="2" charset="2"/>
              <a:buChar char="v"/>
            </a:pPr>
            <a:r>
              <a:rPr lang="en-US" sz="2500" i="1">
                <a:latin typeface="Arial" panose="020B0604020202020204" pitchFamily="34" charset="0"/>
                <a:cs typeface="Arial" panose="020B0604020202020204" pitchFamily="34" charset="0"/>
              </a:rPr>
              <a:t>Nếu bỏ qua sức cản của không khí thì chuyển động thành phần theo phương thẳng đứng của vật là chuyển động rơi tự do với vận tốc ban đầu bằng 0. </a:t>
            </a:r>
          </a:p>
        </p:txBody>
      </p:sp>
      <p:sp>
        <p:nvSpPr>
          <p:cNvPr id="17" name="TextBox 16">
            <a:extLst>
              <a:ext uri="{FF2B5EF4-FFF2-40B4-BE49-F238E27FC236}">
                <a16:creationId xmlns:a16="http://schemas.microsoft.com/office/drawing/2014/main" id="{BB2234A4-75D6-1EAB-509C-90F8B19B7D37}"/>
              </a:ext>
            </a:extLst>
          </p:cNvPr>
          <p:cNvSpPr txBox="1"/>
          <p:nvPr/>
        </p:nvSpPr>
        <p:spPr>
          <a:xfrm>
            <a:off x="457200" y="2659703"/>
            <a:ext cx="5213534" cy="1246495"/>
          </a:xfrm>
          <a:prstGeom prst="rect">
            <a:avLst/>
          </a:prstGeom>
          <a:noFill/>
        </p:spPr>
        <p:txBody>
          <a:bodyPr wrap="square">
            <a:spAutoFit/>
          </a:bodyPr>
          <a:lstStyle/>
          <a:p>
            <a:pPr marL="342900"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Nếu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chọn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dương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từ</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trên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xuống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gọi</a:t>
            </a:r>
            <a:r>
              <a:rPr lang="en-US" sz="2500" i="1" dirty="0">
                <a:latin typeface="Arial" panose="020B0604020202020204" pitchFamily="34" charset="0"/>
                <a:cs typeface="Arial" panose="020B0604020202020204" pitchFamily="34" charset="0"/>
              </a:rPr>
              <a:t> H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cao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của</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vật</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khi</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bị</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ném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thì</a:t>
            </a:r>
            <a:r>
              <a:rPr lang="en-US" sz="2500" i="1" dirty="0">
                <a:latin typeface="Arial" panose="020B0604020202020204" pitchFamily="34" charset="0"/>
                <a:cs typeface="Arial" panose="020B0604020202020204" pitchFamily="34" charset="0"/>
              </a:rPr>
              <a:t>:</a:t>
            </a:r>
          </a:p>
        </p:txBody>
      </p:sp>
      <p:sp>
        <p:nvSpPr>
          <p:cNvPr id="18" name="Text Box 21">
            <a:extLst>
              <a:ext uri="{FF2B5EF4-FFF2-40B4-BE49-F238E27FC236}">
                <a16:creationId xmlns:a16="http://schemas.microsoft.com/office/drawing/2014/main" id="{F488F81B-F6B5-755A-6D83-4D0A7D39922B}"/>
              </a:ext>
            </a:extLst>
          </p:cNvPr>
          <p:cNvSpPr txBox="1">
            <a:spLocks noChangeArrowheads="1"/>
          </p:cNvSpPr>
          <p:nvPr/>
        </p:nvSpPr>
        <p:spPr bwMode="auto">
          <a:xfrm>
            <a:off x="2372118" y="4187528"/>
            <a:ext cx="2734458"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000">
                <a:latin typeface="Arial" panose="020B0604020202020204" pitchFamily="34" charset="0"/>
                <a:cs typeface="Arial" panose="020B0604020202020204" pitchFamily="34" charset="0"/>
              </a:rPr>
              <a:t>H </a:t>
            </a:r>
            <a:r>
              <a:rPr lang="en-US" altLang="en-US" sz="3000" dirty="0">
                <a:latin typeface="Arial" panose="020B0604020202020204" pitchFamily="34" charset="0"/>
                <a:cs typeface="Arial" panose="020B0604020202020204" pitchFamily="34" charset="0"/>
              </a:rPr>
              <a:t>= ½ </a:t>
            </a:r>
            <a:r>
              <a:rPr lang="en-US" altLang="en-US" sz="3000" dirty="0" err="1">
                <a:latin typeface="Arial" panose="020B0604020202020204" pitchFamily="34" charset="0"/>
                <a:cs typeface="Arial" panose="020B0604020202020204" pitchFamily="34" charset="0"/>
              </a:rPr>
              <a:t>gt</a:t>
            </a:r>
            <a:r>
              <a:rPr lang="en-US" altLang="en-US" sz="3000" dirty="0">
                <a:latin typeface="Arial" panose="020B0604020202020204" pitchFamily="34" charset="0"/>
                <a:cs typeface="Arial" panose="020B0604020202020204" pitchFamily="34" charset="0"/>
              </a:rPr>
              <a:t> </a:t>
            </a:r>
            <a:r>
              <a:rPr lang="en-US" altLang="en-US" sz="3000" baseline="30000">
                <a:latin typeface="Arial" panose="020B0604020202020204" pitchFamily="34" charset="0"/>
                <a:cs typeface="Arial" panose="020B0604020202020204" pitchFamily="34" charset="0"/>
              </a:rPr>
              <a:t>2</a:t>
            </a:r>
            <a:r>
              <a:rPr lang="en-US" altLang="en-US" sz="3000">
                <a:latin typeface="Arial" panose="020B0604020202020204" pitchFamily="34" charset="0"/>
                <a:cs typeface="Arial" panose="020B0604020202020204" pitchFamily="34" charset="0"/>
              </a:rPr>
              <a:t> </a:t>
            </a:r>
          </a:p>
        </p:txBody>
      </p:sp>
      <p:grpSp>
        <p:nvGrpSpPr>
          <p:cNvPr id="21" name="Group 20">
            <a:extLst>
              <a:ext uri="{FF2B5EF4-FFF2-40B4-BE49-F238E27FC236}">
                <a16:creationId xmlns:a16="http://schemas.microsoft.com/office/drawing/2014/main" id="{6CB9E59A-AE32-1B94-15CA-9384551E5B14}"/>
              </a:ext>
            </a:extLst>
          </p:cNvPr>
          <p:cNvGrpSpPr/>
          <p:nvPr/>
        </p:nvGrpSpPr>
        <p:grpSpPr>
          <a:xfrm>
            <a:off x="2360433" y="5022856"/>
            <a:ext cx="3072004" cy="1420874"/>
            <a:chOff x="8043673" y="1342232"/>
            <a:chExt cx="3072004" cy="1420874"/>
          </a:xfrm>
        </p:grpSpPr>
        <p:pic>
          <p:nvPicPr>
            <p:cNvPr id="22" name="Picture 21" descr="empty-red-rectangle">
              <a:extLst>
                <a:ext uri="{FF2B5EF4-FFF2-40B4-BE49-F238E27FC236}">
                  <a16:creationId xmlns:a16="http://schemas.microsoft.com/office/drawing/2014/main" id="{2615EF7E-894E-5507-E64E-1A1A8FC81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8BE79E7E-522F-9299-1514-E7AE6D4CAEB8}"/>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3" name="Object 18">
                  <a:extLst>
                    <a:ext uri="{FF2B5EF4-FFF2-40B4-BE49-F238E27FC236}">
                      <a16:creationId xmlns:a16="http://schemas.microsoft.com/office/drawing/2014/main" id="{8BE79E7E-522F-9299-1514-E7AE6D4CAEB8}"/>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
        <p:nvSpPr>
          <p:cNvPr id="10" name="Arrow: Right 9">
            <a:extLst>
              <a:ext uri="{FF2B5EF4-FFF2-40B4-BE49-F238E27FC236}">
                <a16:creationId xmlns:a16="http://schemas.microsoft.com/office/drawing/2014/main" id="{25487D1C-FC49-4DB0-BD49-0059D96053D9}"/>
              </a:ext>
            </a:extLst>
          </p:cNvPr>
          <p:cNvSpPr/>
          <p:nvPr/>
        </p:nvSpPr>
        <p:spPr>
          <a:xfrm>
            <a:off x="1337687" y="5459672"/>
            <a:ext cx="576211" cy="406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0981A4D-BC38-76CA-5A92-F6BA10202118}"/>
              </a:ext>
            </a:extLst>
          </p:cNvPr>
          <p:cNvGrpSpPr/>
          <p:nvPr/>
        </p:nvGrpSpPr>
        <p:grpSpPr>
          <a:xfrm>
            <a:off x="6964261" y="3103235"/>
            <a:ext cx="4261283" cy="3197185"/>
            <a:chOff x="6964261" y="3103235"/>
            <a:chExt cx="4261283" cy="3197185"/>
          </a:xfrm>
        </p:grpSpPr>
        <p:grpSp>
          <p:nvGrpSpPr>
            <p:cNvPr id="2" name="Group 1">
              <a:extLst>
                <a:ext uri="{FF2B5EF4-FFF2-40B4-BE49-F238E27FC236}">
                  <a16:creationId xmlns:a16="http://schemas.microsoft.com/office/drawing/2014/main" id="{1A5FA8A0-3906-1AF3-B110-014E8C942E3F}"/>
                </a:ext>
              </a:extLst>
            </p:cNvPr>
            <p:cNvGrpSpPr/>
            <p:nvPr/>
          </p:nvGrpSpPr>
          <p:grpSpPr>
            <a:xfrm>
              <a:off x="7549806" y="3671260"/>
              <a:ext cx="3675738" cy="2568422"/>
              <a:chOff x="8009606" y="4726734"/>
              <a:chExt cx="3675738" cy="2568422"/>
            </a:xfrm>
          </p:grpSpPr>
          <p:cxnSp>
            <p:nvCxnSpPr>
              <p:cNvPr id="20" name="Straight Arrow Connector 19">
                <a:extLst>
                  <a:ext uri="{FF2B5EF4-FFF2-40B4-BE49-F238E27FC236}">
                    <a16:creationId xmlns:a16="http://schemas.microsoft.com/office/drawing/2014/main" id="{3DC5EA19-6C4E-AAED-A06C-493DAA99CAF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0038B6-DECA-771E-F7A6-6DD8B91B0DEE}"/>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B82193-F83C-AC22-FCA6-B92D60480F17}"/>
                  </a:ext>
                </a:extLst>
              </p:cNvPr>
              <p:cNvGrpSpPr/>
              <p:nvPr/>
            </p:nvGrpSpPr>
            <p:grpSpPr>
              <a:xfrm>
                <a:off x="10162323" y="5327769"/>
                <a:ext cx="1357102" cy="694205"/>
                <a:chOff x="8906965" y="5173041"/>
                <a:chExt cx="2511321" cy="694205"/>
              </a:xfrm>
            </p:grpSpPr>
            <p:cxnSp>
              <p:nvCxnSpPr>
                <p:cNvPr id="26" name="Straight Arrow Connector 25">
                  <a:extLst>
                    <a:ext uri="{FF2B5EF4-FFF2-40B4-BE49-F238E27FC236}">
                      <a16:creationId xmlns:a16="http://schemas.microsoft.com/office/drawing/2014/main" id="{84CF73FF-FA15-2C33-6357-7876EA181A62}"/>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D5930A3-F8E6-51D3-30E4-7724842BB346}"/>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27" name="TextBox 26">
                      <a:extLst>
                        <a:ext uri="{FF2B5EF4-FFF2-40B4-BE49-F238E27FC236}">
                          <a16:creationId xmlns:a16="http://schemas.microsoft.com/office/drawing/2014/main" id="{1D5930A3-F8E6-51D3-30E4-7724842BB346}"/>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7"/>
                      <a:stretch>
                        <a:fillRect/>
                      </a:stretch>
                    </a:blipFill>
                  </p:spPr>
                  <p:txBody>
                    <a:bodyPr/>
                    <a:lstStyle/>
                    <a:p>
                      <a:r>
                        <a:rPr lang="en-US">
                          <a:noFill/>
                        </a:rPr>
                        <a:t> </a:t>
                      </a:r>
                    </a:p>
                  </p:txBody>
                </p:sp>
              </mc:Fallback>
            </mc:AlternateContent>
          </p:grpSp>
          <p:cxnSp>
            <p:nvCxnSpPr>
              <p:cNvPr id="28" name="Straight Connector 27">
                <a:extLst>
                  <a:ext uri="{FF2B5EF4-FFF2-40B4-BE49-F238E27FC236}">
                    <a16:creationId xmlns:a16="http://schemas.microsoft.com/office/drawing/2014/main" id="{F1702007-F98D-AAF3-8790-2E16438A3331}"/>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8ABDF7-2990-4FAB-1791-FC6E3FA20F53}"/>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346F38-A638-6252-4AF5-8A1FC2D269B3}"/>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276DEC3-F074-AB04-D460-90ACA34E155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33" name="TextBox 32">
                <a:extLst>
                  <a:ext uri="{FF2B5EF4-FFF2-40B4-BE49-F238E27FC236}">
                    <a16:creationId xmlns:a16="http://schemas.microsoft.com/office/drawing/2014/main" id="{3A4FCD36-9EC8-38DF-C74F-4F4578505051}"/>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35" name="Freeform: Shape 34">
              <a:extLst>
                <a:ext uri="{FF2B5EF4-FFF2-40B4-BE49-F238E27FC236}">
                  <a16:creationId xmlns:a16="http://schemas.microsoft.com/office/drawing/2014/main" id="{7151361A-7D4C-C363-91DF-49A3301EB42A}"/>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C54A114A-A04A-AA39-D436-DA79B11E1660}"/>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16E7FD4-DB0F-D51D-72D6-79116B296F0B}"/>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43" name="TextBox 42">
                  <a:extLst>
                    <a:ext uri="{FF2B5EF4-FFF2-40B4-BE49-F238E27FC236}">
                      <a16:creationId xmlns:a16="http://schemas.microsoft.com/office/drawing/2014/main" id="{A16E7FD4-DB0F-D51D-72D6-79116B296F0B}"/>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46AED9-237F-DAE4-07EF-040C14E6A990}"/>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CC46AED9-237F-DAE4-07EF-040C14E6A990}"/>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9"/>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A341CA7D-47BA-EC5F-2FD0-37DB68AB4973}"/>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3D8749-34AE-8542-D050-5DB00E6D9BE1}"/>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5370A14-A565-03FF-E808-BFB4C325DB93}"/>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A14D1F-CB7D-EC3F-F1A2-E0EDCF11EA71}"/>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50" name="TextBox 49">
                  <a:extLst>
                    <a:ext uri="{FF2B5EF4-FFF2-40B4-BE49-F238E27FC236}">
                      <a16:creationId xmlns:a16="http://schemas.microsoft.com/office/drawing/2014/main" id="{03A14D1F-CB7D-EC3F-F1A2-E0EDCF11EA71}"/>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0"/>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8D342A9-125F-18C8-5976-A10D296A70A8}"/>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F5E526F-9B17-8A44-C19A-7B5EC7C96047}"/>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54" name="TextBox 53">
              <a:extLst>
                <a:ext uri="{FF2B5EF4-FFF2-40B4-BE49-F238E27FC236}">
                  <a16:creationId xmlns:a16="http://schemas.microsoft.com/office/drawing/2014/main" id="{6A85E77F-8CEE-161A-D007-45C7811ECF77}"/>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55" name="TextBox 54">
              <a:extLst>
                <a:ext uri="{FF2B5EF4-FFF2-40B4-BE49-F238E27FC236}">
                  <a16:creationId xmlns:a16="http://schemas.microsoft.com/office/drawing/2014/main" id="{9CBE8A4D-351F-CD4A-4E2A-E6D112A61425}"/>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27900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2" y="3348051"/>
            <a:ext cx="7740902" cy="3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82567" y="3441644"/>
            <a:ext cx="7274146"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Thời gian rơi của vật bị ném ngang chỉ phụ thuộc độ cao H của vật khi bị ném, không phụ thuộc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thẳng đứng</a:t>
            </a:r>
          </a:p>
        </p:txBody>
      </p:sp>
      <p:grpSp>
        <p:nvGrpSpPr>
          <p:cNvPr id="17" name="Group 16">
            <a:extLst>
              <a:ext uri="{FF2B5EF4-FFF2-40B4-BE49-F238E27FC236}">
                <a16:creationId xmlns:a16="http://schemas.microsoft.com/office/drawing/2014/main" id="{3829BC57-DF20-FF8E-42E5-DA4D7C932EB6}"/>
              </a:ext>
            </a:extLst>
          </p:cNvPr>
          <p:cNvGrpSpPr/>
          <p:nvPr/>
        </p:nvGrpSpPr>
        <p:grpSpPr>
          <a:xfrm>
            <a:off x="2532665" y="1824011"/>
            <a:ext cx="3072004" cy="1420874"/>
            <a:chOff x="8043673" y="1342232"/>
            <a:chExt cx="3072004" cy="1420874"/>
          </a:xfrm>
        </p:grpSpPr>
        <p:pic>
          <p:nvPicPr>
            <p:cNvPr id="18" name="Picture 17" descr="empty-red-rectangle">
              <a:extLst>
                <a:ext uri="{FF2B5EF4-FFF2-40B4-BE49-F238E27FC236}">
                  <a16:creationId xmlns:a16="http://schemas.microsoft.com/office/drawing/2014/main" id="{BD56A7BF-C8B2-C60A-ADDB-D3EEB8F9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Object 18">
                  <a:extLst>
                    <a:ext uri="{FF2B5EF4-FFF2-40B4-BE49-F238E27FC236}">
                      <a16:creationId xmlns:a16="http://schemas.microsoft.com/office/drawing/2014/main" id="{63E86D80-AA3A-08D5-391C-47EE4380C4DC}"/>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 name="Object 18">
                  <a:extLst>
                    <a:ext uri="{FF2B5EF4-FFF2-40B4-BE49-F238E27FC236}">
                      <a16:creationId xmlns:a16="http://schemas.microsoft.com/office/drawing/2014/main" id="{63E86D80-AA3A-08D5-391C-47EE4380C4DC}"/>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81"/>
                  </a:stretch>
                </a:blipFill>
                <a:ln>
                  <a:noFill/>
                </a:ln>
                <a:effectLst/>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5062BC3E-CE27-3CD1-6963-025AD979F790}"/>
              </a:ext>
            </a:extLst>
          </p:cNvPr>
          <p:cNvPicPr>
            <a:picLocks noChangeAspect="1"/>
          </p:cNvPicPr>
          <p:nvPr/>
        </p:nvPicPr>
        <p:blipFill>
          <a:blip r:embed="rId7"/>
          <a:stretch>
            <a:fillRect/>
          </a:stretch>
        </p:blipFill>
        <p:spPr>
          <a:xfrm>
            <a:off x="8071040" y="1600199"/>
            <a:ext cx="3844928" cy="4952607"/>
          </a:xfrm>
          <a:prstGeom prst="rect">
            <a:avLst/>
          </a:prstGeom>
          <a:ln>
            <a:noFill/>
          </a:ln>
          <a:effectLst>
            <a:softEdge rad="112500"/>
          </a:effectLst>
        </p:spPr>
      </p:pic>
      <p:sp>
        <p:nvSpPr>
          <p:cNvPr id="16" name="TextBox 15">
            <a:extLst>
              <a:ext uri="{FF2B5EF4-FFF2-40B4-BE49-F238E27FC236}">
                <a16:creationId xmlns:a16="http://schemas.microsoft.com/office/drawing/2014/main" id="{A63721E2-866A-5FAA-7AB7-586C377D7C59}"/>
              </a:ext>
            </a:extLst>
          </p:cNvPr>
          <p:cNvSpPr txBox="1"/>
          <p:nvPr/>
        </p:nvSpPr>
        <p:spPr>
          <a:xfrm>
            <a:off x="746067" y="4824930"/>
            <a:ext cx="6950133"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Nếu từ cùng một độ cao, đồng thời ném ngang các vật khác nhau với các vận tốc khác nhau thì chúng </a:t>
            </a:r>
            <a:r>
              <a:rPr lang="en-US" sz="2500" i="1">
                <a:latin typeface="Arial" panose="020B0604020202020204" pitchFamily="34" charset="0"/>
                <a:cs typeface="Arial" panose="020B0604020202020204" pitchFamily="34" charset="0"/>
              </a:rPr>
              <a:t>đều rơi xuống đất cùng một lúc</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6" name="TextBox 15">
            <a:extLst>
              <a:ext uri="{FF2B5EF4-FFF2-40B4-BE49-F238E27FC236}">
                <a16:creationId xmlns:a16="http://schemas.microsoft.com/office/drawing/2014/main" id="{70F1A383-29DA-03C5-83DE-32D3B1A8283D}"/>
              </a:ext>
            </a:extLst>
          </p:cNvPr>
          <p:cNvSpPr txBox="1"/>
          <p:nvPr/>
        </p:nvSpPr>
        <p:spPr>
          <a:xfrm>
            <a:off x="513195" y="1470425"/>
            <a:ext cx="10318002" cy="885755"/>
          </a:xfrm>
          <a:prstGeom prst="rect">
            <a:avLst/>
          </a:prstGeom>
          <a:noFill/>
        </p:spPr>
        <p:txBody>
          <a:bodyPr wrap="square">
            <a:spAutoFit/>
          </a:bodyPr>
          <a:lstStyle/>
          <a:p>
            <a:pPr marL="342900" marR="0" indent="-342900">
              <a:lnSpc>
                <a:spcPct val="107000"/>
              </a:lnSpc>
              <a:spcBef>
                <a:spcPts val="0"/>
              </a:spcBef>
              <a:spcAft>
                <a:spcPts val="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chiều dương là chiều ném viên bi thì độ dịch chuyển trong chuyển động thành phần nằm ngang là:</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17" name="TextBox 16">
            <a:extLst>
              <a:ext uri="{FF2B5EF4-FFF2-40B4-BE49-F238E27FC236}">
                <a16:creationId xmlns:a16="http://schemas.microsoft.com/office/drawing/2014/main" id="{BB2234A4-75D6-1EAB-509C-90F8B19B7D37}"/>
              </a:ext>
            </a:extLst>
          </p:cNvPr>
          <p:cNvSpPr txBox="1"/>
          <p:nvPr/>
        </p:nvSpPr>
        <p:spPr>
          <a:xfrm>
            <a:off x="619521" y="2424931"/>
            <a:ext cx="6780248" cy="1297406"/>
          </a:xfrm>
          <a:prstGeom prst="rect">
            <a:avLst/>
          </a:prstGeom>
          <a:noFill/>
        </p:spPr>
        <p:txBody>
          <a:bodyPr wrap="square">
            <a:spAutoFit/>
          </a:bodyPr>
          <a:lstStyle/>
          <a:p>
            <a:pPr marL="342900" marR="0" indent="-342900" algn="just">
              <a:lnSpc>
                <a:spcPct val="107000"/>
              </a:lnSpc>
              <a:spcBef>
                <a:spcPts val="0"/>
              </a:spcBef>
              <a:spcAft>
                <a:spcPts val="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Text Box 13">
            <a:extLst>
              <a:ext uri="{FF2B5EF4-FFF2-40B4-BE49-F238E27FC236}">
                <a16:creationId xmlns:a16="http://schemas.microsoft.com/office/drawing/2014/main" id="{1CC2C6C1-A66F-6249-038A-0DC4624CC3C9}"/>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25" name="Group 24">
            <a:extLst>
              <a:ext uri="{FF2B5EF4-FFF2-40B4-BE49-F238E27FC236}">
                <a16:creationId xmlns:a16="http://schemas.microsoft.com/office/drawing/2014/main" id="{E5BB4810-67BB-7D99-D1C0-4A16AF505F89}"/>
              </a:ext>
            </a:extLst>
          </p:cNvPr>
          <p:cNvGrpSpPr/>
          <p:nvPr/>
        </p:nvGrpSpPr>
        <p:grpSpPr>
          <a:xfrm>
            <a:off x="2057400" y="5302194"/>
            <a:ext cx="2982239" cy="1338337"/>
            <a:chOff x="8043673" y="1342232"/>
            <a:chExt cx="2839456" cy="1420874"/>
          </a:xfrm>
        </p:grpSpPr>
        <p:pic>
          <p:nvPicPr>
            <p:cNvPr id="26" name="Picture 25" descr="empty-red-rectangle">
              <a:extLst>
                <a:ext uri="{FF2B5EF4-FFF2-40B4-BE49-F238E27FC236}">
                  <a16:creationId xmlns:a16="http://schemas.microsoft.com/office/drawing/2014/main" id="{5E594218-AB8B-3DB1-14F4-983CD36A1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7" name="Object 18">
                  <a:extLst>
                    <a:ext uri="{FF2B5EF4-FFF2-40B4-BE49-F238E27FC236}">
                      <a16:creationId xmlns:a16="http://schemas.microsoft.com/office/drawing/2014/main" id="{C490790D-F51C-7E8E-8AB1-720B8A52CB8E}"/>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7" name="Object 18">
                  <a:extLst>
                    <a:ext uri="{FF2B5EF4-FFF2-40B4-BE49-F238E27FC236}">
                      <a16:creationId xmlns:a16="http://schemas.microsoft.com/office/drawing/2014/main" id="{C490790D-F51C-7E8E-8AB1-720B8A52CB8E}"/>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5"/>
                  <a:stretch>
                    <a:fillRect b="-8629"/>
                  </a:stretch>
                </a:blipFill>
                <a:ln>
                  <a:noFill/>
                </a:ln>
                <a:effectLst/>
              </p:spPr>
              <p:txBody>
                <a:bodyPr/>
                <a:lstStyle/>
                <a:p>
                  <a:r>
                    <a:rPr lang="en-US">
                      <a:noFill/>
                    </a:rPr>
                    <a:t> </a:t>
                  </a:r>
                </a:p>
              </p:txBody>
            </p:sp>
          </mc:Fallback>
        </mc:AlternateContent>
      </p:grpSp>
      <p:pic>
        <p:nvPicPr>
          <p:cNvPr id="29" name="Picture 28" descr="empty-red-rectangle">
            <a:extLst>
              <a:ext uri="{FF2B5EF4-FFF2-40B4-BE49-F238E27FC236}">
                <a16:creationId xmlns:a16="http://schemas.microsoft.com/office/drawing/2014/main" id="{91F5FD33-6A3D-995B-C98B-9F011B87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609" y="1905252"/>
            <a:ext cx="3055487" cy="6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E49F4685-1F7A-0254-35FE-55500A94525F}"/>
              </a:ext>
            </a:extLst>
          </p:cNvPr>
          <p:cNvSpPr txBox="1"/>
          <p:nvPr/>
        </p:nvSpPr>
        <p:spPr>
          <a:xfrm>
            <a:off x="7529468" y="2014685"/>
            <a:ext cx="2850825" cy="461665"/>
          </a:xfrm>
          <a:prstGeom prst="rect">
            <a:avLst/>
          </a:prstGeom>
          <a:noFill/>
        </p:spPr>
        <p:txBody>
          <a:bodyPr wrap="square">
            <a:spAutoFit/>
          </a:bodyPr>
          <a:lstStyle/>
          <a:p>
            <a:pPr lvl="1" algn="ctr" defTabSz="1095375">
              <a:buClr>
                <a:schemeClr val="tx2"/>
              </a:buClr>
              <a:buSzPct val="95000"/>
            </a:pPr>
            <a:r>
              <a:rPr lang="en-US" altLang="en-US" sz="2400" dirty="0">
                <a:latin typeface="Arial" panose="020B0604020202020204" pitchFamily="34" charset="0"/>
                <a:cs typeface="Arial" panose="020B0604020202020204" pitchFamily="34" charset="0"/>
              </a:rPr>
              <a:t>d</a:t>
            </a:r>
            <a:r>
              <a:rPr lang="en-US" altLang="en-US" sz="2400" baseline="-25000" dirty="0">
                <a:latin typeface="Arial" panose="020B0604020202020204" pitchFamily="34" charset="0"/>
                <a:cs typeface="Arial" panose="020B0604020202020204" pitchFamily="34" charset="0"/>
              </a:rPr>
              <a:t>x</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v</a:t>
            </a:r>
            <a:r>
              <a:rPr lang="en-US" altLang="en-US" sz="2400" baseline="-25000" dirty="0" err="1">
                <a:latin typeface="Arial" panose="020B0604020202020204" pitchFamily="34" charset="0"/>
                <a:cs typeface="Arial" panose="020B0604020202020204" pitchFamily="34" charset="0"/>
              </a:rPr>
              <a:t>x</a:t>
            </a:r>
            <a:r>
              <a:rPr lang="en-US" altLang="en-US" sz="2400" dirty="0" err="1">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6E07DB64-210A-8C81-FABD-8C5E6FF6A3C4}"/>
              </a:ext>
            </a:extLst>
          </p:cNvPr>
          <p:cNvGrpSpPr/>
          <p:nvPr/>
        </p:nvGrpSpPr>
        <p:grpSpPr>
          <a:xfrm>
            <a:off x="1752600" y="3876232"/>
            <a:ext cx="3497267" cy="669169"/>
            <a:chOff x="8043673" y="1342232"/>
            <a:chExt cx="2288975" cy="1420874"/>
          </a:xfrm>
        </p:grpSpPr>
        <p:pic>
          <p:nvPicPr>
            <p:cNvPr id="32" name="Picture 31" descr="empty-red-rectangle">
              <a:extLst>
                <a:ext uri="{FF2B5EF4-FFF2-40B4-BE49-F238E27FC236}">
                  <a16:creationId xmlns:a16="http://schemas.microsoft.com/office/drawing/2014/main" id="{F900DB61-071E-E778-2C53-18E457C46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3" name="Object 18">
                  <a:extLst>
                    <a:ext uri="{FF2B5EF4-FFF2-40B4-BE49-F238E27FC236}">
                      <a16:creationId xmlns:a16="http://schemas.microsoft.com/office/drawing/2014/main" id="{CB1E9DD3-767E-5C86-EC98-89FFBD909EA3}"/>
                    </a:ext>
                  </a:extLst>
                </p:cNvPr>
                <p:cNvSpPr txBox="1"/>
                <p:nvPr/>
              </p:nvSpPr>
              <p:spPr bwMode="auto">
                <a:xfrm>
                  <a:off x="8160564" y="1353403"/>
                  <a:ext cx="2034488" cy="1277937"/>
                </a:xfrm>
                <a:prstGeom prst="rect">
                  <a:avLst/>
                </a:prstGeom>
                <a:noFill/>
                <a:ln>
                  <a:noFill/>
                </a:ln>
                <a:effectLst/>
              </p:spPr>
              <p:txBody>
                <a:bodyPr>
                  <a:noAutofit/>
                </a:bodyPr>
                <a:lstStyle/>
                <a:p>
                  <a:pPr algn="ct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𝑥</m:t>
                            </m:r>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sSub>
                          <m:sSubPr>
                            <m:ctrlPr>
                              <a:rPr lang="vi-VN" sz="2800" i="1">
                                <a:latin typeface="Cambria Math" panose="02040503050406030204" pitchFamily="18" charset="0"/>
                              </a:rPr>
                            </m:ctrlPr>
                          </m:sSubPr>
                          <m:e>
                            <m:r>
                              <a:rPr lang="en-US" sz="2800" b="0" i="1" smtClean="0">
                                <a:latin typeface="Cambria Math" panose="02040503050406030204" pitchFamily="18" charset="0"/>
                              </a:rPr>
                              <m:t>𝑡</m:t>
                            </m:r>
                          </m:e>
                          <m:sub>
                            <m:r>
                              <m:rPr>
                                <m:sty m:val="p"/>
                              </m:rPr>
                              <a:rPr lang="vi-VN" sz="2800" i="1">
                                <a:latin typeface="Cambria Math" panose="02040503050406030204" pitchFamily="18" charset="0"/>
                              </a:rPr>
                              <m:t>max</m:t>
                            </m:r>
                          </m:sub>
                        </m:sSub>
                      </m:oMath>
                    </m:oMathPara>
                  </a14:m>
                  <a:endParaRPr lang="en-US" sz="2800" dirty="0"/>
                </a:p>
                <a:p>
                  <a:pPr algn="ctr"/>
                  <a:endParaRPr lang="en-US" sz="2800" dirty="0">
                    <a:latin typeface="Arial" panose="020B0604020202020204" pitchFamily="34" charset="0"/>
                    <a:cs typeface="Arial" panose="020B0604020202020204" pitchFamily="34" charset="0"/>
                  </a:endParaRPr>
                </a:p>
              </p:txBody>
            </p:sp>
          </mc:Choice>
          <mc:Fallback>
            <p:sp>
              <p:nvSpPr>
                <p:cNvPr id="33" name="Object 18">
                  <a:extLst>
                    <a:ext uri="{FF2B5EF4-FFF2-40B4-BE49-F238E27FC236}">
                      <a16:creationId xmlns:a16="http://schemas.microsoft.com/office/drawing/2014/main" id="{CB1E9DD3-767E-5C86-EC98-89FFBD909EA3}"/>
                    </a:ext>
                  </a:extLst>
                </p:cNvPr>
                <p:cNvSpPr txBox="1">
                  <a:spLocks noRot="1" noChangeAspect="1" noMove="1" noResize="1" noEditPoints="1" noAdjustHandles="1" noChangeArrowheads="1" noChangeShapeType="1" noTextEdit="1"/>
                </p:cNvSpPr>
                <p:nvPr/>
              </p:nvSpPr>
              <p:spPr bwMode="auto">
                <a:xfrm>
                  <a:off x="8160564" y="1353403"/>
                  <a:ext cx="2034488" cy="1277937"/>
                </a:xfrm>
                <a:prstGeom prst="rect">
                  <a:avLst/>
                </a:prstGeom>
                <a:blipFill>
                  <a:blip r:embed="rId6"/>
                  <a:stretch>
                    <a:fillRect/>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BEE0A3-9A25-2C26-96EF-7021AAE8CFAB}"/>
                  </a:ext>
                </a:extLst>
              </p:cNvPr>
              <p:cNvSpPr txBox="1"/>
              <p:nvPr/>
            </p:nvSpPr>
            <p:spPr>
              <a:xfrm>
                <a:off x="2740709" y="4699297"/>
                <a:ext cx="3557431" cy="477054"/>
              </a:xfrm>
              <a:prstGeom prst="rect">
                <a:avLst/>
              </a:prstGeom>
              <a:noFill/>
            </p:spPr>
            <p:txBody>
              <a:bodyPr wrap="square">
                <a:spAutoFit/>
              </a:bodyPr>
              <a:lstStyle/>
              <a:p>
                <a14:m>
                  <m:oMath xmlns:m="http://schemas.openxmlformats.org/officeDocument/2006/math">
                    <m:sSub>
                      <m:sSubPr>
                        <m:ctrlPr>
                          <a:rPr lang="vi-VN" sz="2500" i="1" smtClean="0">
                            <a:latin typeface="Cambria Math" panose="02040503050406030204" pitchFamily="18" charset="0"/>
                          </a:rPr>
                        </m:ctrlPr>
                      </m:sSubPr>
                      <m:e>
                        <m:r>
                          <a:rPr lang="en-US" sz="2500" b="0" i="1" smtClean="0">
                            <a:latin typeface="Cambria Math" panose="02040503050406030204" pitchFamily="18" charset="0"/>
                          </a:rPr>
                          <m:t>𝑡</m:t>
                        </m:r>
                      </m:e>
                      <m:sub>
                        <m:r>
                          <m:rPr>
                            <m:sty m:val="p"/>
                          </m:rPr>
                          <a:rPr lang="vi-VN" sz="2500" i="1">
                            <a:latin typeface="Cambria Math" panose="02040503050406030204" pitchFamily="18" charset="0"/>
                          </a:rPr>
                          <m:t>max</m:t>
                        </m:r>
                      </m:sub>
                    </m:sSub>
                  </m:oMath>
                </a14:m>
                <a:r>
                  <a:rPr lang="en-US" sz="2500"/>
                  <a:t> </a:t>
                </a:r>
                <a:r>
                  <a:rPr lang="en-US" sz="2500" baseline="-25000"/>
                  <a:t> </a:t>
                </a:r>
                <a:r>
                  <a:rPr lang="en-US" sz="2500"/>
                  <a:t>là thời gian rơi</a:t>
                </a:r>
              </a:p>
            </p:txBody>
          </p:sp>
        </mc:Choice>
        <mc:Fallback xmlns="">
          <p:sp>
            <p:nvSpPr>
              <p:cNvPr id="34" name="TextBox 33">
                <a:extLst>
                  <a:ext uri="{FF2B5EF4-FFF2-40B4-BE49-F238E27FC236}">
                    <a16:creationId xmlns:a16="http://schemas.microsoft.com/office/drawing/2014/main" id="{28BEE0A3-9A25-2C26-96EF-7021AAE8CFAB}"/>
                  </a:ext>
                </a:extLst>
              </p:cNvPr>
              <p:cNvSpPr txBox="1">
                <a:spLocks noRot="1" noChangeAspect="1" noMove="1" noResize="1" noEditPoints="1" noAdjustHandles="1" noChangeArrowheads="1" noChangeShapeType="1" noTextEdit="1"/>
              </p:cNvSpPr>
              <p:nvPr/>
            </p:nvSpPr>
            <p:spPr>
              <a:xfrm>
                <a:off x="2740709" y="4699297"/>
                <a:ext cx="3557431" cy="477054"/>
              </a:xfrm>
              <a:prstGeom prst="rect">
                <a:avLst/>
              </a:prstGeom>
              <a:blipFill>
                <a:blip r:embed="rId8"/>
                <a:stretch>
                  <a:fillRect l="-172" t="-10256" b="-30769"/>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E8D54B63-837E-5152-D5C9-1A2F56BF8475}"/>
              </a:ext>
            </a:extLst>
          </p:cNvPr>
          <p:cNvGrpSpPr/>
          <p:nvPr/>
        </p:nvGrpSpPr>
        <p:grpSpPr>
          <a:xfrm>
            <a:off x="7150914" y="3111003"/>
            <a:ext cx="4261283" cy="3197185"/>
            <a:chOff x="6964261" y="3103235"/>
            <a:chExt cx="4261283" cy="3197185"/>
          </a:xfrm>
        </p:grpSpPr>
        <p:grpSp>
          <p:nvGrpSpPr>
            <p:cNvPr id="23" name="Group 22">
              <a:extLst>
                <a:ext uri="{FF2B5EF4-FFF2-40B4-BE49-F238E27FC236}">
                  <a16:creationId xmlns:a16="http://schemas.microsoft.com/office/drawing/2014/main" id="{0BC635DF-DA86-9AD1-ED36-8BCF914ADBB5}"/>
                </a:ext>
              </a:extLst>
            </p:cNvPr>
            <p:cNvGrpSpPr/>
            <p:nvPr/>
          </p:nvGrpSpPr>
          <p:grpSpPr>
            <a:xfrm>
              <a:off x="7549806" y="3671260"/>
              <a:ext cx="3675738" cy="2568422"/>
              <a:chOff x="8009606" y="4726734"/>
              <a:chExt cx="3675738" cy="2568422"/>
            </a:xfrm>
          </p:grpSpPr>
          <p:cxnSp>
            <p:nvCxnSpPr>
              <p:cNvPr id="45" name="Straight Arrow Connector 44">
                <a:extLst>
                  <a:ext uri="{FF2B5EF4-FFF2-40B4-BE49-F238E27FC236}">
                    <a16:creationId xmlns:a16="http://schemas.microsoft.com/office/drawing/2014/main" id="{AA8F213A-4ACB-E919-4800-738625A5EE6F}"/>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7CC995-E901-F9A3-C1DB-4AC5EF69E4DF}"/>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2281D13-39B8-F44B-F7CB-EAA1AEFB1A52}"/>
                  </a:ext>
                </a:extLst>
              </p:cNvPr>
              <p:cNvGrpSpPr/>
              <p:nvPr/>
            </p:nvGrpSpPr>
            <p:grpSpPr>
              <a:xfrm>
                <a:off x="10162323" y="5327769"/>
                <a:ext cx="1357102" cy="694205"/>
                <a:chOff x="8906965" y="5173041"/>
                <a:chExt cx="2511321" cy="694205"/>
              </a:xfrm>
            </p:grpSpPr>
            <p:cxnSp>
              <p:nvCxnSpPr>
                <p:cNvPr id="53" name="Straight Arrow Connector 52">
                  <a:extLst>
                    <a:ext uri="{FF2B5EF4-FFF2-40B4-BE49-F238E27FC236}">
                      <a16:creationId xmlns:a16="http://schemas.microsoft.com/office/drawing/2014/main" id="{76313387-F7AA-7DE1-2ED7-CDD6EE162BF0}"/>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E5DB7E4-2A4E-1AE2-3854-9D252E2031D4}"/>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54" name="TextBox 53">
                      <a:extLst>
                        <a:ext uri="{FF2B5EF4-FFF2-40B4-BE49-F238E27FC236}">
                          <a16:creationId xmlns:a16="http://schemas.microsoft.com/office/drawing/2014/main" id="{CE5DB7E4-2A4E-1AE2-3854-9D252E2031D4}"/>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9"/>
                      <a:stretch>
                        <a:fillRect/>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CA5A9C0D-FB87-4194-F6C6-419EC7AB560F}"/>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5EDAC9-7C41-D241-7478-15182F4787AA}"/>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B2893A7-CD5B-413C-5089-722B1E1D5F59}"/>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BD58F6-9035-1188-853F-1D997B6D432A}"/>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52" name="TextBox 51">
                <a:extLst>
                  <a:ext uri="{FF2B5EF4-FFF2-40B4-BE49-F238E27FC236}">
                    <a16:creationId xmlns:a16="http://schemas.microsoft.com/office/drawing/2014/main" id="{15FCA5CC-01CC-F3BB-4AB8-F14A5DF5699F}"/>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24" name="Freeform: Shape 23">
              <a:extLst>
                <a:ext uri="{FF2B5EF4-FFF2-40B4-BE49-F238E27FC236}">
                  <a16:creationId xmlns:a16="http://schemas.microsoft.com/office/drawing/2014/main" id="{DE4FDC32-9C03-8F27-7476-52D9F99E25C8}"/>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27D3B94-C857-F481-F05B-E6C8980CD71A}"/>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C5FCDC-AFE6-4DF4-663E-23B7DD7FB9FE}"/>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35" name="TextBox 34">
                  <a:extLst>
                    <a:ext uri="{FF2B5EF4-FFF2-40B4-BE49-F238E27FC236}">
                      <a16:creationId xmlns:a16="http://schemas.microsoft.com/office/drawing/2014/main" id="{8BC5FCDC-AFE6-4DF4-663E-23B7DD7FB9FE}"/>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DF5D4A9-9BE1-2C88-0544-C93DCB53DEE2}"/>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36" name="TextBox 35">
                  <a:extLst>
                    <a:ext uri="{FF2B5EF4-FFF2-40B4-BE49-F238E27FC236}">
                      <a16:creationId xmlns:a16="http://schemas.microsoft.com/office/drawing/2014/main" id="{EDF5D4A9-9BE1-2C88-0544-C93DCB53DEE2}"/>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11"/>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A934B06C-5EEE-3399-B323-33224B828487}"/>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5664F8-DDDB-CB29-B070-3DBA3E877968}"/>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10B47B-9F7B-AA84-80D3-71EBD47E3960}"/>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898A81B-E5A6-3C07-BBA8-5E7D42B5E4EC}"/>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40" name="TextBox 39">
                  <a:extLst>
                    <a:ext uri="{FF2B5EF4-FFF2-40B4-BE49-F238E27FC236}">
                      <a16:creationId xmlns:a16="http://schemas.microsoft.com/office/drawing/2014/main" id="{4898A81B-E5A6-3C07-BBA8-5E7D42B5E4EC}"/>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2"/>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0E1FCEF-DF73-E8AB-E8C3-F70161ED6C21}"/>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E8254B-1834-E1FD-2FAC-75329CF6689B}"/>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43" name="TextBox 42">
              <a:extLst>
                <a:ext uri="{FF2B5EF4-FFF2-40B4-BE49-F238E27FC236}">
                  <a16:creationId xmlns:a16="http://schemas.microsoft.com/office/drawing/2014/main" id="{C39A7B72-B1E6-53DC-ED00-7985826DE759}"/>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3FAA8C0F-F40E-8F6F-0B57-BD9EB2D1B599}"/>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5021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5826</TotalTime>
  <Words>2134</Words>
  <Application>Microsoft Office PowerPoint</Application>
  <PresentationFormat>Widescreen</PresentationFormat>
  <Paragraphs>222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Tien Nguyen</cp:lastModifiedBy>
  <cp:revision>303</cp:revision>
  <dcterms:created xsi:type="dcterms:W3CDTF">2007-10-27T08:09:53Z</dcterms:created>
  <dcterms:modified xsi:type="dcterms:W3CDTF">2022-08-03T09:55:37Z</dcterms:modified>
</cp:coreProperties>
</file>