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022" r:id="rId2"/>
    <p:sldId id="1270" r:id="rId3"/>
    <p:sldId id="1271" r:id="rId4"/>
    <p:sldId id="1294" r:id="rId5"/>
    <p:sldId id="1295" r:id="rId6"/>
    <p:sldId id="1296" r:id="rId7"/>
    <p:sldId id="1298" r:id="rId8"/>
    <p:sldId id="1299" r:id="rId9"/>
    <p:sldId id="1302" r:id="rId10"/>
    <p:sldId id="1303" r:id="rId11"/>
    <p:sldId id="1304" r:id="rId12"/>
    <p:sldId id="1305" r:id="rId13"/>
    <p:sldId id="1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1850" autoAdjust="0"/>
  </p:normalViewPr>
  <p:slideViewPr>
    <p:cSldViewPr>
      <p:cViewPr varScale="1">
        <p:scale>
          <a:sx n="58" d="100"/>
          <a:sy n="58" d="100"/>
        </p:scale>
        <p:origin x="344"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riding motorcycles&#10;&#10;Description automatically generated with medium confidence">
            <a:extLst>
              <a:ext uri="{FF2B5EF4-FFF2-40B4-BE49-F238E27FC236}">
                <a16:creationId xmlns:a16="http://schemas.microsoft.com/office/drawing/2014/main" id="{3C1734D0-6A9A-4132-8A57-3B61AD2916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094" b="-1"/>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24EFB27-B5C7-ECA6-4868-ABA3BC468503}"/>
              </a:ext>
            </a:extLst>
          </p:cNvPr>
          <p:cNvSpPr>
            <a:spLocks noChangeArrowheads="1"/>
          </p:cNvSpPr>
          <p:nvPr/>
        </p:nvSpPr>
        <p:spPr bwMode="auto">
          <a:xfrm>
            <a:off x="0" y="3200400"/>
            <a:ext cx="12192000" cy="929827"/>
          </a:xfrm>
          <a:prstGeom prst="rect">
            <a:avLst/>
          </a:prstGeom>
          <a:solidFill>
            <a:schemeClr val="bg1">
              <a:alpha val="73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C2BCE1A-9890-F3A4-C5D3-520122971B48}"/>
              </a:ext>
            </a:extLst>
          </p:cNvPr>
          <p:cNvSpPr>
            <a:spLocks noChangeArrowheads="1"/>
          </p:cNvSpPr>
          <p:nvPr>
            <p:custDataLst>
              <p:tags r:id="rId1"/>
            </p:custDataLst>
          </p:nvPr>
        </p:nvSpPr>
        <p:spPr bwMode="auto">
          <a:xfrm>
            <a:off x="1765738" y="3276600"/>
            <a:ext cx="874986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7030A0"/>
                </a:solidFill>
                <a:ea typeface="ＭＳ Ｐゴシック" panose="020B0600070205080204" pitchFamily="50" charset="-128"/>
              </a:rPr>
              <a:t>Chuyển động biến đổi – Gia tốc</a:t>
            </a:r>
            <a:endParaRPr lang="en-US" altLang="en-US" sz="4000" b="1">
              <a:solidFill>
                <a:srgbClr val="7030A0"/>
              </a:solidFill>
            </a:endParaRPr>
          </a:p>
        </p:txBody>
      </p:sp>
      <p:sp>
        <p:nvSpPr>
          <p:cNvPr id="9" name="TextBox 11">
            <a:extLst>
              <a:ext uri="{FF2B5EF4-FFF2-40B4-BE49-F238E27FC236}">
                <a16:creationId xmlns:a16="http://schemas.microsoft.com/office/drawing/2014/main" id="{6BF52D1F-951E-6865-D9FA-6016C31E1FF8}"/>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8:</a:t>
            </a:r>
          </a:p>
        </p:txBody>
      </p:sp>
    </p:spTree>
    <p:extLst>
      <p:ext uri="{BB962C8B-B14F-4D97-AF65-F5344CB8AC3E}">
        <p14:creationId xmlns:p14="http://schemas.microsoft.com/office/powerpoint/2010/main" val="428037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0DA3DBF-847D-4490-9D25-361115723A4C}"/>
              </a:ext>
            </a:extLst>
          </p:cNvPr>
          <p:cNvGrpSpPr/>
          <p:nvPr/>
        </p:nvGrpSpPr>
        <p:grpSpPr>
          <a:xfrm>
            <a:off x="3829044" y="3866439"/>
            <a:ext cx="4739500" cy="1016175"/>
            <a:chOff x="1219201" y="3312996"/>
            <a:chExt cx="3110920" cy="1270407"/>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500" i="1" smtClean="0">
                            <a:solidFill>
                              <a:srgbClr val="000000"/>
                            </a:solidFill>
                            <a:latin typeface="Cambria Math" panose="02040503050406030204" pitchFamily="18" charset="0"/>
                          </a:rPr>
                          <m:t>𝑎</m:t>
                        </m:r>
                        <m:r>
                          <a:rPr lang="en-US" sz="250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𝑣</m:t>
                            </m:r>
                          </m:num>
                          <m:den>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𝑡</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0</m:t>
                            </m:r>
                          </m:num>
                          <m:den>
                            <m:r>
                              <a:rPr lang="en-US" sz="2500" i="1" smtClean="0">
                                <a:solidFill>
                                  <a:srgbClr val="000000"/>
                                </a:solidFill>
                                <a:latin typeface="Cambria Math" panose="02040503050406030204" pitchFamily="18" charset="0"/>
                              </a:rPr>
                              <m:t>5</m:t>
                            </m:r>
                          </m:den>
                        </m:f>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m:oMathPara>
                  </a14:m>
                  <a:endParaRPr lang="en-US" sz="2500" baseline="30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3"/>
                  <a:stretch>
                    <a:fillRect/>
                  </a:stretch>
                </a:blipFill>
                <a:ln>
                  <a:noFill/>
                </a:ln>
                <a:effectLst/>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a16="http://schemas.microsoft.com/office/drawing/2014/main" id="{5FBFD8EE-4B55-22F5-CF52-77571973E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Arial" panose="020B0604020202020204" pitchFamily="34" charset="0"/>
                <a:cs typeface="Arial" panose="020B0604020202020204" pitchFamily="34" charset="0"/>
              </a:rPr>
              <a:t>Một xe máy đang chuyển động thẳng với vận tốc 10 m/s thì tăng tốc. Sau 5 s đạt vận tốc 12 m/s.</a:t>
            </a:r>
          </a:p>
          <a:p>
            <a:pPr marL="457200" indent="-457200">
              <a:buAutoNum type="alphaLcParenR"/>
            </a:pPr>
            <a:r>
              <a:rPr lang="en-US" sz="2500">
                <a:latin typeface="Arial" panose="020B0604020202020204" pitchFamily="34" charset="0"/>
                <a:cs typeface="Arial" panose="020B0604020202020204" pitchFamily="34" charset="0"/>
              </a:rPr>
              <a:t>Tính gia tốc của xe. </a:t>
            </a:r>
          </a:p>
          <a:p>
            <a:pPr marL="457200" indent="-457200">
              <a:buAutoNum type="alphaLcParenR"/>
            </a:pPr>
            <a:r>
              <a:rPr lang="en-US" sz="2500">
                <a:latin typeface="Arial" panose="020B0604020202020204" pitchFamily="34" charset="0"/>
                <a:cs typeface="Arial" panose="020B0604020202020204" pitchFamily="34"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Bài tập ví dụ</a:t>
            </a:r>
          </a:p>
        </p:txBody>
      </p:sp>
      <p:pic>
        <p:nvPicPr>
          <p:cNvPr id="3" name="Picture 2">
            <a:extLst>
              <a:ext uri="{FF2B5EF4-FFF2-40B4-BE49-F238E27FC236}">
                <a16:creationId xmlns:a16="http://schemas.microsoft.com/office/drawing/2014/main" id="{BB9008AD-8743-A33B-D85C-107431AECF5F}"/>
              </a:ext>
            </a:extLst>
          </p:cNvPr>
          <p:cNvPicPr>
            <a:picLocks noChangeAspect="1"/>
          </p:cNvPicPr>
          <p:nvPr/>
        </p:nvPicPr>
        <p:blipFill>
          <a:blip r:embed="rId7"/>
          <a:stretch>
            <a:fillRect/>
          </a:stretch>
        </p:blipFill>
        <p:spPr>
          <a:xfrm>
            <a:off x="636214" y="3529933"/>
            <a:ext cx="2034742" cy="3084048"/>
          </a:xfrm>
          <a:prstGeom prst="rect">
            <a:avLst/>
          </a:prstGeom>
        </p:spPr>
      </p:pic>
      <p:sp>
        <p:nvSpPr>
          <p:cNvPr id="21" name="TextBox 20">
            <a:extLst>
              <a:ext uri="{FF2B5EF4-FFF2-40B4-BE49-F238E27FC236}">
                <a16:creationId xmlns:a16="http://schemas.microsoft.com/office/drawing/2014/main" id="{2218A73B-31B9-F54C-4D6D-ABE39B205EB4}"/>
              </a:ext>
            </a:extLst>
          </p:cNvPr>
          <p:cNvSpPr txBox="1"/>
          <p:nvPr/>
        </p:nvSpPr>
        <p:spPr>
          <a:xfrm>
            <a:off x="4544410" y="3336920"/>
            <a:ext cx="3103179" cy="477054"/>
          </a:xfrm>
          <a:prstGeom prst="rect">
            <a:avLst/>
          </a:prstGeom>
          <a:noFill/>
        </p:spPr>
        <p:txBody>
          <a:bodyPr wrap="square">
            <a:spAutoFit/>
          </a:bodyPr>
          <a:lstStyle/>
          <a:p>
            <a:pPr algn="ctr"/>
            <a:r>
              <a:rPr lang="en-US" sz="2500" u="sng">
                <a:latin typeface="Arial" panose="020B0604020202020204" pitchFamily="34" charset="0"/>
                <a:cs typeface="Arial" panose="020B0604020202020204" pitchFamily="34" charset="0"/>
              </a:rPr>
              <a:t>Giải</a:t>
            </a:r>
            <a:endParaRPr lang="en-US" sz="2500" u="sng"/>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799FA9-8C2F-C55E-E818-557C5BE81EDF}"/>
                  </a:ext>
                </a:extLst>
              </p:cNvPr>
              <p:cNvSpPr txBox="1"/>
              <p:nvPr/>
            </p:nvSpPr>
            <p:spPr>
              <a:xfrm>
                <a:off x="4233801" y="4737462"/>
                <a:ext cx="4474778" cy="477054"/>
              </a:xfrm>
              <a:prstGeom prst="rect">
                <a:avLst/>
              </a:prstGeom>
              <a:noFill/>
            </p:spPr>
            <p:txBody>
              <a:bodyPr wrap="square">
                <a:spAutoFit/>
              </a:bodyPr>
              <a:lstStyle/>
              <a:p>
                <a:pPr algn="ctr"/>
                <a:r>
                  <a:rPr lang="en-US" sz="2500" b="0">
                    <a:solidFill>
                      <a:srgbClr val="000000"/>
                    </a:solidFill>
                  </a:rPr>
                  <a:t>Gia tốc của xe  </a:t>
                </a:r>
                <a14:m>
                  <m:oMath xmlns:m="http://schemas.openxmlformats.org/officeDocument/2006/math">
                    <m:r>
                      <a:rPr lang="en-US" sz="2500" b="0" i="1" smtClean="0">
                        <a:solidFill>
                          <a:srgbClr val="000000"/>
                        </a:solidFill>
                        <a:latin typeface="Cambria Math" panose="02040503050406030204" pitchFamily="18" charset="0"/>
                      </a:rPr>
                      <m:t>𝑎</m:t>
                    </m:r>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a:p>
            </p:txBody>
          </p:sp>
        </mc:Choice>
        <mc:Fallback xmlns="">
          <p:sp>
            <p:nvSpPr>
              <p:cNvPr id="22" name="TextBox 21">
                <a:extLst>
                  <a:ext uri="{FF2B5EF4-FFF2-40B4-BE49-F238E27FC236}">
                    <a16:creationId xmlns:a16="http://schemas.microsoft.com/office/drawing/2014/main" id="{82799FA9-8C2F-C55E-E818-557C5BE81EDF}"/>
                  </a:ext>
                </a:extLst>
              </p:cNvPr>
              <p:cNvSpPr txBox="1">
                <a:spLocks noRot="1" noChangeAspect="1" noMove="1" noResize="1" noEditPoints="1" noAdjustHandles="1" noChangeArrowheads="1" noChangeShapeType="1" noTextEdit="1"/>
              </p:cNvSpPr>
              <p:nvPr/>
            </p:nvSpPr>
            <p:spPr>
              <a:xfrm>
                <a:off x="4233801" y="4737462"/>
                <a:ext cx="4474778" cy="477054"/>
              </a:xfrm>
              <a:prstGeom prst="rect">
                <a:avLst/>
              </a:prstGeom>
              <a:blipFill>
                <a:blip r:embed="rId8"/>
                <a:stretch>
                  <a:fillRect t="-8974" b="-30769"/>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2A9605EB-E80D-5363-9268-97C1F710B3B1}"/>
              </a:ext>
            </a:extLst>
          </p:cNvPr>
          <p:cNvGrpSpPr/>
          <p:nvPr/>
        </p:nvGrpSpPr>
        <p:grpSpPr>
          <a:xfrm>
            <a:off x="3860575" y="5288523"/>
            <a:ext cx="4739500" cy="1016175"/>
            <a:chOff x="1219201" y="3312996"/>
            <a:chExt cx="3110920" cy="1270407"/>
          </a:xfrm>
        </p:grpSpPr>
        <p:pic>
          <p:nvPicPr>
            <p:cNvPr id="26" name="Picture 25" descr="empty-red-rectangle">
              <a:extLst>
                <a:ext uri="{FF2B5EF4-FFF2-40B4-BE49-F238E27FC236}">
                  <a16:creationId xmlns:a16="http://schemas.microsoft.com/office/drawing/2014/main" id="{0D5894F9-9095-0E5B-7118-CB057F95C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0" name="Object 60">
                  <a:extLst>
                    <a:ext uri="{FF2B5EF4-FFF2-40B4-BE49-F238E27FC236}">
                      <a16:creationId xmlns:a16="http://schemas.microsoft.com/office/drawing/2014/main" id="{0AF98D04-3F12-16F7-F0A1-F172AB0482F1}"/>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US" sz="2500" i="1" smtClean="0">
                            <a:solidFill>
                              <a:srgbClr val="000000"/>
                            </a:solidFill>
                            <a:latin typeface="Cambria Math" panose="02040503050406030204" pitchFamily="18" charset="0"/>
                          </a:rPr>
                          <m:t>Δ</m:t>
                        </m:r>
                        <m:sSup>
                          <m:sSupPr>
                            <m:ctrlPr>
                              <a:rPr lang="en-US" sz="2500" b="0" i="1" smtClean="0">
                                <a:solidFill>
                                  <a:srgbClr val="000000"/>
                                </a:solidFill>
                                <a:latin typeface="Cambria Math" panose="02040503050406030204" pitchFamily="18" charset="0"/>
                              </a:rPr>
                            </m:ctrlPr>
                          </m:sSupPr>
                          <m:e>
                            <m:r>
                              <a:rPr lang="en-US" sz="2500" i="1" smtClean="0">
                                <a:solidFill>
                                  <a:srgbClr val="000000"/>
                                </a:solidFill>
                                <a:latin typeface="Cambria Math" panose="02040503050406030204" pitchFamily="18" charset="0"/>
                              </a:rPr>
                              <m:t>𝑡</m:t>
                            </m:r>
                          </m:e>
                          <m:sup>
                            <m:r>
                              <a:rPr lang="en-US" sz="2500" b="0" i="1" smtClean="0">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sty m:val="p"/>
                              </m:rPr>
                              <a:rPr lang="en-US" sz="2500" i="0">
                                <a:solidFill>
                                  <a:srgbClr val="000000"/>
                                </a:solidFill>
                                <a:latin typeface="Cambria Math" panose="02040503050406030204" pitchFamily="18" charset="0"/>
                              </a:rPr>
                              <m:t>Δ</m:t>
                            </m:r>
                            <m:sSup>
                              <m:sSupPr>
                                <m:ctrlPr>
                                  <a:rPr lang="en-US" sz="2500" b="0" i="1" smtClean="0">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𝑣</m:t>
                                </m:r>
                              </m:e>
                              <m:sup>
                                <m:r>
                                  <a:rPr lang="en-US" sz="2500" b="0" i="1" smtClean="0">
                                    <a:solidFill>
                                      <a:srgbClr val="000000"/>
                                    </a:solidFill>
                                    <a:latin typeface="Cambria Math" panose="02040503050406030204" pitchFamily="18" charset="0"/>
                                  </a:rPr>
                                  <m:t>′</m:t>
                                </m:r>
                              </m:sup>
                            </m:sSup>
                          </m:num>
                          <m:den>
                            <m:r>
                              <a:rPr lang="en-US" sz="2500" b="0" i="1" smtClean="0">
                                <a:solidFill>
                                  <a:srgbClr val="000000"/>
                                </a:solidFill>
                                <a:latin typeface="Cambria Math" panose="02040503050406030204" pitchFamily="18" charset="0"/>
                              </a:rPr>
                              <m:t>𝑎</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smtClean="0">
                                <a:solidFill>
                                  <a:srgbClr val="000000"/>
                                </a:solidFill>
                                <a:latin typeface="Cambria Math" panose="02040503050406030204" pitchFamily="18" charset="0"/>
                              </a:rPr>
                              <m:t>0</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num>
                          <m:den>
                            <m:r>
                              <a:rPr lang="en-US" sz="2500" b="0" i="1" smtClean="0">
                                <a:solidFill>
                                  <a:srgbClr val="000000"/>
                                </a:solidFill>
                                <a:latin typeface="Cambria Math" panose="02040503050406030204" pitchFamily="18" charset="0"/>
                              </a:rPr>
                              <m:t>−0,4</m:t>
                            </m:r>
                          </m:den>
                        </m:f>
                        <m:r>
                          <a:rPr lang="en-US" sz="2500" b="0" i="1" smtClean="0">
                            <a:solidFill>
                              <a:srgbClr val="000000"/>
                            </a:solidFill>
                            <a:latin typeface="Cambria Math" panose="02040503050406030204" pitchFamily="18" charset="0"/>
                          </a:rPr>
                          <m:t>=30 </m:t>
                        </m:r>
                        <m:r>
                          <a:rPr lang="en-US" sz="2500" b="0" i="1" smtClean="0">
                            <a:solidFill>
                              <a:srgbClr val="000000"/>
                            </a:solidFill>
                            <a:latin typeface="Cambria Math" panose="02040503050406030204" pitchFamily="18" charset="0"/>
                          </a:rPr>
                          <m:t>𝑠</m:t>
                        </m:r>
                      </m:oMath>
                    </m:oMathPara>
                  </a14:m>
                  <a:endParaRPr lang="en-US" sz="2500" baseline="30000">
                    <a:latin typeface="Arial" panose="020B0604020202020204" pitchFamily="34" charset="0"/>
                    <a:cs typeface="Arial" panose="020B0604020202020204" pitchFamily="34" charset="0"/>
                  </a:endParaRPr>
                </a:p>
              </p:txBody>
            </p:sp>
          </mc:Choice>
          <mc:Fallback xmlns="">
            <p:sp>
              <p:nvSpPr>
                <p:cNvPr id="30" name="Object 60">
                  <a:extLst>
                    <a:ext uri="{FF2B5EF4-FFF2-40B4-BE49-F238E27FC236}">
                      <a16:creationId xmlns:a16="http://schemas.microsoft.com/office/drawing/2014/main" id="{0AF98D04-3F12-16F7-F0A1-F172AB0482F1}"/>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9"/>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FB95FBC5-3AB6-9179-B27A-1734004107F6}"/>
              </a:ext>
            </a:extLst>
          </p:cNvPr>
          <p:cNvSpPr txBox="1"/>
          <p:nvPr/>
        </p:nvSpPr>
        <p:spPr>
          <a:xfrm>
            <a:off x="4125296" y="6304698"/>
            <a:ext cx="4474778" cy="477054"/>
          </a:xfrm>
          <a:prstGeom prst="rect">
            <a:avLst/>
          </a:prstGeom>
          <a:noFill/>
        </p:spPr>
        <p:txBody>
          <a:bodyPr wrap="square">
            <a:spAutoFit/>
          </a:bodyPr>
          <a:lstStyle/>
          <a:p>
            <a:pPr algn="ctr"/>
            <a:r>
              <a:rPr lang="en-US" sz="2500" b="0">
                <a:solidFill>
                  <a:srgbClr val="000000"/>
                </a:solidFill>
              </a:rPr>
              <a:t>Xe dừng lại sau 30 s</a:t>
            </a:r>
            <a:endParaRPr lang="en-US" sz="2500"/>
          </a:p>
        </p:txBody>
      </p:sp>
    </p:spTree>
    <p:extLst>
      <p:ext uri="{BB962C8B-B14F-4D97-AF65-F5344CB8AC3E}">
        <p14:creationId xmlns:p14="http://schemas.microsoft.com/office/powerpoint/2010/main" val="26445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8"/>
            <a:ext cx="10972800" cy="12752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606674" y="787056"/>
            <a:ext cx="970286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1. a) Tính gia tốc của ô tô trên 4 đoạn đường trong hình.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b) Gia tốc của ô tô trên đoạn đường 4 có gì đặc biệt so với sự thay đổi vận tốc trên các đoạn đường khác?</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5" name="Picture 4" descr="Timeline&#10;&#10;Description automatically generated">
            <a:extLst>
              <a:ext uri="{FF2B5EF4-FFF2-40B4-BE49-F238E27FC236}">
                <a16:creationId xmlns:a16="http://schemas.microsoft.com/office/drawing/2014/main" id="{9422B380-19A8-EA80-F9E4-7F7742670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1111" t="33704" r="6667" b="32222"/>
          <a:stretch/>
        </p:blipFill>
        <p:spPr>
          <a:xfrm>
            <a:off x="2032859" y="2130346"/>
            <a:ext cx="8126281" cy="2525736"/>
          </a:xfrm>
          <a:prstGeom prst="rect">
            <a:avLst/>
          </a:prstGeom>
        </p:spPr>
      </p:pic>
    </p:spTree>
    <p:extLst>
      <p:ext uri="{BB962C8B-B14F-4D97-AF65-F5344CB8AC3E}">
        <p14:creationId xmlns:p14="http://schemas.microsoft.com/office/powerpoint/2010/main" val="324951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75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9294" y="822690"/>
            <a:ext cx="1070790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游明朝" panose="02020400000000000000" pitchFamily="18" charset="-128"/>
              </a:rPr>
              <a:t>2. Một con báo đang chạy với vận tốc 30 m/s thì chuyển động chậm dần khi tới gần một con suối. Trong 3 giây, vận tốc của nó giảm còn 9 m/s. Tính gia tốc của con báo.</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A cheetah jumping in water&#10;&#10;Description automatically generated with medium confidence">
            <a:extLst>
              <a:ext uri="{FF2B5EF4-FFF2-40B4-BE49-F238E27FC236}">
                <a16:creationId xmlns:a16="http://schemas.microsoft.com/office/drawing/2014/main" id="{B239BB23-B1E3-A8A1-15F0-F5A605D8A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423" y="2233021"/>
            <a:ext cx="6400800" cy="4262351"/>
          </a:xfrm>
          <a:prstGeom prst="rect">
            <a:avLst/>
          </a:prstGeom>
          <a:ln>
            <a:noFill/>
          </a:ln>
          <a:effectLst>
            <a:softEdge rad="112500"/>
          </a:effectLst>
        </p:spPr>
      </p:pic>
    </p:spTree>
    <p:extLst>
      <p:ext uri="{BB962C8B-B14F-4D97-AF65-F5344CB8AC3E}">
        <p14:creationId xmlns:p14="http://schemas.microsoft.com/office/powerpoint/2010/main" val="383070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2594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1527" y="747290"/>
            <a:ext cx="10718834"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3. Đồ thị mô tả sự thay đổi vận tốc theo thời gian trong chuyển động của một ô tô thể thao đang chạy thử về phía Bắc. Tính gia tốc của ô tô: </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Trong 4s đầu.</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Từ giây thứ 4 đến giây thứ 12.</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Từ giây thứ 12 đến giây thứ 20.</a:t>
            </a:r>
            <a:endParaRPr lang="en-US" sz="2500">
              <a:effectLst/>
              <a:latin typeface="Times New Roman" panose="02020603050405020304" pitchFamily="18" charset="0"/>
              <a:ea typeface="Times New Roman" panose="02020603050405020304" pitchFamily="18" charset="0"/>
            </a:endParaRP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d) Từ giây thứ 20 đến giây thứ 28,</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1" name="Group 10">
            <a:extLst>
              <a:ext uri="{FF2B5EF4-FFF2-40B4-BE49-F238E27FC236}">
                <a16:creationId xmlns:a16="http://schemas.microsoft.com/office/drawing/2014/main" id="{71825B33-1B34-8B1A-4DA5-EAC1DD9965D6}"/>
              </a:ext>
            </a:extLst>
          </p:cNvPr>
          <p:cNvGrpSpPr/>
          <p:nvPr/>
        </p:nvGrpSpPr>
        <p:grpSpPr>
          <a:xfrm>
            <a:off x="2437315" y="3673432"/>
            <a:ext cx="7153016" cy="2669345"/>
            <a:chOff x="4231944" y="2704841"/>
            <a:chExt cx="7153016" cy="2669345"/>
          </a:xfrm>
        </p:grpSpPr>
        <p:grpSp>
          <p:nvGrpSpPr>
            <p:cNvPr id="12" name="Group 11">
              <a:extLst>
                <a:ext uri="{FF2B5EF4-FFF2-40B4-BE49-F238E27FC236}">
                  <a16:creationId xmlns:a16="http://schemas.microsoft.com/office/drawing/2014/main" id="{B81C2B98-D6FC-4C87-6F8D-6BC75A7790CF}"/>
                </a:ext>
              </a:extLst>
            </p:cNvPr>
            <p:cNvGrpSpPr/>
            <p:nvPr/>
          </p:nvGrpSpPr>
          <p:grpSpPr>
            <a:xfrm>
              <a:off x="4231944" y="2704841"/>
              <a:ext cx="7153016" cy="2669345"/>
              <a:chOff x="3002430" y="2814726"/>
              <a:chExt cx="7153016" cy="2669345"/>
            </a:xfrm>
          </p:grpSpPr>
          <p:pic>
            <p:nvPicPr>
              <p:cNvPr id="27" name="Content Placeholder 4">
                <a:extLst>
                  <a:ext uri="{FF2B5EF4-FFF2-40B4-BE49-F238E27FC236}">
                    <a16:creationId xmlns:a16="http://schemas.microsoft.com/office/drawing/2014/main" id="{70762DED-17EF-8D26-F8AD-6F9FC6F1C2F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2" t="68735" r="66237" b="1862"/>
              <a:stretch/>
            </p:blipFill>
            <p:spPr>
              <a:xfrm>
                <a:off x="5154204" y="3440570"/>
                <a:ext cx="3744905" cy="1845518"/>
              </a:xfrm>
              <a:prstGeom prst="rect">
                <a:avLst/>
              </a:prstGeom>
            </p:spPr>
          </p:pic>
          <p:grpSp>
            <p:nvGrpSpPr>
              <p:cNvPr id="28" name="Group 27">
                <a:extLst>
                  <a:ext uri="{FF2B5EF4-FFF2-40B4-BE49-F238E27FC236}">
                    <a16:creationId xmlns:a16="http://schemas.microsoft.com/office/drawing/2014/main" id="{3DFE0467-DC12-7403-CE4D-DE02DD2A3E9D}"/>
                  </a:ext>
                </a:extLst>
              </p:cNvPr>
              <p:cNvGrpSpPr/>
              <p:nvPr/>
            </p:nvGrpSpPr>
            <p:grpSpPr>
              <a:xfrm>
                <a:off x="3002430" y="2814726"/>
                <a:ext cx="7153016" cy="2628738"/>
                <a:chOff x="8040764" y="5087959"/>
                <a:chExt cx="5187263" cy="1398570"/>
              </a:xfrm>
            </p:grpSpPr>
            <p:cxnSp>
              <p:nvCxnSpPr>
                <p:cNvPr id="46" name="Straight Arrow Connector 45">
                  <a:extLst>
                    <a:ext uri="{FF2B5EF4-FFF2-40B4-BE49-F238E27FC236}">
                      <a16:creationId xmlns:a16="http://schemas.microsoft.com/office/drawing/2014/main" id="{537E7F1A-0BF0-2D2C-38AF-968512319236}"/>
                    </a:ext>
                  </a:extLst>
                </p:cNvPr>
                <p:cNvCxnSpPr>
                  <a:cxnSpLocks/>
                </p:cNvCxnSpPr>
                <p:nvPr/>
              </p:nvCxnSpPr>
              <p:spPr>
                <a:xfrm flipV="1">
                  <a:off x="9479761" y="6004444"/>
                  <a:ext cx="330977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0F0B0D-EF2E-7243-A994-ACB81081495E}"/>
                    </a:ext>
                  </a:extLst>
                </p:cNvPr>
                <p:cNvCxnSpPr>
                  <a:cxnSpLocks/>
                </p:cNvCxnSpPr>
                <p:nvPr/>
              </p:nvCxnSpPr>
              <p:spPr>
                <a:xfrm flipH="1" flipV="1">
                  <a:off x="9587552" y="5174710"/>
                  <a:ext cx="13648" cy="11986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AB5F699-B7F3-6B0C-DEFD-D9E68D93918B}"/>
                    </a:ext>
                  </a:extLst>
                </p:cNvPr>
                <p:cNvSpPr txBox="1"/>
                <p:nvPr/>
              </p:nvSpPr>
              <p:spPr>
                <a:xfrm>
                  <a:off x="8040764" y="5087959"/>
                  <a:ext cx="2188667" cy="253807"/>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49" name="TextBox 48">
                  <a:extLst>
                    <a:ext uri="{FF2B5EF4-FFF2-40B4-BE49-F238E27FC236}">
                      <a16:creationId xmlns:a16="http://schemas.microsoft.com/office/drawing/2014/main" id="{EA83C8B2-30A8-5854-8FED-7F12EFFD88F6}"/>
                    </a:ext>
                  </a:extLst>
                </p:cNvPr>
                <p:cNvSpPr txBox="1"/>
                <p:nvPr/>
              </p:nvSpPr>
              <p:spPr>
                <a:xfrm>
                  <a:off x="12397035" y="600947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9" name="TextBox 28">
                <a:extLst>
                  <a:ext uri="{FF2B5EF4-FFF2-40B4-BE49-F238E27FC236}">
                    <a16:creationId xmlns:a16="http://schemas.microsoft.com/office/drawing/2014/main" id="{FE1A5EDE-F475-7F73-101F-3C2EF7B56C06}"/>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31" name="TextBox 30">
                <a:extLst>
                  <a:ext uri="{FF2B5EF4-FFF2-40B4-BE49-F238E27FC236}">
                    <a16:creationId xmlns:a16="http://schemas.microsoft.com/office/drawing/2014/main" id="{BA5AD599-C1DC-11CA-5290-7A62C2C2D946}"/>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36" name="TextBox 35">
                <a:extLst>
                  <a:ext uri="{FF2B5EF4-FFF2-40B4-BE49-F238E27FC236}">
                    <a16:creationId xmlns:a16="http://schemas.microsoft.com/office/drawing/2014/main" id="{F3A414C0-F84C-D6E4-D90E-991EDFE4AE7F}"/>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37" name="TextBox 36">
                <a:extLst>
                  <a:ext uri="{FF2B5EF4-FFF2-40B4-BE49-F238E27FC236}">
                    <a16:creationId xmlns:a16="http://schemas.microsoft.com/office/drawing/2014/main" id="{286FDC7C-F63F-1FCE-91B7-79DDB7A7D015}"/>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39" name="TextBox 38">
                <a:extLst>
                  <a:ext uri="{FF2B5EF4-FFF2-40B4-BE49-F238E27FC236}">
                    <a16:creationId xmlns:a16="http://schemas.microsoft.com/office/drawing/2014/main" id="{BFFDD263-3663-E988-9364-F002ED7844FB}"/>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40" name="TextBox 39">
                <a:extLst>
                  <a:ext uri="{FF2B5EF4-FFF2-40B4-BE49-F238E27FC236}">
                    <a16:creationId xmlns:a16="http://schemas.microsoft.com/office/drawing/2014/main" id="{282BE390-4E32-40C9-1A51-CD7FA6076464}"/>
                  </a:ext>
                </a:extLst>
              </p:cNvPr>
              <p:cNvSpPr txBox="1"/>
              <p:nvPr/>
            </p:nvSpPr>
            <p:spPr>
              <a:xfrm>
                <a:off x="5930524"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12</a:t>
                </a:r>
              </a:p>
            </p:txBody>
          </p:sp>
          <p:sp>
            <p:nvSpPr>
              <p:cNvPr id="41" name="TextBox 40">
                <a:extLst>
                  <a:ext uri="{FF2B5EF4-FFF2-40B4-BE49-F238E27FC236}">
                    <a16:creationId xmlns:a16="http://schemas.microsoft.com/office/drawing/2014/main" id="{0E34E09D-F3FE-EF8F-EC42-82F759C374DE}"/>
                  </a:ext>
                </a:extLst>
              </p:cNvPr>
              <p:cNvSpPr txBox="1"/>
              <p:nvPr/>
            </p:nvSpPr>
            <p:spPr>
              <a:xfrm>
                <a:off x="6306686" y="4519769"/>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16</a:t>
                </a:r>
              </a:p>
            </p:txBody>
          </p:sp>
          <p:sp>
            <p:nvSpPr>
              <p:cNvPr id="42" name="TextBox 41">
                <a:extLst>
                  <a:ext uri="{FF2B5EF4-FFF2-40B4-BE49-F238E27FC236}">
                    <a16:creationId xmlns:a16="http://schemas.microsoft.com/office/drawing/2014/main" id="{2E195F15-D00A-657A-FF42-B625BAF3B0DC}"/>
                  </a:ext>
                </a:extLst>
              </p:cNvPr>
              <p:cNvSpPr txBox="1"/>
              <p:nvPr/>
            </p:nvSpPr>
            <p:spPr>
              <a:xfrm>
                <a:off x="6696183"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43" name="TextBox 42">
                <a:extLst>
                  <a:ext uri="{FF2B5EF4-FFF2-40B4-BE49-F238E27FC236}">
                    <a16:creationId xmlns:a16="http://schemas.microsoft.com/office/drawing/2014/main" id="{A613CDF0-BE4D-CF2E-9834-7124FD470625}"/>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24</a:t>
                </a:r>
              </a:p>
            </p:txBody>
          </p:sp>
          <p:sp>
            <p:nvSpPr>
              <p:cNvPr id="44" name="TextBox 43">
                <a:extLst>
                  <a:ext uri="{FF2B5EF4-FFF2-40B4-BE49-F238E27FC236}">
                    <a16:creationId xmlns:a16="http://schemas.microsoft.com/office/drawing/2014/main" id="{B65F63B4-9D86-62B5-3E29-93247BEB1AAA}"/>
                  </a:ext>
                </a:extLst>
              </p:cNvPr>
              <p:cNvSpPr txBox="1"/>
              <p:nvPr/>
            </p:nvSpPr>
            <p:spPr>
              <a:xfrm>
                <a:off x="7545842"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28</a:t>
                </a:r>
              </a:p>
            </p:txBody>
          </p:sp>
        </p:grpSp>
        <p:sp>
          <p:nvSpPr>
            <p:cNvPr id="13" name="TextBox 12">
              <a:extLst>
                <a:ext uri="{FF2B5EF4-FFF2-40B4-BE49-F238E27FC236}">
                  <a16:creationId xmlns:a16="http://schemas.microsoft.com/office/drawing/2014/main" id="{EF756BF9-79BD-1A3F-D453-C46ADBFC59F1}"/>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15" name="TextBox 14">
              <a:extLst>
                <a:ext uri="{FF2B5EF4-FFF2-40B4-BE49-F238E27FC236}">
                  <a16:creationId xmlns:a16="http://schemas.microsoft.com/office/drawing/2014/main" id="{706DFF63-B789-5789-9178-37E329E33A32}"/>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grpSp>
          <p:nvGrpSpPr>
            <p:cNvPr id="16" name="Group 15">
              <a:extLst>
                <a:ext uri="{FF2B5EF4-FFF2-40B4-BE49-F238E27FC236}">
                  <a16:creationId xmlns:a16="http://schemas.microsoft.com/office/drawing/2014/main" id="{111AFC30-E179-038E-AC10-4597099B4EEC}"/>
                </a:ext>
              </a:extLst>
            </p:cNvPr>
            <p:cNvGrpSpPr/>
            <p:nvPr/>
          </p:nvGrpSpPr>
          <p:grpSpPr>
            <a:xfrm>
              <a:off x="6409156" y="3626793"/>
              <a:ext cx="2538986" cy="1508866"/>
              <a:chOff x="6409156" y="3626793"/>
              <a:chExt cx="2538986" cy="1508866"/>
            </a:xfrm>
          </p:grpSpPr>
          <p:cxnSp>
            <p:nvCxnSpPr>
              <p:cNvPr id="17" name="Straight Connector 16">
                <a:extLst>
                  <a:ext uri="{FF2B5EF4-FFF2-40B4-BE49-F238E27FC236}">
                    <a16:creationId xmlns:a16="http://schemas.microsoft.com/office/drawing/2014/main" id="{98738DB9-7B9D-F23C-CCE9-0AD0BB1918E2}"/>
                  </a:ext>
                </a:extLst>
              </p:cNvPr>
              <p:cNvCxnSpPr>
                <a:cxnSpLocks/>
              </p:cNvCxnSpPr>
              <p:nvPr/>
            </p:nvCxnSpPr>
            <p:spPr>
              <a:xfrm flipV="1">
                <a:off x="6409156" y="3626793"/>
                <a:ext cx="333528" cy="7916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303BB1-9056-7D74-3E45-B7E860CB0004}"/>
                  </a:ext>
                </a:extLst>
              </p:cNvPr>
              <p:cNvCxnSpPr>
                <a:cxnSpLocks/>
              </p:cNvCxnSpPr>
              <p:nvPr/>
            </p:nvCxnSpPr>
            <p:spPr>
              <a:xfrm>
                <a:off x="6733473" y="3649888"/>
                <a:ext cx="757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6EA7EF-50E5-F338-C10A-992C4032EB13}"/>
                  </a:ext>
                </a:extLst>
              </p:cNvPr>
              <p:cNvCxnSpPr>
                <a:cxnSpLocks/>
              </p:cNvCxnSpPr>
              <p:nvPr/>
            </p:nvCxnSpPr>
            <p:spPr>
              <a:xfrm>
                <a:off x="7472697" y="3632744"/>
                <a:ext cx="1475445" cy="15029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501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480411" y="1026530"/>
            <a:ext cx="5691789" cy="522187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66957" y="1700344"/>
            <a:ext cx="4900401" cy="3970318"/>
          </a:xfrm>
          <a:prstGeom prst="rect">
            <a:avLst/>
          </a:prstGeom>
          <a:noFill/>
          <a:ln>
            <a:noFill/>
          </a:ln>
          <a:effectLst/>
        </p:spPr>
        <p:txBody>
          <a:bodyPr wrap="square">
            <a:spAutoFit/>
          </a:bodyPr>
          <a:lstStyle/>
          <a:p>
            <a:pPr marL="0" marR="0" algn="just">
              <a:spcBef>
                <a:spcPts val="0"/>
              </a:spcBef>
            </a:pPr>
            <a:r>
              <a:rPr lang="en-US" sz="2800" i="1">
                <a:solidFill>
                  <a:srgbClr val="000000"/>
                </a:solidFill>
                <a:effectLst/>
                <a:latin typeface="Arial" panose="020B0604020202020204" pitchFamily="34" charset="0"/>
                <a:ea typeface="Times New Roman" panose="02020603050405020304" pitchFamily="18" charset="0"/>
              </a:rPr>
              <a:t>Hình dưới là ảnh chụp hoạt nghiệm thí nghiệm về sự thay đổi vận tốc của một ô tô đồ chơi chạy bằng pin có gần anten dùng để điều khiển từ xa, trong ba giai đoạn chuyển động. Vận tốc trong ba giai đoạn chuyển động này có gì giống nhau, khác nhau?</a:t>
            </a:r>
            <a:endParaRPr lang="en-US" sz="28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64220" y="74350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10" name="Picture 9" descr="Text&#10;&#10;Description automatically generated">
            <a:extLst>
              <a:ext uri="{FF2B5EF4-FFF2-40B4-BE49-F238E27FC236}">
                <a16:creationId xmlns:a16="http://schemas.microsoft.com/office/drawing/2014/main" id="{7F31CDBA-B9D4-9B89-8513-37DD00638948}"/>
              </a:ext>
            </a:extLst>
          </p:cNvPr>
          <p:cNvPicPr>
            <a:picLocks noChangeAspect="1"/>
          </p:cNvPicPr>
          <p:nvPr/>
        </p:nvPicPr>
        <p:blipFill rotWithShape="1">
          <a:blip r:embed="rId6">
            <a:extLst>
              <a:ext uri="{28A0092B-C50C-407E-A947-70E740481C1C}">
                <a14:useLocalDpi xmlns:a14="http://schemas.microsoft.com/office/drawing/2010/main" val="0"/>
              </a:ext>
            </a:extLst>
          </a:blip>
          <a:srcRect l="3333" t="44074" r="51862" b="33704"/>
          <a:stretch/>
        </p:blipFill>
        <p:spPr>
          <a:xfrm>
            <a:off x="6687778" y="2595009"/>
            <a:ext cx="5313766" cy="1976636"/>
          </a:xfrm>
          <a:prstGeom prst="rect">
            <a:avLst/>
          </a:prstGeom>
          <a:ln>
            <a:noFill/>
          </a:ln>
          <a:effectLst>
            <a:softEdge rad="112500"/>
          </a:effectLst>
        </p:spPr>
      </p:pic>
      <p:pic>
        <p:nvPicPr>
          <p:cNvPr id="14" name="Picture 13">
            <a:extLst>
              <a:ext uri="{FF2B5EF4-FFF2-40B4-BE49-F238E27FC236}">
                <a16:creationId xmlns:a16="http://schemas.microsoft.com/office/drawing/2014/main" id="{9B661CE4-947D-CC72-8D60-A80DE997EF07}"/>
              </a:ext>
            </a:extLst>
          </p:cNvPr>
          <p:cNvPicPr>
            <a:picLocks noChangeAspect="1"/>
          </p:cNvPicPr>
          <p:nvPr/>
        </p:nvPicPr>
        <p:blipFill rotWithShape="1">
          <a:blip r:embed="rId7"/>
          <a:srcRect t="-7630" r="66682"/>
          <a:stretch/>
        </p:blipFill>
        <p:spPr>
          <a:xfrm>
            <a:off x="6742859" y="753465"/>
            <a:ext cx="5284961" cy="1981199"/>
          </a:xfrm>
          <a:prstGeom prst="rect">
            <a:avLst/>
          </a:prstGeom>
        </p:spPr>
      </p:pic>
      <p:pic>
        <p:nvPicPr>
          <p:cNvPr id="18" name="Picture 17" descr="Text&#10;&#10;Description automatically generated">
            <a:extLst>
              <a:ext uri="{FF2B5EF4-FFF2-40B4-BE49-F238E27FC236}">
                <a16:creationId xmlns:a16="http://schemas.microsoft.com/office/drawing/2014/main" id="{D5626D5E-EDF5-7546-F5BB-5FC01181CA80}"/>
              </a:ext>
            </a:extLst>
          </p:cNvPr>
          <p:cNvPicPr>
            <a:picLocks noChangeAspect="1"/>
          </p:cNvPicPr>
          <p:nvPr/>
        </p:nvPicPr>
        <p:blipFill rotWithShape="1">
          <a:blip r:embed="rId8">
            <a:extLst>
              <a:ext uri="{28A0092B-C50C-407E-A947-70E740481C1C}">
                <a14:useLocalDpi xmlns:a14="http://schemas.microsoft.com/office/drawing/2010/main" val="0"/>
              </a:ext>
            </a:extLst>
          </a:blip>
          <a:srcRect l="50193" t="44074" b="33704"/>
          <a:stretch/>
        </p:blipFill>
        <p:spPr>
          <a:xfrm>
            <a:off x="6745488" y="4592666"/>
            <a:ext cx="5313765" cy="1778135"/>
          </a:xfrm>
          <a:prstGeom prst="rect">
            <a:avLst/>
          </a:prstGeom>
          <a:ln>
            <a:noFill/>
          </a:ln>
          <a:effectLst>
            <a:softEdge rad="112500"/>
          </a:effectLst>
        </p:spPr>
      </p:pic>
    </p:spTree>
    <p:extLst>
      <p:ext uri="{BB962C8B-B14F-4D97-AF65-F5344CB8AC3E}">
        <p14:creationId xmlns:p14="http://schemas.microsoft.com/office/powerpoint/2010/main" val="265747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5726004" cy="708275"/>
              <a:chOff x="587624" y="3377549"/>
              <a:chExt cx="294862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94862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90" y="2376197"/>
            <a:ext cx="11506200" cy="70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609600" y="721299"/>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ô tô đang đứng yên, bắt đầu chuyển động sẽ chuyển động nhanh dần (vận tốc tăng dần)</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pic>
        <p:nvPicPr>
          <p:cNvPr id="19" name="Picture 18" descr="A black car and a yellow truck on a road&#10;&#10;Description automatically generated with medium confidence">
            <a:extLst>
              <a:ext uri="{FF2B5EF4-FFF2-40B4-BE49-F238E27FC236}">
                <a16:creationId xmlns:a16="http://schemas.microsoft.com/office/drawing/2014/main" id="{5A4E1C80-6BEF-CFFD-2A04-1B1B55785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906" y="3352800"/>
            <a:ext cx="5270883" cy="3029243"/>
          </a:xfrm>
          <a:prstGeom prst="rect">
            <a:avLst/>
          </a:prstGeom>
        </p:spPr>
      </p:pic>
      <p:sp>
        <p:nvSpPr>
          <p:cNvPr id="20" name="TextBox 19">
            <a:extLst>
              <a:ext uri="{FF2B5EF4-FFF2-40B4-BE49-F238E27FC236}">
                <a16:creationId xmlns:a16="http://schemas.microsoft.com/office/drawing/2014/main" id="{062827A3-D3AC-941C-F62B-4A415A974B74}"/>
              </a:ext>
            </a:extLst>
          </p:cNvPr>
          <p:cNvSpPr txBox="1"/>
          <p:nvPr/>
        </p:nvSpPr>
        <p:spPr>
          <a:xfrm>
            <a:off x="863459" y="4231359"/>
            <a:ext cx="4398579"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một xe tải hãm phanh sẽ chuyển động chậm dần</a:t>
            </a:r>
            <a:endParaRPr lang="en-US" sz="2500" i="1"/>
          </a:p>
        </p:txBody>
      </p:sp>
      <p:sp>
        <p:nvSpPr>
          <p:cNvPr id="13" name="TextBox 12">
            <a:extLst>
              <a:ext uri="{FF2B5EF4-FFF2-40B4-BE49-F238E27FC236}">
                <a16:creationId xmlns:a16="http://schemas.microsoft.com/office/drawing/2014/main" id="{3C278B70-2717-7572-627B-2E20E6C9686C}"/>
              </a:ext>
            </a:extLst>
          </p:cNvPr>
          <p:cNvSpPr txBox="1"/>
          <p:nvPr/>
        </p:nvSpPr>
        <p:spPr>
          <a:xfrm>
            <a:off x="764627" y="2426166"/>
            <a:ext cx="10515600" cy="477054"/>
          </a:xfrm>
          <a:prstGeom prst="rect">
            <a:avLst/>
          </a:prstGeom>
          <a:noFill/>
        </p:spPr>
        <p:txBody>
          <a:bodyPr wrap="square">
            <a:spAutoFit/>
          </a:bodyPr>
          <a:lstStyle/>
          <a:p>
            <a:pPr marL="0"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có vận tốc thay đổi được gọi là chuyển động biến đổi</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79EA22F1-8F92-D9A6-5490-E1BAB71FE004}"/>
              </a:ext>
            </a:extLst>
          </p:cNvPr>
          <p:cNvSpPr txBox="1"/>
          <p:nvPr/>
        </p:nvSpPr>
        <p:spPr>
          <a:xfrm>
            <a:off x="679142" y="1484884"/>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đang chuyển động muốn dừng lại sẽ phải chuyển động chậm dần (vận tốc giảm dần). </a:t>
            </a:r>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222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85193" y="814322"/>
            <a:ext cx="1043190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tìm thêm ví dụ về chuyển động biến đổi trong cuộc sống.</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5" name="Content Placeholder 4" descr="A group of people riding motorcycles&#10;&#10;Description automatically generated with medium confidence">
            <a:extLst>
              <a:ext uri="{FF2B5EF4-FFF2-40B4-BE49-F238E27FC236}">
                <a16:creationId xmlns:a16="http://schemas.microsoft.com/office/drawing/2014/main" id="{416E1FC9-DA36-A99A-E78C-E7F6EC20ADF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7894" b="5277"/>
          <a:stretch/>
        </p:blipFill>
        <p:spPr>
          <a:xfrm>
            <a:off x="523655" y="1710975"/>
            <a:ext cx="5333980" cy="2742763"/>
          </a:xfrm>
          <a:prstGeom prst="rect">
            <a:avLst/>
          </a:prstGeom>
          <a:ln>
            <a:noFill/>
          </a:ln>
          <a:effectLst>
            <a:softEdge rad="112500"/>
          </a:effectLst>
        </p:spPr>
      </p:pic>
      <p:pic>
        <p:nvPicPr>
          <p:cNvPr id="16" name="Picture 15" descr="A cheetah running in the grass&#10;&#10;Description automatically generated with medium confidence">
            <a:extLst>
              <a:ext uri="{FF2B5EF4-FFF2-40B4-BE49-F238E27FC236}">
                <a16:creationId xmlns:a16="http://schemas.microsoft.com/office/drawing/2014/main" id="{6D7989A7-07C2-3CAA-7607-0B70E2918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920" y="1701110"/>
            <a:ext cx="5140280" cy="2765471"/>
          </a:xfrm>
          <a:prstGeom prst="rect">
            <a:avLst/>
          </a:prstGeom>
          <a:ln>
            <a:noFill/>
          </a:ln>
          <a:effectLst>
            <a:softEdge rad="112500"/>
          </a:effectLst>
        </p:spPr>
      </p:pic>
      <p:sp>
        <p:nvSpPr>
          <p:cNvPr id="19" name="TextBox 18">
            <a:extLst>
              <a:ext uri="{FF2B5EF4-FFF2-40B4-BE49-F238E27FC236}">
                <a16:creationId xmlns:a16="http://schemas.microsoft.com/office/drawing/2014/main" id="{B5990ADB-F871-856C-E22B-D6C1CC28E2CE}"/>
              </a:ext>
            </a:extLst>
          </p:cNvPr>
          <p:cNvSpPr txBox="1"/>
          <p:nvPr/>
        </p:nvSpPr>
        <p:spPr>
          <a:xfrm>
            <a:off x="1068980" y="4675714"/>
            <a:ext cx="3423023"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Chuyển động của xe đua</a:t>
            </a:r>
            <a:endParaRPr lang="en-US"/>
          </a:p>
        </p:txBody>
      </p:sp>
      <p:sp>
        <p:nvSpPr>
          <p:cNvPr id="20" name="TextBox 19">
            <a:extLst>
              <a:ext uri="{FF2B5EF4-FFF2-40B4-BE49-F238E27FC236}">
                <a16:creationId xmlns:a16="http://schemas.microsoft.com/office/drawing/2014/main" id="{359EA6CA-7BAC-8A2E-0BA5-792E46957647}"/>
              </a:ext>
            </a:extLst>
          </p:cNvPr>
          <p:cNvSpPr txBox="1"/>
          <p:nvPr/>
        </p:nvSpPr>
        <p:spPr>
          <a:xfrm>
            <a:off x="6277071" y="4787213"/>
            <a:ext cx="4738852"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Chuyển động của con báo đang săn mồi</a:t>
            </a:r>
            <a:endParaRPr lang="en-US"/>
          </a:p>
        </p:txBody>
      </p:sp>
    </p:spTree>
    <p:extLst>
      <p:ext uri="{BB962C8B-B14F-4D97-AF65-F5344CB8AC3E}">
        <p14:creationId xmlns:p14="http://schemas.microsoft.com/office/powerpoint/2010/main" val="14086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1231835"/>
            <a:ext cx="11125200" cy="10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1204807" y="1333540"/>
            <a:ext cx="9782385" cy="861774"/>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Để xác định được sự thay đổi vận tốc theo thời gian, phải biết vận tốc tức thời của chuyển động tại các thời điểm khác nhau.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6" name="TextBox 15">
            <a:extLst>
              <a:ext uri="{FF2B5EF4-FFF2-40B4-BE49-F238E27FC236}">
                <a16:creationId xmlns:a16="http://schemas.microsoft.com/office/drawing/2014/main" id="{582A5567-B33C-4757-6AFF-B0BB30D72422}"/>
              </a:ext>
            </a:extLst>
          </p:cNvPr>
          <p:cNvSpPr txBox="1"/>
          <p:nvPr/>
        </p:nvSpPr>
        <p:spPr>
          <a:xfrm>
            <a:off x="680751" y="5450366"/>
            <a:ext cx="10584637" cy="1446550"/>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rPr>
              <a:t>Các phương tiện giao thông như xe máy, ô tô được trang bị tốc kế là thiết bị đo trực tiếp vận tốc tức thời. </a:t>
            </a:r>
          </a:p>
          <a:p>
            <a:pPr marL="342900" marR="0" indent="-342900" algn="just">
              <a:spcBef>
                <a:spcPts val="0"/>
              </a:spcBef>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rPr>
              <a:t>Do đó có thể dùng tốc kế trên xe máy hoặc ô tô để tìm hiểu sự thay đổi vận tốc của chuyển động biến đổi</a:t>
            </a:r>
            <a:endParaRPr lang="en-US" sz="2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descr="A close up of a car dashboard&#10;&#10;Description automatically generated with low confidence">
            <a:extLst>
              <a:ext uri="{FF2B5EF4-FFF2-40B4-BE49-F238E27FC236}">
                <a16:creationId xmlns:a16="http://schemas.microsoft.com/office/drawing/2014/main" id="{AFD672A2-B102-94D7-6C1D-C249312B9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77" y="2252955"/>
            <a:ext cx="4273733" cy="3221737"/>
          </a:xfrm>
          <a:prstGeom prst="rect">
            <a:avLst/>
          </a:prstGeom>
          <a:ln>
            <a:noFill/>
          </a:ln>
          <a:effectLst>
            <a:softEdge rad="112500"/>
          </a:effectLst>
        </p:spPr>
      </p:pic>
      <p:pic>
        <p:nvPicPr>
          <p:cNvPr id="18" name="Content Placeholder 4" descr="A picture containing text, clock, device, black&#10;&#10;Description automatically generated">
            <a:extLst>
              <a:ext uri="{FF2B5EF4-FFF2-40B4-BE49-F238E27FC236}">
                <a16:creationId xmlns:a16="http://schemas.microsoft.com/office/drawing/2014/main" id="{4CD617FA-D4F1-A569-FF46-19A82A271C66}"/>
              </a:ext>
            </a:extLst>
          </p:cNvPr>
          <p:cNvPicPr>
            <a:picLocks noChangeAspect="1"/>
          </p:cNvPicPr>
          <p:nvPr/>
        </p:nvPicPr>
        <p:blipFill rotWithShape="1">
          <a:blip r:embed="rId6">
            <a:extLst>
              <a:ext uri="{28A0092B-C50C-407E-A947-70E740481C1C}">
                <a14:useLocalDpi xmlns:a14="http://schemas.microsoft.com/office/drawing/2010/main" val="0"/>
              </a:ext>
            </a:extLst>
          </a:blip>
          <a:srcRect l="530" t="756" r="615" b="6074"/>
          <a:stretch/>
        </p:blipFill>
        <p:spPr>
          <a:xfrm>
            <a:off x="994480" y="2497855"/>
            <a:ext cx="4717237" cy="2996889"/>
          </a:xfrm>
          <a:prstGeom prst="rect">
            <a:avLst/>
          </a:prstGeom>
          <a:ln>
            <a:noFill/>
          </a:ln>
          <a:effectLst>
            <a:softEdge rad="112500"/>
          </a:effectLst>
        </p:spPr>
      </p:pic>
      <p:sp>
        <p:nvSpPr>
          <p:cNvPr id="21" name="Text Box 13">
            <a:extLst>
              <a:ext uri="{FF2B5EF4-FFF2-40B4-BE49-F238E27FC236}">
                <a16:creationId xmlns:a16="http://schemas.microsoft.com/office/drawing/2014/main" id="{33BFF1E2-ABC6-1B08-4814-DABA72966FF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spTree>
    <p:extLst>
      <p:ext uri="{BB962C8B-B14F-4D97-AF65-F5344CB8AC3E}">
        <p14:creationId xmlns:p14="http://schemas.microsoft.com/office/powerpoint/2010/main" val="19215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Box 13">
            <a:extLst>
              <a:ext uri="{FF2B5EF4-FFF2-40B4-BE49-F238E27FC236}">
                <a16:creationId xmlns:a16="http://schemas.microsoft.com/office/drawing/2014/main" id="{F2DFFF5B-8AA8-B6D6-0EEE-5E74041E66F3}"/>
              </a:ext>
            </a:extLst>
          </p:cNvPr>
          <p:cNvSpPr txBox="1"/>
          <p:nvPr/>
        </p:nvSpPr>
        <p:spPr>
          <a:xfrm>
            <a:off x="489432" y="1210171"/>
            <a:ext cx="10780986"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Bảng dưới đây ghi vận tốc tức thời đo bởi tốc kế của một ô tô sau các khoảng thời gian 2 s kể từ khi bắt đầu chạy trên một đường thẳng </a:t>
            </a:r>
          </a:p>
        </p:txBody>
      </p:sp>
      <p:grpSp>
        <p:nvGrpSpPr>
          <p:cNvPr id="12" name="Group 11">
            <a:extLst>
              <a:ext uri="{FF2B5EF4-FFF2-40B4-BE49-F238E27FC236}">
                <a16:creationId xmlns:a16="http://schemas.microsoft.com/office/drawing/2014/main" id="{516D953E-CB43-843A-5155-3988EEBC4C8D}"/>
              </a:ext>
            </a:extLst>
          </p:cNvPr>
          <p:cNvGrpSpPr/>
          <p:nvPr/>
        </p:nvGrpSpPr>
        <p:grpSpPr>
          <a:xfrm>
            <a:off x="489432" y="4641468"/>
            <a:ext cx="10645755" cy="986081"/>
            <a:chOff x="592431" y="4652719"/>
            <a:chExt cx="10645755" cy="986081"/>
          </a:xfrm>
        </p:grpSpPr>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97" y="4652719"/>
              <a:ext cx="10581289" cy="9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E1E3A27F-BC13-B7CA-47CB-2B3D2F108DD2}"/>
                </a:ext>
              </a:extLst>
            </p:cNvPr>
            <p:cNvSpPr txBox="1"/>
            <p:nvPr/>
          </p:nvSpPr>
          <p:spPr>
            <a:xfrm>
              <a:off x="592431" y="4714872"/>
              <a:ext cx="10581289"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trên cho thấy vận tốc của ô tô tăng dần theo thời gian: </a:t>
              </a:r>
            </a:p>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 tô chuyển động nhanh dần.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7" name="Text Box 13">
            <a:extLst>
              <a:ext uri="{FF2B5EF4-FFF2-40B4-BE49-F238E27FC236}">
                <a16:creationId xmlns:a16="http://schemas.microsoft.com/office/drawing/2014/main" id="{381D2713-4F65-8638-4133-052BDF3D1EB8}"/>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graphicFrame>
        <p:nvGraphicFramePr>
          <p:cNvPr id="18" name="Table 13">
            <a:extLst>
              <a:ext uri="{FF2B5EF4-FFF2-40B4-BE49-F238E27FC236}">
                <a16:creationId xmlns:a16="http://schemas.microsoft.com/office/drawing/2014/main" id="{74983E61-1BDA-B876-C502-409479503602}"/>
              </a:ext>
            </a:extLst>
          </p:cNvPr>
          <p:cNvGraphicFramePr>
            <a:graphicFrameLocks noGrp="1"/>
          </p:cNvGraphicFramePr>
          <p:nvPr>
            <p:extLst>
              <p:ext uri="{D42A27DB-BD31-4B8C-83A1-F6EECF244321}">
                <p14:modId xmlns:p14="http://schemas.microsoft.com/office/powerpoint/2010/main" val="3857977233"/>
              </p:ext>
            </p:extLst>
          </p:nvPr>
        </p:nvGraphicFramePr>
        <p:xfrm>
          <a:off x="1031256" y="2639620"/>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a16="http://schemas.microsoft.com/office/drawing/2014/main" val="1913795865"/>
                    </a:ext>
                  </a:extLst>
                </a:gridCol>
                <a:gridCol w="890720">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19200">
                  <a:extLst>
                    <a:ext uri="{9D8B030D-6E8A-4147-A177-3AD203B41FA5}">
                      <a16:colId xmlns:a16="http://schemas.microsoft.com/office/drawing/2014/main" val="1179643113"/>
                    </a:ext>
                  </a:extLst>
                </a:gridCol>
                <a:gridCol w="1066800">
                  <a:extLst>
                    <a:ext uri="{9D8B030D-6E8A-4147-A177-3AD203B41FA5}">
                      <a16:colId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2209978406"/>
                  </a:ext>
                </a:extLst>
              </a:tr>
            </a:tbl>
          </a:graphicData>
        </a:graphic>
      </p:graphicFrame>
    </p:spTree>
    <p:extLst>
      <p:ext uri="{BB962C8B-B14F-4D97-AF65-F5344CB8AC3E}">
        <p14:creationId xmlns:p14="http://schemas.microsoft.com/office/powerpoint/2010/main" val="4567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3661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606674" y="787056"/>
            <a:ext cx="9702866"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độ biến thiên vận tốc sau 8 s của chuyển động trên. </a:t>
            </a:r>
          </a:p>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độ biến thiên của vận tốc sau mỗi giây của chuyển động trên trong 4 s đầu và trong 4 s cuối. </a:t>
            </a:r>
          </a:p>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đại lượng xác định được ở cầu 2 cho ta biết điều gì về sự thay đổi vận tốc của chuyển động trên?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aphicFrame>
        <p:nvGraphicFramePr>
          <p:cNvPr id="11" name="Table 13">
            <a:extLst>
              <a:ext uri="{FF2B5EF4-FFF2-40B4-BE49-F238E27FC236}">
                <a16:creationId xmlns:a16="http://schemas.microsoft.com/office/drawing/2014/main" id="{8261E594-CAA0-B5FF-2C9C-47A45D3339E3}"/>
              </a:ext>
            </a:extLst>
          </p:cNvPr>
          <p:cNvGraphicFramePr>
            <a:graphicFrameLocks noGrp="1"/>
          </p:cNvGraphicFramePr>
          <p:nvPr>
            <p:extLst>
              <p:ext uri="{D42A27DB-BD31-4B8C-83A1-F6EECF244321}">
                <p14:modId xmlns:p14="http://schemas.microsoft.com/office/powerpoint/2010/main" val="3025043049"/>
              </p:ext>
            </p:extLst>
          </p:nvPr>
        </p:nvGraphicFramePr>
        <p:xfrm>
          <a:off x="1412256" y="2895016"/>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a16="http://schemas.microsoft.com/office/drawing/2014/main" val="1913795865"/>
                    </a:ext>
                  </a:extLst>
                </a:gridCol>
                <a:gridCol w="890720">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19200">
                  <a:extLst>
                    <a:ext uri="{9D8B030D-6E8A-4147-A177-3AD203B41FA5}">
                      <a16:colId xmlns:a16="http://schemas.microsoft.com/office/drawing/2014/main" val="1179643113"/>
                    </a:ext>
                  </a:extLst>
                </a:gridCol>
                <a:gridCol w="1066800">
                  <a:extLst>
                    <a:ext uri="{9D8B030D-6E8A-4147-A177-3AD203B41FA5}">
                      <a16:colId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2209978406"/>
                  </a:ext>
                </a:extLst>
              </a:tr>
            </a:tbl>
          </a:graphicData>
        </a:graphic>
      </p:graphicFrame>
    </p:spTree>
    <p:extLst>
      <p:ext uri="{BB962C8B-B14F-4D97-AF65-F5344CB8AC3E}">
        <p14:creationId xmlns:p14="http://schemas.microsoft.com/office/powerpoint/2010/main" val="204996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73" y="399424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785676" y="4102933"/>
            <a:ext cx="10698232" cy="474104"/>
          </a:xfrm>
          <a:prstGeom prst="rect">
            <a:avLst/>
          </a:prstGeom>
          <a:noFill/>
        </p:spPr>
        <p:txBody>
          <a:bodyPr wrap="square">
            <a:spAutoFit/>
          </a:bodyPr>
          <a:lstStyle/>
          <a:p>
            <a:pPr algn="ctr">
              <a:lnSpc>
                <a:spcPct val="107000"/>
              </a:lnSpc>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a là đại lượng cho biết sự thay đổi nhanh hay chậm của vận tốc</a:t>
            </a:r>
          </a:p>
        </p:txBody>
      </p:sp>
      <p:grpSp>
        <p:nvGrpSpPr>
          <p:cNvPr id="24" name="Group 23">
            <a:extLst>
              <a:ext uri="{FF2B5EF4-FFF2-40B4-BE49-F238E27FC236}">
                <a16:creationId xmlns:a16="http://schemas.microsoft.com/office/drawing/2014/main" id="{B0DA3DBF-847D-4490-9D25-361115723A4C}"/>
              </a:ext>
            </a:extLst>
          </p:cNvPr>
          <p:cNvGrpSpPr/>
          <p:nvPr/>
        </p:nvGrpSpPr>
        <p:grpSpPr>
          <a:xfrm>
            <a:off x="1756001" y="2373561"/>
            <a:ext cx="3962400" cy="1205406"/>
            <a:chOff x="1219200" y="3353786"/>
            <a:chExt cx="3467101" cy="1205406"/>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𝑡</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0</m:t>
                                </m:r>
                              </m:sub>
                            </m:sSub>
                          </m:num>
                          <m:den>
                            <m:r>
                              <a:rPr lang="en-US" sz="300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0</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a16="http://schemas.microsoft.com/office/drawing/2014/main" id="{D7406EDC-9554-47B9-B28E-FD82E140EB29}"/>
              </a:ext>
            </a:extLst>
          </p:cNvPr>
          <p:cNvSpPr txBox="1">
            <a:spLocks noChangeArrowheads="1"/>
          </p:cNvSpPr>
          <p:nvPr/>
        </p:nvSpPr>
        <p:spPr bwMode="auto">
          <a:xfrm>
            <a:off x="6537500" y="2394664"/>
            <a:ext cx="2670942" cy="12464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v</a:t>
            </a:r>
            <a:r>
              <a:rPr lang="en-US" altLang="en-US" sz="2500" i="1">
                <a:latin typeface="Arial" panose="020B0604020202020204" pitchFamily="34" charset="0"/>
                <a:cs typeface="Arial" panose="020B0604020202020204" pitchFamily="34" charset="0"/>
              </a:rPr>
              <a:t>: đơn vị m/s</a:t>
            </a:r>
          </a:p>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t : đơn vị s</a:t>
            </a:r>
          </a:p>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a: đơn vị m/s</a:t>
            </a:r>
            <a:r>
              <a:rPr lang="en-US" altLang="en-US" sz="2500" i="1" baseline="30000">
                <a:latin typeface="Arial" panose="020B0604020202020204" pitchFamily="34" charset="0"/>
                <a:cs typeface="Arial" panose="020B0604020202020204" pitchFamily="34" charset="0"/>
                <a:sym typeface="Symbol" panose="05050102010706020507" pitchFamily="18" charset="2"/>
              </a:rPr>
              <a:t>2</a:t>
            </a:r>
            <a:endParaRPr lang="en-US" altLang="en-US" sz="2500" i="1" baseline="-2500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ED319B3-7C10-441B-AE9D-88FE5F2C19EC}"/>
                  </a:ext>
                </a:extLst>
              </p:cNvPr>
              <p:cNvSpPr txBox="1"/>
              <p:nvPr/>
            </p:nvSpPr>
            <p:spPr>
              <a:xfrm>
                <a:off x="1106185" y="1161743"/>
                <a:ext cx="10211554" cy="938719"/>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rPr>
                  <a:t>Nếu trong thời gian</a:t>
                </a:r>
                <a:r>
                  <a:rPr lang="en-US" sz="2800">
                    <a:solidFill>
                      <a:srgbClr val="000000"/>
                    </a:solidFill>
                  </a:rPr>
                  <a:t> </a:t>
                </a:r>
                <a14:m>
                  <m:oMath xmlns:m="http://schemas.openxmlformats.org/officeDocument/2006/math">
                    <m:r>
                      <m:rPr>
                        <m:sty m:val="p"/>
                      </m:rPr>
                      <a:rPr lang="en-US" sz="2800" i="1">
                        <a:solidFill>
                          <a:srgbClr val="000000"/>
                        </a:solidFill>
                        <a:latin typeface="Cambria Math" panose="02040503050406030204" pitchFamily="18" charset="0"/>
                      </a:rPr>
                      <m:t>Δ</m:t>
                    </m:r>
                    <m:r>
                      <a:rPr lang="en-US" sz="2800" i="1">
                        <a:solidFill>
                          <a:srgbClr val="000000"/>
                        </a:solidFill>
                        <a:latin typeface="Cambria Math" panose="02040503050406030204" pitchFamily="18" charset="0"/>
                      </a:rPr>
                      <m:t>𝑡</m:t>
                    </m:r>
                  </m:oMath>
                </a14:m>
                <a:r>
                  <a:rPr lang="en-US" sz="2500">
                    <a:solidFill>
                      <a:srgbClr val="000000"/>
                    </a:solidFill>
                    <a:effectLst/>
                    <a:latin typeface="Arial" panose="020B0604020202020204" pitchFamily="34" charset="0"/>
                    <a:ea typeface="Times New Roman" panose="02020603050405020304" pitchFamily="18" charset="0"/>
                  </a:rPr>
                  <a:t> biến thiên vận tốc là </a:t>
                </a:r>
                <a14:m>
                  <m:oMath xmlns:m="http://schemas.openxmlformats.org/officeDocument/2006/math">
                    <m:r>
                      <m:rPr>
                        <m:sty m:val="p"/>
                      </m:rPr>
                      <a:rPr lang="en-US" sz="2400" i="1">
                        <a:solidFill>
                          <a:srgbClr val="000000"/>
                        </a:solidFill>
                        <a:latin typeface="Cambria Math" panose="02040503050406030204" pitchFamily="18" charset="0"/>
                      </a:rPr>
                      <m:t>Δ</m:t>
                    </m:r>
                    <m:r>
                      <a:rPr lang="en-US" sz="2400" i="1">
                        <a:solidFill>
                          <a:srgbClr val="000000"/>
                        </a:solidFill>
                        <a:latin typeface="Cambria Math" panose="02040503050406030204" pitchFamily="18" charset="0"/>
                      </a:rPr>
                      <m:t>𝑣</m:t>
                    </m:r>
                  </m:oMath>
                </a14:m>
                <a:r>
                  <a:rPr lang="en-US" sz="2400">
                    <a:solidFill>
                      <a:srgbClr val="000000"/>
                    </a:solidFill>
                    <a:latin typeface="Arial" panose="020B0604020202020204" pitchFamily="34" charset="0"/>
                    <a:ea typeface="Times New Roman" panose="02020603050405020304" pitchFamily="18" charset="0"/>
                  </a:rPr>
                  <a:t>,</a:t>
                </a:r>
                <a:r>
                  <a:rPr lang="en-US" sz="2500">
                    <a:solidFill>
                      <a:srgbClr val="000000"/>
                    </a:solidFill>
                    <a:effectLst/>
                    <a:latin typeface="Arial" panose="020B0604020202020204" pitchFamily="34" charset="0"/>
                    <a:ea typeface="Times New Roman" panose="02020603050405020304" pitchFamily="18" charset="0"/>
                  </a:rPr>
                  <a:t> thì:</a:t>
                </a:r>
              </a:p>
              <a:p>
                <a:r>
                  <a:rPr lang="en-US" sz="2500">
                    <a:solidFill>
                      <a:srgbClr val="000000"/>
                    </a:solidFill>
                    <a:effectLst/>
                    <a:latin typeface="Arial" panose="020B0604020202020204" pitchFamily="34" charset="0"/>
                    <a:ea typeface="Times New Roman" panose="02020603050405020304" pitchFamily="18" charset="0"/>
                  </a:rPr>
                  <a:t>Độ biến thiên của vận tốc trong một đơn vị thời gian là:</a:t>
                </a:r>
                <a:endParaRPr lang="en-US" sz="2500">
                  <a:effectLst/>
                  <a:latin typeface="Times New Roman" panose="02020603050405020304" pitchFamily="18" charset="0"/>
                  <a:ea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6ED319B3-7C10-441B-AE9D-88FE5F2C19EC}"/>
                  </a:ext>
                </a:extLst>
              </p:cNvPr>
              <p:cNvSpPr txBox="1">
                <a:spLocks noRot="1" noChangeAspect="1" noMove="1" noResize="1" noEditPoints="1" noAdjustHandles="1" noChangeArrowheads="1" noChangeShapeType="1" noTextEdit="1"/>
              </p:cNvSpPr>
              <p:nvPr/>
            </p:nvSpPr>
            <p:spPr>
              <a:xfrm>
                <a:off x="1106185" y="1161743"/>
                <a:ext cx="10211554" cy="938719"/>
              </a:xfrm>
              <a:prstGeom prst="rect">
                <a:avLst/>
              </a:prstGeom>
              <a:blipFill>
                <a:blip r:embed="rId7"/>
                <a:stretch>
                  <a:fillRect l="-955" t="-2597" b="-11039"/>
                </a:stretch>
              </a:blipFill>
            </p:spPr>
            <p:txBody>
              <a:bodyPr/>
              <a:lstStyle/>
              <a:p>
                <a:r>
                  <a:rPr lang="en-US">
                    <a:noFill/>
                  </a:rPr>
                  <a:t> </a:t>
                </a:r>
              </a:p>
            </p:txBody>
          </p:sp>
        </mc:Fallback>
      </mc:AlternateContent>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1108813" y="5412588"/>
            <a:ext cx="5262032" cy="880241"/>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Arial" panose="020B0604020202020204" pitchFamily="34" charset="0"/>
                <a:cs typeface="Arial" panose="020B0604020202020204" pitchFamily="34" charset="0"/>
              </a:rPr>
              <a:t>Vận tốc là đại lượng vectơ nên </a:t>
            </a:r>
          </a:p>
          <a:p>
            <a:pPr algn="ctr" defTabSz="1095376">
              <a:spcBef>
                <a:spcPts val="0"/>
              </a:spcBef>
              <a:buClr>
                <a:schemeClr val="tx2"/>
              </a:buClr>
              <a:buSzPct val="95000"/>
              <a:defRPr/>
            </a:pPr>
            <a:r>
              <a:rPr lang="en-US" altLang="en-US" sz="2500" b="1" i="1">
                <a:latin typeface="Arial" panose="020B0604020202020204" pitchFamily="34" charset="0"/>
                <a:cs typeface="Arial" panose="020B0604020202020204" pitchFamily="34" charset="0"/>
              </a:rPr>
              <a:t>gia tốc cũng là đại lượng vectơ</a:t>
            </a:r>
            <a:endParaRPr lang="en-US" altLang="en-US" sz="2500" b="1" i="1">
              <a:solidFill>
                <a:srgbClr val="C00000"/>
              </a:solidFill>
              <a:latin typeface="Arial" panose="020B0604020202020204" pitchFamily="34" charset="0"/>
            </a:endParaRPr>
          </a:p>
        </p:txBody>
      </p:sp>
      <p:grpSp>
        <p:nvGrpSpPr>
          <p:cNvPr id="46" name="Group 45">
            <a:extLst>
              <a:ext uri="{FF2B5EF4-FFF2-40B4-BE49-F238E27FC236}">
                <a16:creationId xmlns:a16="http://schemas.microsoft.com/office/drawing/2014/main" id="{A7A5E334-4550-E280-FBB7-A3BF33ADF78D}"/>
              </a:ext>
            </a:extLst>
          </p:cNvPr>
          <p:cNvGrpSpPr/>
          <p:nvPr/>
        </p:nvGrpSpPr>
        <p:grpSpPr>
          <a:xfrm>
            <a:off x="6858000" y="5367883"/>
            <a:ext cx="1905000" cy="1236917"/>
            <a:chOff x="1219200" y="3374889"/>
            <a:chExt cx="3506587" cy="1236917"/>
          </a:xfrm>
        </p:grpSpPr>
        <p:pic>
          <p:nvPicPr>
            <p:cNvPr id="47" name="Picture 46" descr="empty-red-rectangle">
              <a:extLst>
                <a:ext uri="{FF2B5EF4-FFF2-40B4-BE49-F238E27FC236}">
                  <a16:creationId xmlns:a16="http://schemas.microsoft.com/office/drawing/2014/main" id="{8D01C335-D340-1104-55DC-1A10104E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8" name="Object 60">
                  <a:extLst>
                    <a:ext uri="{FF2B5EF4-FFF2-40B4-BE49-F238E27FC236}">
                      <a16:creationId xmlns:a16="http://schemas.microsoft.com/office/drawing/2014/main" id="{DF393AFD-1B29-FA72-42E1-B7BBB1461602}"/>
                    </a:ext>
                  </a:extLst>
                </p:cNvPr>
                <p:cNvSpPr txBox="1"/>
                <p:nvPr/>
              </p:nvSpPr>
              <p:spPr bwMode="auto">
                <a:xfrm>
                  <a:off x="1449186" y="3419594"/>
                  <a:ext cx="3276601"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𝑎</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oMath>
                    </m:oMathPara>
                  </a14:m>
                  <a:endParaRPr lang="en-US" sz="3000">
                    <a:latin typeface="Arial" panose="020B0604020202020204" pitchFamily="34" charset="0"/>
                    <a:cs typeface="Arial" panose="020B0604020202020204" pitchFamily="34" charset="0"/>
                  </a:endParaRPr>
                </a:p>
              </p:txBody>
            </p:sp>
          </mc:Choice>
          <mc:Fallback xmlns="">
            <p:sp>
              <p:nvSpPr>
                <p:cNvPr id="48" name="Object 60">
                  <a:extLst>
                    <a:ext uri="{FF2B5EF4-FFF2-40B4-BE49-F238E27FC236}">
                      <a16:creationId xmlns:a16="http://schemas.microsoft.com/office/drawing/2014/main" id="{DF393AFD-1B29-FA72-42E1-B7BBB1461602}"/>
                    </a:ext>
                  </a:extLst>
                </p:cNvPr>
                <p:cNvSpPr txBox="1">
                  <a:spLocks noRot="1" noChangeAspect="1" noMove="1" noResize="1" noEditPoints="1" noAdjustHandles="1" noChangeArrowheads="1" noChangeShapeType="1" noTextEdit="1"/>
                </p:cNvSpPr>
                <p:nvPr/>
              </p:nvSpPr>
              <p:spPr bwMode="auto">
                <a:xfrm>
                  <a:off x="1449186" y="3419594"/>
                  <a:ext cx="3276601" cy="1192212"/>
                </a:xfrm>
                <a:prstGeom prst="rect">
                  <a:avLst/>
                </a:prstGeom>
                <a:blipFill>
                  <a:blip r:embed="rId8"/>
                  <a:stretch>
                    <a:fillRect/>
                  </a:stretch>
                </a:blipFill>
                <a:ln>
                  <a:noFill/>
                </a:ln>
                <a:effectLst/>
              </p:spPr>
              <p:txBody>
                <a:bodyPr/>
                <a:lstStyle/>
                <a:p>
                  <a:r>
                    <a:rPr lang="en-US">
                      <a:noFill/>
                    </a:rPr>
                    <a:t> </a:t>
                  </a:r>
                </a:p>
              </p:txBody>
            </p:sp>
          </mc:Fallback>
        </mc:AlternateContent>
      </p:grpSp>
      <p:sp>
        <p:nvSpPr>
          <p:cNvPr id="49" name="Text Box 13">
            <a:extLst>
              <a:ext uri="{FF2B5EF4-FFF2-40B4-BE49-F238E27FC236}">
                <a16:creationId xmlns:a16="http://schemas.microsoft.com/office/drawing/2014/main" id="{ACD331CD-52BD-1945-8049-BCC169400DFC}"/>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spTree>
    <p:extLst>
      <p:ext uri="{BB962C8B-B14F-4D97-AF65-F5344CB8AC3E}">
        <p14:creationId xmlns:p14="http://schemas.microsoft.com/office/powerpoint/2010/main" val="25889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a16="http://schemas.microsoft.com/office/drawing/2014/main" id="{5FBFD8EE-4B55-22F5-CF52-77571973E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Arial" panose="020B0604020202020204" pitchFamily="34" charset="0"/>
                <a:cs typeface="Arial" panose="020B0604020202020204" pitchFamily="34" charset="0"/>
              </a:rPr>
              <a:t>Một xe máy đang chuyển động thẳng với vận tốc 10 m/s thì tăng tốc. Sau 5 s đạt vận tốc 12 m/s.</a:t>
            </a:r>
          </a:p>
          <a:p>
            <a:pPr marL="457200" indent="-457200">
              <a:buAutoNum type="alphaLcParenR"/>
            </a:pPr>
            <a:r>
              <a:rPr lang="en-US" sz="2500">
                <a:latin typeface="Arial" panose="020B0604020202020204" pitchFamily="34" charset="0"/>
                <a:cs typeface="Arial" panose="020B0604020202020204" pitchFamily="34" charset="0"/>
              </a:rPr>
              <a:t>Tính gia tốc của xe. </a:t>
            </a:r>
          </a:p>
          <a:p>
            <a:pPr marL="457200" indent="-457200">
              <a:buAutoNum type="alphaLcParenR"/>
            </a:pPr>
            <a:r>
              <a:rPr lang="en-US" sz="2500">
                <a:latin typeface="Arial" panose="020B0604020202020204" pitchFamily="34" charset="0"/>
                <a:cs typeface="Arial" panose="020B0604020202020204" pitchFamily="34"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Bài tập ví dụ</a:t>
            </a:r>
          </a:p>
        </p:txBody>
      </p:sp>
      <p:pic>
        <p:nvPicPr>
          <p:cNvPr id="22" name="Picture 21" descr="A person riding a motorcycle&#10;&#10;Description automatically generated">
            <a:extLst>
              <a:ext uri="{FF2B5EF4-FFF2-40B4-BE49-F238E27FC236}">
                <a16:creationId xmlns:a16="http://schemas.microsoft.com/office/drawing/2014/main" id="{F478DC09-CC42-2C9C-B652-E7B61082B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428999"/>
            <a:ext cx="4915298" cy="3276865"/>
          </a:xfrm>
          <a:prstGeom prst="rect">
            <a:avLst/>
          </a:prstGeom>
          <a:ln>
            <a:noFill/>
          </a:ln>
          <a:effectLst>
            <a:softEdge rad="112500"/>
          </a:effectLst>
        </p:spPr>
      </p:pic>
    </p:spTree>
    <p:extLst>
      <p:ext uri="{BB962C8B-B14F-4D97-AF65-F5344CB8AC3E}">
        <p14:creationId xmlns:p14="http://schemas.microsoft.com/office/powerpoint/2010/main" val="420686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3775</TotalTime>
  <Words>980</Words>
  <Application>Microsoft Office PowerPoint</Application>
  <PresentationFormat>Widescreen</PresentationFormat>
  <Paragraphs>126</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Nguyen Thanh Tu</cp:lastModifiedBy>
  <cp:revision>257</cp:revision>
  <dcterms:created xsi:type="dcterms:W3CDTF">2007-10-27T08:09:53Z</dcterms:created>
  <dcterms:modified xsi:type="dcterms:W3CDTF">2022-08-02T14:26:59Z</dcterms:modified>
</cp:coreProperties>
</file>