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5"/>
  </p:notesMasterIdLst>
  <p:sldIdLst>
    <p:sldId id="1298" r:id="rId2"/>
    <p:sldId id="1232" r:id="rId3"/>
    <p:sldId id="1220" r:id="rId4"/>
    <p:sldId id="1234" r:id="rId5"/>
    <p:sldId id="1237" r:id="rId6"/>
    <p:sldId id="1227" r:id="rId7"/>
    <p:sldId id="1239" r:id="rId8"/>
    <p:sldId id="1281" r:id="rId9"/>
    <p:sldId id="1286" r:id="rId10"/>
    <p:sldId id="1282" r:id="rId11"/>
    <p:sldId id="1283" r:id="rId12"/>
    <p:sldId id="1284" r:id="rId13"/>
    <p:sldId id="1285" r:id="rId14"/>
    <p:sldId id="1287" r:id="rId15"/>
    <p:sldId id="1288" r:id="rId16"/>
    <p:sldId id="1222" r:id="rId17"/>
    <p:sldId id="1292" r:id="rId18"/>
    <p:sldId id="1290" r:id="rId19"/>
    <p:sldId id="1291" r:id="rId20"/>
    <p:sldId id="1293" r:id="rId21"/>
    <p:sldId id="1294" r:id="rId22"/>
    <p:sldId id="1295" r:id="rId23"/>
    <p:sldId id="129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1" autoAdjust="0"/>
    <p:restoredTop sz="94049" autoAdjust="0"/>
  </p:normalViewPr>
  <p:slideViewPr>
    <p:cSldViewPr>
      <p:cViewPr varScale="1">
        <p:scale>
          <a:sx n="66" d="100"/>
          <a:sy n="66" d="100"/>
        </p:scale>
        <p:origin x="584" y="52"/>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26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a:t>
            </a:fld>
            <a:endParaRPr lang="en-US"/>
          </a:p>
        </p:txBody>
      </p:sp>
    </p:spTree>
    <p:extLst>
      <p:ext uri="{BB962C8B-B14F-4D97-AF65-F5344CB8AC3E}">
        <p14:creationId xmlns:p14="http://schemas.microsoft.com/office/powerpoint/2010/main" val="36884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 nhà trường phổ thông, học tập tốt môn Vật lí sẽ giúp bạn có được những kiến thức, kĩ năng phổ thông cốt lõi về: mô hình hệ vật lí, năng lượng và sóng, lực và trường. Bạn sẽ có thể vận dụng được một số kĩ năng mà các nhà khoa học thường dùng trong nghiên cứu khoa học để khám phá, giải quyết vấn đề dưới góc độ vật lí. Trên cơ sở kiến thức, kĩ năng đã học, bạn sẽ có thể giải quyết một số vấn đề thực tiễn vừa sức mình, ứng xử với thiên nhiên phù hợp với yêu cầu phát triển bền vững xã hội và bảo vệ môi trường. Mặt khác, tri thức thu nhận được qua môn Vật lí cũng góp phần giúp bạn nhận biết được năng lực, sở trường của bản thân, định hướng được nghề nghiệp và có kế hoạch học tập, rèn luyện đáp ứng yêu cầu của nghề nghiệp mà bạn sẽ thực hiện trong tương lai.</a:t>
            </a:r>
            <a:endParaRPr lang="en-US" sz="1200">
              <a:effectLst/>
              <a:latin typeface="Calibri" panose="020F0502020204030204" pitchFamily="34" charset="0"/>
              <a:ea typeface="游明朝" panose="02020400000000000000" pitchFamily="18"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273565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5.gif"/><Relationship Id="rId5" Type="http://schemas.openxmlformats.org/officeDocument/2006/relationships/image" Target="../media/image34.jp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7.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9.jp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2.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8.png"/><Relationship Id="rId7"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image" Target="../media/image19.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jp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8.jpg"/><Relationship Id="rId5" Type="http://schemas.openxmlformats.org/officeDocument/2006/relationships/image" Target="../media/image4.jp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5.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53.jp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7.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microsoft.com/office/2007/relationships/hdphoto" Target="../media/hdphoto3.wdp"/><Relationship Id="rId7"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9.png"/><Relationship Id="rId7"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hyperlink" Target="https://www3.beacon-center.org/blog/2011/11/14/beacon-researchers-at-work-how-do-geckos-stick-to-the-wall/" TargetMode="External"/><Relationship Id="rId3" Type="http://schemas.openxmlformats.org/officeDocument/2006/relationships/image" Target="../media/image17.png"/><Relationship Id="rId7" Type="http://schemas.openxmlformats.org/officeDocument/2006/relationships/image" Target="../media/image30.jp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18.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2683-AD88-C5FA-56D1-3646C723CC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FE7B62-DFE6-0D46-2446-A239EB888FF2}"/>
              </a:ext>
            </a:extLst>
          </p:cNvPr>
          <p:cNvSpPr>
            <a:spLocks noGrp="1"/>
          </p:cNvSpPr>
          <p:nvPr>
            <p:ph idx="1"/>
          </p:nvPr>
        </p:nvSpPr>
        <p:spPr/>
        <p:txBody>
          <a:bodyPr/>
          <a:lstStyle/>
          <a:p>
            <a:endParaRPr lang="en-US"/>
          </a:p>
        </p:txBody>
      </p:sp>
      <p:pic>
        <p:nvPicPr>
          <p:cNvPr id="4" name="Picture 3" descr="A group of planets in space&#10;&#10;Description automatically generated with low confidence">
            <a:extLst>
              <a:ext uri="{FF2B5EF4-FFF2-40B4-BE49-F238E27FC236}">
                <a16:creationId xmlns:a16="http://schemas.microsoft.com/office/drawing/2014/main" id="{74C98CE8-3BE4-88D3-328D-3A3B2CCF6A4C}"/>
              </a:ext>
            </a:extLst>
          </p:cNvPr>
          <p:cNvPicPr>
            <a:picLocks noChangeAspect="1"/>
          </p:cNvPicPr>
          <p:nvPr/>
        </p:nvPicPr>
        <p:blipFill rotWithShape="1">
          <a:blip r:embed="rId4">
            <a:extLst>
              <a:ext uri="{28A0092B-C50C-407E-A947-70E740481C1C}">
                <a14:useLocalDpi xmlns:a14="http://schemas.microsoft.com/office/drawing/2010/main" val="0"/>
              </a:ext>
            </a:extLst>
          </a:blip>
          <a:srcRect l="529" t="146" r="-193" b="2164"/>
          <a:stretch/>
        </p:blipFill>
        <p:spPr>
          <a:xfrm>
            <a:off x="-171450" y="-26609"/>
            <a:ext cx="12534900" cy="6911217"/>
          </a:xfrm>
          <a:prstGeom prst="rect">
            <a:avLst/>
          </a:prstGeom>
          <a:ln>
            <a:noFill/>
          </a:ln>
          <a:effectLst>
            <a:softEdge rad="112500"/>
          </a:effectLst>
        </p:spPr>
      </p:pic>
      <p:sp>
        <p:nvSpPr>
          <p:cNvPr id="5" name="Rectangle 8">
            <a:extLst>
              <a:ext uri="{FF2B5EF4-FFF2-40B4-BE49-F238E27FC236}">
                <a16:creationId xmlns:a16="http://schemas.microsoft.com/office/drawing/2014/main" id="{D836C297-95E7-6E89-2B75-7657FB978220}"/>
              </a:ext>
            </a:extLst>
          </p:cNvPr>
          <p:cNvSpPr>
            <a:spLocks noChangeArrowheads="1"/>
          </p:cNvSpPr>
          <p:nvPr/>
        </p:nvSpPr>
        <p:spPr bwMode="auto">
          <a:xfrm>
            <a:off x="-76200" y="2887403"/>
            <a:ext cx="12439650" cy="1113891"/>
          </a:xfrm>
          <a:prstGeom prst="rect">
            <a:avLst/>
          </a:prstGeom>
          <a:solidFill>
            <a:schemeClr val="bg1">
              <a:alpha val="40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A41755DA-D5CF-E4BB-89CB-EA046E45BD74}"/>
              </a:ext>
            </a:extLst>
          </p:cNvPr>
          <p:cNvSpPr>
            <a:spLocks noChangeArrowheads="1"/>
          </p:cNvSpPr>
          <p:nvPr>
            <p:custDataLst>
              <p:tags r:id="rId1"/>
            </p:custDataLst>
          </p:nvPr>
        </p:nvSpPr>
        <p:spPr bwMode="auto">
          <a:xfrm>
            <a:off x="-381000" y="3018547"/>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FFFF00"/>
                </a:solidFill>
                <a:ea typeface="ＭＳ Ｐゴシック" panose="020B0600070205080204" pitchFamily="50" charset="-128"/>
              </a:rPr>
              <a:t>Làm quen với vật lí</a:t>
            </a:r>
            <a:endParaRPr lang="en-US" altLang="en-US" sz="4400" b="1">
              <a:solidFill>
                <a:srgbClr val="FFFF00"/>
              </a:solidFill>
            </a:endParaRPr>
          </a:p>
        </p:txBody>
      </p:sp>
      <p:sp>
        <p:nvSpPr>
          <p:cNvPr id="7" name="TextBox 11">
            <a:extLst>
              <a:ext uri="{FF2B5EF4-FFF2-40B4-BE49-F238E27FC236}">
                <a16:creationId xmlns:a16="http://schemas.microsoft.com/office/drawing/2014/main" id="{3D149ADD-4C9B-DEBD-0FED-CC6B40A14E31}"/>
              </a:ext>
            </a:extLst>
          </p:cNvPr>
          <p:cNvSpPr>
            <a:spLocks noChangeArrowheads="1"/>
          </p:cNvSpPr>
          <p:nvPr>
            <p:custDataLst>
              <p:tags r:id="rId2"/>
            </p:custDataLst>
          </p:nvPr>
        </p:nvSpPr>
        <p:spPr bwMode="auto">
          <a:xfrm>
            <a:off x="-228600" y="2869036"/>
            <a:ext cx="1869712"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a:t>
            </a:r>
          </a:p>
        </p:txBody>
      </p:sp>
    </p:spTree>
    <p:extLst>
      <p:ext uri="{BB962C8B-B14F-4D97-AF65-F5344CB8AC3E}">
        <p14:creationId xmlns:p14="http://schemas.microsoft.com/office/powerpoint/2010/main" val="260854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476561" y="1972505"/>
            <a:ext cx="120662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1: </a:t>
            </a:r>
            <a:r>
              <a:rPr lang="en-US" sz="2200" i="1">
                <a:latin typeface="Arial" panose="020B0604020202020204" pitchFamily="34" charset="0"/>
                <a:cs typeface="Arial" panose="020B0604020202020204" pitchFamily="34" charset="0"/>
              </a:rPr>
              <a:t>thay sức lực cơ bắp bằng sức lực máy móc (máy hơi nước)</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0102" y="5806424"/>
            <a:ext cx="9973729" cy="769441"/>
          </a:xfrm>
          <a:prstGeom prst="rect">
            <a:avLst/>
          </a:prstGeom>
          <a:noFill/>
        </p:spPr>
        <p:txBody>
          <a:bodyPr wrap="square">
            <a:spAutoFit/>
          </a:bodyPr>
          <a:lstStyle/>
          <a:p>
            <a:pPr algn="ctr"/>
            <a:r>
              <a:rPr lang="en-US" sz="2200">
                <a:latin typeface="Arial" panose="020B0604020202020204" pitchFamily="34" charset="0"/>
                <a:cs typeface="Arial" panose="020B0604020202020204" pitchFamily="34" charset="0"/>
              </a:rPr>
              <a:t>Máy hơi nước do James Watt sáng chế năm 1765 dựa trên nhưng kết quả nghiên cứu về Nhiệt của Vật lí đã tạo nên bước khởi đầu cho CMCN 1.0</a:t>
            </a:r>
          </a:p>
        </p:txBody>
      </p:sp>
      <p:pic>
        <p:nvPicPr>
          <p:cNvPr id="21" name="Picture 20" descr="A picture containing yellow, transport, drawn&#10;&#10;Description automatically generated">
            <a:extLst>
              <a:ext uri="{FF2B5EF4-FFF2-40B4-BE49-F238E27FC236}">
                <a16:creationId xmlns:a16="http://schemas.microsoft.com/office/drawing/2014/main" id="{1FCD74B0-C0E8-B1D6-14E3-8015DFCB3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445" y="3015017"/>
            <a:ext cx="2184987" cy="2506247"/>
          </a:xfrm>
          <a:prstGeom prst="rect">
            <a:avLst/>
          </a:prstGeom>
        </p:spPr>
      </p:pic>
      <p:pic>
        <p:nvPicPr>
          <p:cNvPr id="22" name="Picture 21" descr="A large room&#10;&#10;Description automatically generated">
            <a:extLst>
              <a:ext uri="{FF2B5EF4-FFF2-40B4-BE49-F238E27FC236}">
                <a16:creationId xmlns:a16="http://schemas.microsoft.com/office/drawing/2014/main" id="{0F12E904-9525-96A1-6FBB-011E01008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61" y="2646166"/>
            <a:ext cx="4024573" cy="3018430"/>
          </a:xfrm>
          <a:prstGeom prst="rect">
            <a:avLst/>
          </a:prstGeom>
          <a:ln>
            <a:noFill/>
          </a:ln>
          <a:effectLst>
            <a:softEdge rad="112500"/>
          </a:effectLst>
        </p:spPr>
      </p:pic>
      <p:pic>
        <p:nvPicPr>
          <p:cNvPr id="23" name="Picture 22">
            <a:extLst>
              <a:ext uri="{FF2B5EF4-FFF2-40B4-BE49-F238E27FC236}">
                <a16:creationId xmlns:a16="http://schemas.microsoft.com/office/drawing/2014/main" id="{B79E9FC9-13DB-F959-3748-D0C7CBF49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3309" y="2646166"/>
            <a:ext cx="3983933" cy="2987950"/>
          </a:xfrm>
          <a:prstGeom prst="rect">
            <a:avLst/>
          </a:prstGeom>
          <a:ln>
            <a:noFill/>
          </a:ln>
          <a:effectLst>
            <a:softEdge rad="112500"/>
          </a:effectLst>
        </p:spPr>
      </p:pic>
      <p:pic>
        <p:nvPicPr>
          <p:cNvPr id="24" name="Picture 23">
            <a:extLst>
              <a:ext uri="{FF2B5EF4-FFF2-40B4-BE49-F238E27FC236}">
                <a16:creationId xmlns:a16="http://schemas.microsoft.com/office/drawing/2014/main" id="{9F0A22CA-00FE-9F32-F9CC-629255D3DD9B}"/>
              </a:ext>
            </a:extLst>
          </p:cNvPr>
          <p:cNvPicPr>
            <a:picLocks noChangeAspect="1"/>
          </p:cNvPicPr>
          <p:nvPr/>
        </p:nvPicPr>
        <p:blipFill>
          <a:blip r:embed="rId7"/>
          <a:stretch>
            <a:fillRect/>
          </a:stretch>
        </p:blipFill>
        <p:spPr>
          <a:xfrm>
            <a:off x="9745243" y="2696512"/>
            <a:ext cx="2184988" cy="1077528"/>
          </a:xfrm>
          <a:prstGeom prst="rect">
            <a:avLst/>
          </a:prstGeom>
        </p:spPr>
      </p:pic>
      <p:pic>
        <p:nvPicPr>
          <p:cNvPr id="25" name="Picture 5" descr="empty-blue-rectangle">
            <a:extLst>
              <a:ext uri="{FF2B5EF4-FFF2-40B4-BE49-F238E27FC236}">
                <a16:creationId xmlns:a16="http://schemas.microsoft.com/office/drawing/2014/main" id="{F3E1DAA0-7AEE-B7DB-C8DE-3AA62A796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F1406E79-837B-8B5E-7E82-0B69ED611DEA}"/>
              </a:ext>
            </a:extLst>
          </p:cNvPr>
          <p:cNvSpPr txBox="1"/>
          <p:nvPr/>
        </p:nvSpPr>
        <p:spPr>
          <a:xfrm>
            <a:off x="933760" y="1228304"/>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spTree>
    <p:extLst>
      <p:ext uri="{BB962C8B-B14F-4D97-AF65-F5344CB8AC3E}">
        <p14:creationId xmlns:p14="http://schemas.microsoft.com/office/powerpoint/2010/main" val="36558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712413" y="1983526"/>
            <a:ext cx="108470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2:  </a:t>
            </a:r>
            <a:r>
              <a:rPr lang="en-US" sz="2200">
                <a:latin typeface="Arial" panose="020B0604020202020204" pitchFamily="34" charset="0"/>
                <a:cs typeface="Arial" panose="020B0604020202020204" pitchFamily="34" charset="0"/>
              </a:rPr>
              <a:t>chuyển từ động cơ đốt trong </a:t>
            </a:r>
            <a:r>
              <a:rPr lang="en-US" sz="2200">
                <a:latin typeface="Arial" panose="020B0604020202020204" pitchFamily="34" charset="0"/>
                <a:cs typeface="Arial" panose="020B0604020202020204" pitchFamily="34" charset="0"/>
                <a:sym typeface="Symbol" panose="05050102010706020507" pitchFamily="18" charset="2"/>
              </a:rPr>
              <a:t></a:t>
            </a:r>
            <a:r>
              <a:rPr lang="en-US" sz="2200">
                <a:latin typeface="Arial" panose="020B0604020202020204" pitchFamily="34" charset="0"/>
                <a:cs typeface="Arial" panose="020B0604020202020204" pitchFamily="34" charset="0"/>
              </a:rPr>
              <a:t> động cơ điện</a:t>
            </a:r>
            <a:endParaRPr lang="en-US" sz="2200" i="1">
              <a:solidFill>
                <a:srgbClr val="00B05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831035" y="5706757"/>
            <a:ext cx="9854443" cy="1015663"/>
          </a:xfrm>
          <a:prstGeom prst="rect">
            <a:avLst/>
          </a:prstGeom>
          <a:noFill/>
        </p:spPr>
        <p:txBody>
          <a:bodyPr wrap="square">
            <a:spAutoFit/>
          </a:bodyPr>
          <a:lstStyle/>
          <a:p>
            <a:pPr marL="0" marR="0" algn="ctr">
              <a:spcBef>
                <a:spcPts val="0"/>
              </a:spcBef>
            </a:pPr>
            <a:r>
              <a:rPr lang="en-US" sz="2000" dirty="0" err="1">
                <a:solidFill>
                  <a:srgbClr val="000000"/>
                </a:solidFill>
                <a:effectLst/>
                <a:latin typeface="Arial" panose="020B0604020202020204" pitchFamily="34" charset="0"/>
                <a:ea typeface="Times New Roman" panose="02020603050405020304" pitchFamily="18" charset="0"/>
              </a:rPr>
              <a:t>Nhờ</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việc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khám</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ra</a:t>
            </a:r>
            <a:r>
              <a:rPr lang="en-US" sz="2000"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hiện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tượng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cảm</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ứng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điện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từ</a:t>
            </a:r>
            <a:r>
              <a:rPr lang="en-US" sz="2000" b="1"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của</a:t>
            </a:r>
            <a:r>
              <a:rPr lang="en-US" sz="2000" dirty="0">
                <a:solidFill>
                  <a:srgbClr val="000000"/>
                </a:solidFill>
                <a:effectLst/>
                <a:latin typeface="Arial" panose="020B0604020202020204" pitchFamily="34" charset="0"/>
                <a:ea typeface="Times New Roman" panose="02020603050405020304" pitchFamily="18" charset="0"/>
              </a:rPr>
              <a:t> Faraday </a:t>
            </a:r>
            <a:r>
              <a:rPr lang="en-US" sz="2000" dirty="0" err="1">
                <a:solidFill>
                  <a:srgbClr val="000000"/>
                </a:solidFill>
                <a:effectLst/>
                <a:latin typeface="Arial" panose="020B0604020202020204" pitchFamily="34" charset="0"/>
                <a:ea typeface="Times New Roman" panose="02020603050405020304" pitchFamily="18" charset="0"/>
              </a:rPr>
              <a:t>mà</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sau</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đó</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các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máy</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phát</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điện</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đầu</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nguyên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sử</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dụng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điện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năng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nhân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loại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và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một</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trong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những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cơ</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sự</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cuộc</a:t>
            </a:r>
            <a:r>
              <a:rPr lang="en-US" sz="2000" dirty="0">
                <a:solidFill>
                  <a:srgbClr val="000000"/>
                </a:solidFill>
                <a:effectLst/>
                <a:latin typeface="Arial" panose="020B0604020202020204" pitchFamily="34" charset="0"/>
                <a:ea typeface="游明朝" panose="02020400000000000000" pitchFamily="18" charset="-128"/>
              </a:rPr>
              <a:t> CMCN 2.0  (</a:t>
            </a:r>
            <a:r>
              <a:rPr lang="en-US" sz="2000" dirty="0" err="1">
                <a:solidFill>
                  <a:srgbClr val="000000"/>
                </a:solidFill>
                <a:effectLst/>
                <a:latin typeface="Arial" panose="020B0604020202020204" pitchFamily="34" charset="0"/>
                <a:ea typeface="游明朝" panose="02020400000000000000" pitchFamily="18" charset="-128"/>
              </a:rPr>
              <a:t>cuối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thế</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19). </a:t>
            </a:r>
            <a:endParaRPr lang="en-US" sz="2000" dirty="0">
              <a:latin typeface="Arial" panose="020B0604020202020204" pitchFamily="34" charset="0"/>
              <a:cs typeface="Arial" panose="020B0604020202020204" pitchFamily="34" charset="0"/>
            </a:endParaRPr>
          </a:p>
        </p:txBody>
      </p:sp>
      <p:pic>
        <p:nvPicPr>
          <p:cNvPr id="20" name="Picture 19" descr="A picture containing indoor&#10;&#10;Description automatically generated">
            <a:extLst>
              <a:ext uri="{FF2B5EF4-FFF2-40B4-BE49-F238E27FC236}">
                <a16:creationId xmlns:a16="http://schemas.microsoft.com/office/drawing/2014/main" id="{4D3D28BE-372C-FBD7-83B3-554726EFA647}"/>
              </a:ext>
            </a:extLst>
          </p:cNvPr>
          <p:cNvPicPr>
            <a:picLocks noChangeAspect="1"/>
          </p:cNvPicPr>
          <p:nvPr/>
        </p:nvPicPr>
        <p:blipFill rotWithShape="1">
          <a:blip r:embed="rId4">
            <a:extLst>
              <a:ext uri="{28A0092B-C50C-407E-A947-70E740481C1C}">
                <a14:useLocalDpi xmlns:a14="http://schemas.microsoft.com/office/drawing/2010/main" val="0"/>
              </a:ext>
            </a:extLst>
          </a:blip>
          <a:srcRect l="16409" r="3527" b="1515"/>
          <a:stretch/>
        </p:blipFill>
        <p:spPr>
          <a:xfrm>
            <a:off x="862627" y="2853697"/>
            <a:ext cx="4626503" cy="2855007"/>
          </a:xfrm>
          <a:prstGeom prst="rect">
            <a:avLst/>
          </a:prstGeom>
          <a:ln>
            <a:noFill/>
          </a:ln>
          <a:effectLst>
            <a:softEdge rad="112500"/>
          </a:effectLst>
        </p:spPr>
      </p:pic>
      <p:pic>
        <p:nvPicPr>
          <p:cNvPr id="25" name="Picture 24" descr="A city next to a body of water&#10;&#10;Description automatically generated with low confidence">
            <a:extLst>
              <a:ext uri="{FF2B5EF4-FFF2-40B4-BE49-F238E27FC236}">
                <a16:creationId xmlns:a16="http://schemas.microsoft.com/office/drawing/2014/main" id="{28FD7CD2-1288-7004-B898-4075B5FEF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0735" y="2682855"/>
            <a:ext cx="5074065" cy="2855007"/>
          </a:xfrm>
          <a:prstGeom prst="rect">
            <a:avLst/>
          </a:prstGeom>
          <a:ln>
            <a:noFill/>
          </a:ln>
          <a:effectLst>
            <a:softEdge rad="112500"/>
          </a:effectLst>
        </p:spPr>
      </p:pic>
      <p:pic>
        <p:nvPicPr>
          <p:cNvPr id="26" name="Picture 5" descr="empty-blue-rectangle">
            <a:extLst>
              <a:ext uri="{FF2B5EF4-FFF2-40B4-BE49-F238E27FC236}">
                <a16:creationId xmlns:a16="http://schemas.microsoft.com/office/drawing/2014/main" id="{AA1D6BFB-EB8E-50E2-9758-D2518ED56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10A0D960-2551-2AB8-1FC6-01C65C19B275}"/>
              </a:ext>
            </a:extLst>
          </p:cNvPr>
          <p:cNvSpPr txBox="1"/>
          <p:nvPr/>
        </p:nvSpPr>
        <p:spPr>
          <a:xfrm>
            <a:off x="798498" y="1209832"/>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spTree>
    <p:extLst>
      <p:ext uri="{BB962C8B-B14F-4D97-AF65-F5344CB8AC3E}">
        <p14:creationId xmlns:p14="http://schemas.microsoft.com/office/powerpoint/2010/main" val="8907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547602" y="2085835"/>
            <a:ext cx="108470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3: </a:t>
            </a:r>
            <a:r>
              <a:rPr lang="en-US" sz="2200">
                <a:latin typeface="Arial" panose="020B0604020202020204" pitchFamily="34" charset="0"/>
                <a:cs typeface="Arial" panose="020B0604020202020204" pitchFamily="34" charset="0"/>
              </a:rPr>
              <a:t>tự động hóa quá trình sản xuất</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5717" y="5545625"/>
            <a:ext cx="10469651" cy="1107996"/>
          </a:xfrm>
          <a:prstGeom prst="rect">
            <a:avLst/>
          </a:prstGeom>
          <a:noFill/>
        </p:spPr>
        <p:txBody>
          <a:bodyPr wrap="square">
            <a:spAutoFit/>
          </a:bodyPr>
          <a:lstStyle/>
          <a:p>
            <a:pPr marL="0" marR="0" algn="ctr">
              <a:spcBef>
                <a:spcPts val="0"/>
              </a:spcBef>
            </a:pPr>
            <a:r>
              <a:rPr lang="en-US" sz="2200" i="1">
                <a:solidFill>
                  <a:srgbClr val="000000"/>
                </a:solidFill>
                <a:effectLst/>
                <a:latin typeface="Arial" panose="020B0604020202020204" pitchFamily="34" charset="0"/>
                <a:ea typeface="游明朝" panose="02020400000000000000" pitchFamily="18" charset="-128"/>
              </a:rPr>
              <a:t>CMCN 3 bắt đầu vào những năm 70 của thế kỉ XX, với đặc trưng là tự động hoá các quá trình sản xuất (xây dựng các dây truyền sản xuất tự động cũng là nhờ có những thành tựu nghiên cứu về điện tử, chất bán dẫn và vi mạch,... của Vật lí học </a:t>
            </a:r>
            <a:endParaRPr lang="en-US" sz="2200" i="1">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02316DB1-F2E1-4772-DB71-3DA368451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573" y="2653686"/>
            <a:ext cx="4053997" cy="2702665"/>
          </a:xfrm>
          <a:prstGeom prst="rect">
            <a:avLst/>
          </a:prstGeom>
          <a:ln>
            <a:noFill/>
          </a:ln>
          <a:effectLst>
            <a:softEdge rad="112500"/>
          </a:effectLst>
        </p:spPr>
      </p:pic>
      <p:pic>
        <p:nvPicPr>
          <p:cNvPr id="22" name="Picture 21" descr="A picture containing yellow, engine&#10;&#10;Description automatically generated">
            <a:extLst>
              <a:ext uri="{FF2B5EF4-FFF2-40B4-BE49-F238E27FC236}">
                <a16:creationId xmlns:a16="http://schemas.microsoft.com/office/drawing/2014/main" id="{208234A3-DD0C-570C-09A3-18007FE282CF}"/>
              </a:ext>
            </a:extLst>
          </p:cNvPr>
          <p:cNvPicPr>
            <a:picLocks noChangeAspect="1"/>
          </p:cNvPicPr>
          <p:nvPr/>
        </p:nvPicPr>
        <p:blipFill rotWithShape="1">
          <a:blip r:embed="rId5">
            <a:extLst>
              <a:ext uri="{28A0092B-C50C-407E-A947-70E740481C1C}">
                <a14:useLocalDpi xmlns:a14="http://schemas.microsoft.com/office/drawing/2010/main" val="0"/>
              </a:ext>
            </a:extLst>
          </a:blip>
          <a:srcRect l="13344" r="12269"/>
          <a:stretch/>
        </p:blipFill>
        <p:spPr>
          <a:xfrm>
            <a:off x="1224818" y="2580615"/>
            <a:ext cx="4417738" cy="2828046"/>
          </a:xfrm>
          <a:prstGeom prst="rect">
            <a:avLst/>
          </a:prstGeom>
          <a:ln>
            <a:noFill/>
          </a:ln>
          <a:effectLst>
            <a:softEdge rad="112500"/>
          </a:effectLst>
        </p:spPr>
      </p:pic>
      <p:pic>
        <p:nvPicPr>
          <p:cNvPr id="23" name="Picture 5" descr="empty-blue-rectangle">
            <a:extLst>
              <a:ext uri="{FF2B5EF4-FFF2-40B4-BE49-F238E27FC236}">
                <a16:creationId xmlns:a16="http://schemas.microsoft.com/office/drawing/2014/main" id="{58520E6E-0CD4-51F4-D059-652F1D76B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1" y="1325877"/>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FFE7F59C-6C3E-379D-14EF-C0B1748F8485}"/>
              </a:ext>
            </a:extLst>
          </p:cNvPr>
          <p:cNvSpPr txBox="1"/>
          <p:nvPr/>
        </p:nvSpPr>
        <p:spPr>
          <a:xfrm>
            <a:off x="904868" y="1356037"/>
            <a:ext cx="10324477" cy="477054"/>
          </a:xfrm>
          <a:prstGeom prst="rect">
            <a:avLst/>
          </a:prstGeom>
          <a:noFill/>
        </p:spPr>
        <p:txBody>
          <a:bodyPr wrap="square">
            <a:spAutoFit/>
          </a:bodyPr>
          <a:lstStyle/>
          <a:p>
            <a:pPr algn="ct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thành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tựu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nghiên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cứu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của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Vật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lí</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thì</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nghệ</a:t>
            </a:r>
            <a:r>
              <a:rPr lang="en-US" sz="2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62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798498" y="1209832"/>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623742" y="1845598"/>
            <a:ext cx="9468982" cy="769441"/>
          </a:xfrm>
          <a:prstGeom prst="rect">
            <a:avLst/>
          </a:prstGeom>
          <a:noFill/>
        </p:spPr>
        <p:txBody>
          <a:bodyPr wrap="square">
            <a:spAutoFit/>
          </a:bodyPr>
          <a:lstStyle/>
          <a:p>
            <a:pPr algn="ctr"/>
            <a:r>
              <a:rPr lang="en-US" sz="2200" b="1" i="1">
                <a:solidFill>
                  <a:srgbClr val="00B050"/>
                </a:solidFill>
                <a:latin typeface="Arial" panose="020B0604020202020204" pitchFamily="34" charset="0"/>
                <a:cs typeface="Arial" panose="020B0604020202020204" pitchFamily="34" charset="0"/>
              </a:rPr>
              <a:t>Cách mạng công nghiệp 4: </a:t>
            </a:r>
            <a:r>
              <a:rPr lang="en-US" sz="2200">
                <a:solidFill>
                  <a:srgbClr val="000000"/>
                </a:solidFill>
                <a:effectLst/>
                <a:latin typeface="Arial" panose="020B0604020202020204" pitchFamily="34" charset="0"/>
                <a:ea typeface="Times New Roman" panose="02020603050405020304" pitchFamily="18" charset="0"/>
              </a:rPr>
              <a:t>sử dụng trí tuệ nhân tạo,robot, internet toàn cầu, công nghệ vật liệu siêu nhỏ (nano)</a:t>
            </a:r>
            <a:endParaRPr lang="en-US" sz="2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1049110" y="5432924"/>
            <a:ext cx="10992124" cy="923330"/>
          </a:xfrm>
          <a:prstGeom prst="rect">
            <a:avLst/>
          </a:prstGeom>
          <a:noFill/>
        </p:spPr>
        <p:txBody>
          <a:bodyPr wrap="square">
            <a:spAutoFit/>
          </a:bodyPr>
          <a:lstStyle/>
          <a:p>
            <a:pPr marL="0" marR="0">
              <a:spcBef>
                <a:spcPts val="0"/>
              </a:spcBef>
            </a:pPr>
            <a:r>
              <a:rPr lang="en-US" sz="1800" i="1" dirty="0">
                <a:solidFill>
                  <a:srgbClr val="000000"/>
                </a:solidFill>
                <a:effectLst/>
                <a:latin typeface="Arial" panose="020B0604020202020204" pitchFamily="34" charset="0"/>
                <a:ea typeface="Times New Roman" panose="02020603050405020304" pitchFamily="18" charset="0"/>
              </a:rPr>
              <a:t>CMCN 4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đầu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thế</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kỉ</a:t>
            </a:r>
            <a:r>
              <a:rPr lang="en-US" sz="1800" i="1" dirty="0">
                <a:solidFill>
                  <a:srgbClr val="000000"/>
                </a:solidFill>
                <a:effectLst/>
                <a:latin typeface="Arial" panose="020B0604020202020204" pitchFamily="34" charset="0"/>
                <a:ea typeface="Times New Roman" panose="02020603050405020304" pitchFamily="18" charset="0"/>
              </a:rPr>
              <a:t> XXI)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tốc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phát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triển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mức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ảnh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hưởng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vượt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cuộc</a:t>
            </a:r>
            <a:r>
              <a:rPr lang="en-US" sz="1800" i="1" dirty="0">
                <a:solidFill>
                  <a:srgbClr val="000000"/>
                </a:solidFill>
                <a:effectLst/>
                <a:latin typeface="Arial" panose="020B0604020202020204" pitchFamily="34" charset="0"/>
                <a:ea typeface="Times New Roman" panose="02020603050405020304" pitchFamily="18" charset="0"/>
              </a:rPr>
              <a:t> CMCN </a:t>
            </a:r>
            <a:r>
              <a:rPr lang="en-US" sz="1800" i="1" dirty="0" err="1">
                <a:solidFill>
                  <a:srgbClr val="000000"/>
                </a:solidFill>
                <a:effectLst/>
                <a:latin typeface="Arial" panose="020B0604020202020204" pitchFamily="34" charset="0"/>
                <a:ea typeface="Times New Roman" panose="02020603050405020304" pitchFamily="18" charset="0"/>
              </a:rPr>
              <a:t>trước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đó</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sự</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xuất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bóng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đèn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thoại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đến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ở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máy</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minh.Tất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cả</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đều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dựa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những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thành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tựu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lĩnh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vực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nghiên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cứu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khác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nhau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Vật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lí</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đại</a:t>
            </a:r>
            <a:r>
              <a:rPr lang="en-US" sz="1800" i="1" dirty="0">
                <a:solidFill>
                  <a:srgbClr val="000000"/>
                </a:solidFill>
                <a:effectLst/>
                <a:latin typeface="Arial" panose="020B0604020202020204" pitchFamily="34" charset="0"/>
                <a:ea typeface="Times New Roman" panose="02020603050405020304" pitchFamily="18" charset="0"/>
              </a:rPr>
              <a:t>.</a:t>
            </a:r>
            <a:endParaRPr lang="en-US" sz="1800" i="1" dirty="0">
              <a:effectLst/>
              <a:latin typeface="Times New Roman" panose="02020603050405020304" pitchFamily="18" charset="0"/>
              <a:ea typeface="Times New Roman" panose="02020603050405020304" pitchFamily="18" charset="0"/>
            </a:endParaRPr>
          </a:p>
        </p:txBody>
      </p:sp>
      <p:pic>
        <p:nvPicPr>
          <p:cNvPr id="18" name="Picture 17" descr="Diagram, engineering drawing&#10;&#10;Description automatically generated">
            <a:extLst>
              <a:ext uri="{FF2B5EF4-FFF2-40B4-BE49-F238E27FC236}">
                <a16:creationId xmlns:a16="http://schemas.microsoft.com/office/drawing/2014/main" id="{B7531838-0637-2BAA-93F6-DDB4D1745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877" y="2743200"/>
            <a:ext cx="3818244" cy="2542951"/>
          </a:xfrm>
          <a:prstGeom prst="rect">
            <a:avLst/>
          </a:prstGeom>
          <a:ln>
            <a:noFill/>
          </a:ln>
          <a:effectLst>
            <a:softEdge rad="112500"/>
          </a:effectLst>
        </p:spPr>
      </p:pic>
      <p:pic>
        <p:nvPicPr>
          <p:cNvPr id="23" name="Picture 22" descr="A picture containing LEGO, toy&#10;&#10;Description automatically generated">
            <a:extLst>
              <a:ext uri="{FF2B5EF4-FFF2-40B4-BE49-F238E27FC236}">
                <a16:creationId xmlns:a16="http://schemas.microsoft.com/office/drawing/2014/main" id="{2868234B-3868-DAD5-9E87-5B3F1F9F12E7}"/>
              </a:ext>
            </a:extLst>
          </p:cNvPr>
          <p:cNvPicPr>
            <a:picLocks noChangeAspect="1"/>
          </p:cNvPicPr>
          <p:nvPr/>
        </p:nvPicPr>
        <p:blipFill rotWithShape="1">
          <a:blip r:embed="rId6">
            <a:extLst>
              <a:ext uri="{28A0092B-C50C-407E-A947-70E740481C1C}">
                <a14:useLocalDpi xmlns:a14="http://schemas.microsoft.com/office/drawing/2010/main" val="0"/>
              </a:ext>
            </a:extLst>
          </a:blip>
          <a:srcRect l="29375" t="4885" r="6875" b="13517"/>
          <a:stretch/>
        </p:blipFill>
        <p:spPr>
          <a:xfrm>
            <a:off x="8115168" y="2718948"/>
            <a:ext cx="3867525" cy="2567203"/>
          </a:xfrm>
          <a:prstGeom prst="rect">
            <a:avLst/>
          </a:prstGeom>
          <a:ln>
            <a:noFill/>
          </a:ln>
          <a:effectLst>
            <a:softEdge rad="112500"/>
          </a:effectLst>
        </p:spPr>
      </p:pic>
      <p:pic>
        <p:nvPicPr>
          <p:cNvPr id="3" name="Picture 2" descr="A person in a space suit&#10;&#10;Description automatically generated with medium confidence">
            <a:extLst>
              <a:ext uri="{FF2B5EF4-FFF2-40B4-BE49-F238E27FC236}">
                <a16:creationId xmlns:a16="http://schemas.microsoft.com/office/drawing/2014/main" id="{71B90D38-257F-5709-5462-B57674D16A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703" y="2740380"/>
            <a:ext cx="3422937" cy="2567203"/>
          </a:xfrm>
          <a:prstGeom prst="rect">
            <a:avLst/>
          </a:prstGeom>
          <a:ln>
            <a:noFill/>
          </a:ln>
          <a:effectLst>
            <a:softEdge rad="112500"/>
          </a:effectLst>
        </p:spPr>
      </p:pic>
    </p:spTree>
    <p:extLst>
      <p:ext uri="{BB962C8B-B14F-4D97-AF65-F5344CB8AC3E}">
        <p14:creationId xmlns:p14="http://schemas.microsoft.com/office/powerpoint/2010/main" val="364064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310"/>
            <a:ext cx="1196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539303" y="1221451"/>
            <a:ext cx="10814498"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Vai trò của Vật lí trong sự phát triển các công nghệ nêu trên cho thấy sự ảnh hưởng to lớn của nó đối với cuộc sống con người.</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a:extLst>
              <a:ext uri="{FF2B5EF4-FFF2-40B4-BE49-F238E27FC236}">
                <a16:creationId xmlns:a16="http://schemas.microsoft.com/office/drawing/2014/main" id="{FCE93517-73C6-EC7D-A498-8398633EFF30}"/>
              </a:ext>
            </a:extLst>
          </p:cNvPr>
          <p:cNvSpPr txBox="1"/>
          <p:nvPr/>
        </p:nvSpPr>
        <p:spPr>
          <a:xfrm>
            <a:off x="800102" y="5636549"/>
            <a:ext cx="10325098" cy="1107996"/>
          </a:xfrm>
          <a:prstGeom prst="rect">
            <a:avLst/>
          </a:prstGeom>
          <a:noFill/>
        </p:spPr>
        <p:txBody>
          <a:bodyPr wrap="square">
            <a:spAutoFit/>
          </a:bodyPr>
          <a:lstStyle/>
          <a:p>
            <a:pPr algn="ctr"/>
            <a:r>
              <a:rPr lang="en-US" sz="2200" i="1">
                <a:latin typeface="Arial" panose="020B0604020202020204" pitchFamily="34" charset="0"/>
                <a:cs typeface="Arial" panose="020B0604020202020204" pitchFamily="34" charset="0"/>
              </a:rPr>
              <a:t>Tuy nhiên, việc ứng dụng các thành tựu của Vật lí vào công nghệ không chỉ mang lại lợi ích cho nhân loại mà còn có thể làm ô nhiễm môi trường sống, huỷ hoại hệ sinh thái, nếu không được sử dụng dùng phương pháp, đúng mục đích</a:t>
            </a:r>
          </a:p>
        </p:txBody>
      </p:sp>
      <p:pic>
        <p:nvPicPr>
          <p:cNvPr id="21" name="Picture 20" descr="A picture containing weapon, nature, hydrogen bomb, sunset&#10;&#10;Description automatically generated">
            <a:extLst>
              <a:ext uri="{FF2B5EF4-FFF2-40B4-BE49-F238E27FC236}">
                <a16:creationId xmlns:a16="http://schemas.microsoft.com/office/drawing/2014/main" id="{26D05D54-A29D-9D7A-BDD3-61C2D9CED44D}"/>
              </a:ext>
            </a:extLst>
          </p:cNvPr>
          <p:cNvPicPr>
            <a:picLocks noChangeAspect="1"/>
          </p:cNvPicPr>
          <p:nvPr/>
        </p:nvPicPr>
        <p:blipFill rotWithShape="1">
          <a:blip r:embed="rId5">
            <a:extLst>
              <a:ext uri="{28A0092B-C50C-407E-A947-70E740481C1C}">
                <a14:useLocalDpi xmlns:a14="http://schemas.microsoft.com/office/drawing/2010/main" val="0"/>
              </a:ext>
            </a:extLst>
          </a:blip>
          <a:srcRect l="16875" t="1212" r="11250" b="48"/>
          <a:stretch/>
        </p:blipFill>
        <p:spPr>
          <a:xfrm>
            <a:off x="5486400" y="2298648"/>
            <a:ext cx="5974699" cy="3286360"/>
          </a:xfrm>
          <a:prstGeom prst="rect">
            <a:avLst/>
          </a:prstGeom>
          <a:ln>
            <a:noFill/>
          </a:ln>
          <a:effectLst>
            <a:softEdge rad="112500"/>
          </a:effectLst>
        </p:spPr>
      </p:pic>
      <p:pic>
        <p:nvPicPr>
          <p:cNvPr id="24" name="Picture 23" descr="Smoke stacks with smoke coming out of them&#10;&#10;Description automatically generated with low confidence">
            <a:extLst>
              <a:ext uri="{FF2B5EF4-FFF2-40B4-BE49-F238E27FC236}">
                <a16:creationId xmlns:a16="http://schemas.microsoft.com/office/drawing/2014/main" id="{DB314DA3-10F9-F26C-0371-1000F0E1D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436" y="2298648"/>
            <a:ext cx="4929539" cy="3286359"/>
          </a:xfrm>
          <a:prstGeom prst="rect">
            <a:avLst/>
          </a:prstGeom>
          <a:ln>
            <a:noFill/>
          </a:ln>
          <a:effectLst>
            <a:softEdge rad="112500"/>
          </a:effectLst>
        </p:spPr>
      </p:pic>
    </p:spTree>
    <p:extLst>
      <p:ext uri="{BB962C8B-B14F-4D97-AF65-F5344CB8AC3E}">
        <p14:creationId xmlns:p14="http://schemas.microsoft.com/office/powerpoint/2010/main" val="31618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2199F77-A9D4-44B2-BDA3-1F0F3730F58A}"/>
              </a:ext>
            </a:extLst>
          </p:cNvPr>
          <p:cNvSpPr txBox="1"/>
          <p:nvPr/>
        </p:nvSpPr>
        <p:spPr>
          <a:xfrm>
            <a:off x="1661774" y="1761936"/>
            <a:ext cx="3053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Thông tin liên lạc</a:t>
            </a:r>
            <a:endParaRPr lang="en-US" sz="2500" i="1">
              <a:solidFill>
                <a:srgbClr val="00B050"/>
              </a:solidFill>
            </a:endParaRPr>
          </a:p>
        </p:txBody>
      </p:sp>
      <p:pic>
        <p:nvPicPr>
          <p:cNvPr id="3" name="Picture 2" descr="A picture containing text, electronics&#10;&#10;Description automatically generated">
            <a:extLst>
              <a:ext uri="{FF2B5EF4-FFF2-40B4-BE49-F238E27FC236}">
                <a16:creationId xmlns:a16="http://schemas.microsoft.com/office/drawing/2014/main" id="{C31645CB-AB28-4164-9FAD-116F9505B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65" y="2157927"/>
            <a:ext cx="5046633" cy="2927047"/>
          </a:xfrm>
          <a:prstGeom prst="rect">
            <a:avLst/>
          </a:prstGeom>
          <a:ln>
            <a:noFill/>
          </a:ln>
          <a:effectLst>
            <a:softEdge rad="112500"/>
          </a:effectLst>
        </p:spPr>
      </p:pic>
      <p:sp>
        <p:nvSpPr>
          <p:cNvPr id="18" name="TextBox 17">
            <a:extLst>
              <a:ext uri="{FF2B5EF4-FFF2-40B4-BE49-F238E27FC236}">
                <a16:creationId xmlns:a16="http://schemas.microsoft.com/office/drawing/2014/main" id="{3BC4051F-D036-D123-3F1A-EC6BE79296FF}"/>
              </a:ext>
            </a:extLst>
          </p:cNvPr>
          <p:cNvSpPr txBox="1"/>
          <p:nvPr/>
        </p:nvSpPr>
        <p:spPr>
          <a:xfrm>
            <a:off x="733487" y="5139685"/>
            <a:ext cx="4790587" cy="923330"/>
          </a:xfrm>
          <a:prstGeom prst="rect">
            <a:avLst/>
          </a:prstGeom>
          <a:noFill/>
        </p:spPr>
        <p:txBody>
          <a:bodyPr wrap="square">
            <a:spAutoFit/>
          </a:bodyPr>
          <a:lstStyle/>
          <a:p>
            <a:pPr marL="0" marR="0" algn="ctr">
              <a:spcBef>
                <a:spcPts val="0"/>
              </a:spcBef>
            </a:pPr>
            <a:r>
              <a:rPr lang="en-US" sz="1800">
                <a:solidFill>
                  <a:srgbClr val="000000"/>
                </a:solidFill>
                <a:latin typeface="Arial" panose="020B0604020202020204" pitchFamily="34" charset="0"/>
                <a:ea typeface="Times New Roman" panose="02020603050405020304" pitchFamily="18" charset="0"/>
              </a:rPr>
              <a:t>VD: </a:t>
            </a:r>
            <a:r>
              <a:rPr lang="en-US" sz="1800">
                <a:solidFill>
                  <a:srgbClr val="000000"/>
                </a:solidFill>
                <a:effectLst/>
                <a:latin typeface="Arial" panose="020B0604020202020204" pitchFamily="34" charset="0"/>
                <a:ea typeface="Times New Roman" panose="02020603050405020304" pitchFamily="18" charset="0"/>
              </a:rPr>
              <a:t>Tin tức, tiếng nói, hình ảnh được truyền đi nhanh chóng đến mọi nơi trên thế giới </a:t>
            </a:r>
          </a:p>
          <a:p>
            <a:pPr marL="0" marR="0" algn="ctr">
              <a:spcBef>
                <a:spcPts val="0"/>
              </a:spcBef>
            </a:pPr>
            <a:r>
              <a:rPr lang="en-US" sz="18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1800">
                <a:solidFill>
                  <a:srgbClr val="000000"/>
                </a:solidFill>
                <a:effectLst/>
                <a:latin typeface="Arial" panose="020B0604020202020204" pitchFamily="34" charset="0"/>
                <a:ea typeface="Times New Roman" panose="02020603050405020304" pitchFamily="18" charset="0"/>
              </a:rPr>
              <a:t> thế giới hiện nay trở nên “phẳng” hơn.</a:t>
            </a: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19" name="Group 56">
            <a:extLst>
              <a:ext uri="{FF2B5EF4-FFF2-40B4-BE49-F238E27FC236}">
                <a16:creationId xmlns:a16="http://schemas.microsoft.com/office/drawing/2014/main" id="{0ECE87FA-A33D-5CDB-DD19-AEB6C825A6E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1" name="Rounded Rectangle 57">
              <a:extLst>
                <a:ext uri="{FF2B5EF4-FFF2-40B4-BE49-F238E27FC236}">
                  <a16:creationId xmlns:a16="http://schemas.microsoft.com/office/drawing/2014/main" id="{4B07E370-092E-70FA-2888-403A00E98D1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99B134D8-FA04-73B4-0A80-380FAF1415F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5" name="Rectangle: Rounded Corners 24">
            <a:extLst>
              <a:ext uri="{FF2B5EF4-FFF2-40B4-BE49-F238E27FC236}">
                <a16:creationId xmlns:a16="http://schemas.microsoft.com/office/drawing/2014/main" id="{FE8677DA-C7A7-B444-1521-81894E01C5FF}"/>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7" name="Text Box 29">
            <a:extLst>
              <a:ext uri="{FF2B5EF4-FFF2-40B4-BE49-F238E27FC236}">
                <a16:creationId xmlns:a16="http://schemas.microsoft.com/office/drawing/2014/main" id="{B8D468D3-EB1F-54A8-E58D-96906E3D2612}"/>
              </a:ext>
            </a:extLst>
          </p:cNvPr>
          <p:cNvSpPr txBox="1">
            <a:spLocks noChangeArrowheads="1"/>
          </p:cNvSpPr>
          <p:nvPr/>
        </p:nvSpPr>
        <p:spPr bwMode="auto">
          <a:xfrm>
            <a:off x="985264" y="779777"/>
            <a:ext cx="105081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hưởng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lĩnh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vực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tải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tin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liên</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lạc</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năng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lượng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du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hành</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vũ</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trụ</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b="1"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endParaRPr lang="en-US" sz="2500" i="1" dirty="0">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8" name="Group 27">
            <a:extLst>
              <a:ext uri="{FF2B5EF4-FFF2-40B4-BE49-F238E27FC236}">
                <a16:creationId xmlns:a16="http://schemas.microsoft.com/office/drawing/2014/main" id="{CAF4A405-D6BE-8974-5BA5-6E2203577D46}"/>
              </a:ext>
            </a:extLst>
          </p:cNvPr>
          <p:cNvGrpSpPr/>
          <p:nvPr/>
        </p:nvGrpSpPr>
        <p:grpSpPr>
          <a:xfrm>
            <a:off x="523655" y="427780"/>
            <a:ext cx="629089" cy="619957"/>
            <a:chOff x="493574" y="321685"/>
            <a:chExt cx="755550" cy="790692"/>
          </a:xfrm>
        </p:grpSpPr>
        <p:sp>
          <p:nvSpPr>
            <p:cNvPr id="29" name="Oval 28">
              <a:extLst>
                <a:ext uri="{FF2B5EF4-FFF2-40B4-BE49-F238E27FC236}">
                  <a16:creationId xmlns:a16="http://schemas.microsoft.com/office/drawing/2014/main" id="{45C014FF-14A6-E38C-64FF-D0C6CF4F8683}"/>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Icon&#10;&#10;Description automatically generated">
              <a:extLst>
                <a:ext uri="{FF2B5EF4-FFF2-40B4-BE49-F238E27FC236}">
                  <a16:creationId xmlns:a16="http://schemas.microsoft.com/office/drawing/2014/main" id="{BF124C77-E712-2460-195A-42A90EA660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7" name="TextBox 36">
            <a:extLst>
              <a:ext uri="{FF2B5EF4-FFF2-40B4-BE49-F238E27FC236}">
                <a16:creationId xmlns:a16="http://schemas.microsoft.com/office/drawing/2014/main" id="{CAC6F53E-B230-401C-C815-0ED7BED8747B}"/>
              </a:ext>
            </a:extLst>
          </p:cNvPr>
          <p:cNvSpPr txBox="1"/>
          <p:nvPr/>
        </p:nvSpPr>
        <p:spPr>
          <a:xfrm>
            <a:off x="6052335" y="5111141"/>
            <a:ext cx="5666751" cy="966483"/>
          </a:xfrm>
          <a:prstGeom prst="rect">
            <a:avLst/>
          </a:prstGeom>
          <a:noFill/>
        </p:spPr>
        <p:txBody>
          <a:bodyPr wrap="square">
            <a:spAutoFit/>
          </a:bodyPr>
          <a:lstStyle/>
          <a:p>
            <a:pPr>
              <a:lnSpc>
                <a:spcPct val="107000"/>
              </a:lnSpc>
              <a:spcAft>
                <a:spcPts val="500"/>
              </a:spcAft>
            </a:pP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bán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dẫn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góp</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phần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pin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acquy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0000"/>
                </a:solidFill>
                <a:latin typeface="Arial" panose="020B0604020202020204" pitchFamily="34" charset="0"/>
                <a:ea typeface="Times New Roman" panose="02020603050405020304" pitchFamily="18" charset="0"/>
                <a:sym typeface="Symbol" panose="05050102010706020507" pitchFamily="18" charset="2"/>
              </a:rPr>
              <a: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thúc</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đẩy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ngành</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sản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xuất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i="1"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8" name="Picture 37" descr="A group of cars parked in a parking lot&#10;&#10;Description automatically generated with medium confidence">
            <a:extLst>
              <a:ext uri="{FF2B5EF4-FFF2-40B4-BE49-F238E27FC236}">
                <a16:creationId xmlns:a16="http://schemas.microsoft.com/office/drawing/2014/main" id="{34FFFC20-0453-8108-5F84-A8C4801FB888}"/>
              </a:ext>
            </a:extLst>
          </p:cNvPr>
          <p:cNvPicPr>
            <a:picLocks noChangeAspect="1"/>
          </p:cNvPicPr>
          <p:nvPr/>
        </p:nvPicPr>
        <p:blipFill rotWithShape="1">
          <a:blip r:embed="rId5">
            <a:extLst>
              <a:ext uri="{28A0092B-C50C-407E-A947-70E740481C1C}">
                <a14:useLocalDpi xmlns:a14="http://schemas.microsoft.com/office/drawing/2010/main" val="0"/>
              </a:ext>
            </a:extLst>
          </a:blip>
          <a:srcRect l="4202" t="378" r="-324" b="5516"/>
          <a:stretch/>
        </p:blipFill>
        <p:spPr>
          <a:xfrm>
            <a:off x="5724552" y="2131761"/>
            <a:ext cx="6086448" cy="2979380"/>
          </a:xfrm>
          <a:prstGeom prst="rect">
            <a:avLst/>
          </a:prstGeom>
          <a:ln>
            <a:noFill/>
          </a:ln>
          <a:effectLst>
            <a:softEdge rad="112500"/>
          </a:effectLst>
        </p:spPr>
      </p:pic>
      <p:sp>
        <p:nvSpPr>
          <p:cNvPr id="39" name="TextBox 38">
            <a:extLst>
              <a:ext uri="{FF2B5EF4-FFF2-40B4-BE49-F238E27FC236}">
                <a16:creationId xmlns:a16="http://schemas.microsoft.com/office/drawing/2014/main" id="{616C658D-43B1-E613-AF22-C384CF64D99F}"/>
              </a:ext>
            </a:extLst>
          </p:cNvPr>
          <p:cNvSpPr txBox="1"/>
          <p:nvPr/>
        </p:nvSpPr>
        <p:spPr>
          <a:xfrm>
            <a:off x="6219001" y="1726918"/>
            <a:ext cx="5257800"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Năng lượng – giao thông vận tải</a:t>
            </a:r>
            <a:endParaRPr lang="en-US" sz="2500" i="1">
              <a:solidFill>
                <a:srgbClr val="00B050"/>
              </a:solidFill>
            </a:endParaRPr>
          </a:p>
        </p:txBody>
      </p:sp>
    </p:spTree>
    <p:extLst>
      <p:ext uri="{BB962C8B-B14F-4D97-AF65-F5344CB8AC3E}">
        <p14:creationId xmlns:p14="http://schemas.microsoft.com/office/powerpoint/2010/main" val="33663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7"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7" name="TextBox 36">
            <a:extLst>
              <a:ext uri="{FF2B5EF4-FFF2-40B4-BE49-F238E27FC236}">
                <a16:creationId xmlns:a16="http://schemas.microsoft.com/office/drawing/2014/main" id="{E73A6DF1-BA2C-59E7-FEAB-84B5D26B857B}"/>
              </a:ext>
            </a:extLst>
          </p:cNvPr>
          <p:cNvSpPr txBox="1"/>
          <p:nvPr/>
        </p:nvSpPr>
        <p:spPr>
          <a:xfrm>
            <a:off x="1001448" y="1135016"/>
            <a:ext cx="10189103" cy="1246495"/>
          </a:xfrm>
          <a:prstGeom prst="rect">
            <a:avLst/>
          </a:prstGeom>
          <a:noFill/>
        </p:spPr>
        <p:txBody>
          <a:bodyPr wrap="square">
            <a:spAutoFit/>
          </a:bodyPr>
          <a:lstStyle/>
          <a:p>
            <a:pPr marL="0" marR="0" algn="ctr">
              <a:spcBef>
                <a:spcPts val="0"/>
              </a:spcBef>
            </a:pPr>
            <a:r>
              <a:rPr lang="en-US" sz="2500" i="1" dirty="0" err="1">
                <a:solidFill>
                  <a:srgbClr val="000000"/>
                </a:solidFill>
                <a:effectLst/>
                <a:latin typeface="Arial" panose="020B0604020202020204" pitchFamily="34" charset="0"/>
                <a:ea typeface="游明朝" panose="02020400000000000000" pitchFamily="18" charset="-128"/>
              </a:rPr>
              <a:t>Từ</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việc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quan</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sát</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sự</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rơi</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của</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các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vật</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nặng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nhẹ</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khác</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nhau</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mà</a:t>
            </a:r>
            <a:r>
              <a:rPr lang="en-US" sz="2500" i="1" dirty="0">
                <a:solidFill>
                  <a:srgbClr val="000000"/>
                </a:solidFill>
                <a:effectLst/>
                <a:latin typeface="Arial" panose="020B0604020202020204" pitchFamily="34" charset="0"/>
                <a:ea typeface="游明朝" panose="02020400000000000000" pitchFamily="18" charset="-128"/>
              </a:rPr>
              <a:t> Aristotle (ở Hy </a:t>
            </a:r>
            <a:r>
              <a:rPr lang="en-US" sz="2500" i="1" dirty="0" err="1">
                <a:solidFill>
                  <a:srgbClr val="000000"/>
                </a:solidFill>
                <a:effectLst/>
                <a:latin typeface="Arial" panose="020B0604020202020204" pitchFamily="34" charset="0"/>
                <a:ea typeface="游明朝" panose="02020400000000000000" pitchFamily="18" charset="-128"/>
              </a:rPr>
              <a:t>Lạp</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sống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vào</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những</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năm</a:t>
            </a:r>
            <a:r>
              <a:rPr lang="en-US" sz="2500" i="1" dirty="0">
                <a:solidFill>
                  <a:srgbClr val="000000"/>
                </a:solidFill>
                <a:effectLst/>
                <a:latin typeface="Arial" panose="020B0604020202020204" pitchFamily="34" charset="0"/>
                <a:ea typeface="游明朝" panose="02020400000000000000" pitchFamily="18" charset="-128"/>
              </a:rPr>
              <a:t> 300 TCN </a:t>
            </a:r>
            <a:r>
              <a:rPr lang="en-US" sz="2500" i="1" dirty="0" err="1">
                <a:solidFill>
                  <a:srgbClr val="000000"/>
                </a:solidFill>
                <a:effectLst/>
                <a:latin typeface="Arial" panose="020B0604020202020204" pitchFamily="34" charset="0"/>
                <a:ea typeface="游明朝" panose="02020400000000000000" pitchFamily="18" charset="-128"/>
              </a:rPr>
              <a:t>cho</a:t>
            </a:r>
            <a:r>
              <a:rPr lang="en-US" sz="2500" i="1" dirty="0">
                <a:solidFill>
                  <a:srgbClr val="000000"/>
                </a:solidFill>
                <a:effectLst/>
                <a:latin typeface="Arial" panose="020B0604020202020204" pitchFamily="34" charset="0"/>
                <a:ea typeface="游明朝" panose="02020400000000000000" pitchFamily="18" charset="-128"/>
              </a:rPr>
              <a:t> </a:t>
            </a:r>
            <a:r>
              <a:rPr lang="en-US" sz="2500" i="1" dirty="0" err="1">
                <a:solidFill>
                  <a:srgbClr val="000000"/>
                </a:solidFill>
                <a:effectLst/>
                <a:latin typeface="Arial" panose="020B0604020202020204" pitchFamily="34" charset="0"/>
                <a:ea typeface="游明朝" panose="02020400000000000000" pitchFamily="18" charset="-128"/>
              </a:rPr>
              <a:t>rằng</a:t>
            </a:r>
            <a:r>
              <a:rPr lang="en-US" sz="2500" i="1" dirty="0">
                <a:solidFill>
                  <a:srgbClr val="000000"/>
                </a:solidFill>
                <a:effectLst/>
                <a:latin typeface="Arial" panose="020B0604020202020204" pitchFamily="34" charset="0"/>
                <a:ea typeface="游明朝" panose="02020400000000000000" pitchFamily="18" charset="-128"/>
              </a:rPr>
              <a:t>: </a:t>
            </a:r>
          </a:p>
          <a:p>
            <a:pPr marL="0" marR="0">
              <a:spcBef>
                <a:spcPts val="0"/>
              </a:spcBef>
            </a:pPr>
            <a:r>
              <a:rPr lang="en-US" sz="2500" b="1" i="1" dirty="0">
                <a:solidFill>
                  <a:srgbClr val="000000"/>
                </a:solidFill>
                <a:effectLst/>
                <a:latin typeface="Arial" panose="020B0604020202020204" pitchFamily="34" charset="0"/>
                <a:ea typeface="游明朝" panose="02020400000000000000" pitchFamily="18" charset="-128"/>
              </a:rPr>
              <a:t>“</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hơn</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nhẹ</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endParaRPr lang="en-US" sz="2500" b="1" i="1"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8" name="TextBox 37">
            <a:extLst>
              <a:ext uri="{FF2B5EF4-FFF2-40B4-BE49-F238E27FC236}">
                <a16:creationId xmlns:a16="http://schemas.microsoft.com/office/drawing/2014/main" id="{562F253D-25A4-711D-CF63-31E12FD998D4}"/>
              </a:ext>
            </a:extLst>
          </p:cNvPr>
          <p:cNvSpPr txBox="1"/>
          <p:nvPr/>
        </p:nvSpPr>
        <p:spPr>
          <a:xfrm>
            <a:off x="304800" y="5788534"/>
            <a:ext cx="11277600" cy="769441"/>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游明朝" panose="02020400000000000000" pitchFamily="18" charset="-128"/>
              </a:rPr>
              <a:t>Ông đã lập luận: “Bốn hòn đá buộc lại với nhau, rơi nhanh gấp 4 lần một hòn đá cũng giống như xe kéo bằng bốn con ngựa chạy nhanh gấp 4 lần xe kéo bằng một con ngựa”</a:t>
            </a:r>
            <a:endParaRPr lang="en-US" sz="2200"/>
          </a:p>
        </p:txBody>
      </p:sp>
      <p:grpSp>
        <p:nvGrpSpPr>
          <p:cNvPr id="36" name="Group 35">
            <a:extLst>
              <a:ext uri="{FF2B5EF4-FFF2-40B4-BE49-F238E27FC236}">
                <a16:creationId xmlns:a16="http://schemas.microsoft.com/office/drawing/2014/main" id="{62EF8381-5356-7A7F-83B2-F58F097980CB}"/>
              </a:ext>
            </a:extLst>
          </p:cNvPr>
          <p:cNvGrpSpPr/>
          <p:nvPr/>
        </p:nvGrpSpPr>
        <p:grpSpPr>
          <a:xfrm>
            <a:off x="1112749" y="3122645"/>
            <a:ext cx="1157747" cy="2170244"/>
            <a:chOff x="3612841" y="2971800"/>
            <a:chExt cx="1157747" cy="2170244"/>
          </a:xfrm>
        </p:grpSpPr>
        <p:pic>
          <p:nvPicPr>
            <p:cNvPr id="10" name="Picture 9" descr="Shape&#10;&#10;Description automatically generated">
              <a:extLst>
                <a:ext uri="{FF2B5EF4-FFF2-40B4-BE49-F238E27FC236}">
                  <a16:creationId xmlns:a16="http://schemas.microsoft.com/office/drawing/2014/main" id="{1219571F-79F0-F168-5465-AFC43484A2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3612841" y="3984464"/>
              <a:ext cx="1157747" cy="1157580"/>
            </a:xfrm>
            <a:prstGeom prst="rect">
              <a:avLst/>
            </a:prstGeom>
          </p:spPr>
        </p:pic>
        <p:cxnSp>
          <p:nvCxnSpPr>
            <p:cNvPr id="14" name="Straight Connector 13">
              <a:extLst>
                <a:ext uri="{FF2B5EF4-FFF2-40B4-BE49-F238E27FC236}">
                  <a16:creationId xmlns:a16="http://schemas.microsoft.com/office/drawing/2014/main" id="{BF272410-B88B-89DA-EF7C-502FDE40B8F2}"/>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A517E4-0916-BA6F-E47C-6026177B581B}"/>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A8201A-EF9B-98BB-4EA7-88D25F2CDA30}"/>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7E439-9F62-2720-487D-066E05E1305C}"/>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C2F5D5-B5A1-8C85-E1BA-4A164A7B8C99}"/>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FEF746D-074B-D1D8-EC0B-375961BF282C}"/>
              </a:ext>
            </a:extLst>
          </p:cNvPr>
          <p:cNvGrpSpPr/>
          <p:nvPr/>
        </p:nvGrpSpPr>
        <p:grpSpPr>
          <a:xfrm>
            <a:off x="2572797" y="2678870"/>
            <a:ext cx="553014" cy="896150"/>
            <a:chOff x="5314385" y="2532850"/>
            <a:chExt cx="553014" cy="896150"/>
          </a:xfrm>
        </p:grpSpPr>
        <p:pic>
          <p:nvPicPr>
            <p:cNvPr id="25" name="Picture 24" descr="Shape&#10;&#10;Description automatically generated">
              <a:extLst>
                <a:ext uri="{FF2B5EF4-FFF2-40B4-BE49-F238E27FC236}">
                  <a16:creationId xmlns:a16="http://schemas.microsoft.com/office/drawing/2014/main" id="{4076A883-C0DA-4E1E-D025-B0E2E97FB0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5314385" y="2876066"/>
              <a:ext cx="553014" cy="552934"/>
            </a:xfrm>
            <a:prstGeom prst="rect">
              <a:avLst/>
            </a:prstGeom>
          </p:spPr>
        </p:pic>
        <p:cxnSp>
          <p:nvCxnSpPr>
            <p:cNvPr id="30" name="Straight Connector 29">
              <a:extLst>
                <a:ext uri="{FF2B5EF4-FFF2-40B4-BE49-F238E27FC236}">
                  <a16:creationId xmlns:a16="http://schemas.microsoft.com/office/drawing/2014/main" id="{86406F75-6680-72C3-8109-90FDA0F8E6EB}"/>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94AC8D-62A0-0D41-DAB4-098FFA7A1193}"/>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8B800A-AE6F-1617-20FC-37B8877CB30C}"/>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15AFD7E6-8B7A-6315-6A3B-6D2B8DB25DD2}"/>
              </a:ext>
            </a:extLst>
          </p:cNvPr>
          <p:cNvSpPr txBox="1"/>
          <p:nvPr/>
        </p:nvSpPr>
        <p:spPr>
          <a:xfrm>
            <a:off x="2690277" y="5349708"/>
            <a:ext cx="6150076"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游明朝" panose="02020400000000000000" pitchFamily="18" charset="-128"/>
              </a:rPr>
              <a:t>Dựa trên quan sát suy luận</a:t>
            </a:r>
            <a:endParaRPr lang="en-US"/>
          </a:p>
        </p:txBody>
      </p:sp>
      <p:pic>
        <p:nvPicPr>
          <p:cNvPr id="33" name="Picture 32" descr="A group of white horses pulling a carriage&#10;&#10;Description automatically generated with low confidence">
            <a:extLst>
              <a:ext uri="{FF2B5EF4-FFF2-40B4-BE49-F238E27FC236}">
                <a16:creationId xmlns:a16="http://schemas.microsoft.com/office/drawing/2014/main" id="{21877472-E25B-33A6-51E2-00B05CBE9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560" y="2696482"/>
            <a:ext cx="3976429" cy="2688231"/>
          </a:xfrm>
          <a:prstGeom prst="rect">
            <a:avLst/>
          </a:prstGeom>
        </p:spPr>
      </p:pic>
      <p:pic>
        <p:nvPicPr>
          <p:cNvPr id="34" name="Picture 33" descr="A person riding a horse carriage&#10;&#10;Description automatically generated with medium confidence">
            <a:extLst>
              <a:ext uri="{FF2B5EF4-FFF2-40B4-BE49-F238E27FC236}">
                <a16:creationId xmlns:a16="http://schemas.microsoft.com/office/drawing/2014/main" id="{E0348687-E449-CFC0-038B-39DF324D650F}"/>
              </a:ext>
            </a:extLst>
          </p:cNvPr>
          <p:cNvPicPr>
            <a:picLocks noChangeAspect="1"/>
          </p:cNvPicPr>
          <p:nvPr/>
        </p:nvPicPr>
        <p:blipFill rotWithShape="1">
          <a:blip r:embed="rId7">
            <a:extLst>
              <a:ext uri="{28A0092B-C50C-407E-A947-70E740481C1C}">
                <a14:useLocalDpi xmlns:a14="http://schemas.microsoft.com/office/drawing/2010/main" val="0"/>
              </a:ext>
            </a:extLst>
          </a:blip>
          <a:srcRect l="15684" t="4423" r="14385" b="4989"/>
          <a:stretch/>
        </p:blipFill>
        <p:spPr>
          <a:xfrm flipH="1">
            <a:off x="4621737" y="2855803"/>
            <a:ext cx="2463587" cy="2178934"/>
          </a:xfrm>
          <a:prstGeom prst="rect">
            <a:avLst/>
          </a:prstGeom>
        </p:spPr>
      </p:pic>
      <p:grpSp>
        <p:nvGrpSpPr>
          <p:cNvPr id="35" name="Group 34">
            <a:extLst>
              <a:ext uri="{FF2B5EF4-FFF2-40B4-BE49-F238E27FC236}">
                <a16:creationId xmlns:a16="http://schemas.microsoft.com/office/drawing/2014/main" id="{02957CCC-997D-25AC-E974-9B4CB8060916}"/>
              </a:ext>
            </a:extLst>
          </p:cNvPr>
          <p:cNvGrpSpPr/>
          <p:nvPr/>
        </p:nvGrpSpPr>
        <p:grpSpPr>
          <a:xfrm rot="16200000">
            <a:off x="7242622" y="3218850"/>
            <a:ext cx="1157747" cy="1399790"/>
            <a:chOff x="3612841" y="2971800"/>
            <a:chExt cx="1157747" cy="1399790"/>
          </a:xfrm>
        </p:grpSpPr>
        <p:cxnSp>
          <p:nvCxnSpPr>
            <p:cNvPr id="40" name="Straight Connector 39">
              <a:extLst>
                <a:ext uri="{FF2B5EF4-FFF2-40B4-BE49-F238E27FC236}">
                  <a16:creationId xmlns:a16="http://schemas.microsoft.com/office/drawing/2014/main" id="{008529F6-0D2E-C529-07E8-D8937C9B7FA9}"/>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82508A9-B5A4-3C98-2225-3B8BDA723757}"/>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C31594-3D75-19E8-1755-B9D57619F64B}"/>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3F09EC4-C329-DDC5-5C9E-529AA22FF22E}"/>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189D9BC-456B-9B96-DD0B-B47353D85B35}"/>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BE956B3-7AA7-E466-6008-84181B1F1560}"/>
              </a:ext>
            </a:extLst>
          </p:cNvPr>
          <p:cNvGrpSpPr/>
          <p:nvPr/>
        </p:nvGrpSpPr>
        <p:grpSpPr>
          <a:xfrm rot="16200000">
            <a:off x="4123914" y="3891675"/>
            <a:ext cx="791496" cy="483002"/>
            <a:chOff x="5329133" y="2532850"/>
            <a:chExt cx="538266" cy="551903"/>
          </a:xfrm>
        </p:grpSpPr>
        <p:cxnSp>
          <p:nvCxnSpPr>
            <p:cNvPr id="50" name="Straight Connector 49">
              <a:extLst>
                <a:ext uri="{FF2B5EF4-FFF2-40B4-BE49-F238E27FC236}">
                  <a16:creationId xmlns:a16="http://schemas.microsoft.com/office/drawing/2014/main" id="{471C3FB7-4839-051E-C4BA-553A87F6A193}"/>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E7A7F52-B052-9D48-6F51-EC913AF255BD}"/>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3520595-C895-9814-88FE-1F638B7F8A96}"/>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781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8" name="Picture 27" descr="A picture containing sky, outdoor, building, tower&#10;&#10;Description automatically generated">
            <a:extLst>
              <a:ext uri="{FF2B5EF4-FFF2-40B4-BE49-F238E27FC236}">
                <a16:creationId xmlns:a16="http://schemas.microsoft.com/office/drawing/2014/main" id="{32E9AD33-1C35-DFAE-3998-60D38314A12A}"/>
              </a:ext>
            </a:extLst>
          </p:cNvPr>
          <p:cNvPicPr>
            <a:picLocks noChangeAspect="1"/>
          </p:cNvPicPr>
          <p:nvPr/>
        </p:nvPicPr>
        <p:blipFill rotWithShape="1">
          <a:blip r:embed="rId4">
            <a:extLst>
              <a:ext uri="{28A0092B-C50C-407E-A947-70E740481C1C}">
                <a14:useLocalDpi xmlns:a14="http://schemas.microsoft.com/office/drawing/2010/main" val="0"/>
              </a:ext>
            </a:extLst>
          </a:blip>
          <a:srcRect l="14854" r="8227"/>
          <a:stretch/>
        </p:blipFill>
        <p:spPr>
          <a:xfrm>
            <a:off x="3468757" y="2726286"/>
            <a:ext cx="2590800" cy="3368195"/>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6AB247E0-4DC1-03A3-92A3-FFB374C6F982}"/>
              </a:ext>
            </a:extLst>
          </p:cNvPr>
          <p:cNvPicPr>
            <a:picLocks noChangeAspect="1"/>
          </p:cNvPicPr>
          <p:nvPr/>
        </p:nvPicPr>
        <p:blipFill rotWithShape="1">
          <a:blip r:embed="rId5">
            <a:extLst>
              <a:ext uri="{28A0092B-C50C-407E-A947-70E740481C1C}">
                <a14:useLocalDpi xmlns:a14="http://schemas.microsoft.com/office/drawing/2010/main" val="0"/>
              </a:ext>
            </a:extLst>
          </a:blip>
          <a:srcRect l="19476" t="23837" r="11708" b="4446"/>
          <a:stretch/>
        </p:blipFill>
        <p:spPr>
          <a:xfrm>
            <a:off x="6228684" y="2700510"/>
            <a:ext cx="2590800" cy="3344642"/>
          </a:xfrm>
          <a:prstGeom prst="rect">
            <a:avLst/>
          </a:prstGeom>
        </p:spPr>
      </p:pic>
      <p:grpSp>
        <p:nvGrpSpPr>
          <p:cNvPr id="34" name="Group 33">
            <a:extLst>
              <a:ext uri="{FF2B5EF4-FFF2-40B4-BE49-F238E27FC236}">
                <a16:creationId xmlns:a16="http://schemas.microsoft.com/office/drawing/2014/main" id="{D98E3FA1-DF4C-5943-F9E5-FB31AF6B1C1E}"/>
              </a:ext>
            </a:extLst>
          </p:cNvPr>
          <p:cNvGrpSpPr/>
          <p:nvPr/>
        </p:nvGrpSpPr>
        <p:grpSpPr>
          <a:xfrm>
            <a:off x="681764" y="2720541"/>
            <a:ext cx="3008593" cy="3267733"/>
            <a:chOff x="577027" y="1250242"/>
            <a:chExt cx="2823002" cy="3010055"/>
          </a:xfrm>
        </p:grpSpPr>
        <p:pic>
          <p:nvPicPr>
            <p:cNvPr id="35" name="Picture 34" descr="A picture containing text, person, person, dark&#10;&#10;Description automatically generated">
              <a:extLst>
                <a:ext uri="{FF2B5EF4-FFF2-40B4-BE49-F238E27FC236}">
                  <a16:creationId xmlns:a16="http://schemas.microsoft.com/office/drawing/2014/main" id="{42AED9DF-E036-EDBB-94F7-428E68330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12" y="1250242"/>
              <a:ext cx="2361687" cy="3000733"/>
            </a:xfrm>
            <a:prstGeom prst="rect">
              <a:avLst/>
            </a:prstGeom>
          </p:spPr>
        </p:pic>
        <p:sp>
          <p:nvSpPr>
            <p:cNvPr id="36" name="TextBox 35">
              <a:extLst>
                <a:ext uri="{FF2B5EF4-FFF2-40B4-BE49-F238E27FC236}">
                  <a16:creationId xmlns:a16="http://schemas.microsoft.com/office/drawing/2014/main" id="{ADEAF8F4-DC24-610A-7CED-CF4657CA089D}"/>
                </a:ext>
              </a:extLst>
            </p:cNvPr>
            <p:cNvSpPr txBox="1"/>
            <p:nvPr/>
          </p:nvSpPr>
          <p:spPr>
            <a:xfrm>
              <a:off x="577027" y="3952520"/>
              <a:ext cx="2823002" cy="307777"/>
            </a:xfrm>
            <a:prstGeom prst="rect">
              <a:avLst/>
            </a:prstGeom>
            <a:noFill/>
          </p:spPr>
          <p:txBody>
            <a:bodyPr wrap="square">
              <a:spAutoFit/>
            </a:bodyPr>
            <a:lstStyle/>
            <a:p>
              <a:r>
                <a:rPr lang="en-US" altLang="en-US" sz="1400" i="1">
                  <a:solidFill>
                    <a:schemeClr val="bg1"/>
                  </a:solidFill>
                  <a:latin typeface="Arial" panose="020B0604020202020204" pitchFamily="34" charset="0"/>
                  <a:cs typeface="Arial" panose="020B0604020202020204" pitchFamily="34" charset="0"/>
                </a:rPr>
                <a:t>Galileo Galilei, 1564 - 1642</a:t>
              </a:r>
              <a:endParaRPr lang="en-US" sz="1400">
                <a:solidFill>
                  <a:schemeClr val="bg1"/>
                </a:solidFill>
              </a:endParaRPr>
            </a:p>
          </p:txBody>
        </p:sp>
      </p:grpSp>
      <p:pic>
        <p:nvPicPr>
          <p:cNvPr id="31" name="Picture 5" descr="empty-blue-rectangle">
            <a:extLst>
              <a:ext uri="{FF2B5EF4-FFF2-40B4-BE49-F238E27FC236}">
                <a16:creationId xmlns:a16="http://schemas.microsoft.com/office/drawing/2014/main" id="{8650CCE5-2204-C967-4D92-E2E953CD0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151301"/>
            <a:ext cx="11887200" cy="133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CBAC7BF0-C18C-FA3D-8357-28C88CE2805A}"/>
              </a:ext>
            </a:extLst>
          </p:cNvPr>
          <p:cNvSpPr txBox="1"/>
          <p:nvPr/>
        </p:nvSpPr>
        <p:spPr>
          <a:xfrm>
            <a:off x="304800" y="1143011"/>
            <a:ext cx="11277600" cy="1246495"/>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tháp nghiêng Pisa, Galilei đã thả rơi hai vật có khối lượng khác nhau (nhưng cùng hình dạng) cho thấy hai vật rơi và chạm đất cùng lúc. </a:t>
            </a:r>
          </a:p>
          <a:p>
            <a:pPr marL="0" marR="0" algn="ctr">
              <a:spcBef>
                <a:spcPts val="0"/>
              </a:spcBef>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này đã bác bỏ quan niệm vật nặng rơi nhanh hơn vật nhẹ</a:t>
            </a:r>
            <a:endParaRPr lang="en-US" sz="2500" b="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 name="Group 1">
            <a:extLst>
              <a:ext uri="{FF2B5EF4-FFF2-40B4-BE49-F238E27FC236}">
                <a16:creationId xmlns:a16="http://schemas.microsoft.com/office/drawing/2014/main" id="{DC89B178-06B7-B2EF-0F06-040D55A0B13B}"/>
              </a:ext>
            </a:extLst>
          </p:cNvPr>
          <p:cNvGrpSpPr/>
          <p:nvPr/>
        </p:nvGrpSpPr>
        <p:grpSpPr>
          <a:xfrm>
            <a:off x="8879537" y="3203350"/>
            <a:ext cx="3083862" cy="2450800"/>
            <a:chOff x="8879537" y="3203350"/>
            <a:chExt cx="3083862" cy="2120158"/>
          </a:xfrm>
        </p:grpSpPr>
        <p:pic>
          <p:nvPicPr>
            <p:cNvPr id="27" name="Picture 26" descr="empty-red-rectangle">
              <a:extLst>
                <a:ext uri="{FF2B5EF4-FFF2-40B4-BE49-F238E27FC236}">
                  <a16:creationId xmlns:a16="http://schemas.microsoft.com/office/drawing/2014/main" id="{78B0393D-CAE4-93A5-4908-0D5BC1E4D9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9537" y="3203350"/>
              <a:ext cx="3083862" cy="20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A5C755EF-A22A-A5BD-7A51-A9F3853489A9}"/>
                </a:ext>
              </a:extLst>
            </p:cNvPr>
            <p:cNvSpPr txBox="1"/>
            <p:nvPr/>
          </p:nvSpPr>
          <p:spPr>
            <a:xfrm>
              <a:off x="9027901" y="3307572"/>
              <a:ext cx="2706900" cy="2015936"/>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Phương pháp thực nghiệm là phương pháp quan trọng của Vật lí. </a:t>
              </a:r>
            </a:p>
          </p:txBody>
        </p:sp>
      </p:grpSp>
    </p:spTree>
    <p:extLst>
      <p:ext uri="{BB962C8B-B14F-4D97-AF65-F5344CB8AC3E}">
        <p14:creationId xmlns:p14="http://schemas.microsoft.com/office/powerpoint/2010/main" val="34021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4043766" y="1484866"/>
            <a:ext cx="3236018"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vấn đề cần nghiên cứu</a:t>
            </a:r>
          </a:p>
        </p:txBody>
      </p:sp>
      <p:sp>
        <p:nvSpPr>
          <p:cNvPr id="18" name="Freeform: Shape 17">
            <a:extLst>
              <a:ext uri="{FF2B5EF4-FFF2-40B4-BE49-F238E27FC236}">
                <a16:creationId xmlns:a16="http://schemas.microsoft.com/office/drawing/2014/main" id="{0C341178-5C6F-E6E9-20B1-912B0B071746}"/>
              </a:ext>
            </a:extLst>
          </p:cNvPr>
          <p:cNvSpPr/>
          <p:nvPr/>
        </p:nvSpPr>
        <p:spPr>
          <a:xfrm rot="1472020">
            <a:off x="7906115" y="2047856"/>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0" y="137192"/>
                </a:moveTo>
                <a:lnTo>
                  <a:pt x="293193" y="137192"/>
                </a:lnTo>
                <a:lnTo>
                  <a:pt x="293193" y="0"/>
                </a:lnTo>
                <a:lnTo>
                  <a:pt x="586385" y="342980"/>
                </a:lnTo>
                <a:lnTo>
                  <a:pt x="293193" y="685960"/>
                </a:lnTo>
                <a:lnTo>
                  <a:pt x="293193" y="548768"/>
                </a:lnTo>
                <a:lnTo>
                  <a:pt x="0" y="548768"/>
                </a:lnTo>
                <a:lnTo>
                  <a:pt x="0" y="137192"/>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0" tIns="137192" rIns="175915" bIns="137192"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B8105821-A6FA-4749-1445-56E7E11F0C49}"/>
              </a:ext>
            </a:extLst>
          </p:cNvPr>
          <p:cNvSpPr/>
          <p:nvPr/>
        </p:nvSpPr>
        <p:spPr>
          <a:xfrm>
            <a:off x="8352488" y="2896356"/>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Quan sát, thu thập thông tin</a:t>
            </a:r>
          </a:p>
        </p:txBody>
      </p:sp>
      <p:sp>
        <p:nvSpPr>
          <p:cNvPr id="20" name="Freeform: Shape 19">
            <a:extLst>
              <a:ext uri="{FF2B5EF4-FFF2-40B4-BE49-F238E27FC236}">
                <a16:creationId xmlns:a16="http://schemas.microsoft.com/office/drawing/2014/main" id="{27824CD4-5083-AE73-5681-9AE302279CDE}"/>
              </a:ext>
            </a:extLst>
          </p:cNvPr>
          <p:cNvSpPr/>
          <p:nvPr/>
        </p:nvSpPr>
        <p:spPr>
          <a:xfrm>
            <a:off x="9028497" y="4397089"/>
            <a:ext cx="685961" cy="586386"/>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469108" y="1"/>
                </a:moveTo>
                <a:lnTo>
                  <a:pt x="469108" y="342981"/>
                </a:lnTo>
                <a:lnTo>
                  <a:pt x="586385" y="342981"/>
                </a:lnTo>
                <a:lnTo>
                  <a:pt x="293193" y="685959"/>
                </a:lnTo>
                <a:lnTo>
                  <a:pt x="0" y="342981"/>
                </a:lnTo>
                <a:lnTo>
                  <a:pt x="117277" y="342981"/>
                </a:lnTo>
                <a:lnTo>
                  <a:pt x="117277" y="1"/>
                </a:lnTo>
                <a:lnTo>
                  <a:pt x="469108" y="1"/>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37193" tIns="1" rIns="137192" bIns="175915"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7B48766B-F8D3-7F34-67CF-D3A66AB8EBE3}"/>
              </a:ext>
            </a:extLst>
          </p:cNvPr>
          <p:cNvSpPr/>
          <p:nvPr/>
        </p:nvSpPr>
        <p:spPr>
          <a:xfrm>
            <a:off x="6969503" y="519580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Đưa ra dự đoán</a:t>
            </a:r>
          </a:p>
        </p:txBody>
      </p:sp>
      <p:sp>
        <p:nvSpPr>
          <p:cNvPr id="22" name="Freeform: Shape 21">
            <a:extLst>
              <a:ext uri="{FF2B5EF4-FFF2-40B4-BE49-F238E27FC236}">
                <a16:creationId xmlns:a16="http://schemas.microsoft.com/office/drawing/2014/main" id="{905D045B-E6D3-49B8-C142-DDFBED1FD9E3}"/>
              </a:ext>
            </a:extLst>
          </p:cNvPr>
          <p:cNvSpPr/>
          <p:nvPr/>
        </p:nvSpPr>
        <p:spPr>
          <a:xfrm>
            <a:off x="5785448" y="5481479"/>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2" rIns="0"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E33794BC-2F8A-6DAC-1D26-418DF84E371E}"/>
              </a:ext>
            </a:extLst>
          </p:cNvPr>
          <p:cNvSpPr/>
          <p:nvPr/>
        </p:nvSpPr>
        <p:spPr>
          <a:xfrm>
            <a:off x="2476352" y="517841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Thí nghiệm kiểm tra dự đoán</a:t>
            </a:r>
          </a:p>
        </p:txBody>
      </p:sp>
      <p:sp>
        <p:nvSpPr>
          <p:cNvPr id="24" name="Freeform: Shape 23">
            <a:extLst>
              <a:ext uri="{FF2B5EF4-FFF2-40B4-BE49-F238E27FC236}">
                <a16:creationId xmlns:a16="http://schemas.microsoft.com/office/drawing/2014/main" id="{3B86438C-D43D-3359-BE99-1DF6892E0DF7}"/>
              </a:ext>
            </a:extLst>
          </p:cNvPr>
          <p:cNvSpPr/>
          <p:nvPr/>
        </p:nvSpPr>
        <p:spPr>
          <a:xfrm rot="2283305">
            <a:off x="1597263" y="4502587"/>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918649" y="3022562"/>
            <a:ext cx="2223840" cy="1288406"/>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5.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2" name="Text Box 13">
            <a:extLst>
              <a:ext uri="{FF2B5EF4-FFF2-40B4-BE49-F238E27FC236}">
                <a16:creationId xmlns:a16="http://schemas.microsoft.com/office/drawing/2014/main" id="{D57B86FE-F342-BD1E-79B1-D46CE5E14C51}"/>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33" name="Group 32">
            <a:extLst>
              <a:ext uri="{FF2B5EF4-FFF2-40B4-BE49-F238E27FC236}">
                <a16:creationId xmlns:a16="http://schemas.microsoft.com/office/drawing/2014/main" id="{8786B69E-D01E-CE31-78C3-D2BF424216BB}"/>
              </a:ext>
            </a:extLst>
          </p:cNvPr>
          <p:cNvGrpSpPr/>
          <p:nvPr/>
        </p:nvGrpSpPr>
        <p:grpSpPr>
          <a:xfrm>
            <a:off x="304800" y="795275"/>
            <a:ext cx="785094" cy="258924"/>
            <a:chOff x="5867400" y="402866"/>
            <a:chExt cx="785094" cy="406303"/>
          </a:xfrm>
        </p:grpSpPr>
        <p:sp>
          <p:nvSpPr>
            <p:cNvPr id="34" name="Arrow: Pentagon 33">
              <a:extLst>
                <a:ext uri="{FF2B5EF4-FFF2-40B4-BE49-F238E27FC236}">
                  <a16:creationId xmlns:a16="http://schemas.microsoft.com/office/drawing/2014/main" id="{DD75F8CE-7AD5-1BAD-FA98-485F464B566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DCCBA973-9314-E67E-0B58-0BD330824784}"/>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8" name="Freeform: Shape 37">
            <a:extLst>
              <a:ext uri="{FF2B5EF4-FFF2-40B4-BE49-F238E27FC236}">
                <a16:creationId xmlns:a16="http://schemas.microsoft.com/office/drawing/2014/main" id="{1F45AE1F-034E-A284-D094-24111823D1F1}"/>
              </a:ext>
            </a:extLst>
          </p:cNvPr>
          <p:cNvSpPr/>
          <p:nvPr/>
        </p:nvSpPr>
        <p:spPr>
          <a:xfrm rot="8719652">
            <a:off x="2986132" y="1934990"/>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3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61" y="1240098"/>
            <a:ext cx="11353801" cy="9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1042164" y="1284811"/>
            <a:ext cx="10071718"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游明朝" panose="02020400000000000000" pitchFamily="18" charset="-128"/>
              </a:rPr>
              <a:t>Đây là phương pháp dùng các mô hình để nghiên cứu, giải thích các tính chất của vật thật, tìm ra cơ chế hoạt động của nó. </a:t>
            </a:r>
            <a:endParaRPr lang="en-US" sz="25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a:extLst>
              <a:ext uri="{FF2B5EF4-FFF2-40B4-BE49-F238E27FC236}">
                <a16:creationId xmlns:a16="http://schemas.microsoft.com/office/drawing/2014/main" id="{78CB3D31-B385-FED2-5332-3634C1D08B71}"/>
              </a:ext>
            </a:extLst>
          </p:cNvPr>
          <p:cNvSpPr txBox="1"/>
          <p:nvPr/>
        </p:nvSpPr>
        <p:spPr>
          <a:xfrm>
            <a:off x="711343" y="2351906"/>
            <a:ext cx="8585057" cy="477054"/>
          </a:xfrm>
          <a:prstGeom prst="rect">
            <a:avLst/>
          </a:prstGeom>
          <a:noFill/>
        </p:spPr>
        <p:txBody>
          <a:bodyPr wrap="square">
            <a:spAutoFit/>
          </a:bodyPr>
          <a:lstStyle/>
          <a:p>
            <a:r>
              <a:rPr lang="en-US" sz="2500" i="1">
                <a:solidFill>
                  <a:srgbClr val="000000"/>
                </a:solidFill>
                <a:effectLst/>
                <a:latin typeface="Arial" panose="020B0604020202020204" pitchFamily="34" charset="0"/>
                <a:ea typeface="游明朝" panose="02020400000000000000" pitchFamily="18" charset="-128"/>
              </a:rPr>
              <a:t>Các loại mô hình thường dùng ở trường phổ thông</a:t>
            </a:r>
            <a:endParaRPr lang="en-US" sz="2500" i="1"/>
          </a:p>
        </p:txBody>
      </p:sp>
      <p:sp>
        <p:nvSpPr>
          <p:cNvPr id="32" name="TextBox 31">
            <a:extLst>
              <a:ext uri="{FF2B5EF4-FFF2-40B4-BE49-F238E27FC236}">
                <a16:creationId xmlns:a16="http://schemas.microsoft.com/office/drawing/2014/main" id="{CAF7B668-88B0-8222-9ADC-9161DFCB97EC}"/>
              </a:ext>
            </a:extLst>
          </p:cNvPr>
          <p:cNvSpPr txBox="1"/>
          <p:nvPr/>
        </p:nvSpPr>
        <p:spPr>
          <a:xfrm>
            <a:off x="830582" y="6129477"/>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vật chất</a:t>
            </a:r>
          </a:p>
        </p:txBody>
      </p:sp>
      <p:sp>
        <p:nvSpPr>
          <p:cNvPr id="33" name="TextBox 32">
            <a:extLst>
              <a:ext uri="{FF2B5EF4-FFF2-40B4-BE49-F238E27FC236}">
                <a16:creationId xmlns:a16="http://schemas.microsoft.com/office/drawing/2014/main" id="{B4FA44CA-F35C-7F9B-043D-65F68BA895A7}"/>
              </a:ext>
            </a:extLst>
          </p:cNvPr>
          <p:cNvSpPr txBox="1"/>
          <p:nvPr/>
        </p:nvSpPr>
        <p:spPr>
          <a:xfrm>
            <a:off x="8610600" y="6150332"/>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toán học</a:t>
            </a:r>
          </a:p>
        </p:txBody>
      </p:sp>
      <p:sp>
        <p:nvSpPr>
          <p:cNvPr id="37" name="TextBox 36">
            <a:extLst>
              <a:ext uri="{FF2B5EF4-FFF2-40B4-BE49-F238E27FC236}">
                <a16:creationId xmlns:a16="http://schemas.microsoft.com/office/drawing/2014/main" id="{81DD809B-695D-5291-D28D-CA9A10AD45DA}"/>
              </a:ext>
            </a:extLst>
          </p:cNvPr>
          <p:cNvSpPr txBox="1"/>
          <p:nvPr/>
        </p:nvSpPr>
        <p:spPr>
          <a:xfrm>
            <a:off x="4800600" y="6155946"/>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latin typeface="Arial" panose="020B0604020202020204" pitchFamily="34" charset="0"/>
                <a:ea typeface="Times New Roman" panose="02020603050405020304" pitchFamily="18" charset="0"/>
              </a:rPr>
              <a:t>Mô hình lí thuyết</a:t>
            </a:r>
          </a:p>
        </p:txBody>
      </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6">
            <a:extLst>
              <a:ext uri="{28A0092B-C50C-407E-A947-70E740481C1C}">
                <a14:useLocalDpi xmlns:a14="http://schemas.microsoft.com/office/drawing/2010/main" val="0"/>
              </a:ext>
            </a:extLst>
          </a:blip>
          <a:srcRect r="-2800" b="15555"/>
          <a:stretch/>
        </p:blipFill>
        <p:spPr>
          <a:xfrm>
            <a:off x="648323" y="3143013"/>
            <a:ext cx="3085477" cy="2534554"/>
          </a:xfrm>
          <a:prstGeom prst="rect">
            <a:avLst/>
          </a:prstGeom>
        </p:spPr>
      </p:pic>
      <p:pic>
        <p:nvPicPr>
          <p:cNvPr id="14" name="Picture 13" descr="Chart, line chart&#10;&#10;Description automatically generated">
            <a:extLst>
              <a:ext uri="{FF2B5EF4-FFF2-40B4-BE49-F238E27FC236}">
                <a16:creationId xmlns:a16="http://schemas.microsoft.com/office/drawing/2014/main" id="{0CD5E125-FB2A-AD6A-5BE2-E2718A71169E}"/>
              </a:ext>
            </a:extLst>
          </p:cNvPr>
          <p:cNvPicPr>
            <a:picLocks noChangeAspect="1"/>
          </p:cNvPicPr>
          <p:nvPr/>
        </p:nvPicPr>
        <p:blipFill rotWithShape="1">
          <a:blip r:embed="rId7">
            <a:extLst>
              <a:ext uri="{28A0092B-C50C-407E-A947-70E740481C1C}">
                <a14:useLocalDpi xmlns:a14="http://schemas.microsoft.com/office/drawing/2010/main" val="0"/>
              </a:ext>
            </a:extLst>
          </a:blip>
          <a:srcRect l="1" r="268" b="7429"/>
          <a:stretch/>
        </p:blipFill>
        <p:spPr>
          <a:xfrm>
            <a:off x="3978919" y="3526363"/>
            <a:ext cx="4052084" cy="2151204"/>
          </a:xfrm>
          <a:prstGeom prst="rect">
            <a:avLst/>
          </a:prstGeom>
        </p:spPr>
      </p:pic>
      <p:grpSp>
        <p:nvGrpSpPr>
          <p:cNvPr id="38" name="Group 37">
            <a:extLst>
              <a:ext uri="{FF2B5EF4-FFF2-40B4-BE49-F238E27FC236}">
                <a16:creationId xmlns:a16="http://schemas.microsoft.com/office/drawing/2014/main" id="{AACAD8C5-9D12-CFB8-D570-21118C45FBC0}"/>
              </a:ext>
            </a:extLst>
          </p:cNvPr>
          <p:cNvGrpSpPr/>
          <p:nvPr/>
        </p:nvGrpSpPr>
        <p:grpSpPr>
          <a:xfrm>
            <a:off x="8607393" y="4410290"/>
            <a:ext cx="3737008" cy="851445"/>
            <a:chOff x="838200" y="3178924"/>
            <a:chExt cx="3869649" cy="1308472"/>
          </a:xfrm>
        </p:grpSpPr>
        <p:pic>
          <p:nvPicPr>
            <p:cNvPr id="39" name="Picture 38" descr="empty-red-rectangle">
              <a:extLst>
                <a:ext uri="{FF2B5EF4-FFF2-40B4-BE49-F238E27FC236}">
                  <a16:creationId xmlns:a16="http://schemas.microsoft.com/office/drawing/2014/main" id="{59280098-C5D3-93AB-95E5-F0E1766671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0" name="Object 60">
                  <a:extLst>
                    <a:ext uri="{FF2B5EF4-FFF2-40B4-BE49-F238E27FC236}">
                      <a16:creationId xmlns:a16="http://schemas.microsoft.com/office/drawing/2014/main" id="{CB4C6117-FB69-8769-5C35-B169E327109A}"/>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9"/>
                  <a:stretch>
                    <a:fillRect/>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79326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P spid="33" grpId="0"/>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262084-A3F5-4654-8220-CC8462A10014}"/>
              </a:ext>
            </a:extLst>
          </p:cNvPr>
          <p:cNvSpPr/>
          <p:nvPr/>
        </p:nvSpPr>
        <p:spPr>
          <a:xfrm>
            <a:off x="847023" y="753466"/>
            <a:ext cx="10972800" cy="81554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 name="Text Box 29">
            <a:extLst>
              <a:ext uri="{FF2B5EF4-FFF2-40B4-BE49-F238E27FC236}">
                <a16:creationId xmlns:a16="http://schemas.microsoft.com/office/drawing/2014/main" id="{64E8A8C4-B04B-4CEF-B4AA-D3240FE03EFB}"/>
              </a:ext>
            </a:extLst>
          </p:cNvPr>
          <p:cNvSpPr txBox="1">
            <a:spLocks noChangeArrowheads="1"/>
          </p:cNvSpPr>
          <p:nvPr/>
        </p:nvSpPr>
        <p:spPr bwMode="auto">
          <a:xfrm>
            <a:off x="897468" y="753466"/>
            <a:ext cx="10790409"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i="1">
                <a:solidFill>
                  <a:srgbClr val="000000"/>
                </a:solidFill>
                <a:effectLst/>
                <a:latin typeface="Arial" panose="020B0604020202020204" pitchFamily="34" charset="0"/>
                <a:ea typeface="Times New Roman" panose="02020603050405020304" pitchFamily="18" charset="0"/>
              </a:rPr>
              <a:t>Hình bên là các nhà vật lí tiêu biểu cho mỗi giai đoạn phát triển khoa học và công nghệ của nhân loại. Em đã biết gì về các nhà khoa học này?</a:t>
            </a:r>
            <a:endParaRPr lang="en-US" sz="2500">
              <a:effectLst/>
              <a:latin typeface="Times New Roman" panose="02020603050405020304" pitchFamily="18" charset="0"/>
              <a:ea typeface="Times New Roman" panose="02020603050405020304" pitchFamily="18" charset="0"/>
            </a:endParaRPr>
          </a:p>
        </p:txBody>
      </p:sp>
      <p:grpSp>
        <p:nvGrpSpPr>
          <p:cNvPr id="24" name="Group 23">
            <a:extLst>
              <a:ext uri="{FF2B5EF4-FFF2-40B4-BE49-F238E27FC236}">
                <a16:creationId xmlns:a16="http://schemas.microsoft.com/office/drawing/2014/main" id="{D5A6BD2F-670B-4984-920B-1A20823759DC}"/>
              </a:ext>
            </a:extLst>
          </p:cNvPr>
          <p:cNvGrpSpPr/>
          <p:nvPr/>
        </p:nvGrpSpPr>
        <p:grpSpPr>
          <a:xfrm>
            <a:off x="1472313" y="4572000"/>
            <a:ext cx="2461361" cy="1623713"/>
            <a:chOff x="3308700" y="4389025"/>
            <a:chExt cx="2863500" cy="1844195"/>
          </a:xfrm>
        </p:grpSpPr>
        <p:pic>
          <p:nvPicPr>
            <p:cNvPr id="22" name="Picture 21" descr="A picture containing sky, outdoor, building, tower&#10;&#10;Description automatically generated">
              <a:extLst>
                <a:ext uri="{FF2B5EF4-FFF2-40B4-BE49-F238E27FC236}">
                  <a16:creationId xmlns:a16="http://schemas.microsoft.com/office/drawing/2014/main" id="{C44ECDF4-762D-4DF2-A4F9-1AA69E7E7B48}"/>
                </a:ext>
              </a:extLst>
            </p:cNvPr>
            <p:cNvPicPr>
              <a:picLocks noChangeAspect="1"/>
            </p:cNvPicPr>
            <p:nvPr/>
          </p:nvPicPr>
          <p:blipFill rotWithShape="1">
            <a:blip r:embed="rId3">
              <a:extLst>
                <a:ext uri="{28A0092B-C50C-407E-A947-70E740481C1C}">
                  <a14:useLocalDpi xmlns:a14="http://schemas.microsoft.com/office/drawing/2010/main" val="0"/>
                </a:ext>
              </a:extLst>
            </a:blip>
            <a:srcRect l="14854" r="8227"/>
            <a:stretch/>
          </p:blipFill>
          <p:spPr>
            <a:xfrm>
              <a:off x="3308700" y="4389025"/>
              <a:ext cx="1418546" cy="1844195"/>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65B65EC-74D0-404F-8221-0FCC07140E03}"/>
                </a:ext>
              </a:extLst>
            </p:cNvPr>
            <p:cNvPicPr>
              <a:picLocks noChangeAspect="1"/>
            </p:cNvPicPr>
            <p:nvPr/>
          </p:nvPicPr>
          <p:blipFill rotWithShape="1">
            <a:blip r:embed="rId4">
              <a:extLst>
                <a:ext uri="{28A0092B-C50C-407E-A947-70E740481C1C}">
                  <a14:useLocalDpi xmlns:a14="http://schemas.microsoft.com/office/drawing/2010/main" val="0"/>
                </a:ext>
              </a:extLst>
            </a:blip>
            <a:srcRect l="19476" t="23837" r="11708" b="4446"/>
            <a:stretch/>
          </p:blipFill>
          <p:spPr>
            <a:xfrm>
              <a:off x="4743664" y="4389025"/>
              <a:ext cx="1428536" cy="1844195"/>
            </a:xfrm>
            <a:prstGeom prst="rect">
              <a:avLst/>
            </a:prstGeom>
          </p:spPr>
        </p:pic>
      </p:grpSp>
      <p:pic>
        <p:nvPicPr>
          <p:cNvPr id="28" name="Picture 27" descr="A picture containing graphical user interface&#10;&#10;Description automatically generated">
            <a:extLst>
              <a:ext uri="{FF2B5EF4-FFF2-40B4-BE49-F238E27FC236}">
                <a16:creationId xmlns:a16="http://schemas.microsoft.com/office/drawing/2014/main" id="{6D01AEEC-AE4A-4E2D-9A34-6DD6A586DB8D}"/>
              </a:ext>
            </a:extLst>
          </p:cNvPr>
          <p:cNvPicPr>
            <a:picLocks noChangeAspect="1"/>
          </p:cNvPicPr>
          <p:nvPr/>
        </p:nvPicPr>
        <p:blipFill rotWithShape="1">
          <a:blip r:embed="rId5">
            <a:extLst>
              <a:ext uri="{28A0092B-C50C-407E-A947-70E740481C1C}">
                <a14:useLocalDpi xmlns:a14="http://schemas.microsoft.com/office/drawing/2010/main" val="0"/>
              </a:ext>
            </a:extLst>
          </a:blip>
          <a:srcRect l="13366" t="-1646" r="9340" b="-2753"/>
          <a:stretch/>
        </p:blipFill>
        <p:spPr>
          <a:xfrm>
            <a:off x="8839564" y="4438399"/>
            <a:ext cx="2504563" cy="1905861"/>
          </a:xfrm>
          <a:prstGeom prst="rect">
            <a:avLst/>
          </a:prstGeom>
          <a:ln>
            <a:noFill/>
          </a:ln>
          <a:effectLst>
            <a:softEdge rad="112500"/>
          </a:effectLst>
        </p:spPr>
      </p:pic>
      <p:pic>
        <p:nvPicPr>
          <p:cNvPr id="3" name="Picture 2">
            <a:extLst>
              <a:ext uri="{FF2B5EF4-FFF2-40B4-BE49-F238E27FC236}">
                <a16:creationId xmlns:a16="http://schemas.microsoft.com/office/drawing/2014/main" id="{CBD2D361-13F5-4EE3-8274-49517188CDEE}"/>
              </a:ext>
            </a:extLst>
          </p:cNvPr>
          <p:cNvPicPr>
            <a:picLocks noChangeAspect="1"/>
          </p:cNvPicPr>
          <p:nvPr/>
        </p:nvPicPr>
        <p:blipFill>
          <a:blip r:embed="rId6"/>
          <a:stretch>
            <a:fillRect/>
          </a:stretch>
        </p:blipFill>
        <p:spPr>
          <a:xfrm>
            <a:off x="4895916" y="4690826"/>
            <a:ext cx="3107912" cy="1401008"/>
          </a:xfrm>
          <a:prstGeom prst="rect">
            <a:avLst/>
          </a:prstGeom>
        </p:spPr>
      </p:pic>
      <p:sp>
        <p:nvSpPr>
          <p:cNvPr id="2" name="TextBox 1">
            <a:extLst>
              <a:ext uri="{FF2B5EF4-FFF2-40B4-BE49-F238E27FC236}">
                <a16:creationId xmlns:a16="http://schemas.microsoft.com/office/drawing/2014/main" id="{FE619541-552A-C8CF-EF9D-3B3CE2DB0A69}"/>
              </a:ext>
            </a:extLst>
          </p:cNvPr>
          <p:cNvSpPr txBox="1"/>
          <p:nvPr/>
        </p:nvSpPr>
        <p:spPr>
          <a:xfrm>
            <a:off x="335911" y="5121654"/>
            <a:ext cx="1159932" cy="400110"/>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Gợi ý:</a:t>
            </a:r>
          </a:p>
        </p:txBody>
      </p:sp>
      <p:grpSp>
        <p:nvGrpSpPr>
          <p:cNvPr id="35" name="Group 34">
            <a:extLst>
              <a:ext uri="{FF2B5EF4-FFF2-40B4-BE49-F238E27FC236}">
                <a16:creationId xmlns:a16="http://schemas.microsoft.com/office/drawing/2014/main" id="{F411856E-3AA2-394F-E4D9-92CCED997999}"/>
              </a:ext>
            </a:extLst>
          </p:cNvPr>
          <p:cNvGrpSpPr/>
          <p:nvPr/>
        </p:nvGrpSpPr>
        <p:grpSpPr>
          <a:xfrm>
            <a:off x="492857" y="487470"/>
            <a:ext cx="573943" cy="732171"/>
            <a:chOff x="492857" y="487470"/>
            <a:chExt cx="573943" cy="732171"/>
          </a:xfrm>
        </p:grpSpPr>
        <p:grpSp>
          <p:nvGrpSpPr>
            <p:cNvPr id="32" name="Group 31">
              <a:extLst>
                <a:ext uri="{FF2B5EF4-FFF2-40B4-BE49-F238E27FC236}">
                  <a16:creationId xmlns:a16="http://schemas.microsoft.com/office/drawing/2014/main" id="{9DE68206-2F87-8E74-63DE-55389ABC310F}"/>
                </a:ext>
              </a:extLst>
            </p:cNvPr>
            <p:cNvGrpSpPr/>
            <p:nvPr/>
          </p:nvGrpSpPr>
          <p:grpSpPr>
            <a:xfrm>
              <a:off x="492857" y="487470"/>
              <a:ext cx="573943" cy="531990"/>
              <a:chOff x="492857" y="307120"/>
              <a:chExt cx="758778" cy="712340"/>
            </a:xfrm>
          </p:grpSpPr>
          <p:sp>
            <p:nvSpPr>
              <p:cNvPr id="12" name="Oval 11">
                <a:extLst>
                  <a:ext uri="{FF2B5EF4-FFF2-40B4-BE49-F238E27FC236}">
                    <a16:creationId xmlns:a16="http://schemas.microsoft.com/office/drawing/2014/main" id="{E6F6BABD-6574-4CDE-9BC9-8F1872B77113}"/>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686E9668-37DD-1FF7-53EE-A3A1999E16C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34" name="Picture 33" descr="A picture containing handwear&#10;&#10;Description automatically generated">
              <a:extLst>
                <a:ext uri="{FF2B5EF4-FFF2-40B4-BE49-F238E27FC236}">
                  <a16:creationId xmlns:a16="http://schemas.microsoft.com/office/drawing/2014/main" id="{93BA727E-612E-E26C-6AA1-7E633E683C9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grpSp>
        <p:nvGrpSpPr>
          <p:cNvPr id="36" name="Group 56">
            <a:extLst>
              <a:ext uri="{FF2B5EF4-FFF2-40B4-BE49-F238E27FC236}">
                <a16:creationId xmlns:a16="http://schemas.microsoft.com/office/drawing/2014/main" id="{5E04D42E-707C-41BF-2A0E-4EE28F9C38D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37" name="Rounded Rectangle 57">
              <a:extLst>
                <a:ext uri="{FF2B5EF4-FFF2-40B4-BE49-F238E27FC236}">
                  <a16:creationId xmlns:a16="http://schemas.microsoft.com/office/drawing/2014/main" id="{F4203CA8-622B-150C-9CD0-9B832E69210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8" name="Rounded Rectangle 4">
              <a:extLst>
                <a:ext uri="{FF2B5EF4-FFF2-40B4-BE49-F238E27FC236}">
                  <a16:creationId xmlns:a16="http://schemas.microsoft.com/office/drawing/2014/main" id="{4718F44F-7E90-922E-6ACB-8057104F8E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40" name="TextBox 39">
            <a:extLst>
              <a:ext uri="{FF2B5EF4-FFF2-40B4-BE49-F238E27FC236}">
                <a16:creationId xmlns:a16="http://schemas.microsoft.com/office/drawing/2014/main" id="{1ABBCD21-AD38-8EF7-0D14-0A6F8D41CD3F}"/>
              </a:ext>
            </a:extLst>
          </p:cNvPr>
          <p:cNvSpPr txBox="1"/>
          <p:nvPr/>
        </p:nvSpPr>
        <p:spPr>
          <a:xfrm>
            <a:off x="1165350" y="6180802"/>
            <a:ext cx="277522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Cha đẻ của phương pháp thực nghiệm</a:t>
            </a:r>
            <a:endParaRPr lang="en-US"/>
          </a:p>
        </p:txBody>
      </p:sp>
      <p:sp>
        <p:nvSpPr>
          <p:cNvPr id="42" name="TextBox 41">
            <a:extLst>
              <a:ext uri="{FF2B5EF4-FFF2-40B4-BE49-F238E27FC236}">
                <a16:creationId xmlns:a16="http://schemas.microsoft.com/office/drawing/2014/main" id="{EF3CC398-9D25-13A4-CB80-7AD270D2639B}"/>
              </a:ext>
            </a:extLst>
          </p:cNvPr>
          <p:cNvSpPr txBox="1"/>
          <p:nvPr/>
        </p:nvSpPr>
        <p:spPr>
          <a:xfrm>
            <a:off x="4927983" y="6180802"/>
            <a:ext cx="266955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định luật vạn vật hấp dẫn</a:t>
            </a:r>
            <a:endParaRPr lang="en-US"/>
          </a:p>
        </p:txBody>
      </p:sp>
      <p:sp>
        <p:nvSpPr>
          <p:cNvPr id="43" name="TextBox 42">
            <a:extLst>
              <a:ext uri="{FF2B5EF4-FFF2-40B4-BE49-F238E27FC236}">
                <a16:creationId xmlns:a16="http://schemas.microsoft.com/office/drawing/2014/main" id="{06831B40-3F35-9F63-8DA5-46F70B51BF6C}"/>
              </a:ext>
            </a:extLst>
          </p:cNvPr>
          <p:cNvSpPr txBox="1"/>
          <p:nvPr/>
        </p:nvSpPr>
        <p:spPr>
          <a:xfrm>
            <a:off x="8607651" y="6181168"/>
            <a:ext cx="3062754"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thuyết tương đối và công thức E = mc</a:t>
            </a:r>
            <a:r>
              <a:rPr lang="en-US" sz="1800" i="1" baseline="30000">
                <a:solidFill>
                  <a:srgbClr val="000000"/>
                </a:solidFill>
                <a:effectLst/>
                <a:latin typeface="Arial" panose="020B0604020202020204" pitchFamily="34" charset="0"/>
                <a:ea typeface="游明朝" panose="02020400000000000000" pitchFamily="18" charset="-128"/>
              </a:rPr>
              <a:t>2</a:t>
            </a:r>
            <a:endParaRPr lang="en-US" baseline="30000"/>
          </a:p>
        </p:txBody>
      </p:sp>
      <p:pic>
        <p:nvPicPr>
          <p:cNvPr id="44" name="Picture 43" descr="A person in a suit and tie&#10;&#10;Description automatically generated">
            <a:extLst>
              <a:ext uri="{FF2B5EF4-FFF2-40B4-BE49-F238E27FC236}">
                <a16:creationId xmlns:a16="http://schemas.microsoft.com/office/drawing/2014/main" id="{578D3BAE-92F6-DC09-0D3D-30547BEE93E7}"/>
              </a:ext>
            </a:extLst>
          </p:cNvPr>
          <p:cNvPicPr>
            <a:picLocks noChangeAspect="1"/>
          </p:cNvPicPr>
          <p:nvPr/>
        </p:nvPicPr>
        <p:blipFill rotWithShape="1">
          <a:blip r:embed="rId11">
            <a:extLst>
              <a:ext uri="{28A0092B-C50C-407E-A947-70E740481C1C}">
                <a14:useLocalDpi xmlns:a14="http://schemas.microsoft.com/office/drawing/2010/main" val="0"/>
              </a:ext>
            </a:extLst>
          </a:blip>
          <a:srcRect l="-1798" t="13692" r="-1767" b="8732"/>
          <a:stretch/>
        </p:blipFill>
        <p:spPr>
          <a:xfrm>
            <a:off x="1448456" y="1803241"/>
            <a:ext cx="2514599" cy="2623929"/>
          </a:xfrm>
          <a:prstGeom prst="rect">
            <a:avLst/>
          </a:prstGeom>
          <a:ln>
            <a:noFill/>
          </a:ln>
          <a:effectLst>
            <a:softEdge rad="112500"/>
          </a:effectLst>
        </p:spPr>
      </p:pic>
      <p:pic>
        <p:nvPicPr>
          <p:cNvPr id="45" name="Content Placeholder 4" descr="A painting of a person&#10;&#10;Description automatically generated with low confidence">
            <a:extLst>
              <a:ext uri="{FF2B5EF4-FFF2-40B4-BE49-F238E27FC236}">
                <a16:creationId xmlns:a16="http://schemas.microsoft.com/office/drawing/2014/main" id="{B9141731-20A3-5C0E-21CA-D7CCF2CDE76F}"/>
              </a:ext>
            </a:extLst>
          </p:cNvPr>
          <p:cNvPicPr>
            <a:picLocks noChangeAspect="1"/>
          </p:cNvPicPr>
          <p:nvPr/>
        </p:nvPicPr>
        <p:blipFill rotWithShape="1">
          <a:blip r:embed="rId12">
            <a:extLst>
              <a:ext uri="{28A0092B-C50C-407E-A947-70E740481C1C}">
                <a14:useLocalDpi xmlns:a14="http://schemas.microsoft.com/office/drawing/2010/main" val="0"/>
              </a:ext>
            </a:extLst>
          </a:blip>
          <a:srcRect l="1" r="341" b="13521"/>
          <a:stretch/>
        </p:blipFill>
        <p:spPr>
          <a:xfrm>
            <a:off x="5127865" y="1735133"/>
            <a:ext cx="2492134" cy="2713705"/>
          </a:xfrm>
          <a:prstGeom prst="rect">
            <a:avLst/>
          </a:prstGeom>
          <a:ln>
            <a:noFill/>
          </a:ln>
          <a:effectLst>
            <a:softEdge rad="112500"/>
          </a:effectLst>
        </p:spPr>
      </p:pic>
      <p:sp>
        <p:nvSpPr>
          <p:cNvPr id="48" name="TextBox 47">
            <a:extLst>
              <a:ext uri="{FF2B5EF4-FFF2-40B4-BE49-F238E27FC236}">
                <a16:creationId xmlns:a16="http://schemas.microsoft.com/office/drawing/2014/main" id="{03551842-2D8B-7B8C-EF8B-90E15717AD19}"/>
              </a:ext>
            </a:extLst>
          </p:cNvPr>
          <p:cNvSpPr txBox="1"/>
          <p:nvPr/>
        </p:nvSpPr>
        <p:spPr>
          <a:xfrm>
            <a:off x="5347568" y="4045952"/>
            <a:ext cx="2227506" cy="323165"/>
          </a:xfrm>
          <a:prstGeom prst="rect">
            <a:avLst/>
          </a:prstGeom>
          <a:noFill/>
        </p:spPr>
        <p:txBody>
          <a:bodyPr wrap="square">
            <a:spAutoFit/>
          </a:bodyPr>
          <a:lstStyle/>
          <a:p>
            <a:pPr marL="0" marR="0">
              <a:spcBef>
                <a:spcPts val="0"/>
              </a:spcBef>
            </a:pPr>
            <a:r>
              <a:rPr lang="en-US" sz="1500" b="1" i="1">
                <a:solidFill>
                  <a:schemeClr val="bg1"/>
                </a:solidFill>
                <a:effectLst/>
                <a:latin typeface="Arial" panose="020B0604020202020204" pitchFamily="34" charset="0"/>
                <a:ea typeface="Times New Roman" panose="02020603050405020304" pitchFamily="18" charset="0"/>
              </a:rPr>
              <a:t>Newton (1642 -1727)</a:t>
            </a:r>
          </a:p>
        </p:txBody>
      </p:sp>
      <p:sp>
        <p:nvSpPr>
          <p:cNvPr id="52" name="TextBox 51">
            <a:extLst>
              <a:ext uri="{FF2B5EF4-FFF2-40B4-BE49-F238E27FC236}">
                <a16:creationId xmlns:a16="http://schemas.microsoft.com/office/drawing/2014/main" id="{E34120C6-A8AF-75D0-4FE3-5117EDDB5A10}"/>
              </a:ext>
            </a:extLst>
          </p:cNvPr>
          <p:cNvSpPr txBox="1"/>
          <p:nvPr/>
        </p:nvSpPr>
        <p:spPr>
          <a:xfrm>
            <a:off x="1828667" y="4045952"/>
            <a:ext cx="2011473" cy="323165"/>
          </a:xfrm>
          <a:prstGeom prst="rect">
            <a:avLst/>
          </a:prstGeom>
          <a:noFill/>
        </p:spPr>
        <p:txBody>
          <a:bodyPr wrap="square">
            <a:spAutoFit/>
          </a:bodyPr>
          <a:lstStyle/>
          <a:p>
            <a:r>
              <a:rPr lang="en-US" sz="1500" i="1">
                <a:solidFill>
                  <a:schemeClr val="bg1"/>
                </a:solidFill>
                <a:effectLst/>
                <a:latin typeface="Arial" panose="020B0604020202020204" pitchFamily="34" charset="0"/>
                <a:ea typeface="游明朝" panose="02020400000000000000" pitchFamily="18" charset="-128"/>
              </a:rPr>
              <a:t>Galilei (1564-1642) </a:t>
            </a:r>
            <a:endParaRPr lang="en-US" sz="1500">
              <a:solidFill>
                <a:schemeClr val="bg1"/>
              </a:solidFill>
            </a:endParaRPr>
          </a:p>
        </p:txBody>
      </p:sp>
      <p:pic>
        <p:nvPicPr>
          <p:cNvPr id="55" name="Picture 54">
            <a:extLst>
              <a:ext uri="{FF2B5EF4-FFF2-40B4-BE49-F238E27FC236}">
                <a16:creationId xmlns:a16="http://schemas.microsoft.com/office/drawing/2014/main" id="{ABABBB2B-E2A2-63DF-1F11-19F357917C6E}"/>
              </a:ext>
            </a:extLst>
          </p:cNvPr>
          <p:cNvPicPr>
            <a:picLocks noChangeAspect="1"/>
          </p:cNvPicPr>
          <p:nvPr/>
        </p:nvPicPr>
        <p:blipFill rotWithShape="1">
          <a:blip r:embed="rId13">
            <a:extLst>
              <a:ext uri="{28A0092B-C50C-407E-A947-70E740481C1C}">
                <a14:useLocalDpi xmlns:a14="http://schemas.microsoft.com/office/drawing/2010/main" val="0"/>
              </a:ext>
            </a:extLst>
          </a:blip>
          <a:srcRect r="460" b="9765"/>
          <a:stretch/>
        </p:blipFill>
        <p:spPr>
          <a:xfrm>
            <a:off x="8816209" y="1661821"/>
            <a:ext cx="2392670" cy="2707296"/>
          </a:xfrm>
          <a:prstGeom prst="rect">
            <a:avLst/>
          </a:prstGeom>
          <a:ln>
            <a:noFill/>
          </a:ln>
          <a:effectLst>
            <a:softEdge rad="112500"/>
          </a:effectLst>
        </p:spPr>
      </p:pic>
      <p:sp>
        <p:nvSpPr>
          <p:cNvPr id="56" name="TextBox 55">
            <a:extLst>
              <a:ext uri="{FF2B5EF4-FFF2-40B4-BE49-F238E27FC236}">
                <a16:creationId xmlns:a16="http://schemas.microsoft.com/office/drawing/2014/main" id="{407A388A-E417-05E9-FBD5-C7318EB57893}"/>
              </a:ext>
            </a:extLst>
          </p:cNvPr>
          <p:cNvSpPr txBox="1"/>
          <p:nvPr/>
        </p:nvSpPr>
        <p:spPr>
          <a:xfrm>
            <a:off x="9053070" y="3991255"/>
            <a:ext cx="2660531" cy="323165"/>
          </a:xfrm>
          <a:prstGeom prst="rect">
            <a:avLst/>
          </a:prstGeom>
          <a:noFill/>
        </p:spPr>
        <p:txBody>
          <a:bodyPr wrap="square">
            <a:spAutoFit/>
          </a:bodyPr>
          <a:lstStyle/>
          <a:p>
            <a:pPr marL="0" marR="0">
              <a:spcBef>
                <a:spcPts val="0"/>
              </a:spcBef>
            </a:pPr>
            <a:r>
              <a:rPr lang="en-US" sz="1500" b="1" i="1">
                <a:solidFill>
                  <a:schemeClr val="bg1"/>
                </a:solidFill>
                <a:effectLst/>
                <a:latin typeface="Arial" panose="020B0604020202020204" pitchFamily="34" charset="0"/>
                <a:ea typeface="Times New Roman" panose="02020603050405020304" pitchFamily="18" charset="0"/>
              </a:rPr>
              <a:t>Einstein </a:t>
            </a:r>
            <a:r>
              <a:rPr lang="en-US" sz="1500" i="1">
                <a:solidFill>
                  <a:schemeClr val="bg1"/>
                </a:solidFill>
                <a:effectLst/>
                <a:latin typeface="Arial" panose="020B0604020202020204" pitchFamily="34" charset="0"/>
                <a:ea typeface="游明朝" panose="02020400000000000000" pitchFamily="18" charset="-128"/>
              </a:rPr>
              <a:t>(1879-1955) </a:t>
            </a:r>
            <a:endParaRPr lang="en-US" sz="1500">
              <a:solidFill>
                <a:schemeClr val="bg1"/>
              </a:solidFill>
            </a:endParaRPr>
          </a:p>
        </p:txBody>
      </p:sp>
    </p:spTree>
    <p:extLst>
      <p:ext uri="{BB962C8B-B14F-4D97-AF65-F5344CB8AC3E}">
        <p14:creationId xmlns:p14="http://schemas.microsoft.com/office/powerpoint/2010/main" val="7436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2" grpId="0"/>
      <p:bldP spid="4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44" y="1668936"/>
            <a:ext cx="12039942" cy="60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680783" y="1720118"/>
            <a:ext cx="11163298" cy="461665"/>
          </a:xfrm>
          <a:prstGeom prst="rect">
            <a:avLst/>
          </a:prstGeom>
          <a:noFill/>
        </p:spPr>
        <p:txBody>
          <a:bodyPr wrap="square">
            <a:spAutoFit/>
          </a:bodyPr>
          <a:lstStyle/>
          <a:p>
            <a:pPr marL="0" marR="0">
              <a:spcBef>
                <a:spcPts val="0"/>
              </a:spcBef>
            </a:pPr>
            <a:r>
              <a:rPr lang="en-US" sz="2400">
                <a:solidFill>
                  <a:srgbClr val="000000"/>
                </a:solidFill>
                <a:effectLst/>
                <a:latin typeface="Arial" panose="020B0604020202020204" pitchFamily="34" charset="0"/>
                <a:ea typeface="游明朝" panose="02020400000000000000" pitchFamily="18" charset="-128"/>
              </a:rPr>
              <a:t>Là các vật thu nhỏ hoặc phóng to của vật thật, có một số đặc điểm giống vật thật. </a:t>
            </a:r>
            <a:endParaRPr lang="en-US" sz="24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5">
            <a:extLst>
              <a:ext uri="{28A0092B-C50C-407E-A947-70E740481C1C}">
                <a14:useLocalDpi xmlns:a14="http://schemas.microsoft.com/office/drawing/2010/main" val="0"/>
              </a:ext>
            </a:extLst>
          </a:blip>
          <a:srcRect r="-1643" b="22424"/>
          <a:stretch/>
        </p:blipFill>
        <p:spPr>
          <a:xfrm>
            <a:off x="529749" y="2520359"/>
            <a:ext cx="3707290" cy="2829491"/>
          </a:xfrm>
          <a:prstGeom prst="rect">
            <a:avLst/>
          </a:prstGeom>
        </p:spPr>
      </p:pic>
      <p:sp>
        <p:nvSpPr>
          <p:cNvPr id="25" name="TextBox 24">
            <a:extLst>
              <a:ext uri="{FF2B5EF4-FFF2-40B4-BE49-F238E27FC236}">
                <a16:creationId xmlns:a16="http://schemas.microsoft.com/office/drawing/2014/main" id="{202CF830-77DA-7E11-5A81-471D571E443D}"/>
              </a:ext>
            </a:extLst>
          </p:cNvPr>
          <p:cNvSpPr txBox="1"/>
          <p:nvPr/>
        </p:nvSpPr>
        <p:spPr>
          <a:xfrm>
            <a:off x="328061" y="5349850"/>
            <a:ext cx="4694723" cy="124649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Quả địa cầu trong phòng thí nghiệm là ví dụ về mô hình vật chất thu nhỏ của Trái Đất</a:t>
            </a:r>
            <a:endParaRPr lang="en-US" sz="2500"/>
          </a:p>
        </p:txBody>
      </p:sp>
      <p:sp>
        <p:nvSpPr>
          <p:cNvPr id="27" name="TextBox 26">
            <a:extLst>
              <a:ext uri="{FF2B5EF4-FFF2-40B4-BE49-F238E27FC236}">
                <a16:creationId xmlns:a16="http://schemas.microsoft.com/office/drawing/2014/main" id="{4934A9E7-C0C2-6A78-723E-77636E2BAF6D}"/>
              </a:ext>
            </a:extLst>
          </p:cNvPr>
          <p:cNvSpPr txBox="1"/>
          <p:nvPr/>
        </p:nvSpPr>
        <p:spPr>
          <a:xfrm>
            <a:off x="5257800" y="5486400"/>
            <a:ext cx="6705600" cy="861774"/>
          </a:xfrm>
          <a:prstGeom prst="rect">
            <a:avLst/>
          </a:prstGeom>
          <a:noFill/>
        </p:spPr>
        <p:txBody>
          <a:bodyPr wrap="square">
            <a:spAutoFit/>
          </a:bodyPr>
          <a:lstStyle/>
          <a:p>
            <a:pPr algn="ctr"/>
            <a:r>
              <a:rPr lang="en-US" sz="2500">
                <a:solidFill>
                  <a:srgbClr val="000000"/>
                </a:solidFill>
                <a:latin typeface="Arial" panose="020B0604020202020204" pitchFamily="34" charset="0"/>
                <a:ea typeface="游明朝" panose="02020400000000000000" pitchFamily="18" charset="-128"/>
              </a:rPr>
              <a:t>H</a:t>
            </a:r>
            <a:r>
              <a:rPr lang="en-US" sz="2500">
                <a:solidFill>
                  <a:srgbClr val="000000"/>
                </a:solidFill>
                <a:effectLst/>
                <a:latin typeface="Arial" panose="020B0604020202020204" pitchFamily="34" charset="0"/>
                <a:ea typeface="游明朝" panose="02020400000000000000" pitchFamily="18" charset="-128"/>
              </a:rPr>
              <a:t>ệ Mặt Trời có thể coi là mô hình vật chất phóng to của mẫu nguyên tử của Rutherford. </a:t>
            </a:r>
            <a:endParaRPr lang="en-US" sz="2500"/>
          </a:p>
        </p:txBody>
      </p:sp>
      <p:pic>
        <p:nvPicPr>
          <p:cNvPr id="10" name="Picture 9" descr="A group of planets in space&#10;&#10;Description automatically generated with low confidence">
            <a:extLst>
              <a:ext uri="{FF2B5EF4-FFF2-40B4-BE49-F238E27FC236}">
                <a16:creationId xmlns:a16="http://schemas.microsoft.com/office/drawing/2014/main" id="{1D0B3DB1-3D07-7D3A-6F14-5A79A8166C44}"/>
              </a:ext>
            </a:extLst>
          </p:cNvPr>
          <p:cNvPicPr>
            <a:picLocks noChangeAspect="1"/>
          </p:cNvPicPr>
          <p:nvPr/>
        </p:nvPicPr>
        <p:blipFill rotWithShape="1">
          <a:blip r:embed="rId6">
            <a:extLst>
              <a:ext uri="{28A0092B-C50C-407E-A947-70E740481C1C}">
                <a14:useLocalDpi xmlns:a14="http://schemas.microsoft.com/office/drawing/2010/main" val="0"/>
              </a:ext>
            </a:extLst>
          </a:blip>
          <a:srcRect l="9109" r="7574" b="2164"/>
          <a:stretch/>
        </p:blipFill>
        <p:spPr>
          <a:xfrm>
            <a:off x="7573279" y="2579999"/>
            <a:ext cx="4191000" cy="2768247"/>
          </a:xfrm>
          <a:prstGeom prst="rect">
            <a:avLst/>
          </a:prstGeom>
        </p:spPr>
      </p:pic>
      <p:pic>
        <p:nvPicPr>
          <p:cNvPr id="28" name="Picture 27" descr="Diagram, schematic&#10;&#10;Description automatically generated">
            <a:extLst>
              <a:ext uri="{FF2B5EF4-FFF2-40B4-BE49-F238E27FC236}">
                <a16:creationId xmlns:a16="http://schemas.microsoft.com/office/drawing/2014/main" id="{34AC0DF6-C341-4D2F-5E78-46A7DE273ED3}"/>
              </a:ext>
            </a:extLst>
          </p:cNvPr>
          <p:cNvPicPr>
            <a:picLocks noChangeAspect="1"/>
          </p:cNvPicPr>
          <p:nvPr/>
        </p:nvPicPr>
        <p:blipFill rotWithShape="1">
          <a:blip r:embed="rId7">
            <a:extLst>
              <a:ext uri="{28A0092B-C50C-407E-A947-70E740481C1C}">
                <a14:useLocalDpi xmlns:a14="http://schemas.microsoft.com/office/drawing/2010/main" val="0"/>
              </a:ext>
            </a:extLst>
          </a:blip>
          <a:srcRect l="15628" t="1011" r="14838" b="7535"/>
          <a:stretch/>
        </p:blipFill>
        <p:spPr>
          <a:xfrm>
            <a:off x="4357134" y="2520359"/>
            <a:ext cx="3096050" cy="2877470"/>
          </a:xfrm>
          <a:prstGeom prst="rect">
            <a:avLst/>
          </a:prstGeom>
        </p:spPr>
      </p:pic>
      <p:sp>
        <p:nvSpPr>
          <p:cNvPr id="29" name="TextBox 28">
            <a:extLst>
              <a:ext uri="{FF2B5EF4-FFF2-40B4-BE49-F238E27FC236}">
                <a16:creationId xmlns:a16="http://schemas.microsoft.com/office/drawing/2014/main" id="{C603898C-9C39-7BCD-C3BC-59F9D78AFE5A}"/>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vật chất</a:t>
            </a:r>
          </a:p>
        </p:txBody>
      </p:sp>
    </p:spTree>
    <p:extLst>
      <p:ext uri="{BB962C8B-B14F-4D97-AF65-F5344CB8AC3E}">
        <p14:creationId xmlns:p14="http://schemas.microsoft.com/office/powerpoint/2010/main" val="8499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95" y="1657295"/>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740627" y="1847185"/>
            <a:ext cx="4552949"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游明朝" panose="02020400000000000000" pitchFamily="18" charset="-128"/>
              </a:rPr>
              <a:t>Khi nghiên cứu chuyển động của một ô tô đang chạy trên đường dài, người ta coi ô tô là một chất điểm”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lí thuyết:</a:t>
            </a:r>
          </a:p>
        </p:txBody>
      </p:sp>
      <p:pic>
        <p:nvPicPr>
          <p:cNvPr id="30" name="Picture 29" descr="Chart, line chart&#10;&#10;Description automatically generated">
            <a:extLst>
              <a:ext uri="{FF2B5EF4-FFF2-40B4-BE49-F238E27FC236}">
                <a16:creationId xmlns:a16="http://schemas.microsoft.com/office/drawing/2014/main" id="{51E95D5E-E719-B1F7-83CB-2D1F3493BFEA}"/>
              </a:ext>
            </a:extLst>
          </p:cNvPr>
          <p:cNvPicPr>
            <a:picLocks noChangeAspect="1"/>
          </p:cNvPicPr>
          <p:nvPr/>
        </p:nvPicPr>
        <p:blipFill rotWithShape="1">
          <a:blip r:embed="rId5">
            <a:extLst>
              <a:ext uri="{28A0092B-C50C-407E-A947-70E740481C1C}">
                <a14:useLocalDpi xmlns:a14="http://schemas.microsoft.com/office/drawing/2010/main" val="0"/>
              </a:ext>
            </a:extLst>
          </a:blip>
          <a:srcRect l="1" r="268" b="7429"/>
          <a:stretch/>
        </p:blipFill>
        <p:spPr>
          <a:xfrm>
            <a:off x="7249631" y="3932879"/>
            <a:ext cx="4145630" cy="2200866"/>
          </a:xfrm>
          <a:prstGeom prst="rect">
            <a:avLst/>
          </a:prstGeom>
        </p:spPr>
      </p:pic>
      <p:pic>
        <p:nvPicPr>
          <p:cNvPr id="11" name="Picture 10">
            <a:extLst>
              <a:ext uri="{FF2B5EF4-FFF2-40B4-BE49-F238E27FC236}">
                <a16:creationId xmlns:a16="http://schemas.microsoft.com/office/drawing/2014/main" id="{D9BC7C6A-E983-CFDC-8769-6506E0A9ED0C}"/>
              </a:ext>
            </a:extLst>
          </p:cNvPr>
          <p:cNvPicPr>
            <a:picLocks noChangeAspect="1"/>
          </p:cNvPicPr>
          <p:nvPr/>
        </p:nvPicPr>
        <p:blipFill>
          <a:blip r:embed="rId6"/>
          <a:stretch>
            <a:fillRect/>
          </a:stretch>
        </p:blipFill>
        <p:spPr>
          <a:xfrm>
            <a:off x="552451" y="4189766"/>
            <a:ext cx="5968291" cy="1655313"/>
          </a:xfrm>
          <a:prstGeom prst="rect">
            <a:avLst/>
          </a:prstGeom>
        </p:spPr>
      </p:pic>
      <p:sp>
        <p:nvSpPr>
          <p:cNvPr id="17" name="TextBox 16">
            <a:extLst>
              <a:ext uri="{FF2B5EF4-FFF2-40B4-BE49-F238E27FC236}">
                <a16:creationId xmlns:a16="http://schemas.microsoft.com/office/drawing/2014/main" id="{3585DD4E-C761-8E4F-1AD8-CF6EB0DD8D9B}"/>
              </a:ext>
            </a:extLst>
          </p:cNvPr>
          <p:cNvSpPr txBox="1"/>
          <p:nvPr/>
        </p:nvSpPr>
        <p:spPr>
          <a:xfrm>
            <a:off x="1752600" y="6203752"/>
            <a:ext cx="10739786" cy="477054"/>
          </a:xfrm>
          <a:prstGeom prst="rect">
            <a:avLst/>
          </a:prstGeom>
          <a:noFill/>
        </p:spPr>
        <p:txBody>
          <a:bodyPr wrap="square">
            <a:spAutoFit/>
          </a:bodyPr>
          <a:lstStyle/>
          <a:p>
            <a:pPr marR="0">
              <a:spcBef>
                <a:spcPts val="0"/>
              </a:spcBef>
            </a:pPr>
            <a:r>
              <a:rPr lang="en-US" sz="2500">
                <a:solidFill>
                  <a:srgbClr val="000000"/>
                </a:solidFill>
                <a:effectLst/>
                <a:latin typeface="Arial" panose="020B0604020202020204" pitchFamily="34" charset="0"/>
                <a:ea typeface="游明朝" panose="02020400000000000000" pitchFamily="18" charset="-128"/>
                <a:sym typeface="Symbol" panose="05050102010706020507" pitchFamily="18" charset="2"/>
              </a:rPr>
              <a:t> </a:t>
            </a:r>
            <a:r>
              <a:rPr lang="en-US" sz="2500">
                <a:solidFill>
                  <a:srgbClr val="000000"/>
                </a:solidFill>
                <a:effectLst/>
                <a:latin typeface="Arial" panose="020B0604020202020204" pitchFamily="34" charset="0"/>
                <a:ea typeface="游明朝" panose="02020400000000000000" pitchFamily="18" charset="-128"/>
              </a:rPr>
              <a:t>Chất điểm, tia sáng nêu trên là các ví dụ về mô hình lí thuyết</a:t>
            </a:r>
            <a:endParaRPr lang="en-US" sz="2500">
              <a:solidFill>
                <a:srgbClr val="000000"/>
              </a:solidFill>
              <a:effectLst/>
              <a:latin typeface="Arial" panose="020B060402020202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C3A89F2D-438F-900E-3DCC-93A597F63B66}"/>
              </a:ext>
            </a:extLst>
          </p:cNvPr>
          <p:cNvSpPr txBox="1"/>
          <p:nvPr/>
        </p:nvSpPr>
        <p:spPr>
          <a:xfrm>
            <a:off x="6448821" y="1749460"/>
            <a:ext cx="4572000"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latin typeface="Arial" panose="020B0604020202020204" pitchFamily="34" charset="0"/>
                <a:ea typeface="游明朝" panose="02020400000000000000" pitchFamily="18" charset="-128"/>
              </a:rPr>
              <a:t>K</a:t>
            </a:r>
            <a:r>
              <a:rPr lang="en-US" sz="2500">
                <a:solidFill>
                  <a:srgbClr val="000000"/>
                </a:solidFill>
                <a:effectLst/>
                <a:latin typeface="Arial" panose="020B0604020202020204" pitchFamily="34" charset="0"/>
                <a:ea typeface="游明朝" panose="02020400000000000000" pitchFamily="18" charset="-128"/>
              </a:rPr>
              <a:t>hi nghiên cứu về ánh sáng người ta dùng mô hình tia sáng để biểu diễn đường truyền của ánh sáng </a:t>
            </a:r>
          </a:p>
        </p:txBody>
      </p:sp>
      <p:pic>
        <p:nvPicPr>
          <p:cNvPr id="19" name="Picture 5" descr="empty-blue-rectangle">
            <a:extLst>
              <a:ext uri="{FF2B5EF4-FFF2-40B4-BE49-F238E27FC236}">
                <a16:creationId xmlns:a16="http://schemas.microsoft.com/office/drawing/2014/main" id="{A17A5B2E-767C-BFE5-DC62-B3912EDB4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630" y="1600231"/>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2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25" y="1737273"/>
            <a:ext cx="11353801" cy="103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898695" y="1843319"/>
            <a:ext cx="9920033"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Đó là các công thức, phương trình, đồ thị, kí hiệu,... của Toán học dùng để mô tả các đặc điểm của các đối tượng nghiên cứu. </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toán học:</a:t>
            </a:r>
          </a:p>
        </p:txBody>
      </p:sp>
      <p:pic>
        <p:nvPicPr>
          <p:cNvPr id="3" name="Picture 2">
            <a:extLst>
              <a:ext uri="{FF2B5EF4-FFF2-40B4-BE49-F238E27FC236}">
                <a16:creationId xmlns:a16="http://schemas.microsoft.com/office/drawing/2014/main" id="{0DFEB15D-5E9F-A531-AF58-E7C781C5BDD0}"/>
              </a:ext>
            </a:extLst>
          </p:cNvPr>
          <p:cNvPicPr>
            <a:picLocks noChangeAspect="1"/>
          </p:cNvPicPr>
          <p:nvPr/>
        </p:nvPicPr>
        <p:blipFill>
          <a:blip r:embed="rId5"/>
          <a:stretch>
            <a:fillRect/>
          </a:stretch>
        </p:blipFill>
        <p:spPr>
          <a:xfrm>
            <a:off x="648323" y="3401389"/>
            <a:ext cx="4393239" cy="1246494"/>
          </a:xfrm>
          <a:prstGeom prst="rect">
            <a:avLst/>
          </a:prstGeom>
        </p:spPr>
      </p:pic>
      <p:grpSp>
        <p:nvGrpSpPr>
          <p:cNvPr id="19" name="Group 18">
            <a:extLst>
              <a:ext uri="{FF2B5EF4-FFF2-40B4-BE49-F238E27FC236}">
                <a16:creationId xmlns:a16="http://schemas.microsoft.com/office/drawing/2014/main" id="{493B05E7-BB82-55B7-AFEF-A5DC16FF4A94}"/>
              </a:ext>
            </a:extLst>
          </p:cNvPr>
          <p:cNvGrpSpPr/>
          <p:nvPr/>
        </p:nvGrpSpPr>
        <p:grpSpPr>
          <a:xfrm>
            <a:off x="8077200" y="3611103"/>
            <a:ext cx="2310296" cy="827065"/>
            <a:chOff x="8076716" y="3452482"/>
            <a:chExt cx="2310296" cy="1349266"/>
          </a:xfrm>
        </p:grpSpPr>
        <p:pic>
          <p:nvPicPr>
            <p:cNvPr id="25" name="Picture 24" descr="empty-red-rectangle">
              <a:extLst>
                <a:ext uri="{FF2B5EF4-FFF2-40B4-BE49-F238E27FC236}">
                  <a16:creationId xmlns:a16="http://schemas.microsoft.com/office/drawing/2014/main" id="{0023FE34-DC14-8205-4F26-A44781422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18">
                  <a:extLst>
                    <a:ext uri="{FF2B5EF4-FFF2-40B4-BE49-F238E27FC236}">
                      <a16:creationId xmlns:a16="http://schemas.microsoft.com/office/drawing/2014/main" id="{94CF7236-8A69-11FF-63B5-FAA596C15C8D}"/>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𝑣</m:t>
                        </m:r>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𝑡</m:t>
                        </m:r>
                      </m:oMath>
                    </m:oMathPara>
                  </a14:m>
                  <a:endParaRPr lang="en-US" sz="3000"/>
                </a:p>
              </p:txBody>
            </p:sp>
          </mc:Choice>
          <mc:Fallback xmlns="">
            <p:sp>
              <p:nvSpPr>
                <p:cNvPr id="27" name="Object 18">
                  <a:extLst>
                    <a:ext uri="{FF2B5EF4-FFF2-40B4-BE49-F238E27FC236}">
                      <a16:creationId xmlns:a16="http://schemas.microsoft.com/office/drawing/2014/main" id="{94CF7236-8A69-11FF-63B5-FAA596C15C8D}"/>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BF9A389-F1CB-F38A-7AE9-0186A8DE94F6}"/>
                  </a:ext>
                </a:extLst>
              </p:cNvPr>
              <p:cNvSpPr txBox="1"/>
              <p:nvPr/>
            </p:nvSpPr>
            <p:spPr>
              <a:xfrm>
                <a:off x="7147248" y="4953000"/>
                <a:ext cx="4695126" cy="1384995"/>
              </a:xfrm>
              <a:prstGeom prst="rect">
                <a:avLst/>
              </a:prstGeom>
              <a:noFill/>
            </p:spPr>
            <p:txBody>
              <a:bodyPr wrap="square">
                <a:spAutoFit/>
              </a:bodyPr>
              <a:lstStyle/>
              <a:p>
                <a:r>
                  <a:rPr lang="en-US" sz="2500">
                    <a:solidFill>
                      <a:srgbClr val="000000"/>
                    </a:solidFill>
                    <a:latin typeface="Arial" panose="020B0604020202020204" pitchFamily="34" charset="0"/>
                    <a:ea typeface="游明朝" panose="02020400000000000000" pitchFamily="18" charset="-128"/>
                  </a:rPr>
                  <a:t>VD:  P</a:t>
                </a:r>
                <a:r>
                  <a:rPr lang="en-US" sz="2500">
                    <a:solidFill>
                      <a:srgbClr val="000000"/>
                    </a:solidFill>
                    <a:effectLst/>
                    <a:latin typeface="Arial" panose="020B0604020202020204" pitchFamily="34" charset="0"/>
                    <a:ea typeface="游明朝" panose="02020400000000000000" pitchFamily="18" charset="-128"/>
                  </a:rPr>
                  <a:t>hương trình </a:t>
                </a:r>
                <a14:m>
                  <m:oMath xmlns:m="http://schemas.openxmlformats.org/officeDocument/2006/math">
                    <m:r>
                      <a:rPr lang="en-US" sz="2800" b="0" i="1" smtClean="0">
                        <a:solidFill>
                          <a:srgbClr val="000000"/>
                        </a:solidFill>
                        <a:latin typeface="Cambria Math" panose="02040503050406030204" pitchFamily="18" charset="0"/>
                      </a:rPr>
                      <m:t>𝑑</m:t>
                    </m: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𝑣</m:t>
                    </m:r>
                    <m:r>
                      <a:rPr lang="en-US" sz="2800" b="0" i="1" smtClean="0">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𝑡</m:t>
                    </m:r>
                  </m:oMath>
                </a14:m>
                <a:r>
                  <a:rPr lang="en-US" sz="2800"/>
                  <a:t> </a:t>
                </a:r>
              </a:p>
              <a:p>
                <a:r>
                  <a:rPr lang="en-US" sz="2800">
                    <a:solidFill>
                      <a:srgbClr val="000000"/>
                    </a:solidFill>
                    <a:latin typeface="Arial" panose="020B0604020202020204" pitchFamily="34" charset="0"/>
                    <a:ea typeface="游明朝" panose="02020400000000000000" pitchFamily="18" charset="-128"/>
                  </a:rPr>
                  <a:t>là mô hình toán học của chuyển động thẳng đều.</a:t>
                </a:r>
                <a:endParaRPr lang="en-US" sz="2800"/>
              </a:p>
            </p:txBody>
          </p:sp>
        </mc:Choice>
        <mc:Fallback xmlns="">
          <p:sp>
            <p:nvSpPr>
              <p:cNvPr id="28" name="TextBox 27">
                <a:extLst>
                  <a:ext uri="{FF2B5EF4-FFF2-40B4-BE49-F238E27FC236}">
                    <a16:creationId xmlns:a16="http://schemas.microsoft.com/office/drawing/2014/main" id="{ABF9A389-F1CB-F38A-7AE9-0186A8DE94F6}"/>
                  </a:ext>
                </a:extLst>
              </p:cNvPr>
              <p:cNvSpPr txBox="1">
                <a:spLocks noRot="1" noChangeAspect="1" noMove="1" noResize="1" noEditPoints="1" noAdjustHandles="1" noChangeArrowheads="1" noChangeShapeType="1" noTextEdit="1"/>
              </p:cNvSpPr>
              <p:nvPr/>
            </p:nvSpPr>
            <p:spPr>
              <a:xfrm>
                <a:off x="7147248" y="4953000"/>
                <a:ext cx="4695126" cy="1384995"/>
              </a:xfrm>
              <a:prstGeom prst="rect">
                <a:avLst/>
              </a:prstGeom>
              <a:blipFill>
                <a:blip r:embed="rId8"/>
                <a:stretch>
                  <a:fillRect l="-2594" t="-1762" b="-10132"/>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EDED571A-9071-B00B-51CD-AC072310DA05}"/>
              </a:ext>
            </a:extLst>
          </p:cNvPr>
          <p:cNvSpPr txBox="1"/>
          <p:nvPr/>
        </p:nvSpPr>
        <p:spPr>
          <a:xfrm>
            <a:off x="800102" y="5028681"/>
            <a:ext cx="4426224" cy="1246495"/>
          </a:xfrm>
          <a:prstGeom prst="rect">
            <a:avLst/>
          </a:prstGeom>
          <a:noFill/>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游明朝" panose="02020400000000000000" pitchFamily="18" charset="-128"/>
              </a:rPr>
              <a:t>mô</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tả</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một</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đại</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lượng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có</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hướng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như</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lực</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độ</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dịch</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chuyển</a:t>
            </a:r>
            <a:r>
              <a:rPr lang="en-US" sz="2500" dirty="0">
                <a:solidFill>
                  <a:srgbClr val="000000"/>
                </a:solidFill>
                <a:latin typeface="Arial" panose="020B0604020202020204" pitchFamily="34" charset="0"/>
                <a:ea typeface="游明朝" panose="02020400000000000000" pitchFamily="18" charset="-128"/>
              </a:rPr>
              <a:t>…</a:t>
            </a:r>
            <a:r>
              <a:rPr lang="en-US" sz="2500" dirty="0">
                <a:solidFill>
                  <a:srgbClr val="000000"/>
                </a:solidFill>
                <a:effectLst/>
                <a:latin typeface="Arial" panose="020B0604020202020204" pitchFamily="34" charset="0"/>
                <a:ea typeface="游明朝" panose="02020400000000000000" pitchFamily="18" charset="-128"/>
              </a:rPr>
              <a:t> </a:t>
            </a:r>
          </a:p>
        </p:txBody>
      </p:sp>
    </p:spTree>
    <p:extLst>
      <p:ext uri="{BB962C8B-B14F-4D97-AF65-F5344CB8AC3E}">
        <p14:creationId xmlns:p14="http://schemas.microsoft.com/office/powerpoint/2010/main" val="114475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2768417" y="1600200"/>
            <a:ext cx="6655166" cy="634068"/>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đối tượng cần mô hình hóa</a:t>
            </a:r>
          </a:p>
        </p:txBody>
      </p:sp>
      <p:sp>
        <p:nvSpPr>
          <p:cNvPr id="19" name="Freeform: Shape 18">
            <a:extLst>
              <a:ext uri="{FF2B5EF4-FFF2-40B4-BE49-F238E27FC236}">
                <a16:creationId xmlns:a16="http://schemas.microsoft.com/office/drawing/2014/main" id="{B8105821-A6FA-4749-1445-56E7E11F0C49}"/>
              </a:ext>
            </a:extLst>
          </p:cNvPr>
          <p:cNvSpPr/>
          <p:nvPr/>
        </p:nvSpPr>
        <p:spPr>
          <a:xfrm>
            <a:off x="2768418" y="2623205"/>
            <a:ext cx="6655165" cy="58638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Xây dựng mô hình (giả thuyết)</a:t>
            </a:r>
          </a:p>
        </p:txBody>
      </p:sp>
      <p:sp>
        <p:nvSpPr>
          <p:cNvPr id="21" name="Freeform: Shape 20">
            <a:extLst>
              <a:ext uri="{FF2B5EF4-FFF2-40B4-BE49-F238E27FC236}">
                <a16:creationId xmlns:a16="http://schemas.microsoft.com/office/drawing/2014/main" id="{7B48766B-F8D3-7F34-67CF-D3A66AB8EBE3}"/>
              </a:ext>
            </a:extLst>
          </p:cNvPr>
          <p:cNvSpPr/>
          <p:nvPr/>
        </p:nvSpPr>
        <p:spPr>
          <a:xfrm>
            <a:off x="2768419" y="3681536"/>
            <a:ext cx="6655164" cy="68596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Kiểm tra sự phù hợp của mô hình</a:t>
            </a:r>
          </a:p>
        </p:txBody>
      </p:sp>
      <p:sp>
        <p:nvSpPr>
          <p:cNvPr id="23" name="Freeform: Shape 22">
            <a:extLst>
              <a:ext uri="{FF2B5EF4-FFF2-40B4-BE49-F238E27FC236}">
                <a16:creationId xmlns:a16="http://schemas.microsoft.com/office/drawing/2014/main" id="{E33794BC-2F8A-6DAC-1D26-418DF84E371E}"/>
              </a:ext>
            </a:extLst>
          </p:cNvPr>
          <p:cNvSpPr/>
          <p:nvPr/>
        </p:nvSpPr>
        <p:spPr>
          <a:xfrm>
            <a:off x="6457753" y="4965150"/>
            <a:ext cx="2913724" cy="90160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a:latin typeface="Arial" panose="020B0604020202020204" pitchFamily="34" charset="0"/>
                <a:cs typeface="Arial" panose="020B0604020202020204" pitchFamily="34" charset="0"/>
              </a:rPr>
              <a:t>Điều chỉnh mô hình nếu cần</a:t>
            </a:r>
            <a:endParaRPr lang="en-US" sz="24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2880561" y="4983475"/>
            <a:ext cx="2841909" cy="901600"/>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6" name="Text Box 13">
            <a:extLst>
              <a:ext uri="{FF2B5EF4-FFF2-40B4-BE49-F238E27FC236}">
                <a16:creationId xmlns:a16="http://schemas.microsoft.com/office/drawing/2014/main" id="{8B70B90D-3AFF-9FAA-4FAC-585C68D4715B}"/>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grpSp>
        <p:nvGrpSpPr>
          <p:cNvPr id="37" name="Group 36">
            <a:extLst>
              <a:ext uri="{FF2B5EF4-FFF2-40B4-BE49-F238E27FC236}">
                <a16:creationId xmlns:a16="http://schemas.microsoft.com/office/drawing/2014/main" id="{7B0E803D-A836-AA8B-3150-38421B3155C8}"/>
              </a:ext>
            </a:extLst>
          </p:cNvPr>
          <p:cNvGrpSpPr/>
          <p:nvPr/>
        </p:nvGrpSpPr>
        <p:grpSpPr>
          <a:xfrm>
            <a:off x="304800" y="795275"/>
            <a:ext cx="785094" cy="258924"/>
            <a:chOff x="5867400" y="402866"/>
            <a:chExt cx="785094" cy="406303"/>
          </a:xfrm>
        </p:grpSpPr>
        <p:sp>
          <p:nvSpPr>
            <p:cNvPr id="39" name="Arrow: Pentagon 38">
              <a:extLst>
                <a:ext uri="{FF2B5EF4-FFF2-40B4-BE49-F238E27FC236}">
                  <a16:creationId xmlns:a16="http://schemas.microsoft.com/office/drawing/2014/main" id="{FE56A075-81BF-B798-E10F-D63FF7451F1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Chevron 39">
              <a:extLst>
                <a:ext uri="{FF2B5EF4-FFF2-40B4-BE49-F238E27FC236}">
                  <a16:creationId xmlns:a16="http://schemas.microsoft.com/office/drawing/2014/main" id="{87112763-34E8-7F4D-0AFA-9195FD9D1875}"/>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40">
            <a:extLst>
              <a:ext uri="{FF2B5EF4-FFF2-40B4-BE49-F238E27FC236}">
                <a16:creationId xmlns:a16="http://schemas.microsoft.com/office/drawing/2014/main" id="{318813AA-28E9-2618-37A7-AFCEDAE6282B}"/>
              </a:ext>
            </a:extLst>
          </p:cNvPr>
          <p:cNvSpPr txBox="1"/>
          <p:nvPr/>
        </p:nvSpPr>
        <p:spPr>
          <a:xfrm>
            <a:off x="456417" y="1041661"/>
            <a:ext cx="10605901" cy="477054"/>
          </a:xfrm>
          <a:prstGeom prst="rect">
            <a:avLst/>
          </a:prstGeom>
          <a:noFill/>
        </p:spPr>
        <p:txBody>
          <a:bodyPr wrap="square">
            <a:spAutoFit/>
          </a:bodyPr>
          <a:lstStyle/>
          <a:p>
            <a:pPr marL="0" marR="0">
              <a:spcBef>
                <a:spcPts val="0"/>
              </a:spcBef>
            </a:pPr>
            <a:r>
              <a:rPr lang="en-US" sz="2500" i="1">
                <a:solidFill>
                  <a:srgbClr val="000000"/>
                </a:solidFill>
                <a:effectLst/>
                <a:latin typeface="Arial" panose="020B0604020202020204" pitchFamily="34" charset="0"/>
                <a:ea typeface="Times New Roman" panose="02020603050405020304" pitchFamily="18" charset="0"/>
              </a:rPr>
              <a:t>Các bước cần thiết cho việc xây dựng mọi loại mô hình:</a:t>
            </a:r>
            <a:endParaRPr lang="en-US" sz="2500" i="1">
              <a:effectLst/>
              <a:latin typeface="Times New Roman" panose="02020603050405020304" pitchFamily="18" charset="0"/>
              <a:ea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4C865F13-2AC4-331C-2A99-34FD9EB3C127}"/>
              </a:ext>
            </a:extLst>
          </p:cNvPr>
          <p:cNvCxnSpPr/>
          <p:nvPr/>
        </p:nvCxnSpPr>
        <p:spPr>
          <a:xfrm>
            <a:off x="5943600" y="227163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25004A0-B89D-C11E-6A7D-EDE5419DCCE7}"/>
              </a:ext>
            </a:extLst>
          </p:cNvPr>
          <p:cNvCxnSpPr/>
          <p:nvPr/>
        </p:nvCxnSpPr>
        <p:spPr>
          <a:xfrm>
            <a:off x="5943600" y="325321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38EA20E-A3F7-84E3-D8A1-D8DCFBA261BF}"/>
              </a:ext>
            </a:extLst>
          </p:cNvPr>
          <p:cNvCxnSpPr/>
          <p:nvPr/>
        </p:nvCxnSpPr>
        <p:spPr>
          <a:xfrm>
            <a:off x="4343400" y="4467172"/>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E3551CC-C050-D2D5-D8A7-29026690A2FC}"/>
              </a:ext>
            </a:extLst>
          </p:cNvPr>
          <p:cNvCxnSpPr/>
          <p:nvPr/>
        </p:nvCxnSpPr>
        <p:spPr>
          <a:xfrm>
            <a:off x="7924800" y="4514496"/>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D2C21FE-34CC-5BAD-E3C1-3321044ABE3F}"/>
              </a:ext>
            </a:extLst>
          </p:cNvPr>
          <p:cNvGrpSpPr/>
          <p:nvPr/>
        </p:nvGrpSpPr>
        <p:grpSpPr>
          <a:xfrm>
            <a:off x="9403913" y="2971800"/>
            <a:ext cx="382118" cy="2477189"/>
            <a:chOff x="9310232" y="2938762"/>
            <a:chExt cx="555824" cy="2477189"/>
          </a:xfrm>
        </p:grpSpPr>
        <p:cxnSp>
          <p:nvCxnSpPr>
            <p:cNvPr id="45" name="Straight Arrow Connector 44">
              <a:extLst>
                <a:ext uri="{FF2B5EF4-FFF2-40B4-BE49-F238E27FC236}">
                  <a16:creationId xmlns:a16="http://schemas.microsoft.com/office/drawing/2014/main" id="{D3B3B3D7-0286-2664-E0A1-F847BBD348F1}"/>
                </a:ext>
              </a:extLst>
            </p:cNvPr>
            <p:cNvCxnSpPr>
              <a:cxnSpLocks/>
            </p:cNvCxnSpPr>
            <p:nvPr/>
          </p:nvCxnSpPr>
          <p:spPr>
            <a:xfrm flipH="1">
              <a:off x="9386019" y="2955606"/>
              <a:ext cx="480037" cy="5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3B4D8ACE-75CC-8911-1C9A-92ACB3310041}"/>
                </a:ext>
              </a:extLst>
            </p:cNvPr>
            <p:cNvCxnSpPr>
              <a:cxnSpLocks/>
            </p:cNvCxnSpPr>
            <p:nvPr/>
          </p:nvCxnSpPr>
          <p:spPr>
            <a:xfrm rot="5400000" flipH="1" flipV="1">
              <a:off x="8349549" y="3899445"/>
              <a:ext cx="2477189" cy="555824"/>
            </a:xfrm>
            <a:prstGeom prst="bentConnector3">
              <a:avLst>
                <a:gd name="adj1" fmla="val 44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9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769498" y="722206"/>
            <a:ext cx="109805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kể tên các lĩnh vực vật lí mà em đã được học </a:t>
            </a:r>
            <a:r>
              <a:rPr lang="en-US" sz="2500">
                <a:solidFill>
                  <a:srgbClr val="000000"/>
                </a:solidFill>
                <a:effectLst/>
                <a:latin typeface="Arial" panose="020B0604020202020204" pitchFamily="34" charset="0"/>
                <a:ea typeface="游明朝" panose="02020400000000000000" pitchFamily="18" charset="-128"/>
              </a:rPr>
              <a:t>ở cấp Trung học cơ sở.</a:t>
            </a:r>
          </a:p>
          <a:p>
            <a:pPr marL="0" marR="0" algn="ctr">
              <a:spcBef>
                <a:spcPts val="0"/>
              </a:spcBef>
            </a:pPr>
            <a:r>
              <a:rPr lang="en-US" sz="2500" b="1" i="1">
                <a:solidFill>
                  <a:srgbClr val="002060"/>
                </a:solidFill>
                <a:latin typeface="Arial" panose="020B0604020202020204" pitchFamily="34" charset="0"/>
                <a:ea typeface="游明朝" panose="02020400000000000000" pitchFamily="18" charset="-128"/>
                <a:cs typeface="Times New Roman" panose="02020603050405020304" pitchFamily="18" charset="0"/>
              </a:rPr>
              <a:t>Em thích nhất lĩnh vực nào của Vật lí? Tại sao?</a:t>
            </a:r>
            <a:endParaRPr lang="en-US" sz="2500" b="1" i="1">
              <a:solidFill>
                <a:srgbClr val="00206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19957"/>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9" name="Rectangle 38">
            <a:extLst>
              <a:ext uri="{FF2B5EF4-FFF2-40B4-BE49-F238E27FC236}">
                <a16:creationId xmlns:a16="http://schemas.microsoft.com/office/drawing/2014/main" id="{D5F1DEFD-98E6-45A8-DA95-D8A3BA139F3F}"/>
              </a:ext>
            </a:extLst>
          </p:cNvPr>
          <p:cNvSpPr/>
          <p:nvPr/>
        </p:nvSpPr>
        <p:spPr>
          <a:xfrm>
            <a:off x="4318185" y="2110303"/>
            <a:ext cx="2065526" cy="496904"/>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Vật lý</a:t>
            </a:r>
          </a:p>
        </p:txBody>
      </p:sp>
      <p:sp>
        <p:nvSpPr>
          <p:cNvPr id="41" name="Rectangle 40">
            <a:extLst>
              <a:ext uri="{FF2B5EF4-FFF2-40B4-BE49-F238E27FC236}">
                <a16:creationId xmlns:a16="http://schemas.microsoft.com/office/drawing/2014/main" id="{A011D3E0-D258-8416-E36C-140300DA2D37}"/>
              </a:ext>
            </a:extLst>
          </p:cNvPr>
          <p:cNvSpPr/>
          <p:nvPr/>
        </p:nvSpPr>
        <p:spPr>
          <a:xfrm>
            <a:off x="222254" y="3089071"/>
            <a:ext cx="2090614"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Cơ học</a:t>
            </a:r>
          </a:p>
        </p:txBody>
      </p:sp>
      <p:sp>
        <p:nvSpPr>
          <p:cNvPr id="42" name="Rectangle 41">
            <a:extLst>
              <a:ext uri="{FF2B5EF4-FFF2-40B4-BE49-F238E27FC236}">
                <a16:creationId xmlns:a16="http://schemas.microsoft.com/office/drawing/2014/main" id="{F820A08D-8B1F-B7FC-F880-4EC7EEF37C41}"/>
              </a:ext>
            </a:extLst>
          </p:cNvPr>
          <p:cNvSpPr/>
          <p:nvPr/>
        </p:nvSpPr>
        <p:spPr>
          <a:xfrm>
            <a:off x="3186745" y="3089071"/>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Nhiệt</a:t>
            </a:r>
          </a:p>
        </p:txBody>
      </p:sp>
      <p:sp>
        <p:nvSpPr>
          <p:cNvPr id="43" name="Rectangle 42">
            <a:extLst>
              <a:ext uri="{FF2B5EF4-FFF2-40B4-BE49-F238E27FC236}">
                <a16:creationId xmlns:a16="http://schemas.microsoft.com/office/drawing/2014/main" id="{63606E93-3110-532A-15B4-27562D1F7294}"/>
              </a:ext>
            </a:extLst>
          </p:cNvPr>
          <p:cNvSpPr/>
          <p:nvPr/>
        </p:nvSpPr>
        <p:spPr>
          <a:xfrm>
            <a:off x="6438485"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Điện-từ</a:t>
            </a:r>
          </a:p>
        </p:txBody>
      </p:sp>
      <p:sp>
        <p:nvSpPr>
          <p:cNvPr id="44" name="Rectangle 43">
            <a:extLst>
              <a:ext uri="{FF2B5EF4-FFF2-40B4-BE49-F238E27FC236}">
                <a16:creationId xmlns:a16="http://schemas.microsoft.com/office/drawing/2014/main" id="{15175388-811D-5665-E19D-E6E6713FE61F}"/>
              </a:ext>
            </a:extLst>
          </p:cNvPr>
          <p:cNvSpPr/>
          <p:nvPr/>
        </p:nvSpPr>
        <p:spPr>
          <a:xfrm>
            <a:off x="9621653"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Quang học</a:t>
            </a:r>
          </a:p>
        </p:txBody>
      </p:sp>
      <p:cxnSp>
        <p:nvCxnSpPr>
          <p:cNvPr id="45" name="Connector: Elbow 44">
            <a:extLst>
              <a:ext uri="{FF2B5EF4-FFF2-40B4-BE49-F238E27FC236}">
                <a16:creationId xmlns:a16="http://schemas.microsoft.com/office/drawing/2014/main" id="{A17AF780-1976-FB24-14F9-6019E62FD381}"/>
              </a:ext>
            </a:extLst>
          </p:cNvPr>
          <p:cNvCxnSpPr>
            <a:cxnSpLocks/>
          </p:cNvCxnSpPr>
          <p:nvPr/>
        </p:nvCxnSpPr>
        <p:spPr>
          <a:xfrm rot="5400000">
            <a:off x="3245242" y="1002599"/>
            <a:ext cx="457200" cy="371574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0B2C54D-483F-968A-CEAC-F9E8D1C56EA2}"/>
              </a:ext>
            </a:extLst>
          </p:cNvPr>
          <p:cNvCxnSpPr>
            <a:cxnSpLocks/>
          </p:cNvCxnSpPr>
          <p:nvPr/>
        </p:nvCxnSpPr>
        <p:spPr>
          <a:xfrm>
            <a:off x="5331714" y="2860471"/>
            <a:ext cx="5362424" cy="236621"/>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658378B3-7330-37F4-16C0-AB0E0B321759}"/>
              </a:ext>
            </a:extLst>
          </p:cNvPr>
          <p:cNvCxnSpPr>
            <a:cxnSpLocks/>
          </p:cNvCxnSpPr>
          <p:nvPr/>
        </p:nvCxnSpPr>
        <p:spPr>
          <a:xfrm>
            <a:off x="5350949" y="2861860"/>
            <a:ext cx="2244900"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ACA6BF0A-F5E4-3416-6D6F-1A0E57C1E76C}"/>
              </a:ext>
            </a:extLst>
          </p:cNvPr>
          <p:cNvCxnSpPr>
            <a:cxnSpLocks/>
            <a:endCxn id="42" idx="0"/>
          </p:cNvCxnSpPr>
          <p:nvPr/>
        </p:nvCxnSpPr>
        <p:spPr>
          <a:xfrm rot="10800000" flipV="1">
            <a:off x="4179787" y="2859669"/>
            <a:ext cx="604396"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9" name="Picture 48" descr="Diagram, schematic&#10;&#10;Description automatically generated">
            <a:extLst>
              <a:ext uri="{FF2B5EF4-FFF2-40B4-BE49-F238E27FC236}">
                <a16:creationId xmlns:a16="http://schemas.microsoft.com/office/drawing/2014/main" id="{B9FCB464-AB6D-1718-29F5-5B0FBD96F9EF}"/>
              </a:ext>
            </a:extLst>
          </p:cNvPr>
          <p:cNvPicPr>
            <a:picLocks noChangeAspect="1"/>
          </p:cNvPicPr>
          <p:nvPr/>
        </p:nvPicPr>
        <p:blipFill rotWithShape="1">
          <a:blip r:embed="rId4">
            <a:extLst>
              <a:ext uri="{28A0092B-C50C-407E-A947-70E740481C1C}">
                <a14:useLocalDpi xmlns:a14="http://schemas.microsoft.com/office/drawing/2010/main" val="0"/>
              </a:ext>
            </a:extLst>
          </a:blip>
          <a:srcRect r="1250" b="28889"/>
          <a:stretch/>
        </p:blipFill>
        <p:spPr>
          <a:xfrm>
            <a:off x="9155840" y="3945569"/>
            <a:ext cx="2810912" cy="1138597"/>
          </a:xfrm>
          <a:prstGeom prst="rect">
            <a:avLst/>
          </a:prstGeom>
        </p:spPr>
      </p:pic>
      <p:pic>
        <p:nvPicPr>
          <p:cNvPr id="50" name="Picture 49">
            <a:extLst>
              <a:ext uri="{FF2B5EF4-FFF2-40B4-BE49-F238E27FC236}">
                <a16:creationId xmlns:a16="http://schemas.microsoft.com/office/drawing/2014/main" id="{EE190029-CE85-A970-17AC-402F52C68E96}"/>
              </a:ext>
            </a:extLst>
          </p:cNvPr>
          <p:cNvPicPr>
            <a:picLocks noChangeAspect="1"/>
          </p:cNvPicPr>
          <p:nvPr/>
        </p:nvPicPr>
        <p:blipFill>
          <a:blip r:embed="rId5"/>
          <a:stretch>
            <a:fillRect/>
          </a:stretch>
        </p:blipFill>
        <p:spPr>
          <a:xfrm>
            <a:off x="10427" y="3691331"/>
            <a:ext cx="2302441" cy="2785669"/>
          </a:xfrm>
          <a:prstGeom prst="rect">
            <a:avLst/>
          </a:prstGeom>
        </p:spPr>
      </p:pic>
      <p:pic>
        <p:nvPicPr>
          <p:cNvPr id="51" name="Picture 50" descr="A picture containing indoor&#10;&#10;Description automatically generated">
            <a:extLst>
              <a:ext uri="{FF2B5EF4-FFF2-40B4-BE49-F238E27FC236}">
                <a16:creationId xmlns:a16="http://schemas.microsoft.com/office/drawing/2014/main" id="{7BFEC574-BFE7-E65A-895F-3ECB1EC08D6C}"/>
              </a:ext>
            </a:extLst>
          </p:cNvPr>
          <p:cNvPicPr>
            <a:picLocks noChangeAspect="1"/>
          </p:cNvPicPr>
          <p:nvPr/>
        </p:nvPicPr>
        <p:blipFill rotWithShape="1">
          <a:blip r:embed="rId6">
            <a:extLst>
              <a:ext uri="{28A0092B-C50C-407E-A947-70E740481C1C}">
                <a14:useLocalDpi xmlns:a14="http://schemas.microsoft.com/office/drawing/2010/main" val="0"/>
              </a:ext>
            </a:extLst>
          </a:blip>
          <a:srcRect l="23659" r="7466" b="2222"/>
          <a:stretch/>
        </p:blipFill>
        <p:spPr>
          <a:xfrm>
            <a:off x="5871518" y="3958403"/>
            <a:ext cx="3116485" cy="2423278"/>
          </a:xfrm>
          <a:prstGeom prst="rect">
            <a:avLst/>
          </a:prstGeom>
          <a:ln>
            <a:noFill/>
          </a:ln>
          <a:effectLst>
            <a:softEdge rad="112500"/>
          </a:effectLst>
        </p:spPr>
      </p:pic>
      <p:pic>
        <p:nvPicPr>
          <p:cNvPr id="52" name="Picture 51" descr="Diagram&#10;&#10;Description automatically generated">
            <a:extLst>
              <a:ext uri="{FF2B5EF4-FFF2-40B4-BE49-F238E27FC236}">
                <a16:creationId xmlns:a16="http://schemas.microsoft.com/office/drawing/2014/main" id="{C88E7618-1B5A-AF71-B587-17DF40F6E0B5}"/>
              </a:ext>
            </a:extLst>
          </p:cNvPr>
          <p:cNvPicPr>
            <a:picLocks noChangeAspect="1"/>
          </p:cNvPicPr>
          <p:nvPr/>
        </p:nvPicPr>
        <p:blipFill rotWithShape="1">
          <a:blip r:embed="rId7">
            <a:extLst>
              <a:ext uri="{28A0092B-C50C-407E-A947-70E740481C1C}">
                <a14:useLocalDpi xmlns:a14="http://schemas.microsoft.com/office/drawing/2010/main" val="0"/>
              </a:ext>
            </a:extLst>
          </a:blip>
          <a:srcRect l="49277" t="511" r="1149" b="10785"/>
          <a:stretch/>
        </p:blipFill>
        <p:spPr>
          <a:xfrm>
            <a:off x="2733627" y="4073398"/>
            <a:ext cx="2840622" cy="2308283"/>
          </a:xfrm>
          <a:prstGeom prst="rect">
            <a:avLst/>
          </a:prstGeom>
        </p:spPr>
      </p:pic>
      <p:pic>
        <p:nvPicPr>
          <p:cNvPr id="53" name="Picture 52" descr="A picture containing water, nature, lake, shore&#10;&#10;Description automatically generated">
            <a:extLst>
              <a:ext uri="{FF2B5EF4-FFF2-40B4-BE49-F238E27FC236}">
                <a16:creationId xmlns:a16="http://schemas.microsoft.com/office/drawing/2014/main" id="{DEDF3AFD-0C0E-0042-AE94-7229775589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5840" y="5154749"/>
            <a:ext cx="2815910" cy="1226932"/>
          </a:xfrm>
          <a:prstGeom prst="rect">
            <a:avLst/>
          </a:prstGeom>
        </p:spPr>
      </p:pic>
    </p:spTree>
    <p:extLst>
      <p:ext uri="{BB962C8B-B14F-4D97-AF65-F5344CB8AC3E}">
        <p14:creationId xmlns:p14="http://schemas.microsoft.com/office/powerpoint/2010/main" val="18660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19" y="65599"/>
            <a:ext cx="10317820"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04800" y="795275"/>
            <a:ext cx="785094" cy="25892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97276"/>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Đối tượng nghiên cứu của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532398" y="1909725"/>
            <a:ext cx="10972800" cy="1008908"/>
            <a:chOff x="834244" y="1897873"/>
            <a:chExt cx="10363510" cy="1030041"/>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3"/>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421146" y="1970588"/>
              <a:ext cx="8711507" cy="879825"/>
            </a:xfrm>
            <a:prstGeom prst="rect">
              <a:avLst/>
            </a:prstGeom>
            <a:noFill/>
          </p:spPr>
          <p:txBody>
            <a:bodyPr wrap="square">
              <a:spAutoFit/>
            </a:bodyPr>
            <a:lstStyle/>
            <a:p>
              <a:pPr algn="ct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Đối tượng nghiên cứu của Vật lí gồm: các dạng vận động của </a:t>
              </a:r>
            </a:p>
            <a:p>
              <a:pPr algn="ct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VẬT CHẤT (chất, trường) </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 </a:t>
              </a: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NĂNG LƯỢNG</a:t>
              </a:r>
              <a:endParaRPr lang="en-US" sz="2500" i="1">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TextBox 20">
            <a:extLst>
              <a:ext uri="{FF2B5EF4-FFF2-40B4-BE49-F238E27FC236}">
                <a16:creationId xmlns:a16="http://schemas.microsoft.com/office/drawing/2014/main" id="{2FE53B23-DE4F-4715-9226-C55D49EF1F25}"/>
              </a:ext>
            </a:extLst>
          </p:cNvPr>
          <p:cNvSpPr txBox="1"/>
          <p:nvPr/>
        </p:nvSpPr>
        <p:spPr>
          <a:xfrm>
            <a:off x="569295" y="1311054"/>
            <a:ext cx="11898214" cy="397738"/>
          </a:xfrm>
          <a:prstGeom prst="rect">
            <a:avLst/>
          </a:prstGeom>
          <a:noFill/>
        </p:spPr>
        <p:txBody>
          <a:bodyPr wrap="square">
            <a:spAutoFit/>
          </a:bodyPr>
          <a:lstStyle/>
          <a:p>
            <a:pPr>
              <a:lnSpc>
                <a:spcPct val="107000"/>
              </a:lnSpc>
              <a:spcAft>
                <a:spcPts val="500"/>
              </a:spcAft>
            </a:pPr>
            <a:r>
              <a:rPr lang="en-US" sz="2000" i="1">
                <a:latin typeface="Arial" panose="020B0604020202020204" pitchFamily="34" charset="0"/>
                <a:cs typeface="Arial" panose="020B0604020202020204" pitchFamily="34" charset="0"/>
              </a:rPr>
              <a:t>*Thuật ngữ “vật lí” có nguồn gốc từ tiếng Hy Lạp "physiko" có nghĩa là “kiến thức về tự nhiên”</a:t>
            </a:r>
            <a:endParaRPr lang="en-US" sz="2000"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TextBox 28">
            <a:extLst>
              <a:ext uri="{FF2B5EF4-FFF2-40B4-BE49-F238E27FC236}">
                <a16:creationId xmlns:a16="http://schemas.microsoft.com/office/drawing/2014/main" id="{F8F8FA96-1C80-AA77-D0D6-4A6C5195A07B}"/>
              </a:ext>
            </a:extLst>
          </p:cNvPr>
          <p:cNvSpPr txBox="1"/>
          <p:nvPr/>
        </p:nvSpPr>
        <p:spPr>
          <a:xfrm>
            <a:off x="9980812" y="4038600"/>
            <a:ext cx="2134988" cy="2308324"/>
          </a:xfrm>
          <a:prstGeom prst="rect">
            <a:avLst/>
          </a:prstGeom>
          <a:noFill/>
        </p:spPr>
        <p:txBody>
          <a:bodyPr wrap="square">
            <a:spAutoFit/>
          </a:bodyPr>
          <a:lstStyle/>
          <a:p>
            <a:pPr marL="0" marR="0" algn="ctr">
              <a:spcBef>
                <a:spcPts val="0"/>
              </a:spcBef>
            </a:pPr>
            <a:r>
              <a:rPr lang="en-US"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Vào năm 1905, nhà vật lý vĩ đại Albert Einstein đã đưa ra được biểu thức mô tả mối liên hệ giữa năng lượng và khối lượng </a:t>
            </a:r>
            <a:endParaRPr lang="en-US">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4" name="Content Placeholder 8" descr="A galaxy in space&#10;&#10;Description automatically generated with medium confidence">
            <a:extLst>
              <a:ext uri="{FF2B5EF4-FFF2-40B4-BE49-F238E27FC236}">
                <a16:creationId xmlns:a16="http://schemas.microsoft.com/office/drawing/2014/main" id="{32497ED5-4C0E-4E62-8109-A2153A27813D}"/>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1675" r="2888"/>
          <a:stretch/>
        </p:blipFill>
        <p:spPr>
          <a:xfrm>
            <a:off x="3962400" y="3120022"/>
            <a:ext cx="6078854" cy="3462030"/>
          </a:xfrm>
          <a:prstGeom prst="rect">
            <a:avLst/>
          </a:prstGeom>
          <a:ln>
            <a:noFill/>
          </a:ln>
          <a:effectLst>
            <a:softEdge rad="112500"/>
          </a:effectLst>
        </p:spPr>
      </p:pic>
      <p:sp>
        <p:nvSpPr>
          <p:cNvPr id="39" name="TextBox 38">
            <a:extLst>
              <a:ext uri="{FF2B5EF4-FFF2-40B4-BE49-F238E27FC236}">
                <a16:creationId xmlns:a16="http://schemas.microsoft.com/office/drawing/2014/main" id="{70C0B354-61BA-0ABE-28AD-E12E3D915224}"/>
              </a:ext>
            </a:extLst>
          </p:cNvPr>
          <p:cNvSpPr txBox="1"/>
          <p:nvPr/>
        </p:nvSpPr>
        <p:spPr>
          <a:xfrm>
            <a:off x="7688780" y="3239461"/>
            <a:ext cx="2260750" cy="630942"/>
          </a:xfrm>
          <a:prstGeom prst="rect">
            <a:avLst/>
          </a:prstGeom>
          <a:noFill/>
        </p:spPr>
        <p:txBody>
          <a:bodyPr wrap="square">
            <a:spAutoFit/>
          </a:bodyPr>
          <a:lstStyle/>
          <a:p>
            <a:pPr algn="ctr"/>
            <a:r>
              <a:rPr lang="en-US" sz="3500" i="1">
                <a:solidFill>
                  <a:srgbClr val="FFFF00"/>
                </a:solidFill>
                <a:effectLst/>
                <a:latin typeface="Arial" panose="020B0604020202020204" pitchFamily="34" charset="0"/>
                <a:ea typeface="Times New Roman" panose="02020603050405020304" pitchFamily="18" charset="0"/>
              </a:rPr>
              <a:t>E = mc</a:t>
            </a:r>
            <a:r>
              <a:rPr lang="en-US" sz="3500" i="1" baseline="30000">
                <a:solidFill>
                  <a:srgbClr val="FFFF00"/>
                </a:solidFill>
                <a:effectLst/>
                <a:latin typeface="Arial" panose="020B0604020202020204" pitchFamily="34" charset="0"/>
                <a:ea typeface="Times New Roman" panose="02020603050405020304" pitchFamily="18" charset="0"/>
              </a:rPr>
              <a:t>2</a:t>
            </a:r>
            <a:endParaRPr lang="en-US" sz="3500" i="1" baseline="30000">
              <a:solidFill>
                <a:srgbClr val="FFFF00"/>
              </a:solidFill>
            </a:endParaRPr>
          </a:p>
        </p:txBody>
      </p:sp>
      <p:pic>
        <p:nvPicPr>
          <p:cNvPr id="40" name="Picture 39">
            <a:extLst>
              <a:ext uri="{FF2B5EF4-FFF2-40B4-BE49-F238E27FC236}">
                <a16:creationId xmlns:a16="http://schemas.microsoft.com/office/drawing/2014/main" id="{B76E4827-A48E-94C5-D1BE-E574B2E289F5}"/>
              </a:ext>
            </a:extLst>
          </p:cNvPr>
          <p:cNvPicPr>
            <a:picLocks noChangeAspect="1"/>
          </p:cNvPicPr>
          <p:nvPr/>
        </p:nvPicPr>
        <p:blipFill rotWithShape="1">
          <a:blip r:embed="rId6">
            <a:extLst>
              <a:ext uri="{28A0092B-C50C-407E-A947-70E740481C1C}">
                <a14:useLocalDpi xmlns:a14="http://schemas.microsoft.com/office/drawing/2010/main" val="0"/>
              </a:ext>
            </a:extLst>
          </a:blip>
          <a:srcRect r="460" b="9765"/>
          <a:stretch/>
        </p:blipFill>
        <p:spPr>
          <a:xfrm>
            <a:off x="902706" y="3099969"/>
            <a:ext cx="3059694" cy="3462030"/>
          </a:xfrm>
          <a:prstGeom prst="rect">
            <a:avLst/>
          </a:prstGeom>
          <a:ln>
            <a:noFill/>
          </a:ln>
          <a:effectLst>
            <a:softEdge rad="112500"/>
          </a:effectLst>
        </p:spPr>
      </p:pic>
    </p:spTree>
    <p:extLst>
      <p:ext uri="{BB962C8B-B14F-4D97-AF65-F5344CB8AC3E}">
        <p14:creationId xmlns:p14="http://schemas.microsoft.com/office/powerpoint/2010/main" val="17295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83F4ED5-FFC2-F38A-7FA3-FE22D9A791E6}"/>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F9354B2A-97AB-D181-E53E-16B929860065}"/>
                </a:ext>
              </a:extLst>
            </p:cNvPr>
            <p:cNvGrpSpPr>
              <a:grpSpLocks/>
            </p:cNvGrpSpPr>
            <p:nvPr/>
          </p:nvGrpSpPr>
          <p:grpSpPr bwMode="auto">
            <a:xfrm>
              <a:off x="286108" y="2280389"/>
              <a:ext cx="10684192" cy="708275"/>
              <a:chOff x="564747" y="3403331"/>
              <a:chExt cx="5501860" cy="1364238"/>
            </a:xfrm>
          </p:grpSpPr>
          <p:pic>
            <p:nvPicPr>
              <p:cNvPr id="39" name="Picture 8" descr="empty-green-rectangle">
                <a:extLst>
                  <a:ext uri="{FF2B5EF4-FFF2-40B4-BE49-F238E27FC236}">
                    <a16:creationId xmlns:a16="http://schemas.microsoft.com/office/drawing/2014/main" id="{52C145B5-C2B4-3CA4-C366-0D92EB89F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F708323F-7E39-D177-87CB-2DCBF589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5EA4171D-767B-5E74-DAEF-77EA73CB9633}"/>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599E987-ACF8-65AE-B9A8-8A9B2C8EAED2}"/>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grpSp>
        <p:nvGrpSpPr>
          <p:cNvPr id="43" name="Group 42">
            <a:extLst>
              <a:ext uri="{FF2B5EF4-FFF2-40B4-BE49-F238E27FC236}">
                <a16:creationId xmlns:a16="http://schemas.microsoft.com/office/drawing/2014/main" id="{02207AF9-E37E-2C5F-459F-B7F5ABDE91F0}"/>
              </a:ext>
            </a:extLst>
          </p:cNvPr>
          <p:cNvGrpSpPr/>
          <p:nvPr/>
        </p:nvGrpSpPr>
        <p:grpSpPr>
          <a:xfrm>
            <a:off x="418301" y="762001"/>
            <a:ext cx="11355398" cy="1905000"/>
            <a:chOff x="834244" y="1897874"/>
            <a:chExt cx="9831602" cy="1944904"/>
          </a:xfrm>
        </p:grpSpPr>
        <p:pic>
          <p:nvPicPr>
            <p:cNvPr id="44" name="Picture 5" descr="empty-blue-rectangle">
              <a:extLst>
                <a:ext uri="{FF2B5EF4-FFF2-40B4-BE49-F238E27FC236}">
                  <a16:creationId xmlns:a16="http://schemas.microsoft.com/office/drawing/2014/main" id="{CEBCF31E-0834-5B34-0642-BB06E5D4F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4"/>
              <a:ext cx="9831602" cy="194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55C39729-E294-CC40-D7F5-D456A7D2B2D8}"/>
                </a:ext>
              </a:extLst>
            </p:cNvPr>
            <p:cNvSpPr txBox="1"/>
            <p:nvPr/>
          </p:nvSpPr>
          <p:spPr>
            <a:xfrm>
              <a:off x="1216725" y="2008292"/>
              <a:ext cx="9066638" cy="1665385"/>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Các lĩnh vực nghiên cứu của Vật lí rất đa dạng:</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Cơ học, Điện học, Điện từ học, Quang học, Âm học, </a:t>
              </a:r>
              <a:r>
                <a:rPr lang="en-US" sz="2500">
                  <a:solidFill>
                    <a:srgbClr val="000000"/>
                  </a:solidFill>
                  <a:latin typeface="Arial" panose="020B0604020202020204" pitchFamily="34" charset="0"/>
                  <a:ea typeface="Times New Roman" panose="02020603050405020304" pitchFamily="18" charset="0"/>
                </a:rPr>
                <a:t>Nhiệt học</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Nhiệt động lực học, Vật lí nguyên tử và hạt nhân, Vật lí l</a:t>
              </a:r>
              <a:r>
                <a:rPr lang="en-US" sz="2500">
                  <a:solidFill>
                    <a:srgbClr val="000000"/>
                  </a:solidFill>
                  <a:effectLst/>
                  <a:latin typeface="Arial" panose="020B0604020202020204" pitchFamily="34" charset="0"/>
                  <a:ea typeface="游明朝" panose="02020400000000000000" pitchFamily="18" charset="-128"/>
                </a:rPr>
                <a:t>ượng tử, Thuyết tương đối, </a:t>
              </a:r>
              <a:r>
                <a:rPr lang="en-US" sz="2500">
                  <a:solidFill>
                    <a:srgbClr val="000000"/>
                  </a:solidFill>
                  <a:latin typeface="Arial" panose="020B0604020202020204" pitchFamily="34" charset="0"/>
                  <a:ea typeface="游明朝" panose="02020400000000000000" pitchFamily="18" charset="-128"/>
                </a:rPr>
                <a:t>…</a:t>
              </a:r>
              <a:endParaRPr lang="en-US" sz="2500">
                <a:solidFill>
                  <a:srgbClr val="000000"/>
                </a:solidFill>
                <a:effectLst/>
                <a:latin typeface="Arial" panose="020B0604020202020204" pitchFamily="34" charset="0"/>
                <a:ea typeface="Times New Roman" panose="02020603050405020304" pitchFamily="18" charset="0"/>
              </a:endParaRPr>
            </a:p>
          </p:txBody>
        </p:sp>
      </p:grpSp>
      <p:pic>
        <p:nvPicPr>
          <p:cNvPr id="47" name="Content Placeholder 4" descr="A picture containing diagram&#10;&#10;Description automatically generated">
            <a:extLst>
              <a:ext uri="{FF2B5EF4-FFF2-40B4-BE49-F238E27FC236}">
                <a16:creationId xmlns:a16="http://schemas.microsoft.com/office/drawing/2014/main" id="{9DD3985A-3A15-877E-5BDF-9B570B93CFA2}"/>
              </a:ext>
            </a:extLst>
          </p:cNvPr>
          <p:cNvPicPr>
            <a:picLocks noChangeAspect="1"/>
          </p:cNvPicPr>
          <p:nvPr/>
        </p:nvPicPr>
        <p:blipFill rotWithShape="1">
          <a:blip r:embed="rId5">
            <a:extLst>
              <a:ext uri="{28A0092B-C50C-407E-A947-70E740481C1C}">
                <a14:useLocalDpi xmlns:a14="http://schemas.microsoft.com/office/drawing/2010/main" val="0"/>
              </a:ext>
            </a:extLst>
          </a:blip>
          <a:srcRect t="-174" r="11098"/>
          <a:stretch/>
        </p:blipFill>
        <p:spPr>
          <a:xfrm>
            <a:off x="373487" y="2960081"/>
            <a:ext cx="4003974" cy="2537823"/>
          </a:xfrm>
          <a:prstGeom prst="rect">
            <a:avLst/>
          </a:prstGeom>
          <a:ln>
            <a:noFill/>
          </a:ln>
          <a:effectLst>
            <a:softEdge rad="112500"/>
          </a:effectLst>
        </p:spPr>
      </p:pic>
      <p:sp>
        <p:nvSpPr>
          <p:cNvPr id="48" name="TextBox 47">
            <a:extLst>
              <a:ext uri="{FF2B5EF4-FFF2-40B4-BE49-F238E27FC236}">
                <a16:creationId xmlns:a16="http://schemas.microsoft.com/office/drawing/2014/main" id="{56D82D1A-0ECD-F508-287B-B2E91C37BD4D}"/>
              </a:ext>
            </a:extLst>
          </p:cNvPr>
          <p:cNvSpPr txBox="1"/>
          <p:nvPr/>
        </p:nvSpPr>
        <p:spPr>
          <a:xfrm>
            <a:off x="1981200" y="5554501"/>
            <a:ext cx="7923122" cy="430887"/>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Vật lí nghiên cứu rất nhiều đối tượng từ vi mô đến vĩ mô </a:t>
            </a:r>
            <a:endParaRPr lang="en-US" sz="2200" i="1"/>
          </a:p>
        </p:txBody>
      </p:sp>
      <p:pic>
        <p:nvPicPr>
          <p:cNvPr id="49" name="Picture 48">
            <a:extLst>
              <a:ext uri="{FF2B5EF4-FFF2-40B4-BE49-F238E27FC236}">
                <a16:creationId xmlns:a16="http://schemas.microsoft.com/office/drawing/2014/main" id="{E8BA02D8-BA61-9E5C-080C-D864224F3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1362" y="2978673"/>
            <a:ext cx="3918649" cy="2500638"/>
          </a:xfrm>
          <a:prstGeom prst="rect">
            <a:avLst/>
          </a:prstGeom>
          <a:ln>
            <a:noFill/>
          </a:ln>
          <a:effectLst>
            <a:softEdge rad="112500"/>
          </a:effectLst>
        </p:spPr>
      </p:pic>
      <p:pic>
        <p:nvPicPr>
          <p:cNvPr id="14" name="Picture 13" descr="A group of planets in space&#10;&#10;Description automatically generated with low confidence">
            <a:extLst>
              <a:ext uri="{FF2B5EF4-FFF2-40B4-BE49-F238E27FC236}">
                <a16:creationId xmlns:a16="http://schemas.microsoft.com/office/drawing/2014/main" id="{F28DACB4-3342-8793-C081-DED451DD7171}"/>
              </a:ext>
            </a:extLst>
          </p:cNvPr>
          <p:cNvPicPr>
            <a:picLocks noChangeAspect="1"/>
          </p:cNvPicPr>
          <p:nvPr/>
        </p:nvPicPr>
        <p:blipFill rotWithShape="1">
          <a:blip r:embed="rId7">
            <a:extLst>
              <a:ext uri="{28A0092B-C50C-407E-A947-70E740481C1C}">
                <a14:useLocalDpi xmlns:a14="http://schemas.microsoft.com/office/drawing/2010/main" val="0"/>
              </a:ext>
            </a:extLst>
          </a:blip>
          <a:srcRect l="9109" r="7574" b="2164"/>
          <a:stretch/>
        </p:blipFill>
        <p:spPr>
          <a:xfrm>
            <a:off x="8077200" y="2978673"/>
            <a:ext cx="3785852" cy="2500638"/>
          </a:xfrm>
          <a:prstGeom prst="rect">
            <a:avLst/>
          </a:prstGeom>
          <a:ln>
            <a:noFill/>
          </a:ln>
          <a:effectLst>
            <a:softEdge rad="112500"/>
          </a:effectLst>
        </p:spPr>
      </p:pic>
    </p:spTree>
    <p:extLst>
      <p:ext uri="{BB962C8B-B14F-4D97-AF65-F5344CB8AC3E}">
        <p14:creationId xmlns:p14="http://schemas.microsoft.com/office/powerpoint/2010/main" val="29936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70E227F-B3E5-4560-8CF4-638F8F31E0E6}"/>
              </a:ext>
            </a:extLst>
          </p:cNvPr>
          <p:cNvGrpSpPr/>
          <p:nvPr/>
        </p:nvGrpSpPr>
        <p:grpSpPr>
          <a:xfrm>
            <a:off x="918982" y="762992"/>
            <a:ext cx="10434818" cy="934413"/>
            <a:chOff x="968835" y="2930699"/>
            <a:chExt cx="10363510" cy="1030041"/>
          </a:xfrm>
        </p:grpSpPr>
        <p:pic>
          <p:nvPicPr>
            <p:cNvPr id="19" name="Picture 5" descr="empty-blue-rectangle">
              <a:extLst>
                <a:ext uri="{FF2B5EF4-FFF2-40B4-BE49-F238E27FC236}">
                  <a16:creationId xmlns:a16="http://schemas.microsoft.com/office/drawing/2014/main" id="{1C470090-D233-4E5C-B1A4-0394E5B67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35" y="2930699"/>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599A29D-20CC-471D-A2B5-1A13A7DB445D}"/>
                </a:ext>
              </a:extLst>
            </p:cNvPr>
            <p:cNvSpPr txBox="1"/>
            <p:nvPr/>
          </p:nvSpPr>
          <p:spPr>
            <a:xfrm>
              <a:off x="1801923" y="3009880"/>
              <a:ext cx="8280416" cy="949968"/>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Việc học tập môn Vật lí giúp các em hình thành, phát triển năng lực vật lí với các biểu hiện chính sau đây: </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Rectangle 20">
            <a:extLst>
              <a:ext uri="{FF2B5EF4-FFF2-40B4-BE49-F238E27FC236}">
                <a16:creationId xmlns:a16="http://schemas.microsoft.com/office/drawing/2014/main" id="{9840EED3-E015-448D-9515-E2171C087474}"/>
              </a:ext>
            </a:extLst>
          </p:cNvPr>
          <p:cNvSpPr/>
          <p:nvPr/>
        </p:nvSpPr>
        <p:spPr>
          <a:xfrm>
            <a:off x="3702144" y="2335234"/>
            <a:ext cx="4445214"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Vận dụng được kiến thức, kĩ năng đã học để khám phá, giải quyết các vấn đề có liên quan trong học tập cũng như trong đời sống</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71EC2E4-6251-43AE-AB8C-393D29DF1293}"/>
              </a:ext>
            </a:extLst>
          </p:cNvPr>
          <p:cNvSpPr/>
          <p:nvPr/>
        </p:nvSpPr>
        <p:spPr>
          <a:xfrm>
            <a:off x="492472" y="2345693"/>
            <a:ext cx="2868245"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Có được những kiến thức, kĩ năng cơ bản về vật lí</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5E05553-0A35-430C-BAFE-15A1B5B3F4F3}"/>
              </a:ext>
            </a:extLst>
          </p:cNvPr>
          <p:cNvSpPr/>
          <p:nvPr/>
        </p:nvSpPr>
        <p:spPr>
          <a:xfrm>
            <a:off x="8588305" y="2345693"/>
            <a:ext cx="3283346"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Nhận biết được năng lực, sở trường của bản thân, định hướng nghề nghiệp</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id="{829D7405-8CE0-4325-AD95-A9AA770A714E}"/>
              </a:ext>
            </a:extLst>
          </p:cNvPr>
          <p:cNvCxnSpPr>
            <a:cxnSpLocks/>
          </p:cNvCxnSpPr>
          <p:nvPr/>
        </p:nvCxnSpPr>
        <p:spPr>
          <a:xfrm rot="5400000">
            <a:off x="3673503" y="266933"/>
            <a:ext cx="457200" cy="356404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3E038B-E270-46DC-A468-0E1143A57D0E}"/>
              </a:ext>
            </a:extLst>
          </p:cNvPr>
          <p:cNvCxnSpPr>
            <a:cxnSpLocks/>
          </p:cNvCxnSpPr>
          <p:nvPr/>
        </p:nvCxnSpPr>
        <p:spPr>
          <a:xfrm>
            <a:off x="5391657" y="2042082"/>
            <a:ext cx="4790481" cy="32281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Man, scientist Free Icon - Icon-Icons.com">
            <a:extLst>
              <a:ext uri="{FF2B5EF4-FFF2-40B4-BE49-F238E27FC236}">
                <a16:creationId xmlns:a16="http://schemas.microsoft.com/office/drawing/2014/main" id="{00EA7D44-D297-4D1C-954D-02D31E8E8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62" y="4130942"/>
            <a:ext cx="2019537" cy="20195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lipart&#10;&#10;Description automatically generated">
            <a:extLst>
              <a:ext uri="{FF2B5EF4-FFF2-40B4-BE49-F238E27FC236}">
                <a16:creationId xmlns:a16="http://schemas.microsoft.com/office/drawing/2014/main" id="{C6AD32D7-6343-40A8-B281-847A5A02DCA5}"/>
              </a:ext>
            </a:extLst>
          </p:cNvPr>
          <p:cNvPicPr>
            <a:picLocks noChangeAspect="1"/>
          </p:cNvPicPr>
          <p:nvPr/>
        </p:nvPicPr>
        <p:blipFill rotWithShape="1">
          <a:blip r:embed="rId5">
            <a:extLst>
              <a:ext uri="{28A0092B-C50C-407E-A947-70E740481C1C}">
                <a14:useLocalDpi xmlns:a14="http://schemas.microsoft.com/office/drawing/2010/main" val="0"/>
              </a:ext>
            </a:extLst>
          </a:blip>
          <a:srcRect l="26667" t="15222" r="28198" b="14444"/>
          <a:stretch/>
        </p:blipFill>
        <p:spPr>
          <a:xfrm>
            <a:off x="10754505" y="4408962"/>
            <a:ext cx="1109192" cy="1728418"/>
          </a:xfrm>
          <a:prstGeom prst="rect">
            <a:avLst/>
          </a:prstGeom>
        </p:spPr>
      </p:pic>
      <p:pic>
        <p:nvPicPr>
          <p:cNvPr id="32" name="Picture 31" descr="A picture containing grass, outdoor, kite, field&#10;&#10;Description automatically generated">
            <a:extLst>
              <a:ext uri="{FF2B5EF4-FFF2-40B4-BE49-F238E27FC236}">
                <a16:creationId xmlns:a16="http://schemas.microsoft.com/office/drawing/2014/main" id="{CDC5F0D9-FEC2-4F7E-8852-1EC3E1B76D94}"/>
              </a:ext>
            </a:extLst>
          </p:cNvPr>
          <p:cNvPicPr>
            <a:picLocks noChangeAspect="1"/>
          </p:cNvPicPr>
          <p:nvPr/>
        </p:nvPicPr>
        <p:blipFill rotWithShape="1">
          <a:blip r:embed="rId6">
            <a:extLst>
              <a:ext uri="{28A0092B-C50C-407E-A947-70E740481C1C}">
                <a14:useLocalDpi xmlns:a14="http://schemas.microsoft.com/office/drawing/2010/main" val="0"/>
              </a:ext>
            </a:extLst>
          </a:blip>
          <a:srcRect l="20707" t="-2699" r="-1" b="-1"/>
          <a:stretch/>
        </p:blipFill>
        <p:spPr>
          <a:xfrm>
            <a:off x="328303" y="3699508"/>
            <a:ext cx="3126031" cy="2530501"/>
          </a:xfrm>
          <a:prstGeom prst="rect">
            <a:avLst/>
          </a:prstGeom>
          <a:ln>
            <a:noFill/>
          </a:ln>
          <a:effectLst>
            <a:softEdge rad="112500"/>
          </a:effectLst>
        </p:spPr>
      </p:pic>
      <p:pic>
        <p:nvPicPr>
          <p:cNvPr id="34" name="Picture 33" descr="A person pushing a cart with a computer on it&#10;&#10;Description automatically generated with medium confidence">
            <a:extLst>
              <a:ext uri="{FF2B5EF4-FFF2-40B4-BE49-F238E27FC236}">
                <a16:creationId xmlns:a16="http://schemas.microsoft.com/office/drawing/2014/main" id="{03BE943A-8A88-4564-A66C-6C92C5D7BF37}"/>
              </a:ext>
            </a:extLst>
          </p:cNvPr>
          <p:cNvPicPr>
            <a:picLocks noChangeAspect="1"/>
          </p:cNvPicPr>
          <p:nvPr/>
        </p:nvPicPr>
        <p:blipFill rotWithShape="1">
          <a:blip r:embed="rId7">
            <a:extLst>
              <a:ext uri="{28A0092B-C50C-407E-A947-70E740481C1C}">
                <a14:useLocalDpi xmlns:a14="http://schemas.microsoft.com/office/drawing/2010/main" val="0"/>
              </a:ext>
            </a:extLst>
          </a:blip>
          <a:srcRect l="982" t="14086" r="2159" b="7777"/>
          <a:stretch/>
        </p:blipFill>
        <p:spPr>
          <a:xfrm>
            <a:off x="3722815" y="3790521"/>
            <a:ext cx="4551933" cy="2439488"/>
          </a:xfrm>
          <a:prstGeom prst="rect">
            <a:avLst/>
          </a:prstGeom>
          <a:ln>
            <a:noFill/>
          </a:ln>
          <a:effectLst>
            <a:softEdge rad="112500"/>
          </a:effectLst>
        </p:spPr>
      </p:pic>
      <p:sp>
        <p:nvSpPr>
          <p:cNvPr id="36" name="TextBox 35">
            <a:extLst>
              <a:ext uri="{FF2B5EF4-FFF2-40B4-BE49-F238E27FC236}">
                <a16:creationId xmlns:a16="http://schemas.microsoft.com/office/drawing/2014/main" id="{E02BD46B-F691-4B81-A1AE-9FFC89394D36}"/>
              </a:ext>
            </a:extLst>
          </p:cNvPr>
          <p:cNvSpPr txBox="1"/>
          <p:nvPr/>
        </p:nvSpPr>
        <p:spPr>
          <a:xfrm>
            <a:off x="639340" y="6137380"/>
            <a:ext cx="2256329"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Sử dụng đòn bẩy nâng vật nặng</a:t>
            </a:r>
          </a:p>
        </p:txBody>
      </p:sp>
      <p:sp>
        <p:nvSpPr>
          <p:cNvPr id="39" name="TextBox 38">
            <a:extLst>
              <a:ext uri="{FF2B5EF4-FFF2-40B4-BE49-F238E27FC236}">
                <a16:creationId xmlns:a16="http://schemas.microsoft.com/office/drawing/2014/main" id="{B7FC6A21-68F0-43FC-AEF8-438075659768}"/>
              </a:ext>
            </a:extLst>
          </p:cNvPr>
          <p:cNvSpPr txBox="1"/>
          <p:nvPr/>
        </p:nvSpPr>
        <p:spPr>
          <a:xfrm>
            <a:off x="4400340" y="6230009"/>
            <a:ext cx="2870527"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Sử dụng nam châm để giải quyết nạn đinh tặc</a:t>
            </a:r>
          </a:p>
        </p:txBody>
      </p:sp>
      <p:sp>
        <p:nvSpPr>
          <p:cNvPr id="41" name="TextBox 40">
            <a:extLst>
              <a:ext uri="{FF2B5EF4-FFF2-40B4-BE49-F238E27FC236}">
                <a16:creationId xmlns:a16="http://schemas.microsoft.com/office/drawing/2014/main" id="{0B24314C-3A7F-4CB8-8D54-A0209E6A4291}"/>
              </a:ext>
            </a:extLst>
          </p:cNvPr>
          <p:cNvSpPr txBox="1"/>
          <p:nvPr/>
        </p:nvSpPr>
        <p:spPr>
          <a:xfrm>
            <a:off x="9163950" y="6207206"/>
            <a:ext cx="2273462"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chọn nghề phù hợp sở trường</a:t>
            </a:r>
          </a:p>
        </p:txBody>
      </p:sp>
      <p:grpSp>
        <p:nvGrpSpPr>
          <p:cNvPr id="33" name="Group 32">
            <a:extLst>
              <a:ext uri="{FF2B5EF4-FFF2-40B4-BE49-F238E27FC236}">
                <a16:creationId xmlns:a16="http://schemas.microsoft.com/office/drawing/2014/main" id="{7E63D144-3B8D-981D-E4B9-C3C9F6352D37}"/>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822041FB-C2D0-3585-F086-04A64A4EAAC3}"/>
                </a:ext>
              </a:extLst>
            </p:cNvPr>
            <p:cNvGrpSpPr>
              <a:grpSpLocks/>
            </p:cNvGrpSpPr>
            <p:nvPr/>
          </p:nvGrpSpPr>
          <p:grpSpPr bwMode="auto">
            <a:xfrm>
              <a:off x="286108" y="2280389"/>
              <a:ext cx="10684192" cy="708275"/>
              <a:chOff x="564747" y="3403331"/>
              <a:chExt cx="5501860" cy="1364238"/>
            </a:xfrm>
          </p:grpSpPr>
          <p:pic>
            <p:nvPicPr>
              <p:cNvPr id="42" name="Picture 8" descr="empty-green-rectangle">
                <a:extLst>
                  <a:ext uri="{FF2B5EF4-FFF2-40B4-BE49-F238E27FC236}">
                    <a16:creationId xmlns:a16="http://schemas.microsoft.com/office/drawing/2014/main" id="{E9ADC9E3-D73A-A63D-9E9D-4C09DBE89D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green-top-faded">
                <a:extLst>
                  <a:ext uri="{FF2B5EF4-FFF2-40B4-BE49-F238E27FC236}">
                    <a16:creationId xmlns:a16="http://schemas.microsoft.com/office/drawing/2014/main" id="{FE9D6525-2262-CE95-C1B5-9433472697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a:extLst>
                <a:ext uri="{FF2B5EF4-FFF2-40B4-BE49-F238E27FC236}">
                  <a16:creationId xmlns:a16="http://schemas.microsoft.com/office/drawing/2014/main" id="{6C467A61-448C-0FC1-AE70-C4CFAD48D7C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8" name="Rectangle 1026060">
              <a:extLst>
                <a:ext uri="{FF2B5EF4-FFF2-40B4-BE49-F238E27FC236}">
                  <a16:creationId xmlns:a16="http://schemas.microsoft.com/office/drawing/2014/main" id="{49EEA8CC-A268-8F88-EF7E-E80BD3C221D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cxnSp>
        <p:nvCxnSpPr>
          <p:cNvPr id="5" name="Straight Arrow Connector 4">
            <a:extLst>
              <a:ext uri="{FF2B5EF4-FFF2-40B4-BE49-F238E27FC236}">
                <a16:creationId xmlns:a16="http://schemas.microsoft.com/office/drawing/2014/main" id="{F1AD712A-6053-2107-0791-7734A6AFA13E}"/>
              </a:ext>
            </a:extLst>
          </p:cNvPr>
          <p:cNvCxnSpPr/>
          <p:nvPr/>
        </p:nvCxnSpPr>
        <p:spPr>
          <a:xfrm>
            <a:off x="5684127" y="1820356"/>
            <a:ext cx="0" cy="4572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34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36" grpId="0"/>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C9C40-159C-0143-8DC7-6E19DE44C796}"/>
              </a:ext>
            </a:extLst>
          </p:cNvPr>
          <p:cNvGrpSpPr/>
          <p:nvPr/>
        </p:nvGrpSpPr>
        <p:grpSpPr>
          <a:xfrm>
            <a:off x="-107019" y="65599"/>
            <a:ext cx="9641377" cy="551822"/>
            <a:chOff x="-3007" y="2231322"/>
            <a:chExt cx="10253890" cy="770302"/>
          </a:xfrm>
        </p:grpSpPr>
        <p:grpSp>
          <p:nvGrpSpPr>
            <p:cNvPr id="5" name="Group 70">
              <a:extLst>
                <a:ext uri="{FF2B5EF4-FFF2-40B4-BE49-F238E27FC236}">
                  <a16:creationId xmlns:a16="http://schemas.microsoft.com/office/drawing/2014/main" id="{57E57321-8630-E388-55EC-3F9A9849D371}"/>
                </a:ext>
              </a:extLst>
            </p:cNvPr>
            <p:cNvGrpSpPr>
              <a:grpSpLocks/>
            </p:cNvGrpSpPr>
            <p:nvPr/>
          </p:nvGrpSpPr>
          <p:grpSpPr bwMode="auto">
            <a:xfrm>
              <a:off x="286110" y="2280389"/>
              <a:ext cx="7604635" cy="708275"/>
              <a:chOff x="564748" y="3403331"/>
              <a:chExt cx="3916032" cy="1364238"/>
            </a:xfrm>
          </p:grpSpPr>
          <p:pic>
            <p:nvPicPr>
              <p:cNvPr id="8" name="Picture 8" descr="empty-green-rectangle">
                <a:extLst>
                  <a:ext uri="{FF2B5EF4-FFF2-40B4-BE49-F238E27FC236}">
                    <a16:creationId xmlns:a16="http://schemas.microsoft.com/office/drawing/2014/main" id="{297763BE-354E-C71A-6AE9-B41BAE711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91603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E5B66559-C576-2541-CF48-4CF3A7492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2B07C97-251A-7511-779B-6789585D59F2}"/>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86473D6-4EC7-BFE1-9021-CB5A13EC42C7}"/>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Quá trình phát triển của vật lí</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512F16B4-76F1-E7B2-393C-95F0A6B2867A}"/>
              </a:ext>
            </a:extLst>
          </p:cNvPr>
          <p:cNvGrpSpPr/>
          <p:nvPr/>
        </p:nvGrpSpPr>
        <p:grpSpPr>
          <a:xfrm>
            <a:off x="198415" y="1025923"/>
            <a:ext cx="11795169" cy="5029200"/>
            <a:chOff x="198415" y="1025923"/>
            <a:chExt cx="11795169" cy="5029200"/>
          </a:xfrm>
        </p:grpSpPr>
        <p:pic>
          <p:nvPicPr>
            <p:cNvPr id="19" name="Picture 18">
              <a:extLst>
                <a:ext uri="{FF2B5EF4-FFF2-40B4-BE49-F238E27FC236}">
                  <a16:creationId xmlns:a16="http://schemas.microsoft.com/office/drawing/2014/main" id="{9FC6D400-5E5F-D768-BA26-FB8AF099CB6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112" t="21852" r="-136" b="21852"/>
            <a:stretch/>
          </p:blipFill>
          <p:spPr>
            <a:xfrm>
              <a:off x="198415" y="1025923"/>
              <a:ext cx="11795169" cy="5029200"/>
            </a:xfrm>
            <a:prstGeom prst="rect">
              <a:avLst/>
            </a:prstGeom>
          </p:spPr>
        </p:pic>
        <p:grpSp>
          <p:nvGrpSpPr>
            <p:cNvPr id="2" name="Group 1">
              <a:extLst>
                <a:ext uri="{FF2B5EF4-FFF2-40B4-BE49-F238E27FC236}">
                  <a16:creationId xmlns:a16="http://schemas.microsoft.com/office/drawing/2014/main" id="{114F97D8-88D5-DA60-E4FF-968E33314D64}"/>
                </a:ext>
              </a:extLst>
            </p:cNvPr>
            <p:cNvGrpSpPr/>
            <p:nvPr/>
          </p:nvGrpSpPr>
          <p:grpSpPr>
            <a:xfrm>
              <a:off x="457194" y="2895600"/>
              <a:ext cx="11496387" cy="457200"/>
              <a:chOff x="543117" y="2998836"/>
              <a:chExt cx="10955380" cy="541688"/>
            </a:xfrm>
          </p:grpSpPr>
          <p:grpSp>
            <p:nvGrpSpPr>
              <p:cNvPr id="14" name="Group 13">
                <a:extLst>
                  <a:ext uri="{FF2B5EF4-FFF2-40B4-BE49-F238E27FC236}">
                    <a16:creationId xmlns:a16="http://schemas.microsoft.com/office/drawing/2014/main" id="{7FF10BC3-6913-E3D3-3239-76E1D073B8F3}"/>
                  </a:ext>
                </a:extLst>
              </p:cNvPr>
              <p:cNvGrpSpPr/>
              <p:nvPr/>
            </p:nvGrpSpPr>
            <p:grpSpPr>
              <a:xfrm>
                <a:off x="543117" y="3013174"/>
                <a:ext cx="7300141" cy="527350"/>
                <a:chOff x="5877547" y="413620"/>
                <a:chExt cx="821411" cy="395549"/>
              </a:xfrm>
            </p:grpSpPr>
            <p:sp>
              <p:nvSpPr>
                <p:cNvPr id="15" name="Arrow: Pentagon 14">
                  <a:extLst>
                    <a:ext uri="{FF2B5EF4-FFF2-40B4-BE49-F238E27FC236}">
                      <a16:creationId xmlns:a16="http://schemas.microsoft.com/office/drawing/2014/main" id="{B35D026B-3582-2385-D6E5-65476B155C89}"/>
                    </a:ext>
                  </a:extLst>
                </p:cNvPr>
                <p:cNvSpPr/>
                <p:nvPr/>
              </p:nvSpPr>
              <p:spPr>
                <a:xfrm>
                  <a:off x="5877547" y="413620"/>
                  <a:ext cx="336275" cy="39554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8C166452-F7F8-6269-A803-3543220200D8}"/>
                    </a:ext>
                  </a:extLst>
                </p:cNvPr>
                <p:cNvSpPr/>
                <p:nvPr/>
              </p:nvSpPr>
              <p:spPr>
                <a:xfrm>
                  <a:off x="6171687" y="413620"/>
                  <a:ext cx="527271" cy="395549"/>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Arrow: Chevron 16">
                <a:extLst>
                  <a:ext uri="{FF2B5EF4-FFF2-40B4-BE49-F238E27FC236}">
                    <a16:creationId xmlns:a16="http://schemas.microsoft.com/office/drawing/2014/main" id="{B313AEA8-9B60-FD0A-D2F9-201E7BFEE6B8}"/>
                  </a:ext>
                </a:extLst>
              </p:cNvPr>
              <p:cNvSpPr/>
              <p:nvPr/>
            </p:nvSpPr>
            <p:spPr>
              <a:xfrm>
                <a:off x="7570219" y="2998836"/>
                <a:ext cx="3928278" cy="5273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380439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C6040135-18A7-6984-DA09-84021990EA89}"/>
              </a:ext>
            </a:extLst>
          </p:cNvPr>
          <p:cNvSpPr txBox="1">
            <a:spLocks noChangeArrowheads="1"/>
          </p:cNvSpPr>
          <p:nvPr/>
        </p:nvSpPr>
        <p:spPr bwMode="auto">
          <a:xfrm>
            <a:off x="1091449" y="666855"/>
            <a:ext cx="10901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có quan hệ với mọi ngành khoa học và là cơ sở của khoa học tự nhiên  </a:t>
            </a:r>
          </a:p>
        </p:txBody>
      </p:sp>
      <p:pic>
        <p:nvPicPr>
          <p:cNvPr id="5" name="Picture 5" descr="empty-blue-rectangle">
            <a:extLst>
              <a:ext uri="{FF2B5EF4-FFF2-40B4-BE49-F238E27FC236}">
                <a16:creationId xmlns:a16="http://schemas.microsoft.com/office/drawing/2014/main" id="{4BC8970D-67DB-093F-BF84-938169EFD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97" y="1162585"/>
            <a:ext cx="10265304" cy="110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6411DDF2-CE97-BC60-0CF7-7D2288C058A8}"/>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AB290B71-39CD-56AA-A05E-E4AA173C4499}"/>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DFAC2EA4-1710-423E-CE57-D994A024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81C01A4B-4129-3DC5-9913-918649E68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1BDFA16-63F3-9A30-23F8-3FF9D838AE9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DF2117F9-B8E1-8D3C-DB2A-86B78E66FD88}"/>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7A68174F-7B34-D7D3-ABCA-E323A30E76C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909740AE-1B22-D899-5470-DA2718E5A88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139E5ABA-E27E-6329-BE1F-4B23F474DAEA}"/>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64ADDF08-F357-1C81-AB23-24E90DFA5431}"/>
              </a:ext>
            </a:extLst>
          </p:cNvPr>
          <p:cNvSpPr txBox="1"/>
          <p:nvPr/>
        </p:nvSpPr>
        <p:spPr>
          <a:xfrm>
            <a:off x="1112748" y="1329181"/>
            <a:ext cx="9016930"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Các khái niệm, định luật, nguyên lí của Vật lí được sử dụng rộng rãi trong mọi lĩnh vực của KHTN.</a:t>
            </a:r>
          </a:p>
        </p:txBody>
      </p:sp>
      <p:sp>
        <p:nvSpPr>
          <p:cNvPr id="18" name="TextBox 17">
            <a:extLst>
              <a:ext uri="{FF2B5EF4-FFF2-40B4-BE49-F238E27FC236}">
                <a16:creationId xmlns:a16="http://schemas.microsoft.com/office/drawing/2014/main" id="{E6123609-4E4D-FCD2-BB55-6F1CF11D943E}"/>
              </a:ext>
            </a:extLst>
          </p:cNvPr>
          <p:cNvSpPr txBox="1"/>
          <p:nvPr/>
        </p:nvSpPr>
        <p:spPr>
          <a:xfrm>
            <a:off x="304800" y="6500998"/>
            <a:ext cx="12725400" cy="338554"/>
          </a:xfrm>
          <a:prstGeom prst="rect">
            <a:avLst/>
          </a:prstGeom>
          <a:noFill/>
        </p:spPr>
        <p:txBody>
          <a:bodyPr wrap="square">
            <a:spAutoFit/>
          </a:bodyPr>
          <a:lstStyle/>
          <a:p>
            <a:r>
              <a:rPr lang="en-US" sz="1600" i="1">
                <a:latin typeface="Arial" panose="020B0604020202020204" pitchFamily="34" charset="0"/>
                <a:cs typeface="Arial" panose="020B0604020202020204" pitchFamily="34" charset="0"/>
              </a:rPr>
              <a:t>*Hiện nay có nhiều lĩnh vực liên môn như Vật lí sinh học, Vật lí địa lí, Vật lí thiên văn, Hóa lí, Sinh học lượng tử, Hoá học lượng tử</a:t>
            </a:r>
            <a:endParaRPr lang="en-US" sz="1600"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2BCF149B-18E5-1CD0-230B-6391EC467C99}"/>
              </a:ext>
            </a:extLst>
          </p:cNvPr>
          <p:cNvSpPr txBox="1"/>
          <p:nvPr/>
        </p:nvSpPr>
        <p:spPr>
          <a:xfrm>
            <a:off x="889070" y="5578846"/>
            <a:ext cx="10408920" cy="769441"/>
          </a:xfrm>
          <a:prstGeom prst="rect">
            <a:avLst/>
          </a:prstGeom>
          <a:noFill/>
        </p:spPr>
        <p:txBody>
          <a:bodyPr wrap="square">
            <a:spAutoFit/>
          </a:bodyPr>
          <a:lstStyle/>
          <a:p>
            <a:r>
              <a:rPr lang="en-US" sz="2200">
                <a:latin typeface="Arial" panose="020B0604020202020204" pitchFamily="34" charset="0"/>
                <a:cs typeface="Arial" panose="020B0604020202020204" pitchFamily="34" charset="0"/>
              </a:rPr>
              <a:t>VD: giải thích cơ chế của các hiện tượng tự nhiên, từ các hiện trạng xảy ra trong thế giới sinh học, các phản ứng hoá học đến các hiện tượng xảy ra trong vũ trụ,...</a:t>
            </a:r>
            <a:endParaRPr lang="en-US" sz="2200"/>
          </a:p>
        </p:txBody>
      </p:sp>
      <p:pic>
        <p:nvPicPr>
          <p:cNvPr id="21" name="Picture 20" descr="A picture containing outdoor&#10;&#10;Description automatically generated">
            <a:extLst>
              <a:ext uri="{FF2B5EF4-FFF2-40B4-BE49-F238E27FC236}">
                <a16:creationId xmlns:a16="http://schemas.microsoft.com/office/drawing/2014/main" id="{64027C78-4C60-9110-10AA-3A9730336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451" y="2430917"/>
            <a:ext cx="3968549" cy="2976413"/>
          </a:xfrm>
          <a:prstGeom prst="rect">
            <a:avLst/>
          </a:prstGeom>
          <a:ln>
            <a:noFill/>
          </a:ln>
          <a:effectLst>
            <a:softEdge rad="112500"/>
          </a:effectLst>
        </p:spPr>
      </p:pic>
      <p:pic>
        <p:nvPicPr>
          <p:cNvPr id="22" name="Picture 21" descr="A picture containing satellite&#10;&#10;Description automatically generated">
            <a:extLst>
              <a:ext uri="{FF2B5EF4-FFF2-40B4-BE49-F238E27FC236}">
                <a16:creationId xmlns:a16="http://schemas.microsoft.com/office/drawing/2014/main" id="{46FA72CF-A605-D769-48CB-A81FD1E710F8}"/>
              </a:ext>
            </a:extLst>
          </p:cNvPr>
          <p:cNvPicPr>
            <a:picLocks noChangeAspect="1"/>
          </p:cNvPicPr>
          <p:nvPr/>
        </p:nvPicPr>
        <p:blipFill rotWithShape="1">
          <a:blip r:embed="rId6">
            <a:extLst>
              <a:ext uri="{28A0092B-C50C-407E-A947-70E740481C1C}">
                <a14:useLocalDpi xmlns:a14="http://schemas.microsoft.com/office/drawing/2010/main" val="0"/>
              </a:ext>
            </a:extLst>
          </a:blip>
          <a:srcRect l="9613" t="641" r="5649" b="-1"/>
          <a:stretch/>
        </p:blipFill>
        <p:spPr>
          <a:xfrm>
            <a:off x="4427354" y="2471243"/>
            <a:ext cx="3810000" cy="2976413"/>
          </a:xfrm>
          <a:prstGeom prst="rect">
            <a:avLst/>
          </a:prstGeom>
          <a:ln>
            <a:noFill/>
          </a:ln>
          <a:effectLst>
            <a:softEdge rad="112500"/>
          </a:effectLst>
        </p:spPr>
      </p:pic>
      <p:pic>
        <p:nvPicPr>
          <p:cNvPr id="23" name="Content Placeholder 4" descr="A close up of a reptile&#10;&#10;Description generated with very high confidence">
            <a:extLst>
              <a:ext uri="{FF2B5EF4-FFF2-40B4-BE49-F238E27FC236}">
                <a16:creationId xmlns:a16="http://schemas.microsoft.com/office/drawing/2014/main" id="{A8825180-93F3-AF9B-0AD4-732098FCC6B4}"/>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132885" y="2443606"/>
            <a:ext cx="3582664" cy="1867855"/>
          </a:xfrm>
          <a:prstGeom prst="rect">
            <a:avLst/>
          </a:prstGeom>
          <a:ln>
            <a:noFill/>
          </a:ln>
          <a:effectLst>
            <a:softEdge rad="112500"/>
          </a:effectLst>
        </p:spPr>
      </p:pic>
      <p:grpSp>
        <p:nvGrpSpPr>
          <p:cNvPr id="24" name="Group 23">
            <a:extLst>
              <a:ext uri="{FF2B5EF4-FFF2-40B4-BE49-F238E27FC236}">
                <a16:creationId xmlns:a16="http://schemas.microsoft.com/office/drawing/2014/main" id="{80D17B46-2D45-5648-206D-54A2ADB4A6C8}"/>
              </a:ext>
            </a:extLst>
          </p:cNvPr>
          <p:cNvGrpSpPr/>
          <p:nvPr/>
        </p:nvGrpSpPr>
        <p:grpSpPr>
          <a:xfrm>
            <a:off x="8395903" y="3727153"/>
            <a:ext cx="1378181" cy="1696313"/>
            <a:chOff x="98265" y="4000391"/>
            <a:chExt cx="2004854" cy="2772318"/>
          </a:xfrm>
        </p:grpSpPr>
        <p:pic>
          <p:nvPicPr>
            <p:cNvPr id="25" name="Picture 2" descr="Related image">
              <a:hlinkClick r:id="rId8"/>
              <a:extLst>
                <a:ext uri="{FF2B5EF4-FFF2-40B4-BE49-F238E27FC236}">
                  <a16:creationId xmlns:a16="http://schemas.microsoft.com/office/drawing/2014/main" id="{26D5EEAB-F98A-85A6-E2FD-716D2E8425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265" y="4927073"/>
              <a:ext cx="2004854" cy="1845636"/>
            </a:xfrm>
            <a:prstGeom prst="rect">
              <a:avLst/>
            </a:prstGeom>
            <a:ln w="19050">
              <a:solidFill>
                <a:srgbClr val="FF0000"/>
              </a:solidFill>
              <a:prstDash val="sysDash"/>
            </a:ln>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5E0A7BA3-FCE6-75E4-2963-43D1B632FC3B}"/>
                </a:ext>
              </a:extLst>
            </p:cNvPr>
            <p:cNvSpPr/>
            <p:nvPr/>
          </p:nvSpPr>
          <p:spPr>
            <a:xfrm>
              <a:off x="395403" y="4000391"/>
              <a:ext cx="433137" cy="28635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ED5AE36-89FB-97E6-BB68-A9123ED2FCF7}"/>
                </a:ext>
              </a:extLst>
            </p:cNvPr>
            <p:cNvCxnSpPr>
              <a:cxnSpLocks/>
            </p:cNvCxnSpPr>
            <p:nvPr/>
          </p:nvCxnSpPr>
          <p:spPr>
            <a:xfrm flipH="1">
              <a:off x="98265" y="4314131"/>
              <a:ext cx="297138" cy="6129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975E52-2D3F-97FC-A084-7A9BD57AB6B7}"/>
                </a:ext>
              </a:extLst>
            </p:cNvPr>
            <p:cNvCxnSpPr>
              <a:cxnSpLocks/>
            </p:cNvCxnSpPr>
            <p:nvPr/>
          </p:nvCxnSpPr>
          <p:spPr>
            <a:xfrm flipH="1" flipV="1">
              <a:off x="828540" y="4314133"/>
              <a:ext cx="1274579" cy="61294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8581FD0-2D09-D63A-A83E-63154419C70A}"/>
              </a:ext>
            </a:extLst>
          </p:cNvPr>
          <p:cNvSpPr txBox="1"/>
          <p:nvPr/>
        </p:nvSpPr>
        <p:spPr>
          <a:xfrm>
            <a:off x="9824905" y="4323537"/>
            <a:ext cx="2167647" cy="1169551"/>
          </a:xfrm>
          <a:prstGeom prst="rect">
            <a:avLst/>
          </a:prstGeom>
          <a:noFill/>
        </p:spPr>
        <p:txBody>
          <a:bodyPr wrap="square">
            <a:spAutoFit/>
          </a:bodyPr>
          <a:lstStyle/>
          <a:p>
            <a:pPr algn="ctr"/>
            <a:r>
              <a:rPr lang="en-US" sz="1400" i="1">
                <a:solidFill>
                  <a:srgbClr val="002060"/>
                </a:solidFill>
                <a:latin typeface="Arial "/>
              </a:rPr>
              <a:t>N</a:t>
            </a:r>
            <a:r>
              <a:rPr lang="vi-VN" sz="1400" i="1">
                <a:solidFill>
                  <a:srgbClr val="002060"/>
                </a:solidFill>
                <a:latin typeface="Arial "/>
              </a:rPr>
              <a:t>gón chân</a:t>
            </a:r>
            <a:r>
              <a:rPr lang="en-US" sz="1400" i="1">
                <a:solidFill>
                  <a:srgbClr val="002060"/>
                </a:solidFill>
                <a:latin typeface="Arial "/>
              </a:rPr>
              <a:t> tắc kè có </a:t>
            </a:r>
            <a:r>
              <a:rPr lang="vi-VN" sz="1400" i="1">
                <a:solidFill>
                  <a:srgbClr val="002060"/>
                </a:solidFill>
                <a:latin typeface="Arial "/>
              </a:rPr>
              <a:t>hàng triệu sợi lông li ti</a:t>
            </a:r>
            <a:r>
              <a:rPr lang="en-US" sz="1400" i="1">
                <a:solidFill>
                  <a:srgbClr val="002060"/>
                </a:solidFill>
                <a:latin typeface="Arial "/>
              </a:rPr>
              <a:t>, </a:t>
            </a:r>
            <a:r>
              <a:rPr lang="vi-VN" sz="1400" i="1">
                <a:solidFill>
                  <a:srgbClr val="002060"/>
                </a:solidFill>
                <a:latin typeface="Arial "/>
              </a:rPr>
              <a:t>và hàng tỷ điểm tiếp xúc</a:t>
            </a:r>
            <a:r>
              <a:rPr lang="en-US" sz="1400" i="1">
                <a:solidFill>
                  <a:srgbClr val="002060"/>
                </a:solidFill>
                <a:latin typeface="Arial "/>
              </a:rPr>
              <a:t> làm tăng lực tương tác phân tử Vander waals</a:t>
            </a:r>
          </a:p>
        </p:txBody>
      </p:sp>
    </p:spTree>
    <p:extLst>
      <p:ext uri="{BB962C8B-B14F-4D97-AF65-F5344CB8AC3E}">
        <p14:creationId xmlns:p14="http://schemas.microsoft.com/office/powerpoint/2010/main" val="409026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769498" y="722206"/>
            <a:ext cx="109805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Kiến thức về từ trường trái đất được dùng để giải thích đặc điểm nào của chim di trú</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19957"/>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7" name="Content Placeholder 4" descr="A bird flying in the air on a cloudy day&#10;&#10;Description generated with very high confidence">
            <a:extLst>
              <a:ext uri="{FF2B5EF4-FFF2-40B4-BE49-F238E27FC236}">
                <a16:creationId xmlns:a16="http://schemas.microsoft.com/office/drawing/2014/main" id="{B98AC3E7-0452-65FC-DF40-E09B653AC62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33" t="10197" b="4986"/>
          <a:stretch/>
        </p:blipFill>
        <p:spPr>
          <a:xfrm>
            <a:off x="2051423" y="1752600"/>
            <a:ext cx="7924800" cy="4676830"/>
          </a:xfrm>
          <a:prstGeom prst="rect">
            <a:avLst/>
          </a:prstGeom>
          <a:ln>
            <a:noFill/>
          </a:ln>
          <a:effectLst>
            <a:softEdge rad="112500"/>
          </a:effectLst>
        </p:spPr>
      </p:pic>
    </p:spTree>
    <p:extLst>
      <p:ext uri="{BB962C8B-B14F-4D97-AF65-F5344CB8AC3E}">
        <p14:creationId xmlns:p14="http://schemas.microsoft.com/office/powerpoint/2010/main" val="2093944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5815</TotalTime>
  <Words>2111</Words>
  <Application>Microsoft Office PowerPoint</Application>
  <PresentationFormat>Widescreen</PresentationFormat>
  <Paragraphs>155</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 </vt: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Nguyen Thanh Tu</cp:lastModifiedBy>
  <cp:revision>375</cp:revision>
  <dcterms:created xsi:type="dcterms:W3CDTF">2007-10-27T08:09:53Z</dcterms:created>
  <dcterms:modified xsi:type="dcterms:W3CDTF">2022-08-02T09:23:35Z</dcterms:modified>
</cp:coreProperties>
</file>