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1" r:id="rId2"/>
    <p:sldId id="323" r:id="rId3"/>
    <p:sldId id="256" r:id="rId4"/>
    <p:sldId id="316" r:id="rId5"/>
    <p:sldId id="353" r:id="rId6"/>
    <p:sldId id="332" r:id="rId7"/>
    <p:sldId id="337" r:id="rId8"/>
    <p:sldId id="339" r:id="rId9"/>
    <p:sldId id="340" r:id="rId10"/>
    <p:sldId id="341" r:id="rId11"/>
    <p:sldId id="336" r:id="rId12"/>
    <p:sldId id="311" r:id="rId13"/>
    <p:sldId id="356" r:id="rId14"/>
    <p:sldId id="365" r:id="rId15"/>
    <p:sldId id="366" r:id="rId16"/>
    <p:sldId id="367" r:id="rId17"/>
    <p:sldId id="355" r:id="rId18"/>
    <p:sldId id="357" r:id="rId19"/>
    <p:sldId id="358" r:id="rId20"/>
    <p:sldId id="314" r:id="rId21"/>
    <p:sldId id="322" r:id="rId22"/>
    <p:sldId id="359" r:id="rId23"/>
    <p:sldId id="360" r:id="rId24"/>
    <p:sldId id="362" r:id="rId25"/>
    <p:sldId id="363" r:id="rId26"/>
    <p:sldId id="364" r:id="rId27"/>
    <p:sldId id="31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3653E-7035-4C97-9099-B7EC8D0B7174}" type="datetimeFigureOut">
              <a:rPr lang="en-GB" smtClean="0"/>
              <a:pPr/>
              <a:t>10/01/2024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8DA73-ACF6-47C2-8C1B-E3751EA59C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2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E147-3CB9-755F-B9E8-2FA9DC00C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F90E3-D0D6-E7F5-1FA6-F5A359CE9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85E13-BE2C-DD79-F77E-62041D3E9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3A08-6060-4766-9E21-753B24F1A9B2}" type="datetimeFigureOut">
              <a:rPr lang="en-GB" smtClean="0"/>
              <a:pPr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CAB7-EC05-4AB4-177C-71B047DF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DF062-A386-C44A-6E44-D638983F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945D-A707-4138-BC84-51A703BB6F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27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FE74D-CB88-476F-3DD5-B9963F22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92043-128A-06AB-170C-0C9DEF858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E3E9B-94C2-C7D8-945D-7CA3E8AD1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3A08-6060-4766-9E21-753B24F1A9B2}" type="datetimeFigureOut">
              <a:rPr lang="en-GB" smtClean="0"/>
              <a:pPr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7F2DC-F4BF-4DC6-1344-9E05A3391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604D4-37F9-9CC2-5293-F77DFCE3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945D-A707-4138-BC84-51A703BB6F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77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67C98C-0D36-3E5C-D571-AAFA2F79AB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359AC-C03F-2F7A-B0DE-91E9C6BB7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E5002-B22F-BFC1-EC40-C4180DA8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3A08-6060-4766-9E21-753B24F1A9B2}" type="datetimeFigureOut">
              <a:rPr lang="en-GB" smtClean="0"/>
              <a:pPr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C363C-7B77-7072-5E17-0D46CBCD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CB3AB-11CA-F7EF-CFC0-9A70026B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945D-A707-4138-BC84-51A703BB6F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691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1131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762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4E95-9567-539A-191C-1C843DB9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1E157-BA7F-8AC7-F3C2-67A58E561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756B6-0009-5879-A226-57FE98E6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3A08-6060-4766-9E21-753B24F1A9B2}" type="datetimeFigureOut">
              <a:rPr lang="en-GB" smtClean="0"/>
              <a:pPr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459CC-B517-CF2F-1C06-B97F4947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7F3E3-6749-22DF-756A-E4B4DE62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945D-A707-4138-BC84-51A703BB6F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8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F5B34-C136-07B5-7FF4-9366D0D63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50759-91CE-337D-05C6-C3F4EAF2D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DE647-F059-4538-7FFF-F2CF2B195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3A08-6060-4766-9E21-753B24F1A9B2}" type="datetimeFigureOut">
              <a:rPr lang="en-GB" smtClean="0"/>
              <a:pPr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B437-9456-B8FF-7629-4F26B4CF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B20B3-2AB0-401F-89C3-1B6107C2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945D-A707-4138-BC84-51A703BB6F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28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19DA5-49E5-6722-B462-47331FBBF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2104E-B5EC-3CDF-F026-3DEA33973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E515C-230D-3EF9-2E8A-EF498CC6E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AE1EA-5EA6-1C68-903B-EA31F91B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3A08-6060-4766-9E21-753B24F1A9B2}" type="datetimeFigureOut">
              <a:rPr lang="en-GB" smtClean="0"/>
              <a:pPr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36D27-CCBF-3474-7AF9-0FEDA5AC5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6989D-DADE-38E7-B8A1-BB66FB00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945D-A707-4138-BC84-51A703BB6F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2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B0496-C759-D1DD-38B7-2EBB6F374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07815-5A5D-F7D4-256A-F762C83DD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EA291-8CAE-F11F-FA8A-EB4978418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BA4BE-8332-C47E-2EEA-B8DF0EC61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F08AB-6009-F284-BA00-AF7E4394E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5B92D3-65B1-2860-DF30-F81CD40CF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3A08-6060-4766-9E21-753B24F1A9B2}" type="datetimeFigureOut">
              <a:rPr lang="en-GB" smtClean="0"/>
              <a:pPr/>
              <a:t>10/01/2024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FD246-AD9F-E6C7-B39A-61CC8B3C5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3AA2CB-8CEF-5EBD-87A4-73D10940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945D-A707-4138-BC84-51A703BB6F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2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11757-E547-8E5C-ADC6-EB3CBE0A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22266-3ECE-CE99-D571-8F5561CC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3A08-6060-4766-9E21-753B24F1A9B2}" type="datetimeFigureOut">
              <a:rPr lang="en-GB" smtClean="0"/>
              <a:pPr/>
              <a:t>10/01/2024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9EE29-966D-367B-F659-08FA7DAC8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C8E27-1234-F097-6FC3-91BFEF6E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945D-A707-4138-BC84-51A703BB6F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93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163135-E9E3-2587-DE14-984148D2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3A08-6060-4766-9E21-753B24F1A9B2}" type="datetimeFigureOut">
              <a:rPr lang="en-GB" smtClean="0"/>
              <a:pPr/>
              <a:t>10/01/2024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105B1-0AD1-6661-D019-D6D6E17AE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75509-18E0-E60B-B8BF-132699AE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945D-A707-4138-BC84-51A703BB6F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62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5A212-2616-3F54-850F-753EA822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5E7BE-FF12-8329-90E2-EA064EF14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6837D-AC1D-6D28-295C-64B4634EC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77FFF-9014-2A24-7400-4F523041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3A08-6060-4766-9E21-753B24F1A9B2}" type="datetimeFigureOut">
              <a:rPr lang="en-GB" smtClean="0"/>
              <a:pPr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5049B-BEDD-972A-C750-63A756D6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5FA54-94AE-2293-C3CA-68BC38C7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945D-A707-4138-BC84-51A703BB6F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3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9B77-9C3A-1EAA-B190-4F2B8AE76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99896A-5B20-2F7D-4D8F-47BEA87B3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316BE-A199-18DA-8D70-DFA32CE42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EEF61-2D7F-A339-37AF-395BF86C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3A08-6060-4766-9E21-753B24F1A9B2}" type="datetimeFigureOut">
              <a:rPr lang="en-GB" smtClean="0"/>
              <a:pPr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3C2D8-563A-33D6-6088-8CAB7ECCF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D2037-D5AB-D032-DBA1-F2880E8C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945D-A707-4138-BC84-51A703BB6F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5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128CC5-D152-9E71-CCC7-40B513092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CDC0F-C5A1-B0C1-5248-36058F678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788B0-18F4-D168-512A-52DEA23A7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93A08-6060-4766-9E21-753B24F1A9B2}" type="datetimeFigureOut">
              <a:rPr lang="en-GB" smtClean="0"/>
              <a:pPr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F25D9-F3EF-9FD8-1D68-65217669B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51F06-7416-8E18-9748-CAFBBA0AF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9945D-A707-4138-BC84-51A703BB6F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00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ELSKY\Desktop\keen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ELSKY\Desktop\video%20gvg%20chinhthuc%201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DELL\Documents\Zalo%20Received%20Files\appreciate.mp3" TargetMode="External"/><Relationship Id="rId1" Type="http://schemas.microsoft.com/office/2007/relationships/media" Target="file:///C:\Users\DELL\Documents\Zalo%20Received%20Files\appreciate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DELL\Documents\Zalo%20Received%20Files\challenge.mp3" TargetMode="External"/><Relationship Id="rId1" Type="http://schemas.microsoft.com/office/2007/relationships/media" Target="file:///C:\Users\DELL\Documents\Zalo%20Received%20Files\challenge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ELSKY\Desktop\trending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ELSKY\Desktop\entry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keen (</a:t>
            </a:r>
            <a:r>
              <a:rPr lang="en-US" sz="4800" b="1" dirty="0" err="1">
                <a:solidFill>
                  <a:schemeClr val="accent2"/>
                </a:solidFill>
              </a:rPr>
              <a:t>adj</a:t>
            </a:r>
            <a:r>
              <a:rPr lang="en-US" sz="4800" b="1" dirty="0">
                <a:solidFill>
                  <a:schemeClr val="accent2"/>
                </a:solidFill>
              </a:rPr>
              <a:t>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799" y="4422114"/>
            <a:ext cx="57490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[usually before noun] strong or deep</a:t>
            </a:r>
          </a:p>
          <a:p>
            <a:pPr algn="ctr"/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E.g. She took a 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</a:rPr>
              <a:t>keen interest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 in her daughter’s education.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07270" y="2771761"/>
            <a:ext cx="1045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/kiːn/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928" y="1829853"/>
            <a:ext cx="5125816" cy="3524466"/>
          </a:xfrm>
          <a:prstGeom prst="rect">
            <a:avLst/>
          </a:prstGeom>
        </p:spPr>
      </p:pic>
      <p:pic>
        <p:nvPicPr>
          <p:cNvPr id="11" name="ke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200400" y="3557954"/>
            <a:ext cx="678264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459070"/>
              </p:ext>
            </p:extLst>
          </p:nvPr>
        </p:nvGraphicFramePr>
        <p:xfrm>
          <a:off x="0" y="1"/>
          <a:ext cx="12192001" cy="685799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49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7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6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5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</a:rPr>
                        <a:t>Form</a:t>
                      </a:r>
                      <a:endParaRPr lang="en-US" sz="2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n-lt"/>
                        </a:rPr>
                        <a:t>Pronunciation</a:t>
                      </a:r>
                      <a:endParaRPr lang="en-US" sz="24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n-lt"/>
                        </a:rPr>
                        <a:t>Meaning</a:t>
                      </a:r>
                      <a:endParaRPr lang="en-US" sz="24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Vietnamese</a:t>
                      </a:r>
                      <a:r>
                        <a:rPr lang="vi-VN" sz="2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equivalent 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556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appreciate (v)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əˈpriːʃieɪt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recognise the good qualities of somebody/something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rân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trọng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413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challenge (n) 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tʃælɪndʒ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 new or difficult task that tests somebody’s ability and skill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thử thách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95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trending (adj) 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/ˈtrendɪŋ/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being discussed a lot on social media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theo xu hướng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422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entry (n)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entri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something that you do, write or make to take part in a competition, for example answering a set of questions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556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 keen (adj)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/kiːn/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[usually before noun] strong or deep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mạnh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mẽ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sắc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034" y="1901877"/>
            <a:ext cx="1057598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36427"/>
                </a:solidFill>
              </a:rPr>
              <a:t>1. </a:t>
            </a:r>
            <a:r>
              <a:rPr lang="en-US" sz="3600" dirty="0">
                <a:solidFill>
                  <a:srgbClr val="242021"/>
                </a:solidFill>
              </a:rPr>
              <a:t>appreciate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A. </a:t>
            </a:r>
            <a:r>
              <a:rPr lang="en-US" sz="3600" dirty="0">
                <a:solidFill>
                  <a:srgbClr val="242021"/>
                </a:solidFill>
              </a:rPr>
              <a:t>to </a:t>
            </a:r>
            <a:r>
              <a:rPr lang="en-US" sz="3600" dirty="0" err="1">
                <a:solidFill>
                  <a:srgbClr val="242021"/>
                </a:solidFill>
              </a:rPr>
              <a:t>recognise</a:t>
            </a:r>
            <a:r>
              <a:rPr lang="en-US" sz="3600" dirty="0">
                <a:solidFill>
                  <a:srgbClr val="242021"/>
                </a:solidFill>
              </a:rPr>
              <a:t> the good qualities of something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B. </a:t>
            </a:r>
            <a:r>
              <a:rPr lang="en-US" sz="3600" dirty="0">
                <a:solidFill>
                  <a:srgbClr val="242021"/>
                </a:solidFill>
              </a:rPr>
              <a:t>to </a:t>
            </a:r>
            <a:r>
              <a:rPr lang="en-US" sz="3600" dirty="0" err="1">
                <a:solidFill>
                  <a:srgbClr val="242021"/>
                </a:solidFill>
              </a:rPr>
              <a:t>realise</a:t>
            </a:r>
            <a:r>
              <a:rPr lang="en-US" sz="3600" dirty="0">
                <a:solidFill>
                  <a:srgbClr val="242021"/>
                </a:solidFill>
              </a:rPr>
              <a:t> that something is dangerous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C. </a:t>
            </a:r>
            <a:r>
              <a:rPr lang="en-US" sz="3600" dirty="0">
                <a:solidFill>
                  <a:srgbClr val="242021"/>
                </a:solidFill>
              </a:rPr>
              <a:t>to discuss a new idea</a:t>
            </a:r>
          </a:p>
          <a:p>
            <a:endParaRPr lang="en-US" b="1" dirty="0">
              <a:solidFill>
                <a:srgbClr val="E36427"/>
              </a:solidFill>
            </a:endParaRPr>
          </a:p>
          <a:p>
            <a:r>
              <a:rPr lang="en-US" sz="3600" b="1" dirty="0">
                <a:solidFill>
                  <a:srgbClr val="E36427"/>
                </a:solidFill>
              </a:rPr>
              <a:t>2. </a:t>
            </a:r>
            <a:r>
              <a:rPr lang="en-US" sz="3600" dirty="0">
                <a:solidFill>
                  <a:srgbClr val="242021"/>
                </a:solidFill>
              </a:rPr>
              <a:t>trending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A. </a:t>
            </a:r>
            <a:r>
              <a:rPr lang="en-US" sz="3600" dirty="0">
                <a:solidFill>
                  <a:srgbClr val="242021"/>
                </a:solidFill>
              </a:rPr>
              <a:t>being discussed a lot on social media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B. </a:t>
            </a:r>
            <a:r>
              <a:rPr lang="en-US" sz="3600" dirty="0">
                <a:solidFill>
                  <a:srgbClr val="242021"/>
                </a:solidFill>
              </a:rPr>
              <a:t>being forgotten by the public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C. </a:t>
            </a:r>
            <a:r>
              <a:rPr lang="en-US" sz="3600" dirty="0">
                <a:solidFill>
                  <a:srgbClr val="242021"/>
                </a:solidFill>
              </a:rPr>
              <a:t>creating and sharing information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article and circle the correct meanings of the highlighted words and phrases.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23528" y="2518391"/>
            <a:ext cx="558682" cy="59570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23528" y="5002180"/>
            <a:ext cx="558682" cy="59570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article and circle the correct meanings of the highlighted words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and phrases.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8883" y="1823353"/>
            <a:ext cx="99883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E36427"/>
                </a:solidFill>
              </a:rPr>
              <a:t>3. </a:t>
            </a:r>
            <a:r>
              <a:rPr lang="en-US" sz="3600">
                <a:solidFill>
                  <a:srgbClr val="242021"/>
                </a:solidFill>
              </a:rPr>
              <a:t>give voice to</a:t>
            </a:r>
            <a:br>
              <a:rPr lang="en-US" sz="3600">
                <a:solidFill>
                  <a:srgbClr val="242021"/>
                </a:solidFill>
              </a:rPr>
            </a:br>
            <a:r>
              <a:rPr lang="en-US" sz="3600" b="1">
                <a:solidFill>
                  <a:srgbClr val="E36427"/>
                </a:solidFill>
              </a:rPr>
              <a:t>A. </a:t>
            </a:r>
            <a:r>
              <a:rPr lang="en-US" sz="3600">
                <a:solidFill>
                  <a:srgbClr val="242021"/>
                </a:solidFill>
              </a:rPr>
              <a:t>to take action about something</a:t>
            </a:r>
            <a:br>
              <a:rPr lang="en-US" sz="3600">
                <a:solidFill>
                  <a:srgbClr val="242021"/>
                </a:solidFill>
              </a:rPr>
            </a:br>
            <a:r>
              <a:rPr lang="en-US" sz="3600" b="1">
                <a:solidFill>
                  <a:srgbClr val="E36427"/>
                </a:solidFill>
              </a:rPr>
              <a:t>B. </a:t>
            </a:r>
            <a:r>
              <a:rPr lang="en-US" sz="3600">
                <a:solidFill>
                  <a:srgbClr val="242021"/>
                </a:solidFill>
              </a:rPr>
              <a:t>to listen to someone’s advice</a:t>
            </a:r>
            <a:br>
              <a:rPr lang="en-US" sz="3600">
                <a:solidFill>
                  <a:srgbClr val="242021"/>
                </a:solidFill>
              </a:rPr>
            </a:br>
            <a:r>
              <a:rPr lang="en-US" sz="3600" b="1">
                <a:solidFill>
                  <a:srgbClr val="E36427"/>
                </a:solidFill>
              </a:rPr>
              <a:t>C. </a:t>
            </a:r>
            <a:r>
              <a:rPr lang="en-US" sz="3600">
                <a:solidFill>
                  <a:srgbClr val="242021"/>
                </a:solidFill>
              </a:rPr>
              <a:t>to express opinions about something</a:t>
            </a:r>
          </a:p>
          <a:p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4. </a:t>
            </a:r>
            <a:r>
              <a:rPr lang="en-US" sz="3600" dirty="0">
                <a:solidFill>
                  <a:srgbClr val="242021"/>
                </a:solidFill>
              </a:rPr>
              <a:t>proposed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A. </a:t>
            </a:r>
            <a:r>
              <a:rPr lang="en-US" sz="3600" dirty="0">
                <a:solidFill>
                  <a:srgbClr val="242021"/>
                </a:solidFill>
              </a:rPr>
              <a:t>asked someone for information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B. </a:t>
            </a:r>
            <a:r>
              <a:rPr lang="en-US" sz="3600" dirty="0">
                <a:solidFill>
                  <a:srgbClr val="242021"/>
                </a:solidFill>
              </a:rPr>
              <a:t>suggested something as a plan or course of action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C. </a:t>
            </a:r>
            <a:r>
              <a:rPr lang="en-US" sz="3600" dirty="0">
                <a:solidFill>
                  <a:srgbClr val="242021"/>
                </a:solidFill>
              </a:rPr>
              <a:t>invited guests for an event</a:t>
            </a:r>
            <a:r>
              <a:rPr lang="en-US" sz="3600" dirty="0"/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1898883" y="3504189"/>
            <a:ext cx="558682" cy="59570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58193" y="5675745"/>
            <a:ext cx="558682" cy="59570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4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0C3080-3428-5496-D74F-87C541D9D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16" y="1017136"/>
            <a:ext cx="11084768" cy="50500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53218C-113B-3626-6BE3-10F162DEBB89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E5857-8098-D530-B7EB-8EF22CE3CE25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</p:spTree>
    <p:extLst>
      <p:ext uri="{BB962C8B-B14F-4D97-AF65-F5344CB8AC3E}">
        <p14:creationId xmlns:p14="http://schemas.microsoft.com/office/powerpoint/2010/main" val="1736880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168BF-F896-029C-DCC4-787854AA6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8A66CA-01B6-E925-5334-1C6B38535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38" y="923092"/>
            <a:ext cx="10963468" cy="52817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F4BEB7-D6D4-1EDE-838F-FD02BEE5D945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4F7871-6A5A-626B-A628-E16A1587491B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</p:spTree>
    <p:extLst>
      <p:ext uri="{BB962C8B-B14F-4D97-AF65-F5344CB8AC3E}">
        <p14:creationId xmlns:p14="http://schemas.microsoft.com/office/powerpoint/2010/main" val="1970688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BE3B5-B4B5-FABD-D925-2AA09FCDC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D0F31A-D598-1B7A-DDBA-8AFA12C76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98" y="1017136"/>
            <a:ext cx="11168743" cy="49811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E00A7B-F754-513A-15E5-112A7ABFBFD6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05CEE6-C1A3-B1A6-D151-331A8B9CDDFF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</p:spTree>
    <p:extLst>
      <p:ext uri="{BB962C8B-B14F-4D97-AF65-F5344CB8AC3E}">
        <p14:creationId xmlns:p14="http://schemas.microsoft.com/office/powerpoint/2010/main" val="2235296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(1-4) below. There is ONE extra heading.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969" y="2069236"/>
            <a:ext cx="8033845" cy="45940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0892" y="2069236"/>
            <a:ext cx="769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Making use of social media to promote heritage</a:t>
            </a: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(1-4) below. There is ONE extra heading.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30" y="2192056"/>
            <a:ext cx="11538618" cy="43725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2704" y="2192056"/>
            <a:ext cx="1148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4. Opportunities to learn about heritage and be involved in problem-solving</a:t>
            </a:r>
          </a:p>
        </p:txBody>
      </p:sp>
    </p:spTree>
    <p:extLst>
      <p:ext uri="{BB962C8B-B14F-4D97-AF65-F5344CB8AC3E}">
        <p14:creationId xmlns:p14="http://schemas.microsoft.com/office/powerpoint/2010/main" val="361604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(1-4) below. There is ONE extra heading.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10" y="2113392"/>
            <a:ext cx="10757533" cy="4382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80647" y="2058962"/>
            <a:ext cx="973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Promoting and developing the folk arts</a:t>
            </a:r>
          </a:p>
        </p:txBody>
      </p:sp>
    </p:spTree>
    <p:extLst>
      <p:ext uri="{BB962C8B-B14F-4D97-AF65-F5344CB8AC3E}">
        <p14:creationId xmlns:p14="http://schemas.microsoft.com/office/powerpoint/2010/main" val="17079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8976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Teenagers’ ideas for preserving heritage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Preserving our heritage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6045" y="2125247"/>
          <a:ext cx="11542145" cy="4386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716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61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Paragraph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360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Creating popular topics on the Internet such as sharing postcards 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en-US" sz="2800" b="1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360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Raising awareness of preserving our heritage through discussions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360">
                <a:tc>
                  <a:txBody>
                    <a:bodyPr/>
                    <a:lstStyle/>
                    <a:p>
                      <a:r>
                        <a:rPr lang="en-US" sz="2800" b="0" i="0" dirty="0" err="1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Organising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 photo competitions on social media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360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Setting up local historical societies to </a:t>
                      </a:r>
                      <a:r>
                        <a:rPr lang="en-US" sz="2800" b="0" i="0" dirty="0" err="1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organise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 festivals and other events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9360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Inviting artists to perform and teach folk singing, dancing, and music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011704"/>
            <a:ext cx="10490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article again and decide which paragraph includes the </a:t>
            </a: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following information.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7799" y="3256865"/>
            <a:ext cx="29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703322" y="3901735"/>
            <a:ext cx="29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706097" y="4754039"/>
            <a:ext cx="29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733301" y="5666438"/>
            <a:ext cx="29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19" y="1723813"/>
            <a:ext cx="10037841" cy="463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ành Hoàng Đế - di tích lịch sử có kiến trúc đặc biệt">
            <a:extLst>
              <a:ext uri="{FF2B5EF4-FFF2-40B4-BE49-F238E27FC236}">
                <a16:creationId xmlns:a16="http://schemas.microsoft.com/office/drawing/2014/main" id="{D9963467-5257-AD4E-157C-EDFC2F84C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248" y="139959"/>
            <a:ext cx="8276124" cy="553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CA6A7D-D6B4-E8E4-62A8-03B7FD0FE727}"/>
              </a:ext>
            </a:extLst>
          </p:cNvPr>
          <p:cNvSpPr txBox="1"/>
          <p:nvPr/>
        </p:nvSpPr>
        <p:spPr>
          <a:xfrm>
            <a:off x="4896211" y="5796596"/>
            <a:ext cx="9648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highlight>
                  <a:srgbClr val="FFFF00"/>
                </a:highlight>
              </a:rPr>
              <a:t> </a:t>
            </a:r>
            <a:r>
              <a:rPr lang="en-US" altLang="en-US" sz="3600" dirty="0">
                <a:solidFill>
                  <a:srgbClr val="202124"/>
                </a:solidFill>
                <a:highlight>
                  <a:srgbClr val="FFFF00"/>
                </a:highlight>
                <a:latin typeface="inherit"/>
              </a:rPr>
              <a:t>emperor</a:t>
            </a:r>
            <a:r>
              <a:rPr lang="en-US" altLang="en-US" sz="1050" dirty="0">
                <a:highlight>
                  <a:srgbClr val="FFFF00"/>
                </a:highlight>
              </a:rPr>
              <a:t> </a:t>
            </a:r>
            <a:r>
              <a:rPr lang="en-US" altLang="en-US" sz="2800" dirty="0"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GB" sz="3600" dirty="0">
                <a:highlight>
                  <a:srgbClr val="FFFF00"/>
                </a:highlight>
              </a:rPr>
              <a:t>Wall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A7C0238-F11B-4483-2850-D1690D27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434" y="368987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7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nh Tiên - tháp Chăm cổ nhất Bình Định">
            <a:extLst>
              <a:ext uri="{FF2B5EF4-FFF2-40B4-BE49-F238E27FC236}">
                <a16:creationId xmlns:a16="http://schemas.microsoft.com/office/drawing/2014/main" id="{E4F83918-914F-AFB6-EB1F-AF7EB266C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984" y="251928"/>
            <a:ext cx="8103689" cy="547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429AB2-AE45-DA13-F7E0-B260B02CF74C}"/>
              </a:ext>
            </a:extLst>
          </p:cNvPr>
          <p:cNvSpPr txBox="1"/>
          <p:nvPr/>
        </p:nvSpPr>
        <p:spPr>
          <a:xfrm>
            <a:off x="4781563" y="5801122"/>
            <a:ext cx="5822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highlight>
                  <a:srgbClr val="FFFF00"/>
                </a:highlight>
              </a:rPr>
              <a:t>Canh</a:t>
            </a:r>
            <a:r>
              <a:rPr lang="en-GB" sz="3600" dirty="0">
                <a:highlight>
                  <a:srgbClr val="FFFF00"/>
                </a:highlight>
              </a:rPr>
              <a:t> Tien Tower</a:t>
            </a:r>
          </a:p>
        </p:txBody>
      </p:sp>
    </p:spTree>
    <p:extLst>
      <p:ext uri="{BB962C8B-B14F-4D97-AF65-F5344CB8AC3E}">
        <p14:creationId xmlns:p14="http://schemas.microsoft.com/office/powerpoint/2010/main" val="330431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Xem ảnh">
            <a:extLst>
              <a:ext uri="{FF2B5EF4-FFF2-40B4-BE49-F238E27FC236}">
                <a16:creationId xmlns:a16="http://schemas.microsoft.com/office/drawing/2014/main" id="{886D751A-024B-9FFB-DCE8-6EDCBDA0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9" y="372469"/>
            <a:ext cx="8369559" cy="54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ADBC18-252B-53D8-C40C-9B6E84C611D3}"/>
              </a:ext>
            </a:extLst>
          </p:cNvPr>
          <p:cNvSpPr txBox="1"/>
          <p:nvPr/>
        </p:nvSpPr>
        <p:spPr>
          <a:xfrm>
            <a:off x="4576718" y="5839200"/>
            <a:ext cx="5959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highlight>
                  <a:srgbClr val="FFFF00"/>
                </a:highlight>
              </a:rPr>
              <a:t>Phu Loc Tower</a:t>
            </a:r>
          </a:p>
        </p:txBody>
      </p:sp>
    </p:spTree>
    <p:extLst>
      <p:ext uri="{BB962C8B-B14F-4D97-AF65-F5344CB8AC3E}">
        <p14:creationId xmlns:p14="http://schemas.microsoft.com/office/powerpoint/2010/main" val="426460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5D547-50AD-6A98-6488-C491AAA25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NN</a:t>
            </a:r>
          </a:p>
        </p:txBody>
      </p:sp>
      <p:pic>
        <p:nvPicPr>
          <p:cNvPr id="5122" name="Picture 2" descr="Chùa Nhạn Sơn năm 2023">
            <a:extLst>
              <a:ext uri="{FF2B5EF4-FFF2-40B4-BE49-F238E27FC236}">
                <a16:creationId xmlns:a16="http://schemas.microsoft.com/office/drawing/2014/main" id="{9ABB9133-7AA0-EE92-1457-C61835E6C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841" y="305832"/>
            <a:ext cx="6729945" cy="558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94C221-6FA9-D254-7E64-1952144393A5}"/>
              </a:ext>
            </a:extLst>
          </p:cNvPr>
          <p:cNvSpPr txBox="1"/>
          <p:nvPr/>
        </p:nvSpPr>
        <p:spPr>
          <a:xfrm>
            <a:off x="8597463" y="2648607"/>
            <a:ext cx="347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highlight>
                  <a:srgbClr val="FFFF00"/>
                </a:highlight>
              </a:rPr>
              <a:t>Nhan Son pagoda</a:t>
            </a:r>
          </a:p>
        </p:txBody>
      </p:sp>
    </p:spTree>
    <p:extLst>
      <p:ext uri="{BB962C8B-B14F-4D97-AF65-F5344CB8AC3E}">
        <p14:creationId xmlns:p14="http://schemas.microsoft.com/office/powerpoint/2010/main" val="12347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75DB7A-C00E-382A-79BE-85A93BD80905}"/>
              </a:ext>
            </a:extLst>
          </p:cNvPr>
          <p:cNvSpPr txBox="1"/>
          <p:nvPr/>
        </p:nvSpPr>
        <p:spPr>
          <a:xfrm>
            <a:off x="3498979" y="550506"/>
            <a:ext cx="4861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</a:rPr>
              <a:t>Kahoot!</a:t>
            </a:r>
          </a:p>
        </p:txBody>
      </p:sp>
    </p:spTree>
    <p:extLst>
      <p:ext uri="{BB962C8B-B14F-4D97-AF65-F5344CB8AC3E}">
        <p14:creationId xmlns:p14="http://schemas.microsoft.com/office/powerpoint/2010/main" val="12101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for Lesson 4 - Unit 6.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13BE76-F731-6E10-146B-CB047489BCC4}"/>
              </a:ext>
            </a:extLst>
          </p:cNvPr>
          <p:cNvSpPr/>
          <p:nvPr/>
        </p:nvSpPr>
        <p:spPr>
          <a:xfrm>
            <a:off x="5578770" y="150960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209F8F-E6AA-591C-B2F7-BD79CFE2E6A8}"/>
              </a:ext>
            </a:extLst>
          </p:cNvPr>
          <p:cNvSpPr/>
          <p:nvPr/>
        </p:nvSpPr>
        <p:spPr>
          <a:xfrm>
            <a:off x="3514765" y="135905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F11CE2C2-5869-B917-7A37-0C7B1FE548D5}"/>
              </a:ext>
            </a:extLst>
          </p:cNvPr>
          <p:cNvSpPr/>
          <p:nvPr/>
        </p:nvSpPr>
        <p:spPr>
          <a:xfrm>
            <a:off x="104294" y="830701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9" name="video gvg chinhthuc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9670" y="723481"/>
            <a:ext cx="10182330" cy="61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7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- Work in 4 groups.</a:t>
            </a:r>
          </a:p>
          <a:p>
            <a:r>
              <a:rPr lang="en-US" sz="2800" dirty="0"/>
              <a:t>- Discuss: </a:t>
            </a:r>
            <a:r>
              <a:rPr lang="en-US" sz="2800" i="1" dirty="0">
                <a:solidFill>
                  <a:srgbClr val="C00000"/>
                </a:solidFill>
              </a:rPr>
              <a:t>What can we do to protect our heritage?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/>
              <a:t>- 3 minutes to discuss and write.</a:t>
            </a:r>
          </a:p>
          <a:p>
            <a:r>
              <a:rPr lang="en-US" sz="2800" dirty="0"/>
              <a:t>- Stick your paper on the board.</a:t>
            </a:r>
          </a:p>
          <a:p>
            <a:r>
              <a:rPr lang="en-US" sz="2800" dirty="0"/>
              <a:t>- The group with the most appropriate ideas will be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BRAINSTORMING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1151480"/>
            <a:ext cx="10390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Ask and answer the questions.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93655" y="2200163"/>
            <a:ext cx="565317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i="1" dirty="0"/>
              <a:t>Why do people visit heritage sites? </a:t>
            </a:r>
          </a:p>
          <a:p>
            <a:endParaRPr lang="en-US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i="1" dirty="0"/>
              <a:t>What can we do at heritage sites? </a:t>
            </a:r>
            <a:endParaRPr lang="en-US" sz="3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8" y="2339863"/>
            <a:ext cx="5346437" cy="332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appreciate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391" y="4782338"/>
            <a:ext cx="61785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to </a:t>
            </a:r>
            <a:r>
              <a:rPr lang="en-US" sz="2800" dirty="0" err="1"/>
              <a:t>recognise</a:t>
            </a:r>
            <a:r>
              <a:rPr lang="en-US" sz="2800" dirty="0"/>
              <a:t> the good qualities of somebody/something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588088" y="2771761"/>
            <a:ext cx="1883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əˈpriːʃieɪt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484" y="1723230"/>
            <a:ext cx="4694241" cy="3714636"/>
          </a:xfrm>
          <a:prstGeom prst="rect">
            <a:avLst/>
          </a:prstGeom>
        </p:spPr>
      </p:pic>
      <p:pic>
        <p:nvPicPr>
          <p:cNvPr id="10" name="apprecia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24482" y="3326813"/>
            <a:ext cx="1363707" cy="95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challenge (n)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5233" y="4422114"/>
            <a:ext cx="63898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a new or difficult task that tests somebody’s ability and skill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9727" y="2771761"/>
            <a:ext cx="1840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/ˈtʃælɪndʒ/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124" y="2110400"/>
            <a:ext cx="4774762" cy="2867525"/>
          </a:xfrm>
          <a:prstGeom prst="rect">
            <a:avLst/>
          </a:prstGeom>
        </p:spPr>
      </p:pic>
      <p:pic>
        <p:nvPicPr>
          <p:cNvPr id="11" name="challeng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1173" y="3527808"/>
            <a:ext cx="78879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trending (adj)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574" y="4561231"/>
            <a:ext cx="6043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being discussed a lot on social media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9456" y="2771761"/>
            <a:ext cx="1721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/ˈtrendɪŋ/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097" y="2031244"/>
            <a:ext cx="5093434" cy="3053207"/>
          </a:xfrm>
          <a:prstGeom prst="rect">
            <a:avLst/>
          </a:prstGeom>
        </p:spPr>
      </p:pic>
      <p:pic>
        <p:nvPicPr>
          <p:cNvPr id="11" name="trend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089868" y="3568003"/>
            <a:ext cx="959617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entry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something that you do, write or make to take part in a competition, for example answering a set of questions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5889" y="2771761"/>
            <a:ext cx="1308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/ˈentri/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482" y="1838574"/>
            <a:ext cx="4828927" cy="3647826"/>
          </a:xfrm>
          <a:prstGeom prst="rect">
            <a:avLst/>
          </a:prstGeom>
        </p:spPr>
      </p:pic>
      <p:pic>
        <p:nvPicPr>
          <p:cNvPr id="11" name="entr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300884" y="3588098"/>
            <a:ext cx="7586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719</Words>
  <Application>Microsoft Office PowerPoint</Application>
  <PresentationFormat>Widescreen</PresentationFormat>
  <Paragraphs>130</Paragraphs>
  <Slides>27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inherit</vt:lpstr>
      <vt:lpstr>Montserrat Medium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Trong Tinh</dc:creator>
  <cp:lastModifiedBy>Nguyen Trong Tinh</cp:lastModifiedBy>
  <cp:revision>22</cp:revision>
  <dcterms:created xsi:type="dcterms:W3CDTF">2024-01-09T14:40:21Z</dcterms:created>
  <dcterms:modified xsi:type="dcterms:W3CDTF">2024-01-10T16:01:50Z</dcterms:modified>
</cp:coreProperties>
</file>