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9" r:id="rId5"/>
    <p:sldId id="260" r:id="rId6"/>
    <p:sldId id="261" r:id="rId7"/>
    <p:sldId id="262" r:id="rId8"/>
    <p:sldId id="263" r:id="rId9"/>
    <p:sldId id="265" r:id="rId10"/>
    <p:sldId id="264" r:id="rId11"/>
    <p:sldId id="266" r:id="rId12"/>
    <p:sldId id="257" r:id="rId13"/>
    <p:sldId id="267" r:id="rId14"/>
    <p:sldId id="268" r:id="rId15"/>
    <p:sldId id="269" r:id="rId16"/>
    <p:sldId id="274" r:id="rId17"/>
    <p:sldId id="272" r:id="rId18"/>
    <p:sldId id="273" r:id="rId19"/>
    <p:sldId id="275" r:id="rId20"/>
    <p:sldId id="276" r:id="rId21"/>
    <p:sldId id="279" r:id="rId2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46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vi-VN"/>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vi-VN"/>
          </a:p>
        </p:txBody>
      </p:sp>
      <p:sp>
        <p:nvSpPr>
          <p:cNvPr id="4" name="Chỗ dành sẵn cho Ngày tháng 3"/>
          <p:cNvSpPr>
            <a:spLocks noGrp="1"/>
          </p:cNvSpPr>
          <p:nvPr>
            <p:ph type="dt" sz="half" idx="10"/>
          </p:nvPr>
        </p:nvSpPr>
        <p:spPr/>
        <p:txBody>
          <a:bodyPr/>
          <a:lstStyle/>
          <a:p>
            <a:fld id="{82DC3D6C-21FD-4A6C-8CDA-62E06E78B6EC}" type="datetimeFigureOut">
              <a:rPr lang="vi-VN" smtClean="0"/>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82DC3D6C-21FD-4A6C-8CDA-62E06E78B6EC}" type="datetimeFigureOut">
              <a:rPr lang="vi-VN" smtClean="0"/>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vi-VN"/>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82DC3D6C-21FD-4A6C-8CDA-62E06E78B6EC}" type="datetimeFigureOut">
              <a:rPr lang="vi-VN" smtClean="0"/>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10"/>
          </p:nvPr>
        </p:nvSpPr>
        <p:spPr/>
        <p:txBody>
          <a:bodyPr/>
          <a:lstStyle/>
          <a:p>
            <a:fld id="{82DC3D6C-21FD-4A6C-8CDA-62E06E78B6EC}" type="datetimeFigureOut">
              <a:rPr lang="vi-VN" smtClean="0"/>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p:txBody>
          <a:bodyPr/>
          <a:lstStyle/>
          <a:p>
            <a:fld id="{82DC3D6C-21FD-4A6C-8CDA-62E06E78B6EC}" type="datetimeFigureOut">
              <a:rPr lang="vi-VN" smtClean="0"/>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hiệu Bản chiếu 5"/>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Ngày tháng 4"/>
          <p:cNvSpPr>
            <a:spLocks noGrp="1"/>
          </p:cNvSpPr>
          <p:nvPr>
            <p:ph type="dt" sz="half" idx="10"/>
          </p:nvPr>
        </p:nvSpPr>
        <p:spPr/>
        <p:txBody>
          <a:bodyPr/>
          <a:lstStyle/>
          <a:p>
            <a:fld id="{82DC3D6C-21FD-4A6C-8CDA-62E06E78B6EC}" type="datetimeFigureOut">
              <a:rPr lang="vi-VN" smtClean="0"/>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vi-VN"/>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7" name="Chỗ dành sẵn cho Ngày tháng 6"/>
          <p:cNvSpPr>
            <a:spLocks noGrp="1"/>
          </p:cNvSpPr>
          <p:nvPr>
            <p:ph type="dt" sz="half" idx="10"/>
          </p:nvPr>
        </p:nvSpPr>
        <p:spPr/>
        <p:txBody>
          <a:bodyPr/>
          <a:lstStyle/>
          <a:p>
            <a:fld id="{82DC3D6C-21FD-4A6C-8CDA-62E06E78B6EC}" type="datetimeFigureOut">
              <a:rPr lang="vi-VN" smtClean="0"/>
            </a:fld>
            <a:endParaRPr lang="vi-VN"/>
          </a:p>
        </p:txBody>
      </p:sp>
      <p:sp>
        <p:nvSpPr>
          <p:cNvPr id="8" name="Chỗ dành sẵn cho Chân trang 7"/>
          <p:cNvSpPr>
            <a:spLocks noGrp="1"/>
          </p:cNvSpPr>
          <p:nvPr>
            <p:ph type="ftr" sz="quarter" idx="11"/>
          </p:nvPr>
        </p:nvSpPr>
        <p:spPr/>
        <p:txBody>
          <a:bodyPr/>
          <a:lstStyle/>
          <a:p>
            <a:endParaRPr lang="vi-VN"/>
          </a:p>
        </p:txBody>
      </p:sp>
      <p:sp>
        <p:nvSpPr>
          <p:cNvPr id="9" name="Chỗ dành sẵn cho Số hiệu Bản chiếu 8"/>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vi-VN"/>
          </a:p>
        </p:txBody>
      </p:sp>
      <p:sp>
        <p:nvSpPr>
          <p:cNvPr id="3" name="Chỗ dành sẵn cho Ngày tháng 2"/>
          <p:cNvSpPr>
            <a:spLocks noGrp="1"/>
          </p:cNvSpPr>
          <p:nvPr>
            <p:ph type="dt" sz="half" idx="10"/>
          </p:nvPr>
        </p:nvSpPr>
        <p:spPr/>
        <p:txBody>
          <a:bodyPr/>
          <a:lstStyle/>
          <a:p>
            <a:fld id="{82DC3D6C-21FD-4A6C-8CDA-62E06E78B6EC}" type="datetimeFigureOut">
              <a:rPr lang="vi-VN" smtClean="0"/>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hiệu Bản chiếu 4"/>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82DC3D6C-21FD-4A6C-8CDA-62E06E78B6EC}" type="datetimeFigureOut">
              <a:rPr lang="vi-VN" smtClean="0"/>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hiệu Bản chiếu 3"/>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vi-VN"/>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2DC3D6C-21FD-4A6C-8CDA-62E06E78B6EC}" type="datetimeFigureOut">
              <a:rPr lang="vi-VN" smtClean="0"/>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vi-VN"/>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p:txBody>
          <a:bodyPr/>
          <a:lstStyle/>
          <a:p>
            <a:fld id="{82DC3D6C-21FD-4A6C-8CDA-62E06E78B6EC}" type="datetimeFigureOut">
              <a:rPr lang="vi-VN" smtClean="0"/>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hiệu Bản chiếu 6"/>
          <p:cNvSpPr>
            <a:spLocks noGrp="1"/>
          </p:cNvSpPr>
          <p:nvPr>
            <p:ph type="sldNum" sz="quarter" idx="12"/>
          </p:nvPr>
        </p:nvSpPr>
        <p:spPr/>
        <p:txBody>
          <a:bodyPr/>
          <a:lstStyle/>
          <a:p>
            <a:fld id="{93748EA8-52FD-4C00-BC42-7632C0FC4A88}" type="slidenum">
              <a:rPr lang="vi-VN" smtClean="0"/>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vi-VN"/>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vi-VN"/>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DC3D6C-21FD-4A6C-8CDA-62E06E78B6EC}" type="datetimeFigureOut">
              <a:rPr lang="vi-VN" smtClean="0"/>
            </a:fld>
            <a:endParaRPr lang="vi-VN"/>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748EA8-52FD-4C00-BC42-7632C0FC4A88}"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media1.m4a"/><Relationship Id="rId2" Type="http://schemas.openxmlformats.org/officeDocument/2006/relationships/audio" Target="../media/media1.m4a"/><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media2.m4a"/><Relationship Id="rId2" Type="http://schemas.openxmlformats.org/officeDocument/2006/relationships/audio" Target="../media/media2.m4a"/><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media" Target="../media/media4.m4a"/><Relationship Id="rId2" Type="http://schemas.openxmlformats.org/officeDocument/2006/relationships/audio" Target="../media/media4.m4a"/><Relationship Id="rId1"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ctrTitle"/>
          </p:nvPr>
        </p:nvSpPr>
        <p:spPr/>
        <p:txBody>
          <a:bodyPr/>
          <a:lstStyle/>
          <a:p>
            <a:endParaRPr lang="vi-VN"/>
          </a:p>
        </p:txBody>
      </p:sp>
      <p:sp>
        <p:nvSpPr>
          <p:cNvPr id="3" name="Tiêu đề phụ 2"/>
          <p:cNvSpPr>
            <a:spLocks noGrp="1"/>
          </p:cNvSpPr>
          <p:nvPr>
            <p:ph type="subTitle" idx="1"/>
          </p:nvPr>
        </p:nvSpPr>
        <p:spPr/>
        <p:txBody>
          <a:bodyPr/>
          <a:lstStyle/>
          <a:p>
            <a:endParaRPr lang="vi-VN"/>
          </a:p>
        </p:txBody>
      </p:sp>
      <p:sp>
        <p:nvSpPr>
          <p:cNvPr id="7" name="Hộp Văn bản 6"/>
          <p:cNvSpPr txBox="1"/>
          <p:nvPr/>
        </p:nvSpPr>
        <p:spPr>
          <a:xfrm>
            <a:off x="2997200" y="2949694"/>
            <a:ext cx="6197600" cy="369332"/>
          </a:xfrm>
          <a:prstGeom prst="rect">
            <a:avLst/>
          </a:prstGeom>
          <a:noFill/>
        </p:spPr>
        <p:txBody>
          <a:bodyPr wrap="square">
            <a:spAutoFit/>
          </a:bodyPr>
          <a:lstStyle/>
          <a:p>
            <a:endParaRPr lang="vi-VN" dirty="0"/>
          </a:p>
        </p:txBody>
      </p:sp>
      <p:pic>
        <p:nvPicPr>
          <p:cNvPr id="19" name="Hình ảnh 18" descr="Ảnh có chứa văn bản, cây cối, núi, Phông chữ"/>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văn bản, cây cối, núi, bầu trời&#10;&#10;Mô tả được tạo tự động"/>
          <p:cNvPicPr>
            <a:picLocks noGrp="1" noChangeAspect="1"/>
          </p:cNvPicPr>
          <p:nvPr>
            <p:ph idx="1"/>
          </p:nvPr>
        </p:nvPicPr>
        <p:blipFill rotWithShape="1">
          <a:blip r:embed="rId1">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32"/>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284479" y="2286000"/>
            <a:ext cx="4643121" cy="807298"/>
          </a:xfrm>
        </p:spPr>
        <p:txBody>
          <a:bodyPr anchor="b">
            <a:noAutofit/>
          </a:bodyPr>
          <a:lstStyle/>
          <a:p>
            <a:r>
              <a:rPr lang="vi-VN" sz="4000" b="0" i="0" u="none" strike="noStrike" dirty="0">
                <a:solidFill>
                  <a:srgbClr val="000000"/>
                </a:solidFill>
                <a:effectLst/>
                <a:latin typeface="Arial" panose="020B0604020202020204" pitchFamily="34" charset="0"/>
              </a:rPr>
              <a:t>     invest (v)</a:t>
            </a:r>
            <a:br>
              <a:rPr lang="vi-VN" sz="4000" b="0" i="0" u="none" strike="noStrike" dirty="0">
                <a:solidFill>
                  <a:srgbClr val="000000"/>
                </a:solidFill>
                <a:effectLst/>
                <a:latin typeface="Arial" panose="020B0604020202020204" pitchFamily="34" charset="0"/>
              </a:rPr>
            </a:br>
            <a:br>
              <a:rPr lang="vi-VN" sz="4000" b="0" i="0" u="none" strike="noStrike" dirty="0">
                <a:solidFill>
                  <a:srgbClr val="000000"/>
                </a:solidFill>
                <a:effectLst/>
                <a:latin typeface="Arial" panose="020B0604020202020204" pitchFamily="34" charset="0"/>
              </a:rPr>
            </a:br>
            <a:r>
              <a:rPr lang="vi-VN" sz="3000" b="0" i="0" u="none" strike="noStrike" dirty="0">
                <a:solidFill>
                  <a:srgbClr val="000000"/>
                </a:solidFill>
                <a:effectLst/>
                <a:latin typeface="Arial" panose="020B0604020202020204" pitchFamily="34" charset="0"/>
              </a:rPr>
              <a:t>       /ˌ</a:t>
            </a:r>
            <a:r>
              <a:rPr lang="vi-VN" sz="3000" b="0" i="0" u="none" strike="noStrike" dirty="0" err="1">
                <a:solidFill>
                  <a:srgbClr val="000000"/>
                </a:solidFill>
                <a:effectLst/>
                <a:latin typeface="Arial" panose="020B0604020202020204" pitchFamily="34" charset="0"/>
              </a:rPr>
              <a:t>ɪnˈvɛst</a:t>
            </a:r>
            <a:r>
              <a:rPr lang="vi-VN" sz="3000" b="0" i="0" u="none" strike="noStrike" dirty="0">
                <a:solidFill>
                  <a:srgbClr val="000000"/>
                </a:solidFill>
                <a:effectLst/>
                <a:latin typeface="Arial" panose="020B0604020202020204" pitchFamily="34" charset="0"/>
              </a:rPr>
              <a:t>/</a:t>
            </a:r>
            <a:br>
              <a:rPr lang="vi-VN" sz="3000" b="0" i="0" u="none" strike="noStrike" dirty="0">
                <a:solidFill>
                  <a:srgbClr val="000000"/>
                </a:solidFill>
                <a:effectLst/>
                <a:latin typeface="Arial" panose="020B0604020202020204" pitchFamily="34" charset="0"/>
              </a:rPr>
            </a:br>
            <a:br>
              <a:rPr lang="vi-VN" sz="3000" b="0" i="0" u="none" strike="noStrike" dirty="0">
                <a:solidFill>
                  <a:srgbClr val="000000"/>
                </a:solidFill>
                <a:effectLst/>
                <a:latin typeface="Arial" panose="020B0604020202020204" pitchFamily="34" charset="0"/>
              </a:rPr>
            </a:br>
            <a:endParaRPr lang="vi-VN" sz="3000" dirty="0"/>
          </a:p>
        </p:txBody>
      </p:sp>
      <p:sp>
        <p:nvSpPr>
          <p:cNvPr id="1042" name="Rectangle 1034"/>
          <p:cNvSpPr>
            <a:spLocks noGrp="1" noRot="1" noChangeAspect="1" noMove="1" noResize="1" noEditPoints="1" noAdjustHandles="1" noChangeArrowheads="1" noChangeShapeType="1" noTextEdit="1"/>
          </p:cNvSpPr>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3" name="Rectangle 1036"/>
          <p:cNvSpPr>
            <a:spLocks noGrp="1" noRot="1" noChangeAspect="1" noMove="1" noResize="1" noEditPoints="1" noAdjustHandles="1" noChangeArrowheads="1" noChangeShapeType="1" noTextEdit="1"/>
          </p:cNvSpPr>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4" name="Content Placeholder 1029"/>
          <p:cNvSpPr>
            <a:spLocks noGrp="1"/>
          </p:cNvSpPr>
          <p:nvPr>
            <p:ph idx="1"/>
          </p:nvPr>
        </p:nvSpPr>
        <p:spPr>
          <a:xfrm>
            <a:off x="-47986" y="3306400"/>
            <a:ext cx="7401286" cy="2586400"/>
          </a:xfrm>
        </p:spPr>
        <p:txBody>
          <a:bodyPr anchor="t">
            <a:normAutofit/>
          </a:bodyPr>
          <a:lstStyle/>
          <a:p>
            <a:r>
              <a:rPr lang="vi-VN" sz="3200" b="0" i="0" u="none" strike="noStrike" dirty="0">
                <a:solidFill>
                  <a:srgbClr val="000000"/>
                </a:solidFill>
                <a:effectLst/>
                <a:latin typeface="Arial" panose="020B0604020202020204" pitchFamily="34" charset="0"/>
                <a:cs typeface="Aharoni" panose="02010803020104030203" pitchFamily="2" charset="-79"/>
              </a:rPr>
              <a:t>To </a:t>
            </a:r>
            <a:r>
              <a:rPr lang="vi-VN" sz="3200" b="0" i="0" u="none" strike="noStrike" dirty="0" err="1">
                <a:solidFill>
                  <a:srgbClr val="000000"/>
                </a:solidFill>
                <a:effectLst/>
                <a:latin typeface="Arial" panose="020B0604020202020204" pitchFamily="34" charset="0"/>
                <a:cs typeface="Aharoni" panose="02010803020104030203" pitchFamily="2" charset="-79"/>
              </a:rPr>
              <a:t>commit</a:t>
            </a:r>
            <a:r>
              <a:rPr lang="vi-VN" sz="3200" dirty="0">
                <a:solidFill>
                  <a:srgbClr val="000000"/>
                </a:solidFill>
                <a:latin typeface="Arial" panose="020B0604020202020204" pitchFamily="34" charset="0"/>
                <a:cs typeface="Aharoni" panose="02010803020104030203" pitchFamily="2" charset="-79"/>
              </a:rPr>
              <a:t> (Money </a:t>
            </a:r>
            <a:r>
              <a:rPr lang="vi-VN" sz="3200" dirty="0" err="1">
                <a:solidFill>
                  <a:srgbClr val="000000"/>
                </a:solidFill>
                <a:latin typeface="Arial" panose="020B0604020202020204" pitchFamily="34" charset="0"/>
                <a:cs typeface="Aharoni" panose="02010803020104030203" pitchFamily="2" charset="-79"/>
              </a:rPr>
              <a:t>or</a:t>
            </a:r>
            <a:r>
              <a:rPr lang="vi-VN" sz="3200" dirty="0">
                <a:solidFill>
                  <a:srgbClr val="000000"/>
                </a:solidFill>
                <a:latin typeface="Arial" panose="020B0604020202020204" pitchFamily="34" charset="0"/>
                <a:cs typeface="Aharoni" panose="02010803020104030203" pitchFamily="2" charset="-79"/>
              </a:rPr>
              <a:t> </a:t>
            </a:r>
            <a:r>
              <a:rPr lang="vi-VN" sz="3200" dirty="0" err="1">
                <a:solidFill>
                  <a:srgbClr val="000000"/>
                </a:solidFill>
                <a:latin typeface="Arial" panose="020B0604020202020204" pitchFamily="34" charset="0"/>
                <a:cs typeface="Aharoni" panose="02010803020104030203" pitchFamily="2" charset="-79"/>
              </a:rPr>
              <a:t>capital</a:t>
            </a:r>
            <a:r>
              <a:rPr lang="vi-VN" sz="3200" dirty="0">
                <a:solidFill>
                  <a:srgbClr val="000000"/>
                </a:solidFill>
                <a:latin typeface="Arial" panose="020B0604020202020204" pitchFamily="34" charset="0"/>
                <a:cs typeface="Aharoni" panose="02010803020104030203" pitchFamily="2" charset="-79"/>
              </a:rPr>
              <a:t>) in </a:t>
            </a:r>
            <a:r>
              <a:rPr lang="vi-VN" sz="3200" dirty="0" err="1">
                <a:solidFill>
                  <a:srgbClr val="000000"/>
                </a:solidFill>
                <a:latin typeface="Arial" panose="020B0604020202020204" pitchFamily="34" charset="0"/>
                <a:cs typeface="Aharoni" panose="02010803020104030203" pitchFamily="2" charset="-79"/>
              </a:rPr>
              <a:t>order</a:t>
            </a:r>
            <a:r>
              <a:rPr lang="vi-VN" sz="3200" dirty="0">
                <a:solidFill>
                  <a:srgbClr val="000000"/>
                </a:solidFill>
                <a:latin typeface="Arial" panose="020B0604020202020204" pitchFamily="34" charset="0"/>
                <a:cs typeface="Aharoni" panose="02010803020104030203" pitchFamily="2" charset="-79"/>
              </a:rPr>
              <a:t> to </a:t>
            </a:r>
            <a:r>
              <a:rPr lang="vi-VN" sz="3200" dirty="0" err="1">
                <a:solidFill>
                  <a:srgbClr val="000000"/>
                </a:solidFill>
                <a:latin typeface="Arial" panose="020B0604020202020204" pitchFamily="34" charset="0"/>
                <a:cs typeface="Aharoni" panose="02010803020104030203" pitchFamily="2" charset="-79"/>
              </a:rPr>
              <a:t>gain</a:t>
            </a:r>
            <a:r>
              <a:rPr lang="vi-VN" sz="3200" dirty="0">
                <a:solidFill>
                  <a:srgbClr val="000000"/>
                </a:solidFill>
                <a:latin typeface="Arial" panose="020B0604020202020204" pitchFamily="34" charset="0"/>
                <a:cs typeface="Aharoni" panose="02010803020104030203" pitchFamily="2" charset="-79"/>
              </a:rPr>
              <a:t> a </a:t>
            </a:r>
            <a:r>
              <a:rPr lang="vi-VN" sz="3200" dirty="0" err="1">
                <a:solidFill>
                  <a:srgbClr val="000000"/>
                </a:solidFill>
                <a:latin typeface="Arial" panose="020B0604020202020204" pitchFamily="34" charset="0"/>
                <a:cs typeface="Aharoni" panose="02010803020104030203" pitchFamily="2" charset="-79"/>
              </a:rPr>
              <a:t>financial</a:t>
            </a:r>
            <a:r>
              <a:rPr lang="vi-VN" sz="3200" dirty="0">
                <a:solidFill>
                  <a:srgbClr val="000000"/>
                </a:solidFill>
                <a:latin typeface="Arial" panose="020B0604020202020204" pitchFamily="34" charset="0"/>
                <a:cs typeface="Aharoni" panose="02010803020104030203" pitchFamily="2" charset="-79"/>
              </a:rPr>
              <a:t> </a:t>
            </a:r>
            <a:r>
              <a:rPr lang="vi-VN" sz="3200" dirty="0" err="1">
                <a:solidFill>
                  <a:srgbClr val="000000"/>
                </a:solidFill>
                <a:latin typeface="Arial" panose="020B0604020202020204" pitchFamily="34" charset="0"/>
                <a:cs typeface="Aharoni" panose="02010803020104030203" pitchFamily="2" charset="-79"/>
              </a:rPr>
              <a:t>return</a:t>
            </a:r>
            <a:r>
              <a:rPr lang="vi-VN" sz="3200" dirty="0">
                <a:solidFill>
                  <a:srgbClr val="000000"/>
                </a:solidFill>
                <a:latin typeface="Arial" panose="020B0604020202020204" pitchFamily="34" charset="0"/>
                <a:cs typeface="Aharoni" panose="02010803020104030203" pitchFamily="2" charset="-79"/>
              </a:rPr>
              <a:t>.</a:t>
            </a:r>
            <a:endParaRPr lang="en-US" sz="3200" dirty="0">
              <a:latin typeface="Aharoni" panose="02010803020104030203" pitchFamily="2" charset="-79"/>
              <a:cs typeface="Aharoni" panose="02010803020104030203" pitchFamily="2" charset="-79"/>
            </a:endParaRPr>
          </a:p>
        </p:txBody>
      </p:sp>
      <p:pic>
        <p:nvPicPr>
          <p:cNvPr id="1026" name="Picture 2" descr="Ảnh có chứa hình vẽ, phim hoạt hình, bản phác thảo, minh họa&#10;&#10;Mô tả được tạo tự động"/>
          <p:cNvPicPr>
            <a:picLocks noChangeAspect="1" noChangeArrowheads="1"/>
          </p:cNvPicPr>
          <p:nvPr/>
        </p:nvPicPr>
        <p:blipFill rotWithShape="1">
          <a:blip r:embed="rId1">
            <a:extLst>
              <a:ext uri="{28A0092B-C50C-407E-A947-70E740481C1C}">
                <a14:useLocalDpi xmlns:a14="http://schemas.microsoft.com/office/drawing/2010/main" val="0"/>
              </a:ext>
            </a:extLst>
          </a:blip>
          <a:srcRect t="377" r="1" b="1"/>
          <a:stretch>
            <a:fillRect/>
          </a:stretch>
        </p:blipFill>
        <p:spPr bwMode="auto">
          <a:xfrm>
            <a:off x="5561778"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pic>
        <p:nvPicPr>
          <p:cNvPr id="7" name="Âm thanh đã gh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353300" y="5486400"/>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7" name="Rectangle 7176"/>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0" y="977900"/>
            <a:ext cx="5561537" cy="1447800"/>
          </a:xfrm>
        </p:spPr>
        <p:txBody>
          <a:bodyPr>
            <a:normAutofit fontScale="90000"/>
          </a:bodyPr>
          <a:lstStyle/>
          <a:p>
            <a:pPr rtl="0">
              <a:spcBef>
                <a:spcPts val="0"/>
              </a:spcBef>
              <a:spcAft>
                <a:spcPts val="0"/>
              </a:spcAft>
            </a:pPr>
            <a:r>
              <a:rPr lang="vi-VN" sz="5600" b="0" i="0" u="none" strike="noStrike" dirty="0" err="1">
                <a:effectLst/>
                <a:latin typeface="Arial" panose="020B0604020202020204" pitchFamily="34" charset="0"/>
              </a:rPr>
              <a:t>unemployment</a:t>
            </a:r>
            <a:r>
              <a:rPr lang="vi-VN" sz="5600" b="0" i="0" u="none" strike="noStrike" dirty="0">
                <a:effectLst/>
                <a:latin typeface="Arial" panose="020B0604020202020204" pitchFamily="34" charset="0"/>
              </a:rPr>
              <a:t> (n) </a:t>
            </a:r>
            <a:br>
              <a:rPr lang="vi-VN" sz="5600" dirty="0">
                <a:latin typeface="Arial" panose="020B0604020202020204" pitchFamily="34" charset="0"/>
              </a:rPr>
            </a:br>
            <a:br>
              <a:rPr lang="vi-VN" sz="3100" b="0" dirty="0">
                <a:effectLst/>
              </a:rPr>
            </a:br>
            <a:r>
              <a:rPr lang="vi-VN" sz="3100" b="0" dirty="0">
                <a:effectLst/>
              </a:rPr>
              <a:t>        </a:t>
            </a:r>
            <a:r>
              <a:rPr lang="vi-VN" sz="3100" b="0" i="0" u="none" strike="noStrike" dirty="0">
                <a:effectLst/>
                <a:latin typeface="Arial" panose="020B0604020202020204" pitchFamily="34" charset="0"/>
              </a:rPr>
              <a:t>/</a:t>
            </a:r>
            <a:r>
              <a:rPr lang="vi-VN" sz="3100" b="0" i="0" u="none" strike="noStrike" dirty="0" err="1">
                <a:effectLst/>
                <a:latin typeface="Arial" panose="020B0604020202020204" pitchFamily="34" charset="0"/>
              </a:rPr>
              <a:t>ən.ɪmˈplɔɪ.mənt</a:t>
            </a:r>
            <a:r>
              <a:rPr lang="vi-VN" sz="3100" b="0" i="0" u="none" strike="noStrike" dirty="0">
                <a:effectLst/>
                <a:latin typeface="Arial" panose="020B0604020202020204" pitchFamily="34" charset="0"/>
              </a:rPr>
              <a:t> /</a:t>
            </a:r>
            <a:br>
              <a:rPr lang="vi-VN" sz="3100" b="0" dirty="0">
                <a:effectLst/>
              </a:rPr>
            </a:br>
            <a:br>
              <a:rPr lang="vi-VN" sz="3100" dirty="0"/>
            </a:br>
            <a:endParaRPr lang="vi-VN" sz="3100" dirty="0"/>
          </a:p>
        </p:txBody>
      </p:sp>
      <p:sp>
        <p:nvSpPr>
          <p:cNvPr id="7174" name="Content Placeholder 7173"/>
          <p:cNvSpPr>
            <a:spLocks noGrp="1"/>
          </p:cNvSpPr>
          <p:nvPr>
            <p:ph idx="1"/>
          </p:nvPr>
        </p:nvSpPr>
        <p:spPr>
          <a:xfrm>
            <a:off x="139701" y="2606679"/>
            <a:ext cx="5183367" cy="3273421"/>
          </a:xfrm>
        </p:spPr>
        <p:txBody>
          <a:bodyPr>
            <a:normAutofit/>
          </a:bodyPr>
          <a:lstStyle/>
          <a:p>
            <a:r>
              <a:rPr lang="en-US" sz="4000" dirty="0">
                <a:latin typeface="Segoe UI Historic" panose="020B0502040204020203" pitchFamily="34" charset="0"/>
              </a:rPr>
              <a:t>T</a:t>
            </a:r>
            <a:r>
              <a:rPr lang="en-US" sz="4000" b="0" i="0" dirty="0">
                <a:effectLst/>
                <a:latin typeface="Segoe UI Historic" panose="020B0502040204020203" pitchFamily="34" charset="0"/>
              </a:rPr>
              <a:t>he number of people who do not have a job that provides money</a:t>
            </a:r>
            <a:endParaRPr lang="en-US" sz="4000" dirty="0"/>
          </a:p>
        </p:txBody>
      </p:sp>
      <p:pic>
        <p:nvPicPr>
          <p:cNvPr id="7170"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506"/>
          <a:stretch>
            <a:fillRect/>
          </a:stretch>
        </p:blipFill>
        <p:spPr bwMode="auto">
          <a:xfrm>
            <a:off x="5323069"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 name="Âm thanh đã gh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094475" y="5473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1" name="Rectangle 8200"/>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7651576" y="534289"/>
            <a:ext cx="4297442" cy="1899912"/>
          </a:xfrm>
        </p:spPr>
        <p:txBody>
          <a:bodyPr>
            <a:normAutofit fontScale="90000"/>
          </a:bodyPr>
          <a:lstStyle/>
          <a:p>
            <a:pPr rtl="0">
              <a:spcBef>
                <a:spcPts val="0"/>
              </a:spcBef>
              <a:spcAft>
                <a:spcPts val="0"/>
              </a:spcAft>
            </a:pPr>
            <a:r>
              <a:rPr lang="vi-VN" sz="6700" b="0" i="0" u="none" strike="noStrike" dirty="0" err="1">
                <a:effectLst/>
                <a:latin typeface="Arial" panose="020B0604020202020204" pitchFamily="34" charset="0"/>
              </a:rPr>
              <a:t>species</a:t>
            </a:r>
            <a:r>
              <a:rPr lang="vi-VN" sz="6700" b="0" i="0" u="none" strike="noStrike" dirty="0">
                <a:effectLst/>
                <a:latin typeface="Arial" panose="020B0604020202020204" pitchFamily="34" charset="0"/>
              </a:rPr>
              <a:t> (n)</a:t>
            </a:r>
            <a:br>
              <a:rPr lang="vi-VN" sz="4800" dirty="0">
                <a:latin typeface="Arial" panose="020B0604020202020204" pitchFamily="34" charset="0"/>
              </a:rPr>
            </a:br>
            <a:br>
              <a:rPr lang="vi-VN" sz="4800" b="0" dirty="0">
                <a:effectLst/>
              </a:rPr>
            </a:br>
            <a:r>
              <a:rPr lang="vi-VN" sz="4800" b="0" dirty="0">
                <a:effectLst/>
              </a:rPr>
              <a:t>   </a:t>
            </a:r>
            <a:r>
              <a:rPr lang="vi-VN" sz="4800" b="0" i="0" u="none" strike="noStrike" dirty="0">
                <a:effectLst/>
                <a:latin typeface="Arial" panose="020B0604020202020204" pitchFamily="34" charset="0"/>
              </a:rPr>
              <a:t> /ˈ</a:t>
            </a:r>
            <a:r>
              <a:rPr lang="vi-VN" sz="4800" b="0" i="0" u="none" strike="noStrike" dirty="0" err="1">
                <a:effectLst/>
                <a:latin typeface="Arial" panose="020B0604020202020204" pitchFamily="34" charset="0"/>
              </a:rPr>
              <a:t>spiʃiz</a:t>
            </a:r>
            <a:r>
              <a:rPr lang="vi-VN" sz="4800" b="0" i="0" u="none" strike="noStrike" dirty="0">
                <a:effectLst/>
                <a:latin typeface="Arial" panose="020B0604020202020204" pitchFamily="34" charset="0"/>
              </a:rPr>
              <a:t>/</a:t>
            </a:r>
            <a:br>
              <a:rPr lang="vi-VN" sz="2500" b="0" dirty="0">
                <a:effectLst/>
              </a:rPr>
            </a:br>
            <a:br>
              <a:rPr lang="vi-VN" sz="2500" dirty="0"/>
            </a:br>
            <a:endParaRPr lang="vi-VN" sz="2500" dirty="0"/>
          </a:p>
        </p:txBody>
      </p:sp>
      <p:pic>
        <p:nvPicPr>
          <p:cNvPr id="8194"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b="1130"/>
          <a:stretch>
            <a:fillRect/>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98" name="Content Placeholder 8197"/>
          <p:cNvSpPr>
            <a:spLocks noGrp="1"/>
          </p:cNvSpPr>
          <p:nvPr>
            <p:ph idx="1"/>
          </p:nvPr>
        </p:nvSpPr>
        <p:spPr>
          <a:xfrm>
            <a:off x="6936392" y="2434201"/>
            <a:ext cx="5252560" cy="4220599"/>
          </a:xfrm>
        </p:spPr>
        <p:txBody>
          <a:bodyPr>
            <a:noAutofit/>
          </a:bodyPr>
          <a:lstStyle/>
          <a:p>
            <a:r>
              <a:rPr lang="en-US" sz="4000" dirty="0">
                <a:latin typeface="Segoe UI Historic" panose="020B0502040204020203" pitchFamily="34" charset="0"/>
              </a:rPr>
              <a:t>A</a:t>
            </a:r>
            <a:r>
              <a:rPr lang="en-US" sz="4000" b="0" i="0" dirty="0">
                <a:effectLst/>
                <a:latin typeface="Segoe UI Historic" panose="020B0502040204020203" pitchFamily="34" charset="0"/>
              </a:rPr>
              <a:t> set of animals or plants in which the members have similar characteristics to each other and can breed with each other.</a:t>
            </a:r>
            <a:endParaRPr lang="en-US" sz="4000" dirty="0"/>
          </a:p>
        </p:txBody>
      </p:sp>
      <p:pic>
        <p:nvPicPr>
          <p:cNvPr id="4" name="Âm thanh đã gh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562672" y="5803900"/>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301263" y="626271"/>
            <a:ext cx="5311649" cy="2446338"/>
          </a:xfrm>
        </p:spPr>
        <p:txBody>
          <a:bodyPr>
            <a:normAutofit fontScale="90000"/>
          </a:bodyPr>
          <a:lstStyle/>
          <a:p>
            <a:pPr rtl="0">
              <a:spcBef>
                <a:spcPts val="0"/>
              </a:spcBef>
              <a:spcAft>
                <a:spcPts val="0"/>
              </a:spcAft>
            </a:pPr>
            <a:r>
              <a:rPr lang="vi-VN" sz="6000" b="0" i="0" u="none" strike="noStrike" dirty="0">
                <a:effectLst/>
                <a:latin typeface="Arial" panose="020B0604020202020204" pitchFamily="34" charset="0"/>
              </a:rPr>
              <a:t>    </a:t>
            </a:r>
            <a:r>
              <a:rPr lang="vi-VN" sz="6000" b="0" i="0" u="none" strike="noStrike" dirty="0" err="1">
                <a:effectLst/>
                <a:latin typeface="Arial" panose="020B0604020202020204" pitchFamily="34" charset="0"/>
              </a:rPr>
              <a:t>disappear</a:t>
            </a:r>
            <a:r>
              <a:rPr lang="vi-VN" sz="6000" b="0" i="0" u="none" strike="noStrike" dirty="0">
                <a:effectLst/>
                <a:latin typeface="Arial" panose="020B0604020202020204" pitchFamily="34" charset="0"/>
              </a:rPr>
              <a:t> (v)</a:t>
            </a:r>
            <a:br>
              <a:rPr lang="vi-VN" sz="6000" b="0" i="0" u="none" strike="noStrike" dirty="0">
                <a:effectLst/>
                <a:latin typeface="Arial" panose="020B0604020202020204" pitchFamily="34" charset="0"/>
              </a:rPr>
            </a:br>
            <a:br>
              <a:rPr lang="vi-VN" sz="6000" b="0" dirty="0">
                <a:effectLst/>
              </a:rPr>
            </a:br>
            <a:r>
              <a:rPr lang="vi-VN" sz="3100" b="0" i="0" u="none" strike="noStrike" dirty="0">
                <a:effectLst/>
                <a:latin typeface="Arial" panose="020B0604020202020204" pitchFamily="34" charset="0"/>
              </a:rPr>
              <a:t>                /ˌ</a:t>
            </a:r>
            <a:r>
              <a:rPr lang="vi-VN" sz="3100" b="0" i="0" u="none" strike="noStrike" dirty="0" err="1">
                <a:effectLst/>
                <a:latin typeface="Arial" panose="020B0604020202020204" pitchFamily="34" charset="0"/>
              </a:rPr>
              <a:t>dɪsəˈpiɹ</a:t>
            </a:r>
            <a:r>
              <a:rPr lang="vi-VN" sz="3100" b="0" i="0" u="none" strike="noStrike" dirty="0">
                <a:effectLst/>
                <a:latin typeface="Arial" panose="020B0604020202020204" pitchFamily="34" charset="0"/>
              </a:rPr>
              <a:t>/</a:t>
            </a:r>
            <a:br>
              <a:rPr lang="vi-VN" sz="3100" b="0" dirty="0">
                <a:effectLst/>
              </a:rPr>
            </a:br>
            <a:br>
              <a:rPr lang="vi-VN" sz="3100" dirty="0"/>
            </a:br>
            <a:endParaRPr lang="vi-VN" sz="3100" dirty="0"/>
          </a:p>
        </p:txBody>
      </p:sp>
      <p:sp>
        <p:nvSpPr>
          <p:cNvPr id="9222" name="Content Placeholder 9221"/>
          <p:cNvSpPr>
            <a:spLocks noGrp="1"/>
          </p:cNvSpPr>
          <p:nvPr>
            <p:ph idx="1"/>
          </p:nvPr>
        </p:nvSpPr>
        <p:spPr>
          <a:xfrm>
            <a:off x="186156" y="2907129"/>
            <a:ext cx="4673599" cy="3895711"/>
          </a:xfrm>
        </p:spPr>
        <p:txBody>
          <a:bodyPr>
            <a:noAutofit/>
          </a:bodyPr>
          <a:lstStyle/>
          <a:p>
            <a:r>
              <a:rPr lang="en-US" sz="4000" b="0" i="0" dirty="0">
                <a:effectLst/>
                <a:latin typeface="Segoe UI Historic" panose="020B0502040204020203" pitchFamily="34" charset="0"/>
              </a:rPr>
              <a:t>If people or things disappear, they go somewhere where they cannot be seen or found.</a:t>
            </a:r>
            <a:endParaRPr lang="en-US" sz="4000" dirty="0"/>
          </a:p>
        </p:txBody>
      </p:sp>
      <p:pic>
        <p:nvPicPr>
          <p:cNvPr id="9218" name="Picture 2"/>
          <p:cNvPicPr>
            <a:picLocks noChangeAspect="1" noChangeArrowheads="1"/>
          </p:cNvPicPr>
          <p:nvPr/>
        </p:nvPicPr>
        <p:blipFill rotWithShape="1">
          <a:blip r:embed="rId1">
            <a:extLst>
              <a:ext uri="{28A0092B-C50C-407E-A947-70E740481C1C}">
                <a14:useLocalDpi xmlns:a14="http://schemas.microsoft.com/office/drawing/2010/main" val="0"/>
              </a:ext>
            </a:extLst>
          </a:blip>
          <a:srcRect t="4506"/>
          <a:stretch>
            <a:fillRect/>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Âm thanh đã ghi">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097517" y="5384800"/>
            <a:ext cx="406400" cy="4064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7" name="Chỗ dành sẵn cho Nội dung 6"/>
          <p:cNvPicPr>
            <a:picLocks noGrp="1" noChangeAspect="1"/>
          </p:cNvPicPr>
          <p:nvPr>
            <p:ph idx="1"/>
          </p:nvPr>
        </p:nvPicPr>
        <p:blipFill>
          <a:blip r:embed="rId1"/>
          <a:stretch>
            <a:fillRect/>
          </a:stretch>
        </p:blipFill>
        <p:spPr>
          <a:xfrm>
            <a:off x="0" y="0"/>
            <a:ext cx="12192000" cy="6858000"/>
          </a:xfrm>
        </p:spPr>
      </p:pic>
      <p:sp>
        <p:nvSpPr>
          <p:cNvPr id="9" name="Hình chữ nhật 8"/>
          <p:cNvSpPr/>
          <p:nvPr/>
        </p:nvSpPr>
        <p:spPr>
          <a:xfrm>
            <a:off x="1308100" y="749300"/>
            <a:ext cx="9982200" cy="5359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br>
              <a:rPr lang="vi-VN" sz="1800" b="0" i="0" u="none" strike="noStrike" dirty="0">
                <a:solidFill>
                  <a:srgbClr val="000000"/>
                </a:solidFill>
                <a:effectLst/>
                <a:latin typeface="Arial" panose="020B0604020202020204" pitchFamily="34" charset="0"/>
              </a:rPr>
            </a:br>
            <a:endParaRPr lang="vi-VN" dirty="0"/>
          </a:p>
        </p:txBody>
      </p:sp>
      <p:sp>
        <p:nvSpPr>
          <p:cNvPr id="12" name="Tiêu đề 1"/>
          <p:cNvSpPr txBox="1"/>
          <p:nvPr/>
        </p:nvSpPr>
        <p:spPr>
          <a:xfrm>
            <a:off x="1714500" y="1520690"/>
            <a:ext cx="9169400" cy="1447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br>
              <a:rPr lang="vi-VN" sz="3100" dirty="0"/>
            </a:br>
            <a:br>
              <a:rPr lang="vi-VN" sz="3100" dirty="0"/>
            </a:br>
            <a:endParaRPr lang="vi-VN" sz="3100" dirty="0"/>
          </a:p>
        </p:txBody>
      </p:sp>
      <p:sp>
        <p:nvSpPr>
          <p:cNvPr id="14" name="Tiêu đề 1"/>
          <p:cNvSpPr txBox="1"/>
          <p:nvPr/>
        </p:nvSpPr>
        <p:spPr>
          <a:xfrm>
            <a:off x="6789658" y="2968490"/>
            <a:ext cx="4297442" cy="189991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br>
              <a:rPr lang="vi-VN" sz="2500" dirty="0"/>
            </a:br>
            <a:br>
              <a:rPr lang="vi-VN" sz="2500" dirty="0"/>
            </a:br>
            <a:endParaRPr lang="vi-VN" sz="2500" dirty="0"/>
          </a:p>
        </p:txBody>
      </p:sp>
      <p:sp>
        <p:nvSpPr>
          <p:cNvPr id="16" name="Tiêu đề 1"/>
          <p:cNvSpPr txBox="1"/>
          <p:nvPr/>
        </p:nvSpPr>
        <p:spPr>
          <a:xfrm>
            <a:off x="1615814" y="1105856"/>
            <a:ext cx="9572886" cy="477424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vi-VN" sz="6700" dirty="0" err="1">
                <a:latin typeface="Arial" panose="020B0604020202020204" pitchFamily="34" charset="0"/>
              </a:rPr>
              <a:t>Vocabulary</a:t>
            </a:r>
            <a:r>
              <a:rPr lang="vi-VN" sz="6700" dirty="0">
                <a:latin typeface="Arial" panose="020B0604020202020204" pitchFamily="34" charset="0"/>
              </a:rPr>
              <a:t>:</a:t>
            </a:r>
            <a:endParaRPr lang="vi-VN" sz="6700" dirty="0">
              <a:latin typeface="Arial" panose="020B0604020202020204" pitchFamily="34" charset="0"/>
            </a:endParaRPr>
          </a:p>
          <a:p>
            <a:pPr>
              <a:spcBef>
                <a:spcPts val="0"/>
              </a:spcBef>
            </a:pPr>
            <a:endParaRPr lang="vi-VN" sz="6700" dirty="0">
              <a:latin typeface="Arial" panose="020B0604020202020204" pitchFamily="34" charset="0"/>
            </a:endParaRPr>
          </a:p>
          <a:p>
            <a:pPr>
              <a:spcBef>
                <a:spcPts val="0"/>
              </a:spcBef>
            </a:pPr>
            <a:r>
              <a:rPr lang="vi-VN" sz="6700" dirty="0">
                <a:latin typeface="Arial" panose="020B0604020202020204" pitchFamily="34" charset="0"/>
              </a:rPr>
              <a:t>-invest (n) </a:t>
            </a:r>
            <a:r>
              <a:rPr lang="vi-VN" sz="3300" b="0" i="0" u="none" strike="noStrike" dirty="0">
                <a:solidFill>
                  <a:srgbClr val="000000"/>
                </a:solidFill>
                <a:effectLst/>
                <a:latin typeface="Arial" panose="020B0604020202020204" pitchFamily="34" charset="0"/>
              </a:rPr>
              <a:t> </a:t>
            </a:r>
            <a:r>
              <a:rPr lang="vi-VN" sz="4100" b="0" i="0" u="none" strike="noStrike" dirty="0">
                <a:solidFill>
                  <a:srgbClr val="000000"/>
                </a:solidFill>
                <a:effectLst/>
                <a:latin typeface="Arial" panose="020B0604020202020204" pitchFamily="34" charset="0"/>
              </a:rPr>
              <a:t>/ˌ</a:t>
            </a:r>
            <a:r>
              <a:rPr lang="vi-VN" sz="4100" b="0" i="0" u="none" strike="noStrike" dirty="0" err="1">
                <a:solidFill>
                  <a:srgbClr val="000000"/>
                </a:solidFill>
                <a:effectLst/>
                <a:latin typeface="Arial" panose="020B0604020202020204" pitchFamily="34" charset="0"/>
              </a:rPr>
              <a:t>ɪnˈvɛst</a:t>
            </a:r>
            <a:r>
              <a:rPr lang="vi-VN" sz="4100" b="0" i="0" u="none" strike="noStrike" dirty="0">
                <a:solidFill>
                  <a:srgbClr val="000000"/>
                </a:solidFill>
                <a:effectLst/>
                <a:latin typeface="Arial" panose="020B0604020202020204" pitchFamily="34" charset="0"/>
              </a:rPr>
              <a:t>/</a:t>
            </a:r>
            <a:endParaRPr lang="vi-VN" sz="4100" b="0" i="0" u="none" strike="noStrike" dirty="0">
              <a:solidFill>
                <a:srgbClr val="000000"/>
              </a:solidFill>
              <a:effectLst/>
              <a:latin typeface="Arial" panose="020B0604020202020204" pitchFamily="34" charset="0"/>
            </a:endParaRPr>
          </a:p>
          <a:p>
            <a:pPr>
              <a:spcBef>
                <a:spcPts val="0"/>
              </a:spcBef>
            </a:pPr>
            <a:endParaRPr lang="vi-VN" sz="4100" b="0" i="0" u="none" strike="noStrike" dirty="0">
              <a:solidFill>
                <a:srgbClr val="000000"/>
              </a:solidFill>
              <a:effectLst/>
              <a:latin typeface="Arial" panose="020B0604020202020204" pitchFamily="34" charset="0"/>
            </a:endParaRPr>
          </a:p>
          <a:p>
            <a:pPr>
              <a:spcBef>
                <a:spcPts val="0"/>
              </a:spcBef>
            </a:pPr>
            <a:endParaRPr lang="vi-VN" sz="4100" b="0" i="0" u="none" strike="noStrike" dirty="0">
              <a:solidFill>
                <a:srgbClr val="000000"/>
              </a:solidFill>
              <a:effectLst/>
              <a:latin typeface="Arial" panose="020B0604020202020204" pitchFamily="34" charset="0"/>
            </a:endParaRPr>
          </a:p>
          <a:p>
            <a:pPr>
              <a:spcBef>
                <a:spcPts val="0"/>
              </a:spcBef>
            </a:pPr>
            <a:r>
              <a:rPr lang="vi-VN" sz="6000" dirty="0">
                <a:latin typeface="Arial" panose="020B0604020202020204" pitchFamily="34" charset="0"/>
              </a:rPr>
              <a:t>-</a:t>
            </a:r>
            <a:r>
              <a:rPr lang="vi-VN" sz="6000" dirty="0" err="1">
                <a:latin typeface="Arial" panose="020B0604020202020204" pitchFamily="34" charset="0"/>
              </a:rPr>
              <a:t>unemployment</a:t>
            </a:r>
            <a:r>
              <a:rPr lang="vi-VN" sz="6000" dirty="0">
                <a:latin typeface="Arial" panose="020B0604020202020204" pitchFamily="34" charset="0"/>
              </a:rPr>
              <a:t> (n) </a:t>
            </a:r>
            <a:r>
              <a:rPr lang="vi-VN" sz="3300" b="0" i="0" u="none" strike="noStrike" dirty="0">
                <a:solidFill>
                  <a:srgbClr val="000000"/>
                </a:solidFill>
                <a:effectLst/>
                <a:latin typeface="Arial" panose="020B0604020202020204" pitchFamily="34" charset="0"/>
              </a:rPr>
              <a:t>/</a:t>
            </a:r>
            <a:r>
              <a:rPr lang="vi-VN" sz="3300" b="0" i="0" u="none" strike="noStrike" dirty="0" err="1">
                <a:solidFill>
                  <a:srgbClr val="000000"/>
                </a:solidFill>
                <a:effectLst/>
                <a:latin typeface="Arial" panose="020B0604020202020204" pitchFamily="34" charset="0"/>
              </a:rPr>
              <a:t>ən.ɪmˈplɔɪ.mənt</a:t>
            </a:r>
            <a:r>
              <a:rPr lang="vi-VN" sz="3300" b="0" i="0" u="none" strike="noStrike" dirty="0">
                <a:solidFill>
                  <a:srgbClr val="000000"/>
                </a:solidFill>
                <a:effectLst/>
                <a:latin typeface="Arial" panose="020B0604020202020204" pitchFamily="34" charset="0"/>
              </a:rPr>
              <a:t> /</a:t>
            </a:r>
            <a:endParaRPr lang="vi-VN" sz="3300" b="0" i="0" u="none" strike="noStrike" dirty="0">
              <a:solidFill>
                <a:srgbClr val="000000"/>
              </a:solidFill>
              <a:effectLst/>
              <a:latin typeface="Arial" panose="020B0604020202020204" pitchFamily="34" charset="0"/>
            </a:endParaRPr>
          </a:p>
          <a:p>
            <a:pPr>
              <a:spcBef>
                <a:spcPts val="0"/>
              </a:spcBef>
            </a:pPr>
            <a:endParaRPr lang="vi-VN" sz="3300" dirty="0">
              <a:latin typeface="Arial" panose="020B0604020202020204" pitchFamily="34" charset="0"/>
            </a:endParaRPr>
          </a:p>
          <a:p>
            <a:pPr>
              <a:spcBef>
                <a:spcPts val="0"/>
              </a:spcBef>
            </a:pPr>
            <a:endParaRPr lang="vi-VN" sz="3300" dirty="0">
              <a:latin typeface="Arial" panose="020B0604020202020204" pitchFamily="34" charset="0"/>
            </a:endParaRPr>
          </a:p>
          <a:p>
            <a:pPr>
              <a:spcBef>
                <a:spcPts val="0"/>
              </a:spcBef>
            </a:pPr>
            <a:r>
              <a:rPr lang="vi-VN" sz="6000" dirty="0">
                <a:latin typeface="Arial" panose="020B0604020202020204" pitchFamily="34" charset="0"/>
              </a:rPr>
              <a:t>-</a:t>
            </a:r>
            <a:r>
              <a:rPr lang="vi-VN" sz="6000" dirty="0" err="1">
                <a:latin typeface="Arial" panose="020B0604020202020204" pitchFamily="34" charset="0"/>
              </a:rPr>
              <a:t>species</a:t>
            </a:r>
            <a:r>
              <a:rPr lang="vi-VN" sz="6000" dirty="0">
                <a:latin typeface="Arial" panose="020B0604020202020204" pitchFamily="34" charset="0"/>
              </a:rPr>
              <a:t> (n) </a:t>
            </a:r>
            <a:r>
              <a:rPr lang="vi-VN" sz="3300" b="0" i="0" u="none" strike="noStrike" dirty="0">
                <a:solidFill>
                  <a:srgbClr val="000000"/>
                </a:solidFill>
                <a:effectLst/>
                <a:latin typeface="Arial" panose="020B0604020202020204" pitchFamily="34" charset="0"/>
              </a:rPr>
              <a:t> /ˈ</a:t>
            </a:r>
            <a:r>
              <a:rPr lang="vi-VN" sz="3300" b="0" i="0" u="none" strike="noStrike" dirty="0" err="1">
                <a:solidFill>
                  <a:srgbClr val="000000"/>
                </a:solidFill>
                <a:effectLst/>
                <a:latin typeface="Arial" panose="020B0604020202020204" pitchFamily="34" charset="0"/>
              </a:rPr>
              <a:t>spiʃiz</a:t>
            </a:r>
            <a:r>
              <a:rPr lang="vi-VN" sz="3300" b="0" i="0" u="none" strike="noStrike" dirty="0">
                <a:solidFill>
                  <a:srgbClr val="000000"/>
                </a:solidFill>
                <a:effectLst/>
                <a:latin typeface="Arial" panose="020B0604020202020204" pitchFamily="34" charset="0"/>
              </a:rPr>
              <a:t>/</a:t>
            </a:r>
            <a:r>
              <a:rPr lang="vi-VN" sz="3300" dirty="0">
                <a:latin typeface="Arial" panose="020B0604020202020204" pitchFamily="34" charset="0"/>
              </a:rPr>
              <a:t> </a:t>
            </a:r>
            <a:endParaRPr lang="vi-VN" sz="3300" dirty="0">
              <a:latin typeface="Arial" panose="020B0604020202020204" pitchFamily="34" charset="0"/>
            </a:endParaRPr>
          </a:p>
          <a:p>
            <a:pPr>
              <a:spcBef>
                <a:spcPts val="0"/>
              </a:spcBef>
            </a:pPr>
            <a:endParaRPr lang="vi-VN" sz="3300" dirty="0">
              <a:latin typeface="Arial" panose="020B0604020202020204" pitchFamily="34" charset="0"/>
            </a:endParaRPr>
          </a:p>
          <a:p>
            <a:pPr>
              <a:spcBef>
                <a:spcPts val="0"/>
              </a:spcBef>
            </a:pPr>
            <a:endParaRPr lang="vi-VN" sz="6000" dirty="0">
              <a:latin typeface="Arial" panose="020B0604020202020204" pitchFamily="34" charset="0"/>
            </a:endParaRPr>
          </a:p>
          <a:p>
            <a:pPr rtl="0">
              <a:spcBef>
                <a:spcPts val="0"/>
              </a:spcBef>
              <a:spcAft>
                <a:spcPts val="0"/>
              </a:spcAft>
            </a:pPr>
            <a:r>
              <a:rPr lang="vi-VN" sz="6000" dirty="0">
                <a:latin typeface="Arial" panose="020B0604020202020204" pitchFamily="34" charset="0"/>
              </a:rPr>
              <a:t>-</a:t>
            </a:r>
            <a:r>
              <a:rPr lang="vi-VN" sz="6000" dirty="0" err="1">
                <a:latin typeface="Arial" panose="020B0604020202020204" pitchFamily="34" charset="0"/>
              </a:rPr>
              <a:t>disappear</a:t>
            </a:r>
            <a:r>
              <a:rPr lang="vi-VN" sz="6000" dirty="0">
                <a:latin typeface="Arial" panose="020B0604020202020204" pitchFamily="34" charset="0"/>
              </a:rPr>
              <a:t> (v) </a:t>
            </a:r>
            <a:r>
              <a:rPr lang="vi-VN" sz="3300" b="0" i="0" u="none" strike="noStrike" dirty="0">
                <a:solidFill>
                  <a:srgbClr val="000000"/>
                </a:solidFill>
                <a:effectLst/>
                <a:latin typeface="Arial" panose="020B0604020202020204" pitchFamily="34" charset="0"/>
              </a:rPr>
              <a:t> /ˌ</a:t>
            </a:r>
            <a:r>
              <a:rPr lang="vi-VN" sz="3300" b="0" i="0" u="none" strike="noStrike" dirty="0" err="1">
                <a:solidFill>
                  <a:srgbClr val="000000"/>
                </a:solidFill>
                <a:effectLst/>
                <a:latin typeface="Arial" panose="020B0604020202020204" pitchFamily="34" charset="0"/>
              </a:rPr>
              <a:t>dɪsəˈpiɹ</a:t>
            </a:r>
            <a:r>
              <a:rPr lang="vi-VN" sz="3300" b="0" i="0" u="none" strike="noStrike" dirty="0">
                <a:solidFill>
                  <a:srgbClr val="000000"/>
                </a:solidFill>
                <a:effectLst/>
                <a:latin typeface="Arial" panose="020B0604020202020204" pitchFamily="34" charset="0"/>
              </a:rPr>
              <a:t>/</a:t>
            </a:r>
            <a:endParaRPr lang="vi-VN" sz="3300" b="0" dirty="0">
              <a:effectLst/>
            </a:endParaRPr>
          </a:p>
          <a:p>
            <a:br>
              <a:rPr lang="vi-VN" sz="1100" dirty="0"/>
            </a:br>
            <a:br>
              <a:rPr lang="vi-VN" sz="2500" dirty="0"/>
            </a:br>
            <a:endParaRPr lang="vi-VN" sz="2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5" name="Chỗ dành sẵn cho Nội dung 4" descr="Ảnh có chứa văn bản, cây cối, núi, bầu trời&#10;&#10;Mô tả được tạo tự động"/>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2192000" cy="6858001"/>
          </a:xfr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8"/>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838200" y="557189"/>
            <a:ext cx="3374136" cy="5567891"/>
          </a:xfrm>
        </p:spPr>
        <p:txBody>
          <a:bodyPr>
            <a:normAutofit/>
          </a:bodyPr>
          <a:lstStyle/>
          <a:p>
            <a:endParaRPr lang="vi-VN" sz="5200"/>
          </a:p>
        </p:txBody>
      </p:sp>
      <p:sp>
        <p:nvSpPr>
          <p:cNvPr id="5" name="Chỗ dành sẵn cho Nội dung 4"/>
          <p:cNvSpPr>
            <a:spLocks noGrp="1"/>
          </p:cNvSpPr>
          <p:nvPr>
            <p:ph idx="1"/>
          </p:nvPr>
        </p:nvSpPr>
        <p:spPr/>
        <p:txBody>
          <a:bodyPr/>
          <a:lstStyle/>
          <a:p>
            <a:endParaRPr lang="vi-VN"/>
          </a:p>
        </p:txBody>
      </p:sp>
      <p:pic>
        <p:nvPicPr>
          <p:cNvPr id="7" name="Hình ảnh 6"/>
          <p:cNvPicPr>
            <a:picLocks noChangeAspect="1"/>
          </p:cNvPicPr>
          <p:nvPr/>
        </p:nvPicPr>
        <p:blipFill>
          <a:blip r:embed="rId1"/>
          <a:stretch>
            <a:fillRect/>
          </a:stretch>
        </p:blipFill>
        <p:spPr>
          <a:xfrm>
            <a:off x="-8190" y="0"/>
            <a:ext cx="12188951" cy="7090138"/>
          </a:xfrm>
          <a:prstGeom prst="rect">
            <a:avLst/>
          </a:prstGeom>
        </p:spPr>
      </p:pic>
      <p:sp>
        <p:nvSpPr>
          <p:cNvPr id="9" name="Hộp Văn bản 8"/>
          <p:cNvSpPr txBox="1"/>
          <p:nvPr/>
        </p:nvSpPr>
        <p:spPr>
          <a:xfrm>
            <a:off x="10497596" y="681037"/>
            <a:ext cx="1130300" cy="553998"/>
          </a:xfrm>
          <a:prstGeom prst="rect">
            <a:avLst/>
          </a:prstGeom>
          <a:noFill/>
        </p:spPr>
        <p:txBody>
          <a:bodyPr wrap="square">
            <a:spAutoFit/>
          </a:bodyPr>
          <a:lstStyle/>
          <a:p>
            <a:pPr algn="ctr"/>
            <a:r>
              <a:rPr lang="vi-VN" sz="3000" b="1" i="0" dirty="0">
                <a:solidFill>
                  <a:srgbClr val="000000"/>
                </a:solidFill>
                <a:effectLst/>
                <a:latin typeface="OpenSansBold"/>
              </a:rPr>
              <a:t>✔</a:t>
            </a:r>
            <a:endParaRPr lang="vi-VN" sz="3000" dirty="0"/>
          </a:p>
        </p:txBody>
      </p:sp>
      <p:sp>
        <p:nvSpPr>
          <p:cNvPr id="11" name="Hộp Văn bản 10"/>
          <p:cNvSpPr txBox="1"/>
          <p:nvPr/>
        </p:nvSpPr>
        <p:spPr>
          <a:xfrm>
            <a:off x="5753100" y="1813959"/>
            <a:ext cx="6223000" cy="553998"/>
          </a:xfrm>
          <a:prstGeom prst="rect">
            <a:avLst/>
          </a:prstGeom>
          <a:noFill/>
        </p:spPr>
        <p:txBody>
          <a:bodyPr wrap="square">
            <a:spAutoFit/>
          </a:bodyPr>
          <a:lstStyle/>
          <a:p>
            <a:pPr algn="ctr"/>
            <a:r>
              <a:rPr lang="vi-VN" sz="3000" b="1" i="0" dirty="0">
                <a:solidFill>
                  <a:srgbClr val="000000"/>
                </a:solidFill>
                <a:effectLst/>
                <a:latin typeface="OpenSansBold"/>
              </a:rPr>
              <a:t>✔</a:t>
            </a:r>
            <a:endParaRPr lang="vi-VN" sz="3000" dirty="0"/>
          </a:p>
        </p:txBody>
      </p:sp>
      <p:sp>
        <p:nvSpPr>
          <p:cNvPr id="13" name="Hộp Văn bản 12"/>
          <p:cNvSpPr txBox="1"/>
          <p:nvPr/>
        </p:nvSpPr>
        <p:spPr>
          <a:xfrm>
            <a:off x="7951246" y="2926058"/>
            <a:ext cx="6223000" cy="553998"/>
          </a:xfrm>
          <a:prstGeom prst="rect">
            <a:avLst/>
          </a:prstGeom>
          <a:noFill/>
        </p:spPr>
        <p:txBody>
          <a:bodyPr wrap="square">
            <a:spAutoFit/>
          </a:bodyPr>
          <a:lstStyle/>
          <a:p>
            <a:pPr algn="ctr"/>
            <a:r>
              <a:rPr lang="vi-VN" sz="3000" b="1" i="0" dirty="0">
                <a:solidFill>
                  <a:srgbClr val="000000"/>
                </a:solidFill>
                <a:effectLst/>
                <a:latin typeface="OpenSansBold"/>
              </a:rPr>
              <a:t>✔</a:t>
            </a:r>
            <a:endParaRPr lang="vi-VN" sz="3000" dirty="0"/>
          </a:p>
        </p:txBody>
      </p:sp>
      <p:sp>
        <p:nvSpPr>
          <p:cNvPr id="15" name="Hộp Văn bản 14"/>
          <p:cNvSpPr txBox="1"/>
          <p:nvPr/>
        </p:nvSpPr>
        <p:spPr>
          <a:xfrm>
            <a:off x="5286375" y="4038157"/>
            <a:ext cx="7156450" cy="553998"/>
          </a:xfrm>
          <a:prstGeom prst="rect">
            <a:avLst/>
          </a:prstGeom>
          <a:noFill/>
        </p:spPr>
        <p:txBody>
          <a:bodyPr wrap="square">
            <a:spAutoFit/>
          </a:bodyPr>
          <a:lstStyle/>
          <a:p>
            <a:pPr algn="ctr"/>
            <a:r>
              <a:rPr lang="vi-VN" sz="3000" b="1" i="0" dirty="0">
                <a:solidFill>
                  <a:srgbClr val="000000"/>
                </a:solidFill>
                <a:effectLst/>
                <a:latin typeface="OpenSansBold"/>
              </a:rPr>
              <a:t>✔</a:t>
            </a:r>
            <a:endParaRPr lang="vi-VN" sz="3000" dirty="0"/>
          </a:p>
        </p:txBody>
      </p:sp>
      <p:sp>
        <p:nvSpPr>
          <p:cNvPr id="17" name="Hộp Văn bản 16"/>
          <p:cNvSpPr txBox="1"/>
          <p:nvPr/>
        </p:nvSpPr>
        <p:spPr>
          <a:xfrm>
            <a:off x="5286375" y="5175434"/>
            <a:ext cx="7156450" cy="553998"/>
          </a:xfrm>
          <a:prstGeom prst="rect">
            <a:avLst/>
          </a:prstGeom>
          <a:noFill/>
        </p:spPr>
        <p:txBody>
          <a:bodyPr wrap="square">
            <a:spAutoFit/>
          </a:bodyPr>
          <a:lstStyle/>
          <a:p>
            <a:pPr algn="ctr"/>
            <a:r>
              <a:rPr lang="vi-VN" sz="3000" b="1" i="0">
                <a:solidFill>
                  <a:srgbClr val="000000"/>
                </a:solidFill>
                <a:effectLst/>
                <a:latin typeface="OpenSansBold"/>
              </a:rPr>
              <a:t>✔</a:t>
            </a:r>
            <a:endParaRPr lang="vi-VN" sz="3000" dirty="0"/>
          </a:p>
        </p:txBody>
      </p:sp>
      <p:sp>
        <p:nvSpPr>
          <p:cNvPr id="19" name="Hộp Văn bản 18"/>
          <p:cNvSpPr txBox="1"/>
          <p:nvPr/>
        </p:nvSpPr>
        <p:spPr>
          <a:xfrm>
            <a:off x="7484521" y="6242415"/>
            <a:ext cx="7156450" cy="553998"/>
          </a:xfrm>
          <a:prstGeom prst="rect">
            <a:avLst/>
          </a:prstGeom>
          <a:noFill/>
        </p:spPr>
        <p:txBody>
          <a:bodyPr wrap="square">
            <a:spAutoFit/>
          </a:bodyPr>
          <a:lstStyle/>
          <a:p>
            <a:pPr algn="ctr"/>
            <a:r>
              <a:rPr lang="vi-VN" sz="3000" b="1" i="0" dirty="0">
                <a:solidFill>
                  <a:srgbClr val="000000"/>
                </a:solidFill>
                <a:effectLst/>
                <a:latin typeface="OpenSansBold"/>
              </a:rPr>
              <a:t>✔</a:t>
            </a:r>
            <a:endParaRPr lang="vi-VN" sz="3000" dirty="0"/>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vi-VN"/>
          </a:p>
        </p:txBody>
      </p:sp>
      <p:pic>
        <p:nvPicPr>
          <p:cNvPr id="5" name="Chỗ dành sẵn cho Nội dung 4" descr="Ảnh có chứa văn bản, cây cối, núi, bầu trời&#10;&#10;Mô tả được tạo tự động"/>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
            <a:ext cx="12192000" cy="6858001"/>
          </a:xfrm>
        </p:spPr>
      </p:pic>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descr="Ảnh có chứa văn bản, Phông chữ, ảnh chụp màn hình&#10;&#10;Mô tả được tạo tự động"/>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21005" y="825500"/>
            <a:ext cx="11405235" cy="5628005"/>
          </a:xfrm>
          <a:prstGeom prst="rect">
            <a:avLst/>
          </a:prstGeom>
          <a:ln>
            <a:noFill/>
          </a:ln>
        </p:spPr>
      </p:pic>
      <p:sp>
        <p:nvSpPr>
          <p:cNvPr id="22" name="Isosceles Triangle 21"/>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hỗ dành sẵn cho Nội dung 4" descr="Ảnh có chứa động vật có vú, văn bản, ngoài trời, thực vật&#10;&#10;Mô tả được tạo tự động"/>
          <p:cNvPicPr>
            <a:picLocks noGrp="1" noChangeAspect="1"/>
          </p:cNvPicPr>
          <p:nvPr>
            <p:ph idx="1"/>
          </p:nvPr>
        </p:nvPicPr>
        <p:blipFill rotWithShape="1">
          <a:blip r:embed="rId1">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 Box 3"/>
          <p:cNvSpPr txBox="1"/>
          <p:nvPr/>
        </p:nvSpPr>
        <p:spPr>
          <a:xfrm>
            <a:off x="0" y="247015"/>
            <a:ext cx="12192000" cy="7170420"/>
          </a:xfrm>
          <a:prstGeom prst="rect">
            <a:avLst/>
          </a:prstGeom>
          <a:noFill/>
        </p:spPr>
        <p:txBody>
          <a:bodyPr wrap="square" rtlCol="0" anchor="t">
            <a:spAutoFit/>
          </a:bodyPr>
          <a:p>
            <a:r>
              <a:rPr lang="vi-VN" altLang="en-US" sz="2800" b="1"/>
              <a:t>SAMPLE </a:t>
            </a:r>
            <a:endParaRPr lang="en-US" sz="2800" b="1"/>
          </a:p>
          <a:p>
            <a:r>
              <a:rPr lang="en-US"/>
              <a:t>T</a:t>
            </a:r>
            <a:r>
              <a:rPr lang="en-US">
                <a:solidFill>
                  <a:srgbClr val="FF0000"/>
                </a:solidFill>
              </a:rPr>
              <a:t>oday, many people argue that we should spend more money on restoring local ecosystems. From my point of view, </a:t>
            </a:r>
            <a:r>
              <a:rPr lang="en-US" sz="2000">
                <a:solidFill>
                  <a:srgbClr val="FF0000"/>
                </a:solidFill>
              </a:rPr>
              <a:t>people should prioritize restoring local ecosystems as it is crucial for the survival of our planet.</a:t>
            </a:r>
            <a:endParaRPr lang="en-US" sz="2000">
              <a:solidFill>
                <a:srgbClr val="FF0000"/>
              </a:solidFill>
            </a:endParaRPr>
          </a:p>
          <a:p>
            <a:endParaRPr lang="en-US" sz="2000">
              <a:solidFill>
                <a:srgbClr val="FF0000"/>
              </a:solidFill>
            </a:endParaRPr>
          </a:p>
          <a:p>
            <a:r>
              <a:rPr lang="en-US" sz="2000">
                <a:solidFill>
                  <a:srgbClr val="FF0000"/>
                </a:solidFill>
              </a:rPr>
              <a:t>Firstly, the most important reason why we should restore local ecosystems is that they provide numerous benefits to both humans and animals. Ecosystems provide clean air, water, and food which are necessary for our survival. Without healthy ecosystems, we will face numerous problems such as air and water pollution, food scarcity, and natural disasters.</a:t>
            </a:r>
            <a:endParaRPr lang="en-US" sz="2000">
              <a:solidFill>
                <a:srgbClr val="FF0000"/>
              </a:solidFill>
            </a:endParaRPr>
          </a:p>
          <a:p>
            <a:r>
              <a:rPr lang="en-US" sz="2000">
                <a:solidFill>
                  <a:srgbClr val="FF0000"/>
                </a:solidFill>
              </a:rPr>
              <a:t>econdly, we should invest in restoring local ecosystems because human activities such as deforestation and pollution have caused serious harm to our planet. These activities have led to the loss of biodiversity, soil erosion, and climate change. By restoring local ecosystems, we can help reverse some of these negative effects and preserve our planet for future generations.</a:t>
            </a:r>
            <a:endParaRPr lang="en-US" sz="2000">
              <a:solidFill>
                <a:srgbClr val="FF0000"/>
              </a:solidFill>
            </a:endParaRPr>
          </a:p>
          <a:p>
            <a:endParaRPr lang="en-US" sz="2000">
              <a:solidFill>
                <a:srgbClr val="FF0000"/>
              </a:solidFill>
            </a:endParaRPr>
          </a:p>
          <a:p>
            <a:r>
              <a:rPr lang="en-US" sz="2000">
                <a:solidFill>
                  <a:srgbClr val="FF0000"/>
                </a:solidFill>
              </a:rPr>
              <a:t>Finally, neglecting the restoration of local ecosystems has led to the extinction of many species and the loss of habitats for others. It has also affected the lives and livelihoods of people who depend on natural resources for their survival.</a:t>
            </a:r>
            <a:endParaRPr lang="en-US" sz="2000">
              <a:solidFill>
                <a:srgbClr val="FF0000"/>
              </a:solidFill>
            </a:endParaRPr>
          </a:p>
          <a:p>
            <a:endParaRPr lang="en-US" sz="2000">
              <a:solidFill>
                <a:srgbClr val="FF0000"/>
              </a:solidFill>
            </a:endParaRPr>
          </a:p>
          <a:p>
            <a:r>
              <a:rPr lang="en-US" sz="2000">
                <a:solidFill>
                  <a:srgbClr val="FF0000"/>
                </a:solidFill>
              </a:rPr>
              <a:t>In conclusion, I firmly believe that we should invest more money in restoring local ecosystems. It is essential for the survival of our planet, and it will provide numerous benefits to both humans and animals. By doing so, we can create a sustainable future for ourselves and the generations to come.</a:t>
            </a:r>
            <a:endParaRPr lang="en-US" sz="2000">
              <a:solidFill>
                <a:srgbClr val="FF0000"/>
              </a:solidFill>
            </a:endParaRPr>
          </a:p>
          <a:p>
            <a:endParaRPr lang="en-US"/>
          </a:p>
          <a:p>
            <a:endParaRPr lang="en-US"/>
          </a:p>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Rạn san hô lớn nhất thế giới bị ảnh hưởng nặng nề bởi biến đổi khí hậu |  VTV.VN"/>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7041" b="2959"/>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4" name="Rectangle 2063"/>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523875" y="5317240"/>
            <a:ext cx="11566525" cy="744836"/>
          </a:xfrm>
        </p:spPr>
        <p:txBody>
          <a:bodyPr vert="horz" lIns="91440" tIns="45720" rIns="91440" bIns="45720" rtlCol="0" anchor="ctr">
            <a:normAutofit fontScale="90000"/>
          </a:bodyPr>
          <a:lstStyle/>
          <a:p>
            <a:pPr algn="ctr"/>
            <a:r>
              <a:rPr lang="en-US" sz="3300" dirty="0">
                <a:solidFill>
                  <a:schemeClr val="tx1">
                    <a:lumMod val="85000"/>
                    <a:lumOff val="15000"/>
                  </a:schemeClr>
                </a:solidFill>
              </a:rPr>
              <a:t>1. A</a:t>
            </a:r>
            <a:r>
              <a:rPr lang="en-US" sz="3300" b="0" i="0" dirty="0">
                <a:solidFill>
                  <a:schemeClr val="tx1">
                    <a:lumMod val="85000"/>
                    <a:lumOff val="15000"/>
                  </a:schemeClr>
                </a:solidFill>
                <a:effectLst/>
              </a:rPr>
              <a:t> line of hard rock formed by coral found in warm sea water? (9 letters)</a:t>
            </a:r>
            <a:endParaRPr lang="en-US" sz="3300" dirty="0">
              <a:solidFill>
                <a:schemeClr val="tx1">
                  <a:lumMod val="85000"/>
                  <a:lumOff val="15000"/>
                </a:schemeClr>
              </a:solidFill>
            </a:endParaRPr>
          </a:p>
        </p:txBody>
      </p:sp>
      <p:cxnSp>
        <p:nvCxnSpPr>
          <p:cNvPr id="2066" name="Straight Connector 2065"/>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Hộp Văn bản 4"/>
          <p:cNvSpPr txBox="1"/>
          <p:nvPr/>
        </p:nvSpPr>
        <p:spPr>
          <a:xfrm>
            <a:off x="6502400" y="795924"/>
            <a:ext cx="6197600" cy="369332"/>
          </a:xfrm>
          <a:prstGeom prst="rect">
            <a:avLst/>
          </a:prstGeom>
          <a:noFill/>
        </p:spPr>
        <p:txBody>
          <a:bodyPr wrap="square">
            <a:spAutoFit/>
          </a:bodyPr>
          <a:lstStyle/>
          <a:p>
            <a:endParaRPr lang="vi-VN" dirty="0"/>
          </a:p>
        </p:txBody>
      </p:sp>
      <p:sp>
        <p:nvSpPr>
          <p:cNvPr id="7" name="Hộp Văn bản 6"/>
          <p:cNvSpPr txBox="1"/>
          <p:nvPr/>
        </p:nvSpPr>
        <p:spPr>
          <a:xfrm>
            <a:off x="4480560" y="972831"/>
            <a:ext cx="6400800" cy="369332"/>
          </a:xfrm>
          <a:prstGeom prst="rect">
            <a:avLst/>
          </a:prstGeom>
          <a:noFill/>
        </p:spPr>
        <p:txBody>
          <a:bodyPr wrap="square">
            <a:spAutoFit/>
          </a:bodyPr>
          <a:lstStyle/>
          <a:p>
            <a:endParaRPr lang="vi-VN" dirty="0"/>
          </a:p>
        </p:txBody>
      </p:sp>
      <p:sp>
        <p:nvSpPr>
          <p:cNvPr id="10" name="Hình Bầu dục 9"/>
          <p:cNvSpPr/>
          <p:nvPr/>
        </p:nvSpPr>
        <p:spPr>
          <a:xfrm>
            <a:off x="8006080" y="1028984"/>
            <a:ext cx="4084320" cy="153415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dirty="0">
                <a:cs typeface="Aharoni" panose="02010803020104030203" pitchFamily="2" charset="-79"/>
              </a:rPr>
              <a:t>CORAL REEF</a:t>
            </a:r>
            <a:endParaRPr lang="vi-VN" sz="3000" dirty="0">
              <a:cs typeface="Aharoni" panose="02010803020104030203" pitchFamily="2" charset="-79"/>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p:cNvSpPr>
            <a:spLocks noGrp="1" noRot="1" noChangeAspect="1" noMove="1" noResize="1" noEditPoints="1" noAdjustHandles="1" noChangeArrowheads="1" noChangeShapeType="1" noTextEdit="1"/>
          </p:cNvSpPr>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8480633" y="993307"/>
            <a:ext cx="3355767" cy="975360"/>
          </a:xfrm>
        </p:spPr>
        <p:txBody>
          <a:bodyPr anchor="b">
            <a:noAutofit/>
          </a:bodyPr>
          <a:lstStyle/>
          <a:p>
            <a:br>
              <a:rPr lang="en-US" sz="4000" dirty="0">
                <a:solidFill>
                  <a:srgbClr val="000000"/>
                </a:solidFill>
                <a:latin typeface="OpenSans"/>
              </a:rPr>
            </a:br>
            <a:r>
              <a:rPr lang="en-US" sz="3600" dirty="0">
                <a:solidFill>
                  <a:srgbClr val="000000"/>
                </a:solidFill>
                <a:latin typeface="OpenSans"/>
              </a:rPr>
              <a:t>2.T</a:t>
            </a:r>
            <a:r>
              <a:rPr lang="en-US" sz="3600" b="0" i="0" dirty="0">
                <a:solidFill>
                  <a:srgbClr val="000000"/>
                </a:solidFill>
                <a:effectLst/>
                <a:latin typeface="OpenSans"/>
              </a:rPr>
              <a:t>o use all of something </a:t>
            </a:r>
            <a:br>
              <a:rPr lang="en-US" sz="3600" b="0" i="0" dirty="0">
                <a:solidFill>
                  <a:srgbClr val="000000"/>
                </a:solidFill>
                <a:effectLst/>
                <a:latin typeface="OpenSans"/>
              </a:rPr>
            </a:br>
            <a:r>
              <a:rPr lang="en-US" sz="3600" b="0" i="0" dirty="0">
                <a:solidFill>
                  <a:srgbClr val="000000"/>
                </a:solidFill>
                <a:effectLst/>
                <a:latin typeface="OpenSans"/>
              </a:rPr>
              <a:t>(6 letters)</a:t>
            </a:r>
            <a:endParaRPr lang="en-US" sz="3600" b="0" i="0" dirty="0">
              <a:solidFill>
                <a:srgbClr val="000000"/>
              </a:solidFill>
              <a:effectLst/>
              <a:latin typeface="OpenSans"/>
            </a:endParaRPr>
          </a:p>
        </p:txBody>
      </p:sp>
      <p:pic>
        <p:nvPicPr>
          <p:cNvPr id="3074" name="Picture 2" descr="Nguồn tài nguyên ngày càng bị cạn kiệt: Ai phải gánh chịu hậu quả?"/>
          <p:cNvPicPr>
            <a:picLocks noChangeAspect="1" noChangeArrowheads="1"/>
          </p:cNvPicPr>
          <p:nvPr/>
        </p:nvPicPr>
        <p:blipFill rotWithShape="1">
          <a:blip r:embed="rId1">
            <a:extLst>
              <a:ext uri="{28A0092B-C50C-407E-A947-70E740481C1C}">
                <a14:useLocalDpi xmlns:a14="http://schemas.microsoft.com/office/drawing/2010/main" val="0"/>
              </a:ext>
            </a:extLst>
          </a:blip>
          <a:srcRect l="6673" r="10696"/>
          <a:stretch>
            <a:fillRect/>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3083" name="Rectangle 3082"/>
          <p:cNvSpPr>
            <a:spLocks noGrp="1" noRot="1" noChangeAspect="1" noMove="1" noResize="1" noEditPoints="1" noAdjustHandles="1" noChangeArrowheads="1" noChangeShapeType="1" noTextEdit="1"/>
          </p:cNvSpPr>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p:cNvSpPr>
            <a:spLocks noGrp="1" noRot="1" noChangeAspect="1" noMove="1" noResize="1" noEditPoints="1" noAdjustHandles="1" noChangeArrowheads="1" noChangeShapeType="1" noTextEdit="1"/>
          </p:cNvSpPr>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ình Bầu dục 3"/>
          <p:cNvSpPr/>
          <p:nvPr/>
        </p:nvSpPr>
        <p:spPr>
          <a:xfrm>
            <a:off x="8480633" y="2774012"/>
            <a:ext cx="3457367" cy="16862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Aharoni" panose="02010803020104030203" pitchFamily="2" charset="-79"/>
                <a:cs typeface="Aharoni" panose="02010803020104030203" pitchFamily="2" charset="-79"/>
              </a:rPr>
              <a:t>RUN OUT</a:t>
            </a:r>
            <a:endParaRPr lang="vi-VN" sz="4000" dirty="0">
              <a:cs typeface="Aharoni" panose="02010803020104030203" pitchFamily="2" charset="-79"/>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You Can Visit Every National Park for Free on These 5 Days in 2023"/>
          <p:cNvPicPr>
            <a:picLocks noGrp="1" noChangeAspect="1" noChangeArrowheads="1"/>
          </p:cNvPicPr>
          <p:nvPr>
            <p:ph idx="1"/>
          </p:nvPr>
        </p:nvPicPr>
        <p:blipFill rotWithShape="1">
          <a:blip r:embed="rId1">
            <a:extLst>
              <a:ext uri="{28A0092B-C50C-407E-A947-70E740481C1C}">
                <a14:useLocalDpi xmlns:a14="http://schemas.microsoft.com/office/drawing/2010/main" val="0"/>
              </a:ext>
            </a:extLst>
          </a:blip>
          <a:srcRect t="15730"/>
          <a:stretch>
            <a:fillRect/>
          </a:stretch>
        </p:blipFill>
        <p:spPr bwMode="auto">
          <a:xfrm>
            <a:off x="33675"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21" name="Rectangle 4120"/>
          <p:cNvSpPr>
            <a:spLocks noGrp="1" noRot="1" noChangeAspect="1" noMove="1" noResize="1" noEditPoints="1" noAdjustHandles="1" noChangeArrowheads="1" noChangeShapeType="1" noTextEdit="1"/>
          </p:cNvSpPr>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i="0" dirty="0">
                <a:solidFill>
                  <a:schemeClr val="tx1">
                    <a:lumMod val="85000"/>
                    <a:lumOff val="15000"/>
                  </a:schemeClr>
                </a:solidFill>
                <a:effectLst/>
              </a:rPr>
              <a:t>3. U Minh Thuong is  unique ______ park (6 letters) </a:t>
            </a:r>
            <a:endParaRPr lang="en-US" sz="3600" dirty="0">
              <a:solidFill>
                <a:schemeClr val="tx1">
                  <a:lumMod val="85000"/>
                  <a:lumOff val="15000"/>
                </a:schemeClr>
              </a:solidFill>
            </a:endParaRPr>
          </a:p>
        </p:txBody>
      </p:sp>
      <p:cxnSp>
        <p:nvCxnSpPr>
          <p:cNvPr id="4123" name="Straight Connector 4122"/>
          <p:cNvCxnSpPr>
            <a:cxnSpLocks noGrp="1" noRot="1" noChangeAspect="1" noMove="1" noResize="1" noEditPoints="1" noAdjustHandles="1" noChangeArrowheads="1" noChangeShapeType="1"/>
          </p:cNvCxnSpPr>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25" name="Straight Connector 4124"/>
          <p:cNvCxnSpPr>
            <a:cxnSpLocks noGrp="1" noRot="1" noChangeAspect="1" noMove="1" noResize="1" noEditPoints="1" noAdjustHandles="1" noChangeArrowheads="1" noChangeShapeType="1"/>
          </p:cNvCxnSpPr>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Hình chữ nhật: Góc Tròn 3"/>
          <p:cNvSpPr/>
          <p:nvPr/>
        </p:nvSpPr>
        <p:spPr>
          <a:xfrm>
            <a:off x="4140200" y="795924"/>
            <a:ext cx="3911600" cy="103632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haroni" panose="02010803020104030203" pitchFamily="2" charset="-79"/>
                <a:cs typeface="Aharoni" panose="02010803020104030203" pitchFamily="2" charset="-79"/>
              </a:rPr>
              <a:t>NATIONAL</a:t>
            </a:r>
            <a:endParaRPr lang="vi-VN" sz="4400" dirty="0">
              <a:solidFill>
                <a:schemeClr val="tx1"/>
              </a:solidFill>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mmals - Definition, Examples, Characteristics"/>
          <p:cNvPicPr>
            <a:picLocks noChangeAspect="1" noChangeArrowheads="1"/>
          </p:cNvPicPr>
          <p:nvPr/>
        </p:nvPicPr>
        <p:blipFill rotWithShape="1">
          <a:blip r:embed="rId1">
            <a:extLst>
              <a:ext uri="{28A0092B-C50C-407E-A947-70E740481C1C}">
                <a14:useLocalDpi xmlns:a14="http://schemas.microsoft.com/office/drawing/2010/main" val="0"/>
              </a:ext>
            </a:extLst>
          </a:blip>
          <a:srcRect l="1695" t="14291" r="4306" b="-13969"/>
          <a:stretch>
            <a:fillRect/>
          </a:stretch>
        </p:blipFill>
        <p:spPr bwMode="auto">
          <a:xfrm>
            <a:off x="-195666" y="0"/>
            <a:ext cx="10177866" cy="8073957"/>
          </a:xfrm>
          <a:prstGeom prst="rect">
            <a:avLst/>
          </a:prstGeom>
          <a:noFill/>
          <a:extLst>
            <a:ext uri="{909E8E84-426E-40DD-AFC4-6F175D3DCCD1}">
              <a14:hiddenFill xmlns:a14="http://schemas.microsoft.com/office/drawing/2010/main">
                <a:solidFill>
                  <a:srgbClr val="FFFFFF"/>
                </a:solidFill>
              </a14:hiddenFill>
            </a:ext>
          </a:extLst>
        </p:spPr>
      </p:pic>
      <p:sp>
        <p:nvSpPr>
          <p:cNvPr id="5129" name="Rectangle 5128"/>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p:cNvSpPr>
            <a:spLocks noGrp="1"/>
          </p:cNvSpPr>
          <p:nvPr>
            <p:ph type="title"/>
          </p:nvPr>
        </p:nvSpPr>
        <p:spPr>
          <a:xfrm>
            <a:off x="8655463" y="4699000"/>
            <a:ext cx="3384138" cy="2301505"/>
          </a:xfrm>
        </p:spPr>
        <p:txBody>
          <a:bodyPr>
            <a:normAutofit/>
          </a:bodyPr>
          <a:lstStyle/>
          <a:p>
            <a:endParaRPr lang="vi-VN" sz="4000" dirty="0">
              <a:cs typeface="Aharoni" panose="02010803020104030203" pitchFamily="2" charset="-79"/>
            </a:endParaRPr>
          </a:p>
        </p:txBody>
      </p:sp>
      <p:sp>
        <p:nvSpPr>
          <p:cNvPr id="3" name="Chỗ dành sẵn cho Nội dung 2"/>
          <p:cNvSpPr>
            <a:spLocks noGrp="1"/>
          </p:cNvSpPr>
          <p:nvPr>
            <p:ph idx="1"/>
          </p:nvPr>
        </p:nvSpPr>
        <p:spPr>
          <a:xfrm>
            <a:off x="12793558" y="3746997"/>
            <a:ext cx="3822189" cy="83323"/>
          </a:xfrm>
        </p:spPr>
        <p:txBody>
          <a:bodyPr>
            <a:noAutofit/>
          </a:bodyPr>
          <a:lstStyle/>
          <a:p>
            <a:pPr marL="0" indent="0">
              <a:buNone/>
            </a:pPr>
            <a:endParaRPr lang="vi-VN" sz="3000" dirty="0"/>
          </a:p>
        </p:txBody>
      </p:sp>
      <p:sp>
        <p:nvSpPr>
          <p:cNvPr id="4" name="Hình chữ nhật: Góc Tròn 3"/>
          <p:cNvSpPr/>
          <p:nvPr/>
        </p:nvSpPr>
        <p:spPr>
          <a:xfrm>
            <a:off x="8658508" y="76477"/>
            <a:ext cx="3381092" cy="48318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000" dirty="0">
                <a:latin typeface="Segoe UI Historic" panose="020B0502040204020203" pitchFamily="34" charset="0"/>
              </a:rPr>
              <a:t>4. A</a:t>
            </a:r>
            <a:r>
              <a:rPr lang="en-US" sz="3000" b="0" i="0" dirty="0">
                <a:effectLst/>
                <a:latin typeface="Segoe UI Historic" panose="020B0502040204020203" pitchFamily="34" charset="0"/>
              </a:rPr>
              <a:t>ny animal of which the female feeds her young on milk from her own body. </a:t>
            </a:r>
            <a:r>
              <a:rPr lang="vi-VN" altLang="en-US" sz="3000" b="0" i="0" dirty="0">
                <a:effectLst/>
                <a:latin typeface="Segoe UI Historic" panose="020B0502040204020203" pitchFamily="34" charset="0"/>
              </a:rPr>
              <a:t>They </a:t>
            </a:r>
            <a:r>
              <a:rPr lang="en-US" sz="3000" b="0" i="0" dirty="0">
                <a:effectLst/>
                <a:latin typeface="Segoe UI Historic" panose="020B0502040204020203" pitchFamily="34" charset="0"/>
              </a:rPr>
              <a:t>give birth to live young, not eggs? (6 letters)</a:t>
            </a:r>
            <a:endParaRPr lang="vi-VN" sz="3000" dirty="0"/>
          </a:p>
        </p:txBody>
      </p:sp>
      <p:sp>
        <p:nvSpPr>
          <p:cNvPr id="7" name="Hình chữ nhật: Góc Tròn 6"/>
          <p:cNvSpPr/>
          <p:nvPr/>
        </p:nvSpPr>
        <p:spPr>
          <a:xfrm>
            <a:off x="8740982" y="5251647"/>
            <a:ext cx="3213100" cy="15237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dirty="0">
                <a:latin typeface="Aharoni" panose="02010803020104030203" pitchFamily="2" charset="-79"/>
                <a:cs typeface="Aharoni" panose="02010803020104030203" pitchFamily="2" charset="-79"/>
              </a:rPr>
              <a:t>MAMMAL</a:t>
            </a:r>
            <a:endParaRPr lang="vi-VN" sz="3000" dirty="0">
              <a:cs typeface="Aharoni" panose="02010803020104030203" pitchFamily="2" charset="-79"/>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3C5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8762683" y="-714819"/>
            <a:ext cx="3289004" cy="4794567"/>
          </a:xfrm>
        </p:spPr>
        <p:txBody>
          <a:bodyPr vert="horz" lIns="91440" tIns="45720" rIns="91440" bIns="45720" rtlCol="0" anchor="ctr">
            <a:normAutofit/>
          </a:bodyPr>
          <a:lstStyle/>
          <a:p>
            <a:r>
              <a:rPr lang="en-US" sz="3300" b="0" i="0" dirty="0">
                <a:solidFill>
                  <a:srgbClr val="FFFFFF"/>
                </a:solidFill>
                <a:effectLst/>
              </a:rPr>
              <a:t>5. People should stop damaging the environment, _______they?</a:t>
            </a:r>
            <a:endParaRPr lang="en-US" sz="3300" dirty="0">
              <a:solidFill>
                <a:srgbClr val="FFFFFF"/>
              </a:solidFill>
            </a:endParaRPr>
          </a:p>
        </p:txBody>
      </p:sp>
      <p:sp>
        <p:nvSpPr>
          <p:cNvPr id="23" name="Rounded Rectangle 9"/>
          <p:cNvSpPr>
            <a:spLocks noGrp="1" noRot="1" noChangeAspect="1" noMove="1" noResize="1" noEditPoints="1" noAdjustHandles="1" noChangeArrowheads="1" noChangeShapeType="1" noTextEdit="1"/>
          </p:cNvSpPr>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p:cNvPicPr>
            <a:picLocks noGrp="1" noChangeAspect="1"/>
          </p:cNvPicPr>
          <p:nvPr>
            <p:ph idx="1"/>
          </p:nvPr>
        </p:nvPicPr>
        <p:blipFill rotWithShape="1">
          <a:blip r:embed="rId1"/>
          <a:srcRect r="561" b="1"/>
          <a:stretch>
            <a:fillRect/>
          </a:stretch>
        </p:blipFill>
        <p:spPr>
          <a:xfrm>
            <a:off x="976251" y="942538"/>
            <a:ext cx="7163222" cy="4808332"/>
          </a:xfrm>
          <a:prstGeom prst="rect">
            <a:avLst/>
          </a:prstGeom>
          <a:effectLst/>
        </p:spPr>
      </p:pic>
      <p:sp>
        <p:nvSpPr>
          <p:cNvPr id="6" name="Hình chữ nhật: Góc Tròn 5"/>
          <p:cNvSpPr/>
          <p:nvPr/>
        </p:nvSpPr>
        <p:spPr>
          <a:xfrm>
            <a:off x="8915400" y="2895600"/>
            <a:ext cx="29972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Aharoni" panose="02010803020104030203" pitchFamily="2" charset="-79"/>
                <a:cs typeface="Aharoni" panose="02010803020104030203" pitchFamily="2" charset="-79"/>
              </a:rPr>
              <a:t>a) SHOULD</a:t>
            </a:r>
            <a:endParaRPr lang="vi-VN" sz="3000" dirty="0">
              <a:cs typeface="Aharoni" panose="02010803020104030203" pitchFamily="2" charset="-79"/>
            </a:endParaRPr>
          </a:p>
        </p:txBody>
      </p:sp>
      <p:sp>
        <p:nvSpPr>
          <p:cNvPr id="7" name="Hình chữ nhật: Góc Tròn 6"/>
          <p:cNvSpPr/>
          <p:nvPr/>
        </p:nvSpPr>
        <p:spPr>
          <a:xfrm>
            <a:off x="8915400" y="4038600"/>
            <a:ext cx="29972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Aharoni" panose="02010803020104030203" pitchFamily="2" charset="-79"/>
                <a:cs typeface="Aharoni" panose="02010803020104030203" pitchFamily="2" charset="-79"/>
              </a:rPr>
              <a:t>b)  AREN’T </a:t>
            </a:r>
            <a:endParaRPr lang="vi-VN" sz="3000" dirty="0">
              <a:cs typeface="Aharoni" panose="02010803020104030203" pitchFamily="2" charset="-79"/>
            </a:endParaRPr>
          </a:p>
        </p:txBody>
      </p:sp>
      <p:sp>
        <p:nvSpPr>
          <p:cNvPr id="8" name="Hình chữ nhật: Góc Tròn 7"/>
          <p:cNvSpPr/>
          <p:nvPr/>
        </p:nvSpPr>
        <p:spPr>
          <a:xfrm>
            <a:off x="8908585" y="5181600"/>
            <a:ext cx="29972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Aharoni" panose="02010803020104030203" pitchFamily="2" charset="-79"/>
                <a:cs typeface="Aharoni" panose="02010803020104030203" pitchFamily="2" charset="-79"/>
              </a:rPr>
              <a:t>c) SHOULD’T</a:t>
            </a:r>
            <a:endParaRPr lang="vi-VN" sz="3000" dirty="0">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3C5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p:cNvSpPr>
            <a:spLocks noGrp="1"/>
          </p:cNvSpPr>
          <p:nvPr>
            <p:ph type="title"/>
          </p:nvPr>
        </p:nvSpPr>
        <p:spPr>
          <a:xfrm>
            <a:off x="8762683" y="-714819"/>
            <a:ext cx="3289004" cy="4794567"/>
          </a:xfrm>
        </p:spPr>
        <p:txBody>
          <a:bodyPr vert="horz" lIns="91440" tIns="45720" rIns="91440" bIns="45720" rtlCol="0" anchor="ctr">
            <a:normAutofit/>
          </a:bodyPr>
          <a:lstStyle/>
          <a:p>
            <a:r>
              <a:rPr lang="en-US" sz="3300" b="0" i="0" dirty="0">
                <a:solidFill>
                  <a:srgbClr val="FFFFFF"/>
                </a:solidFill>
                <a:effectLst/>
              </a:rPr>
              <a:t>5. People should stop damaging the environment, _______they?</a:t>
            </a:r>
            <a:endParaRPr lang="en-US" sz="3300" dirty="0">
              <a:solidFill>
                <a:srgbClr val="FFFFFF"/>
              </a:solidFill>
            </a:endParaRPr>
          </a:p>
        </p:txBody>
      </p:sp>
      <p:sp>
        <p:nvSpPr>
          <p:cNvPr id="23" name="Rounded Rectangle 9"/>
          <p:cNvSpPr>
            <a:spLocks noGrp="1" noRot="1" noChangeAspect="1" noMove="1" noResize="1" noEditPoints="1" noAdjustHandles="1" noChangeArrowheads="1" noChangeShapeType="1" noTextEdit="1"/>
          </p:cNvSpPr>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hỗ dành sẵn cho Nội dung 4"/>
          <p:cNvPicPr>
            <a:picLocks noGrp="1" noChangeAspect="1"/>
          </p:cNvPicPr>
          <p:nvPr>
            <p:ph idx="1"/>
          </p:nvPr>
        </p:nvPicPr>
        <p:blipFill rotWithShape="1">
          <a:blip r:embed="rId1"/>
          <a:srcRect r="561" b="1"/>
          <a:stretch>
            <a:fillRect/>
          </a:stretch>
        </p:blipFill>
        <p:spPr>
          <a:xfrm>
            <a:off x="976251" y="942538"/>
            <a:ext cx="7163222" cy="4808332"/>
          </a:xfrm>
          <a:prstGeom prst="rect">
            <a:avLst/>
          </a:prstGeom>
          <a:effectLst/>
        </p:spPr>
      </p:pic>
      <p:sp>
        <p:nvSpPr>
          <p:cNvPr id="7" name="Hình chữ nhật: Góc Tròn 6"/>
          <p:cNvSpPr/>
          <p:nvPr/>
        </p:nvSpPr>
        <p:spPr>
          <a:xfrm>
            <a:off x="8915400" y="4038600"/>
            <a:ext cx="2997200" cy="838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dirty="0">
                <a:latin typeface="Aharoni" panose="02010803020104030203" pitchFamily="2" charset="-79"/>
                <a:cs typeface="Aharoni" panose="02010803020104030203" pitchFamily="2" charset="-79"/>
              </a:rPr>
              <a:t>b)  </a:t>
            </a:r>
            <a:r>
              <a:rPr lang="vi-VN" altLang="en-US" sz="3000" dirty="0">
                <a:latin typeface="Aharoni" panose="02010803020104030203" pitchFamily="2" charset="-79"/>
                <a:cs typeface="Aharoni" panose="02010803020104030203" pitchFamily="2" charset="-79"/>
              </a:rPr>
              <a:t>shouldn’</a:t>
            </a:r>
            <a:r>
              <a:rPr lang="vi-VN" altLang="en-US" sz="3000" u="sng" dirty="0">
                <a:latin typeface="Aharoni" panose="02010803020104030203" pitchFamily="2" charset="-79"/>
                <a:cs typeface="Aharoni" panose="02010803020104030203" pitchFamily="2" charset="-79"/>
              </a:rPr>
              <a:t>t</a:t>
            </a:r>
            <a:r>
              <a:rPr lang="en-US" sz="3000" dirty="0">
                <a:latin typeface="Aharoni" panose="02010803020104030203" pitchFamily="2" charset="-79"/>
                <a:cs typeface="Aharoni" panose="02010803020104030203" pitchFamily="2" charset="-79"/>
              </a:rPr>
              <a:t> </a:t>
            </a:r>
            <a:endParaRPr lang="vi-VN" sz="3000" dirty="0">
              <a:cs typeface="Aharoni" panose="02010803020104030203" pitchFamily="2"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8" name="Rectangle 6157"/>
          <p:cNvSpPr>
            <a:spLocks noGrp="1" noRot="1" noChangeAspect="1" noMove="1" noResize="1" noEditPoints="1" noAdjustHandles="1" noChangeArrowheads="1" noChangeShapeType="1" noTextEdit="1"/>
          </p:cNvSpPr>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Yellowstone National Park opens up its East entrance | Times of India Travel"/>
          <p:cNvPicPr>
            <a:picLocks noChangeAspect="1" noChangeArrowheads="1"/>
          </p:cNvPicPr>
          <p:nvPr/>
        </p:nvPicPr>
        <p:blipFill rotWithShape="1">
          <a:blip r:embed="rId1">
            <a:extLst>
              <a:ext uri="{28A0092B-C50C-407E-A947-70E740481C1C}">
                <a14:useLocalDpi xmlns:a14="http://schemas.microsoft.com/office/drawing/2010/main" val="0"/>
              </a:ext>
            </a:extLst>
          </a:blip>
          <a:srcRect r="5882" b="-1"/>
          <a:stretch>
            <a:fill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69" name="Rectangle 6159"/>
          <p:cNvSpPr>
            <a:spLocks noGrp="1" noRot="1" noChangeAspect="1" noMove="1" noResize="1" noEditPoints="1" noAdjustHandles="1" noChangeArrowheads="1" noChangeShapeType="1" noTextEdit="1"/>
          </p:cNvSpPr>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êu đề 1"/>
          <p:cNvSpPr>
            <a:spLocks noGrp="1"/>
          </p:cNvSpPr>
          <p:nvPr>
            <p:ph type="title"/>
          </p:nvPr>
        </p:nvSpPr>
        <p:spPr>
          <a:xfrm>
            <a:off x="7093459" y="619746"/>
            <a:ext cx="5193790" cy="1899912"/>
          </a:xfrm>
        </p:spPr>
        <p:txBody>
          <a:bodyPr>
            <a:noAutofit/>
          </a:bodyPr>
          <a:lstStyle/>
          <a:p>
            <a:r>
              <a:rPr lang="en-US" sz="5000" dirty="0">
                <a:latin typeface="OpenSans"/>
              </a:rPr>
              <a:t>6. ____ is e</a:t>
            </a:r>
            <a:r>
              <a:rPr lang="en-US" sz="5000" b="0" i="0" dirty="0">
                <a:effectLst/>
                <a:latin typeface="OpenSans"/>
              </a:rPr>
              <a:t>xisting naturally in a place</a:t>
            </a:r>
            <a:endParaRPr lang="vi-VN" sz="5000" dirty="0"/>
          </a:p>
        </p:txBody>
      </p:sp>
      <p:sp>
        <p:nvSpPr>
          <p:cNvPr id="3" name="Chỗ dành sẵn cho Nội dung 2"/>
          <p:cNvSpPr>
            <a:spLocks noGrp="1"/>
          </p:cNvSpPr>
          <p:nvPr>
            <p:ph idx="1"/>
          </p:nvPr>
        </p:nvSpPr>
        <p:spPr>
          <a:xfrm>
            <a:off x="7779260" y="2630152"/>
            <a:ext cx="3822189" cy="3742762"/>
          </a:xfrm>
        </p:spPr>
        <p:txBody>
          <a:bodyPr>
            <a:normAutofit/>
          </a:bodyPr>
          <a:lstStyle/>
          <a:p>
            <a:endParaRPr lang="vi-VN" sz="2000"/>
          </a:p>
        </p:txBody>
      </p:sp>
      <p:sp>
        <p:nvSpPr>
          <p:cNvPr id="4" name="Hình chữ nhật: Góc Tròn 3"/>
          <p:cNvSpPr/>
          <p:nvPr/>
        </p:nvSpPr>
        <p:spPr>
          <a:xfrm>
            <a:off x="7943155" y="2986469"/>
            <a:ext cx="3670300" cy="1351874"/>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4000" dirty="0">
                <a:solidFill>
                  <a:srgbClr val="000000"/>
                </a:solidFill>
                <a:latin typeface="OpenSans"/>
                <a:cs typeface="Aharoni" panose="02010803020104030203" pitchFamily="2" charset="-79"/>
              </a:rPr>
              <a:t>NATIVE</a:t>
            </a:r>
            <a:endParaRPr lang="vi-VN" sz="4000" dirty="0">
              <a:cs typeface="Aharoni" panose="02010803020104030203" pitchFamily="2" charset="-79"/>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2652</Words>
  <Application>WPS Writer</Application>
  <PresentationFormat>Widescreen</PresentationFormat>
  <Paragraphs>93</Paragraphs>
  <Slides>20</Slides>
  <Notes>0</Notes>
  <HiddenSlides>0</HiddenSlides>
  <MMClips>4</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20</vt:i4>
      </vt:variant>
    </vt:vector>
  </HeadingPairs>
  <TitlesOfParts>
    <vt:vector size="39" baseType="lpstr">
      <vt:lpstr>Arial</vt:lpstr>
      <vt:lpstr>SimSun</vt:lpstr>
      <vt:lpstr>Wingdings</vt:lpstr>
      <vt:lpstr>Aharoni</vt:lpstr>
      <vt:lpstr>宋体-简</vt:lpstr>
      <vt:lpstr>OpenSans</vt:lpstr>
      <vt:lpstr>Thonburi</vt:lpstr>
      <vt:lpstr>Segoe UI Historic</vt:lpstr>
      <vt:lpstr>苹方-简</vt:lpstr>
      <vt:lpstr>Calibri</vt:lpstr>
      <vt:lpstr>OpenSansBold</vt:lpstr>
      <vt:lpstr>Times New Roman</vt:lpstr>
      <vt:lpstr>Microsoft YaHei</vt:lpstr>
      <vt:lpstr>汉仪旗黑</vt:lpstr>
      <vt:lpstr>Arial Unicode MS</vt:lpstr>
      <vt:lpstr>Helvetica Neue</vt:lpstr>
      <vt:lpstr>Calibri Light</vt:lpstr>
      <vt:lpstr>Calibri</vt:lpstr>
      <vt:lpstr>Chủ đề Office</vt:lpstr>
      <vt:lpstr>PowerPoint 演示文稿</vt:lpstr>
      <vt:lpstr>PowerPoint 演示文稿</vt:lpstr>
      <vt:lpstr>1. A line of hard rock formed by coral found in warm sea water? (9 letters)</vt:lpstr>
      <vt:lpstr> 2.To use all of something  (6 letters)</vt:lpstr>
      <vt:lpstr>3. U Minh Thuong is  unique ______ park (6 letters) </vt:lpstr>
      <vt:lpstr>PowerPoint 演示文稿</vt:lpstr>
      <vt:lpstr>5. People should stop damaging the environment, _______they?</vt:lpstr>
      <vt:lpstr>5. People should stop damaging the environment, _______they?</vt:lpstr>
      <vt:lpstr>6. ____ is existing naturally in a place</vt:lpstr>
      <vt:lpstr>PowerPoint 演示文稿</vt:lpstr>
      <vt:lpstr>     invest (v)         /ˌɪnˈvɛst/  </vt:lpstr>
      <vt:lpstr>unemployment (n)           /ən.ɪmˈplɔɪ.mənt /  </vt:lpstr>
      <vt:lpstr>species (n)      /ˈspiʃiz/  </vt:lpstr>
      <vt:lpstr>    disappear (v)                  /ˌdɪsəˈpiɹ/  </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Linh Trần</dc:creator>
  <cp:lastModifiedBy>henry nguyen</cp:lastModifiedBy>
  <cp:revision>9</cp:revision>
  <dcterms:created xsi:type="dcterms:W3CDTF">2024-02-03T00:53:13Z</dcterms:created>
  <dcterms:modified xsi:type="dcterms:W3CDTF">2024-02-03T00:53:13Z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1033-5.6.0.8082</vt:lpwstr>
  </property>
</Properties>
</file>