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23" r:id="rId2"/>
    <p:sldId id="339" r:id="rId3"/>
    <p:sldId id="259" r:id="rId4"/>
    <p:sldId id="256" r:id="rId5"/>
    <p:sldId id="260" r:id="rId6"/>
    <p:sldId id="263" r:id="rId7"/>
    <p:sldId id="264" r:id="rId8"/>
    <p:sldId id="262" r:id="rId9"/>
    <p:sldId id="325" r:id="rId10"/>
    <p:sldId id="335" r:id="rId11"/>
    <p:sldId id="336" r:id="rId12"/>
    <p:sldId id="326" r:id="rId13"/>
    <p:sldId id="334" r:id="rId14"/>
    <p:sldId id="337" r:id="rId15"/>
    <p:sldId id="340" r:id="rId16"/>
    <p:sldId id="327" r:id="rId17"/>
    <p:sldId id="341" r:id="rId18"/>
  </p:sldIdLst>
  <p:sldSz cx="12161838" cy="71929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59" d="100"/>
          <a:sy n="59" d="100"/>
        </p:scale>
        <p:origin x="11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B05610-8013-00EC-E784-D7DAD78C06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B5D509-7828-E698-9BE9-0D7BF98624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38CF4-7728-4BAD-B2BC-6B44E41D320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57235F-2230-E632-BF98-FF054511A2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962E89-D2F7-D05B-1E36-B1DDA3FAAC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29401-9802-4E9F-9135-522914368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8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DFE7A-0C14-4A00-BB6B-774F7621C3A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20738" y="1143000"/>
            <a:ext cx="5216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34A1B-35BE-4B64-A717-A3145821F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5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66C97F0E-BA8C-B032-98E3-B2AC0D015608}"/>
              </a:ext>
            </a:extLst>
          </p:cNvPr>
          <p:cNvSpPr/>
          <p:nvPr userDrawn="1"/>
        </p:nvSpPr>
        <p:spPr>
          <a:xfrm>
            <a:off x="163368" y="143193"/>
            <a:ext cx="11835102" cy="6906577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8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771" y="1185862"/>
            <a:ext cx="11437257" cy="5722937"/>
          </a:xfrm>
        </p:spPr>
        <p:txBody>
          <a:bodyPr>
            <a:normAutofit/>
          </a:bodyPr>
          <a:lstStyle>
            <a:lvl1pPr marL="0" indent="0" algn="just">
              <a:buNone/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07A6901-AD23-6A72-817B-6B353BD9E985}"/>
              </a:ext>
            </a:extLst>
          </p:cNvPr>
          <p:cNvSpPr/>
          <p:nvPr userDrawn="1"/>
        </p:nvSpPr>
        <p:spPr>
          <a:xfrm>
            <a:off x="163368" y="143192"/>
            <a:ext cx="10736861" cy="7753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771" y="214632"/>
            <a:ext cx="10479315" cy="655093"/>
          </a:xfrm>
        </p:spPr>
        <p:txBody>
          <a:bodyPr anchor="b">
            <a:normAutofit/>
          </a:bodyPr>
          <a:lstStyle>
            <a:lvl1pPr algn="just">
              <a:defRPr sz="3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6C45DD-E5EE-66F8-509F-2D309CFCA5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124" y="0"/>
            <a:ext cx="811589" cy="79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3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66C97F0E-BA8C-B032-98E3-B2AC0D015608}"/>
              </a:ext>
            </a:extLst>
          </p:cNvPr>
          <p:cNvSpPr/>
          <p:nvPr userDrawn="1"/>
        </p:nvSpPr>
        <p:spPr>
          <a:xfrm>
            <a:off x="163368" y="143193"/>
            <a:ext cx="11835102" cy="6906577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8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771" y="1185862"/>
            <a:ext cx="11437257" cy="5722937"/>
          </a:xfrm>
        </p:spPr>
        <p:txBody>
          <a:bodyPr>
            <a:normAutofit/>
          </a:bodyPr>
          <a:lstStyle>
            <a:lvl1pPr marL="0" indent="0" algn="just">
              <a:buNone/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07A6901-AD23-6A72-817B-6B353BD9E985}"/>
              </a:ext>
            </a:extLst>
          </p:cNvPr>
          <p:cNvSpPr/>
          <p:nvPr userDrawn="1"/>
        </p:nvSpPr>
        <p:spPr>
          <a:xfrm>
            <a:off x="163368" y="143192"/>
            <a:ext cx="10736861" cy="7753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771" y="214632"/>
            <a:ext cx="10479315" cy="655093"/>
          </a:xfrm>
        </p:spPr>
        <p:txBody>
          <a:bodyPr anchor="b">
            <a:normAutofit/>
          </a:bodyPr>
          <a:lstStyle>
            <a:lvl1pPr algn="just">
              <a:defRPr sz="3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6C45DD-E5EE-66F8-509F-2D309CFCA5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124" y="0"/>
            <a:ext cx="811589" cy="79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6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F661-6888-43E8-9B0D-645E467D344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060A-BA9E-4F34-B0FC-AE138FF37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60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93247"/>
            <a:ext cx="10489585" cy="2992072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813625"/>
            <a:ext cx="10489585" cy="1573460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F661-6888-43E8-9B0D-645E467D344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060A-BA9E-4F34-B0FC-AE138FF37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81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8093" y="239765"/>
            <a:ext cx="10945655" cy="63937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8092" y="6713437"/>
            <a:ext cx="2837762" cy="3363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55295" y="6713437"/>
            <a:ext cx="3851249" cy="3363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15985" y="6713437"/>
            <a:ext cx="2837762" cy="336338"/>
          </a:xfrm>
        </p:spPr>
        <p:txBody>
          <a:bodyPr/>
          <a:lstStyle>
            <a:lvl1pPr>
              <a:defRPr/>
            </a:lvl1pPr>
          </a:lstStyle>
          <a:p>
            <a:fld id="{EA1F4C78-6500-410E-A0B9-1B01B0DF05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0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66C97F0E-BA8C-B032-98E3-B2AC0D015608}"/>
              </a:ext>
            </a:extLst>
          </p:cNvPr>
          <p:cNvSpPr/>
          <p:nvPr userDrawn="1"/>
        </p:nvSpPr>
        <p:spPr>
          <a:xfrm>
            <a:off x="163368" y="143193"/>
            <a:ext cx="11835102" cy="6906577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8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771" y="1185862"/>
            <a:ext cx="11437257" cy="5722937"/>
          </a:xfrm>
        </p:spPr>
        <p:txBody>
          <a:bodyPr>
            <a:normAutofit/>
          </a:bodyPr>
          <a:lstStyle>
            <a:lvl1pPr marL="0" indent="0" algn="just">
              <a:buNone/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07A6901-AD23-6A72-817B-6B353BD9E985}"/>
              </a:ext>
            </a:extLst>
          </p:cNvPr>
          <p:cNvSpPr/>
          <p:nvPr userDrawn="1"/>
        </p:nvSpPr>
        <p:spPr>
          <a:xfrm>
            <a:off x="163368" y="143192"/>
            <a:ext cx="10736861" cy="7753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771" y="214632"/>
            <a:ext cx="10479315" cy="655093"/>
          </a:xfrm>
        </p:spPr>
        <p:txBody>
          <a:bodyPr anchor="b">
            <a:normAutofit/>
          </a:bodyPr>
          <a:lstStyle>
            <a:lvl1pPr algn="just">
              <a:defRPr sz="3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6C45DD-E5EE-66F8-509F-2D309CFCA5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124" y="0"/>
            <a:ext cx="811589" cy="79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92679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66C97F0E-BA8C-B032-98E3-B2AC0D015608}"/>
              </a:ext>
            </a:extLst>
          </p:cNvPr>
          <p:cNvSpPr/>
          <p:nvPr userDrawn="1"/>
        </p:nvSpPr>
        <p:spPr>
          <a:xfrm>
            <a:off x="163368" y="143193"/>
            <a:ext cx="11835102" cy="6906577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8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771" y="1185862"/>
            <a:ext cx="11437257" cy="5722937"/>
          </a:xfrm>
        </p:spPr>
        <p:txBody>
          <a:bodyPr>
            <a:normAutofit/>
          </a:bodyPr>
          <a:lstStyle>
            <a:lvl1pPr marL="0" indent="0" algn="just">
              <a:buNone/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07A6901-AD23-6A72-817B-6B353BD9E985}"/>
              </a:ext>
            </a:extLst>
          </p:cNvPr>
          <p:cNvSpPr/>
          <p:nvPr userDrawn="1"/>
        </p:nvSpPr>
        <p:spPr>
          <a:xfrm>
            <a:off x="163368" y="143192"/>
            <a:ext cx="10736861" cy="7753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771" y="214632"/>
            <a:ext cx="10479315" cy="655093"/>
          </a:xfrm>
        </p:spPr>
        <p:txBody>
          <a:bodyPr anchor="b">
            <a:normAutofit/>
          </a:bodyPr>
          <a:lstStyle>
            <a:lvl1pPr algn="just">
              <a:defRPr sz="3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6C45DD-E5EE-66F8-509F-2D309CFCA5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124" y="0"/>
            <a:ext cx="811589" cy="79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8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66C97F0E-BA8C-B032-98E3-B2AC0D015608}"/>
              </a:ext>
            </a:extLst>
          </p:cNvPr>
          <p:cNvSpPr/>
          <p:nvPr userDrawn="1"/>
        </p:nvSpPr>
        <p:spPr>
          <a:xfrm>
            <a:off x="163368" y="143193"/>
            <a:ext cx="11835102" cy="6906577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8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771" y="1185862"/>
            <a:ext cx="11437257" cy="5722937"/>
          </a:xfrm>
        </p:spPr>
        <p:txBody>
          <a:bodyPr>
            <a:normAutofit/>
          </a:bodyPr>
          <a:lstStyle>
            <a:lvl1pPr marL="0" indent="0" algn="just">
              <a:buNone/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07A6901-AD23-6A72-817B-6B353BD9E985}"/>
              </a:ext>
            </a:extLst>
          </p:cNvPr>
          <p:cNvSpPr/>
          <p:nvPr userDrawn="1"/>
        </p:nvSpPr>
        <p:spPr>
          <a:xfrm>
            <a:off x="163368" y="143192"/>
            <a:ext cx="10736861" cy="7753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771" y="214632"/>
            <a:ext cx="10479315" cy="655093"/>
          </a:xfrm>
        </p:spPr>
        <p:txBody>
          <a:bodyPr anchor="b">
            <a:normAutofit/>
          </a:bodyPr>
          <a:lstStyle>
            <a:lvl1pPr algn="just">
              <a:defRPr sz="3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6C45DD-E5EE-66F8-509F-2D309CFCA5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124" y="0"/>
            <a:ext cx="811589" cy="79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95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66C97F0E-BA8C-B032-98E3-B2AC0D015608}"/>
              </a:ext>
            </a:extLst>
          </p:cNvPr>
          <p:cNvSpPr/>
          <p:nvPr userDrawn="1"/>
        </p:nvSpPr>
        <p:spPr>
          <a:xfrm>
            <a:off x="163368" y="143193"/>
            <a:ext cx="11835102" cy="6906577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8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771" y="1185862"/>
            <a:ext cx="11437257" cy="5722937"/>
          </a:xfrm>
        </p:spPr>
        <p:txBody>
          <a:bodyPr>
            <a:normAutofit/>
          </a:bodyPr>
          <a:lstStyle>
            <a:lvl1pPr marL="0" indent="0" algn="just">
              <a:buNone/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07A6901-AD23-6A72-817B-6B353BD9E985}"/>
              </a:ext>
            </a:extLst>
          </p:cNvPr>
          <p:cNvSpPr/>
          <p:nvPr userDrawn="1"/>
        </p:nvSpPr>
        <p:spPr>
          <a:xfrm>
            <a:off x="163368" y="143192"/>
            <a:ext cx="10736861" cy="7753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771" y="214632"/>
            <a:ext cx="10479315" cy="655093"/>
          </a:xfrm>
        </p:spPr>
        <p:txBody>
          <a:bodyPr anchor="b">
            <a:normAutofit/>
          </a:bodyPr>
          <a:lstStyle>
            <a:lvl1pPr algn="just">
              <a:defRPr sz="3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6C45DD-E5EE-66F8-509F-2D309CFCA5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124" y="0"/>
            <a:ext cx="811589" cy="79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18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66C97F0E-BA8C-B032-98E3-B2AC0D015608}"/>
              </a:ext>
            </a:extLst>
          </p:cNvPr>
          <p:cNvSpPr/>
          <p:nvPr userDrawn="1"/>
        </p:nvSpPr>
        <p:spPr>
          <a:xfrm>
            <a:off x="163368" y="143193"/>
            <a:ext cx="11835102" cy="6906577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8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771" y="1185862"/>
            <a:ext cx="11437257" cy="5722937"/>
          </a:xfrm>
        </p:spPr>
        <p:txBody>
          <a:bodyPr>
            <a:normAutofit/>
          </a:bodyPr>
          <a:lstStyle>
            <a:lvl1pPr marL="0" indent="0" algn="just">
              <a:buNone/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07A6901-AD23-6A72-817B-6B353BD9E985}"/>
              </a:ext>
            </a:extLst>
          </p:cNvPr>
          <p:cNvSpPr/>
          <p:nvPr userDrawn="1"/>
        </p:nvSpPr>
        <p:spPr>
          <a:xfrm>
            <a:off x="163368" y="143192"/>
            <a:ext cx="10736861" cy="7753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771" y="214632"/>
            <a:ext cx="10479315" cy="655093"/>
          </a:xfrm>
        </p:spPr>
        <p:txBody>
          <a:bodyPr anchor="b">
            <a:normAutofit/>
          </a:bodyPr>
          <a:lstStyle>
            <a:lvl1pPr algn="just">
              <a:defRPr sz="3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6C45DD-E5EE-66F8-509F-2D309CFCA5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124" y="0"/>
            <a:ext cx="811589" cy="79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61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66C97F0E-BA8C-B032-98E3-B2AC0D015608}"/>
              </a:ext>
            </a:extLst>
          </p:cNvPr>
          <p:cNvSpPr/>
          <p:nvPr userDrawn="1"/>
        </p:nvSpPr>
        <p:spPr>
          <a:xfrm>
            <a:off x="163368" y="143193"/>
            <a:ext cx="11835102" cy="6906577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8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771" y="1185862"/>
            <a:ext cx="11437257" cy="5722937"/>
          </a:xfrm>
        </p:spPr>
        <p:txBody>
          <a:bodyPr>
            <a:normAutofit/>
          </a:bodyPr>
          <a:lstStyle>
            <a:lvl1pPr marL="0" indent="0" algn="just">
              <a:buNone/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07A6901-AD23-6A72-817B-6B353BD9E985}"/>
              </a:ext>
            </a:extLst>
          </p:cNvPr>
          <p:cNvSpPr/>
          <p:nvPr userDrawn="1"/>
        </p:nvSpPr>
        <p:spPr>
          <a:xfrm>
            <a:off x="163368" y="143192"/>
            <a:ext cx="10736861" cy="7753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771" y="214632"/>
            <a:ext cx="10479315" cy="655093"/>
          </a:xfrm>
        </p:spPr>
        <p:txBody>
          <a:bodyPr anchor="b">
            <a:normAutofit/>
          </a:bodyPr>
          <a:lstStyle>
            <a:lvl1pPr algn="just">
              <a:defRPr sz="3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6C45DD-E5EE-66F8-509F-2D309CFCA5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124" y="0"/>
            <a:ext cx="811589" cy="79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3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66C97F0E-BA8C-B032-98E3-B2AC0D015608}"/>
              </a:ext>
            </a:extLst>
          </p:cNvPr>
          <p:cNvSpPr/>
          <p:nvPr userDrawn="1"/>
        </p:nvSpPr>
        <p:spPr>
          <a:xfrm>
            <a:off x="163368" y="143193"/>
            <a:ext cx="11835102" cy="6906577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8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771" y="1185862"/>
            <a:ext cx="11437257" cy="5722937"/>
          </a:xfrm>
        </p:spPr>
        <p:txBody>
          <a:bodyPr>
            <a:normAutofit/>
          </a:bodyPr>
          <a:lstStyle>
            <a:lvl1pPr marL="0" indent="0" algn="just">
              <a:buNone/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07A6901-AD23-6A72-817B-6B353BD9E985}"/>
              </a:ext>
            </a:extLst>
          </p:cNvPr>
          <p:cNvSpPr/>
          <p:nvPr userDrawn="1"/>
        </p:nvSpPr>
        <p:spPr>
          <a:xfrm>
            <a:off x="163368" y="143192"/>
            <a:ext cx="10736861" cy="7753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771" y="214632"/>
            <a:ext cx="10479315" cy="655093"/>
          </a:xfrm>
        </p:spPr>
        <p:txBody>
          <a:bodyPr anchor="b">
            <a:normAutofit/>
          </a:bodyPr>
          <a:lstStyle>
            <a:lvl1pPr algn="just">
              <a:defRPr sz="3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6C45DD-E5EE-66F8-509F-2D309CFCA5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124" y="0"/>
            <a:ext cx="811589" cy="79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2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66C97F0E-BA8C-B032-98E3-B2AC0D015608}"/>
              </a:ext>
            </a:extLst>
          </p:cNvPr>
          <p:cNvSpPr/>
          <p:nvPr userDrawn="1"/>
        </p:nvSpPr>
        <p:spPr>
          <a:xfrm>
            <a:off x="163368" y="143193"/>
            <a:ext cx="11835102" cy="6906577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8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771" y="1185862"/>
            <a:ext cx="11437257" cy="5722937"/>
          </a:xfrm>
        </p:spPr>
        <p:txBody>
          <a:bodyPr>
            <a:normAutofit/>
          </a:bodyPr>
          <a:lstStyle>
            <a:lvl1pPr marL="0" indent="0" algn="just">
              <a:buNone/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07A6901-AD23-6A72-817B-6B353BD9E985}"/>
              </a:ext>
            </a:extLst>
          </p:cNvPr>
          <p:cNvSpPr/>
          <p:nvPr userDrawn="1"/>
        </p:nvSpPr>
        <p:spPr>
          <a:xfrm>
            <a:off x="163368" y="143192"/>
            <a:ext cx="10736861" cy="7753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771" y="214632"/>
            <a:ext cx="10479315" cy="655093"/>
          </a:xfrm>
        </p:spPr>
        <p:txBody>
          <a:bodyPr anchor="b">
            <a:normAutofit/>
          </a:bodyPr>
          <a:lstStyle>
            <a:lvl1pPr algn="just">
              <a:defRPr sz="3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6C45DD-E5EE-66F8-509F-2D309CFCA5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124" y="0"/>
            <a:ext cx="811589" cy="79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54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82959"/>
            <a:ext cx="10489585" cy="1390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914793"/>
            <a:ext cx="10489585" cy="4563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666811"/>
            <a:ext cx="2736414" cy="3829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CF661-6888-43E8-9B0D-645E467D344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666811"/>
            <a:ext cx="4104620" cy="3829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666811"/>
            <a:ext cx="2736414" cy="3829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C060A-BA9E-4F34-B0FC-AE138FF37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6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79" r:id="rId3"/>
    <p:sldLayoutId id="2147483678" r:id="rId4"/>
    <p:sldLayoutId id="2147483672" r:id="rId5"/>
    <p:sldLayoutId id="2147483673" r:id="rId6"/>
    <p:sldLayoutId id="2147483677" r:id="rId7"/>
    <p:sldLayoutId id="2147483676" r:id="rId8"/>
    <p:sldLayoutId id="2147483675" r:id="rId9"/>
    <p:sldLayoutId id="2147483674" r:id="rId10"/>
    <p:sldLayoutId id="2147483662" r:id="rId11"/>
    <p:sldLayoutId id="2147483663" r:id="rId12"/>
    <p:sldLayoutId id="2147483681" r:id="rId13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1A91-84E6-42E3-ADFC-110E97C66186}" type="slidenum">
              <a:rPr lang="en-US"/>
              <a:pPr/>
              <a:t>1</a:t>
            </a:fld>
            <a:endParaRPr lang="en-US" dirty="0"/>
          </a:p>
        </p:txBody>
      </p:sp>
      <p:pic>
        <p:nvPicPr>
          <p:cNvPr id="217094" name="Picture 6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964"/>
            <a:ext cx="12161838" cy="6841034"/>
          </a:xfrm>
          <a:prstGeom prst="rect">
            <a:avLst/>
          </a:prstGeom>
          <a:noFill/>
        </p:spPr>
      </p:pic>
      <p:sp>
        <p:nvSpPr>
          <p:cNvPr id="217093" name="WordArt 5"/>
          <p:cNvSpPr>
            <a:spLocks noChangeArrowheads="1" noChangeShapeType="1" noTextEdit="1"/>
          </p:cNvSpPr>
          <p:nvPr/>
        </p:nvSpPr>
        <p:spPr bwMode="auto">
          <a:xfrm>
            <a:off x="2062226" y="784056"/>
            <a:ext cx="8318095" cy="1900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106"/>
              </a:avLst>
            </a:prstTxWarp>
          </a:bodyPr>
          <a:lstStyle/>
          <a:p>
            <a:pPr algn="ctr"/>
            <a:r>
              <a:rPr lang="en-US" sz="359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achen" pitchFamily="18" charset="0"/>
                <a:ea typeface="Aachen" pitchFamily="18" charset="0"/>
                <a:cs typeface="Aachen" pitchFamily="18" charset="0"/>
              </a:rPr>
              <a:t>Chào</a:t>
            </a:r>
            <a:r>
              <a:rPr lang="en-US" sz="359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achen" pitchFamily="18" charset="0"/>
                <a:ea typeface="Aachen" pitchFamily="18" charset="0"/>
                <a:cs typeface="Aachen" pitchFamily="18" charset="0"/>
              </a:rPr>
              <a:t> </a:t>
            </a:r>
            <a:r>
              <a:rPr lang="en-US" sz="359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achen" pitchFamily="18" charset="0"/>
                <a:ea typeface="Aachen" pitchFamily="18" charset="0"/>
                <a:cs typeface="Aachen" pitchFamily="18" charset="0"/>
              </a:rPr>
              <a:t>mừng</a:t>
            </a:r>
            <a:r>
              <a:rPr lang="en-US" sz="359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achen" pitchFamily="18" charset="0"/>
                <a:ea typeface="Aachen" pitchFamily="18" charset="0"/>
                <a:cs typeface="Aachen" pitchFamily="18" charset="0"/>
              </a:rPr>
              <a:t> </a:t>
            </a:r>
            <a:r>
              <a:rPr lang="en-US" sz="359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achen" pitchFamily="18" charset="0"/>
                <a:ea typeface="Aachen" pitchFamily="18" charset="0"/>
                <a:cs typeface="Aachen" pitchFamily="18" charset="0"/>
              </a:rPr>
              <a:t>quý</a:t>
            </a:r>
            <a:r>
              <a:rPr lang="en-US" sz="359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achen" pitchFamily="18" charset="0"/>
                <a:ea typeface="Aachen" pitchFamily="18" charset="0"/>
                <a:cs typeface="Aachen" pitchFamily="18" charset="0"/>
              </a:rPr>
              <a:t> </a:t>
            </a:r>
            <a:r>
              <a:rPr lang="en-US" sz="359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achen" pitchFamily="18" charset="0"/>
                <a:ea typeface="Aachen" pitchFamily="18" charset="0"/>
                <a:cs typeface="Aachen" pitchFamily="18" charset="0"/>
              </a:rPr>
              <a:t>thầy</a:t>
            </a:r>
            <a:r>
              <a:rPr lang="en-US" sz="359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achen" pitchFamily="18" charset="0"/>
                <a:ea typeface="Aachen" pitchFamily="18" charset="0"/>
                <a:cs typeface="Aachen" pitchFamily="18" charset="0"/>
              </a:rPr>
              <a:t> </a:t>
            </a:r>
            <a:r>
              <a:rPr lang="en-US" sz="359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achen" pitchFamily="18" charset="0"/>
                <a:ea typeface="Aachen" pitchFamily="18" charset="0"/>
                <a:cs typeface="Aachen" pitchFamily="18" charset="0"/>
              </a:rPr>
              <a:t>cô</a:t>
            </a:r>
            <a:r>
              <a:rPr lang="en-US" sz="359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achen" pitchFamily="18" charset="0"/>
                <a:ea typeface="Aachen" pitchFamily="18" charset="0"/>
                <a:cs typeface="Aachen" pitchFamily="18" charset="0"/>
              </a:rPr>
              <a:t> </a:t>
            </a:r>
            <a:r>
              <a:rPr lang="en-US" sz="359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achen" pitchFamily="18" charset="0"/>
                <a:ea typeface="Aachen" pitchFamily="18" charset="0"/>
                <a:cs typeface="Aachen" pitchFamily="18" charset="0"/>
              </a:rPr>
              <a:t>giáo</a:t>
            </a:r>
            <a:r>
              <a:rPr lang="en-US" sz="359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achen" pitchFamily="18" charset="0"/>
                <a:ea typeface="Aachen" pitchFamily="18" charset="0"/>
                <a:cs typeface="Aachen" pitchFamily="18" charset="0"/>
              </a:rPr>
              <a:t> </a:t>
            </a:r>
            <a:r>
              <a:rPr lang="en-US" sz="359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+mj-lt"/>
              </a:rPr>
              <a:t> </a:t>
            </a:r>
          </a:p>
        </p:txBody>
      </p:sp>
      <p:sp>
        <p:nvSpPr>
          <p:cNvPr id="217095" name="AutoShape 7"/>
          <p:cNvSpPr>
            <a:spLocks noChangeArrowheads="1"/>
          </p:cNvSpPr>
          <p:nvPr/>
        </p:nvSpPr>
        <p:spPr bwMode="auto">
          <a:xfrm>
            <a:off x="8817337" y="5040703"/>
            <a:ext cx="427565" cy="408562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348">
              <a:cs typeface="Arial" charset="0"/>
            </a:endParaRPr>
          </a:p>
        </p:txBody>
      </p:sp>
      <p:sp>
        <p:nvSpPr>
          <p:cNvPr id="217096" name="AutoShape 8"/>
          <p:cNvSpPr>
            <a:spLocks noChangeArrowheads="1"/>
          </p:cNvSpPr>
          <p:nvPr/>
        </p:nvSpPr>
        <p:spPr bwMode="auto">
          <a:xfrm>
            <a:off x="1770439" y="6253720"/>
            <a:ext cx="402227" cy="39114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348">
              <a:cs typeface="Arial" charset="0"/>
            </a:endParaRPr>
          </a:p>
        </p:txBody>
      </p:sp>
      <p:sp>
        <p:nvSpPr>
          <p:cNvPr id="217097" name="AutoShape 9"/>
          <p:cNvSpPr>
            <a:spLocks noChangeArrowheads="1"/>
          </p:cNvSpPr>
          <p:nvPr/>
        </p:nvSpPr>
        <p:spPr bwMode="auto">
          <a:xfrm>
            <a:off x="9672462" y="508518"/>
            <a:ext cx="501994" cy="357887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348">
              <a:cs typeface="Arial" charset="0"/>
            </a:endParaRPr>
          </a:p>
        </p:txBody>
      </p:sp>
      <p:sp>
        <p:nvSpPr>
          <p:cNvPr id="217099" name="AutoShape 11"/>
          <p:cNvSpPr>
            <a:spLocks noChangeArrowheads="1"/>
          </p:cNvSpPr>
          <p:nvPr/>
        </p:nvSpPr>
        <p:spPr bwMode="auto">
          <a:xfrm>
            <a:off x="7086492" y="435674"/>
            <a:ext cx="402227" cy="39114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348">
              <a:cs typeface="Arial" charset="0"/>
            </a:endParaRPr>
          </a:p>
        </p:txBody>
      </p:sp>
      <p:sp>
        <p:nvSpPr>
          <p:cNvPr id="217100" name="AutoShape 12"/>
          <p:cNvSpPr>
            <a:spLocks noChangeArrowheads="1"/>
          </p:cNvSpPr>
          <p:nvPr/>
        </p:nvSpPr>
        <p:spPr bwMode="auto">
          <a:xfrm>
            <a:off x="1699174" y="3092906"/>
            <a:ext cx="684103" cy="608092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348">
              <a:cs typeface="Arial" charset="0"/>
            </a:endParaRPr>
          </a:p>
        </p:txBody>
      </p:sp>
      <p:sp>
        <p:nvSpPr>
          <p:cNvPr id="217101" name="AutoShape 13"/>
          <p:cNvSpPr>
            <a:spLocks noChangeArrowheads="1"/>
          </p:cNvSpPr>
          <p:nvPr/>
        </p:nvSpPr>
        <p:spPr bwMode="auto">
          <a:xfrm>
            <a:off x="4429254" y="508518"/>
            <a:ext cx="506743" cy="402227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348">
              <a:cs typeface="Arial" charset="0"/>
            </a:endParaRPr>
          </a:p>
        </p:txBody>
      </p:sp>
      <p:sp>
        <p:nvSpPr>
          <p:cNvPr id="217104" name="AutoShape 16"/>
          <p:cNvSpPr>
            <a:spLocks noChangeArrowheads="1"/>
          </p:cNvSpPr>
          <p:nvPr/>
        </p:nvSpPr>
        <p:spPr bwMode="auto">
          <a:xfrm>
            <a:off x="9887831" y="2877541"/>
            <a:ext cx="492492" cy="538416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348">
              <a:cs typeface="Arial" charset="0"/>
            </a:endParaRPr>
          </a:p>
        </p:txBody>
      </p:sp>
      <p:sp>
        <p:nvSpPr>
          <p:cNvPr id="217108" name="AutoShape 20"/>
          <p:cNvSpPr>
            <a:spLocks noChangeArrowheads="1"/>
          </p:cNvSpPr>
          <p:nvPr/>
        </p:nvSpPr>
        <p:spPr bwMode="auto">
          <a:xfrm>
            <a:off x="3710311" y="6182457"/>
            <a:ext cx="492491" cy="538416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348">
              <a:cs typeface="Arial" charset="0"/>
            </a:endParaRPr>
          </a:p>
        </p:txBody>
      </p:sp>
      <p:sp>
        <p:nvSpPr>
          <p:cNvPr id="217109" name="AutoShape 21"/>
          <p:cNvSpPr>
            <a:spLocks noChangeArrowheads="1"/>
          </p:cNvSpPr>
          <p:nvPr/>
        </p:nvSpPr>
        <p:spPr bwMode="auto">
          <a:xfrm>
            <a:off x="9672465" y="6038351"/>
            <a:ext cx="492492" cy="538416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348">
              <a:cs typeface="Arial" charset="0"/>
            </a:endParaRPr>
          </a:p>
        </p:txBody>
      </p:sp>
      <p:sp>
        <p:nvSpPr>
          <p:cNvPr id="217110" name="AutoShape 22"/>
          <p:cNvSpPr>
            <a:spLocks noChangeArrowheads="1"/>
          </p:cNvSpPr>
          <p:nvPr/>
        </p:nvSpPr>
        <p:spPr bwMode="auto">
          <a:xfrm>
            <a:off x="7086492" y="6253720"/>
            <a:ext cx="402227" cy="39114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348">
              <a:cs typeface="Arial" charset="0"/>
            </a:endParaRPr>
          </a:p>
        </p:txBody>
      </p:sp>
      <p:sp>
        <p:nvSpPr>
          <p:cNvPr id="217112" name="AutoShape 24"/>
          <p:cNvSpPr>
            <a:spLocks noChangeArrowheads="1"/>
          </p:cNvSpPr>
          <p:nvPr/>
        </p:nvSpPr>
        <p:spPr bwMode="auto">
          <a:xfrm>
            <a:off x="1699174" y="364412"/>
            <a:ext cx="608092" cy="684103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348">
              <a:cs typeface="Arial" charset="0"/>
            </a:endParaRPr>
          </a:p>
        </p:txBody>
      </p:sp>
      <p:pic>
        <p:nvPicPr>
          <p:cNvPr id="217114" name="Picture 26" descr="book_page_flip_h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5060" y="4001876"/>
            <a:ext cx="2730080" cy="1418881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EA9FDB1-2469-4F76-058D-6AE832A93CF8}"/>
              </a:ext>
            </a:extLst>
          </p:cNvPr>
          <p:cNvSpPr/>
          <p:nvPr/>
        </p:nvSpPr>
        <p:spPr>
          <a:xfrm>
            <a:off x="1015274" y="3134816"/>
            <a:ext cx="101313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ProTeacher03 AllRoundGothic" panose="020B0703020202020104" pitchFamily="34" charset="0"/>
              </a:rPr>
              <a:t>VỀ DỰ GIỜ TIẾT HỌC LỚP 12A1</a:t>
            </a:r>
          </a:p>
        </p:txBody>
      </p:sp>
    </p:spTree>
    <p:extLst>
      <p:ext uri="{BB962C8B-B14F-4D97-AF65-F5344CB8AC3E}">
        <p14:creationId xmlns:p14="http://schemas.microsoft.com/office/powerpoint/2010/main" val="204334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7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7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7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7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7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7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7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7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7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7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7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7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3" grpId="0" animBg="1"/>
      <p:bldP spid="217095" grpId="0" animBg="1"/>
      <p:bldP spid="217096" grpId="0" animBg="1"/>
      <p:bldP spid="217097" grpId="0" animBg="1"/>
      <p:bldP spid="217099" grpId="0" animBg="1"/>
      <p:bldP spid="217100" grpId="0" animBg="1"/>
      <p:bldP spid="217101" grpId="0" animBg="1"/>
      <p:bldP spid="217104" grpId="0" animBg="1"/>
      <p:bldP spid="217108" grpId="0" animBg="1"/>
      <p:bldP spid="217109" grpId="0" animBg="1"/>
      <p:bldP spid="217110" grpId="0" animBg="1"/>
      <p:bldP spid="217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60220-2DE7-3E5B-F39C-0BEF0B5690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LUYỆN TẬP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5CB1ED-FF46-5B4D-490B-125AC9848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214" y="1248229"/>
            <a:ext cx="11304814" cy="5660570"/>
          </a:xfrm>
        </p:spPr>
        <p:txBody>
          <a:bodyPr>
            <a:normAutofit/>
          </a:bodyPr>
          <a:lstStyle/>
          <a:p>
            <a:r>
              <a:rPr lang="en-US" sz="3400" dirty="0" err="1">
                <a:solidFill>
                  <a:srgbClr val="0070C0"/>
                </a:solidFill>
              </a:rPr>
              <a:t>Câu</a:t>
            </a:r>
            <a:r>
              <a:rPr lang="en-US" sz="3400" dirty="0">
                <a:solidFill>
                  <a:srgbClr val="0070C0"/>
                </a:solidFill>
              </a:rPr>
              <a:t> 1. Giao </a:t>
            </a:r>
            <a:r>
              <a:rPr lang="en-US" sz="3400" dirty="0" err="1">
                <a:solidFill>
                  <a:srgbClr val="0070C0"/>
                </a:solidFill>
              </a:rPr>
              <a:t>tiếp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đồng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bộ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trên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không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gian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mạng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là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gì</a:t>
            </a:r>
            <a:r>
              <a:rPr lang="en-US" sz="3400" dirty="0">
                <a:solidFill>
                  <a:srgbClr val="0070C0"/>
                </a:solidFill>
              </a:rPr>
              <a:t>?</a:t>
            </a:r>
          </a:p>
          <a:p>
            <a:pPr marL="514350" indent="-514350">
              <a:buAutoNum type="alphaUcPeriod"/>
            </a:pPr>
            <a:r>
              <a:rPr lang="en-US" dirty="0"/>
              <a:t>Giao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phản</a:t>
            </a:r>
            <a:r>
              <a:rPr lang="en-US" dirty="0"/>
              <a:t> </a:t>
            </a:r>
            <a:r>
              <a:rPr lang="en-US" dirty="0" err="1"/>
              <a:t>hồi</a:t>
            </a:r>
            <a:r>
              <a:rPr lang="en-US" dirty="0"/>
              <a:t> </a:t>
            </a:r>
            <a:r>
              <a:rPr lang="en-US" dirty="0" err="1"/>
              <a:t>ngay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tức</a:t>
            </a:r>
            <a:r>
              <a:rPr lang="en-US" dirty="0"/>
              <a:t>.</a:t>
            </a:r>
          </a:p>
          <a:p>
            <a:pPr marL="514350" indent="-514350">
              <a:buAutoNum type="alphaUcPeriod"/>
            </a:pPr>
            <a:r>
              <a:rPr lang="en-US" dirty="0"/>
              <a:t>Giao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,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lúc</a:t>
            </a:r>
            <a:r>
              <a:rPr lang="en-US" dirty="0"/>
              <a:t>.</a:t>
            </a:r>
          </a:p>
          <a:p>
            <a:r>
              <a:rPr lang="en-US" dirty="0"/>
              <a:t>C. Giao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qua tin </a:t>
            </a:r>
            <a:r>
              <a:rPr lang="en-US" dirty="0" err="1"/>
              <a:t>nhắn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.</a:t>
            </a:r>
          </a:p>
          <a:p>
            <a:r>
              <a:rPr lang="en-US" dirty="0"/>
              <a:t>D. Giao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email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FBBB72D-1C1A-4D87-CCDD-954A10B46C60}"/>
              </a:ext>
            </a:extLst>
          </p:cNvPr>
          <p:cNvSpPr/>
          <p:nvPr/>
        </p:nvSpPr>
        <p:spPr>
          <a:xfrm>
            <a:off x="337456" y="2774042"/>
            <a:ext cx="584200" cy="584200"/>
          </a:xfrm>
          <a:prstGeom prst="ellipse">
            <a:avLst/>
          </a:prstGeom>
          <a:noFill/>
          <a:ln w="76200">
            <a:solidFill>
              <a:srgbClr val="EE1E0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967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60220-2DE7-3E5B-F39C-0BEF0B5690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LUYỆN TẬP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5CB1ED-FF46-5B4D-490B-125AC9848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214" y="1248229"/>
            <a:ext cx="11304814" cy="5660570"/>
          </a:xfrm>
        </p:spPr>
        <p:txBody>
          <a:bodyPr>
            <a:normAutofit/>
          </a:bodyPr>
          <a:lstStyle/>
          <a:p>
            <a:r>
              <a:rPr lang="en-US" sz="3400" dirty="0" err="1">
                <a:solidFill>
                  <a:srgbClr val="0070C0"/>
                </a:solidFill>
              </a:rPr>
              <a:t>Câu</a:t>
            </a:r>
            <a:r>
              <a:rPr lang="en-US" sz="3400" dirty="0">
                <a:solidFill>
                  <a:srgbClr val="0070C0"/>
                </a:solidFill>
              </a:rPr>
              <a:t> 2. </a:t>
            </a:r>
            <a:r>
              <a:rPr lang="vi-VN" sz="3400" dirty="0">
                <a:solidFill>
                  <a:srgbClr val="0070C0"/>
                </a:solidFill>
              </a:rPr>
              <a:t>Một trong những ưu điểm của giao tiếp qua không gian mạng là:</a:t>
            </a:r>
            <a:endParaRPr lang="en-US" sz="3400" dirty="0">
              <a:solidFill>
                <a:srgbClr val="0070C0"/>
              </a:solidFill>
            </a:endParaRPr>
          </a:p>
          <a:p>
            <a:pPr marL="514350" indent="-514350">
              <a:buAutoNum type="alphaUcPeriod"/>
            </a:pPr>
            <a:r>
              <a:rPr lang="vi-VN" dirty="0"/>
              <a:t>Chỉ có thể giao tiếp khi cả hai bên ở cùng một nơi</a:t>
            </a:r>
            <a:endParaRPr lang="en-US" dirty="0"/>
          </a:p>
          <a:p>
            <a:pPr marL="514350" indent="-514350">
              <a:buAutoNum type="alphaUcPeriod"/>
            </a:pPr>
            <a:r>
              <a:rPr lang="vi-VN" dirty="0"/>
              <a:t>Giao tiếp bị giới hạn bởi số lượng người tham gia</a:t>
            </a:r>
            <a:endParaRPr lang="en-US" dirty="0"/>
          </a:p>
          <a:p>
            <a:pPr marL="514350" indent="-514350">
              <a:buAutoNum type="alphaUcPeriod"/>
            </a:pPr>
            <a:r>
              <a:rPr lang="vi-VN" dirty="0"/>
              <a:t>Giao tiếp có thể diễn ra mọi lúc, mọi nơi, không phụ thuộc vào thời gian và địa điểm</a:t>
            </a:r>
            <a:endParaRPr lang="en-US" dirty="0"/>
          </a:p>
          <a:p>
            <a:pPr marL="514350" indent="-514350">
              <a:buAutoNum type="alphaUcPeriod"/>
            </a:pPr>
            <a:r>
              <a:rPr lang="vi-VN" dirty="0"/>
              <a:t>Không thể lưu trữ nội dung giao tiếp để xem lại sau</a:t>
            </a:r>
            <a:r>
              <a:rPr lang="en-US" dirty="0"/>
              <a:t>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FBBB72D-1C1A-4D87-CCDD-954A10B46C60}"/>
              </a:ext>
            </a:extLst>
          </p:cNvPr>
          <p:cNvSpPr/>
          <p:nvPr/>
        </p:nvSpPr>
        <p:spPr>
          <a:xfrm>
            <a:off x="371926" y="3369697"/>
            <a:ext cx="584200" cy="584200"/>
          </a:xfrm>
          <a:prstGeom prst="ellipse">
            <a:avLst/>
          </a:prstGeom>
          <a:noFill/>
          <a:ln w="76200">
            <a:solidFill>
              <a:srgbClr val="EE1E0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104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60220-2DE7-3E5B-F39C-0BEF0B5690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LUYỆN TẬP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5CB1ED-FF46-5B4D-490B-125AC9848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214" y="1248229"/>
            <a:ext cx="11304814" cy="5660570"/>
          </a:xfrm>
        </p:spPr>
        <p:txBody>
          <a:bodyPr>
            <a:normAutofit/>
          </a:bodyPr>
          <a:lstStyle/>
          <a:p>
            <a:r>
              <a:rPr lang="en-US" sz="3400" dirty="0" err="1">
                <a:solidFill>
                  <a:srgbClr val="0070C0"/>
                </a:solidFill>
              </a:rPr>
              <a:t>Câu</a:t>
            </a:r>
            <a:r>
              <a:rPr lang="en-US" sz="3400" dirty="0">
                <a:solidFill>
                  <a:srgbClr val="0070C0"/>
                </a:solidFill>
              </a:rPr>
              <a:t> 3. Giao </a:t>
            </a:r>
            <a:r>
              <a:rPr lang="en-US" sz="3400" dirty="0" err="1">
                <a:solidFill>
                  <a:srgbClr val="0070C0"/>
                </a:solidFill>
              </a:rPr>
              <a:t>tiếp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không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đồng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bộ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trên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không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gian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mạng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phù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hợp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cho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việc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trao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đổi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thông</a:t>
            </a:r>
            <a:r>
              <a:rPr lang="en-US" sz="3400" dirty="0">
                <a:solidFill>
                  <a:srgbClr val="0070C0"/>
                </a:solidFill>
              </a:rPr>
              <a:t> tin </a:t>
            </a:r>
            <a:r>
              <a:rPr lang="en-US" sz="3400" dirty="0" err="1">
                <a:solidFill>
                  <a:srgbClr val="0070C0"/>
                </a:solidFill>
              </a:rPr>
              <a:t>với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số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lượng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lớn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người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cùng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một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lúc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vì</a:t>
            </a:r>
            <a:r>
              <a:rPr lang="en-US" sz="3400" dirty="0">
                <a:solidFill>
                  <a:srgbClr val="0070C0"/>
                </a:solidFill>
              </a:rPr>
              <a:t>?</a:t>
            </a:r>
          </a:p>
          <a:p>
            <a:r>
              <a:rPr lang="en-US" dirty="0"/>
              <a:t>A.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phản</a:t>
            </a:r>
            <a:r>
              <a:rPr lang="en-US" dirty="0"/>
              <a:t> </a:t>
            </a:r>
            <a:r>
              <a:rPr lang="en-US" dirty="0" err="1"/>
              <a:t>hồi</a:t>
            </a:r>
            <a:r>
              <a:rPr lang="en-US" dirty="0"/>
              <a:t> </a:t>
            </a:r>
            <a:r>
              <a:rPr lang="en-US" dirty="0" err="1"/>
              <a:t>ngay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tức</a:t>
            </a:r>
            <a:r>
              <a:rPr lang="en-US" dirty="0"/>
              <a:t>,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mọi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</a:t>
            </a:r>
          </a:p>
          <a:p>
            <a:r>
              <a:rPr lang="en-US" dirty="0"/>
              <a:t>B.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.</a:t>
            </a:r>
          </a:p>
          <a:p>
            <a:r>
              <a:rPr lang="en-US" dirty="0"/>
              <a:t>C.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</a:t>
            </a:r>
            <a:r>
              <a:rPr lang="en-US" dirty="0" err="1"/>
              <a:t>trữ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trao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.</a:t>
            </a:r>
          </a:p>
          <a:p>
            <a:r>
              <a:rPr lang="en-US" dirty="0"/>
              <a:t>D.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bỏ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rào</a:t>
            </a:r>
            <a:r>
              <a:rPr lang="en-US" dirty="0"/>
              <a:t> </a:t>
            </a:r>
            <a:r>
              <a:rPr lang="en-US" dirty="0" err="1"/>
              <a:t>cản</a:t>
            </a:r>
            <a:r>
              <a:rPr lang="en-US" dirty="0"/>
              <a:t> </a:t>
            </a:r>
            <a:r>
              <a:rPr lang="en-US" dirty="0" err="1"/>
              <a:t>ngôn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FBBB72D-1C1A-4D87-CCDD-954A10B46C60}"/>
              </a:ext>
            </a:extLst>
          </p:cNvPr>
          <p:cNvSpPr/>
          <p:nvPr/>
        </p:nvSpPr>
        <p:spPr>
          <a:xfrm>
            <a:off x="395507" y="2719619"/>
            <a:ext cx="584200" cy="584200"/>
          </a:xfrm>
          <a:prstGeom prst="ellipse">
            <a:avLst/>
          </a:prstGeom>
          <a:noFill/>
          <a:ln w="76200">
            <a:solidFill>
              <a:srgbClr val="EE1E0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934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60220-2DE7-3E5B-F39C-0BEF0B5690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LUYỆN TẬP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5CB1ED-FF46-5B4D-490B-125AC9848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214" y="1248229"/>
            <a:ext cx="11304814" cy="5660570"/>
          </a:xfrm>
        </p:spPr>
        <p:txBody>
          <a:bodyPr>
            <a:normAutofit/>
          </a:bodyPr>
          <a:lstStyle/>
          <a:p>
            <a:r>
              <a:rPr lang="en-US" sz="3400" dirty="0" err="1">
                <a:solidFill>
                  <a:srgbClr val="0070C0"/>
                </a:solidFill>
              </a:rPr>
              <a:t>Câu</a:t>
            </a:r>
            <a:r>
              <a:rPr lang="en-US" sz="3400" dirty="0">
                <a:solidFill>
                  <a:srgbClr val="0070C0"/>
                </a:solidFill>
              </a:rPr>
              <a:t> 4. Giao </a:t>
            </a:r>
            <a:r>
              <a:rPr lang="en-US" sz="3400" dirty="0" err="1">
                <a:solidFill>
                  <a:srgbClr val="0070C0"/>
                </a:solidFill>
              </a:rPr>
              <a:t>tiếp</a:t>
            </a:r>
            <a:r>
              <a:rPr lang="en-US" sz="3400" dirty="0">
                <a:solidFill>
                  <a:srgbClr val="0070C0"/>
                </a:solidFill>
              </a:rPr>
              <a:t> qua </a:t>
            </a:r>
            <a:r>
              <a:rPr lang="en-US" sz="3400" dirty="0" err="1">
                <a:solidFill>
                  <a:srgbClr val="0070C0"/>
                </a:solidFill>
              </a:rPr>
              <a:t>không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gian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mạng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có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thể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tạo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ra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những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vấn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đề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gì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liên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quan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đến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kỹ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năng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viết</a:t>
            </a:r>
            <a:r>
              <a:rPr lang="en-US" sz="3400" dirty="0">
                <a:solidFill>
                  <a:srgbClr val="0070C0"/>
                </a:solidFill>
              </a:rPr>
              <a:t>?</a:t>
            </a:r>
          </a:p>
          <a:p>
            <a:r>
              <a:rPr lang="en-US" dirty="0"/>
              <a:t>A. </a:t>
            </a:r>
            <a:r>
              <a:rPr lang="en-US" dirty="0" err="1"/>
              <a:t>Khuyến</a:t>
            </a:r>
            <a:r>
              <a:rPr lang="en-US" dirty="0"/>
              <a:t> </a:t>
            </a:r>
            <a:r>
              <a:rPr lang="en-US" dirty="0" err="1"/>
              <a:t>khích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ngôn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phong</a:t>
            </a:r>
            <a:r>
              <a:rPr lang="en-US" dirty="0"/>
              <a:t> </a:t>
            </a:r>
            <a:r>
              <a:rPr lang="en-US" dirty="0" err="1"/>
              <a:t>phú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.</a:t>
            </a:r>
          </a:p>
          <a:p>
            <a:r>
              <a:rPr lang="en-US" dirty="0"/>
              <a:t>B. </a:t>
            </a:r>
            <a:r>
              <a:rPr lang="en-US" dirty="0" err="1"/>
              <a:t>Thúc</a:t>
            </a:r>
            <a:r>
              <a:rPr lang="en-US" dirty="0"/>
              <a:t> </a:t>
            </a:r>
            <a:r>
              <a:rPr lang="en-US" dirty="0" err="1"/>
              <a:t>đẩy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cẩn</a:t>
            </a:r>
            <a:r>
              <a:rPr lang="en-US" dirty="0"/>
              <a:t> </a:t>
            </a:r>
            <a:r>
              <a:rPr lang="en-US" dirty="0" err="1"/>
              <a:t>thận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.		</a:t>
            </a:r>
          </a:p>
          <a:p>
            <a:r>
              <a:rPr lang="en-US" dirty="0"/>
              <a:t>C.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trạng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tả</a:t>
            </a:r>
            <a:r>
              <a:rPr lang="en-US" dirty="0"/>
              <a:t>,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,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tuỳ</a:t>
            </a:r>
            <a:r>
              <a:rPr lang="en-US" dirty="0"/>
              <a:t> </a:t>
            </a:r>
            <a:r>
              <a:rPr lang="en-US" dirty="0" err="1"/>
              <a:t>tiện</a:t>
            </a:r>
            <a:r>
              <a:rPr lang="en-US" dirty="0"/>
              <a:t>.		</a:t>
            </a:r>
          </a:p>
          <a:p>
            <a:r>
              <a:rPr lang="en-US" dirty="0"/>
              <a:t>D.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kỳ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,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mọi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 </a:t>
            </a:r>
            <a:r>
              <a:rPr lang="en-US" dirty="0" err="1"/>
              <a:t>lỗi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FBBB72D-1C1A-4D87-CCDD-954A10B46C60}"/>
              </a:ext>
            </a:extLst>
          </p:cNvPr>
          <p:cNvSpPr/>
          <p:nvPr/>
        </p:nvSpPr>
        <p:spPr>
          <a:xfrm>
            <a:off x="375556" y="3802743"/>
            <a:ext cx="584200" cy="584200"/>
          </a:xfrm>
          <a:prstGeom prst="ellipse">
            <a:avLst/>
          </a:prstGeom>
          <a:noFill/>
          <a:ln w="76200">
            <a:solidFill>
              <a:srgbClr val="EE1E0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850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60220-2DE7-3E5B-F39C-0BEF0B5690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LUYỆN TẬP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5CB1ED-FF46-5B4D-490B-125AC9848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214" y="1248229"/>
            <a:ext cx="11304814" cy="5660570"/>
          </a:xfrm>
        </p:spPr>
        <p:txBody>
          <a:bodyPr>
            <a:normAutofit/>
          </a:bodyPr>
          <a:lstStyle/>
          <a:p>
            <a:r>
              <a:rPr lang="en-US" sz="3400" dirty="0" err="1">
                <a:solidFill>
                  <a:srgbClr val="0070C0"/>
                </a:solidFill>
              </a:rPr>
              <a:t>Câu</a:t>
            </a:r>
            <a:r>
              <a:rPr lang="en-US" sz="3400" dirty="0">
                <a:solidFill>
                  <a:srgbClr val="0070C0"/>
                </a:solidFill>
              </a:rPr>
              <a:t> 5. </a:t>
            </a:r>
            <a:r>
              <a:rPr lang="vi-VN" sz="3400" dirty="0">
                <a:solidFill>
                  <a:srgbClr val="0070C0"/>
                </a:solidFill>
              </a:rPr>
              <a:t>Một trong những vấn đề của việc lạm dụng công nghệ trong giao tiếp là:</a:t>
            </a:r>
            <a:endParaRPr lang="en-US" sz="3400" dirty="0">
              <a:solidFill>
                <a:srgbClr val="0070C0"/>
              </a:solidFill>
            </a:endParaRPr>
          </a:p>
          <a:p>
            <a:r>
              <a:rPr lang="vi-VN" dirty="0"/>
              <a:t>A. Cải thiện kỹ năng viết và ngữ pháp</a:t>
            </a:r>
            <a:r>
              <a:rPr lang="en-US" dirty="0"/>
              <a:t>.</a:t>
            </a:r>
          </a:p>
          <a:p>
            <a:r>
              <a:rPr lang="vi-VN" dirty="0"/>
              <a:t>B. Tăng sự tương tác với xã hội thực</a:t>
            </a:r>
            <a:r>
              <a:rPr lang="en-US" dirty="0"/>
              <a:t>.</a:t>
            </a:r>
          </a:p>
          <a:p>
            <a:r>
              <a:rPr lang="vi-VN" dirty="0"/>
              <a:t>C. Có thể dẫn đến thói quen lười biếng và giảm giao tiếp trực tiếp</a:t>
            </a:r>
            <a:r>
              <a:rPr lang="en-US" dirty="0"/>
              <a:t>.</a:t>
            </a:r>
          </a:p>
          <a:p>
            <a:r>
              <a:rPr lang="vi-VN" dirty="0"/>
              <a:t>D. Không gặp vấn đề gì</a:t>
            </a:r>
            <a:r>
              <a:rPr lang="en-US" dirty="0"/>
              <a:t>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FBBB72D-1C1A-4D87-CCDD-954A10B46C60}"/>
              </a:ext>
            </a:extLst>
          </p:cNvPr>
          <p:cNvSpPr/>
          <p:nvPr/>
        </p:nvSpPr>
        <p:spPr>
          <a:xfrm>
            <a:off x="333827" y="3337039"/>
            <a:ext cx="584200" cy="584200"/>
          </a:xfrm>
          <a:prstGeom prst="ellipse">
            <a:avLst/>
          </a:prstGeom>
          <a:noFill/>
          <a:ln w="76200">
            <a:solidFill>
              <a:srgbClr val="EE1E0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3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60220-2DE7-3E5B-F39C-0BEF0B5690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LUYỆN TẬP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5CB1ED-FF46-5B4D-490B-125AC9848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214" y="1248229"/>
            <a:ext cx="11304814" cy="5660570"/>
          </a:xfrm>
        </p:spPr>
        <p:txBody>
          <a:bodyPr>
            <a:normAutofit/>
          </a:bodyPr>
          <a:lstStyle/>
          <a:p>
            <a:r>
              <a:rPr lang="en-US" sz="3400" dirty="0" err="1">
                <a:solidFill>
                  <a:srgbClr val="002060"/>
                </a:solidFill>
              </a:rPr>
              <a:t>Câu</a:t>
            </a:r>
            <a:r>
              <a:rPr lang="en-US" sz="3400" dirty="0">
                <a:solidFill>
                  <a:srgbClr val="002060"/>
                </a:solidFill>
              </a:rPr>
              <a:t> 6. </a:t>
            </a:r>
            <a:r>
              <a:rPr lang="en-US" sz="3400" dirty="0">
                <a:solidFill>
                  <a:srgbClr val="00B0F0"/>
                </a:solidFill>
              </a:rPr>
              <a:t>(</a:t>
            </a:r>
            <a:r>
              <a:rPr lang="en-US" sz="3400" dirty="0" err="1">
                <a:solidFill>
                  <a:srgbClr val="00B0F0"/>
                </a:solidFill>
              </a:rPr>
              <a:t>Mở</a:t>
            </a:r>
            <a:r>
              <a:rPr lang="en-US" sz="3400" dirty="0">
                <a:solidFill>
                  <a:srgbClr val="00B0F0"/>
                </a:solidFill>
              </a:rPr>
              <a:t> </a:t>
            </a:r>
            <a:r>
              <a:rPr lang="en-US" sz="3400" dirty="0" err="1">
                <a:solidFill>
                  <a:srgbClr val="00B0F0"/>
                </a:solidFill>
              </a:rPr>
              <a:t>rộng</a:t>
            </a:r>
            <a:r>
              <a:rPr lang="en-US" sz="3400" dirty="0">
                <a:solidFill>
                  <a:srgbClr val="00B0F0"/>
                </a:solidFill>
              </a:rPr>
              <a:t>: </a:t>
            </a:r>
            <a:r>
              <a:rPr lang="en-US" sz="3400" dirty="0" err="1">
                <a:solidFill>
                  <a:srgbClr val="00B0F0"/>
                </a:solidFill>
              </a:rPr>
              <a:t>Sử</a:t>
            </a:r>
            <a:r>
              <a:rPr lang="en-US" sz="3400" dirty="0">
                <a:solidFill>
                  <a:srgbClr val="00B0F0"/>
                </a:solidFill>
              </a:rPr>
              <a:t> </a:t>
            </a:r>
            <a:r>
              <a:rPr lang="en-US" sz="3400" dirty="0" err="1">
                <a:solidFill>
                  <a:srgbClr val="00B0F0"/>
                </a:solidFill>
              </a:rPr>
              <a:t>dụng</a:t>
            </a:r>
            <a:r>
              <a:rPr lang="en-US" sz="3400" dirty="0">
                <a:solidFill>
                  <a:srgbClr val="00B0F0"/>
                </a:solidFill>
              </a:rPr>
              <a:t> </a:t>
            </a:r>
            <a:r>
              <a:rPr lang="en-US" sz="3400" dirty="0" err="1">
                <a:solidFill>
                  <a:srgbClr val="00B0F0"/>
                </a:solidFill>
              </a:rPr>
              <a:t>nguồn</a:t>
            </a:r>
            <a:r>
              <a:rPr lang="en-US" sz="3400" dirty="0">
                <a:solidFill>
                  <a:srgbClr val="00B0F0"/>
                </a:solidFill>
              </a:rPr>
              <a:t> </a:t>
            </a:r>
            <a:r>
              <a:rPr lang="en-US" sz="3400" dirty="0" err="1">
                <a:solidFill>
                  <a:srgbClr val="00B0F0"/>
                </a:solidFill>
              </a:rPr>
              <a:t>tài</a:t>
            </a:r>
            <a:r>
              <a:rPr lang="en-US" sz="3400" dirty="0">
                <a:solidFill>
                  <a:srgbClr val="00B0F0"/>
                </a:solidFill>
              </a:rPr>
              <a:t> </a:t>
            </a:r>
            <a:r>
              <a:rPr lang="en-US" sz="3400" dirty="0" err="1">
                <a:solidFill>
                  <a:srgbClr val="00B0F0"/>
                </a:solidFill>
              </a:rPr>
              <a:t>nguyên</a:t>
            </a:r>
            <a:r>
              <a:rPr lang="en-US" sz="3400" dirty="0">
                <a:solidFill>
                  <a:srgbClr val="00B0F0"/>
                </a:solidFill>
              </a:rPr>
              <a:t> </a:t>
            </a:r>
            <a:r>
              <a:rPr lang="en-US" sz="3400" dirty="0" err="1">
                <a:solidFill>
                  <a:srgbClr val="00B0F0"/>
                </a:solidFill>
              </a:rPr>
              <a:t>của</a:t>
            </a:r>
            <a:r>
              <a:rPr lang="en-US" sz="3400" dirty="0">
                <a:solidFill>
                  <a:srgbClr val="00B0F0"/>
                </a:solidFill>
              </a:rPr>
              <a:t> </a:t>
            </a:r>
            <a:r>
              <a:rPr lang="en-US" sz="3400" dirty="0" err="1">
                <a:solidFill>
                  <a:srgbClr val="00B0F0"/>
                </a:solidFill>
              </a:rPr>
              <a:t>thư</a:t>
            </a:r>
            <a:r>
              <a:rPr lang="en-US" sz="3400" dirty="0">
                <a:solidFill>
                  <a:srgbClr val="00B0F0"/>
                </a:solidFill>
              </a:rPr>
              <a:t> </a:t>
            </a:r>
            <a:r>
              <a:rPr lang="en-US" sz="3400" dirty="0" err="1">
                <a:solidFill>
                  <a:srgbClr val="00B0F0"/>
                </a:solidFill>
              </a:rPr>
              <a:t>viện</a:t>
            </a:r>
            <a:r>
              <a:rPr lang="en-US" sz="3400" dirty="0">
                <a:solidFill>
                  <a:srgbClr val="00B0F0"/>
                </a:solidFill>
              </a:rPr>
              <a:t>) </a:t>
            </a:r>
            <a:r>
              <a:rPr lang="en-US" sz="3400" dirty="0">
                <a:solidFill>
                  <a:srgbClr val="002060"/>
                </a:solidFill>
              </a:rPr>
              <a:t>Em </a:t>
            </a:r>
            <a:r>
              <a:rPr lang="en-US" sz="3400" dirty="0" err="1">
                <a:solidFill>
                  <a:srgbClr val="002060"/>
                </a:solidFill>
              </a:rPr>
              <a:t>hãy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tìm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những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minh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chứng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có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trong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sách</a:t>
            </a:r>
            <a:r>
              <a:rPr lang="en-US" sz="3400" dirty="0">
                <a:solidFill>
                  <a:srgbClr val="002060"/>
                </a:solidFill>
              </a:rPr>
              <a:t>, </a:t>
            </a:r>
            <a:r>
              <a:rPr lang="en-US" sz="3400" dirty="0" err="1">
                <a:solidFill>
                  <a:srgbClr val="002060"/>
                </a:solidFill>
              </a:rPr>
              <a:t>tạp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chí</a:t>
            </a:r>
            <a:r>
              <a:rPr lang="en-US" sz="3400" dirty="0">
                <a:solidFill>
                  <a:srgbClr val="002060"/>
                </a:solidFill>
              </a:rPr>
              <a:t>, </a:t>
            </a:r>
            <a:r>
              <a:rPr lang="en-US" sz="3400" dirty="0" err="1">
                <a:solidFill>
                  <a:srgbClr val="002060"/>
                </a:solidFill>
              </a:rPr>
              <a:t>báo</a:t>
            </a:r>
            <a:r>
              <a:rPr lang="en-US" sz="3400" dirty="0">
                <a:solidFill>
                  <a:srgbClr val="002060"/>
                </a:solidFill>
              </a:rPr>
              <a:t> (</a:t>
            </a:r>
            <a:r>
              <a:rPr lang="en-US" sz="3400" dirty="0" err="1">
                <a:solidFill>
                  <a:srgbClr val="002060"/>
                </a:solidFill>
              </a:rPr>
              <a:t>báo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giấy</a:t>
            </a:r>
            <a:r>
              <a:rPr lang="en-US" sz="3400" dirty="0">
                <a:solidFill>
                  <a:srgbClr val="002060"/>
                </a:solidFill>
              </a:rPr>
              <a:t>, </a:t>
            </a:r>
            <a:r>
              <a:rPr lang="en-US" sz="3400" dirty="0" err="1">
                <a:solidFill>
                  <a:srgbClr val="002060"/>
                </a:solidFill>
              </a:rPr>
              <a:t>báo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điện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tử</a:t>
            </a:r>
            <a:r>
              <a:rPr lang="en-US" sz="3400" dirty="0">
                <a:solidFill>
                  <a:srgbClr val="002060"/>
                </a:solidFill>
              </a:rPr>
              <a:t>) </a:t>
            </a:r>
            <a:r>
              <a:rPr lang="en-US" sz="3400" dirty="0" err="1">
                <a:solidFill>
                  <a:srgbClr val="002060"/>
                </a:solidFill>
              </a:rPr>
              <a:t>nói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về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những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sự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việc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có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thật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đã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xảy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ra</a:t>
            </a:r>
            <a:r>
              <a:rPr lang="en-US" sz="3400" dirty="0">
                <a:solidFill>
                  <a:srgbClr val="002060"/>
                </a:solidFill>
              </a:rPr>
              <a:t> ở </a:t>
            </a:r>
            <a:r>
              <a:rPr lang="en-US" sz="3400" dirty="0" err="1">
                <a:solidFill>
                  <a:srgbClr val="002060"/>
                </a:solidFill>
              </a:rPr>
              <a:t>thế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giới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thực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về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những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vấn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đề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tiềm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ẩn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của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giao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tiếp</a:t>
            </a:r>
            <a:r>
              <a:rPr lang="en-US" sz="3400" dirty="0">
                <a:solidFill>
                  <a:srgbClr val="002060"/>
                </a:solidFill>
              </a:rPr>
              <a:t> qua </a:t>
            </a:r>
            <a:r>
              <a:rPr lang="en-US" sz="3400" dirty="0" err="1">
                <a:solidFill>
                  <a:srgbClr val="002060"/>
                </a:solidFill>
              </a:rPr>
              <a:t>không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gian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mạng</a:t>
            </a:r>
            <a:r>
              <a:rPr lang="en-US" sz="3400" dirty="0">
                <a:solidFill>
                  <a:srgbClr val="002060"/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4224740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60220-2DE7-3E5B-F39C-0BEF0B5690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VẬN DỤNG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5CB1ED-FF46-5B4D-490B-125AC9848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214" y="1248229"/>
            <a:ext cx="11304814" cy="566057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b="0" dirty="0" err="1"/>
              <a:t>Hãy</a:t>
            </a:r>
            <a:r>
              <a:rPr lang="en-US" b="0" dirty="0"/>
              <a:t> </a:t>
            </a:r>
            <a:r>
              <a:rPr lang="en-US" b="0" dirty="0" err="1"/>
              <a:t>đưa</a:t>
            </a:r>
            <a:r>
              <a:rPr lang="en-US" b="0" dirty="0"/>
              <a:t> </a:t>
            </a:r>
            <a:r>
              <a:rPr lang="en-US" b="0" dirty="0" err="1"/>
              <a:t>ra</a:t>
            </a:r>
            <a:r>
              <a:rPr lang="en-US" b="0" dirty="0"/>
              <a:t> </a:t>
            </a:r>
            <a:r>
              <a:rPr lang="en-US" b="0" dirty="0" err="1"/>
              <a:t>một</a:t>
            </a:r>
            <a:r>
              <a:rPr lang="en-US" b="0" dirty="0"/>
              <a:t> </a:t>
            </a:r>
            <a:r>
              <a:rPr lang="en-US" b="0" dirty="0" err="1"/>
              <a:t>số</a:t>
            </a:r>
            <a:r>
              <a:rPr lang="en-US" b="0" dirty="0"/>
              <a:t> </a:t>
            </a:r>
            <a:r>
              <a:rPr lang="en-US" b="0" dirty="0" err="1"/>
              <a:t>lời</a:t>
            </a:r>
            <a:r>
              <a:rPr lang="en-US" b="0" dirty="0"/>
              <a:t> </a:t>
            </a:r>
            <a:r>
              <a:rPr lang="en-US" b="0" dirty="0" err="1"/>
              <a:t>khuyên</a:t>
            </a:r>
            <a:r>
              <a:rPr lang="en-US" b="0" dirty="0"/>
              <a:t> </a:t>
            </a:r>
            <a:r>
              <a:rPr lang="en-US" b="0" dirty="0" err="1"/>
              <a:t>khi</a:t>
            </a:r>
            <a:r>
              <a:rPr lang="en-US" b="0" dirty="0"/>
              <a:t> </a:t>
            </a:r>
            <a:r>
              <a:rPr lang="en-US" b="0" dirty="0" err="1"/>
              <a:t>giao</a:t>
            </a:r>
            <a:r>
              <a:rPr lang="en-US" b="0" dirty="0"/>
              <a:t> </a:t>
            </a:r>
            <a:r>
              <a:rPr lang="en-US" b="0" dirty="0" err="1"/>
              <a:t>tiếp</a:t>
            </a:r>
            <a:r>
              <a:rPr lang="en-US" b="0" dirty="0"/>
              <a:t> qua </a:t>
            </a:r>
            <a:r>
              <a:rPr lang="en-US" b="0" dirty="0" err="1"/>
              <a:t>không</a:t>
            </a:r>
            <a:r>
              <a:rPr lang="en-US" b="0" dirty="0"/>
              <a:t> </a:t>
            </a:r>
            <a:r>
              <a:rPr lang="en-US" b="0" dirty="0" err="1"/>
              <a:t>gian</a:t>
            </a:r>
            <a:r>
              <a:rPr lang="en-US" b="0" dirty="0"/>
              <a:t> </a:t>
            </a:r>
            <a:r>
              <a:rPr lang="en-US" b="0" dirty="0" err="1"/>
              <a:t>mạng</a:t>
            </a:r>
            <a:r>
              <a:rPr lang="en-US" b="0" dirty="0"/>
              <a:t> </a:t>
            </a:r>
            <a:r>
              <a:rPr lang="en-US" b="0" dirty="0" err="1"/>
              <a:t>để</a:t>
            </a:r>
            <a:r>
              <a:rPr lang="en-US" b="0" dirty="0"/>
              <a:t> </a:t>
            </a:r>
            <a:r>
              <a:rPr lang="en-US" b="0" dirty="0" err="1"/>
              <a:t>hạn</a:t>
            </a:r>
            <a:r>
              <a:rPr lang="en-US" b="0" dirty="0"/>
              <a:t> </a:t>
            </a:r>
            <a:r>
              <a:rPr lang="en-US" b="0" dirty="0" err="1"/>
              <a:t>chế</a:t>
            </a:r>
            <a:r>
              <a:rPr lang="en-US" b="0" dirty="0"/>
              <a:t> </a:t>
            </a:r>
            <a:r>
              <a:rPr lang="en-US" b="0" dirty="0" err="1"/>
              <a:t>gặp</a:t>
            </a:r>
            <a:r>
              <a:rPr lang="en-US" b="0" dirty="0"/>
              <a:t> </a:t>
            </a:r>
            <a:r>
              <a:rPr lang="en-US" b="0" dirty="0" err="1"/>
              <a:t>phải</a:t>
            </a:r>
            <a:r>
              <a:rPr lang="en-US" b="0" dirty="0"/>
              <a:t> </a:t>
            </a:r>
            <a:r>
              <a:rPr lang="en-US" b="0" dirty="0" err="1"/>
              <a:t>một</a:t>
            </a:r>
            <a:r>
              <a:rPr lang="en-US" b="0" dirty="0"/>
              <a:t> </a:t>
            </a:r>
            <a:r>
              <a:rPr lang="en-US" b="0" dirty="0" err="1"/>
              <a:t>số</a:t>
            </a:r>
            <a:r>
              <a:rPr lang="en-US" b="0" dirty="0"/>
              <a:t> </a:t>
            </a:r>
            <a:r>
              <a:rPr lang="en-US" b="0" dirty="0" err="1"/>
              <a:t>vấn</a:t>
            </a:r>
            <a:r>
              <a:rPr lang="en-US" b="0" dirty="0"/>
              <a:t> </a:t>
            </a:r>
            <a:r>
              <a:rPr lang="en-US" b="0" dirty="0" err="1"/>
              <a:t>đề</a:t>
            </a:r>
            <a:r>
              <a:rPr lang="en-US" b="0" dirty="0"/>
              <a:t> </a:t>
            </a:r>
            <a:r>
              <a:rPr lang="en-US" b="0" dirty="0" err="1"/>
              <a:t>tiềm</a:t>
            </a:r>
            <a:r>
              <a:rPr lang="en-US" b="0" dirty="0"/>
              <a:t> </a:t>
            </a:r>
            <a:r>
              <a:rPr lang="en-US" b="0" dirty="0" err="1"/>
              <a:t>ẩn</a:t>
            </a:r>
            <a:r>
              <a:rPr lang="en-US" b="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128028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60220-2DE7-3E5B-F39C-0BEF0B5690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Hướng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dẫn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cách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cứu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để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mượn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sách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trên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thư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viện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5CB1ED-FF46-5B4D-490B-125AC9848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214" y="1246909"/>
            <a:ext cx="11304814" cy="566189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b="0" dirty="0" err="1"/>
              <a:t>Mở</a:t>
            </a:r>
            <a:r>
              <a:rPr lang="en-US" b="0" dirty="0"/>
              <a:t> </a:t>
            </a:r>
            <a:r>
              <a:rPr lang="en-US" b="0" dirty="0" err="1"/>
              <a:t>trình</a:t>
            </a:r>
            <a:r>
              <a:rPr lang="en-US" b="0" dirty="0"/>
              <a:t> </a:t>
            </a:r>
            <a:r>
              <a:rPr lang="en-US" b="0" dirty="0" err="1"/>
              <a:t>duyệt</a:t>
            </a:r>
            <a:r>
              <a:rPr lang="en-US" b="0" dirty="0"/>
              <a:t> web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Gõ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từ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khoá</a:t>
            </a:r>
            <a:r>
              <a:rPr lang="en-US" b="0" dirty="0">
                <a:sym typeface="Wingdings" panose="05000000000000000000" pitchFamily="2" charset="2"/>
              </a:rPr>
              <a:t>: </a:t>
            </a:r>
            <a:r>
              <a:rPr lang="vi-VN" b="0" dirty="0">
                <a:sym typeface="Wingdings" panose="05000000000000000000" pitchFamily="2" charset="2"/>
              </a:rPr>
              <a:t>danh sách thư viện sử dụng vietbiblio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hoặc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nhập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địa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chỉ</a:t>
            </a:r>
            <a:r>
              <a:rPr lang="en-US" b="0" dirty="0">
                <a:sym typeface="Wingdings" panose="05000000000000000000" pitchFamily="2" charset="2"/>
              </a:rPr>
              <a:t>: http://tvthptso3annhon.vuc.vn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7079527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iao tiếp qua mạng">
            <a:hlinkClick r:id="" action="ppaction://media"/>
            <a:extLst>
              <a:ext uri="{FF2B5EF4-FFF2-40B4-BE49-F238E27FC236}">
                <a16:creationId xmlns:a16="http://schemas.microsoft.com/office/drawing/2014/main" id="{A8F4E27B-5EF2-36CF-7C56-A595D96DC23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96539" y="0"/>
            <a:ext cx="8961120" cy="719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5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6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Kế hoạch ứng dụng công nghệ thông tin trong hoạt độ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826" y="1"/>
            <a:ext cx="12787489" cy="724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8893" y="458773"/>
            <a:ext cx="10680460" cy="61467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17">
              <a:ln w="76200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7800" y="936022"/>
            <a:ext cx="10346241" cy="19169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5906" tIns="47953" rIns="95906" bIns="47953">
            <a:spAutoFit/>
          </a:bodyPr>
          <a:lstStyle/>
          <a:p>
            <a:pPr algn="ctr">
              <a:spcBef>
                <a:spcPts val="629"/>
              </a:spcBef>
              <a:spcAft>
                <a:spcPts val="629"/>
              </a:spcAft>
            </a:pPr>
            <a:r>
              <a:rPr lang="en-US" sz="3776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D:</a:t>
            </a:r>
          </a:p>
          <a:p>
            <a:pPr algn="ctr"/>
            <a:r>
              <a:rPr lang="vi-VN" sz="3776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ĐỨC, PHÁP LUẬT VÀ VĂN HOÁ TRONG MÔI TRƯỜNG SỐ</a:t>
            </a:r>
            <a:endParaRPr lang="en-US" sz="3776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7800" y="3325019"/>
            <a:ext cx="10346240" cy="198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29"/>
              </a:spcBef>
              <a:spcAft>
                <a:spcPts val="629"/>
              </a:spcAft>
            </a:pPr>
            <a:r>
              <a:rPr lang="en-US" sz="3776" b="1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 </a:t>
            </a:r>
          </a:p>
          <a:p>
            <a:pPr algn="ctr">
              <a:spcBef>
                <a:spcPts val="629"/>
              </a:spcBef>
              <a:spcAft>
                <a:spcPts val="629"/>
              </a:spcAft>
            </a:pPr>
            <a:r>
              <a:rPr lang="en-US" sz="3776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 TIẾP VÀ TÍNH NHÂN VĂN TRONG ỨNG XỬ TRÊN KHÔNG GIAN MẠNG</a:t>
            </a:r>
            <a:endParaRPr lang="en-US" sz="1417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8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60220-2DE7-3E5B-F39C-0BEF0B5690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5CB1ED-FF46-5B4D-490B-125AC9848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771" y="1248229"/>
            <a:ext cx="11437257" cy="5660570"/>
          </a:xfrm>
        </p:spPr>
        <p:txBody>
          <a:bodyPr/>
          <a:lstStyle/>
          <a:p>
            <a:pPr marL="723900" indent="-5715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vi-VN" dirty="0">
                <a:solidFill>
                  <a:srgbClr val="00B0F0"/>
                </a:solidFill>
                <a:ea typeface="Calibri" panose="020F0502020204030204" pitchFamily="34" charset="0"/>
              </a:rPr>
              <a:t>Phân tích được ưu và nhược điểm về giao tiếp trong thế giới ảo qua các ví dụ cụ thể.</a:t>
            </a:r>
          </a:p>
          <a:p>
            <a:pPr marL="723900" indent="-5715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vi-VN" dirty="0">
                <a:solidFill>
                  <a:srgbClr val="00B0F0"/>
                </a:solidFill>
                <a:ea typeface="Calibri" panose="020F0502020204030204" pitchFamily="34" charset="0"/>
              </a:rPr>
              <a:t>Phân tích được tính nhân văn trong ứng xử ở một số tình huống tham gia thế giới ảo.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6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60220-2DE7-3E5B-F39C-0BEF0B5690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Pentagon 8">
            <a:extLst>
              <a:ext uri="{FF2B5EF4-FFF2-40B4-BE49-F238E27FC236}">
                <a16:creationId xmlns:a16="http://schemas.microsoft.com/office/drawing/2014/main" id="{2762843A-EB21-A3BD-33BC-4F40B71BC0B7}"/>
              </a:ext>
            </a:extLst>
          </p:cNvPr>
          <p:cNvSpPr/>
          <p:nvPr/>
        </p:nvSpPr>
        <p:spPr>
          <a:xfrm>
            <a:off x="255704" y="1723837"/>
            <a:ext cx="3800578" cy="4229003"/>
          </a:xfrm>
          <a:prstGeom prst="sun">
            <a:avLst>
              <a:gd name="adj" fmla="val 17782"/>
            </a:avLst>
          </a:prstGeom>
          <a:solidFill>
            <a:srgbClr val="92D050"/>
          </a:solidFill>
          <a:scene3d>
            <a:camera prst="perspectiveFron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1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D5D6590-6EA5-DF8F-DFC8-71C175D009D7}"/>
              </a:ext>
            </a:extLst>
          </p:cNvPr>
          <p:cNvGrpSpPr/>
          <p:nvPr/>
        </p:nvGrpSpPr>
        <p:grpSpPr>
          <a:xfrm>
            <a:off x="3609430" y="905193"/>
            <a:ext cx="8236831" cy="1930218"/>
            <a:chOff x="3391032" y="1457932"/>
            <a:chExt cx="8070833" cy="193500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C3D44A4-953A-431C-58EB-D5A731E384C0}"/>
                </a:ext>
              </a:extLst>
            </p:cNvPr>
            <p:cNvGrpSpPr/>
            <p:nvPr/>
          </p:nvGrpSpPr>
          <p:grpSpPr>
            <a:xfrm>
              <a:off x="3391032" y="1457932"/>
              <a:ext cx="8070833" cy="1935005"/>
              <a:chOff x="3391032" y="1457932"/>
              <a:chExt cx="8070833" cy="1935005"/>
            </a:xfrm>
          </p:grpSpPr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D927E781-D88E-156C-45CE-4C65DE92AB6F}"/>
                  </a:ext>
                </a:extLst>
              </p:cNvPr>
              <p:cNvSpPr/>
              <p:nvPr/>
            </p:nvSpPr>
            <p:spPr>
              <a:xfrm>
                <a:off x="4358535" y="1651432"/>
                <a:ext cx="7103330" cy="1548004"/>
              </a:xfrm>
              <a:custGeom>
                <a:avLst/>
                <a:gdLst>
                  <a:gd name="connsiteX0" fmla="*/ 0 w 7103330"/>
                  <a:gd name="connsiteY0" fmla="*/ 0 h 1548004"/>
                  <a:gd name="connsiteX1" fmla="*/ 7103330 w 7103330"/>
                  <a:gd name="connsiteY1" fmla="*/ 0 h 1548004"/>
                  <a:gd name="connsiteX2" fmla="*/ 7103330 w 7103330"/>
                  <a:gd name="connsiteY2" fmla="*/ 1548004 h 1548004"/>
                  <a:gd name="connsiteX3" fmla="*/ 0 w 7103330"/>
                  <a:gd name="connsiteY3" fmla="*/ 1548004 h 1548004"/>
                  <a:gd name="connsiteX4" fmla="*/ 0 w 7103330"/>
                  <a:gd name="connsiteY4" fmla="*/ 0 h 1548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03330" h="1548004">
                    <a:moveTo>
                      <a:pt x="0" y="0"/>
                    </a:moveTo>
                    <a:lnTo>
                      <a:pt x="7103330" y="0"/>
                    </a:lnTo>
                    <a:lnTo>
                      <a:pt x="7103330" y="1548004"/>
                    </a:lnTo>
                    <a:lnTo>
                      <a:pt x="0" y="15480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25689" tIns="93747" rIns="93747" bIns="93747" numCol="1" spcCol="1270" anchor="ctr" anchorCtr="0">
                <a:noAutofit/>
              </a:bodyPr>
              <a:lstStyle/>
              <a:p>
                <a:pPr algn="just" defTabSz="164049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vi-VN" sz="35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Ưu điểm của giao tiếp qua không gian mạng</a:t>
                </a:r>
                <a:endParaRPr lang="en-US" sz="35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16B5A3B-587F-4018-885E-C7991E31E77E}"/>
                  </a:ext>
                </a:extLst>
              </p:cNvPr>
              <p:cNvSpPr/>
              <p:nvPr/>
            </p:nvSpPr>
            <p:spPr>
              <a:xfrm>
                <a:off x="3391032" y="1457932"/>
                <a:ext cx="1935005" cy="193500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4CAD80-62A4-2954-EA48-4B7F23716DA5}"/>
                </a:ext>
              </a:extLst>
            </p:cNvPr>
            <p:cNvSpPr/>
            <p:nvPr/>
          </p:nvSpPr>
          <p:spPr>
            <a:xfrm>
              <a:off x="3920841" y="2017059"/>
              <a:ext cx="852865" cy="766482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91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F12C5C-8F76-42BB-3C1D-9E7B34DC2DF7}"/>
              </a:ext>
            </a:extLst>
          </p:cNvPr>
          <p:cNvGrpSpPr/>
          <p:nvPr/>
        </p:nvGrpSpPr>
        <p:grpSpPr>
          <a:xfrm>
            <a:off x="3806281" y="2991248"/>
            <a:ext cx="8050866" cy="1930218"/>
            <a:chOff x="3391032" y="3780372"/>
            <a:chExt cx="8070833" cy="1935005"/>
          </a:xfrm>
        </p:grpSpPr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ABDBD09E-5C02-68EC-979D-D620D213D0E5}"/>
                </a:ext>
              </a:extLst>
            </p:cNvPr>
            <p:cNvSpPr/>
            <p:nvPr/>
          </p:nvSpPr>
          <p:spPr>
            <a:xfrm>
              <a:off x="4358535" y="3973873"/>
              <a:ext cx="7103330" cy="1548004"/>
            </a:xfrm>
            <a:custGeom>
              <a:avLst/>
              <a:gdLst>
                <a:gd name="connsiteX0" fmla="*/ 0 w 7103330"/>
                <a:gd name="connsiteY0" fmla="*/ 0 h 1548004"/>
                <a:gd name="connsiteX1" fmla="*/ 7103330 w 7103330"/>
                <a:gd name="connsiteY1" fmla="*/ 0 h 1548004"/>
                <a:gd name="connsiteX2" fmla="*/ 7103330 w 7103330"/>
                <a:gd name="connsiteY2" fmla="*/ 1548004 h 1548004"/>
                <a:gd name="connsiteX3" fmla="*/ 0 w 7103330"/>
                <a:gd name="connsiteY3" fmla="*/ 1548004 h 1548004"/>
                <a:gd name="connsiteX4" fmla="*/ 0 w 7103330"/>
                <a:gd name="connsiteY4" fmla="*/ 0 h 154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3330" h="1548004">
                  <a:moveTo>
                    <a:pt x="0" y="0"/>
                  </a:moveTo>
                  <a:lnTo>
                    <a:pt x="7103330" y="0"/>
                  </a:lnTo>
                  <a:lnTo>
                    <a:pt x="7103330" y="1548004"/>
                  </a:lnTo>
                  <a:lnTo>
                    <a:pt x="0" y="15480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25689" tIns="93747" rIns="93747" bIns="93747" numCol="1" spcCol="1270" anchor="ctr" anchorCtr="0">
              <a:noAutofit/>
            </a:bodyPr>
            <a:lstStyle/>
            <a:p>
              <a:pPr defTabSz="164049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5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5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5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35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35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tiềm</a:t>
              </a:r>
              <a:r>
                <a:rPr lang="en-US" sz="35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ẩn</a:t>
              </a:r>
              <a:r>
                <a:rPr lang="en-US" sz="35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5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35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35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35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5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35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mạng</a:t>
              </a:r>
              <a:endParaRPr lang="en-US" sz="35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ABDAF3-59EE-FA71-E941-BA2B36E5F2A0}"/>
                </a:ext>
              </a:extLst>
            </p:cNvPr>
            <p:cNvSpPr/>
            <p:nvPr/>
          </p:nvSpPr>
          <p:spPr>
            <a:xfrm>
              <a:off x="3391032" y="3780372"/>
              <a:ext cx="1935005" cy="193500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F9D91D0-0EEC-FCC9-7D9B-7E3A18F01540}"/>
                </a:ext>
              </a:extLst>
            </p:cNvPr>
            <p:cNvSpPr/>
            <p:nvPr/>
          </p:nvSpPr>
          <p:spPr>
            <a:xfrm>
              <a:off x="3920840" y="4361330"/>
              <a:ext cx="852865" cy="76648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91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7D8E7E-23EB-6CD1-3170-057C3731BDEF}"/>
              </a:ext>
            </a:extLst>
          </p:cNvPr>
          <p:cNvGrpSpPr/>
          <p:nvPr/>
        </p:nvGrpSpPr>
        <p:grpSpPr>
          <a:xfrm>
            <a:off x="3795395" y="5070435"/>
            <a:ext cx="8050866" cy="1930218"/>
            <a:chOff x="3795395" y="5070435"/>
            <a:chExt cx="8050866" cy="1930218"/>
          </a:xfrm>
        </p:grpSpPr>
        <p:sp>
          <p:nvSpPr>
            <p:cNvPr id="3" name="Freeform 10">
              <a:extLst>
                <a:ext uri="{FF2B5EF4-FFF2-40B4-BE49-F238E27FC236}">
                  <a16:creationId xmlns:a16="http://schemas.microsoft.com/office/drawing/2014/main" id="{16C71871-4EE9-8208-07DF-F84C61BFFE8A}"/>
                </a:ext>
              </a:extLst>
            </p:cNvPr>
            <p:cNvSpPr/>
            <p:nvPr/>
          </p:nvSpPr>
          <p:spPr>
            <a:xfrm>
              <a:off x="4760504" y="5263457"/>
              <a:ext cx="7085757" cy="1544174"/>
            </a:xfrm>
            <a:custGeom>
              <a:avLst/>
              <a:gdLst>
                <a:gd name="connsiteX0" fmla="*/ 0 w 7103330"/>
                <a:gd name="connsiteY0" fmla="*/ 0 h 1548004"/>
                <a:gd name="connsiteX1" fmla="*/ 7103330 w 7103330"/>
                <a:gd name="connsiteY1" fmla="*/ 0 h 1548004"/>
                <a:gd name="connsiteX2" fmla="*/ 7103330 w 7103330"/>
                <a:gd name="connsiteY2" fmla="*/ 1548004 h 1548004"/>
                <a:gd name="connsiteX3" fmla="*/ 0 w 7103330"/>
                <a:gd name="connsiteY3" fmla="*/ 1548004 h 1548004"/>
                <a:gd name="connsiteX4" fmla="*/ 0 w 7103330"/>
                <a:gd name="connsiteY4" fmla="*/ 0 h 154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3330" h="1548004">
                  <a:moveTo>
                    <a:pt x="0" y="0"/>
                  </a:moveTo>
                  <a:lnTo>
                    <a:pt x="7103330" y="0"/>
                  </a:lnTo>
                  <a:lnTo>
                    <a:pt x="7103330" y="1548004"/>
                  </a:lnTo>
                  <a:lnTo>
                    <a:pt x="0" y="15480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25689" tIns="93747" rIns="93747" bIns="93747" numCol="1" spcCol="1270" anchor="ctr" anchorCtr="0">
              <a:noAutofit/>
            </a:bodyPr>
            <a:lstStyle/>
            <a:p>
              <a:pPr defTabSz="164049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5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sz="35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xử</a:t>
              </a:r>
              <a:r>
                <a:rPr lang="en-US" sz="35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35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35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5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5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35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mạng</a:t>
              </a:r>
              <a:r>
                <a:rPr lang="en-US" sz="35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D4D6819-6BE9-ECC4-0973-0C0C8953BB1F}"/>
                </a:ext>
              </a:extLst>
            </p:cNvPr>
            <p:cNvSpPr/>
            <p:nvPr/>
          </p:nvSpPr>
          <p:spPr>
            <a:xfrm>
              <a:off x="3795395" y="5070435"/>
              <a:ext cx="1930218" cy="193021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4E8B049-190B-3482-937C-6574991020CC}"/>
                </a:ext>
              </a:extLst>
            </p:cNvPr>
            <p:cNvSpPr/>
            <p:nvPr/>
          </p:nvSpPr>
          <p:spPr>
            <a:xfrm>
              <a:off x="4323892" y="5649956"/>
              <a:ext cx="850755" cy="76458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91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30280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60220-2DE7-3E5B-F39C-0BEF0B5690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600" dirty="0">
                <a:solidFill>
                  <a:srgbClr val="FF0000"/>
                </a:solidFill>
              </a:rPr>
              <a:t>Ưu điểm của giao tiếp qua không gian mạng</a:t>
            </a:r>
            <a:endParaRPr lang="en-US" dirty="0"/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AF8754B8-BE71-4AB2-B085-A444980B3024}"/>
              </a:ext>
            </a:extLst>
          </p:cNvPr>
          <p:cNvSpPr/>
          <p:nvPr/>
        </p:nvSpPr>
        <p:spPr>
          <a:xfrm>
            <a:off x="986971" y="1992143"/>
            <a:ext cx="9521372" cy="1604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ƯU ĐIỂM</a:t>
            </a:r>
          </a:p>
        </p:txBody>
      </p:sp>
    </p:spTree>
    <p:extLst>
      <p:ext uri="{BB962C8B-B14F-4D97-AF65-F5344CB8AC3E}">
        <p14:creationId xmlns:p14="http://schemas.microsoft.com/office/powerpoint/2010/main" val="12107509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60220-2DE7-3E5B-F39C-0BEF0B5690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600" dirty="0">
                <a:solidFill>
                  <a:srgbClr val="FF0000"/>
                </a:solidFill>
              </a:rPr>
              <a:t>Ưu điểm của giao tiếp qua không gian mạng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5CB1ED-FF46-5B4D-490B-125AC9848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771" y="1248229"/>
            <a:ext cx="11437257" cy="5660570"/>
          </a:xfrm>
        </p:spPr>
        <p:txBody>
          <a:bodyPr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@"/>
            </a:pPr>
            <a:r>
              <a:rPr lang="vi-VN" dirty="0">
                <a:solidFill>
                  <a:srgbClr val="00B050"/>
                </a:solidFill>
              </a:rPr>
              <a:t>Không phụ thuộc vào thời gian và địa điểm</a:t>
            </a:r>
            <a:r>
              <a:rPr lang="en-US" dirty="0">
                <a:solidFill>
                  <a:srgbClr val="002060"/>
                </a:solidFill>
              </a:rPr>
              <a:t>, c</a:t>
            </a:r>
            <a:r>
              <a:rPr lang="vi-VN" dirty="0">
                <a:solidFill>
                  <a:srgbClr val="002060"/>
                </a:solidFill>
              </a:rPr>
              <a:t>ó thể </a:t>
            </a:r>
            <a:r>
              <a:rPr lang="en-US" dirty="0" err="1">
                <a:solidFill>
                  <a:srgbClr val="002060"/>
                </a:solidFill>
              </a:rPr>
              <a:t>xảy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vi-VN" dirty="0">
                <a:solidFill>
                  <a:srgbClr val="002060"/>
                </a:solidFill>
              </a:rPr>
              <a:t>mọi lúc, mọi nơi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@"/>
            </a:pPr>
            <a:r>
              <a:rPr lang="vi-VN" dirty="0">
                <a:solidFill>
                  <a:srgbClr val="00B050"/>
                </a:solidFill>
              </a:rPr>
              <a:t>Cho phép nhiều người tham gia cùng lúc </a:t>
            </a:r>
            <a:r>
              <a:rPr lang="en-US" dirty="0" err="1">
                <a:solidFill>
                  <a:srgbClr val="002060"/>
                </a:solidFill>
              </a:rPr>
              <a:t>mà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không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ảnh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hưởng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đến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vi-VN" dirty="0">
                <a:solidFill>
                  <a:srgbClr val="002060"/>
                </a:solidFill>
              </a:rPr>
              <a:t>việc gửi, nhận tin của mỗi người</a:t>
            </a:r>
            <a:r>
              <a:rPr lang="en-US" dirty="0">
                <a:solidFill>
                  <a:srgbClr val="002060"/>
                </a:solidFill>
              </a:rPr>
              <a:t>.</a:t>
            </a:r>
            <a:endParaRPr lang="vi-VN" dirty="0">
              <a:solidFill>
                <a:srgbClr val="002060"/>
              </a:solidFill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@"/>
            </a:pPr>
            <a:r>
              <a:rPr lang="en-US" dirty="0" err="1">
                <a:solidFill>
                  <a:srgbClr val="00B050"/>
                </a:solidFill>
              </a:rPr>
              <a:t>Dễ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dàng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vi-VN" dirty="0">
                <a:solidFill>
                  <a:srgbClr val="00B050"/>
                </a:solidFill>
              </a:rPr>
              <a:t>lưu trữ thông tin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@"/>
            </a:pPr>
            <a:r>
              <a:rPr lang="vi-VN" dirty="0">
                <a:solidFill>
                  <a:srgbClr val="00B050"/>
                </a:solidFill>
              </a:rPr>
              <a:t>Góp phần xoá bỏ mặc cảm, giảm nhẹ rào cản giao tiếp.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@"/>
            </a:pPr>
            <a:r>
              <a:rPr lang="vi-VN" dirty="0">
                <a:solidFill>
                  <a:srgbClr val="002060"/>
                </a:solidFill>
              </a:rPr>
              <a:t>Cung cấp một nền tảng </a:t>
            </a:r>
            <a:r>
              <a:rPr lang="vi-VN" dirty="0">
                <a:solidFill>
                  <a:srgbClr val="00B050"/>
                </a:solidFill>
              </a:rPr>
              <a:t>giúp </a:t>
            </a:r>
            <a:r>
              <a:rPr lang="en-US" dirty="0" err="1">
                <a:solidFill>
                  <a:srgbClr val="00B050"/>
                </a:solidFill>
              </a:rPr>
              <a:t>cho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vi-VN" dirty="0">
                <a:solidFill>
                  <a:srgbClr val="00B050"/>
                </a:solidFill>
              </a:rPr>
              <a:t>những người khuyế</a:t>
            </a:r>
            <a:r>
              <a:rPr lang="en-US" dirty="0">
                <a:solidFill>
                  <a:srgbClr val="00B050"/>
                </a:solidFill>
              </a:rPr>
              <a:t>m</a:t>
            </a:r>
            <a:r>
              <a:rPr lang="vi-VN" dirty="0">
                <a:solidFill>
                  <a:srgbClr val="00B050"/>
                </a:solidFill>
              </a:rPr>
              <a:t> khuyết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vi-VN" dirty="0">
                <a:solidFill>
                  <a:srgbClr val="00B050"/>
                </a:solidFill>
              </a:rPr>
              <a:t>dễ dàng giao tiếp.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4926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60220-2DE7-3E5B-F39C-0BEF0B569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771" y="214632"/>
            <a:ext cx="10682515" cy="65509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  <a:r>
              <a:rPr lang="en-US" sz="3200" dirty="0" err="1">
                <a:solidFill>
                  <a:srgbClr val="FF0000"/>
                </a:solidFill>
              </a:rPr>
              <a:t>Một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số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vấn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đề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tiềm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ẩn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của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giao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tiếp</a:t>
            </a:r>
            <a:r>
              <a:rPr lang="en-US" sz="3200" dirty="0">
                <a:solidFill>
                  <a:srgbClr val="FF0000"/>
                </a:solidFill>
              </a:rPr>
              <a:t> qua </a:t>
            </a:r>
            <a:r>
              <a:rPr lang="en-US" sz="3200" dirty="0" err="1">
                <a:solidFill>
                  <a:srgbClr val="FF0000"/>
                </a:solidFill>
              </a:rPr>
              <a:t>không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gian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mạng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3F9FD9-1C5B-777E-3F6A-D660BD2DCF6A}"/>
              </a:ext>
            </a:extLst>
          </p:cNvPr>
          <p:cNvSpPr/>
          <p:nvPr/>
        </p:nvSpPr>
        <p:spPr>
          <a:xfrm>
            <a:off x="725714" y="1582058"/>
            <a:ext cx="10682515" cy="13081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TIỀM ẨN</a:t>
            </a:r>
          </a:p>
        </p:txBody>
      </p:sp>
    </p:spTree>
    <p:extLst>
      <p:ext uri="{BB962C8B-B14F-4D97-AF65-F5344CB8AC3E}">
        <p14:creationId xmlns:p14="http://schemas.microsoft.com/office/powerpoint/2010/main" val="36909979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60220-2DE7-3E5B-F39C-0BEF0B569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771" y="214632"/>
            <a:ext cx="10713358" cy="65509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5CB1ED-FF46-5B4D-490B-125AC9848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771" y="1248229"/>
            <a:ext cx="11437257" cy="5660570"/>
          </a:xfrm>
        </p:spPr>
        <p:txBody>
          <a:bodyPr>
            <a:normAutofit/>
          </a:bodyPr>
          <a:lstStyle/>
          <a:p>
            <a:pPr marL="465138" indent="-465138">
              <a:lnSpc>
                <a:spcPct val="114000"/>
              </a:lnSpc>
              <a:buFont typeface="Wingdings" panose="05000000000000000000" pitchFamily="2" charset="2"/>
              <a:buChar char="@"/>
            </a:pPr>
            <a:r>
              <a:rPr lang="en-US" dirty="0" err="1">
                <a:solidFill>
                  <a:srgbClr val="00B050"/>
                </a:solidFill>
              </a:rPr>
              <a:t>Gây</a:t>
            </a:r>
            <a:r>
              <a:rPr lang="en-US" dirty="0">
                <a:solidFill>
                  <a:srgbClr val="00B050"/>
                </a:solidFill>
              </a:rPr>
              <a:t> h</a:t>
            </a:r>
            <a:r>
              <a:rPr lang="vi-VN" dirty="0">
                <a:solidFill>
                  <a:srgbClr val="00B050"/>
                </a:solidFill>
              </a:rPr>
              <a:t>iểu </a:t>
            </a:r>
            <a:r>
              <a:rPr lang="en-US" dirty="0" err="1">
                <a:solidFill>
                  <a:srgbClr val="00B050"/>
                </a:solidFill>
              </a:rPr>
              <a:t>nh</a:t>
            </a:r>
            <a:r>
              <a:rPr lang="vi-VN" dirty="0">
                <a:solidFill>
                  <a:srgbClr val="00B050"/>
                </a:solidFill>
              </a:rPr>
              <a:t>ầm: </a:t>
            </a:r>
            <a:r>
              <a:rPr lang="vi-VN" b="0" dirty="0">
                <a:solidFill>
                  <a:srgbClr val="002060"/>
                </a:solidFill>
              </a:rPr>
              <a:t>Thiếu ngôn ngữ hình thể, cảm xúc và âm điệu trong tin nhắn văn bản dễ dẫn đến diễn giải sai ý nghĩa.</a:t>
            </a:r>
          </a:p>
          <a:p>
            <a:pPr marL="465138" indent="-465138">
              <a:lnSpc>
                <a:spcPct val="114000"/>
              </a:lnSpc>
              <a:buFont typeface="Wingdings" panose="05000000000000000000" pitchFamily="2" charset="2"/>
              <a:buChar char="@"/>
            </a:pPr>
            <a:r>
              <a:rPr lang="en-US" dirty="0">
                <a:solidFill>
                  <a:srgbClr val="00B050"/>
                </a:solidFill>
              </a:rPr>
              <a:t>K</a:t>
            </a:r>
            <a:r>
              <a:rPr lang="vi-VN" dirty="0">
                <a:solidFill>
                  <a:srgbClr val="00B050"/>
                </a:solidFill>
              </a:rPr>
              <a:t>ỹ năng viết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kém</a:t>
            </a:r>
            <a:r>
              <a:rPr lang="vi-VN" dirty="0">
                <a:solidFill>
                  <a:srgbClr val="00B050"/>
                </a:solidFill>
              </a:rPr>
              <a:t>: </a:t>
            </a:r>
            <a:r>
              <a:rPr lang="vi-VN" b="0" dirty="0">
                <a:solidFill>
                  <a:srgbClr val="002060"/>
                </a:solidFill>
              </a:rPr>
              <a:t>Thói quen viết tin nhắn dễ dãi gây lỗi chính tả, ngữ pháp và sử dụng từ viết tắt tuỳ tiện.</a:t>
            </a:r>
          </a:p>
          <a:p>
            <a:pPr marL="465138" indent="-465138">
              <a:lnSpc>
                <a:spcPct val="114000"/>
              </a:lnSpc>
              <a:buFont typeface="Wingdings" panose="05000000000000000000" pitchFamily="2" charset="2"/>
              <a:buChar char="@"/>
            </a:pPr>
            <a:r>
              <a:rPr lang="en-US" dirty="0" err="1">
                <a:solidFill>
                  <a:srgbClr val="00B050"/>
                </a:solidFill>
              </a:rPr>
              <a:t>Lười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biếng</a:t>
            </a:r>
            <a:r>
              <a:rPr lang="en-US" dirty="0">
                <a:solidFill>
                  <a:srgbClr val="00B050"/>
                </a:solidFill>
              </a:rPr>
              <a:t> do</a:t>
            </a:r>
            <a:r>
              <a:rPr lang="vi-VN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l</a:t>
            </a:r>
            <a:r>
              <a:rPr lang="vi-VN" dirty="0">
                <a:solidFill>
                  <a:srgbClr val="00B050"/>
                </a:solidFill>
              </a:rPr>
              <a:t>ạm dụng công nghệ: </a:t>
            </a:r>
            <a:r>
              <a:rPr lang="vi-VN" b="0" dirty="0">
                <a:solidFill>
                  <a:srgbClr val="002060"/>
                </a:solidFill>
              </a:rPr>
              <a:t>Sử dụng tin nhắn thay vì giao tiếp trực tiếp dẫn đến lười biếng trong giao tiếp.</a:t>
            </a:r>
          </a:p>
          <a:p>
            <a:pPr marL="465138" indent="-465138">
              <a:lnSpc>
                <a:spcPct val="114000"/>
              </a:lnSpc>
              <a:buFont typeface="Wingdings" panose="05000000000000000000" pitchFamily="2" charset="2"/>
              <a:buChar char="@"/>
            </a:pPr>
            <a:r>
              <a:rPr lang="vi-VN" dirty="0">
                <a:solidFill>
                  <a:srgbClr val="00B050"/>
                </a:solidFill>
              </a:rPr>
              <a:t>Nguy cơ</a:t>
            </a:r>
            <a:r>
              <a:rPr lang="en-US" dirty="0">
                <a:solidFill>
                  <a:srgbClr val="00B050"/>
                </a:solidFill>
              </a:rPr>
              <a:t>:</a:t>
            </a:r>
            <a:r>
              <a:rPr lang="vi-VN" dirty="0">
                <a:solidFill>
                  <a:srgbClr val="00B050"/>
                </a:solidFill>
              </a:rPr>
              <a:t> </a:t>
            </a:r>
            <a:r>
              <a:rPr lang="vi-VN" b="0" dirty="0">
                <a:solidFill>
                  <a:srgbClr val="002060"/>
                </a:solidFill>
              </a:rPr>
              <a:t>nghiện Internet</a:t>
            </a:r>
            <a:r>
              <a:rPr lang="en-US" b="0" dirty="0">
                <a:solidFill>
                  <a:srgbClr val="002060"/>
                </a:solidFill>
              </a:rPr>
              <a:t>, </a:t>
            </a:r>
            <a:r>
              <a:rPr lang="vi-VN" b="0" dirty="0">
                <a:solidFill>
                  <a:srgbClr val="002060"/>
                </a:solidFill>
              </a:rPr>
              <a:t>bị rình rập, quấy rối, bắt nạt, ...</a:t>
            </a:r>
          </a:p>
          <a:p>
            <a:pPr marL="465138" indent="-465138">
              <a:lnSpc>
                <a:spcPct val="114000"/>
              </a:lnSpc>
              <a:buFont typeface="Wingdings" panose="05000000000000000000" pitchFamily="2" charset="2"/>
              <a:buChar char="@"/>
            </a:pPr>
            <a:r>
              <a:rPr lang="vi-VN" dirty="0">
                <a:solidFill>
                  <a:srgbClr val="00B050"/>
                </a:solidFill>
              </a:rPr>
              <a:t>Rủi ro: </a:t>
            </a:r>
            <a:r>
              <a:rPr lang="vi-VN" b="0" dirty="0">
                <a:solidFill>
                  <a:srgbClr val="002060"/>
                </a:solidFill>
              </a:rPr>
              <a:t>có thể bị lộ hoặc mất thông tin cá nhân</a:t>
            </a:r>
            <a:r>
              <a:rPr lang="en-US" b="0" dirty="0">
                <a:solidFill>
                  <a:srgbClr val="002060"/>
                </a:solidFill>
              </a:rPr>
              <a:t>, </a:t>
            </a:r>
            <a:r>
              <a:rPr lang="en-US" b="0" dirty="0" err="1">
                <a:solidFill>
                  <a:srgbClr val="002060"/>
                </a:solidFill>
              </a:rPr>
              <a:t>bị</a:t>
            </a:r>
            <a:r>
              <a:rPr lang="en-US" b="0" dirty="0">
                <a:solidFill>
                  <a:srgbClr val="002060"/>
                </a:solidFill>
              </a:rPr>
              <a:t> </a:t>
            </a:r>
            <a:r>
              <a:rPr lang="en-US" b="0" dirty="0" err="1">
                <a:solidFill>
                  <a:srgbClr val="002060"/>
                </a:solidFill>
              </a:rPr>
              <a:t>mất</a:t>
            </a:r>
            <a:r>
              <a:rPr lang="en-US" b="0" dirty="0">
                <a:solidFill>
                  <a:srgbClr val="002060"/>
                </a:solidFill>
              </a:rPr>
              <a:t> </a:t>
            </a:r>
            <a:r>
              <a:rPr lang="en-US" b="0" dirty="0" err="1">
                <a:solidFill>
                  <a:srgbClr val="002060"/>
                </a:solidFill>
              </a:rPr>
              <a:t>kết</a:t>
            </a:r>
            <a:r>
              <a:rPr lang="en-US" b="0" dirty="0">
                <a:solidFill>
                  <a:srgbClr val="002060"/>
                </a:solidFill>
              </a:rPr>
              <a:t> </a:t>
            </a:r>
            <a:r>
              <a:rPr lang="en-US" b="0" dirty="0" err="1">
                <a:solidFill>
                  <a:srgbClr val="002060"/>
                </a:solidFill>
              </a:rPr>
              <a:t>nối</a:t>
            </a:r>
            <a:r>
              <a:rPr lang="en-US" b="0" dirty="0">
                <a:solidFill>
                  <a:srgbClr val="002060"/>
                </a:solidFill>
              </a:rPr>
              <a:t>, …</a:t>
            </a:r>
            <a:endParaRPr lang="vi-VN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138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565</TotalTime>
  <Words>944</Words>
  <Application>Microsoft Office PowerPoint</Application>
  <PresentationFormat>Custom</PresentationFormat>
  <Paragraphs>69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.ProTeacher03 AllRoundGothic</vt:lpstr>
      <vt:lpstr>Aachen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MỤC TIÊU BÀI HỌC</vt:lpstr>
      <vt:lpstr>PowerPoint Presentation</vt:lpstr>
      <vt:lpstr>1. Ưu điểm của giao tiếp qua không gian mạng</vt:lpstr>
      <vt:lpstr>1. Ưu điểm của giao tiếp qua không gian mạng</vt:lpstr>
      <vt:lpstr>2. Một số vấn đề tiềm ẩn của giao tiếp qua không gian mạng </vt:lpstr>
      <vt:lpstr>2. Một số vấn đề tiềm ẩn của giao tiếp qua không gian mạng </vt:lpstr>
      <vt:lpstr>LUYỆN TẬP</vt:lpstr>
      <vt:lpstr>LUYỆN TẬP</vt:lpstr>
      <vt:lpstr>LUYỆN TẬP</vt:lpstr>
      <vt:lpstr>LUYỆN TẬP</vt:lpstr>
      <vt:lpstr>LUYỆN TẬP</vt:lpstr>
      <vt:lpstr>LUYỆN TẬP</vt:lpstr>
      <vt:lpstr>VẬN DỤNG</vt:lpstr>
      <vt:lpstr>Hướng dẫn cách tra cứu để mượn sách trên thư viện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Diễm</dc:creator>
  <cp:lastModifiedBy>Admin</cp:lastModifiedBy>
  <cp:revision>83</cp:revision>
  <dcterms:created xsi:type="dcterms:W3CDTF">2023-11-01T02:04:31Z</dcterms:created>
  <dcterms:modified xsi:type="dcterms:W3CDTF">2025-04-02T07:59:44Z</dcterms:modified>
</cp:coreProperties>
</file>