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97" r:id="rId2"/>
    <p:sldId id="302" r:id="rId3"/>
    <p:sldId id="384" r:id="rId4"/>
    <p:sldId id="328" r:id="rId5"/>
    <p:sldId id="322" r:id="rId6"/>
    <p:sldId id="323" r:id="rId7"/>
    <p:sldId id="324" r:id="rId8"/>
    <p:sldId id="325" r:id="rId9"/>
    <p:sldId id="326" r:id="rId10"/>
    <p:sldId id="327" r:id="rId11"/>
    <p:sldId id="385" r:id="rId12"/>
    <p:sldId id="308" r:id="rId13"/>
    <p:sldId id="304" r:id="rId14"/>
    <p:sldId id="329" r:id="rId15"/>
    <p:sldId id="309" r:id="rId16"/>
    <p:sldId id="310" r:id="rId17"/>
    <p:sldId id="315" r:id="rId18"/>
    <p:sldId id="365" r:id="rId19"/>
    <p:sldId id="381" r:id="rId20"/>
    <p:sldId id="366" r:id="rId21"/>
    <p:sldId id="367" r:id="rId22"/>
    <p:sldId id="368" r:id="rId23"/>
    <p:sldId id="369" r:id="rId24"/>
    <p:sldId id="370" r:id="rId25"/>
    <p:sldId id="374" r:id="rId26"/>
    <p:sldId id="375" r:id="rId27"/>
    <p:sldId id="372" r:id="rId28"/>
    <p:sldId id="376" r:id="rId29"/>
    <p:sldId id="371" r:id="rId30"/>
    <p:sldId id="330" r:id="rId31"/>
    <p:sldId id="321" r:id="rId32"/>
    <p:sldId id="299" r:id="rId33"/>
    <p:sldId id="380" r:id="rId34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 snapToGrid="0" snapToObjects="1">
      <p:cViewPr varScale="1">
        <p:scale>
          <a:sx n="65" d="100"/>
          <a:sy n="65" d="100"/>
        </p:scale>
        <p:origin x="9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8B33-1228-46E9-98CE-54B543DCEBD9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09E2A-82A0-4C20-BC8A-F3178D6CA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0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3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09E2A-82A0-4C20-BC8A-F3178D6CA5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7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579E-96B6-0243-9FCB-2E04400BE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301AE-EE9E-EF4C-A11F-17A83A0A1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CB2E1-C99A-4646-8429-6214096E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en-VN" smtClean="0"/>
              <a:t>11/23/2024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9C6AA-4D5D-FC43-A707-42B32D6E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0B00C-4B72-8A48-822B-5D57DE94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5185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118D-B481-0148-97BA-5D330377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DAA0D-3C90-9E41-A059-9E42ABA44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1B2A0-5D59-8A4F-A11F-FBD3D5B0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en-VN" smtClean="0"/>
              <a:t>11/23/2024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1D644-2719-C64E-AE44-4EE12C91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ED29-18EF-F640-AB8D-DD78CC6B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8965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F32E5-48C5-D64F-9C00-100BAB2AA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1B02B-63C6-1849-8E48-3F47E9B8E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FA179-A807-9A42-A4DF-564F7235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en-VN" smtClean="0"/>
              <a:t>11/23/2024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DF27-F29B-D64F-966D-46A15E2F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2CE2C-2FC0-1D46-8AC0-0F2541CE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6891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71496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34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B120-AC80-B349-B9FD-616BA8A3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17B6-7EB1-B144-9BDF-45DCD57DC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2655F-6566-FE41-A5E3-EB2F5AA6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en-VN" smtClean="0"/>
              <a:t>11/23/2024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A4957-7D3E-7E48-A69F-F684633A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2DA56-8E41-2C49-84C5-310F1BA3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170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61880-B77F-0346-B92A-290228DF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08F33-F38C-384A-B131-98D049271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420B9-CB1C-7342-B283-145025FE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en-VN" smtClean="0"/>
              <a:t>11/23/2024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7FD2F-7C74-2542-99B1-06100100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2C5F6-7372-FF4C-91B2-375B6AE8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3743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EB92-E836-DC4B-BD1A-90AC2A6B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6986-FBEA-C847-96EA-D5F32270F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5B96B-FEA2-514A-AE3F-EA56A6CA3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DE37D-D965-CE49-8149-88C320BD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en-VN" smtClean="0"/>
              <a:t>11/23/2024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B759D-9A8E-5145-B15F-422545A0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95CAF-E331-8045-9E0F-A36E8F10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090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EB30-ECF1-D045-A3DF-32F30828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A7752-4636-BE48-BADE-C898EA015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77DE9-0686-A14D-82AC-92C7D0974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6018B-D599-844B-9DD8-4C7D63B60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3FF27-B2AB-3249-9DDB-BA29AAB0B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1D92C-9671-0E4D-A2AB-B528688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en-VN" smtClean="0"/>
              <a:t>11/23/2024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9F4AC-32CD-B345-8A3C-310C0654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E5D16A-A08F-C843-882F-2FD6393E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8964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D887-782C-6344-B7D2-2FD3F832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B240-3EDB-F544-A8EB-98AA90CC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en-VN" smtClean="0"/>
              <a:t>11/23/2024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4F33C-85D6-5342-95C7-D736B058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DA32B-EB31-C644-BB9F-64A9B9E1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0007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A909E-34B9-3C4D-BA74-00232DC5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en-VN" smtClean="0"/>
              <a:t>11/23/2024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61C02-B694-DA4D-B8CE-DBE12137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2F2B5-05EA-E94A-BAC3-BB3BC551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93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CC62-5AE7-7C4C-A32D-9F3B9FF3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7A328-83FB-BC43-AC11-508AA693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03670-B775-4D40-BA8F-1FE8BD4D2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D8C83-9F05-5A40-BE79-4B28B12C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en-VN" smtClean="0"/>
              <a:t>11/23/2024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C6DFE-56F5-CE42-8FA2-C94AFB1E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8FB33-A153-4642-86B6-34FD6D4A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527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4530-9B2D-164E-8FB7-EC6EFD3F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7783F-3703-AA4C-AB07-537C320E5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92C9D-230A-F941-8F4D-3A4B6CA70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1DF01-53F7-E148-A0E6-12FA6C04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64F7-8747-FD47-BB90-F5B73E1FF06F}" type="datetimeFigureOut">
              <a:rPr lang="en-VN" smtClean="0"/>
              <a:t>11/23/2024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38D9A-4B00-6B4E-8914-A9F8E5F1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C49DB-D644-6040-8D6E-61BBF83E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FFC-01B2-7D4F-B0B8-8DB4F13E74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6468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3AD35-0059-3649-A4D5-7FAA5A0C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E0EF7-3201-BB40-9889-17D634BA0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8A03B-5A06-9244-AE71-3FCB27D50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64F7-8747-FD47-BB90-F5B73E1FF06F}" type="datetimeFigureOut">
              <a:rPr lang="en-VN" smtClean="0"/>
              <a:t>11/23/2024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4999A-0122-AE47-AB66-23515057F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34934-8BAD-4B4E-A64E-E68687407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D3FFC-01B2-7D4F-B0B8-8DB4F13E745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1869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3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9.xml"/><Relationship Id="rId12" Type="http://schemas.openxmlformats.org/officeDocument/2006/relationships/image" Target="../media/image14.jp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slide" Target="slide26.xml"/><Relationship Id="rId4" Type="http://schemas.openxmlformats.org/officeDocument/2006/relationships/slide" Target="slide22.xml"/><Relationship Id="rId9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8937D16-E6AE-C37E-79BA-F8DEE26C1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FD6ED2-985D-F680-BDD0-CC5CCF4772C3}"/>
              </a:ext>
            </a:extLst>
          </p:cNvPr>
          <p:cNvSpPr txBox="1"/>
          <p:nvPr/>
        </p:nvSpPr>
        <p:spPr>
          <a:xfrm>
            <a:off x="2338316" y="1288777"/>
            <a:ext cx="948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cs typeface="Arial" panose="020B0604020202020204" pitchFamily="34" charset="0"/>
              </a:rPr>
              <a:t>WELCOME TO </a:t>
            </a:r>
          </a:p>
          <a:p>
            <a:pPr algn="ctr"/>
            <a:r>
              <a:rPr lang="en-US" sz="9600" b="1" dirty="0">
                <a:solidFill>
                  <a:srgbClr val="FF0000"/>
                </a:solidFill>
                <a:cs typeface="Arial" panose="020B0604020202020204" pitchFamily="34" charset="0"/>
              </a:rPr>
              <a:t>OUR CLASS!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D7271-5095-9096-DD28-D5822689B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1B1A65-A0EB-6066-6969-B0AB14BAEB58}"/>
              </a:ext>
            </a:extLst>
          </p:cNvPr>
          <p:cNvSpPr txBox="1"/>
          <p:nvPr/>
        </p:nvSpPr>
        <p:spPr>
          <a:xfrm>
            <a:off x="2183642" y="373199"/>
            <a:ext cx="734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consume (v) = use(v)</a:t>
            </a:r>
            <a:endParaRPr lang="en-US" sz="6000" b="1" dirty="0">
              <a:cs typeface="Arial" panose="020B0604020202020204" pitchFamily="34" charset="0"/>
            </a:endParaRPr>
          </a:p>
        </p:txBody>
      </p:sp>
      <p:pic>
        <p:nvPicPr>
          <p:cNvPr id="3" name="Picture 2" descr="CESTI">
            <a:extLst>
              <a:ext uri="{FF2B5EF4-FFF2-40B4-BE49-F238E27FC236}">
                <a16:creationId xmlns:a16="http://schemas.microsoft.com/office/drawing/2014/main" id="{B4A7CA15-5064-3CCD-6C86-6789EED6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0" y="1388862"/>
            <a:ext cx="5943600" cy="313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Nhiên liệu sinh học với phát triển bền ...">
            <a:extLst>
              <a:ext uri="{FF2B5EF4-FFF2-40B4-BE49-F238E27FC236}">
                <a16:creationId xmlns:a16="http://schemas.microsoft.com/office/drawing/2014/main" id="{C89B1918-EA0C-80AC-004B-1E85B696D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88" y="1276236"/>
            <a:ext cx="4076700" cy="3131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1A9104-1046-3D4F-0A64-853539C86436}"/>
              </a:ext>
            </a:extLst>
          </p:cNvPr>
          <p:cNvSpPr txBox="1"/>
          <p:nvPr/>
        </p:nvSpPr>
        <p:spPr>
          <a:xfrm>
            <a:off x="250495" y="4704601"/>
            <a:ext cx="1143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cs typeface="Arial" panose="020B0604020202020204" pitchFamily="34" charset="0"/>
              </a:rPr>
              <a:t>We should </a:t>
            </a:r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consume </a:t>
            </a:r>
            <a:r>
              <a:rPr lang="en-US" sz="5400" b="1" dirty="0">
                <a:cs typeface="Arial" panose="020B0604020202020204" pitchFamily="34" charset="0"/>
              </a:rPr>
              <a:t>biofuels instead of fossil fuels.</a:t>
            </a:r>
          </a:p>
        </p:txBody>
      </p:sp>
    </p:spTree>
    <p:extLst>
      <p:ext uri="{BB962C8B-B14F-4D97-AF65-F5344CB8AC3E}">
        <p14:creationId xmlns:p14="http://schemas.microsoft.com/office/powerpoint/2010/main" val="375802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226" y="685611"/>
            <a:ext cx="1110031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cs typeface="Arial" panose="020B0604020202020204" pitchFamily="34" charset="0"/>
              </a:rPr>
              <a:t>Listen and repeat. Click each word to hear the sound.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974" y="2949814"/>
            <a:ext cx="11371227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prohibit </a:t>
            </a:r>
            <a:r>
              <a:rPr lang="vi-VN" sz="2800" dirty="0">
                <a:cs typeface="Arial" panose="020B0604020202020204" pitchFamily="34" charset="0"/>
              </a:rPr>
              <a:t>(v) /</a:t>
            </a:r>
            <a:r>
              <a:rPr lang="vi-VN" sz="2800" dirty="0">
                <a:solidFill>
                  <a:srgbClr val="FF0000"/>
                </a:solidFill>
                <a:cs typeface="Arial" panose="020B0604020202020204" pitchFamily="34" charset="0"/>
              </a:rPr>
              <a:t>prəˈhɪbɪt</a:t>
            </a:r>
            <a:r>
              <a:rPr lang="vi-VN" sz="2800" dirty="0">
                <a:cs typeface="Arial" panose="020B0604020202020204" pitchFamily="34" charset="0"/>
              </a:rPr>
              <a:t>/ </a:t>
            </a:r>
            <a:r>
              <a:rPr lang="en-US" sz="2800" dirty="0">
                <a:cs typeface="Arial" panose="020B0604020202020204" pitchFamily="34" charset="0"/>
              </a:rPr>
              <a:t>(</a:t>
            </a:r>
            <a:r>
              <a:rPr lang="vi-VN" sz="2800" dirty="0">
                <a:solidFill>
                  <a:srgbClr val="FF0000"/>
                </a:solidFill>
                <a:cs typeface="Arial" panose="020B0604020202020204" pitchFamily="34" charset="0"/>
              </a:rPr>
              <a:t>prəʊˈhɪbɪt</a:t>
            </a:r>
            <a:r>
              <a:rPr lang="en-US" sz="2800" dirty="0">
                <a:cs typeface="Arial" panose="020B0604020202020204" pitchFamily="34" charset="0"/>
              </a:rPr>
              <a:t>)</a:t>
            </a:r>
            <a:r>
              <a:rPr lang="vi-VN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2800" dirty="0">
                <a:cs typeface="Arial" panose="020B0604020202020204" pitchFamily="34" charset="0"/>
              </a:rPr>
              <a:t>c</a:t>
            </a:r>
            <a:r>
              <a:rPr lang="en-US" sz="2800" dirty="0" err="1">
                <a:cs typeface="Arial" panose="020B0604020202020204" pitchFamily="34" charset="0"/>
              </a:rPr>
              <a:t>ấm</a:t>
            </a:r>
            <a:endParaRPr lang="en-US" sz="28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079" y="2243850"/>
            <a:ext cx="11371227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consume</a:t>
            </a:r>
            <a:r>
              <a:rPr lang="vi-VN" sz="2800" dirty="0">
                <a:cs typeface="Arial" panose="020B0604020202020204" pitchFamily="34" charset="0"/>
              </a:rPr>
              <a:t>(</a:t>
            </a:r>
            <a:r>
              <a:rPr lang="en-US" sz="2800" dirty="0">
                <a:cs typeface="Arial" panose="020B0604020202020204" pitchFamily="34" charset="0"/>
              </a:rPr>
              <a:t>v</a:t>
            </a:r>
            <a:r>
              <a:rPr lang="vi-VN" sz="2800" dirty="0">
                <a:cs typeface="Arial" panose="020B0604020202020204" pitchFamily="34" charset="0"/>
              </a:rPr>
              <a:t>) /</a:t>
            </a:r>
            <a:r>
              <a:rPr lang="vi-VN" sz="2800" dirty="0">
                <a:solidFill>
                  <a:srgbClr val="FF0000"/>
                </a:solidFill>
                <a:cs typeface="Arial" panose="020B0604020202020204" pitchFamily="34" charset="0"/>
              </a:rPr>
              <a:t>kənˈsuːm</a:t>
            </a:r>
            <a:r>
              <a:rPr lang="vi-VN" sz="2800" dirty="0">
                <a:cs typeface="Arial" panose="020B0604020202020204" pitchFamily="34" charset="0"/>
              </a:rPr>
              <a:t>/ </a:t>
            </a:r>
            <a:r>
              <a:rPr lang="en-US" sz="2800" dirty="0" err="1">
                <a:cs typeface="Arial" panose="020B0604020202020204" pitchFamily="34" charset="0"/>
              </a:rPr>
              <a:t>tiêu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thụ</a:t>
            </a:r>
            <a:endParaRPr lang="en-US" sz="28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418" y="1556235"/>
            <a:ext cx="11362534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biofuel </a:t>
            </a:r>
            <a:r>
              <a:rPr lang="en-US" sz="2800" dirty="0">
                <a:cs typeface="Arial" panose="020B0604020202020204" pitchFamily="34" charset="0"/>
              </a:rPr>
              <a:t>(n) /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baɪəʊfjuːəl</a:t>
            </a:r>
            <a:r>
              <a:rPr lang="en-US" sz="2800" dirty="0">
                <a:cs typeface="Arial" panose="020B0604020202020204" pitchFamily="34" charset="0"/>
              </a:rPr>
              <a:t>/ </a:t>
            </a:r>
            <a:r>
              <a:rPr lang="en-US" sz="2800" dirty="0" err="1">
                <a:cs typeface="Arial" panose="020B0604020202020204" pitchFamily="34" charset="0"/>
              </a:rPr>
              <a:t>nhiên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liệu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sinh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học</a:t>
            </a:r>
            <a:endParaRPr lang="en-US" sz="20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16" name="biofu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88259" y="649427"/>
            <a:ext cx="609600" cy="609600"/>
          </a:xfrm>
          <a:prstGeom prst="rect">
            <a:avLst/>
          </a:prstGeom>
        </p:spPr>
      </p:pic>
      <p:pic>
        <p:nvPicPr>
          <p:cNvPr id="17" name="consum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6367" y="706764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0079" y="4961029"/>
            <a:ext cx="11371227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tax </a:t>
            </a:r>
            <a:r>
              <a:rPr lang="en-US" sz="2800" dirty="0">
                <a:cs typeface="Arial" panose="020B0604020202020204" pitchFamily="34" charset="0"/>
              </a:rPr>
              <a:t>(n) /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tæks</a:t>
            </a:r>
            <a:r>
              <a:rPr lang="en-US" sz="2800" dirty="0">
                <a:cs typeface="Arial" panose="020B0604020202020204" pitchFamily="34" charset="0"/>
              </a:rPr>
              <a:t>/ </a:t>
            </a:r>
            <a:r>
              <a:rPr lang="en-US" sz="2800" dirty="0" err="1">
                <a:cs typeface="Arial" panose="020B0604020202020204" pitchFamily="34" charset="0"/>
              </a:rPr>
              <a:t>thuế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415" y="4282235"/>
            <a:ext cx="11371227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switch </a:t>
            </a:r>
            <a:r>
              <a:rPr lang="vi-VN" sz="2800" dirty="0">
                <a:cs typeface="Arial" panose="020B0604020202020204" pitchFamily="34" charset="0"/>
              </a:rPr>
              <a:t>(v) /</a:t>
            </a:r>
            <a:r>
              <a:rPr lang="vi-VN" sz="2800" dirty="0">
                <a:solidFill>
                  <a:srgbClr val="FF0000"/>
                </a:solidFill>
                <a:cs typeface="Arial" panose="020B0604020202020204" pitchFamily="34" charset="0"/>
              </a:rPr>
              <a:t>swɪtʃ</a:t>
            </a:r>
            <a:r>
              <a:rPr lang="vi-VN" sz="2800" dirty="0">
                <a:cs typeface="Arial" panose="020B0604020202020204" pitchFamily="34" charset="0"/>
              </a:rPr>
              <a:t>/ </a:t>
            </a:r>
            <a:r>
              <a:rPr lang="en-US" sz="2800" dirty="0" err="1">
                <a:cs typeface="Arial" panose="020B0604020202020204" pitchFamily="34" charset="0"/>
              </a:rPr>
              <a:t>chuyển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thay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đổi</a:t>
            </a:r>
            <a:endParaRPr lang="en-US" sz="28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4562" y="3635886"/>
            <a:ext cx="11362534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sustainable </a:t>
            </a:r>
            <a:r>
              <a:rPr lang="en-US" sz="2800" dirty="0">
                <a:cs typeface="Arial" panose="020B0604020202020204" pitchFamily="34" charset="0"/>
              </a:rPr>
              <a:t>(</a:t>
            </a:r>
            <a:r>
              <a:rPr lang="en-US" sz="2800" dirty="0" err="1">
                <a:cs typeface="Arial" panose="020B0604020202020204" pitchFamily="34" charset="0"/>
              </a:rPr>
              <a:t>adj</a:t>
            </a:r>
            <a:r>
              <a:rPr lang="en-US" sz="2800" dirty="0">
                <a:cs typeface="Arial" panose="020B0604020202020204" pitchFamily="34" charset="0"/>
              </a:rPr>
              <a:t>) /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səˈsteɪnəbl</a:t>
            </a:r>
            <a:r>
              <a:rPr lang="en-US" sz="2800" dirty="0">
                <a:cs typeface="Arial" panose="020B0604020202020204" pitchFamily="34" charset="0"/>
              </a:rPr>
              <a:t>/ </a:t>
            </a:r>
            <a:r>
              <a:rPr lang="en-US" sz="2800" dirty="0" err="1">
                <a:cs typeface="Arial" panose="020B0604020202020204" pitchFamily="34" charset="0"/>
              </a:rPr>
              <a:t>bền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vững</a:t>
            </a:r>
            <a:endParaRPr lang="en-US" sz="20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21" name="prohibi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7313" y="634554"/>
            <a:ext cx="609600" cy="609600"/>
          </a:xfrm>
          <a:prstGeom prst="rect">
            <a:avLst/>
          </a:prstGeom>
        </p:spPr>
      </p:pic>
      <p:pic>
        <p:nvPicPr>
          <p:cNvPr id="23" name="switch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88259" y="645809"/>
            <a:ext cx="609600" cy="609600"/>
          </a:xfrm>
          <a:prstGeom prst="rect">
            <a:avLst/>
          </a:prstGeom>
        </p:spPr>
      </p:pic>
      <p:pic>
        <p:nvPicPr>
          <p:cNvPr id="24" name="tax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7313" y="690532"/>
            <a:ext cx="609600" cy="609600"/>
          </a:xfrm>
          <a:prstGeom prst="rect">
            <a:avLst/>
          </a:prstGeom>
        </p:spPr>
      </p:pic>
      <p:pic>
        <p:nvPicPr>
          <p:cNvPr id="27" name="sustainabl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88259" y="66907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3612" y="393849"/>
            <a:ext cx="875110" cy="91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0226" y="689513"/>
            <a:ext cx="1110031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cs typeface="Arial" panose="020B0604020202020204" pitchFamily="34" charset="0"/>
              </a:rPr>
              <a:t>Practice saying these words with a partner.</a:t>
            </a:r>
          </a:p>
        </p:txBody>
      </p:sp>
    </p:spTree>
    <p:extLst>
      <p:ext uri="{BB962C8B-B14F-4D97-AF65-F5344CB8AC3E}">
        <p14:creationId xmlns:p14="http://schemas.microsoft.com/office/powerpoint/2010/main" val="212191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5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37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32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27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87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9003" y="837655"/>
          <a:ext cx="1173044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5224">
                  <a:extLst>
                    <a:ext uri="{9D8B030D-6E8A-4147-A177-3AD203B41FA5}">
                      <a16:colId xmlns:a16="http://schemas.microsoft.com/office/drawing/2014/main" val="3788395717"/>
                    </a:ext>
                  </a:extLst>
                </a:gridCol>
                <a:gridCol w="5865224">
                  <a:extLst>
                    <a:ext uri="{9D8B030D-6E8A-4147-A177-3AD203B41FA5}">
                      <a16:colId xmlns:a16="http://schemas.microsoft.com/office/drawing/2014/main" val="3306069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 Governments should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u="sng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prohibit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farmers from destroying forests to step deforestation.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a. Use something,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usually in large amounts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99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2. We can </a:t>
                      </a:r>
                      <a:r>
                        <a:rPr lang="en-US" sz="2200" b="1" u="sng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switch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from oil to solar power.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b. Energy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made from living things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72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3. Governments should increase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US" sz="2200" b="1" u="sng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tax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on gas to make it more expensive.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c. Part of the money that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we earn or spend, which goes to the government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90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200" b="1" u="sng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Biofuel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are much cleaner than fossil fuels.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d. Stop something by using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a rule or law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1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5. If we continue to </a:t>
                      </a:r>
                      <a:r>
                        <a:rPr lang="en-US" sz="2200" b="1" u="sng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consume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fossil fuels, global warming will get worse.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e. Change to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something different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05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 Wind and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solar energy are more </a:t>
                      </a:r>
                      <a:r>
                        <a:rPr lang="en-US" sz="2200" b="1" u="sng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sustainable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than fossil fuels.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f. Using natural products and energy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that doesn’t damage the environment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84654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036423" y="1476103"/>
            <a:ext cx="2220686" cy="23905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351314"/>
            <a:ext cx="3971109" cy="2377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46320" y="2972616"/>
            <a:ext cx="1410789" cy="187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41417" y="2249872"/>
            <a:ext cx="4532810" cy="17706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41617" y="1146470"/>
            <a:ext cx="2932610" cy="34841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00701" y="5765208"/>
            <a:ext cx="656408" cy="1057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2C726E4-B4F7-5F05-5918-D7D951FDEDA9}"/>
              </a:ext>
            </a:extLst>
          </p:cNvPr>
          <p:cNvSpPr txBox="1"/>
          <p:nvPr/>
        </p:nvSpPr>
        <p:spPr>
          <a:xfrm>
            <a:off x="252549" y="305078"/>
            <a:ext cx="1043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a. Match the underlined words with the definitions</a:t>
            </a:r>
          </a:p>
        </p:txBody>
      </p:sp>
    </p:spTree>
    <p:extLst>
      <p:ext uri="{BB962C8B-B14F-4D97-AF65-F5344CB8AC3E}">
        <p14:creationId xmlns:p14="http://schemas.microsoft.com/office/powerpoint/2010/main" val="1304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377" y="613958"/>
            <a:ext cx="116082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b. Talk about things that can be done to help the environment where you live.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39" y="1937397"/>
            <a:ext cx="10950889" cy="1323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DA20FA-3A9A-1EB1-AE0C-AE855F916027}"/>
              </a:ext>
            </a:extLst>
          </p:cNvPr>
          <p:cNvSpPr txBox="1"/>
          <p:nvPr/>
        </p:nvSpPr>
        <p:spPr>
          <a:xfrm>
            <a:off x="1027651" y="3200401"/>
            <a:ext cx="105152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-plant trees</a:t>
            </a:r>
          </a:p>
          <a:p>
            <a:r>
              <a:rPr lang="en-US" sz="4000" b="1" dirty="0"/>
              <a:t>-stop using plastic bags</a:t>
            </a:r>
          </a:p>
          <a:p>
            <a:r>
              <a:rPr lang="en-US" sz="4000" b="1" dirty="0">
                <a:cs typeface="Arial" panose="020B0604020202020204" pitchFamily="34" charset="0"/>
              </a:rPr>
              <a:t>-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consume biofuels</a:t>
            </a:r>
            <a:r>
              <a:rPr lang="en-US" sz="4000" b="1" dirty="0">
                <a:cs typeface="Arial" panose="020B0604020202020204" pitchFamily="34" charset="0"/>
              </a:rPr>
              <a:t> instead of fossil fuels.</a:t>
            </a:r>
          </a:p>
          <a:p>
            <a:r>
              <a:rPr lang="en-US" sz="4000" b="1" dirty="0">
                <a:cs typeface="Arial" panose="020B0604020202020204" pitchFamily="34" charset="0"/>
              </a:rPr>
              <a:t>-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switch</a:t>
            </a:r>
            <a:r>
              <a:rPr lang="en-US" sz="4000" b="1" dirty="0">
                <a:cs typeface="Arial" panose="020B0604020202020204" pitchFamily="34" charset="0"/>
              </a:rPr>
              <a:t> from fossil fuels to 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sustainable </a:t>
            </a:r>
            <a:r>
              <a:rPr lang="en-US" sz="4000" b="1" dirty="0">
                <a:cs typeface="Arial" panose="020B0604020202020204" pitchFamily="34" charset="0"/>
              </a:rPr>
              <a:t>kinds of energy.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6D05DFE-32D1-284C-C37E-33E21A698F2B}"/>
              </a:ext>
            </a:extLst>
          </p:cNvPr>
          <p:cNvCxnSpPr>
            <a:cxnSpLocks/>
          </p:cNvCxnSpPr>
          <p:nvPr/>
        </p:nvCxnSpPr>
        <p:spPr>
          <a:xfrm flipV="1">
            <a:off x="1252467" y="2712192"/>
            <a:ext cx="2021675" cy="87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1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3672F8-C9A0-9DDC-2415-F1F6F651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E352C4-50C3-91DC-A642-2B766A60F393}"/>
              </a:ext>
            </a:extLst>
          </p:cNvPr>
          <p:cNvSpPr txBox="1"/>
          <p:nvPr/>
        </p:nvSpPr>
        <p:spPr>
          <a:xfrm>
            <a:off x="750627" y="1981730"/>
            <a:ext cx="9853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CC"/>
                </a:solidFill>
                <a:cs typeface="Arial" panose="020B0604020202020204" pitchFamily="34" charset="0"/>
              </a:rPr>
              <a:t>B. Reading</a:t>
            </a:r>
          </a:p>
        </p:txBody>
      </p:sp>
    </p:spTree>
    <p:extLst>
      <p:ext uri="{BB962C8B-B14F-4D97-AF65-F5344CB8AC3E}">
        <p14:creationId xmlns:p14="http://schemas.microsoft.com/office/powerpoint/2010/main" val="263605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83" y="2119416"/>
            <a:ext cx="11878154" cy="41858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3785" y="339638"/>
            <a:ext cx="116082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cs typeface="Arial" panose="020B0604020202020204" pitchFamily="34" charset="0"/>
              </a:rPr>
              <a:t>a. Read the magazine article and circle the main idea.</a:t>
            </a:r>
          </a:p>
          <a:p>
            <a:r>
              <a:rPr lang="en-US" sz="3600" b="1" i="1" dirty="0">
                <a:cs typeface="Arial" panose="020B0604020202020204" pitchFamily="34" charset="0"/>
              </a:rPr>
              <a:t>1. the effects of global warming</a:t>
            </a:r>
          </a:p>
          <a:p>
            <a:r>
              <a:rPr lang="en-US" sz="3600" b="1" i="1" dirty="0">
                <a:cs typeface="Arial" panose="020B0604020202020204" pitchFamily="34" charset="0"/>
              </a:rPr>
              <a:t>2. ways to stop global warming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98209" y="4481998"/>
            <a:ext cx="2913017" cy="87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5708" y="4898513"/>
            <a:ext cx="2890292" cy="174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638904" y="4889805"/>
            <a:ext cx="1336766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04447" y="5364461"/>
            <a:ext cx="2468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147685" y="5355753"/>
            <a:ext cx="1676400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02219" y="5779092"/>
            <a:ext cx="2947374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312418" y="5794996"/>
            <a:ext cx="1380309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747243" y="6190410"/>
            <a:ext cx="33487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7692727" y="6184737"/>
            <a:ext cx="31299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3804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1530855"/>
            <a:ext cx="11674048" cy="417095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8668713" y="1820760"/>
            <a:ext cx="2926080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73799" y="2082017"/>
            <a:ext cx="62701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2256503" y="2095079"/>
            <a:ext cx="42622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64302" y="2369401"/>
            <a:ext cx="2468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717890" y="2669846"/>
            <a:ext cx="52048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3270" y="2943664"/>
            <a:ext cx="2468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1182" y="3545057"/>
            <a:ext cx="446749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529862" y="3866176"/>
            <a:ext cx="38532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103936" y="4799843"/>
            <a:ext cx="46094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799" y="5083208"/>
            <a:ext cx="2357846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9343F99-B779-9934-D92F-EE64C73EED08}"/>
              </a:ext>
            </a:extLst>
          </p:cNvPr>
          <p:cNvSpPr/>
          <p:nvPr/>
        </p:nvSpPr>
        <p:spPr>
          <a:xfrm>
            <a:off x="583785" y="339638"/>
            <a:ext cx="11608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cs typeface="Arial" panose="020B0604020202020204" pitchFamily="34" charset="0"/>
              </a:rPr>
              <a:t>a. Read the magazine article and circle the main idea.</a:t>
            </a:r>
          </a:p>
          <a:p>
            <a:r>
              <a:rPr lang="en-US" sz="3200" b="1" i="1" dirty="0">
                <a:cs typeface="Arial" panose="020B0604020202020204" pitchFamily="34" charset="0"/>
              </a:rPr>
              <a:t>1. the effects of global warming   2. ways to stop global warming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E31E30-7AC0-7AB6-46C8-6FA694074596}"/>
              </a:ext>
            </a:extLst>
          </p:cNvPr>
          <p:cNvSpPr/>
          <p:nvPr/>
        </p:nvSpPr>
        <p:spPr>
          <a:xfrm>
            <a:off x="6186770" y="836528"/>
            <a:ext cx="482908" cy="5785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042025-14BE-FF28-1843-5B1D6BBE9201}"/>
              </a:ext>
            </a:extLst>
          </p:cNvPr>
          <p:cNvCxnSpPr>
            <a:cxnSpLocks/>
          </p:cNvCxnSpPr>
          <p:nvPr/>
        </p:nvCxnSpPr>
        <p:spPr>
          <a:xfrm>
            <a:off x="661182" y="5404327"/>
            <a:ext cx="6137824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66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6BEE4-B60F-9A5C-9C0D-9729DDFA8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DD3BD0-B3D9-9317-C0B2-5658CABC09ED}"/>
              </a:ext>
            </a:extLst>
          </p:cNvPr>
          <p:cNvSpPr/>
          <p:nvPr/>
        </p:nvSpPr>
        <p:spPr>
          <a:xfrm>
            <a:off x="450803" y="274464"/>
            <a:ext cx="10997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Now, read and answer the questions.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92FF04-E209-39B3-6470-9216D6046186}"/>
              </a:ext>
            </a:extLst>
          </p:cNvPr>
          <p:cNvSpPr/>
          <p:nvPr/>
        </p:nvSpPr>
        <p:spPr>
          <a:xfrm>
            <a:off x="275230" y="1230864"/>
            <a:ext cx="116415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According to the article,………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1.What creates sulfur dioxide?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The word “ consume” in paragraph 1 is closest in meaning to……………….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a. eat        			b. use                    c. destroy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3.What could we replace gas with?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4. What should we stop using in the busy parts of towns?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5. How can people save energy at home?</a:t>
            </a:r>
          </a:p>
          <a:p>
            <a:r>
              <a:rPr lang="en-US" sz="4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522638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>
            <a:extLst>
              <a:ext uri="{FF2B5EF4-FFF2-40B4-BE49-F238E27FC236}">
                <a16:creationId xmlns:a16="http://schemas.microsoft.com/office/drawing/2014/main" id="{FF1FAE21-F4BE-6048-A75E-2BD8D890BC25}"/>
              </a:ext>
            </a:extLst>
          </p:cNvPr>
          <p:cNvSpPr/>
          <p:nvPr/>
        </p:nvSpPr>
        <p:spPr>
          <a:xfrm>
            <a:off x="4608512" y="1676400"/>
            <a:ext cx="2490788" cy="22860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V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Question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1AFE7-53C6-5F49-8CE0-EA7EE23CEA4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20900" y="228600"/>
            <a:ext cx="7772400" cy="11652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VN" sz="4800" b="1" dirty="0">
                <a:solidFill>
                  <a:srgbClr val="C00000"/>
                </a:solidFill>
              </a:rPr>
              <a:t>Game: Secret in the ball</a:t>
            </a:r>
            <a:br>
              <a:rPr lang="en-US" altLang="en-VN" sz="3200" b="1" dirty="0">
                <a:solidFill>
                  <a:srgbClr val="FF0000"/>
                </a:solidFill>
              </a:rPr>
            </a:br>
            <a:endParaRPr lang="en-US" altLang="en-VN" sz="3200" b="1" dirty="0">
              <a:solidFill>
                <a:srgbClr val="0000CC"/>
              </a:solidFill>
            </a:endParaRPr>
          </a:p>
        </p:txBody>
      </p:sp>
      <p:pic>
        <p:nvPicPr>
          <p:cNvPr id="4" name="Picture 3" descr="cau mon 5.png">
            <a:extLst>
              <a:ext uri="{FF2B5EF4-FFF2-40B4-BE49-F238E27FC236}">
                <a16:creationId xmlns:a16="http://schemas.microsoft.com/office/drawing/2014/main" id="{23FFB042-69C1-C340-A61A-8287F1360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4278312" y="1186656"/>
            <a:ext cx="170973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>
            <a:extLst>
              <a:ext uri="{FF2B5EF4-FFF2-40B4-BE49-F238E27FC236}">
                <a16:creationId xmlns:a16="http://schemas.microsoft.com/office/drawing/2014/main" id="{030E4E63-C430-C048-BBFC-DCD7F57BA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5988050" y="1186656"/>
            <a:ext cx="16002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u mon 5.png">
            <a:extLst>
              <a:ext uri="{FF2B5EF4-FFF2-40B4-BE49-F238E27FC236}">
                <a16:creationId xmlns:a16="http://schemas.microsoft.com/office/drawing/2014/main" id="{2C7D1562-2739-CA46-BE92-8786BAC06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>
            <a:extLst>
              <a:ext uri="{FF2B5EF4-FFF2-40B4-BE49-F238E27FC236}">
                <a16:creationId xmlns:a16="http://schemas.microsoft.com/office/drawing/2014/main" id="{D0CBF7C6-32D3-D049-9244-54F9D68D4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8B950491-98FD-194C-A140-E72512746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AEF1AAF0-7567-9548-9DC3-CA9F16A8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6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>
            <a:extLst>
              <a:ext uri="{FF2B5EF4-FFF2-40B4-BE49-F238E27FC236}">
                <a16:creationId xmlns:a16="http://schemas.microsoft.com/office/drawing/2014/main" id="{9E118C23-CD2A-6F40-93E5-B9551C398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>
            <a:extLst>
              <a:ext uri="{FF2B5EF4-FFF2-40B4-BE49-F238E27FC236}">
                <a16:creationId xmlns:a16="http://schemas.microsoft.com/office/drawing/2014/main" id="{D4A5D6D3-C7B2-2F46-AFB9-5AB0FBBB6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905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>
            <a:extLst>
              <a:ext uri="{FF2B5EF4-FFF2-40B4-BE49-F238E27FC236}">
                <a16:creationId xmlns:a16="http://schemas.microsoft.com/office/drawing/2014/main" id="{8EEBB00E-0F77-FB45-91FA-1452D1AA0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B4616D2-7678-9F4C-85CA-312320DA3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11" t="19178" r="13409" b="22009"/>
          <a:stretch/>
        </p:blipFill>
        <p:spPr>
          <a:xfrm>
            <a:off x="1" y="11133"/>
            <a:ext cx="764088" cy="7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C -0.00018 -0.01735 -0.0007 -0.03377 -0.00087 -0.03377 C -0.00209 -0.03377 -0.0033 0.2315 -0.0033 0.49745 C -0.0033 0.36309 -0.004 0.2315 -0.00452 0.2315 C -0.00521 0.2315 -0.00573 0.36494 -0.00573 0.49745 C -0.00573 0.43108 -0.00608 0.36309 -0.00643 0.36309 C -0.00677 0.36309 -0.00712 0.429 -0.00712 0.49745 C -0.00712 0.46276 -0.00729 0.43108 -0.00729 0.43108 C -0.00747 0.43108 -0.00764 0.46485 -0.00764 0.49745 C -0.00764 0.48011 -0.00782 0.46276 -0.00782 0.46276 C -0.00782 0.46276 -0.00799 0.48011 -0.00799 0.49745 C -0.00799 0.4882 -0.00799 0.48011 -0.00816 0.48011 C -0.00816 0.48219 -0.00816 0.4882 -0.00816 0.49745 C -0.00816 0.49237 -0.00816 0.4882 -0.00816 0.4882 C -0.00816 0.49075 -0.00816 0.49283 -0.00816 0.49745 C -0.00816 0.49491 -0.00816 0.49237 -0.00816 0.49075 C -0.00834 0.49075 -0.00834 0.49283 -0.00834 0.49537 C -0.00834 0.49537 -0.00834 0.49283 -0.00834 0.49075 C -0.00834 0.49075 -0.00834 0.49283 -0.00834 0.49537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3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02466 -0.00277 -0.02153 -0.01827 -0.02066 -0.01827 C -0.01459 -0.01827 -0.00851 0.22919 -0.00851 0.47734 C -0.00851 0.35222 -0.00556 0.22919 -0.00243 0.22919 C 0.00052 0.22919 0.00364 0.35384 0.00364 0.47734 C 0.00364 0.41536 0.00538 0.35222 0.00659 0.35222 C 0.00833 0.35222 0.00972 0.41328 0.00972 0.47734 C 0.00972 0.44496 0.01059 0.41536 0.01146 0.41536 C 0.01232 0.41536 0.01319 0.44681 0.01319 0.47734 C 0.01319 0.46092 0.01354 0.44496 0.01354 0.44519 C 0.01406 0.44496 0.01441 0.46092 0.01441 0.47734 C 0.01441 0.46878 0.01493 0.46092 0.01493 0.46115 C 0.01493 0.46323 0.01527 0.46878 0.01527 0.47734 C 0.01527 0.47295 0.01527 0.46878 0.0158 0.46878 C 0.0158 0.47086 0.0158 0.47318 0.0158 0.47734 C 0.0158 0.4748 0.0158 0.47295 0.0158 0.47086 C 0.01614 0.47086 0.01614 0.47318 0.01614 0.47526 C 0.01614 0.47572 0.01614 0.47318 0.01614 0.47086 C 0.01666 0.47086 0.01666 0.47318 0.01666 0.47526 " pathEditMode="relative" rAng="0" ptsTypes="ff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646 C -0.05798 0.16582 -0.05625 0.15541 -0.05573 0.15541 C -0.05208 0.15541 -0.04843 0.32192 -0.04843 0.48844 C -0.04843 0.40426 -0.04652 0.32192 -0.04479 0.32192 C -0.04288 0.32192 -0.04114 0.40564 -0.04114 0.48844 C -0.04114 0.44681 -0.0401 0.40426 -0.03923 0.40426 C -0.03819 0.40426 -0.03732 0.44565 -0.03732 0.48844 C -0.03732 0.46693 -0.0368 0.44681 -0.03645 0.44681 C -0.03593 0.44681 -0.03541 0.46809 -0.03541 0.48844 C -0.03541 0.47757 -0.03524 0.46693 -0.03507 0.46693 C -0.03489 0.46693 -0.03455 0.47757 -0.03455 0.48844 C -0.03455 0.48289 -0.03437 0.47757 -0.0342 0.47757 C -0.0342 0.47895 -0.03402 0.48289 -0.03402 0.48844 C -0.03402 0.48543 -0.03402 0.48289 -0.03385 0.48289 C -0.03385 0.48427 -0.03385 0.48566 -0.03385 0.48844 C -0.03385 0.48682 -0.03385 0.48543 -0.03385 0.48427 C -0.03368 0.48427 -0.03368 0.48566 -0.03368 0.48705 C -0.0335 0.48705 -0.0335 0.48566 -0.0335 0.48427 C -0.03333 0.48427 -0.03333 0.48566 -0.03333 0.48705 " pathEditMode="relative" rAng="0" ptsTypes="fffffffffffffffffff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0.00052 -0.00855 0.0026 -0.01688 0.0033 -0.01688 C 0.00798 -0.01688 0.01267 0.11679 0.01267 0.25047 C 0.01267 0.18294 0.0151 0.11679 0.01736 0.11679 C 0.01979 0.11679 0.02187 0.18386 0.02187 0.25047 C 0.02187 0.21693 0.02309 0.18294 0.0243 0.18294 C 0.02552 0.18294 0.02673 0.21601 0.02673 0.25047 C 0.02673 0.23312 0.02725 0.21693 0.02795 0.21693 C 0.02847 0.21693 0.02916 0.23405 0.02916 0.25047 C 0.02916 0.24168 0.02934 0.23312 0.02968 0.23312 C 0.02986 0.23312 0.03021 0.24168 0.03021 0.25047 C 0.03021 0.24584 0.03038 0.24168 0.03055 0.24168 C 0.03055 0.24284 0.0309 0.24584 0.0309 0.25047 C 0.0309 0.24815 0.0309 0.24584 0.03107 0.24584 C 0.03107 0.247 0.03125 0.24815 0.03125 0.25047 C 0.03125 0.24931 0.03125 0.24815 0.03125 0.247 C 0.03142 0.247 0.03142 0.24815 0.03142 0.24931 C 0.03159 0.24931 0.03159 0.24815 0.03159 0.247 C 0.03177 0.247 0.03177 0.24815 0.03177 0.24931 " pathEditMode="relative" rAng="0" ptsTypes="ffffffffffffffff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04 C 0.0007 -0.00161 0.0033 -0.02035 0.00417 -0.02035 C 0.01007 -0.02035 0.01598 0.284 0.01598 0.58835 C 0.01598 0.43479 0.0191 0.284 0.02188 0.284 C 0.02483 0.284 0.02778 0.43641 0.02778 0.58835 C 0.02778 0.51226 0.02917 0.43479 0.03073 0.43479 C 0.0323 0.43479 0.03368 0.50995 0.03368 0.58835 C 0.03368 0.5488 0.03455 0.51226 0.03525 0.51226 C 0.03594 0.51226 0.03681 0.55111 0.03681 0.58835 C 0.03681 0.56846 0.03716 0.5488 0.0375 0.5488 C 0.03768 0.5488 0.0382 0.56846 0.0382 0.58835 C 0.0382 0.57817 0.03837 0.56846 0.03872 0.56846 C 0.03872 0.57123 0.03907 0.57817 0.03907 0.58835 C 0.03907 0.58303 0.03907 0.57817 0.03924 0.57817 C 0.03924 0.58072 0.03941 0.58349 0.03941 0.58835 C 0.03941 0.58557 0.03941 0.58303 0.03941 0.58072 C 0.03959 0.58072 0.03959 0.58349 0.03959 0.58604 C 0.03976 0.58604 0.03976 0.58349 0.03976 0.58072 C 0.04011 0.58072 0.04011 0.58349 0.04011 0.58604 " pathEditMode="relative" rAng="0" ptsTypes="fffffffffffffffffff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6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C 0.00035 -0.01549 0.00209 -0.03006 0.00261 -0.03006 C 0.0066 -0.03006 0.01042 0.20722 0.01042 0.44565 C 0.01042 0.32516 0.0125 0.20722 0.01424 0.20722 C 0.01632 0.20722 0.01823 0.32701 0.01823 0.44565 C 0.01823 0.38622 0.01927 0.32516 0.02014 0.32516 C 0.02118 0.32516 0.02223 0.38414 0.02223 0.44565 C 0.02223 0.41443 0.02275 0.38622 0.02309 0.38622 C 0.02379 0.38622 0.02431 0.41628 0.02431 0.44565 C 0.02431 0.4297 0.02448 0.41443 0.02466 0.41443 C 0.02483 0.41443 0.02518 0.4297 0.02518 0.44565 C 0.02518 0.43756 0.02535 0.4297 0.02535 0.43016 C 0.02535 0.43178 0.0257 0.43756 0.0257 0.44565 C 0.0257 0.44103 0.0257 0.43756 0.02587 0.43756 C 0.02587 0.43941 0.02587 0.44126 0.02587 0.44565 C 0.02587 0.44288 0.02587 0.44103 0.02587 0.43941 C 0.02605 0.43941 0.02605 0.44126 0.02605 0.44334 C 0.02622 0.44334 0.02622 0.44126 0.02622 0.43941 C 0.02657 0.43941 0.02657 0.44126 0.02657 0.44334 " pathEditMode="relative" rAng="0" ptsTypes="fffffffffffffffffff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0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00463 L -0.11601 -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07 -0.00463 L 0.0806 -0.00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4C028-F152-1B43-B732-1BA06259D491}"/>
              </a:ext>
            </a:extLst>
          </p:cNvPr>
          <p:cNvSpPr txBox="1"/>
          <p:nvPr/>
        </p:nvSpPr>
        <p:spPr>
          <a:xfrm>
            <a:off x="300789" y="1500188"/>
            <a:ext cx="11400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VN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ule: </a:t>
            </a:r>
          </a:p>
          <a:p>
            <a:pPr marL="285750" indent="-285750">
              <a:buFontTx/>
              <a:buChar char="-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hoose a ball which has your question in it.</a:t>
            </a:r>
          </a:p>
          <a:p>
            <a:pPr marL="285750" indent="-285750">
              <a:buFontTx/>
              <a:buChar char="-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 5s to give your group’s answer.</a:t>
            </a:r>
          </a:p>
          <a:p>
            <a:pPr marL="285750" indent="-285750">
              <a:buFontTx/>
              <a:buChar char="-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10 points for one correct answer. </a:t>
            </a:r>
          </a:p>
          <a:p>
            <a:pPr marL="285750" indent="-285750">
              <a:buFontTx/>
              <a:buChar char="-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10 or 20 points without answering any questions if you choose lucky ball.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52F3446-A804-9A42-A3DA-D768B42A2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1" t="19178" r="13409" b="22009"/>
          <a:stretch/>
        </p:blipFill>
        <p:spPr>
          <a:xfrm>
            <a:off x="1" y="11133"/>
            <a:ext cx="764088" cy="7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5" t="22992" b="10800"/>
          <a:stretch/>
        </p:blipFill>
        <p:spPr>
          <a:xfrm>
            <a:off x="1774209" y="781334"/>
            <a:ext cx="7342496" cy="40670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959D62-4B50-0BC6-6763-8A18E7531933}"/>
              </a:ext>
            </a:extLst>
          </p:cNvPr>
          <p:cNvSpPr/>
          <p:nvPr/>
        </p:nvSpPr>
        <p:spPr>
          <a:xfrm>
            <a:off x="713753" y="195022"/>
            <a:ext cx="11608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  <a:cs typeface="Arial" panose="020B0604020202020204" pitchFamily="34" charset="0"/>
              </a:rPr>
              <a:t>Look at the picture and answer some questions.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E0ED7-BC46-4BB8-F4F9-5C083E058E1E}"/>
              </a:ext>
            </a:extLst>
          </p:cNvPr>
          <p:cNvSpPr/>
          <p:nvPr/>
        </p:nvSpPr>
        <p:spPr>
          <a:xfrm>
            <a:off x="668584" y="4912056"/>
            <a:ext cx="10551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1. How does the activity help the environment?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BE76D-3E4F-AFB3-A10F-36746DB4A7FC}"/>
              </a:ext>
            </a:extLst>
          </p:cNvPr>
          <p:cNvSpPr/>
          <p:nvPr/>
        </p:nvSpPr>
        <p:spPr>
          <a:xfrm>
            <a:off x="668584" y="5471448"/>
            <a:ext cx="11653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2. What things do you do that help the environment?</a:t>
            </a:r>
          </a:p>
        </p:txBody>
      </p:sp>
    </p:spTree>
    <p:extLst>
      <p:ext uri="{BB962C8B-B14F-4D97-AF65-F5344CB8AC3E}">
        <p14:creationId xmlns:p14="http://schemas.microsoft.com/office/powerpoint/2010/main" val="22361221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0C96742B-E19A-0D4B-A70E-73870C36A1D9}"/>
              </a:ext>
            </a:extLst>
          </p:cNvPr>
          <p:cNvSpPr/>
          <p:nvPr/>
        </p:nvSpPr>
        <p:spPr>
          <a:xfrm>
            <a:off x="2667000" y="16002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:a16="http://schemas.microsoft.com/office/drawing/2014/main" id="{405030D0-6F68-1949-9DDE-E7997A9CA978}"/>
              </a:ext>
            </a:extLst>
          </p:cNvPr>
          <p:cNvSpPr/>
          <p:nvPr/>
        </p:nvSpPr>
        <p:spPr>
          <a:xfrm>
            <a:off x="3962400" y="16002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5" action="ppaction://hlinksldjump"/>
            <a:extLst>
              <a:ext uri="{FF2B5EF4-FFF2-40B4-BE49-F238E27FC236}">
                <a16:creationId xmlns:a16="http://schemas.microsoft.com/office/drawing/2014/main" id="{1C164858-FC70-074C-8F90-AE9EF4C65E57}"/>
              </a:ext>
            </a:extLst>
          </p:cNvPr>
          <p:cNvSpPr/>
          <p:nvPr/>
        </p:nvSpPr>
        <p:spPr>
          <a:xfrm>
            <a:off x="5257800" y="1524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Oval 6">
            <a:hlinkClick r:id="rId6" action="ppaction://hlinksldjump"/>
            <a:extLst>
              <a:ext uri="{FF2B5EF4-FFF2-40B4-BE49-F238E27FC236}">
                <a16:creationId xmlns:a16="http://schemas.microsoft.com/office/drawing/2014/main" id="{B623D4AC-879A-3F48-A4BD-E1D1709518F8}"/>
              </a:ext>
            </a:extLst>
          </p:cNvPr>
          <p:cNvSpPr/>
          <p:nvPr/>
        </p:nvSpPr>
        <p:spPr>
          <a:xfrm>
            <a:off x="6553200" y="1524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8" name="Oval 7">
            <a:hlinkClick r:id="rId7" action="ppaction://hlinksldjump"/>
            <a:extLst>
              <a:ext uri="{FF2B5EF4-FFF2-40B4-BE49-F238E27FC236}">
                <a16:creationId xmlns:a16="http://schemas.microsoft.com/office/drawing/2014/main" id="{4458F07F-C3E4-974D-8865-FBB5102156C5}"/>
              </a:ext>
            </a:extLst>
          </p:cNvPr>
          <p:cNvSpPr/>
          <p:nvPr/>
        </p:nvSpPr>
        <p:spPr>
          <a:xfrm>
            <a:off x="6534150" y="298132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9" name="Oval 8">
            <a:hlinkClick r:id="rId8" action="ppaction://hlinksldjump"/>
            <a:extLst>
              <a:ext uri="{FF2B5EF4-FFF2-40B4-BE49-F238E27FC236}">
                <a16:creationId xmlns:a16="http://schemas.microsoft.com/office/drawing/2014/main" id="{20B428E8-F82B-A24E-9728-382D955237FB}"/>
              </a:ext>
            </a:extLst>
          </p:cNvPr>
          <p:cNvSpPr/>
          <p:nvPr/>
        </p:nvSpPr>
        <p:spPr>
          <a:xfrm>
            <a:off x="2590800" y="3048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1" name="Oval 10">
            <a:hlinkClick r:id="rId9" action="ppaction://hlinksldjump"/>
            <a:extLst>
              <a:ext uri="{FF2B5EF4-FFF2-40B4-BE49-F238E27FC236}">
                <a16:creationId xmlns:a16="http://schemas.microsoft.com/office/drawing/2014/main" id="{A20E5637-9043-924F-AC95-A21CCAC8DD89}"/>
              </a:ext>
            </a:extLst>
          </p:cNvPr>
          <p:cNvSpPr/>
          <p:nvPr/>
        </p:nvSpPr>
        <p:spPr>
          <a:xfrm>
            <a:off x="5181600" y="2971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2" name="Oval 11">
            <a:hlinkClick r:id="rId10" action="ppaction://hlinksldjump"/>
            <a:extLst>
              <a:ext uri="{FF2B5EF4-FFF2-40B4-BE49-F238E27FC236}">
                <a16:creationId xmlns:a16="http://schemas.microsoft.com/office/drawing/2014/main" id="{A647A426-15E7-B84F-8E1C-0E380DD51100}"/>
              </a:ext>
            </a:extLst>
          </p:cNvPr>
          <p:cNvSpPr/>
          <p:nvPr/>
        </p:nvSpPr>
        <p:spPr>
          <a:xfrm>
            <a:off x="3886200" y="298132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4" name="Up Arrow Callout 13">
            <a:extLst>
              <a:ext uri="{FF2B5EF4-FFF2-40B4-BE49-F238E27FC236}">
                <a16:creationId xmlns:a16="http://schemas.microsoft.com/office/drawing/2014/main" id="{5F89A02E-1386-394F-865C-46BD9A0AA018}"/>
              </a:ext>
            </a:extLst>
          </p:cNvPr>
          <p:cNvSpPr/>
          <p:nvPr/>
        </p:nvSpPr>
        <p:spPr>
          <a:xfrm>
            <a:off x="3962400" y="51054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VN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Choose a ball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9DE684-09BA-094D-891D-38A792E522A4}"/>
              </a:ext>
            </a:extLst>
          </p:cNvPr>
          <p:cNvSpPr txBox="1">
            <a:spLocks/>
          </p:cNvSpPr>
          <p:nvPr/>
        </p:nvSpPr>
        <p:spPr>
          <a:xfrm>
            <a:off x="2120900" y="228600"/>
            <a:ext cx="77724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VN" sz="4800" b="1" dirty="0">
                <a:solidFill>
                  <a:srgbClr val="C00000"/>
                </a:solidFill>
              </a:rPr>
              <a:t>Game: “Secret in the ball”</a:t>
            </a:r>
            <a:br>
              <a:rPr lang="en-US" altLang="en-VN" sz="3200" b="1" dirty="0">
                <a:solidFill>
                  <a:srgbClr val="FF0000"/>
                </a:solidFill>
              </a:rPr>
            </a:br>
            <a:endParaRPr lang="en-US" altLang="en-VN" sz="3200" b="1" dirty="0">
              <a:solidFill>
                <a:srgbClr val="0000CC"/>
              </a:solidFill>
            </a:endParaRPr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:a16="http://schemas.microsoft.com/office/drawing/2014/main" id="{356D3505-3B59-2B42-95C0-291A92F0D7EA}"/>
              </a:ext>
            </a:extLst>
          </p:cNvPr>
          <p:cNvSpPr/>
          <p:nvPr/>
        </p:nvSpPr>
        <p:spPr>
          <a:xfrm>
            <a:off x="7791450" y="1524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3" name="Action Button: Forward or Next 2">
            <a:extLst>
              <a:ext uri="{FF2B5EF4-FFF2-40B4-BE49-F238E27FC236}">
                <a16:creationId xmlns:a16="http://schemas.microsoft.com/office/drawing/2014/main" id="{A8085A5A-A158-C046-90B7-E995A0E1E79B}"/>
              </a:ext>
            </a:extLst>
          </p:cNvPr>
          <p:cNvSpPr/>
          <p:nvPr/>
        </p:nvSpPr>
        <p:spPr>
          <a:xfrm>
            <a:off x="10972800" y="6276473"/>
            <a:ext cx="1219200" cy="55345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B7C3BC2-0B41-4742-BCD5-2C081792BD0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11" t="19178" r="13409" b="22009"/>
          <a:stretch/>
        </p:blipFill>
        <p:spPr>
          <a:xfrm>
            <a:off x="1" y="11133"/>
            <a:ext cx="764088" cy="7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5F2D34-1E1A-B24C-A31A-3B1897180395}"/>
              </a:ext>
            </a:extLst>
          </p:cNvPr>
          <p:cNvSpPr/>
          <p:nvPr/>
        </p:nvSpPr>
        <p:spPr>
          <a:xfrm>
            <a:off x="3829049" y="685800"/>
            <a:ext cx="4541837" cy="495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87" name="Title 1">
            <a:extLst>
              <a:ext uri="{FF2B5EF4-FFF2-40B4-BE49-F238E27FC236}">
                <a16:creationId xmlns:a16="http://schemas.microsoft.com/office/drawing/2014/main" id="{9CB0B70B-35C7-824A-9D22-C226124209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0495" y="228600"/>
            <a:ext cx="2249905" cy="685800"/>
          </a:xfrm>
        </p:spPr>
        <p:txBody>
          <a:bodyPr>
            <a:normAutofit fontScale="90000"/>
          </a:bodyPr>
          <a:lstStyle/>
          <a:p>
            <a:r>
              <a:rPr lang="en-US" alt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A968E1D5-A7A2-274F-BA8C-FAF237C0428F}"/>
              </a:ext>
            </a:extLst>
          </p:cNvPr>
          <p:cNvSpPr/>
          <p:nvPr/>
        </p:nvSpPr>
        <p:spPr>
          <a:xfrm>
            <a:off x="9672638" y="5815013"/>
            <a:ext cx="1066800" cy="917573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44638984-9BDF-7D44-8E25-708C5779B8B6}"/>
              </a:ext>
            </a:extLst>
          </p:cNvPr>
          <p:cNvSpPr/>
          <p:nvPr/>
        </p:nvSpPr>
        <p:spPr>
          <a:xfrm>
            <a:off x="1652982" y="5627688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VN" b="1" dirty="0">
                <a:solidFill>
                  <a:srgbClr val="FFFFFF"/>
                </a:solidFill>
                <a:latin typeface="Calibri" panose="020F0502020204030204" pitchFamily="34" charset="0"/>
              </a:rPr>
              <a:t>Open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C43DEC62-7667-1545-A763-532F98230D7F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CC194-D7C8-B74F-BFAF-DAD885C9D58E}"/>
              </a:ext>
            </a:extLst>
          </p:cNvPr>
          <p:cNvSpPr txBox="1"/>
          <p:nvPr/>
        </p:nvSpPr>
        <p:spPr>
          <a:xfrm>
            <a:off x="4202114" y="794084"/>
            <a:ext cx="42402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1.What creates sulfur dioxide?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AB7A0-9AE7-004E-8FEC-A0C037848C18}"/>
              </a:ext>
            </a:extLst>
          </p:cNvPr>
          <p:cNvSpPr txBox="1"/>
          <p:nvPr/>
        </p:nvSpPr>
        <p:spPr>
          <a:xfrm>
            <a:off x="4051301" y="2209856"/>
            <a:ext cx="4541837" cy="49616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en-VN" sz="3200" b="1" dirty="0">
                <a:solidFill>
                  <a:srgbClr val="7030A0"/>
                </a:solidFill>
              </a:rPr>
              <a:t> </a:t>
            </a:r>
            <a:r>
              <a:rPr lang="en-US" altLang="en-VN" sz="3200" b="1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>
                <a:solidFill>
                  <a:srgbClr val="FF0000"/>
                </a:solidFill>
              </a:rPr>
              <a:t>Burning fossil fuels</a:t>
            </a:r>
            <a:endParaRPr lang="en-VN" dirty="0">
              <a:solidFill>
                <a:srgbClr val="7030A0"/>
              </a:solidFill>
            </a:endParaRP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8A710393-7F25-FA41-88D1-191B8ACD6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902970" y="-1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5AE143C4-4B72-0F41-BC82-CCC5BEFFE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127353" y="0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33">
            <a:extLst>
              <a:ext uri="{FF2B5EF4-FFF2-40B4-BE49-F238E27FC236}">
                <a16:creationId xmlns:a16="http://schemas.microsoft.com/office/drawing/2014/main" id="{DACB6DDC-BE0F-7E4D-AA12-24028A5E2B6D}"/>
              </a:ext>
            </a:extLst>
          </p:cNvPr>
          <p:cNvGrpSpPr>
            <a:grpSpLocks/>
          </p:cNvGrpSpPr>
          <p:nvPr/>
        </p:nvGrpSpPr>
        <p:grpSpPr bwMode="auto">
          <a:xfrm>
            <a:off x="690463" y="2057397"/>
            <a:ext cx="1371600" cy="1371600"/>
            <a:chOff x="4320" y="2928"/>
            <a:chExt cx="1104" cy="1104"/>
          </a:xfrm>
        </p:grpSpPr>
        <p:sp>
          <p:nvSpPr>
            <p:cNvPr id="15" name="AutoShape 34">
              <a:extLst>
                <a:ext uri="{FF2B5EF4-FFF2-40B4-BE49-F238E27FC236}">
                  <a16:creationId xmlns:a16="http://schemas.microsoft.com/office/drawing/2014/main" id="{8EAFA95F-AE67-9644-8838-76B768894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6" name="WordArt 35">
              <a:extLst>
                <a:ext uri="{FF2B5EF4-FFF2-40B4-BE49-F238E27FC236}">
                  <a16:creationId xmlns:a16="http://schemas.microsoft.com/office/drawing/2014/main" id="{762F760C-E85A-644A-ADED-BA8AE0F7F9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4" y="3274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up</a:t>
              </a:r>
              <a:endParaRPr lang="x-none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WordArt 36">
            <a:extLst>
              <a:ext uri="{FF2B5EF4-FFF2-40B4-BE49-F238E27FC236}">
                <a16:creationId xmlns:a16="http://schemas.microsoft.com/office/drawing/2014/main" id="{EE98C4DC-CD1F-784C-954B-340D459F91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8" name="WordArt 37">
            <a:extLst>
              <a:ext uri="{FF2B5EF4-FFF2-40B4-BE49-F238E27FC236}">
                <a16:creationId xmlns:a16="http://schemas.microsoft.com/office/drawing/2014/main" id="{A5C20863-EEFE-3348-B8A7-801E9B6CC7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431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" name="WordArt 38">
            <a:extLst>
              <a:ext uri="{FF2B5EF4-FFF2-40B4-BE49-F238E27FC236}">
                <a16:creationId xmlns:a16="http://schemas.microsoft.com/office/drawing/2014/main" id="{AAC5CAC5-8B2E-6C40-A659-1ED4D6B50E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4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0" name="WordArt 39">
            <a:extLst>
              <a:ext uri="{FF2B5EF4-FFF2-40B4-BE49-F238E27FC236}">
                <a16:creationId xmlns:a16="http://schemas.microsoft.com/office/drawing/2014/main" id="{8097D5EC-C5FF-4B4A-9671-7312BF2254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200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1" name="WordArt 40">
            <a:extLst>
              <a:ext uri="{FF2B5EF4-FFF2-40B4-BE49-F238E27FC236}">
                <a16:creationId xmlns:a16="http://schemas.microsoft.com/office/drawing/2014/main" id="{B3A0D92D-9C48-CE47-941D-8E9E1832A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49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" name="WordArt 41">
            <a:extLst>
              <a:ext uri="{FF2B5EF4-FFF2-40B4-BE49-F238E27FC236}">
                <a16:creationId xmlns:a16="http://schemas.microsoft.com/office/drawing/2014/main" id="{27A3B8CF-8F4F-D74F-9E76-EE67E0E750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9403" y="2397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6D8AC-02C0-A742-BB61-B7AFD4B07769}"/>
              </a:ext>
            </a:extLst>
          </p:cNvPr>
          <p:cNvSpPr txBox="1"/>
          <p:nvPr/>
        </p:nvSpPr>
        <p:spPr>
          <a:xfrm>
            <a:off x="771802" y="3367088"/>
            <a:ext cx="115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en-VN" sz="3200" b="1" dirty="0"/>
              <a:t>ime </a:t>
            </a:r>
          </a:p>
        </p:txBody>
      </p:sp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24DCD0-0662-0944-B356-631E20104B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11" t="19178" r="13409" b="22009"/>
          <a:stretch/>
        </p:blipFill>
        <p:spPr>
          <a:xfrm>
            <a:off x="1" y="11133"/>
            <a:ext cx="764088" cy="7090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4EB213-0C90-00B1-3293-C65284858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59" y="3656012"/>
            <a:ext cx="11233682" cy="260831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97B5CF-3B68-6B01-F741-F8615D7CFA9F}"/>
              </a:ext>
            </a:extLst>
          </p:cNvPr>
          <p:cNvCxnSpPr>
            <a:cxnSpLocks/>
          </p:cNvCxnSpPr>
          <p:nvPr/>
        </p:nvCxnSpPr>
        <p:spPr>
          <a:xfrm>
            <a:off x="10331355" y="5438044"/>
            <a:ext cx="13814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748815-FA3E-49C3-0072-CE5ED422176C}"/>
              </a:ext>
            </a:extLst>
          </p:cNvPr>
          <p:cNvCxnSpPr>
            <a:cxnSpLocks/>
          </p:cNvCxnSpPr>
          <p:nvPr/>
        </p:nvCxnSpPr>
        <p:spPr>
          <a:xfrm>
            <a:off x="544560" y="5693536"/>
            <a:ext cx="91280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4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B4EE76-D044-4C41-8CFE-F1D005429CBA}"/>
              </a:ext>
            </a:extLst>
          </p:cNvPr>
          <p:cNvSpPr/>
          <p:nvPr/>
        </p:nvSpPr>
        <p:spPr>
          <a:xfrm>
            <a:off x="3786187" y="1066800"/>
            <a:ext cx="5272087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1" name="Title 1">
            <a:extLst>
              <a:ext uri="{FF2B5EF4-FFF2-40B4-BE49-F238E27FC236}">
                <a16:creationId xmlns:a16="http://schemas.microsoft.com/office/drawing/2014/main" id="{5A45DCD8-C8D7-2249-BFD1-2355194B30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0113" y="228600"/>
            <a:ext cx="2300287" cy="685800"/>
          </a:xfrm>
        </p:spPr>
        <p:txBody>
          <a:bodyPr>
            <a:normAutofit/>
          </a:bodyPr>
          <a:lstStyle/>
          <a:p>
            <a:r>
              <a:rPr lang="en-US" alt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2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09010AF4-1980-4641-BB8C-67A7365A52FA}"/>
              </a:ext>
            </a:extLst>
          </p:cNvPr>
          <p:cNvSpPr/>
          <p:nvPr/>
        </p:nvSpPr>
        <p:spPr>
          <a:xfrm>
            <a:off x="10477502" y="5829299"/>
            <a:ext cx="1066800" cy="817563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5607A974-0BCC-CF48-BDC2-E06785032922}"/>
              </a:ext>
            </a:extLst>
          </p:cNvPr>
          <p:cNvSpPr/>
          <p:nvPr/>
        </p:nvSpPr>
        <p:spPr>
          <a:xfrm>
            <a:off x="1262857" y="5540376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VN" b="1" dirty="0">
                <a:solidFill>
                  <a:srgbClr val="FFFFFF"/>
                </a:solidFill>
                <a:latin typeface="Calibri" panose="020F0502020204030204" pitchFamily="34" charset="0"/>
              </a:rPr>
              <a:t>Open 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FFCF2D55-D4CB-0A41-B7EB-2178D2E1E481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6AB8C-2552-CE4C-9FF4-14F7D67DC8B0}"/>
              </a:ext>
            </a:extLst>
          </p:cNvPr>
          <p:cNvSpPr txBox="1"/>
          <p:nvPr/>
        </p:nvSpPr>
        <p:spPr>
          <a:xfrm>
            <a:off x="4059138" y="1200150"/>
            <a:ext cx="47419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The word “ consume” in paragraph 1 is closest in meaning to……………….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a. eat  b. use c. destroy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1D8038-8018-4D48-BDE3-91645FDF60D6}"/>
              </a:ext>
            </a:extLst>
          </p:cNvPr>
          <p:cNvSpPr txBox="1"/>
          <p:nvPr/>
        </p:nvSpPr>
        <p:spPr>
          <a:xfrm>
            <a:off x="3786187" y="3932965"/>
            <a:ext cx="4572000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en-VN" sz="3600" b="1" dirty="0">
                <a:solidFill>
                  <a:srgbClr val="7030A0"/>
                </a:solidFill>
              </a:rPr>
              <a:t>                   </a:t>
            </a:r>
            <a:r>
              <a:rPr lang="en-US" altLang="en-VN" sz="3600" b="1" dirty="0">
                <a:solidFill>
                  <a:srgbClr val="FF0000"/>
                </a:solidFill>
              </a:rPr>
              <a:t>b. use</a:t>
            </a:r>
          </a:p>
        </p:txBody>
      </p:sp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789135DC-74B6-2B4E-BBFE-2BF6DBE3B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541295" y="-62871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5C8E77BF-FF97-E843-914B-12A6F23F9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186510" y="-62872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>
            <a:extLst>
              <a:ext uri="{FF2B5EF4-FFF2-40B4-BE49-F238E27FC236}">
                <a16:creationId xmlns:a16="http://schemas.microsoft.com/office/drawing/2014/main" id="{B4B422F9-6925-6F44-BD43-661338AA93F3}"/>
              </a:ext>
            </a:extLst>
          </p:cNvPr>
          <p:cNvGrpSpPr>
            <a:grpSpLocks/>
          </p:cNvGrpSpPr>
          <p:nvPr/>
        </p:nvGrpSpPr>
        <p:grpSpPr bwMode="auto">
          <a:xfrm>
            <a:off x="690463" y="2057397"/>
            <a:ext cx="1371600" cy="1371600"/>
            <a:chOff x="4320" y="2928"/>
            <a:chExt cx="1104" cy="1104"/>
          </a:xfrm>
        </p:grpSpPr>
        <p:sp>
          <p:nvSpPr>
            <p:cNvPr id="14" name="AutoShape 34">
              <a:extLst>
                <a:ext uri="{FF2B5EF4-FFF2-40B4-BE49-F238E27FC236}">
                  <a16:creationId xmlns:a16="http://schemas.microsoft.com/office/drawing/2014/main" id="{2FB28336-0C2C-3641-8503-DCFA4E8BA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" name="WordArt 35">
              <a:extLst>
                <a:ext uri="{FF2B5EF4-FFF2-40B4-BE49-F238E27FC236}">
                  <a16:creationId xmlns:a16="http://schemas.microsoft.com/office/drawing/2014/main" id="{02661F9F-2D95-4E4F-B1BB-82557985A5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4" y="3274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up</a:t>
              </a:r>
              <a:endParaRPr lang="x-none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WordArt 36">
            <a:extLst>
              <a:ext uri="{FF2B5EF4-FFF2-40B4-BE49-F238E27FC236}">
                <a16:creationId xmlns:a16="http://schemas.microsoft.com/office/drawing/2014/main" id="{4258A8E5-9174-BB49-B614-13F013D22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7" name="WordArt 37">
            <a:extLst>
              <a:ext uri="{FF2B5EF4-FFF2-40B4-BE49-F238E27FC236}">
                <a16:creationId xmlns:a16="http://schemas.microsoft.com/office/drawing/2014/main" id="{2524E1D1-676D-064B-893A-79F317ED4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431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8" name="WordArt 38">
            <a:extLst>
              <a:ext uri="{FF2B5EF4-FFF2-40B4-BE49-F238E27FC236}">
                <a16:creationId xmlns:a16="http://schemas.microsoft.com/office/drawing/2014/main" id="{EC2DB9AC-7FB8-A64D-A8B2-61F679E542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4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" name="WordArt 39">
            <a:extLst>
              <a:ext uri="{FF2B5EF4-FFF2-40B4-BE49-F238E27FC236}">
                <a16:creationId xmlns:a16="http://schemas.microsoft.com/office/drawing/2014/main" id="{02EF1262-B2B9-B540-AE9F-486CDE42AA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200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0" name="WordArt 40">
            <a:extLst>
              <a:ext uri="{FF2B5EF4-FFF2-40B4-BE49-F238E27FC236}">
                <a16:creationId xmlns:a16="http://schemas.microsoft.com/office/drawing/2014/main" id="{67532D72-AF2D-4A4C-93FA-1AA97ECBEB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49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1" name="WordArt 41">
            <a:extLst>
              <a:ext uri="{FF2B5EF4-FFF2-40B4-BE49-F238E27FC236}">
                <a16:creationId xmlns:a16="http://schemas.microsoft.com/office/drawing/2014/main" id="{A56AC09B-838B-BF44-B39A-B1FE56A43B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9403" y="2397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FBC698-3968-CE4D-92A4-2273803DCD27}"/>
              </a:ext>
            </a:extLst>
          </p:cNvPr>
          <p:cNvSpPr txBox="1"/>
          <p:nvPr/>
        </p:nvSpPr>
        <p:spPr>
          <a:xfrm>
            <a:off x="751164" y="3324222"/>
            <a:ext cx="115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en-VN" sz="3200" b="1" dirty="0"/>
              <a:t>ime </a:t>
            </a:r>
          </a:p>
        </p:txBody>
      </p:sp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0B11B1A-CE56-2F49-8FB6-A833417FB3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11" t="19178" r="13409" b="22009"/>
          <a:stretch/>
        </p:blipFill>
        <p:spPr>
          <a:xfrm>
            <a:off x="1" y="11133"/>
            <a:ext cx="764088" cy="7090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3AED1-EFC8-688C-957C-9F5F8CCFC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98" y="4571994"/>
            <a:ext cx="11233682" cy="198412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AAB887-9A05-970A-791A-09865CF3E974}"/>
              </a:ext>
            </a:extLst>
          </p:cNvPr>
          <p:cNvCxnSpPr>
            <a:cxnSpLocks/>
          </p:cNvCxnSpPr>
          <p:nvPr/>
        </p:nvCxnSpPr>
        <p:spPr>
          <a:xfrm>
            <a:off x="10105171" y="6137383"/>
            <a:ext cx="17762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F7ED13-B2B0-CA4C-8AF0-B0BCD5457B47}"/>
              </a:ext>
            </a:extLst>
          </p:cNvPr>
          <p:cNvCxnSpPr>
            <a:cxnSpLocks/>
          </p:cNvCxnSpPr>
          <p:nvPr/>
        </p:nvCxnSpPr>
        <p:spPr>
          <a:xfrm>
            <a:off x="690463" y="6374309"/>
            <a:ext cx="5534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F2F749-0BB6-214B-85B7-4F683497DE7C}"/>
              </a:ext>
            </a:extLst>
          </p:cNvPr>
          <p:cNvSpPr/>
          <p:nvPr/>
        </p:nvSpPr>
        <p:spPr>
          <a:xfrm>
            <a:off x="3314700" y="600076"/>
            <a:ext cx="5200650" cy="4838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5" name="Title 1">
            <a:extLst>
              <a:ext uri="{FF2B5EF4-FFF2-40B4-BE49-F238E27FC236}">
                <a16:creationId xmlns:a16="http://schemas.microsoft.com/office/drawing/2014/main" id="{1031592E-ADB1-9745-8792-A90374C1F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5477" y="228600"/>
            <a:ext cx="2574923" cy="685800"/>
          </a:xfrm>
        </p:spPr>
        <p:txBody>
          <a:bodyPr/>
          <a:lstStyle/>
          <a:p>
            <a:r>
              <a:rPr lang="en-US" alt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3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98ED5FC8-7D5E-D840-82DB-40450E1B5F1F}"/>
              </a:ext>
            </a:extLst>
          </p:cNvPr>
          <p:cNvSpPr/>
          <p:nvPr/>
        </p:nvSpPr>
        <p:spPr>
          <a:xfrm>
            <a:off x="9867900" y="5562600"/>
            <a:ext cx="1066800" cy="9906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F82579DF-4533-0C46-ADD0-8FAC5D134559}"/>
              </a:ext>
            </a:extLst>
          </p:cNvPr>
          <p:cNvSpPr/>
          <p:nvPr/>
        </p:nvSpPr>
        <p:spPr>
          <a:xfrm>
            <a:off x="971550" y="5438775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VN" b="1" dirty="0">
                <a:solidFill>
                  <a:srgbClr val="FFFFFF"/>
                </a:solidFill>
                <a:latin typeface="Calibri" panose="020F0502020204030204" pitchFamily="34" charset="0"/>
              </a:rPr>
              <a:t>Open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F5F5634E-4E79-3249-9C15-AD6AEBC193F2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60BD4-E174-DD43-BC27-D8DC0362D1B0}"/>
              </a:ext>
            </a:extLst>
          </p:cNvPr>
          <p:cNvSpPr txBox="1"/>
          <p:nvPr/>
        </p:nvSpPr>
        <p:spPr>
          <a:xfrm>
            <a:off x="3695700" y="914400"/>
            <a:ext cx="4633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What could we replace gas with?</a:t>
            </a:r>
          </a:p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7B0A4-F905-7845-B933-B8879FB4EAB8}"/>
              </a:ext>
            </a:extLst>
          </p:cNvPr>
          <p:cNvSpPr txBox="1"/>
          <p:nvPr/>
        </p:nvSpPr>
        <p:spPr>
          <a:xfrm>
            <a:off x="3314700" y="2945725"/>
            <a:ext cx="5014913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80000"/>
              </a:lnSpc>
            </a:pPr>
            <a:r>
              <a:rPr lang="en-US" altLang="en-VN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biofuels</a:t>
            </a:r>
            <a:endParaRPr lang="en-VN" dirty="0"/>
          </a:p>
        </p:txBody>
      </p:sp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1AE1FFC7-65DF-7F41-8AC9-8EAE36EC0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5915959" y="-101600"/>
            <a:ext cx="3482976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38432CC3-0B7F-BE4A-99F0-161B795D3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382044" y="-101601"/>
            <a:ext cx="3571081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>
            <a:extLst>
              <a:ext uri="{FF2B5EF4-FFF2-40B4-BE49-F238E27FC236}">
                <a16:creationId xmlns:a16="http://schemas.microsoft.com/office/drawing/2014/main" id="{9AE58AB6-AD61-F748-A61F-9BA80DD5CAE7}"/>
              </a:ext>
            </a:extLst>
          </p:cNvPr>
          <p:cNvGrpSpPr>
            <a:grpSpLocks/>
          </p:cNvGrpSpPr>
          <p:nvPr/>
        </p:nvGrpSpPr>
        <p:grpSpPr bwMode="auto">
          <a:xfrm>
            <a:off x="690463" y="2057397"/>
            <a:ext cx="1371600" cy="1371600"/>
            <a:chOff x="4320" y="2928"/>
            <a:chExt cx="1104" cy="1104"/>
          </a:xfrm>
        </p:grpSpPr>
        <p:sp>
          <p:nvSpPr>
            <p:cNvPr id="14" name="AutoShape 34">
              <a:extLst>
                <a:ext uri="{FF2B5EF4-FFF2-40B4-BE49-F238E27FC236}">
                  <a16:creationId xmlns:a16="http://schemas.microsoft.com/office/drawing/2014/main" id="{8D9B8F38-330A-F14B-AB11-4A2FF10AC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" name="WordArt 35">
              <a:extLst>
                <a:ext uri="{FF2B5EF4-FFF2-40B4-BE49-F238E27FC236}">
                  <a16:creationId xmlns:a16="http://schemas.microsoft.com/office/drawing/2014/main" id="{664EA4D9-9472-C24B-9EF0-C04211B1B5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4" y="3274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up</a:t>
              </a:r>
              <a:endParaRPr lang="x-none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WordArt 36">
            <a:extLst>
              <a:ext uri="{FF2B5EF4-FFF2-40B4-BE49-F238E27FC236}">
                <a16:creationId xmlns:a16="http://schemas.microsoft.com/office/drawing/2014/main" id="{38951428-E056-0D41-A6E2-744C85A1F6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7" name="WordArt 37">
            <a:extLst>
              <a:ext uri="{FF2B5EF4-FFF2-40B4-BE49-F238E27FC236}">
                <a16:creationId xmlns:a16="http://schemas.microsoft.com/office/drawing/2014/main" id="{FD4AA0D3-64E7-CF49-A4E8-42DA31B40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431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8" name="WordArt 38">
            <a:extLst>
              <a:ext uri="{FF2B5EF4-FFF2-40B4-BE49-F238E27FC236}">
                <a16:creationId xmlns:a16="http://schemas.microsoft.com/office/drawing/2014/main" id="{E484DD98-E633-A446-8B72-B934D4A45C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4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" name="WordArt 39">
            <a:extLst>
              <a:ext uri="{FF2B5EF4-FFF2-40B4-BE49-F238E27FC236}">
                <a16:creationId xmlns:a16="http://schemas.microsoft.com/office/drawing/2014/main" id="{5DE91779-7280-C54F-B023-C5A73119B7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200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0" name="WordArt 40">
            <a:extLst>
              <a:ext uri="{FF2B5EF4-FFF2-40B4-BE49-F238E27FC236}">
                <a16:creationId xmlns:a16="http://schemas.microsoft.com/office/drawing/2014/main" id="{9AFADD61-60D2-6547-8782-388A9E533A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49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1" name="WordArt 41">
            <a:extLst>
              <a:ext uri="{FF2B5EF4-FFF2-40B4-BE49-F238E27FC236}">
                <a16:creationId xmlns:a16="http://schemas.microsoft.com/office/drawing/2014/main" id="{623A7928-7A92-D64D-A67A-5CECBC0A71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9403" y="2397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964653-B29C-1646-8A69-9EA4753D14CF}"/>
              </a:ext>
            </a:extLst>
          </p:cNvPr>
          <p:cNvSpPr txBox="1"/>
          <p:nvPr/>
        </p:nvSpPr>
        <p:spPr>
          <a:xfrm>
            <a:off x="690463" y="3352801"/>
            <a:ext cx="115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en-VN" sz="3200" b="1" dirty="0"/>
              <a:t>ime </a:t>
            </a:r>
          </a:p>
        </p:txBody>
      </p:sp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328735-DB04-A843-B4E3-CBCB7F7FCB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11" t="19178" r="13409" b="22009"/>
          <a:stretch/>
        </p:blipFill>
        <p:spPr>
          <a:xfrm>
            <a:off x="1" y="11133"/>
            <a:ext cx="690462" cy="640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404153-8B76-7FEF-353B-F34672BFCFE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9843"/>
          <a:stretch/>
        </p:blipFill>
        <p:spPr>
          <a:xfrm>
            <a:off x="699386" y="3563140"/>
            <a:ext cx="11674048" cy="344914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E9216A-E6D9-7AC2-EE6A-4E6E9F22DBD7}"/>
              </a:ext>
            </a:extLst>
          </p:cNvPr>
          <p:cNvCxnSpPr>
            <a:cxnSpLocks/>
          </p:cNvCxnSpPr>
          <p:nvPr/>
        </p:nvCxnSpPr>
        <p:spPr>
          <a:xfrm>
            <a:off x="786558" y="5225623"/>
            <a:ext cx="50355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7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7649FA-7933-8540-A323-DB2243698681}"/>
              </a:ext>
            </a:extLst>
          </p:cNvPr>
          <p:cNvSpPr/>
          <p:nvPr/>
        </p:nvSpPr>
        <p:spPr>
          <a:xfrm>
            <a:off x="4257675" y="776134"/>
            <a:ext cx="417195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9" name="Title 1">
            <a:extLst>
              <a:ext uri="{FF2B5EF4-FFF2-40B4-BE49-F238E27FC236}">
                <a16:creationId xmlns:a16="http://schemas.microsoft.com/office/drawing/2014/main" id="{66099945-5A7D-584F-A39A-9218440659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6868" y="205418"/>
            <a:ext cx="2914650" cy="685800"/>
          </a:xfrm>
        </p:spPr>
        <p:txBody>
          <a:bodyPr/>
          <a:lstStyle/>
          <a:p>
            <a:r>
              <a:rPr lang="en-US" alt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4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7975F144-555E-0847-B28B-6F287DE82165}"/>
              </a:ext>
            </a:extLst>
          </p:cNvPr>
          <p:cNvSpPr/>
          <p:nvPr/>
        </p:nvSpPr>
        <p:spPr>
          <a:xfrm>
            <a:off x="10096500" y="5826126"/>
            <a:ext cx="1066800" cy="7620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DF4E142E-D406-B64C-A407-8B0B914C9506}"/>
              </a:ext>
            </a:extLst>
          </p:cNvPr>
          <p:cNvSpPr/>
          <p:nvPr/>
        </p:nvSpPr>
        <p:spPr>
          <a:xfrm>
            <a:off x="1562100" y="5540376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VN" b="1" dirty="0">
                <a:solidFill>
                  <a:srgbClr val="FFFFFF"/>
                </a:solidFill>
                <a:latin typeface="Calibri" panose="020F0502020204030204" pitchFamily="34" charset="0"/>
              </a:rPr>
              <a:t>Open</a:t>
            </a:r>
          </a:p>
        </p:txBody>
      </p:sp>
      <p:sp>
        <p:nvSpPr>
          <p:cNvPr id="13" name="Curved Up Arrow 12">
            <a:hlinkClick r:id="rId4" action="ppaction://hlinksldjump"/>
            <a:extLst>
              <a:ext uri="{FF2B5EF4-FFF2-40B4-BE49-F238E27FC236}">
                <a16:creationId xmlns:a16="http://schemas.microsoft.com/office/drawing/2014/main" id="{0497F704-817E-8F4C-8F61-9AD6D2283656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E9CA8-918A-F245-833F-75EDD3EA4CC9}"/>
              </a:ext>
            </a:extLst>
          </p:cNvPr>
          <p:cNvSpPr txBox="1"/>
          <p:nvPr/>
        </p:nvSpPr>
        <p:spPr>
          <a:xfrm>
            <a:off x="4514850" y="903235"/>
            <a:ext cx="3914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stop using in the busy parts of towns?</a:t>
            </a:r>
            <a:endParaRPr lang="en-VN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4997D-B5F9-9647-8B0C-ADEBB3C8C42C}"/>
              </a:ext>
            </a:extLst>
          </p:cNvPr>
          <p:cNvSpPr txBox="1"/>
          <p:nvPr/>
        </p:nvSpPr>
        <p:spPr>
          <a:xfrm>
            <a:off x="4514849" y="3140073"/>
            <a:ext cx="3914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cars and motorbikes</a:t>
            </a:r>
            <a:endParaRPr lang="en-VN" sz="4000" b="1" dirty="0">
              <a:solidFill>
                <a:srgbClr val="7030A0"/>
              </a:solidFill>
            </a:endParaRPr>
          </a:p>
        </p:txBody>
      </p:sp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8DE3A09B-9B3B-DA48-9543-0E50BF4FD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260396" y="-44757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CEB184FA-F969-574C-A765-7984F0531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920603" y="-26426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33">
            <a:extLst>
              <a:ext uri="{FF2B5EF4-FFF2-40B4-BE49-F238E27FC236}">
                <a16:creationId xmlns:a16="http://schemas.microsoft.com/office/drawing/2014/main" id="{306A9FF4-4318-DE43-8CC3-AC67D618ED6A}"/>
              </a:ext>
            </a:extLst>
          </p:cNvPr>
          <p:cNvGrpSpPr>
            <a:grpSpLocks/>
          </p:cNvGrpSpPr>
          <p:nvPr/>
        </p:nvGrpSpPr>
        <p:grpSpPr bwMode="auto">
          <a:xfrm>
            <a:off x="690463" y="2057397"/>
            <a:ext cx="1371600" cy="1371600"/>
            <a:chOff x="4320" y="2928"/>
            <a:chExt cx="1104" cy="1104"/>
          </a:xfrm>
        </p:grpSpPr>
        <p:sp>
          <p:nvSpPr>
            <p:cNvPr id="15" name="AutoShape 34">
              <a:extLst>
                <a:ext uri="{FF2B5EF4-FFF2-40B4-BE49-F238E27FC236}">
                  <a16:creationId xmlns:a16="http://schemas.microsoft.com/office/drawing/2014/main" id="{B64F2D40-3497-9B49-935F-7D375B75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6" name="WordArt 35">
              <a:extLst>
                <a:ext uri="{FF2B5EF4-FFF2-40B4-BE49-F238E27FC236}">
                  <a16:creationId xmlns:a16="http://schemas.microsoft.com/office/drawing/2014/main" id="{242C08E9-4727-484D-8D94-B03BBEAA516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4" y="3274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up</a:t>
              </a:r>
              <a:endParaRPr lang="x-none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WordArt 36">
            <a:extLst>
              <a:ext uri="{FF2B5EF4-FFF2-40B4-BE49-F238E27FC236}">
                <a16:creationId xmlns:a16="http://schemas.microsoft.com/office/drawing/2014/main" id="{94BE8C57-345C-734A-9E7F-AF7FAA7DD6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8" name="WordArt 37">
            <a:extLst>
              <a:ext uri="{FF2B5EF4-FFF2-40B4-BE49-F238E27FC236}">
                <a16:creationId xmlns:a16="http://schemas.microsoft.com/office/drawing/2014/main" id="{69A16733-FC62-074B-A491-19EEDA70E8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431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" name="WordArt 38">
            <a:extLst>
              <a:ext uri="{FF2B5EF4-FFF2-40B4-BE49-F238E27FC236}">
                <a16:creationId xmlns:a16="http://schemas.microsoft.com/office/drawing/2014/main" id="{82C40B92-032A-674F-A421-2E0B95DB2B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4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0" name="WordArt 39">
            <a:extLst>
              <a:ext uri="{FF2B5EF4-FFF2-40B4-BE49-F238E27FC236}">
                <a16:creationId xmlns:a16="http://schemas.microsoft.com/office/drawing/2014/main" id="{08622801-CF0E-B242-9979-02E2563BBF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200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1" name="WordArt 40">
            <a:extLst>
              <a:ext uri="{FF2B5EF4-FFF2-40B4-BE49-F238E27FC236}">
                <a16:creationId xmlns:a16="http://schemas.microsoft.com/office/drawing/2014/main" id="{4DDAC3DA-247B-0040-99F8-129DC71DF0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49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" name="WordArt 41">
            <a:extLst>
              <a:ext uri="{FF2B5EF4-FFF2-40B4-BE49-F238E27FC236}">
                <a16:creationId xmlns:a16="http://schemas.microsoft.com/office/drawing/2014/main" id="{24791E59-D19F-C44A-9A14-66D08D60D2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9403" y="2397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5C7A85-7570-B44F-B6DA-0C85D2A621B9}"/>
              </a:ext>
            </a:extLst>
          </p:cNvPr>
          <p:cNvSpPr txBox="1"/>
          <p:nvPr/>
        </p:nvSpPr>
        <p:spPr>
          <a:xfrm>
            <a:off x="708054" y="3352797"/>
            <a:ext cx="115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en-VN" sz="3200" b="1" dirty="0"/>
              <a:t>ime </a:t>
            </a:r>
          </a:p>
        </p:txBody>
      </p:sp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994E4C-71BA-F04C-A412-FA20F6F4FC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11" t="19178" r="13409" b="22009"/>
          <a:stretch/>
        </p:blipFill>
        <p:spPr>
          <a:xfrm>
            <a:off x="1" y="11133"/>
            <a:ext cx="690462" cy="640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B23617-9A35-EF42-EC44-59EE1342EE5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59843"/>
          <a:stretch/>
        </p:blipFill>
        <p:spPr>
          <a:xfrm>
            <a:off x="423372" y="4377738"/>
            <a:ext cx="11674048" cy="203868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F4890E-22D7-6E0E-91A6-FC253D374289}"/>
              </a:ext>
            </a:extLst>
          </p:cNvPr>
          <p:cNvCxnSpPr>
            <a:cxnSpLocks/>
          </p:cNvCxnSpPr>
          <p:nvPr/>
        </p:nvCxnSpPr>
        <p:spPr>
          <a:xfrm>
            <a:off x="1859686" y="5702550"/>
            <a:ext cx="72876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2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B4EE76-D044-4C41-8CFE-F1D005429CBA}"/>
              </a:ext>
            </a:extLst>
          </p:cNvPr>
          <p:cNvSpPr/>
          <p:nvPr/>
        </p:nvSpPr>
        <p:spPr>
          <a:xfrm>
            <a:off x="3786187" y="1066800"/>
            <a:ext cx="5272087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09010AF4-1980-4641-BB8C-67A7365A52FA}"/>
              </a:ext>
            </a:extLst>
          </p:cNvPr>
          <p:cNvSpPr/>
          <p:nvPr/>
        </p:nvSpPr>
        <p:spPr>
          <a:xfrm>
            <a:off x="10477502" y="5829299"/>
            <a:ext cx="1066800" cy="817563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5607A974-0BCC-CF48-BDC2-E06785032922}"/>
              </a:ext>
            </a:extLst>
          </p:cNvPr>
          <p:cNvSpPr/>
          <p:nvPr/>
        </p:nvSpPr>
        <p:spPr>
          <a:xfrm>
            <a:off x="1262857" y="5540376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VN" b="1" dirty="0">
                <a:solidFill>
                  <a:srgbClr val="FFFFFF"/>
                </a:solidFill>
                <a:latin typeface="Calibri" panose="020F0502020204030204" pitchFamily="34" charset="0"/>
              </a:rPr>
              <a:t>Open 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FFCF2D55-D4CB-0A41-B7EB-2178D2E1E481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E2ADD-5574-5A42-8B83-57E1E6117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543" y="1219200"/>
            <a:ext cx="33401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685DD2-5487-5B40-8E6D-CA8A35E1C83F}"/>
              </a:ext>
            </a:extLst>
          </p:cNvPr>
          <p:cNvSpPr txBox="1"/>
          <p:nvPr/>
        </p:nvSpPr>
        <p:spPr>
          <a:xfrm>
            <a:off x="4731543" y="3929063"/>
            <a:ext cx="3255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</a:t>
            </a:r>
            <a:r>
              <a:rPr lang="en-VN" sz="4000" b="1" dirty="0">
                <a:solidFill>
                  <a:srgbClr val="FF0000"/>
                </a:solidFill>
              </a:rPr>
              <a:t>ucky ball</a:t>
            </a:r>
          </a:p>
          <a:p>
            <a:pPr algn="ctr"/>
            <a:r>
              <a:rPr lang="en-VN" sz="4800" b="1" dirty="0">
                <a:solidFill>
                  <a:srgbClr val="7030A0"/>
                </a:solidFill>
              </a:rPr>
              <a:t>10 points</a:t>
            </a:r>
          </a:p>
        </p:txBody>
      </p:sp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789135DC-74B6-2B4E-BBFE-2BF6DBE3B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569075" y="125411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5C8E77BF-FF97-E843-914B-12A6F23F9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245543" y="125410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1F2A68-9300-CE46-95F6-3713C35E55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11" t="19178" r="13409" b="22009"/>
          <a:stretch/>
        </p:blipFill>
        <p:spPr>
          <a:xfrm>
            <a:off x="1" y="11133"/>
            <a:ext cx="690462" cy="640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70AF0F-7443-4354-378B-36742DCA229C}"/>
              </a:ext>
            </a:extLst>
          </p:cNvPr>
          <p:cNvSpPr txBox="1">
            <a:spLocks/>
          </p:cNvSpPr>
          <p:nvPr/>
        </p:nvSpPr>
        <p:spPr>
          <a:xfrm>
            <a:off x="900113" y="228600"/>
            <a:ext cx="230028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5234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F2F749-0BB6-214B-85B7-4F683497DE7C}"/>
              </a:ext>
            </a:extLst>
          </p:cNvPr>
          <p:cNvSpPr/>
          <p:nvPr/>
        </p:nvSpPr>
        <p:spPr>
          <a:xfrm>
            <a:off x="3407568" y="349248"/>
            <a:ext cx="5200650" cy="4838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5" name="Title 1">
            <a:extLst>
              <a:ext uri="{FF2B5EF4-FFF2-40B4-BE49-F238E27FC236}">
                <a16:creationId xmlns:a16="http://schemas.microsoft.com/office/drawing/2014/main" id="{1031592E-ADB1-9745-8792-A90374C1F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5477" y="228600"/>
            <a:ext cx="2574923" cy="685800"/>
          </a:xfrm>
        </p:spPr>
        <p:txBody>
          <a:bodyPr/>
          <a:lstStyle/>
          <a:p>
            <a:r>
              <a:rPr lang="en-US" alt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6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98ED5FC8-7D5E-D840-82DB-40450E1B5F1F}"/>
              </a:ext>
            </a:extLst>
          </p:cNvPr>
          <p:cNvSpPr/>
          <p:nvPr/>
        </p:nvSpPr>
        <p:spPr>
          <a:xfrm>
            <a:off x="9867900" y="5562600"/>
            <a:ext cx="1066800" cy="9906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F82579DF-4533-0C46-ADD0-8FAC5D134559}"/>
              </a:ext>
            </a:extLst>
          </p:cNvPr>
          <p:cNvSpPr/>
          <p:nvPr/>
        </p:nvSpPr>
        <p:spPr>
          <a:xfrm>
            <a:off x="971550" y="5438775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VN" b="1" dirty="0">
                <a:solidFill>
                  <a:srgbClr val="FFFFFF"/>
                </a:solidFill>
                <a:latin typeface="Calibri" panose="020F0502020204030204" pitchFamily="34" charset="0"/>
              </a:rPr>
              <a:t>Open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F5F5634E-4E79-3249-9C15-AD6AEBC193F2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60BD4-E174-DD43-BC27-D8DC0362D1B0}"/>
              </a:ext>
            </a:extLst>
          </p:cNvPr>
          <p:cNvSpPr txBox="1"/>
          <p:nvPr/>
        </p:nvSpPr>
        <p:spPr>
          <a:xfrm>
            <a:off x="3690936" y="577435"/>
            <a:ext cx="463391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can people save energy at home?</a:t>
            </a:r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7B0A4-F905-7845-B933-B8879FB4EAB8}"/>
              </a:ext>
            </a:extLst>
          </p:cNvPr>
          <p:cNvSpPr txBox="1"/>
          <p:nvPr/>
        </p:nvSpPr>
        <p:spPr>
          <a:xfrm>
            <a:off x="3500437" y="1939034"/>
            <a:ext cx="5014913" cy="143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en-VN" sz="3600" b="1" dirty="0">
                <a:solidFill>
                  <a:srgbClr val="7030A0"/>
                </a:solidFill>
              </a:rPr>
              <a:t> </a:t>
            </a:r>
            <a:r>
              <a:rPr lang="en-US" altLang="en-VN" sz="3600" b="1" dirty="0">
                <a:solidFill>
                  <a:srgbClr val="FF0000"/>
                </a:solidFill>
              </a:rPr>
              <a:t>B</a:t>
            </a:r>
            <a:r>
              <a:rPr lang="en-US" sz="3600" b="1" dirty="0">
                <a:solidFill>
                  <a:srgbClr val="FF0000"/>
                </a:solidFill>
              </a:rPr>
              <a:t>y turning off the lights and switching to energy-saving devices.</a:t>
            </a:r>
            <a:endParaRPr lang="en-VN" dirty="0"/>
          </a:p>
        </p:txBody>
      </p:sp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1AE1FFC7-65DF-7F41-8AC9-8EAE36EC0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5953858" y="-356107"/>
            <a:ext cx="3562439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38432CC3-0B7F-BE4A-99F0-161B795D3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263157" y="-326610"/>
            <a:ext cx="374473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>
            <a:extLst>
              <a:ext uri="{FF2B5EF4-FFF2-40B4-BE49-F238E27FC236}">
                <a16:creationId xmlns:a16="http://schemas.microsoft.com/office/drawing/2014/main" id="{B7CF008F-E6DC-BC41-B1CC-5896A82027D7}"/>
              </a:ext>
            </a:extLst>
          </p:cNvPr>
          <p:cNvGrpSpPr>
            <a:grpSpLocks/>
          </p:cNvGrpSpPr>
          <p:nvPr/>
        </p:nvGrpSpPr>
        <p:grpSpPr bwMode="auto">
          <a:xfrm>
            <a:off x="690463" y="2057397"/>
            <a:ext cx="1371600" cy="1371600"/>
            <a:chOff x="4320" y="2928"/>
            <a:chExt cx="1104" cy="1104"/>
          </a:xfrm>
        </p:grpSpPr>
        <p:sp>
          <p:nvSpPr>
            <p:cNvPr id="14" name="AutoShape 34">
              <a:extLst>
                <a:ext uri="{FF2B5EF4-FFF2-40B4-BE49-F238E27FC236}">
                  <a16:creationId xmlns:a16="http://schemas.microsoft.com/office/drawing/2014/main" id="{2D59B233-B8C5-5041-BAE9-07E04F82A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" name="WordArt 35">
              <a:extLst>
                <a:ext uri="{FF2B5EF4-FFF2-40B4-BE49-F238E27FC236}">
                  <a16:creationId xmlns:a16="http://schemas.microsoft.com/office/drawing/2014/main" id="{166A795A-D96C-434D-81E1-85B9B7B3DE3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4" y="3274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up</a:t>
              </a:r>
              <a:endParaRPr lang="x-none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WordArt 36">
            <a:extLst>
              <a:ext uri="{FF2B5EF4-FFF2-40B4-BE49-F238E27FC236}">
                <a16:creationId xmlns:a16="http://schemas.microsoft.com/office/drawing/2014/main" id="{9C02A3B4-B7E2-434F-8E05-DAE0BD38C5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7" name="WordArt 37">
            <a:extLst>
              <a:ext uri="{FF2B5EF4-FFF2-40B4-BE49-F238E27FC236}">
                <a16:creationId xmlns:a16="http://schemas.microsoft.com/office/drawing/2014/main" id="{F8ED5517-EC38-7D40-948B-F5B397B0C7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431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8" name="WordArt 38">
            <a:extLst>
              <a:ext uri="{FF2B5EF4-FFF2-40B4-BE49-F238E27FC236}">
                <a16:creationId xmlns:a16="http://schemas.microsoft.com/office/drawing/2014/main" id="{7D133AE8-3DB7-5243-B485-47285C12CB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4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" name="WordArt 39">
            <a:extLst>
              <a:ext uri="{FF2B5EF4-FFF2-40B4-BE49-F238E27FC236}">
                <a16:creationId xmlns:a16="http://schemas.microsoft.com/office/drawing/2014/main" id="{D0385B21-BABA-4A44-9130-9DEECB9FC6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200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0" name="WordArt 40">
            <a:extLst>
              <a:ext uri="{FF2B5EF4-FFF2-40B4-BE49-F238E27FC236}">
                <a16:creationId xmlns:a16="http://schemas.microsoft.com/office/drawing/2014/main" id="{BE8F7C28-CC9E-594E-9377-5BA5886708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49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1" name="WordArt 41">
            <a:extLst>
              <a:ext uri="{FF2B5EF4-FFF2-40B4-BE49-F238E27FC236}">
                <a16:creationId xmlns:a16="http://schemas.microsoft.com/office/drawing/2014/main" id="{F22EA611-2E1B-8242-B3F8-359AA94EB5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9403" y="2397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FDF140-B085-734C-A762-C8FECCF94DD7}"/>
              </a:ext>
            </a:extLst>
          </p:cNvPr>
          <p:cNvSpPr txBox="1"/>
          <p:nvPr/>
        </p:nvSpPr>
        <p:spPr>
          <a:xfrm>
            <a:off x="736962" y="3293772"/>
            <a:ext cx="115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en-VN" sz="3200" b="1" dirty="0"/>
              <a:t>ime </a:t>
            </a:r>
          </a:p>
        </p:txBody>
      </p:sp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34A4BD1-E859-EF4F-9407-F071B14F9C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11" t="19178" r="13409" b="22009"/>
          <a:stretch/>
        </p:blipFill>
        <p:spPr>
          <a:xfrm>
            <a:off x="1" y="11133"/>
            <a:ext cx="690462" cy="640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8BF94E-EC31-3D28-B842-0B146126F6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1088"/>
          <a:stretch/>
        </p:blipFill>
        <p:spPr>
          <a:xfrm>
            <a:off x="1046602" y="3486669"/>
            <a:ext cx="10413573" cy="298903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F7B7C1-C00E-8724-AC80-FDB37D9E5CF2}"/>
              </a:ext>
            </a:extLst>
          </p:cNvPr>
          <p:cNvCxnSpPr>
            <a:cxnSpLocks/>
          </p:cNvCxnSpPr>
          <p:nvPr/>
        </p:nvCxnSpPr>
        <p:spPr>
          <a:xfrm>
            <a:off x="6253388" y="4206578"/>
            <a:ext cx="14737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93550F-42F2-C8B5-AF30-EE9F3B4CAE4D}"/>
              </a:ext>
            </a:extLst>
          </p:cNvPr>
          <p:cNvCxnSpPr>
            <a:cxnSpLocks/>
          </p:cNvCxnSpPr>
          <p:nvPr/>
        </p:nvCxnSpPr>
        <p:spPr>
          <a:xfrm>
            <a:off x="1046602" y="4730109"/>
            <a:ext cx="66194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658CA1-3132-9BF9-FAC8-3A584A573C95}"/>
              </a:ext>
            </a:extLst>
          </p:cNvPr>
          <p:cNvCxnSpPr>
            <a:cxnSpLocks/>
          </p:cNvCxnSpPr>
          <p:nvPr/>
        </p:nvCxnSpPr>
        <p:spPr>
          <a:xfrm>
            <a:off x="1030075" y="5187948"/>
            <a:ext cx="2170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B4EE76-D044-4C41-8CFE-F1D005429CBA}"/>
              </a:ext>
            </a:extLst>
          </p:cNvPr>
          <p:cNvSpPr/>
          <p:nvPr/>
        </p:nvSpPr>
        <p:spPr>
          <a:xfrm>
            <a:off x="3786187" y="1066800"/>
            <a:ext cx="5272087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1" name="Title 1">
            <a:extLst>
              <a:ext uri="{FF2B5EF4-FFF2-40B4-BE49-F238E27FC236}">
                <a16:creationId xmlns:a16="http://schemas.microsoft.com/office/drawing/2014/main" id="{5A45DCD8-C8D7-2249-BFD1-2355194B30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0113" y="228600"/>
            <a:ext cx="2300287" cy="685800"/>
          </a:xfrm>
        </p:spPr>
        <p:txBody>
          <a:bodyPr>
            <a:normAutofit/>
          </a:bodyPr>
          <a:lstStyle/>
          <a:p>
            <a:r>
              <a:rPr lang="en-US" alt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7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09010AF4-1980-4641-BB8C-67A7365A52FA}"/>
              </a:ext>
            </a:extLst>
          </p:cNvPr>
          <p:cNvSpPr/>
          <p:nvPr/>
        </p:nvSpPr>
        <p:spPr>
          <a:xfrm>
            <a:off x="10477502" y="5829299"/>
            <a:ext cx="1066800" cy="817563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5607A974-0BCC-CF48-BDC2-E06785032922}"/>
              </a:ext>
            </a:extLst>
          </p:cNvPr>
          <p:cNvSpPr/>
          <p:nvPr/>
        </p:nvSpPr>
        <p:spPr>
          <a:xfrm>
            <a:off x="1262857" y="5540376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VN" b="1" dirty="0">
                <a:solidFill>
                  <a:srgbClr val="FFFFFF"/>
                </a:solidFill>
                <a:latin typeface="Calibri" panose="020F0502020204030204" pitchFamily="34" charset="0"/>
              </a:rPr>
              <a:t>Open 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FFCF2D55-D4CB-0A41-B7EB-2178D2E1E481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33">
            <a:extLst>
              <a:ext uri="{FF2B5EF4-FFF2-40B4-BE49-F238E27FC236}">
                <a16:creationId xmlns:a16="http://schemas.microsoft.com/office/drawing/2014/main" id="{8E9E118A-9969-4343-9341-9E0AF0DA3167}"/>
              </a:ext>
            </a:extLst>
          </p:cNvPr>
          <p:cNvGrpSpPr>
            <a:grpSpLocks/>
          </p:cNvGrpSpPr>
          <p:nvPr/>
        </p:nvGrpSpPr>
        <p:grpSpPr bwMode="auto">
          <a:xfrm>
            <a:off x="690463" y="2057397"/>
            <a:ext cx="1371600" cy="1371600"/>
            <a:chOff x="4320" y="2928"/>
            <a:chExt cx="1104" cy="1104"/>
          </a:xfrm>
        </p:grpSpPr>
        <p:sp>
          <p:nvSpPr>
            <p:cNvPr id="14" name="AutoShape 34">
              <a:extLst>
                <a:ext uri="{FF2B5EF4-FFF2-40B4-BE49-F238E27FC236}">
                  <a16:creationId xmlns:a16="http://schemas.microsoft.com/office/drawing/2014/main" id="{58FF4189-B17A-E74B-8BF9-D49C2FC1C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" name="WordArt 35">
              <a:extLst>
                <a:ext uri="{FF2B5EF4-FFF2-40B4-BE49-F238E27FC236}">
                  <a16:creationId xmlns:a16="http://schemas.microsoft.com/office/drawing/2014/main" id="{5A4FE16F-F7E9-9D41-80AA-4DCABAE258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4" y="3274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up</a:t>
              </a:r>
              <a:endParaRPr lang="x-none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WordArt 36">
            <a:extLst>
              <a:ext uri="{FF2B5EF4-FFF2-40B4-BE49-F238E27FC236}">
                <a16:creationId xmlns:a16="http://schemas.microsoft.com/office/drawing/2014/main" id="{4D4233EB-23BE-DB4A-AAF9-33902A8506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7" name="WordArt 37">
            <a:extLst>
              <a:ext uri="{FF2B5EF4-FFF2-40B4-BE49-F238E27FC236}">
                <a16:creationId xmlns:a16="http://schemas.microsoft.com/office/drawing/2014/main" id="{50CC7A58-3EDE-F340-8757-CA4D645057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431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8" name="WordArt 38">
            <a:extLst>
              <a:ext uri="{FF2B5EF4-FFF2-40B4-BE49-F238E27FC236}">
                <a16:creationId xmlns:a16="http://schemas.microsoft.com/office/drawing/2014/main" id="{59E6F0D1-7E75-C948-948F-95D2CB150E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4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" name="WordArt 39">
            <a:extLst>
              <a:ext uri="{FF2B5EF4-FFF2-40B4-BE49-F238E27FC236}">
                <a16:creationId xmlns:a16="http://schemas.microsoft.com/office/drawing/2014/main" id="{C8F9DF72-4548-2145-9604-0F4111C9DA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200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0" name="WordArt 40">
            <a:extLst>
              <a:ext uri="{FF2B5EF4-FFF2-40B4-BE49-F238E27FC236}">
                <a16:creationId xmlns:a16="http://schemas.microsoft.com/office/drawing/2014/main" id="{C96D67AE-E0E1-5849-914D-F695EFCEA6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49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1" name="WordArt 41">
            <a:extLst>
              <a:ext uri="{FF2B5EF4-FFF2-40B4-BE49-F238E27FC236}">
                <a16:creationId xmlns:a16="http://schemas.microsoft.com/office/drawing/2014/main" id="{4522093F-F2A8-7141-8A24-FC5A7ED44A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9403" y="2397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68F753-FD66-2C4B-AE67-17DF8F7C60D9}"/>
              </a:ext>
            </a:extLst>
          </p:cNvPr>
          <p:cNvSpPr txBox="1"/>
          <p:nvPr/>
        </p:nvSpPr>
        <p:spPr>
          <a:xfrm>
            <a:off x="708054" y="3293772"/>
            <a:ext cx="115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en-VN" sz="3200" b="1" dirty="0"/>
              <a:t>ime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4B70A-10C8-2675-C5CC-77A6EC377CF4}"/>
              </a:ext>
            </a:extLst>
          </p:cNvPr>
          <p:cNvSpPr txBox="1"/>
          <p:nvPr/>
        </p:nvSpPr>
        <p:spPr>
          <a:xfrm>
            <a:off x="4731543" y="3929063"/>
            <a:ext cx="3255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</a:t>
            </a:r>
            <a:r>
              <a:rPr lang="en-VN" sz="4000" b="1" dirty="0">
                <a:solidFill>
                  <a:srgbClr val="FF0000"/>
                </a:solidFill>
              </a:rPr>
              <a:t>ucky ball</a:t>
            </a:r>
          </a:p>
          <a:p>
            <a:pPr algn="ctr"/>
            <a:r>
              <a:rPr lang="en-VN" sz="4800" b="1" dirty="0">
                <a:solidFill>
                  <a:srgbClr val="7030A0"/>
                </a:solidFill>
              </a:rPr>
              <a:t>20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15D6D-E01E-964F-101F-C7A7DE2F7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718" y="1219200"/>
            <a:ext cx="3629024" cy="2709863"/>
          </a:xfrm>
          <a:prstGeom prst="rect">
            <a:avLst/>
          </a:prstGeom>
        </p:spPr>
      </p:pic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331FCB-16CC-0B4F-BF45-34F9BFDFD0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11" t="19178" r="13409" b="22009"/>
          <a:stretch/>
        </p:blipFill>
        <p:spPr>
          <a:xfrm>
            <a:off x="1" y="11133"/>
            <a:ext cx="690462" cy="640717"/>
          </a:xfrm>
          <a:prstGeom prst="rect">
            <a:avLst/>
          </a:prstGeom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5C8E77BF-FF97-E843-914B-12A6F23F9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064324" y="-9817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789135DC-74B6-2B4E-BBFE-2BF6DBE3B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426053" y="-9816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3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B4EE76-D044-4C41-8CFE-F1D005429CBA}"/>
              </a:ext>
            </a:extLst>
          </p:cNvPr>
          <p:cNvSpPr/>
          <p:nvPr/>
        </p:nvSpPr>
        <p:spPr>
          <a:xfrm>
            <a:off x="3786187" y="1066800"/>
            <a:ext cx="5272087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09010AF4-1980-4641-BB8C-67A7365A52FA}"/>
              </a:ext>
            </a:extLst>
          </p:cNvPr>
          <p:cNvSpPr/>
          <p:nvPr/>
        </p:nvSpPr>
        <p:spPr>
          <a:xfrm>
            <a:off x="10477502" y="5829299"/>
            <a:ext cx="1066800" cy="817563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5607A974-0BCC-CF48-BDC2-E06785032922}"/>
              </a:ext>
            </a:extLst>
          </p:cNvPr>
          <p:cNvSpPr/>
          <p:nvPr/>
        </p:nvSpPr>
        <p:spPr>
          <a:xfrm>
            <a:off x="1262857" y="5540376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VN" b="1" dirty="0">
                <a:solidFill>
                  <a:srgbClr val="FFFFFF"/>
                </a:solidFill>
                <a:latin typeface="Calibri" panose="020F0502020204030204" pitchFamily="34" charset="0"/>
              </a:rPr>
              <a:t>Open 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FFCF2D55-D4CB-0A41-B7EB-2178D2E1E481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85DD2-5487-5B40-8E6D-CA8A35E1C83F}"/>
              </a:ext>
            </a:extLst>
          </p:cNvPr>
          <p:cNvSpPr txBox="1"/>
          <p:nvPr/>
        </p:nvSpPr>
        <p:spPr>
          <a:xfrm>
            <a:off x="4731543" y="3929063"/>
            <a:ext cx="3255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</a:t>
            </a:r>
            <a:r>
              <a:rPr lang="en-VN" sz="4000" b="1" dirty="0">
                <a:solidFill>
                  <a:srgbClr val="FF0000"/>
                </a:solidFill>
              </a:rPr>
              <a:t>ucky ball</a:t>
            </a:r>
          </a:p>
          <a:p>
            <a:pPr algn="ctr"/>
            <a:r>
              <a:rPr lang="en-VN" sz="4800" b="1" dirty="0">
                <a:solidFill>
                  <a:srgbClr val="7030A0"/>
                </a:solidFill>
              </a:rPr>
              <a:t>20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85A1D-3770-B243-8A5A-62CEDE401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718" y="1219200"/>
            <a:ext cx="3629024" cy="2709863"/>
          </a:xfrm>
          <a:prstGeom prst="rect">
            <a:avLst/>
          </a:prstGeom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5C8E77BF-FF97-E843-914B-12A6F23F9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090116" y="39687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789135DC-74B6-2B4E-BBFE-2BF6DBE3B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428629" y="73793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0ECFA20-97D1-AF4F-824F-94DDB9212E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11" t="19178" r="13409" b="22009"/>
          <a:stretch/>
        </p:blipFill>
        <p:spPr>
          <a:xfrm>
            <a:off x="1" y="11133"/>
            <a:ext cx="690462" cy="640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D3AF3-8AFF-B028-4D57-21B72E1B029C}"/>
              </a:ext>
            </a:extLst>
          </p:cNvPr>
          <p:cNvSpPr txBox="1">
            <a:spLocks/>
          </p:cNvSpPr>
          <p:nvPr/>
        </p:nvSpPr>
        <p:spPr>
          <a:xfrm>
            <a:off x="900113" y="228600"/>
            <a:ext cx="230028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8</a:t>
            </a:r>
          </a:p>
        </p:txBody>
      </p:sp>
    </p:spTree>
    <p:extLst>
      <p:ext uri="{BB962C8B-B14F-4D97-AF65-F5344CB8AC3E}">
        <p14:creationId xmlns:p14="http://schemas.microsoft.com/office/powerpoint/2010/main" val="17304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7649FA-7933-8540-A323-DB2243698681}"/>
              </a:ext>
            </a:extLst>
          </p:cNvPr>
          <p:cNvSpPr/>
          <p:nvPr/>
        </p:nvSpPr>
        <p:spPr>
          <a:xfrm>
            <a:off x="4495800" y="1066800"/>
            <a:ext cx="417195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9" name="Title 1">
            <a:extLst>
              <a:ext uri="{FF2B5EF4-FFF2-40B4-BE49-F238E27FC236}">
                <a16:creationId xmlns:a16="http://schemas.microsoft.com/office/drawing/2014/main" id="{66099945-5A7D-584F-A39A-9218440659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0605" y="161907"/>
            <a:ext cx="2914650" cy="685800"/>
          </a:xfrm>
        </p:spPr>
        <p:txBody>
          <a:bodyPr/>
          <a:lstStyle/>
          <a:p>
            <a:r>
              <a:rPr lang="en-US" alt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9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7975F144-555E-0847-B28B-6F287DE82165}"/>
              </a:ext>
            </a:extLst>
          </p:cNvPr>
          <p:cNvSpPr/>
          <p:nvPr/>
        </p:nvSpPr>
        <p:spPr>
          <a:xfrm>
            <a:off x="10096500" y="5826126"/>
            <a:ext cx="1066800" cy="762000"/>
          </a:xfrm>
          <a:prstGeom prst="up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Shoot</a:t>
            </a:r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DF4E142E-D406-B64C-A407-8B0B914C9506}"/>
              </a:ext>
            </a:extLst>
          </p:cNvPr>
          <p:cNvSpPr/>
          <p:nvPr/>
        </p:nvSpPr>
        <p:spPr>
          <a:xfrm>
            <a:off x="1562100" y="5540376"/>
            <a:ext cx="1066800" cy="1066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VN" b="1" dirty="0">
                <a:solidFill>
                  <a:srgbClr val="FFFFFF"/>
                </a:solidFill>
                <a:latin typeface="Calibri" panose="020F0502020204030204" pitchFamily="34" charset="0"/>
              </a:rPr>
              <a:t>Open</a:t>
            </a:r>
          </a:p>
        </p:txBody>
      </p:sp>
      <p:sp>
        <p:nvSpPr>
          <p:cNvPr id="13" name="Curved Up Arrow 12">
            <a:hlinkClick r:id="rId3" action="ppaction://hlinksldjump"/>
            <a:extLst>
              <a:ext uri="{FF2B5EF4-FFF2-40B4-BE49-F238E27FC236}">
                <a16:creationId xmlns:a16="http://schemas.microsoft.com/office/drawing/2014/main" id="{0497F704-817E-8F4C-8F61-9AD6D2283656}"/>
              </a:ext>
            </a:extLst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33">
            <a:extLst>
              <a:ext uri="{FF2B5EF4-FFF2-40B4-BE49-F238E27FC236}">
                <a16:creationId xmlns:a16="http://schemas.microsoft.com/office/drawing/2014/main" id="{544E2B2A-6B2E-554A-813F-68A0F446E495}"/>
              </a:ext>
            </a:extLst>
          </p:cNvPr>
          <p:cNvGrpSpPr>
            <a:grpSpLocks/>
          </p:cNvGrpSpPr>
          <p:nvPr/>
        </p:nvGrpSpPr>
        <p:grpSpPr bwMode="auto">
          <a:xfrm>
            <a:off x="690463" y="2057397"/>
            <a:ext cx="1371600" cy="1371600"/>
            <a:chOff x="4320" y="2928"/>
            <a:chExt cx="1104" cy="1104"/>
          </a:xfrm>
        </p:grpSpPr>
        <p:sp>
          <p:nvSpPr>
            <p:cNvPr id="15" name="AutoShape 34">
              <a:extLst>
                <a:ext uri="{FF2B5EF4-FFF2-40B4-BE49-F238E27FC236}">
                  <a16:creationId xmlns:a16="http://schemas.microsoft.com/office/drawing/2014/main" id="{5E93E4AB-D370-8743-B784-AF7452F21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6" name="WordArt 35">
              <a:extLst>
                <a:ext uri="{FF2B5EF4-FFF2-40B4-BE49-F238E27FC236}">
                  <a16:creationId xmlns:a16="http://schemas.microsoft.com/office/drawing/2014/main" id="{D511D87B-1B00-B945-B4D0-3435477C0B2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4" y="3274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up</a:t>
              </a:r>
              <a:endParaRPr lang="x-none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WordArt 36">
            <a:extLst>
              <a:ext uri="{FF2B5EF4-FFF2-40B4-BE49-F238E27FC236}">
                <a16:creationId xmlns:a16="http://schemas.microsoft.com/office/drawing/2014/main" id="{95011F75-0644-C849-BB66-A075BF8139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8" name="WordArt 37">
            <a:extLst>
              <a:ext uri="{FF2B5EF4-FFF2-40B4-BE49-F238E27FC236}">
                <a16:creationId xmlns:a16="http://schemas.microsoft.com/office/drawing/2014/main" id="{A312FA62-4246-6344-94EB-B05472B052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0431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" name="WordArt 38">
            <a:extLst>
              <a:ext uri="{FF2B5EF4-FFF2-40B4-BE49-F238E27FC236}">
                <a16:creationId xmlns:a16="http://schemas.microsoft.com/office/drawing/2014/main" id="{7FEBD407-13B6-2640-8E7E-190D39D29A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3605" y="2347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0" name="WordArt 39">
            <a:extLst>
              <a:ext uri="{FF2B5EF4-FFF2-40B4-BE49-F238E27FC236}">
                <a16:creationId xmlns:a16="http://schemas.microsoft.com/office/drawing/2014/main" id="{715E3851-1841-FA42-AFBE-32A8C002DA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5200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1" name="WordArt 40">
            <a:extLst>
              <a:ext uri="{FF2B5EF4-FFF2-40B4-BE49-F238E27FC236}">
                <a16:creationId xmlns:a16="http://schemas.microsoft.com/office/drawing/2014/main" id="{9E14F8B1-A8D0-7D4E-A538-546336E947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0495" y="237172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" name="WordArt 41">
            <a:extLst>
              <a:ext uri="{FF2B5EF4-FFF2-40B4-BE49-F238E27FC236}">
                <a16:creationId xmlns:a16="http://schemas.microsoft.com/office/drawing/2014/main" id="{33EFA552-C157-0C47-BC4A-CA847A4A45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9403" y="239712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2D8EF4-7056-114F-9449-C489A5C0A619}"/>
              </a:ext>
            </a:extLst>
          </p:cNvPr>
          <p:cNvSpPr txBox="1"/>
          <p:nvPr/>
        </p:nvSpPr>
        <p:spPr>
          <a:xfrm>
            <a:off x="680605" y="3293772"/>
            <a:ext cx="115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en-VN" sz="3200" b="1" dirty="0"/>
              <a:t>ime </a:t>
            </a:r>
          </a:p>
        </p:txBody>
      </p:sp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6869FA-9D36-2B46-992A-B906D4CF3D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11" t="19178" r="13409" b="22009"/>
          <a:stretch/>
        </p:blipFill>
        <p:spPr>
          <a:xfrm>
            <a:off x="1" y="11133"/>
            <a:ext cx="690462" cy="640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C10121-720C-3D4C-25A0-284B46D4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710" y="1219200"/>
            <a:ext cx="3629024" cy="2709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FCB769-4EF7-EEBF-B08F-5E30F61799DC}"/>
              </a:ext>
            </a:extLst>
          </p:cNvPr>
          <p:cNvSpPr txBox="1"/>
          <p:nvPr/>
        </p:nvSpPr>
        <p:spPr>
          <a:xfrm>
            <a:off x="4954190" y="3929063"/>
            <a:ext cx="3255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</a:t>
            </a:r>
            <a:r>
              <a:rPr lang="en-VN" sz="4000" b="1" dirty="0">
                <a:solidFill>
                  <a:srgbClr val="FF0000"/>
                </a:solidFill>
              </a:rPr>
              <a:t>ucky ball</a:t>
            </a:r>
          </a:p>
          <a:p>
            <a:pPr algn="ctr"/>
            <a:r>
              <a:rPr lang="en-VN" sz="4800" b="1" dirty="0">
                <a:solidFill>
                  <a:srgbClr val="7030A0"/>
                </a:solidFill>
              </a:rPr>
              <a:t>20 points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CEB184FA-F969-574C-A765-7984F0531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623660" y="250825"/>
            <a:ext cx="34290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8DE3A09B-9B3B-DA48-9543-0E50BF4FD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7021710" y="250825"/>
            <a:ext cx="3246438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52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2B958-764A-41F6-B9A9-94B382F37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90EA5-4501-2B72-7087-3D210BDA1AC5}"/>
              </a:ext>
            </a:extLst>
          </p:cNvPr>
          <p:cNvSpPr txBox="1"/>
          <p:nvPr/>
        </p:nvSpPr>
        <p:spPr>
          <a:xfrm>
            <a:off x="1351128" y="1613241"/>
            <a:ext cx="9853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Unit 4: Global warming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Lesson 2.1: Vocab. &amp; Reading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Pages: 40 &amp; 41 </a:t>
            </a:r>
          </a:p>
        </p:txBody>
      </p:sp>
    </p:spTree>
    <p:extLst>
      <p:ext uri="{BB962C8B-B14F-4D97-AF65-F5344CB8AC3E}">
        <p14:creationId xmlns:p14="http://schemas.microsoft.com/office/powerpoint/2010/main" val="3310845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C1CF2-3E0B-DBDB-C60B-C7267FFEA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4556BE8-6BF4-E749-8851-03AD3EB1134F}"/>
              </a:ext>
            </a:extLst>
          </p:cNvPr>
          <p:cNvSpPr/>
          <p:nvPr/>
        </p:nvSpPr>
        <p:spPr>
          <a:xfrm>
            <a:off x="450803" y="274464"/>
            <a:ext cx="10997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Now, read and answer the questions.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4A2FFE-DB8D-C190-470E-C896BADC9721}"/>
              </a:ext>
            </a:extLst>
          </p:cNvPr>
          <p:cNvSpPr/>
          <p:nvPr/>
        </p:nvSpPr>
        <p:spPr>
          <a:xfrm>
            <a:off x="275230" y="1230864"/>
            <a:ext cx="116415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Burning fossil fuels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b. use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Biofuels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Cars and motorbikes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By turning off the lights and switching to energy-saving devices.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827644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907BA-40CD-A4C9-8A07-CF66273E9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EE3E8E-594A-22A3-EF80-995FA1D3E49A}"/>
              </a:ext>
            </a:extLst>
          </p:cNvPr>
          <p:cNvSpPr/>
          <p:nvPr/>
        </p:nvSpPr>
        <p:spPr>
          <a:xfrm>
            <a:off x="544122" y="86511"/>
            <a:ext cx="11103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Do you remember to switch off the lights? How else do you save electricity?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69540-7EE7-674B-E9B2-EA9AC8E8EA3A}"/>
              </a:ext>
            </a:extLst>
          </p:cNvPr>
          <p:cNvSpPr txBox="1"/>
          <p:nvPr/>
        </p:nvSpPr>
        <p:spPr>
          <a:xfrm>
            <a:off x="419100" y="1222574"/>
            <a:ext cx="1135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E.g</a:t>
            </a:r>
            <a:r>
              <a:rPr lang="en-US" sz="4000" b="1" dirty="0"/>
              <a:t>: </a:t>
            </a:r>
          </a:p>
          <a:p>
            <a:r>
              <a:rPr lang="en-US" sz="4000" dirty="0"/>
              <a:t>- </a:t>
            </a:r>
            <a:r>
              <a:rPr lang="en-US" sz="4000" b="1" dirty="0"/>
              <a:t>I </a:t>
            </a:r>
            <a:r>
              <a:rPr lang="en-US" sz="4000" b="1" u="sng" dirty="0">
                <a:solidFill>
                  <a:srgbClr val="FF0000"/>
                </a:solidFill>
              </a:rPr>
              <a:t>always/ often </a:t>
            </a:r>
            <a:r>
              <a:rPr lang="en-US" sz="4000" b="1" dirty="0"/>
              <a:t>remember to switch off the lights before leaving the house or when not in use.</a:t>
            </a:r>
          </a:p>
          <a:p>
            <a:r>
              <a:rPr lang="en-US" sz="4000" dirty="0"/>
              <a:t>- </a:t>
            </a:r>
            <a:r>
              <a:rPr lang="en-US" sz="4000" b="1" dirty="0"/>
              <a:t>I think that to save electricity, we should </a:t>
            </a:r>
          </a:p>
          <a:p>
            <a:r>
              <a:rPr lang="en-US" sz="4000" b="1" dirty="0"/>
              <a:t>  +turn off the lights, electronic devices when I don’t use them.</a:t>
            </a:r>
          </a:p>
          <a:p>
            <a:r>
              <a:rPr lang="en-US" sz="4000" b="1" dirty="0"/>
              <a:t>  + switch to energy-saving LED lights</a:t>
            </a:r>
          </a:p>
          <a:p>
            <a:r>
              <a:rPr lang="en-US" sz="4000" b="1" dirty="0"/>
              <a:t>  + understand and improve your home’s energy use.</a:t>
            </a:r>
          </a:p>
          <a:p>
            <a:r>
              <a:rPr lang="en-US" sz="4000" b="1" dirty="0"/>
              <a:t>  + 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5545912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616401"/>
            <a:ext cx="1150010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Do the exercises on page 22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Prepare the next lesson (pages 41 &amp; 42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3683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843BB-51F4-F045-81AF-E3DECDC84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ẩm Ly – Người Thầy (mp3cut.net).mp3" descr="Cẩm Ly – Người Thầy (mp3cut.net).mp3">
            <a:hlinkClick r:id="" action="ppaction://media"/>
            <a:extLst>
              <a:ext uri="{FF2B5EF4-FFF2-40B4-BE49-F238E27FC236}">
                <a16:creationId xmlns:a16="http://schemas.microsoft.com/office/drawing/2014/main" id="{A9A695BB-BC28-474E-8017-020CF822A1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96100" y="2938331"/>
            <a:ext cx="118475" cy="1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0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8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0AD20-2296-3A28-A41D-99B0FD352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429885-9B21-AE1C-C881-BED47264820B}"/>
              </a:ext>
            </a:extLst>
          </p:cNvPr>
          <p:cNvSpPr txBox="1"/>
          <p:nvPr/>
        </p:nvSpPr>
        <p:spPr>
          <a:xfrm>
            <a:off x="504967" y="1654184"/>
            <a:ext cx="9853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CC"/>
                </a:solidFill>
                <a:cs typeface="Arial" panose="020B0604020202020204" pitchFamily="34" charset="0"/>
              </a:rPr>
              <a:t>A. Vocabulary</a:t>
            </a:r>
          </a:p>
        </p:txBody>
      </p:sp>
    </p:spTree>
    <p:extLst>
      <p:ext uri="{BB962C8B-B14F-4D97-AF65-F5344CB8AC3E}">
        <p14:creationId xmlns:p14="http://schemas.microsoft.com/office/powerpoint/2010/main" val="129970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7981CF-DE44-EA4A-873B-D09847A6D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7878E4-23DF-A922-3879-6CD62789D6A4}"/>
              </a:ext>
            </a:extLst>
          </p:cNvPr>
          <p:cNvSpPr txBox="1"/>
          <p:nvPr/>
        </p:nvSpPr>
        <p:spPr>
          <a:xfrm>
            <a:off x="95534" y="3852689"/>
            <a:ext cx="11548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cs typeface="Arial" panose="020B0604020202020204" pitchFamily="34" charset="0"/>
              </a:rPr>
              <a:t>Government should </a:t>
            </a:r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prohibit </a:t>
            </a:r>
            <a:r>
              <a:rPr lang="en-US" sz="6000" b="1" dirty="0">
                <a:cs typeface="Arial" panose="020B0604020202020204" pitchFamily="34" charset="0"/>
              </a:rPr>
              <a:t>people from cutting down trees.</a:t>
            </a:r>
          </a:p>
        </p:txBody>
      </p:sp>
      <p:pic>
        <p:nvPicPr>
          <p:cNvPr id="3" name="Picture 2" descr="Cấm Phá Rừng Hình ảnh PNG | Vector Và ...">
            <a:extLst>
              <a:ext uri="{FF2B5EF4-FFF2-40B4-BE49-F238E27FC236}">
                <a16:creationId xmlns:a16="http://schemas.microsoft.com/office/drawing/2014/main" id="{6B40BE91-0707-401F-920F-A35FCAC04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31" y="1662615"/>
            <a:ext cx="5523006" cy="24357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B627-DD2A-DEF7-5C6D-2926C4F88BA8}"/>
              </a:ext>
            </a:extLst>
          </p:cNvPr>
          <p:cNvSpPr txBox="1"/>
          <p:nvPr/>
        </p:nvSpPr>
        <p:spPr>
          <a:xfrm>
            <a:off x="548185" y="497614"/>
            <a:ext cx="11095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prohibit(v) = ban (v)</a:t>
            </a:r>
            <a:endParaRPr 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7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734C29-D48C-1C56-5510-71CFAD26A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3CAD4C-600A-CF5D-A203-8A6564989DEF}"/>
              </a:ext>
            </a:extLst>
          </p:cNvPr>
          <p:cNvSpPr txBox="1"/>
          <p:nvPr/>
        </p:nvSpPr>
        <p:spPr>
          <a:xfrm>
            <a:off x="321859" y="4043757"/>
            <a:ext cx="11548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cs typeface="Arial" panose="020B0604020202020204" pitchFamily="34" charset="0"/>
              </a:rPr>
              <a:t>Government should increase the  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tax </a:t>
            </a:r>
            <a:r>
              <a:rPr lang="en-US" sz="4800" b="1" dirty="0">
                <a:cs typeface="Arial" panose="020B0604020202020204" pitchFamily="34" charset="0"/>
              </a:rPr>
              <a:t>on gas.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F1DC3-0570-E807-2DE7-B8068BAE9878}"/>
              </a:ext>
            </a:extLst>
          </p:cNvPr>
          <p:cNvSpPr txBox="1"/>
          <p:nvPr/>
        </p:nvSpPr>
        <p:spPr>
          <a:xfrm>
            <a:off x="4349084" y="595652"/>
            <a:ext cx="2811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tax (n)</a:t>
            </a:r>
            <a:endParaRPr lang="en-US" sz="6000" b="1" dirty="0">
              <a:cs typeface="Arial" panose="020B0604020202020204" pitchFamily="34" charset="0"/>
            </a:endParaRPr>
          </a:p>
        </p:txBody>
      </p:sp>
      <p:pic>
        <p:nvPicPr>
          <p:cNvPr id="5" name="Picture 4" descr="vector file vector AI, EPS, JPEG, SVG ...">
            <a:extLst>
              <a:ext uri="{FF2B5EF4-FFF2-40B4-BE49-F238E27FC236}">
                <a16:creationId xmlns:a16="http://schemas.microsoft.com/office/drawing/2014/main" id="{57B5F617-426F-3C83-091B-F4C9A789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80" y="1611315"/>
            <a:ext cx="4353636" cy="243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17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DDBBD8-A42B-F752-E116-628D040AE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889E31-FCEF-8608-F0F2-159D001BF1B1}"/>
              </a:ext>
            </a:extLst>
          </p:cNvPr>
          <p:cNvSpPr txBox="1"/>
          <p:nvPr/>
        </p:nvSpPr>
        <p:spPr>
          <a:xfrm>
            <a:off x="321859" y="4043757"/>
            <a:ext cx="11988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cs typeface="Arial" panose="020B0604020202020204" pitchFamily="34" charset="0"/>
              </a:rPr>
              <a:t>Wind and solar power are </a:t>
            </a:r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sustainable </a:t>
            </a:r>
            <a:r>
              <a:rPr lang="en-US" sz="5400" b="1" dirty="0">
                <a:cs typeface="Arial" panose="020B0604020202020204" pitchFamily="34" charset="0"/>
              </a:rPr>
              <a:t>kinds of energy.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5981A3-721C-4564-BB98-713760FC25FD}"/>
              </a:ext>
            </a:extLst>
          </p:cNvPr>
          <p:cNvSpPr txBox="1"/>
          <p:nvPr/>
        </p:nvSpPr>
        <p:spPr>
          <a:xfrm>
            <a:off x="2169994" y="595652"/>
            <a:ext cx="734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sustainable (adj)</a:t>
            </a:r>
            <a:endParaRPr lang="en-US" sz="6000" b="1" dirty="0">
              <a:cs typeface="Arial" panose="020B0604020202020204" pitchFamily="34" charset="0"/>
            </a:endParaRPr>
          </a:p>
        </p:txBody>
      </p:sp>
      <p:pic>
        <p:nvPicPr>
          <p:cNvPr id="3" name="Picture 2" descr="Năng lượng tái tạo là gì? Nguồn năng ...">
            <a:extLst>
              <a:ext uri="{FF2B5EF4-FFF2-40B4-BE49-F238E27FC236}">
                <a16:creationId xmlns:a16="http://schemas.microsoft.com/office/drawing/2014/main" id="{67CA2244-64CD-80F2-33EB-3B34D300E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90" y="1611315"/>
            <a:ext cx="5227092" cy="2432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49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072CBE-0B0B-E1CC-7D08-A36EDC60A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4B0E77-6AA5-77B6-6569-40184C244ED8}"/>
              </a:ext>
            </a:extLst>
          </p:cNvPr>
          <p:cNvSpPr txBox="1"/>
          <p:nvPr/>
        </p:nvSpPr>
        <p:spPr>
          <a:xfrm>
            <a:off x="136478" y="4730475"/>
            <a:ext cx="12187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cs typeface="Arial" panose="020B0604020202020204" pitchFamily="34" charset="0"/>
              </a:rPr>
              <a:t>We should </a:t>
            </a:r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switch</a:t>
            </a:r>
            <a:r>
              <a:rPr lang="en-US" sz="5400" b="1" dirty="0">
                <a:cs typeface="Arial" panose="020B0604020202020204" pitchFamily="34" charset="0"/>
              </a:rPr>
              <a:t> from fossil fuels to sustainable kinds of energy.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914AE-C1AE-B17E-BACA-DE8DFA5B42AC}"/>
              </a:ext>
            </a:extLst>
          </p:cNvPr>
          <p:cNvSpPr txBox="1"/>
          <p:nvPr/>
        </p:nvSpPr>
        <p:spPr>
          <a:xfrm>
            <a:off x="2183642" y="373199"/>
            <a:ext cx="734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switch (v) = change(v)</a:t>
            </a:r>
            <a:endParaRPr lang="en-US" sz="6000" b="1" dirty="0">
              <a:cs typeface="Arial" panose="020B0604020202020204" pitchFamily="34" charset="0"/>
            </a:endParaRPr>
          </a:p>
        </p:txBody>
      </p:sp>
      <p:pic>
        <p:nvPicPr>
          <p:cNvPr id="5" name="Picture 4" descr="Năng lượng hóa thạch: Vai trò và những ảnh hưởng quan trọng 3">
            <a:extLst>
              <a:ext uri="{FF2B5EF4-FFF2-40B4-BE49-F238E27FC236}">
                <a16:creationId xmlns:a16="http://schemas.microsoft.com/office/drawing/2014/main" id="{704A8844-461A-63CA-6A26-8840DE3F9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25" y="1282370"/>
            <a:ext cx="8311487" cy="363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75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05106-D19B-85F9-E2C4-9743E8EFB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E0A573-6337-A13B-55AF-F62F24D5DC19}"/>
              </a:ext>
            </a:extLst>
          </p:cNvPr>
          <p:cNvSpPr txBox="1"/>
          <p:nvPr/>
        </p:nvSpPr>
        <p:spPr>
          <a:xfrm>
            <a:off x="2183642" y="373199"/>
            <a:ext cx="734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biofuel (n)</a:t>
            </a:r>
            <a:endParaRPr lang="en-US" sz="6000" b="1" dirty="0">
              <a:cs typeface="Arial" panose="020B0604020202020204" pitchFamily="34" charset="0"/>
            </a:endParaRPr>
          </a:p>
        </p:txBody>
      </p:sp>
      <p:pic>
        <p:nvPicPr>
          <p:cNvPr id="3" name="Picture 2" descr="CESTI">
            <a:extLst>
              <a:ext uri="{FF2B5EF4-FFF2-40B4-BE49-F238E27FC236}">
                <a16:creationId xmlns:a16="http://schemas.microsoft.com/office/drawing/2014/main" id="{69CCA77B-1D04-250B-7315-E4A9B8542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49" y="1863090"/>
            <a:ext cx="5943600" cy="313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Nhiên liệu sinh học với phát triển bền ...">
            <a:extLst>
              <a:ext uri="{FF2B5EF4-FFF2-40B4-BE49-F238E27FC236}">
                <a16:creationId xmlns:a16="http://schemas.microsoft.com/office/drawing/2014/main" id="{9CCB75B5-B528-6C7D-65B4-C53459D2C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88" y="1863090"/>
            <a:ext cx="4076700" cy="3131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294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1036</Words>
  <Application>Microsoft Office PowerPoint</Application>
  <PresentationFormat>Widescreen</PresentationFormat>
  <Paragraphs>203</Paragraphs>
  <Slides>33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.VnHelvetInsH</vt:lpstr>
      <vt:lpstr>Arial</vt:lpstr>
      <vt:lpstr>Calibri</vt:lpstr>
      <vt:lpstr>Calibri Light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Game: Secret in the ball 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PowerPoint Presentation</vt:lpstr>
      <vt:lpstr>Question 6</vt:lpstr>
      <vt:lpstr>Question 7</vt:lpstr>
      <vt:lpstr>PowerPoint Presentation</vt:lpstr>
      <vt:lpstr>Question 9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thương đỗ</dc:creator>
  <cp:lastModifiedBy>Administrator</cp:lastModifiedBy>
  <cp:revision>79</cp:revision>
  <dcterms:created xsi:type="dcterms:W3CDTF">2020-10-30T12:15:48Z</dcterms:created>
  <dcterms:modified xsi:type="dcterms:W3CDTF">2024-11-23T03:17:40Z</dcterms:modified>
</cp:coreProperties>
</file>