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302" r:id="rId4"/>
    <p:sldId id="270" r:id="rId5"/>
    <p:sldId id="278" r:id="rId6"/>
    <p:sldId id="308" r:id="rId7"/>
    <p:sldId id="304" r:id="rId8"/>
    <p:sldId id="275" r:id="rId9"/>
    <p:sldId id="309" r:id="rId10"/>
    <p:sldId id="310" r:id="rId11"/>
    <p:sldId id="305" r:id="rId12"/>
    <p:sldId id="306" r:id="rId13"/>
    <p:sldId id="294" r:id="rId14"/>
    <p:sldId id="296" r:id="rId15"/>
    <p:sldId id="297" r:id="rId16"/>
    <p:sldId id="311" r:id="rId17"/>
    <p:sldId id="312" r:id="rId18"/>
    <p:sldId id="298" r:id="rId19"/>
    <p:sldId id="299" r:id="rId20"/>
    <p:sldId id="30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cụm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37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5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494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377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230100" cy="6873932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262740" y="0"/>
            <a:ext cx="239591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  <a:latin typeface="+mn-lt"/>
              </a:rPr>
              <a:t>Unit 4</a:t>
            </a:r>
            <a:r>
              <a:rPr lang="en-US" sz="1800" b="1" baseline="0" dirty="0">
                <a:solidFill>
                  <a:schemeClr val="bg1"/>
                </a:solidFill>
                <a:latin typeface="+mn-lt"/>
              </a:rPr>
              <a:t>: Global warming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113278" y="6550223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Anh</a:t>
            </a:r>
            <a:r>
              <a:rPr lang="en-US" sz="1400" baseline="0" dirty="0">
                <a:solidFill>
                  <a:schemeClr val="bg1"/>
                </a:solidFill>
              </a:rPr>
              <a:t> 11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550425" y="6550222"/>
            <a:ext cx="540203" cy="275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5306553" y="6550222"/>
            <a:ext cx="1994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DTP Education Solutions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8836269" y="0"/>
            <a:ext cx="33557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Lesson 2.1: Vocab &amp; Reading</a:t>
            </a: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9" r:id="rId13"/>
    <p:sldLayoutId id="2147483672" r:id="rId14"/>
    <p:sldLayoutId id="2147483674" r:id="rId15"/>
    <p:sldLayoutId id="2147483689" r:id="rId16"/>
    <p:sldLayoutId id="21474836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5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675" cy="6859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17921" y="3196381"/>
            <a:ext cx="5385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Unit 4</a:t>
            </a:r>
            <a:r>
              <a:rPr lang="en-US" sz="2800" b="1" dirty="0">
                <a:cs typeface="Arial" panose="020B0604020202020204" pitchFamily="34" charset="0"/>
              </a:rPr>
              <a:t>: Global warming </a:t>
            </a:r>
          </a:p>
          <a:p>
            <a:pPr algn="ctr"/>
            <a:r>
              <a:rPr lang="en-US" sz="2800" b="1" dirty="0">
                <a:solidFill>
                  <a:srgbClr val="00B0F0"/>
                </a:solidFill>
                <a:cs typeface="Arial" panose="020B0604020202020204" pitchFamily="34" charset="0"/>
              </a:rPr>
              <a:t>Lesson 2.1: Vocab. &amp; Reading</a:t>
            </a:r>
          </a:p>
          <a:p>
            <a:pPr algn="ctr"/>
            <a:r>
              <a:rPr lang="en-US" sz="2800" dirty="0">
                <a:solidFill>
                  <a:srgbClr val="92D050"/>
                </a:solidFill>
                <a:cs typeface="Arial" panose="020B0604020202020204" pitchFamily="34" charset="0"/>
              </a:rPr>
              <a:t>Pages: 40 &amp; 41 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1530855"/>
            <a:ext cx="11674048" cy="417095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8668713" y="1820760"/>
            <a:ext cx="2926080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73799" y="2082017"/>
            <a:ext cx="627017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130062" y="2082017"/>
            <a:ext cx="3095897" cy="13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64302" y="2369401"/>
            <a:ext cx="24688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17890" y="2669846"/>
            <a:ext cx="24688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966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3785" y="520372"/>
            <a:ext cx="11608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0070C0"/>
                </a:solidFill>
                <a:cs typeface="Arial" panose="020B0604020202020204" pitchFamily="34" charset="0"/>
              </a:rPr>
              <a:t>Read &amp; answer the questions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608" y="1250884"/>
            <a:ext cx="8492591" cy="10917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2" y="2575831"/>
            <a:ext cx="12105808" cy="277994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570617" y="1796735"/>
            <a:ext cx="3840480" cy="5458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87892" y="3093270"/>
            <a:ext cx="619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sz="3200" dirty="0">
                <a:solidFill>
                  <a:srgbClr val="FF0000"/>
                </a:solidFill>
              </a:rPr>
              <a:t>Burning fossil fuels (</a:t>
            </a:r>
            <a:r>
              <a:rPr lang="en-US" sz="3200" dirty="0"/>
              <a:t>line 3-P1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8" name="Oval 27"/>
          <p:cNvSpPr/>
          <p:nvPr/>
        </p:nvSpPr>
        <p:spPr>
          <a:xfrm>
            <a:off x="9241107" y="3809414"/>
            <a:ext cx="1058092" cy="2923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686368" y="3969202"/>
            <a:ext cx="4127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sz="3200" dirty="0">
                <a:solidFill>
                  <a:srgbClr val="FF0000"/>
                </a:solidFill>
              </a:rPr>
              <a:t>Biofuels ( </a:t>
            </a:r>
            <a:r>
              <a:rPr lang="en-US" sz="3200" dirty="0"/>
              <a:t>line 3- P2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87892" y="4295954"/>
            <a:ext cx="580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sz="3200" dirty="0">
                <a:solidFill>
                  <a:srgbClr val="FF0000"/>
                </a:solidFill>
              </a:rPr>
              <a:t>cars and motorbikes (</a:t>
            </a:r>
            <a:r>
              <a:rPr lang="en-US" sz="3200" dirty="0"/>
              <a:t>line 4-P2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6586" y="4748194"/>
            <a:ext cx="5220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sz="3200" dirty="0">
                <a:solidFill>
                  <a:srgbClr val="FF0000"/>
                </a:solidFill>
              </a:rPr>
              <a:t>by turning off the lights and switching to </a:t>
            </a:r>
            <a:r>
              <a:rPr lang="en-US" sz="3200">
                <a:solidFill>
                  <a:srgbClr val="FF0000"/>
                </a:solidFill>
              </a:rPr>
              <a:t>energy-saving devices 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dirty="0"/>
              <a:t>line 2-P4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1" y="419887"/>
            <a:ext cx="1711234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While-reading</a:t>
            </a:r>
          </a:p>
        </p:txBody>
      </p:sp>
    </p:spTree>
    <p:extLst>
      <p:ext uri="{BB962C8B-B14F-4D97-AF65-F5344CB8AC3E}">
        <p14:creationId xmlns:p14="http://schemas.microsoft.com/office/powerpoint/2010/main" val="23426854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8" grpId="0" animBg="1"/>
      <p:bldP spid="30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1 TRACK 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23696" y="1635309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5204" y="985241"/>
            <a:ext cx="84306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In pairs: do you remember to switch off the lights? How else do you save electricity?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943" y="523576"/>
            <a:ext cx="2259873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Post-reading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4516" y="1749566"/>
            <a:ext cx="1242168" cy="9906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1A03F0-AF7B-A363-94AC-199E9D99536B}"/>
              </a:ext>
            </a:extLst>
          </p:cNvPr>
          <p:cNvSpPr txBox="1"/>
          <p:nvPr/>
        </p:nvSpPr>
        <p:spPr>
          <a:xfrm>
            <a:off x="419100" y="3108899"/>
            <a:ext cx="1135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Example: Yes, I do. I </a:t>
            </a:r>
            <a:r>
              <a:rPr lang="en-US" sz="4000" u="sng" dirty="0">
                <a:solidFill>
                  <a:srgbClr val="FF0000"/>
                </a:solidFill>
              </a:rPr>
              <a:t>always/ often </a:t>
            </a:r>
            <a:r>
              <a:rPr lang="en-US" sz="4000" dirty="0"/>
              <a:t>remember to switch off the lights when I go out.</a:t>
            </a:r>
          </a:p>
          <a:p>
            <a:r>
              <a:rPr lang="en-US" sz="4000" dirty="0"/>
              <a:t>I think that to save electricity, I </a:t>
            </a:r>
            <a:r>
              <a:rPr lang="en-US" sz="4000" u="sng" dirty="0"/>
              <a:t>turn off the lights</a:t>
            </a:r>
            <a:r>
              <a:rPr lang="en-US" sz="4000" dirty="0"/>
              <a:t>, </a:t>
            </a:r>
            <a:r>
              <a:rPr lang="en-US" sz="4000" u="sng" dirty="0"/>
              <a:t>electronic devices </a:t>
            </a:r>
            <a:r>
              <a:rPr lang="en-US" sz="4000" dirty="0"/>
              <a:t>when I don’t use them.</a:t>
            </a:r>
          </a:p>
        </p:txBody>
      </p:sp>
    </p:spTree>
    <p:extLst>
      <p:ext uri="{BB962C8B-B14F-4D97-AF65-F5344CB8AC3E}">
        <p14:creationId xmlns:p14="http://schemas.microsoft.com/office/powerpoint/2010/main" val="6503811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65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9096"/>
            <a:ext cx="9198864" cy="61320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036"/>
            <a:ext cx="8978189" cy="61214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052" y="2289077"/>
            <a:ext cx="5429253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cs typeface="Arial" panose="020B0604020202020204" pitchFamily="34" charset="0"/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US" sz="3600" i="1" dirty="0">
                <a:solidFill>
                  <a:srgbClr val="0070C0"/>
                </a:solidFill>
                <a:cs typeface="Arial" panose="020B0604020202020204" pitchFamily="34" charset="0"/>
              </a:rPr>
              <a:t>biofuel, consume, law, natural, prohibit, remove, sustainable, switch, tax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7D8562-D6CC-D72F-4D2C-17768A8AFEE9}"/>
              </a:ext>
            </a:extLst>
          </p:cNvPr>
          <p:cNvSpPr txBox="1"/>
          <p:nvPr/>
        </p:nvSpPr>
        <p:spPr>
          <a:xfrm>
            <a:off x="398748" y="1243584"/>
            <a:ext cx="3472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Playing game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977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Playing game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2289077"/>
            <a:ext cx="542925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US" sz="3600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66328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2289077"/>
            <a:ext cx="5429253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cs typeface="Arial" panose="020B0604020202020204" pitchFamily="34" charset="0"/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US" sz="3600" i="1" dirty="0">
                <a:solidFill>
                  <a:srgbClr val="0070C0"/>
                </a:solidFill>
                <a:cs typeface="Arial" panose="020B0604020202020204" pitchFamily="34" charset="0"/>
              </a:rPr>
              <a:t>biofuel, consume, law, natural, prohibit, remove, sustainable, switch, tax</a:t>
            </a:r>
          </a:p>
        </p:txBody>
      </p:sp>
    </p:spTree>
    <p:extLst>
      <p:ext uri="{BB962C8B-B14F-4D97-AF65-F5344CB8AC3E}">
        <p14:creationId xmlns:p14="http://schemas.microsoft.com/office/powerpoint/2010/main" val="2193039101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cs typeface="Arial" panose="020B0604020202020204" pitchFamily="34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645920" y="1616401"/>
            <a:ext cx="8895805" cy="4401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Reading: </a:t>
            </a:r>
          </a:p>
          <a:p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-    Understanding instructions.</a:t>
            </a:r>
          </a:p>
          <a:p>
            <a:pPr marL="571500" indent="-571500">
              <a:buFontTx/>
              <a:buChar char="-"/>
            </a:pPr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Skimming and scanning for general and specific information.</a:t>
            </a:r>
          </a:p>
          <a:p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Speaking:</a:t>
            </a:r>
          </a:p>
          <a:p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-    Talking about ways to stop global warming. 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616401"/>
            <a:ext cx="11500105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cs typeface="Arial" panose="020B0604020202020204" pitchFamily="34" charset="0"/>
              </a:rPr>
              <a:t>Learn by hearts vocabularies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cs typeface="Arial" panose="020B0604020202020204" pitchFamily="34" charset="0"/>
              </a:rPr>
              <a:t>Do the exercises on page 22 WB.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cs typeface="Arial" panose="020B0604020202020204" pitchFamily="34" charset="0"/>
              </a:rPr>
              <a:t>Prepare the next lesson (pages 41 &amp; 42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cs typeface="Arial" panose="020B0604020202020204" pitchFamily="34" charset="0"/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cs typeface="Arial" panose="020B0604020202020204" pitchFamily="34" charset="0"/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576"/>
            <a:ext cx="9315117" cy="62094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4108" y="5692866"/>
            <a:ext cx="723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Stay positive and have a nice day!</a:t>
            </a:r>
            <a:endParaRPr lang="en-US" sz="2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556"/>
            <a:ext cx="10933611" cy="614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22178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2" y="427672"/>
            <a:ext cx="8339833" cy="5559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2114" y="3464174"/>
            <a:ext cx="3750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cs typeface="Arial" panose="020B0604020202020204" pitchFamily="34" charset="0"/>
              </a:rPr>
              <a:t>Pre-Reading Vocabulary</a:t>
            </a:r>
            <a:endParaRPr 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226" y="685611"/>
            <a:ext cx="1110031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cs typeface="Arial" panose="020B0604020202020204" pitchFamily="34" charset="0"/>
              </a:rPr>
              <a:t>Listen and repeat. Click each word to hear the sound.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975" y="2949814"/>
            <a:ext cx="6366928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prohibit </a:t>
            </a:r>
            <a:r>
              <a:rPr lang="vi-VN" sz="2800" dirty="0">
                <a:cs typeface="Arial" panose="020B0604020202020204" pitchFamily="34" charset="0"/>
              </a:rPr>
              <a:t>(v) /</a:t>
            </a:r>
            <a:r>
              <a:rPr lang="vi-VN" sz="2800" dirty="0">
                <a:solidFill>
                  <a:srgbClr val="FF0000"/>
                </a:solidFill>
                <a:cs typeface="Arial" panose="020B0604020202020204" pitchFamily="34" charset="0"/>
              </a:rPr>
              <a:t>prəˈhɪbɪt</a:t>
            </a:r>
            <a:r>
              <a:rPr lang="vi-VN" sz="2800" dirty="0">
                <a:cs typeface="Arial" panose="020B0604020202020204" pitchFamily="34" charset="0"/>
              </a:rPr>
              <a:t>/ </a:t>
            </a:r>
            <a:r>
              <a:rPr lang="en-US" sz="2800" dirty="0">
                <a:cs typeface="Arial" panose="020B0604020202020204" pitchFamily="34" charset="0"/>
              </a:rPr>
              <a:t>(</a:t>
            </a:r>
            <a:r>
              <a:rPr lang="vi-VN" sz="2800" dirty="0">
                <a:solidFill>
                  <a:srgbClr val="FF0000"/>
                </a:solidFill>
                <a:cs typeface="Arial" panose="020B0604020202020204" pitchFamily="34" charset="0"/>
              </a:rPr>
              <a:t>prəʊˈhɪbɪt</a:t>
            </a:r>
            <a:r>
              <a:rPr lang="en-US" sz="2800" dirty="0">
                <a:cs typeface="Arial" panose="020B0604020202020204" pitchFamily="34" charset="0"/>
              </a:rPr>
              <a:t>)</a:t>
            </a:r>
            <a:endParaRPr lang="en-US" sz="2800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079" y="2243850"/>
            <a:ext cx="4902021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consume</a:t>
            </a:r>
            <a:r>
              <a:rPr lang="vi-VN" sz="2800" dirty="0">
                <a:cs typeface="Arial" panose="020B0604020202020204" pitchFamily="34" charset="0"/>
              </a:rPr>
              <a:t>(</a:t>
            </a:r>
            <a:r>
              <a:rPr lang="en-US" sz="2800" dirty="0">
                <a:cs typeface="Arial" panose="020B0604020202020204" pitchFamily="34" charset="0"/>
              </a:rPr>
              <a:t>v</a:t>
            </a:r>
            <a:r>
              <a:rPr lang="vi-VN" sz="2800" dirty="0">
                <a:cs typeface="Arial" panose="020B0604020202020204" pitchFamily="34" charset="0"/>
              </a:rPr>
              <a:t>) /</a:t>
            </a:r>
            <a:r>
              <a:rPr lang="vi-VN" sz="2800" dirty="0">
                <a:solidFill>
                  <a:srgbClr val="FF0000"/>
                </a:solidFill>
                <a:cs typeface="Arial" panose="020B0604020202020204" pitchFamily="34" charset="0"/>
              </a:rPr>
              <a:t>kənˈsuːm</a:t>
            </a:r>
            <a:r>
              <a:rPr lang="vi-VN" sz="2800" dirty="0">
                <a:cs typeface="Arial" panose="020B0604020202020204" pitchFamily="34" charset="0"/>
              </a:rPr>
              <a:t>/</a:t>
            </a:r>
            <a:endParaRPr lang="en-US" sz="2800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418" y="1556235"/>
            <a:ext cx="4920682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biofuel </a:t>
            </a:r>
            <a:r>
              <a:rPr lang="en-US" sz="2800" dirty="0">
                <a:cs typeface="Arial" panose="020B0604020202020204" pitchFamily="34" charset="0"/>
              </a:rPr>
              <a:t>(n) /</a:t>
            </a:r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baɪəʊfjuːəl</a:t>
            </a:r>
            <a:r>
              <a:rPr lang="en-US" sz="2800" dirty="0">
                <a:cs typeface="Arial" panose="020B0604020202020204" pitchFamily="34" charset="0"/>
              </a:rPr>
              <a:t>/</a:t>
            </a:r>
            <a:endParaRPr lang="en-US" sz="2000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16" name="biofu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88259" y="649427"/>
            <a:ext cx="609600" cy="609600"/>
          </a:xfrm>
          <a:prstGeom prst="rect">
            <a:avLst/>
          </a:prstGeom>
        </p:spPr>
      </p:pic>
      <p:pic>
        <p:nvPicPr>
          <p:cNvPr id="17" name="consum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46367" y="706764"/>
            <a:ext cx="609600" cy="60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0080" y="4961029"/>
            <a:ext cx="2930346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tax </a:t>
            </a:r>
            <a:r>
              <a:rPr lang="en-US" sz="2800" dirty="0">
                <a:cs typeface="Arial" panose="020B0604020202020204" pitchFamily="34" charset="0"/>
              </a:rPr>
              <a:t>(n) /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tæks</a:t>
            </a:r>
            <a:r>
              <a:rPr lang="en-US" sz="2800" dirty="0">
                <a:cs typeface="Arial" panose="020B0604020202020204" pitchFamily="34" charset="0"/>
              </a:rPr>
              <a:t>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9416" y="4282235"/>
            <a:ext cx="5146523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switch </a:t>
            </a:r>
            <a:r>
              <a:rPr lang="vi-VN" sz="2800" dirty="0">
                <a:cs typeface="Arial" panose="020B0604020202020204" pitchFamily="34" charset="0"/>
              </a:rPr>
              <a:t>(v) /</a:t>
            </a:r>
            <a:r>
              <a:rPr lang="vi-VN" sz="2800" dirty="0">
                <a:solidFill>
                  <a:srgbClr val="FF0000"/>
                </a:solidFill>
                <a:cs typeface="Arial" panose="020B0604020202020204" pitchFamily="34" charset="0"/>
              </a:rPr>
              <a:t>swɪtʃ</a:t>
            </a:r>
            <a:r>
              <a:rPr lang="vi-VN" sz="2800" dirty="0">
                <a:cs typeface="Arial" panose="020B0604020202020204" pitchFamily="34" charset="0"/>
              </a:rPr>
              <a:t>/</a:t>
            </a:r>
            <a:endParaRPr lang="en-US" sz="2800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4562" y="3635886"/>
            <a:ext cx="5413313" cy="70788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  <a:cs typeface="Arial" panose="020B0604020202020204" pitchFamily="34" charset="0"/>
              </a:rPr>
              <a:t>sustainable </a:t>
            </a:r>
            <a:r>
              <a:rPr lang="en-US" sz="2800" dirty="0">
                <a:cs typeface="Arial" panose="020B0604020202020204" pitchFamily="34" charset="0"/>
              </a:rPr>
              <a:t>(adj) /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səˈsteɪnəbl</a:t>
            </a:r>
            <a:r>
              <a:rPr lang="en-US" sz="2800" dirty="0">
                <a:cs typeface="Arial" panose="020B0604020202020204" pitchFamily="34" charset="0"/>
              </a:rPr>
              <a:t>/</a:t>
            </a:r>
            <a:endParaRPr lang="en-US" sz="2000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21" name="prohibi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7313" y="634554"/>
            <a:ext cx="609600" cy="609600"/>
          </a:xfrm>
          <a:prstGeom prst="rect">
            <a:avLst/>
          </a:prstGeom>
        </p:spPr>
      </p:pic>
      <p:pic>
        <p:nvPicPr>
          <p:cNvPr id="23" name="switch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88259" y="645809"/>
            <a:ext cx="609600" cy="609600"/>
          </a:xfrm>
          <a:prstGeom prst="rect">
            <a:avLst/>
          </a:prstGeom>
        </p:spPr>
      </p:pic>
      <p:pic>
        <p:nvPicPr>
          <p:cNvPr id="24" name="tax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7313" y="690532"/>
            <a:ext cx="609600" cy="609600"/>
          </a:xfrm>
          <a:prstGeom prst="rect">
            <a:avLst/>
          </a:prstGeom>
        </p:spPr>
      </p:pic>
      <p:pic>
        <p:nvPicPr>
          <p:cNvPr id="27" name="sustainabl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88259" y="66907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13612" y="393849"/>
            <a:ext cx="875110" cy="917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0226" y="689513"/>
            <a:ext cx="1110031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cs typeface="Arial" panose="020B0604020202020204" pitchFamily="34" charset="0"/>
              </a:rPr>
              <a:t>Practice saying these words with a partner.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8F0BB5-2B29-5D5A-8F5C-B3B6C4DF9399}"/>
              </a:ext>
            </a:extLst>
          </p:cNvPr>
          <p:cNvSpPr txBox="1"/>
          <p:nvPr/>
        </p:nvSpPr>
        <p:spPr>
          <a:xfrm>
            <a:off x="5529263" y="1526992"/>
            <a:ext cx="475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cs typeface="Arial" panose="020B0604020202020204" pitchFamily="34" charset="0"/>
              </a:rPr>
              <a:t>nhiên</a:t>
            </a:r>
            <a:r>
              <a:rPr lang="en-US" sz="4000" dirty="0">
                <a:cs typeface="Arial" panose="020B0604020202020204" pitchFamily="34" charset="0"/>
              </a:rPr>
              <a:t> </a:t>
            </a:r>
            <a:r>
              <a:rPr lang="en-US" sz="4000" dirty="0" err="1">
                <a:cs typeface="Arial" panose="020B0604020202020204" pitchFamily="34" charset="0"/>
              </a:rPr>
              <a:t>liệu</a:t>
            </a:r>
            <a:r>
              <a:rPr lang="en-US" sz="4000" dirty="0">
                <a:cs typeface="Arial" panose="020B0604020202020204" pitchFamily="34" charset="0"/>
              </a:rPr>
              <a:t> </a:t>
            </a:r>
            <a:r>
              <a:rPr lang="en-US" sz="4000" dirty="0" err="1">
                <a:cs typeface="Arial" panose="020B0604020202020204" pitchFamily="34" charset="0"/>
              </a:rPr>
              <a:t>sinh</a:t>
            </a:r>
            <a:r>
              <a:rPr lang="en-US" sz="4000" dirty="0">
                <a:cs typeface="Arial" panose="020B0604020202020204" pitchFamily="34" charset="0"/>
              </a:rPr>
              <a:t> </a:t>
            </a:r>
            <a:r>
              <a:rPr lang="en-US" sz="4000" dirty="0" err="1">
                <a:cs typeface="Arial" panose="020B0604020202020204" pitchFamily="34" charset="0"/>
              </a:rPr>
              <a:t>học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7AF921-88F8-245F-6C96-D4E15E0ACF2F}"/>
              </a:ext>
            </a:extLst>
          </p:cNvPr>
          <p:cNvSpPr txBox="1"/>
          <p:nvPr/>
        </p:nvSpPr>
        <p:spPr>
          <a:xfrm>
            <a:off x="5595939" y="2155147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cs typeface="Arial" panose="020B0604020202020204" pitchFamily="34" charset="0"/>
              </a:rPr>
              <a:t>tiêu</a:t>
            </a:r>
            <a:r>
              <a:rPr lang="en-US" sz="4400" dirty="0">
                <a:cs typeface="Arial" panose="020B0604020202020204" pitchFamily="34" charset="0"/>
              </a:rPr>
              <a:t> </a:t>
            </a:r>
            <a:r>
              <a:rPr lang="en-US" sz="4400" dirty="0" err="1">
                <a:cs typeface="Arial" panose="020B0604020202020204" pitchFamily="34" charset="0"/>
              </a:rPr>
              <a:t>thụ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8A7B30-6F93-A8AC-FB63-536E2F07DCBE}"/>
              </a:ext>
            </a:extLst>
          </p:cNvPr>
          <p:cNvSpPr txBox="1"/>
          <p:nvPr/>
        </p:nvSpPr>
        <p:spPr>
          <a:xfrm>
            <a:off x="6886575" y="2969386"/>
            <a:ext cx="2043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cs typeface="Arial" panose="020B0604020202020204" pitchFamily="34" charset="0"/>
              </a:rPr>
              <a:t>c</a:t>
            </a:r>
            <a:r>
              <a:rPr lang="en-US" sz="4000" dirty="0" err="1">
                <a:cs typeface="Arial" panose="020B0604020202020204" pitchFamily="34" charset="0"/>
              </a:rPr>
              <a:t>ấm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5D5223-23DB-831C-572C-F3F74710E5BF}"/>
              </a:ext>
            </a:extLst>
          </p:cNvPr>
          <p:cNvSpPr txBox="1"/>
          <p:nvPr/>
        </p:nvSpPr>
        <p:spPr>
          <a:xfrm>
            <a:off x="6386513" y="3722070"/>
            <a:ext cx="2957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cs typeface="Arial" panose="020B0604020202020204" pitchFamily="34" charset="0"/>
              </a:rPr>
              <a:t>bền</a:t>
            </a:r>
            <a:r>
              <a:rPr lang="en-US" sz="4000" dirty="0">
                <a:cs typeface="Arial" panose="020B0604020202020204" pitchFamily="34" charset="0"/>
              </a:rPr>
              <a:t> </a:t>
            </a:r>
            <a:r>
              <a:rPr lang="en-US" sz="4000" dirty="0" err="1">
                <a:cs typeface="Arial" panose="020B0604020202020204" pitchFamily="34" charset="0"/>
              </a:rPr>
              <a:t>vững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783928-8D8B-7A14-ED88-DE524AF131EB}"/>
              </a:ext>
            </a:extLst>
          </p:cNvPr>
          <p:cNvSpPr txBox="1"/>
          <p:nvPr/>
        </p:nvSpPr>
        <p:spPr>
          <a:xfrm>
            <a:off x="6062666" y="4494326"/>
            <a:ext cx="3895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cs typeface="Arial" panose="020B0604020202020204" pitchFamily="34" charset="0"/>
              </a:rPr>
              <a:t>chuyển</a:t>
            </a:r>
            <a:r>
              <a:rPr lang="en-US" sz="4000" dirty="0">
                <a:cs typeface="Arial" panose="020B0604020202020204" pitchFamily="34" charset="0"/>
              </a:rPr>
              <a:t>, </a:t>
            </a:r>
            <a:r>
              <a:rPr lang="en-US" sz="4000" dirty="0" err="1">
                <a:cs typeface="Arial" panose="020B0604020202020204" pitchFamily="34" charset="0"/>
              </a:rPr>
              <a:t>thay</a:t>
            </a:r>
            <a:r>
              <a:rPr lang="en-US" sz="4000" dirty="0">
                <a:cs typeface="Arial" panose="020B0604020202020204" pitchFamily="34" charset="0"/>
              </a:rPr>
              <a:t> </a:t>
            </a:r>
            <a:r>
              <a:rPr lang="en-US" sz="4000" dirty="0" err="1">
                <a:cs typeface="Arial" panose="020B0604020202020204" pitchFamily="34" charset="0"/>
              </a:rPr>
              <a:t>đổi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7EC0DC-866D-DD6E-1575-92B80097168B}"/>
              </a:ext>
            </a:extLst>
          </p:cNvPr>
          <p:cNvSpPr txBox="1"/>
          <p:nvPr/>
        </p:nvSpPr>
        <p:spPr>
          <a:xfrm>
            <a:off x="6062666" y="5164464"/>
            <a:ext cx="2300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cs typeface="Arial" panose="020B0604020202020204" pitchFamily="34" charset="0"/>
              </a:rPr>
              <a:t>thuế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264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2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5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37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32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27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287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2466" r="34851" b="86672"/>
          <a:stretch/>
        </p:blipFill>
        <p:spPr>
          <a:xfrm>
            <a:off x="2050869" y="418010"/>
            <a:ext cx="7746274" cy="62701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191721"/>
              </p:ext>
            </p:extLst>
          </p:nvPr>
        </p:nvGraphicFramePr>
        <p:xfrm>
          <a:off x="209003" y="837655"/>
          <a:ext cx="11730448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5224">
                  <a:extLst>
                    <a:ext uri="{9D8B030D-6E8A-4147-A177-3AD203B41FA5}">
                      <a16:colId xmlns:a16="http://schemas.microsoft.com/office/drawing/2014/main" xmlns="" val="3788395717"/>
                    </a:ext>
                  </a:extLst>
                </a:gridCol>
                <a:gridCol w="5865224">
                  <a:extLst>
                    <a:ext uri="{9D8B030D-6E8A-4147-A177-3AD203B41FA5}">
                      <a16:colId xmlns:a16="http://schemas.microsoft.com/office/drawing/2014/main" xmlns="" val="3306069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1. Governments should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u="sng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prohibit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farmers from destroying forests to step deforestation.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a. Use something,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usually in large amounts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59998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2. We can </a:t>
                      </a:r>
                      <a:r>
                        <a:rPr lang="en-US" sz="2200" b="1" u="sng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switch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from oil to solar power.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b. Energy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made from living things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1726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3. Governments should increase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en-US" sz="2200" b="1" u="sng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tax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on gas to make it more expensive.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c. Part of the money that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we earn or spend, which goes to the government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8908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2200" b="1" u="sng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Biofuel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are much cleaner than fossil fuels.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d. Stop something by using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a rule or law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61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5. If we continue </a:t>
                      </a:r>
                      <a:r>
                        <a:rPr lang="en-US" sz="2200" b="1" u="sng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consume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fossil fuels, global warming will get worse.</a:t>
                      </a:r>
                    </a:p>
                    <a:p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e. Change to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something different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56056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6. Wind and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solar energy are more </a:t>
                      </a:r>
                      <a:r>
                        <a:rPr lang="en-US" sz="2200" b="1" u="sng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sustainable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than fossil fuels.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f. Using natural products and energy</a:t>
                      </a:r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that doesn’t damage the environment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6846546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036423" y="1476103"/>
            <a:ext cx="2220686" cy="23905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2351314"/>
            <a:ext cx="3971109" cy="23774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46320" y="2972616"/>
            <a:ext cx="1410789" cy="187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541417" y="2249872"/>
            <a:ext cx="4532810" cy="17706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141617" y="1146470"/>
            <a:ext cx="2932610" cy="34841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00701" y="5765208"/>
            <a:ext cx="656408" cy="1057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6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981" y="4357545"/>
            <a:ext cx="3031006" cy="19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3377" y="613958"/>
            <a:ext cx="116082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  <a:cs typeface="Arial" panose="020B0604020202020204" pitchFamily="34" charset="0"/>
              </a:rPr>
              <a:t>b. In pairs: talk about things that can be done to help the environment where you live.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77" y="1937397"/>
            <a:ext cx="10950889" cy="13234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837506-E160-B121-EA39-1702A6F10AA5}"/>
              </a:ext>
            </a:extLst>
          </p:cNvPr>
          <p:cNvSpPr txBox="1"/>
          <p:nvPr/>
        </p:nvSpPr>
        <p:spPr>
          <a:xfrm>
            <a:off x="919171" y="3147471"/>
            <a:ext cx="9639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-plant trees</a:t>
            </a:r>
          </a:p>
          <a:p>
            <a:r>
              <a:rPr lang="en-US" sz="4000" dirty="0"/>
              <a:t>-stop using plastic bags</a:t>
            </a:r>
          </a:p>
        </p:txBody>
      </p:sp>
    </p:spTree>
    <p:extLst>
      <p:ext uri="{BB962C8B-B14F-4D97-AF65-F5344CB8AC3E}">
        <p14:creationId xmlns:p14="http://schemas.microsoft.com/office/powerpoint/2010/main" val="268715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97" y="458832"/>
            <a:ext cx="7929154" cy="6034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2465" y="3938434"/>
            <a:ext cx="2687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cs typeface="Arial" panose="020B0604020202020204" pitchFamily="34" charset="0"/>
              </a:rPr>
              <a:t>Reading</a:t>
            </a:r>
            <a:endParaRPr 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2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83" y="2119417"/>
            <a:ext cx="11878154" cy="27163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3785" y="339638"/>
            <a:ext cx="11608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  <a:cs typeface="Arial" panose="020B0604020202020204" pitchFamily="34" charset="0"/>
              </a:rPr>
              <a:t>Read &amp; underline the key words.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509" y="535577"/>
            <a:ext cx="1711234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Pre-reading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83" y="916113"/>
            <a:ext cx="9731583" cy="105165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374738" y="1872259"/>
            <a:ext cx="24688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949606" y="1880967"/>
            <a:ext cx="24688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843618" y="3648808"/>
            <a:ext cx="2913017" cy="87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13629" y="3944899"/>
            <a:ext cx="2890292" cy="174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652926" y="3962317"/>
            <a:ext cx="1336766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13629" y="4245345"/>
            <a:ext cx="24688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929321" y="4245345"/>
            <a:ext cx="1676400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174544" y="4510957"/>
            <a:ext cx="1380309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47243" y="4798339"/>
            <a:ext cx="30963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184046" y="4798339"/>
            <a:ext cx="24688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3804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522</Words>
  <Application>Microsoft Office PowerPoint</Application>
  <PresentationFormat>Custom</PresentationFormat>
  <Paragraphs>74</Paragraphs>
  <Slides>20</Slides>
  <Notes>2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hp</cp:lastModifiedBy>
  <cp:revision>49</cp:revision>
  <dcterms:created xsi:type="dcterms:W3CDTF">2023-02-01T04:45:54Z</dcterms:created>
  <dcterms:modified xsi:type="dcterms:W3CDTF">2025-01-03T05:29:11Z</dcterms:modified>
</cp:coreProperties>
</file>