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2"/>
  </p:notesMasterIdLst>
  <p:sldIdLst>
    <p:sldId id="256" r:id="rId2"/>
    <p:sldId id="269" r:id="rId3"/>
    <p:sldId id="301" r:id="rId4"/>
    <p:sldId id="277" r:id="rId5"/>
    <p:sldId id="306" r:id="rId6"/>
    <p:sldId id="302" r:id="rId7"/>
    <p:sldId id="365" r:id="rId8"/>
    <p:sldId id="307" r:id="rId9"/>
    <p:sldId id="340" r:id="rId10"/>
    <p:sldId id="278" r:id="rId11"/>
    <p:sldId id="341" r:id="rId12"/>
    <p:sldId id="279" r:id="rId13"/>
    <p:sldId id="342" r:id="rId14"/>
    <p:sldId id="317" r:id="rId15"/>
    <p:sldId id="318" r:id="rId16"/>
    <p:sldId id="283" r:id="rId17"/>
    <p:sldId id="343" r:id="rId18"/>
    <p:sldId id="356" r:id="rId19"/>
    <p:sldId id="355" r:id="rId20"/>
    <p:sldId id="357" r:id="rId21"/>
    <p:sldId id="358" r:id="rId22"/>
    <p:sldId id="285" r:id="rId23"/>
    <p:sldId id="359" r:id="rId24"/>
    <p:sldId id="360" r:id="rId25"/>
    <p:sldId id="361" r:id="rId26"/>
    <p:sldId id="344" r:id="rId27"/>
    <p:sldId id="363" r:id="rId28"/>
    <p:sldId id="362" r:id="rId29"/>
    <p:sldId id="364" r:id="rId30"/>
    <p:sldId id="346" r:id="rId31"/>
    <p:sldId id="366" r:id="rId32"/>
    <p:sldId id="367" r:id="rId33"/>
    <p:sldId id="368" r:id="rId34"/>
    <p:sldId id="369" r:id="rId35"/>
    <p:sldId id="370" r:id="rId36"/>
    <p:sldId id="294" r:id="rId37"/>
    <p:sldId id="296" r:id="rId38"/>
    <p:sldId id="297" r:id="rId39"/>
    <p:sldId id="299" r:id="rId40"/>
    <p:sldId id="30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39F7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89" autoAdjust="0"/>
    <p:restoredTop sz="96433" autoAdjust="0"/>
  </p:normalViewPr>
  <p:slideViewPr>
    <p:cSldViewPr snapToGrid="0">
      <p:cViewPr varScale="1">
        <p:scale>
          <a:sx n="69" d="100"/>
          <a:sy n="69" d="100"/>
        </p:scale>
        <p:origin x="714" y="60"/>
      </p:cViewPr>
      <p:guideLst/>
    </p:cSldViewPr>
  </p:slideViewPr>
  <p:notesTextViewPr>
    <p:cViewPr>
      <p:scale>
        <a:sx n="210" d="100"/>
        <a:sy n="2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32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r>
              <a:rPr lang="en-VN" dirty="0"/>
              <a:t>Press SPACE for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95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22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74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18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05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92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01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78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0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organized: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adaptable: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patient: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confident: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6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5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60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; SPACEBAR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93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Press Space for suggested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43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9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03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2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7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88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204498F-7DC9-4FD2-8F79-FF0FBEB0CBB4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9068"/>
            <a:ext cx="12192000" cy="406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0F8FB8-A7CA-4278-915F-F6FB5611511C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6428165"/>
            <a:ext cx="12192000" cy="4063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2635"/>
            <a:ext cx="4114800" cy="278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40718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3: WORLD OF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01372" y="6505969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12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502798" y="6493666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259643" y="6477477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153400" y="0"/>
            <a:ext cx="403860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1.1: Vocab &amp; Reading, PP. 26 &amp; 27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75" r:id="rId15"/>
    <p:sldLayoutId id="2147483676" r:id="rId16"/>
    <p:sldLayoutId id="2147483679" r:id="rId17"/>
    <p:sldLayoutId id="2147483681" r:id="rId18"/>
    <p:sldLayoutId id="2147483689" r:id="rId19"/>
    <p:sldLayoutId id="214748369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notesSlide" Target="../notesSlides/notesSlide6.xml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openxmlformats.org/officeDocument/2006/relationships/slideLayout" Target="../slideLayouts/slideLayout14.xml"/><Relationship Id="rId30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notesSlide" Target="../notesSlides/notesSlide7.xml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openxmlformats.org/officeDocument/2006/relationships/slideLayout" Target="../slideLayouts/slideLayout14.xml"/><Relationship Id="rId30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6074" cy="68940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67069" y="3521928"/>
            <a:ext cx="5331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3: WORLD OF WORK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Lesson 1.1: Vocab &amp; Reading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</a:rPr>
              <a:t>Pages: 26 &amp; 27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8561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Click on each word to hear it.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714" y="5040584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﻿patient  	 </a:t>
            </a:r>
            <a:r>
              <a:rPr lang="vi-VN" sz="3200" dirty="0"/>
              <a:t>(</a:t>
            </a:r>
            <a:r>
              <a:rPr lang="en-US" sz="3200" dirty="0"/>
              <a:t>adj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/ˈpeɪʃəns/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nhẫn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48" y="430797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﻿adaptable 	 </a:t>
            </a:r>
            <a:r>
              <a:rPr lang="vi-VN" sz="3200" dirty="0"/>
              <a:t>(</a:t>
            </a:r>
            <a:r>
              <a:rPr lang="en-US" sz="3200" dirty="0"/>
              <a:t>adj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əˈdæptəbəl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49" y="3646602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﻿organized 	  </a:t>
            </a:r>
            <a:r>
              <a:rPr lang="en-US" sz="3200" dirty="0"/>
              <a:t>(adj)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ɔːrɡənaɪzd</a:t>
            </a:r>
            <a:r>
              <a:rPr lang="en-US" sz="3200" dirty="0">
                <a:solidFill>
                  <a:srgbClr val="FF0000"/>
                </a:solidFill>
              </a:rPr>
              <a:t>/ 		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tổ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74" y="2927577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﻿architect 	  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 /</a:t>
            </a:r>
            <a:r>
              <a:rPr lang="en-US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ɑːrkətekt</a:t>
            </a:r>
            <a:r>
              <a:rPr lang="en-US" sz="3200" dirty="0">
                <a:solidFill>
                  <a:srgbClr val="FF0000"/>
                </a:solidFill>
              </a:rPr>
              <a:t> / </a:t>
            </a:r>
            <a:r>
              <a:rPr lang="en-US" sz="3200" dirty="0"/>
              <a:t> 		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trúc</a:t>
            </a:r>
            <a:r>
              <a:rPr lang="en-US" sz="3200" dirty="0"/>
              <a:t> </a:t>
            </a:r>
            <a:r>
              <a:rPr lang="en-US" sz="3200" dirty="0" err="1"/>
              <a:t>sư</a:t>
            </a:r>
            <a:r>
              <a:rPr lang="en-US" sz="3200" dirty="0"/>
              <a:t> 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79" y="2243850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﻿receptionist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/rɪˈsepʃənɪst/ </a:t>
            </a:r>
            <a:r>
              <a:rPr lang="en-US" sz="3200" dirty="0"/>
              <a:t>		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tân</a:t>
            </a:r>
            <a:r>
              <a:rPr lang="en-US" sz="3200" dirty="0"/>
              <a:t> 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418" y="1556235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﻿accountant   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  <a:ea typeface="Gungsuh" panose="02030600000101010101" pitchFamily="18" charset="-127"/>
                <a:cs typeface="Posterama" panose="020B0504020200020000" pitchFamily="34" charset="0"/>
              </a:rPr>
              <a:t>əˈkaʊntənt</a:t>
            </a:r>
            <a:r>
              <a:rPr lang="en-US" sz="3200" dirty="0">
                <a:solidFill>
                  <a:srgbClr val="FF0000"/>
                </a:solidFill>
              </a:rPr>
              <a:t>/	</a:t>
            </a:r>
            <a:r>
              <a:rPr lang="en-US" sz="3200" dirty="0"/>
              <a:t>	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toán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 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16" name="avoid">
            <a:hlinkClick r:id="" action="ppaction://media"/>
            <a:extLst>
              <a:ext uri="{FF2B5EF4-FFF2-40B4-BE49-F238E27FC236}">
                <a16:creationId xmlns:a16="http://schemas.microsoft.com/office/drawing/2014/main" id="{2BA6CE5A-EF5B-F4E1-7330-91D94D79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97624" y="785656"/>
            <a:ext cx="487363" cy="487362"/>
          </a:xfrm>
          <a:prstGeom prst="rect">
            <a:avLst/>
          </a:prstGeom>
        </p:spPr>
      </p:pic>
      <p:pic>
        <p:nvPicPr>
          <p:cNvPr id="17" name="carbohydrates">
            <a:hlinkClick r:id="" action="ppaction://media"/>
            <a:extLst>
              <a:ext uri="{FF2B5EF4-FFF2-40B4-BE49-F238E27FC236}">
                <a16:creationId xmlns:a16="http://schemas.microsoft.com/office/drawing/2014/main" id="{E7E3051D-F4B6-845C-2C7D-73749BD36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97623" y="793177"/>
            <a:ext cx="487363" cy="487363"/>
          </a:xfrm>
          <a:prstGeom prst="rect">
            <a:avLst/>
          </a:prstGeom>
        </p:spPr>
      </p:pic>
      <p:pic>
        <p:nvPicPr>
          <p:cNvPr id="18" name="dairy">
            <a:hlinkClick r:id="" action="ppaction://media"/>
            <a:extLst>
              <a:ext uri="{FF2B5EF4-FFF2-40B4-BE49-F238E27FC236}">
                <a16:creationId xmlns:a16="http://schemas.microsoft.com/office/drawing/2014/main" id="{C32A972D-1F4C-A290-A844-52140BB763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97623" y="802161"/>
            <a:ext cx="487363" cy="487362"/>
          </a:xfrm>
          <a:prstGeom prst="rect">
            <a:avLst/>
          </a:prstGeom>
        </p:spPr>
      </p:pic>
      <p:pic>
        <p:nvPicPr>
          <p:cNvPr id="19" name="limit">
            <a:hlinkClick r:id="" action="ppaction://media"/>
            <a:extLst>
              <a:ext uri="{FF2B5EF4-FFF2-40B4-BE49-F238E27FC236}">
                <a16:creationId xmlns:a16="http://schemas.microsoft.com/office/drawing/2014/main" id="{BDBEE17A-C1CF-DDD1-B3B1-D37082B9A4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97622" y="821630"/>
            <a:ext cx="487363" cy="487362"/>
          </a:xfrm>
          <a:prstGeom prst="rect">
            <a:avLst/>
          </a:prstGeom>
        </p:spPr>
      </p:pic>
      <p:pic>
        <p:nvPicPr>
          <p:cNvPr id="20" name="processed">
            <a:hlinkClick r:id="" action="ppaction://media"/>
            <a:extLst>
              <a:ext uri="{FF2B5EF4-FFF2-40B4-BE49-F238E27FC236}">
                <a16:creationId xmlns:a16="http://schemas.microsoft.com/office/drawing/2014/main" id="{84656FEF-6365-C4F0-444D-13CD1CDB0D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607593" y="809682"/>
            <a:ext cx="487363" cy="487363"/>
          </a:xfrm>
          <a:prstGeom prst="rect">
            <a:avLst/>
          </a:prstGeom>
        </p:spPr>
      </p:pic>
      <p:pic>
        <p:nvPicPr>
          <p:cNvPr id="21" name="protein">
            <a:hlinkClick r:id="" action="ppaction://media"/>
            <a:extLst>
              <a:ext uri="{FF2B5EF4-FFF2-40B4-BE49-F238E27FC236}">
                <a16:creationId xmlns:a16="http://schemas.microsoft.com/office/drawing/2014/main" id="{8F83CDB0-4DF6-0F64-928E-CD1E4168AD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607593" y="803295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90487" y="429934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C05FD0-F62B-41D8-A8E4-D156CF3EC015}"/>
              </a:ext>
            </a:extLst>
          </p:cNvPr>
          <p:cNvSpPr txBox="1"/>
          <p:nvPr/>
        </p:nvSpPr>
        <p:spPr>
          <a:xfrm>
            <a:off x="480048" y="5701960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﻿confident	 </a:t>
            </a:r>
            <a:r>
              <a:rPr lang="vi-VN" sz="3200" dirty="0"/>
              <a:t>(</a:t>
            </a:r>
            <a:r>
              <a:rPr lang="en-US" sz="3200" dirty="0"/>
              <a:t>adj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/ˈkɒnfɪdənt/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tin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99E5CB14-A772-49AE-E2A2-B1C75F2A0BC4}"/>
              </a:ext>
            </a:extLst>
          </p:cNvPr>
          <p:cNvSpPr/>
          <p:nvPr/>
        </p:nvSpPr>
        <p:spPr>
          <a:xfrm>
            <a:off x="1109655" y="2261414"/>
            <a:ext cx="171450" cy="17145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3">
            <a:extLst>
              <a:ext uri="{FF2B5EF4-FFF2-40B4-BE49-F238E27FC236}">
                <a16:creationId xmlns:a16="http://schemas.microsoft.com/office/drawing/2014/main" id="{759D2802-29B5-DA5B-483C-3F0240A60806}"/>
              </a:ext>
            </a:extLst>
          </p:cNvPr>
          <p:cNvSpPr/>
          <p:nvPr/>
        </p:nvSpPr>
        <p:spPr>
          <a:xfrm>
            <a:off x="1334286" y="1570348"/>
            <a:ext cx="171450" cy="17145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8584F6D-6B8E-6625-2DCC-FEC570B5A71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6934286">
            <a:off x="558656" y="2945603"/>
            <a:ext cx="190500" cy="190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6A4127-56DB-7F9C-0AFF-02D3C3514DD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6934286">
            <a:off x="658020" y="3632684"/>
            <a:ext cx="190500" cy="190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56E232-468E-2F08-1EA3-4C774EF0526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6934286">
            <a:off x="1014405" y="4283958"/>
            <a:ext cx="190500" cy="190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EB5888-82B1-6CC4-D683-DC281838649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6934286">
            <a:off x="771296" y="5004993"/>
            <a:ext cx="190500" cy="190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0B0BB59-31FC-EE25-5B47-457696890AF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6934286">
            <a:off x="771296" y="5693906"/>
            <a:ext cx="190500" cy="190500"/>
          </a:xfrm>
          <a:prstGeom prst="rect">
            <a:avLst/>
          </a:prstGeom>
        </p:spPr>
      </p:pic>
      <p:pic>
        <p:nvPicPr>
          <p:cNvPr id="32" name="accountant">
            <a:hlinkClick r:id="" action="ppaction://media"/>
            <a:extLst>
              <a:ext uri="{FF2B5EF4-FFF2-40B4-BE49-F238E27FC236}">
                <a16:creationId xmlns:a16="http://schemas.microsoft.com/office/drawing/2014/main" id="{403E27F4-00C2-E834-73E9-D1772C98F7D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91128" y="6858000"/>
            <a:ext cx="812800" cy="812800"/>
          </a:xfrm>
          <a:prstGeom prst="rect">
            <a:avLst/>
          </a:prstGeom>
        </p:spPr>
      </p:pic>
      <p:pic>
        <p:nvPicPr>
          <p:cNvPr id="33" name="receptionist">
            <a:hlinkClick r:id="" action="ppaction://media"/>
            <a:extLst>
              <a:ext uri="{FF2B5EF4-FFF2-40B4-BE49-F238E27FC236}">
                <a16:creationId xmlns:a16="http://schemas.microsoft.com/office/drawing/2014/main" id="{4EDB80C3-6234-AED9-D727-E4D576861AA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03928" y="6858000"/>
            <a:ext cx="812800" cy="812800"/>
          </a:xfrm>
          <a:prstGeom prst="rect">
            <a:avLst/>
          </a:prstGeom>
        </p:spPr>
      </p:pic>
      <p:pic>
        <p:nvPicPr>
          <p:cNvPr id="34" name="architect">
            <a:hlinkClick r:id="" action="ppaction://media"/>
            <a:extLst>
              <a:ext uri="{FF2B5EF4-FFF2-40B4-BE49-F238E27FC236}">
                <a16:creationId xmlns:a16="http://schemas.microsoft.com/office/drawing/2014/main" id="{191DE17C-C282-C690-3354-9DBD3062D9B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962927" y="6845316"/>
            <a:ext cx="812800" cy="812800"/>
          </a:xfrm>
          <a:prstGeom prst="rect">
            <a:avLst/>
          </a:prstGeom>
        </p:spPr>
      </p:pic>
      <p:pic>
        <p:nvPicPr>
          <p:cNvPr id="35" name="laadorganized">
            <a:hlinkClick r:id="" action="ppaction://media"/>
            <a:extLst>
              <a:ext uri="{FF2B5EF4-FFF2-40B4-BE49-F238E27FC236}">
                <a16:creationId xmlns:a16="http://schemas.microsoft.com/office/drawing/2014/main" id="{46A0D54E-03C6-83CD-250F-E77E37242CC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842598" y="6858000"/>
            <a:ext cx="812800" cy="812800"/>
          </a:xfrm>
          <a:prstGeom prst="rect">
            <a:avLst/>
          </a:prstGeom>
        </p:spPr>
      </p:pic>
      <p:pic>
        <p:nvPicPr>
          <p:cNvPr id="37" name="patient1">
            <a:hlinkClick r:id="" action="ppaction://media"/>
            <a:extLst>
              <a:ext uri="{FF2B5EF4-FFF2-40B4-BE49-F238E27FC236}">
                <a16:creationId xmlns:a16="http://schemas.microsoft.com/office/drawing/2014/main" id="{430131C2-4229-57BF-EC90-DECF70D7BE13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699698" y="6747191"/>
            <a:ext cx="812800" cy="812800"/>
          </a:xfrm>
          <a:prstGeom prst="rect">
            <a:avLst/>
          </a:prstGeom>
        </p:spPr>
      </p:pic>
      <p:pic>
        <p:nvPicPr>
          <p:cNvPr id="38" name="confident">
            <a:hlinkClick r:id="" action="ppaction://media"/>
            <a:extLst>
              <a:ext uri="{FF2B5EF4-FFF2-40B4-BE49-F238E27FC236}">
                <a16:creationId xmlns:a16="http://schemas.microsoft.com/office/drawing/2014/main" id="{35430912-6AE4-BFE8-3278-ACF9ACC7097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623669" y="6747191"/>
            <a:ext cx="812800" cy="812800"/>
          </a:xfrm>
          <a:prstGeom prst="rect">
            <a:avLst/>
          </a:prstGeom>
        </p:spPr>
      </p:pic>
      <p:pic>
        <p:nvPicPr>
          <p:cNvPr id="39" name="adaptable0205">
            <a:hlinkClick r:id="" action="ppaction://media"/>
            <a:extLst>
              <a:ext uri="{FF2B5EF4-FFF2-40B4-BE49-F238E27FC236}">
                <a16:creationId xmlns:a16="http://schemas.microsoft.com/office/drawing/2014/main" id="{65FEE173-4C72-FF9F-C7E8-F022A3AF7CA1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533363" y="68453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3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5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5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4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8561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Work in pairs. Look, say and write the English words.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714" y="5040584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/ˈpeɪʃəns/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3200" dirty="0"/>
              <a:t> ______________________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48" y="430797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əˈdæptəbəl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200" dirty="0"/>
              <a:t> ______________________</a:t>
            </a:r>
            <a:endParaRPr lang="en-US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49" y="3646602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ɔːrɡənaɪzd</a:t>
            </a:r>
            <a:r>
              <a:rPr lang="en-US" sz="3200" dirty="0">
                <a:solidFill>
                  <a:srgbClr val="FF0000"/>
                </a:solidFill>
              </a:rPr>
              <a:t>/ 		</a:t>
            </a:r>
            <a:r>
              <a:rPr lang="en-US" sz="3200" dirty="0"/>
              <a:t>______________________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74" y="2927577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</a:t>
            </a:r>
            <a:r>
              <a:rPr lang="en-US" sz="3200" dirty="0">
                <a:solidFill>
                  <a:srgbClr val="FF0000"/>
                </a:solidFill>
              </a:rPr>
              <a:t>/ ˈ</a:t>
            </a:r>
            <a:r>
              <a:rPr lang="en-US" sz="3200" dirty="0" err="1">
                <a:solidFill>
                  <a:srgbClr val="FF0000"/>
                </a:solidFill>
              </a:rPr>
              <a:t>ɑːrkətekt</a:t>
            </a:r>
            <a:r>
              <a:rPr lang="en-US" sz="3200" dirty="0">
                <a:solidFill>
                  <a:srgbClr val="FF0000"/>
                </a:solidFill>
              </a:rPr>
              <a:t> / </a:t>
            </a:r>
            <a:r>
              <a:rPr lang="en-US" sz="3200" dirty="0"/>
              <a:t> 		______________________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79" y="2243850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/rɪˈsepʃənɪst/ </a:t>
            </a:r>
            <a:r>
              <a:rPr lang="en-US" sz="3200" dirty="0"/>
              <a:t>		______________________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418" y="1556235"/>
            <a:ext cx="9832269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Gungsuh" panose="02030600000101010101" pitchFamily="18" charset="-127"/>
                <a:cs typeface="Posterama" panose="020B0504020200020000" pitchFamily="34" charset="0"/>
              </a:rPr>
              <a:t>ə</a:t>
            </a:r>
            <a:r>
              <a:rPr lang="en-US" sz="3200" dirty="0" err="1">
                <a:solidFill>
                  <a:srgbClr val="FF0000"/>
                </a:solidFill>
                <a:latin typeface="+mj-lt"/>
                <a:ea typeface="Gungsuh" panose="02030600000101010101" pitchFamily="18" charset="-127"/>
                <a:cs typeface="Posterama" panose="020B0504020200020000" pitchFamily="34" charset="0"/>
              </a:rPr>
              <a:t>ˈ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Gungsuh" panose="02030600000101010101" pitchFamily="18" charset="-127"/>
                <a:cs typeface="Posterama" panose="020B0504020200020000" pitchFamily="34" charset="0"/>
              </a:rPr>
              <a:t>kaʊntənt</a:t>
            </a:r>
            <a:r>
              <a:rPr lang="en-US" sz="3200" dirty="0">
                <a:solidFill>
                  <a:srgbClr val="FF0000"/>
                </a:solidFill>
              </a:rPr>
              <a:t>/	</a:t>
            </a:r>
            <a:r>
              <a:rPr lang="en-US" sz="3200" dirty="0"/>
              <a:t>	______________________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16" name="avoid">
            <a:hlinkClick r:id="" action="ppaction://media"/>
            <a:extLst>
              <a:ext uri="{FF2B5EF4-FFF2-40B4-BE49-F238E27FC236}">
                <a16:creationId xmlns:a16="http://schemas.microsoft.com/office/drawing/2014/main" id="{2BA6CE5A-EF5B-F4E1-7330-91D94D79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97624" y="785656"/>
            <a:ext cx="487363" cy="487362"/>
          </a:xfrm>
          <a:prstGeom prst="rect">
            <a:avLst/>
          </a:prstGeom>
        </p:spPr>
      </p:pic>
      <p:pic>
        <p:nvPicPr>
          <p:cNvPr id="17" name="carbohydrates">
            <a:hlinkClick r:id="" action="ppaction://media"/>
            <a:extLst>
              <a:ext uri="{FF2B5EF4-FFF2-40B4-BE49-F238E27FC236}">
                <a16:creationId xmlns:a16="http://schemas.microsoft.com/office/drawing/2014/main" id="{E7E3051D-F4B6-845C-2C7D-73749BD36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97623" y="793177"/>
            <a:ext cx="487363" cy="487363"/>
          </a:xfrm>
          <a:prstGeom prst="rect">
            <a:avLst/>
          </a:prstGeom>
        </p:spPr>
      </p:pic>
      <p:pic>
        <p:nvPicPr>
          <p:cNvPr id="18" name="dairy">
            <a:hlinkClick r:id="" action="ppaction://media"/>
            <a:extLst>
              <a:ext uri="{FF2B5EF4-FFF2-40B4-BE49-F238E27FC236}">
                <a16:creationId xmlns:a16="http://schemas.microsoft.com/office/drawing/2014/main" id="{C32A972D-1F4C-A290-A844-52140BB763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97623" y="802161"/>
            <a:ext cx="487363" cy="487362"/>
          </a:xfrm>
          <a:prstGeom prst="rect">
            <a:avLst/>
          </a:prstGeom>
        </p:spPr>
      </p:pic>
      <p:pic>
        <p:nvPicPr>
          <p:cNvPr id="19" name="limit">
            <a:hlinkClick r:id="" action="ppaction://media"/>
            <a:extLst>
              <a:ext uri="{FF2B5EF4-FFF2-40B4-BE49-F238E27FC236}">
                <a16:creationId xmlns:a16="http://schemas.microsoft.com/office/drawing/2014/main" id="{BDBEE17A-C1CF-DDD1-B3B1-D37082B9A4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97622" y="821630"/>
            <a:ext cx="487363" cy="487362"/>
          </a:xfrm>
          <a:prstGeom prst="rect">
            <a:avLst/>
          </a:prstGeom>
        </p:spPr>
      </p:pic>
      <p:pic>
        <p:nvPicPr>
          <p:cNvPr id="20" name="processed">
            <a:hlinkClick r:id="" action="ppaction://media"/>
            <a:extLst>
              <a:ext uri="{FF2B5EF4-FFF2-40B4-BE49-F238E27FC236}">
                <a16:creationId xmlns:a16="http://schemas.microsoft.com/office/drawing/2014/main" id="{84656FEF-6365-C4F0-444D-13CD1CDB0D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607593" y="809682"/>
            <a:ext cx="487363" cy="487363"/>
          </a:xfrm>
          <a:prstGeom prst="rect">
            <a:avLst/>
          </a:prstGeom>
        </p:spPr>
      </p:pic>
      <p:pic>
        <p:nvPicPr>
          <p:cNvPr id="21" name="protein">
            <a:hlinkClick r:id="" action="ppaction://media"/>
            <a:extLst>
              <a:ext uri="{FF2B5EF4-FFF2-40B4-BE49-F238E27FC236}">
                <a16:creationId xmlns:a16="http://schemas.microsoft.com/office/drawing/2014/main" id="{8F83CDB0-4DF6-0F64-928E-CD1E4168AD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607593" y="803295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90487" y="429934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C05FD0-F62B-41D8-A8E4-D156CF3EC015}"/>
              </a:ext>
            </a:extLst>
          </p:cNvPr>
          <p:cNvSpPr txBox="1"/>
          <p:nvPr/>
        </p:nvSpPr>
        <p:spPr>
          <a:xfrm>
            <a:off x="480048" y="5701960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﻿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/ˈkɒnfɪdənt/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200" dirty="0"/>
              <a:t> ______________________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accountant">
            <a:hlinkClick r:id="" action="ppaction://media"/>
            <a:extLst>
              <a:ext uri="{FF2B5EF4-FFF2-40B4-BE49-F238E27FC236}">
                <a16:creationId xmlns:a16="http://schemas.microsoft.com/office/drawing/2014/main" id="{403E27F4-00C2-E834-73E9-D1772C98F7D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91128" y="6858000"/>
            <a:ext cx="812800" cy="812800"/>
          </a:xfrm>
          <a:prstGeom prst="rect">
            <a:avLst/>
          </a:prstGeom>
        </p:spPr>
      </p:pic>
      <p:pic>
        <p:nvPicPr>
          <p:cNvPr id="33" name="receptionist">
            <a:hlinkClick r:id="" action="ppaction://media"/>
            <a:extLst>
              <a:ext uri="{FF2B5EF4-FFF2-40B4-BE49-F238E27FC236}">
                <a16:creationId xmlns:a16="http://schemas.microsoft.com/office/drawing/2014/main" id="{4EDB80C3-6234-AED9-D727-E4D576861AA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03928" y="6858000"/>
            <a:ext cx="812800" cy="812800"/>
          </a:xfrm>
          <a:prstGeom prst="rect">
            <a:avLst/>
          </a:prstGeom>
        </p:spPr>
      </p:pic>
      <p:pic>
        <p:nvPicPr>
          <p:cNvPr id="34" name="architect">
            <a:hlinkClick r:id="" action="ppaction://media"/>
            <a:extLst>
              <a:ext uri="{FF2B5EF4-FFF2-40B4-BE49-F238E27FC236}">
                <a16:creationId xmlns:a16="http://schemas.microsoft.com/office/drawing/2014/main" id="{191DE17C-C282-C690-3354-9DBD3062D9B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962927" y="6845316"/>
            <a:ext cx="812800" cy="812800"/>
          </a:xfrm>
          <a:prstGeom prst="rect">
            <a:avLst/>
          </a:prstGeom>
        </p:spPr>
      </p:pic>
      <p:pic>
        <p:nvPicPr>
          <p:cNvPr id="35" name="laadorganized">
            <a:hlinkClick r:id="" action="ppaction://media"/>
            <a:extLst>
              <a:ext uri="{FF2B5EF4-FFF2-40B4-BE49-F238E27FC236}">
                <a16:creationId xmlns:a16="http://schemas.microsoft.com/office/drawing/2014/main" id="{46A0D54E-03C6-83CD-250F-E77E37242CC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842598" y="6858000"/>
            <a:ext cx="812800" cy="812800"/>
          </a:xfrm>
          <a:prstGeom prst="rect">
            <a:avLst/>
          </a:prstGeom>
        </p:spPr>
      </p:pic>
      <p:pic>
        <p:nvPicPr>
          <p:cNvPr id="37" name="patient1">
            <a:hlinkClick r:id="" action="ppaction://media"/>
            <a:extLst>
              <a:ext uri="{FF2B5EF4-FFF2-40B4-BE49-F238E27FC236}">
                <a16:creationId xmlns:a16="http://schemas.microsoft.com/office/drawing/2014/main" id="{430131C2-4229-57BF-EC90-DECF70D7BE13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699698" y="6747191"/>
            <a:ext cx="812800" cy="812800"/>
          </a:xfrm>
          <a:prstGeom prst="rect">
            <a:avLst/>
          </a:prstGeom>
        </p:spPr>
      </p:pic>
      <p:pic>
        <p:nvPicPr>
          <p:cNvPr id="38" name="confident">
            <a:hlinkClick r:id="" action="ppaction://media"/>
            <a:extLst>
              <a:ext uri="{FF2B5EF4-FFF2-40B4-BE49-F238E27FC236}">
                <a16:creationId xmlns:a16="http://schemas.microsoft.com/office/drawing/2014/main" id="{35430912-6AE4-BFE8-3278-ACF9ACC7097F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623669" y="6747191"/>
            <a:ext cx="812800" cy="812800"/>
          </a:xfrm>
          <a:prstGeom prst="rect">
            <a:avLst/>
          </a:prstGeom>
        </p:spPr>
      </p:pic>
      <p:pic>
        <p:nvPicPr>
          <p:cNvPr id="39" name="adaptable0205">
            <a:hlinkClick r:id="" action="ppaction://media"/>
            <a:extLst>
              <a:ext uri="{FF2B5EF4-FFF2-40B4-BE49-F238E27FC236}">
                <a16:creationId xmlns:a16="http://schemas.microsoft.com/office/drawing/2014/main" id="{65FEE173-4C72-FF9F-C7E8-F022A3AF7CA1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533363" y="6845316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4763F0-6DD3-D180-75BA-7ED786EF65B1}"/>
              </a:ext>
            </a:extLst>
          </p:cNvPr>
          <p:cNvSpPr txBox="1"/>
          <p:nvPr/>
        </p:nvSpPr>
        <p:spPr>
          <a:xfrm>
            <a:off x="5247861" y="1399345"/>
            <a:ext cx="242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accountant</a:t>
            </a:r>
            <a:r>
              <a:rPr lang="en-US" sz="3200" dirty="0"/>
              <a:t> </a:t>
            </a:r>
            <a:endParaRPr lang="en-VN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20E6F5-809C-4DA3-0243-7DDBA63A24F7}"/>
              </a:ext>
            </a:extLst>
          </p:cNvPr>
          <p:cNvSpPr txBox="1"/>
          <p:nvPr/>
        </p:nvSpPr>
        <p:spPr>
          <a:xfrm>
            <a:off x="5234608" y="2141406"/>
            <a:ext cx="242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receptionist</a:t>
            </a:r>
            <a:endParaRPr lang="en-VN" sz="3200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0A21A-73BA-845C-1D1B-7CC0870A796D}"/>
              </a:ext>
            </a:extLst>
          </p:cNvPr>
          <p:cNvSpPr txBox="1"/>
          <p:nvPr/>
        </p:nvSpPr>
        <p:spPr>
          <a:xfrm>
            <a:off x="5247861" y="2802431"/>
            <a:ext cx="242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architect</a:t>
            </a:r>
            <a:endParaRPr lang="en-VN" sz="320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E92D02-B26C-1876-4A49-AB079A71F3DC}"/>
              </a:ext>
            </a:extLst>
          </p:cNvPr>
          <p:cNvSpPr txBox="1"/>
          <p:nvPr/>
        </p:nvSpPr>
        <p:spPr>
          <a:xfrm>
            <a:off x="5247861" y="3505597"/>
            <a:ext cx="20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organized</a:t>
            </a:r>
            <a:endParaRPr lang="en-VN" sz="3200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8D374-78D6-254C-E836-0F6E69D479FA}"/>
              </a:ext>
            </a:extLst>
          </p:cNvPr>
          <p:cNvSpPr txBox="1"/>
          <p:nvPr/>
        </p:nvSpPr>
        <p:spPr>
          <a:xfrm>
            <a:off x="5247862" y="4166973"/>
            <a:ext cx="20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adaptable</a:t>
            </a:r>
            <a:endParaRPr lang="en-VN" sz="3200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1A8ECD-F27A-CF29-B7ED-A6ACB14AAA80}"/>
              </a:ext>
            </a:extLst>
          </p:cNvPr>
          <p:cNvSpPr txBox="1"/>
          <p:nvPr/>
        </p:nvSpPr>
        <p:spPr>
          <a:xfrm>
            <a:off x="5234607" y="4886957"/>
            <a:ext cx="2425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patient</a:t>
            </a:r>
            <a:endParaRPr lang="en-VN" sz="3200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8FE989-F2CA-C1B7-053C-91D8BF69F16F}"/>
              </a:ext>
            </a:extLst>
          </p:cNvPr>
          <p:cNvSpPr txBox="1"/>
          <p:nvPr/>
        </p:nvSpPr>
        <p:spPr>
          <a:xfrm>
            <a:off x="5234608" y="5587614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confident</a:t>
            </a:r>
            <a:endParaRPr lang="en-VN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3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3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5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5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4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CDBAEA-5B8F-60BF-280A-BB94EB17300A}"/>
              </a:ext>
            </a:extLst>
          </p:cNvPr>
          <p:cNvSpPr txBox="1"/>
          <p:nvPr/>
        </p:nvSpPr>
        <p:spPr>
          <a:xfrm>
            <a:off x="54134" y="601344"/>
            <a:ext cx="12137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spc="-150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200" b="1" spc="-150" dirty="0">
                <a:latin typeface="Calibri" panose="020F0502020204030204" pitchFamily="34" charset="0"/>
                <a:cs typeface="Calibri" panose="020F0502020204030204" pitchFamily="34" charset="0"/>
              </a:rPr>
              <a:t> Add the characteristics from the new words and any other characteristics you know to the box.</a:t>
            </a:r>
            <a:endParaRPr lang="en-VN" sz="3200" b="1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55654-53CA-D98D-BA49-121C24930F50}"/>
              </a:ext>
            </a:extLst>
          </p:cNvPr>
          <p:cNvSpPr txBox="1"/>
          <p:nvPr/>
        </p:nvSpPr>
        <p:spPr>
          <a:xfrm>
            <a:off x="132521" y="2551837"/>
            <a:ext cx="11926957" cy="175432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endParaRPr lang="en-VN" dirty="0">
              <a:solidFill>
                <a:schemeClr val="tx1"/>
              </a:solidFill>
            </a:endParaRPr>
          </a:p>
          <a:p>
            <a:endParaRPr lang="en-VN" dirty="0">
              <a:solidFill>
                <a:schemeClr val="tx1"/>
              </a:solidFill>
            </a:endParaRPr>
          </a:p>
          <a:p>
            <a:r>
              <a:rPr lang="en-VN" dirty="0">
                <a:solidFill>
                  <a:schemeClr val="tx1"/>
                </a:solidFill>
              </a:rPr>
              <a:t>______________________________________________________________________________________________________</a:t>
            </a:r>
          </a:p>
          <a:p>
            <a:endParaRPr lang="en-VN" dirty="0">
              <a:solidFill>
                <a:schemeClr val="tx1"/>
              </a:solidFill>
            </a:endParaRPr>
          </a:p>
          <a:p>
            <a:endParaRPr lang="en-VN" dirty="0">
              <a:solidFill>
                <a:schemeClr val="tx1"/>
              </a:solidFill>
            </a:endParaRPr>
          </a:p>
          <a:p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CDD3A-D9EB-EDD8-806F-AECD66E6C3A2}"/>
              </a:ext>
            </a:extLst>
          </p:cNvPr>
          <p:cNvSpPr txBox="1"/>
          <p:nvPr/>
        </p:nvSpPr>
        <p:spPr>
          <a:xfrm>
            <a:off x="251790" y="4426227"/>
            <a:ext cx="11807687" cy="175432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</a:rPr>
              <a:t>Suggested answers</a:t>
            </a:r>
            <a:r>
              <a:rPr lang="en-US" sz="3600" dirty="0">
                <a:solidFill>
                  <a:srgbClr val="FF0000"/>
                </a:solidFill>
                <a:effectLst/>
              </a:rPr>
              <a:t>: 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231E1E"/>
                </a:solidFill>
                <a:effectLst/>
              </a:rPr>
              <a:t>organized, adaptable, patient, confident, enthusiastic, positive, hardworking, honest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993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DF9B2-B605-2E24-C84C-CCCC78EB756B}"/>
              </a:ext>
            </a:extLst>
          </p:cNvPr>
          <p:cNvSpPr txBox="1"/>
          <p:nvPr/>
        </p:nvSpPr>
        <p:spPr>
          <a:xfrm>
            <a:off x="54134" y="601344"/>
            <a:ext cx="12045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﻿In pairs: Use the new words to talk about characteristics that people in different jobs need.</a:t>
            </a:r>
            <a:endParaRPr lang="en-VN" sz="3200" b="1" spc="-15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999C33-DCAE-138B-F8BB-281055A69550}"/>
              </a:ext>
            </a:extLst>
          </p:cNvPr>
          <p:cNvSpPr/>
          <p:nvPr/>
        </p:nvSpPr>
        <p:spPr>
          <a:xfrm>
            <a:off x="4970128" y="3485320"/>
            <a:ext cx="2716695" cy="206734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﻿</a:t>
            </a:r>
            <a:r>
              <a:rPr lang="en-US" sz="3200" dirty="0">
                <a:solidFill>
                  <a:schemeClr val="tx1"/>
                </a:solidFill>
              </a:rPr>
              <a:t>• receptionist</a:t>
            </a:r>
          </a:p>
          <a:p>
            <a:r>
              <a:rPr lang="en-US" sz="3200" dirty="0">
                <a:solidFill>
                  <a:schemeClr val="tx1"/>
                </a:solidFill>
              </a:rPr>
              <a:t>• accountant</a:t>
            </a:r>
          </a:p>
          <a:p>
            <a:r>
              <a:rPr lang="en-US" sz="3200" dirty="0">
                <a:solidFill>
                  <a:schemeClr val="tx1"/>
                </a:solidFill>
              </a:rPr>
              <a:t>• architect</a:t>
            </a:r>
            <a:endParaRPr lang="en-VN" sz="3200" dirty="0"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16DFFE9-EA8F-DBF6-C659-CC808F3119B4}"/>
              </a:ext>
            </a:extLst>
          </p:cNvPr>
          <p:cNvSpPr/>
          <p:nvPr/>
        </p:nvSpPr>
        <p:spPr>
          <a:xfrm>
            <a:off x="8468139" y="3240156"/>
            <a:ext cx="2716695" cy="2557669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﻿</a:t>
            </a:r>
            <a:r>
              <a:rPr lang="en-US" sz="3200" dirty="0">
                <a:solidFill>
                  <a:schemeClr val="tx1"/>
                </a:solidFill>
              </a:rPr>
              <a:t>• patient</a:t>
            </a:r>
          </a:p>
          <a:p>
            <a:r>
              <a:rPr lang="en-US" sz="3200" dirty="0">
                <a:solidFill>
                  <a:schemeClr val="tx1"/>
                </a:solidFill>
              </a:rPr>
              <a:t>• confident</a:t>
            </a:r>
          </a:p>
          <a:p>
            <a:r>
              <a:rPr lang="en-US" sz="3200" dirty="0">
                <a:solidFill>
                  <a:schemeClr val="tx1"/>
                </a:solidFill>
              </a:rPr>
              <a:t>• organized</a:t>
            </a:r>
          </a:p>
          <a:p>
            <a:r>
              <a:rPr lang="en-US" sz="3200" dirty="0">
                <a:solidFill>
                  <a:schemeClr val="tx1"/>
                </a:solidFill>
              </a:rPr>
              <a:t>• adaptable</a:t>
            </a:r>
            <a:endParaRPr lang="en-VN" sz="3200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14A098B-BDBB-5DB9-5272-3C30C367C684}"/>
              </a:ext>
            </a:extLst>
          </p:cNvPr>
          <p:cNvSpPr/>
          <p:nvPr/>
        </p:nvSpPr>
        <p:spPr>
          <a:xfrm>
            <a:off x="265605" y="1894485"/>
            <a:ext cx="8905462" cy="1172818"/>
          </a:xfrm>
          <a:custGeom>
            <a:avLst/>
            <a:gdLst>
              <a:gd name="connsiteX0" fmla="*/ 0 w 8905462"/>
              <a:gd name="connsiteY0" fmla="*/ 195474 h 1172818"/>
              <a:gd name="connsiteX1" fmla="*/ 195474 w 8905462"/>
              <a:gd name="connsiteY1" fmla="*/ 0 h 1172818"/>
              <a:gd name="connsiteX2" fmla="*/ 865634 w 8905462"/>
              <a:gd name="connsiteY2" fmla="*/ 0 h 1172818"/>
              <a:gd name="connsiteX3" fmla="*/ 1484244 w 8905462"/>
              <a:gd name="connsiteY3" fmla="*/ 0 h 1172818"/>
              <a:gd name="connsiteX4" fmla="*/ 1484244 w 8905462"/>
              <a:gd name="connsiteY4" fmla="*/ 0 h 1172818"/>
              <a:gd name="connsiteX5" fmla="*/ 2040835 w 8905462"/>
              <a:gd name="connsiteY5" fmla="*/ 0 h 1172818"/>
              <a:gd name="connsiteX6" fmla="*/ 2575163 w 8905462"/>
              <a:gd name="connsiteY6" fmla="*/ 0 h 1172818"/>
              <a:gd name="connsiteX7" fmla="*/ 3131754 w 8905462"/>
              <a:gd name="connsiteY7" fmla="*/ 0 h 1172818"/>
              <a:gd name="connsiteX8" fmla="*/ 3710609 w 8905462"/>
              <a:gd name="connsiteY8" fmla="*/ 0 h 1172818"/>
              <a:gd name="connsiteX9" fmla="*/ 4385525 w 8905462"/>
              <a:gd name="connsiteY9" fmla="*/ 0 h 1172818"/>
              <a:gd name="connsiteX10" fmla="*/ 5110435 w 8905462"/>
              <a:gd name="connsiteY10" fmla="*/ 0 h 1172818"/>
              <a:gd name="connsiteX11" fmla="*/ 5685364 w 8905462"/>
              <a:gd name="connsiteY11" fmla="*/ 0 h 1172818"/>
              <a:gd name="connsiteX12" fmla="*/ 6210299 w 8905462"/>
              <a:gd name="connsiteY12" fmla="*/ 0 h 1172818"/>
              <a:gd name="connsiteX13" fmla="*/ 6835221 w 8905462"/>
              <a:gd name="connsiteY13" fmla="*/ 0 h 1172818"/>
              <a:gd name="connsiteX14" fmla="*/ 7510137 w 8905462"/>
              <a:gd name="connsiteY14" fmla="*/ 0 h 1172818"/>
              <a:gd name="connsiteX15" fmla="*/ 8709988 w 8905462"/>
              <a:gd name="connsiteY15" fmla="*/ 0 h 1172818"/>
              <a:gd name="connsiteX16" fmla="*/ 8905462 w 8905462"/>
              <a:gd name="connsiteY16" fmla="*/ 195474 h 1172818"/>
              <a:gd name="connsiteX17" fmla="*/ 8905462 w 8905462"/>
              <a:gd name="connsiteY17" fmla="*/ 684144 h 1172818"/>
              <a:gd name="connsiteX18" fmla="*/ 8905462 w 8905462"/>
              <a:gd name="connsiteY18" fmla="*/ 684144 h 1172818"/>
              <a:gd name="connsiteX19" fmla="*/ 8905462 w 8905462"/>
              <a:gd name="connsiteY19" fmla="*/ 977348 h 1172818"/>
              <a:gd name="connsiteX20" fmla="*/ 8905462 w 8905462"/>
              <a:gd name="connsiteY20" fmla="*/ 977344 h 1172818"/>
              <a:gd name="connsiteX21" fmla="*/ 8709988 w 8905462"/>
              <a:gd name="connsiteY21" fmla="*/ 1172818 h 1172818"/>
              <a:gd name="connsiteX22" fmla="*/ 8185053 w 8905462"/>
              <a:gd name="connsiteY22" fmla="*/ 1172818 h 1172818"/>
              <a:gd name="connsiteX23" fmla="*/ 7710112 w 8905462"/>
              <a:gd name="connsiteY23" fmla="*/ 1172818 h 1172818"/>
              <a:gd name="connsiteX24" fmla="*/ 7135184 w 8905462"/>
              <a:gd name="connsiteY24" fmla="*/ 1172818 h 1172818"/>
              <a:gd name="connsiteX25" fmla="*/ 6460267 w 8905462"/>
              <a:gd name="connsiteY25" fmla="*/ 1172818 h 1172818"/>
              <a:gd name="connsiteX26" fmla="*/ 5935333 w 8905462"/>
              <a:gd name="connsiteY26" fmla="*/ 1172818 h 1172818"/>
              <a:gd name="connsiteX27" fmla="*/ 5210423 w 8905462"/>
              <a:gd name="connsiteY27" fmla="*/ 1172818 h 1172818"/>
              <a:gd name="connsiteX28" fmla="*/ 4485513 w 8905462"/>
              <a:gd name="connsiteY28" fmla="*/ 1172818 h 1172818"/>
              <a:gd name="connsiteX29" fmla="*/ 3710609 w 8905462"/>
              <a:gd name="connsiteY29" fmla="*/ 1172818 h 1172818"/>
              <a:gd name="connsiteX30" fmla="*/ 3337934 w 8905462"/>
              <a:gd name="connsiteY30" fmla="*/ 1309233 h 1172818"/>
              <a:gd name="connsiteX31" fmla="*/ 2993927 w 8905462"/>
              <a:gd name="connsiteY31" fmla="*/ 1435154 h 1172818"/>
              <a:gd name="connsiteX32" fmla="*/ 2520893 w 8905462"/>
              <a:gd name="connsiteY32" fmla="*/ 1352955 h 1172818"/>
              <a:gd name="connsiteX33" fmla="*/ 2062956 w 8905462"/>
              <a:gd name="connsiteY33" fmla="*/ 1273380 h 1172818"/>
              <a:gd name="connsiteX34" fmla="*/ 1484244 w 8905462"/>
              <a:gd name="connsiteY34" fmla="*/ 1172818 h 1172818"/>
              <a:gd name="connsiteX35" fmla="*/ 814084 w 8905462"/>
              <a:gd name="connsiteY35" fmla="*/ 1172818 h 1172818"/>
              <a:gd name="connsiteX36" fmla="*/ 195474 w 8905462"/>
              <a:gd name="connsiteY36" fmla="*/ 1172818 h 1172818"/>
              <a:gd name="connsiteX37" fmla="*/ 0 w 8905462"/>
              <a:gd name="connsiteY37" fmla="*/ 977344 h 1172818"/>
              <a:gd name="connsiteX38" fmla="*/ 0 w 8905462"/>
              <a:gd name="connsiteY38" fmla="*/ 977348 h 1172818"/>
              <a:gd name="connsiteX39" fmla="*/ 0 w 8905462"/>
              <a:gd name="connsiteY39" fmla="*/ 684144 h 1172818"/>
              <a:gd name="connsiteX40" fmla="*/ 0 w 8905462"/>
              <a:gd name="connsiteY40" fmla="*/ 684144 h 1172818"/>
              <a:gd name="connsiteX41" fmla="*/ 0 w 8905462"/>
              <a:gd name="connsiteY41" fmla="*/ 195474 h 117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905462" h="1172818" fill="none" extrusionOk="0">
                <a:moveTo>
                  <a:pt x="0" y="195474"/>
                </a:moveTo>
                <a:cubicBezTo>
                  <a:pt x="5881" y="90253"/>
                  <a:pt x="94379" y="6707"/>
                  <a:pt x="195474" y="0"/>
                </a:cubicBezTo>
                <a:cubicBezTo>
                  <a:pt x="528939" y="6279"/>
                  <a:pt x="717332" y="19433"/>
                  <a:pt x="865634" y="0"/>
                </a:cubicBezTo>
                <a:cubicBezTo>
                  <a:pt x="1013936" y="-19433"/>
                  <a:pt x="1230229" y="-29885"/>
                  <a:pt x="1484244" y="0"/>
                </a:cubicBezTo>
                <a:lnTo>
                  <a:pt x="1484244" y="0"/>
                </a:lnTo>
                <a:cubicBezTo>
                  <a:pt x="1715725" y="-3423"/>
                  <a:pt x="1769527" y="4815"/>
                  <a:pt x="2040835" y="0"/>
                </a:cubicBezTo>
                <a:cubicBezTo>
                  <a:pt x="2312143" y="-4815"/>
                  <a:pt x="2444342" y="10415"/>
                  <a:pt x="2575163" y="0"/>
                </a:cubicBezTo>
                <a:cubicBezTo>
                  <a:pt x="2705984" y="-10415"/>
                  <a:pt x="2978457" y="2283"/>
                  <a:pt x="3131754" y="0"/>
                </a:cubicBezTo>
                <a:cubicBezTo>
                  <a:pt x="3285051" y="-2283"/>
                  <a:pt x="3459228" y="17182"/>
                  <a:pt x="3710609" y="0"/>
                </a:cubicBezTo>
                <a:cubicBezTo>
                  <a:pt x="3912068" y="-5602"/>
                  <a:pt x="4229659" y="-19006"/>
                  <a:pt x="4385525" y="0"/>
                </a:cubicBezTo>
                <a:cubicBezTo>
                  <a:pt x="4541391" y="19006"/>
                  <a:pt x="4931835" y="21765"/>
                  <a:pt x="5110435" y="0"/>
                </a:cubicBezTo>
                <a:cubicBezTo>
                  <a:pt x="5289035" y="-21765"/>
                  <a:pt x="5419719" y="13168"/>
                  <a:pt x="5685364" y="0"/>
                </a:cubicBezTo>
                <a:cubicBezTo>
                  <a:pt x="5951009" y="-13168"/>
                  <a:pt x="6081989" y="15826"/>
                  <a:pt x="6210299" y="0"/>
                </a:cubicBezTo>
                <a:cubicBezTo>
                  <a:pt x="6338609" y="-15826"/>
                  <a:pt x="6607077" y="6020"/>
                  <a:pt x="6835221" y="0"/>
                </a:cubicBezTo>
                <a:cubicBezTo>
                  <a:pt x="7063365" y="-6020"/>
                  <a:pt x="7231079" y="11688"/>
                  <a:pt x="7510137" y="0"/>
                </a:cubicBezTo>
                <a:cubicBezTo>
                  <a:pt x="7789195" y="-11688"/>
                  <a:pt x="8214756" y="-38605"/>
                  <a:pt x="8709988" y="0"/>
                </a:cubicBezTo>
                <a:cubicBezTo>
                  <a:pt x="8817503" y="6682"/>
                  <a:pt x="8887297" y="71596"/>
                  <a:pt x="8905462" y="195474"/>
                </a:cubicBezTo>
                <a:cubicBezTo>
                  <a:pt x="8924201" y="382994"/>
                  <a:pt x="8915761" y="526153"/>
                  <a:pt x="8905462" y="684144"/>
                </a:cubicBezTo>
                <a:lnTo>
                  <a:pt x="8905462" y="684144"/>
                </a:lnTo>
                <a:cubicBezTo>
                  <a:pt x="8914867" y="756155"/>
                  <a:pt x="8900224" y="866960"/>
                  <a:pt x="8905462" y="977348"/>
                </a:cubicBezTo>
                <a:lnTo>
                  <a:pt x="8905462" y="977344"/>
                </a:lnTo>
                <a:cubicBezTo>
                  <a:pt x="8902171" y="1090080"/>
                  <a:pt x="8816601" y="1176174"/>
                  <a:pt x="8709988" y="1172818"/>
                </a:cubicBezTo>
                <a:cubicBezTo>
                  <a:pt x="8532758" y="1191264"/>
                  <a:pt x="8430126" y="1185160"/>
                  <a:pt x="8185053" y="1172818"/>
                </a:cubicBezTo>
                <a:cubicBezTo>
                  <a:pt x="7939981" y="1160476"/>
                  <a:pt x="7857847" y="1176917"/>
                  <a:pt x="7710112" y="1172818"/>
                </a:cubicBezTo>
                <a:cubicBezTo>
                  <a:pt x="7562377" y="1168719"/>
                  <a:pt x="7411166" y="1184022"/>
                  <a:pt x="7135184" y="1172818"/>
                </a:cubicBezTo>
                <a:cubicBezTo>
                  <a:pt x="6859202" y="1161614"/>
                  <a:pt x="6619708" y="1185917"/>
                  <a:pt x="6460267" y="1172818"/>
                </a:cubicBezTo>
                <a:cubicBezTo>
                  <a:pt x="6300826" y="1159719"/>
                  <a:pt x="6146476" y="1191323"/>
                  <a:pt x="5935333" y="1172818"/>
                </a:cubicBezTo>
                <a:cubicBezTo>
                  <a:pt x="5724190" y="1154313"/>
                  <a:pt x="5421622" y="1199395"/>
                  <a:pt x="5210423" y="1172818"/>
                </a:cubicBezTo>
                <a:cubicBezTo>
                  <a:pt x="4999224" y="1146242"/>
                  <a:pt x="4749783" y="1184324"/>
                  <a:pt x="4485513" y="1172818"/>
                </a:cubicBezTo>
                <a:cubicBezTo>
                  <a:pt x="4221243" y="1161313"/>
                  <a:pt x="4047647" y="1161156"/>
                  <a:pt x="3710609" y="1172818"/>
                </a:cubicBezTo>
                <a:cubicBezTo>
                  <a:pt x="3523765" y="1235499"/>
                  <a:pt x="3509830" y="1257019"/>
                  <a:pt x="3337934" y="1309233"/>
                </a:cubicBezTo>
                <a:cubicBezTo>
                  <a:pt x="3166038" y="1361447"/>
                  <a:pt x="3098588" y="1379467"/>
                  <a:pt x="2993927" y="1435154"/>
                </a:cubicBezTo>
                <a:cubicBezTo>
                  <a:pt x="2826395" y="1399092"/>
                  <a:pt x="2620654" y="1346095"/>
                  <a:pt x="2520893" y="1352955"/>
                </a:cubicBezTo>
                <a:cubicBezTo>
                  <a:pt x="2421132" y="1359815"/>
                  <a:pt x="2254268" y="1320599"/>
                  <a:pt x="2062956" y="1273380"/>
                </a:cubicBezTo>
                <a:cubicBezTo>
                  <a:pt x="1871644" y="1226161"/>
                  <a:pt x="1660861" y="1227346"/>
                  <a:pt x="1484244" y="1172818"/>
                </a:cubicBezTo>
                <a:cubicBezTo>
                  <a:pt x="1258472" y="1180982"/>
                  <a:pt x="1043421" y="1160359"/>
                  <a:pt x="814084" y="1172818"/>
                </a:cubicBezTo>
                <a:cubicBezTo>
                  <a:pt x="584747" y="1185277"/>
                  <a:pt x="327590" y="1175200"/>
                  <a:pt x="195474" y="1172818"/>
                </a:cubicBezTo>
                <a:cubicBezTo>
                  <a:pt x="72346" y="1165694"/>
                  <a:pt x="-17328" y="1085300"/>
                  <a:pt x="0" y="977344"/>
                </a:cubicBezTo>
                <a:lnTo>
                  <a:pt x="0" y="977348"/>
                </a:lnTo>
                <a:cubicBezTo>
                  <a:pt x="3888" y="833777"/>
                  <a:pt x="-11181" y="773708"/>
                  <a:pt x="0" y="684144"/>
                </a:cubicBezTo>
                <a:lnTo>
                  <a:pt x="0" y="684144"/>
                </a:lnTo>
                <a:cubicBezTo>
                  <a:pt x="19663" y="530232"/>
                  <a:pt x="8248" y="326138"/>
                  <a:pt x="0" y="195474"/>
                </a:cubicBezTo>
                <a:close/>
              </a:path>
              <a:path w="8905462" h="1172818" stroke="0" extrusionOk="0">
                <a:moveTo>
                  <a:pt x="0" y="195474"/>
                </a:moveTo>
                <a:cubicBezTo>
                  <a:pt x="-12106" y="80050"/>
                  <a:pt x="67324" y="7579"/>
                  <a:pt x="195474" y="0"/>
                </a:cubicBezTo>
                <a:cubicBezTo>
                  <a:pt x="520081" y="11843"/>
                  <a:pt x="633357" y="32913"/>
                  <a:pt x="865634" y="0"/>
                </a:cubicBezTo>
                <a:cubicBezTo>
                  <a:pt x="1097911" y="-32913"/>
                  <a:pt x="1247248" y="-18816"/>
                  <a:pt x="1484244" y="0"/>
                </a:cubicBezTo>
                <a:lnTo>
                  <a:pt x="1484244" y="0"/>
                </a:lnTo>
                <a:cubicBezTo>
                  <a:pt x="1676676" y="8662"/>
                  <a:pt x="1850706" y="4158"/>
                  <a:pt x="1996308" y="0"/>
                </a:cubicBezTo>
                <a:cubicBezTo>
                  <a:pt x="2141910" y="-4158"/>
                  <a:pt x="2335480" y="15493"/>
                  <a:pt x="2597427" y="0"/>
                </a:cubicBezTo>
                <a:cubicBezTo>
                  <a:pt x="2859374" y="-15493"/>
                  <a:pt x="2897954" y="-25125"/>
                  <a:pt x="3109490" y="0"/>
                </a:cubicBezTo>
                <a:cubicBezTo>
                  <a:pt x="3321026" y="25125"/>
                  <a:pt x="3433705" y="-21203"/>
                  <a:pt x="3710609" y="0"/>
                </a:cubicBezTo>
                <a:cubicBezTo>
                  <a:pt x="3900910" y="1681"/>
                  <a:pt x="4210411" y="-34235"/>
                  <a:pt x="4435519" y="0"/>
                </a:cubicBezTo>
                <a:cubicBezTo>
                  <a:pt x="4660627" y="34235"/>
                  <a:pt x="4724023" y="-7918"/>
                  <a:pt x="4960454" y="0"/>
                </a:cubicBezTo>
                <a:cubicBezTo>
                  <a:pt x="5196886" y="7918"/>
                  <a:pt x="5431792" y="27235"/>
                  <a:pt x="5585376" y="0"/>
                </a:cubicBezTo>
                <a:cubicBezTo>
                  <a:pt x="5738960" y="-27235"/>
                  <a:pt x="6045778" y="-17588"/>
                  <a:pt x="6260292" y="0"/>
                </a:cubicBezTo>
                <a:cubicBezTo>
                  <a:pt x="6474806" y="17588"/>
                  <a:pt x="6596419" y="-14087"/>
                  <a:pt x="6735233" y="0"/>
                </a:cubicBezTo>
                <a:cubicBezTo>
                  <a:pt x="6874047" y="14087"/>
                  <a:pt x="7076586" y="-2409"/>
                  <a:pt x="7360156" y="0"/>
                </a:cubicBezTo>
                <a:cubicBezTo>
                  <a:pt x="7643726" y="2409"/>
                  <a:pt x="7775999" y="-3797"/>
                  <a:pt x="7985078" y="0"/>
                </a:cubicBezTo>
                <a:cubicBezTo>
                  <a:pt x="8194157" y="3797"/>
                  <a:pt x="8453892" y="-23576"/>
                  <a:pt x="8709988" y="0"/>
                </a:cubicBezTo>
                <a:cubicBezTo>
                  <a:pt x="8812331" y="-398"/>
                  <a:pt x="8898980" y="74303"/>
                  <a:pt x="8905462" y="195474"/>
                </a:cubicBezTo>
                <a:cubicBezTo>
                  <a:pt x="8914688" y="439295"/>
                  <a:pt x="8929290" y="556887"/>
                  <a:pt x="8905462" y="684144"/>
                </a:cubicBezTo>
                <a:lnTo>
                  <a:pt x="8905462" y="684144"/>
                </a:lnTo>
                <a:cubicBezTo>
                  <a:pt x="8905503" y="748014"/>
                  <a:pt x="8915993" y="891906"/>
                  <a:pt x="8905462" y="977348"/>
                </a:cubicBezTo>
                <a:lnTo>
                  <a:pt x="8905462" y="977344"/>
                </a:lnTo>
                <a:cubicBezTo>
                  <a:pt x="8920114" y="1076610"/>
                  <a:pt x="8804969" y="1193418"/>
                  <a:pt x="8709988" y="1172818"/>
                </a:cubicBezTo>
                <a:cubicBezTo>
                  <a:pt x="8485454" y="1190663"/>
                  <a:pt x="8327771" y="1195844"/>
                  <a:pt x="8135059" y="1172818"/>
                </a:cubicBezTo>
                <a:cubicBezTo>
                  <a:pt x="7942347" y="1149792"/>
                  <a:pt x="7684261" y="1161482"/>
                  <a:pt x="7510137" y="1172818"/>
                </a:cubicBezTo>
                <a:cubicBezTo>
                  <a:pt x="7336013" y="1184154"/>
                  <a:pt x="7228522" y="1159607"/>
                  <a:pt x="7035196" y="1172818"/>
                </a:cubicBezTo>
                <a:cubicBezTo>
                  <a:pt x="6841870" y="1186029"/>
                  <a:pt x="6760272" y="1176238"/>
                  <a:pt x="6560255" y="1172818"/>
                </a:cubicBezTo>
                <a:cubicBezTo>
                  <a:pt x="6360238" y="1169398"/>
                  <a:pt x="6132169" y="1164017"/>
                  <a:pt x="5935333" y="1172818"/>
                </a:cubicBezTo>
                <a:cubicBezTo>
                  <a:pt x="5738497" y="1181619"/>
                  <a:pt x="5660684" y="1183261"/>
                  <a:pt x="5410398" y="1172818"/>
                </a:cubicBezTo>
                <a:cubicBezTo>
                  <a:pt x="5160112" y="1162375"/>
                  <a:pt x="5056602" y="1203280"/>
                  <a:pt x="4735482" y="1172818"/>
                </a:cubicBezTo>
                <a:cubicBezTo>
                  <a:pt x="4414362" y="1142356"/>
                  <a:pt x="4054891" y="1174284"/>
                  <a:pt x="3710609" y="1172818"/>
                </a:cubicBezTo>
                <a:cubicBezTo>
                  <a:pt x="3605091" y="1197737"/>
                  <a:pt x="3475083" y="1264906"/>
                  <a:pt x="3345101" y="1306609"/>
                </a:cubicBezTo>
                <a:cubicBezTo>
                  <a:pt x="3215119" y="1348313"/>
                  <a:pt x="3076773" y="1424246"/>
                  <a:pt x="2993927" y="1435154"/>
                </a:cubicBezTo>
                <a:cubicBezTo>
                  <a:pt x="2849381" y="1395678"/>
                  <a:pt x="2654547" y="1356528"/>
                  <a:pt x="2520893" y="1352955"/>
                </a:cubicBezTo>
                <a:cubicBezTo>
                  <a:pt x="2387239" y="1349382"/>
                  <a:pt x="2207303" y="1286961"/>
                  <a:pt x="2017665" y="1265510"/>
                </a:cubicBezTo>
                <a:cubicBezTo>
                  <a:pt x="1828027" y="1244059"/>
                  <a:pt x="1672031" y="1188082"/>
                  <a:pt x="1484244" y="1172818"/>
                </a:cubicBezTo>
                <a:cubicBezTo>
                  <a:pt x="1302417" y="1187306"/>
                  <a:pt x="1127595" y="1160282"/>
                  <a:pt x="865634" y="1172818"/>
                </a:cubicBezTo>
                <a:cubicBezTo>
                  <a:pt x="603673" y="1185355"/>
                  <a:pt x="374926" y="1200420"/>
                  <a:pt x="195474" y="1172818"/>
                </a:cubicBezTo>
                <a:cubicBezTo>
                  <a:pt x="100624" y="1175417"/>
                  <a:pt x="-20848" y="1098762"/>
                  <a:pt x="0" y="977344"/>
                </a:cubicBezTo>
                <a:lnTo>
                  <a:pt x="0" y="977348"/>
                </a:lnTo>
                <a:cubicBezTo>
                  <a:pt x="6015" y="834293"/>
                  <a:pt x="-458" y="830040"/>
                  <a:pt x="0" y="684144"/>
                </a:cubicBezTo>
                <a:lnTo>
                  <a:pt x="0" y="684144"/>
                </a:lnTo>
                <a:cubicBezTo>
                  <a:pt x="-22349" y="510824"/>
                  <a:pt x="-5595" y="384546"/>
                  <a:pt x="0" y="1954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6381"/>
                      <a:gd name="adj2" fmla="val 723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+mj-lt"/>
              </a:rPr>
              <a:t>﻿I think receptionists have to be confident because</a:t>
            </a:r>
          </a:p>
          <a:p>
            <a:r>
              <a:rPr lang="en-US" sz="3200" b="1" dirty="0">
                <a:solidFill>
                  <a:schemeClr val="tx1"/>
                </a:solidFill>
                <a:latin typeface="+mj-lt"/>
              </a:rPr>
              <a:t>they talk to lots of people on the phone.</a:t>
            </a:r>
            <a:endParaRPr lang="en-VN" sz="3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1828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6C7BE-C9F1-4D0E-BEEC-30B66D4B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28" y="665363"/>
            <a:ext cx="10640385" cy="1048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E2AD5-77C5-42BB-8578-4568D1C80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752" y="1713579"/>
            <a:ext cx="9106689" cy="2644369"/>
          </a:xfrm>
          <a:prstGeom prst="rect">
            <a:avLst/>
          </a:prstGeom>
        </p:spPr>
      </p:pic>
      <p:pic>
        <p:nvPicPr>
          <p:cNvPr id="16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65D7CBB8-C9E3-4F8A-BB35-17B54FDC1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3" y="4227013"/>
            <a:ext cx="2876734" cy="183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11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02C4533-F185-4955-BB14-3FE82C780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B87586E-69BA-4378-9B2E-759A3ECFE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FADF2-61FB-48D6-88B7-30136162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593" y="658762"/>
            <a:ext cx="4692613" cy="14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3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20082" y="693694"/>
            <a:ext cx="2623120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64D2AE-2BA7-4116-A873-B177BF2339F5}"/>
              </a:ext>
            </a:extLst>
          </p:cNvPr>
          <p:cNvSpPr txBox="1"/>
          <p:nvPr/>
        </p:nvSpPr>
        <p:spPr>
          <a:xfrm>
            <a:off x="2743202" y="447473"/>
            <a:ext cx="93287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Read the article and write the correct heading for each section. Choose the correct answer.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8A6E97-626B-B889-46A1-75DF7CA63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3" y="2709981"/>
            <a:ext cx="11012833" cy="10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93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age&#10;&#10;Description automatically generated">
            <a:extLst>
              <a:ext uri="{FF2B5EF4-FFF2-40B4-BE49-F238E27FC236}">
                <a16:creationId xmlns:a16="http://schemas.microsoft.com/office/drawing/2014/main" id="{361C32C6-391A-A93D-EDA5-3646D1DBFA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73" y="432247"/>
            <a:ext cx="5058176" cy="5986010"/>
          </a:xfrm>
          <a:prstGeom prst="rect">
            <a:avLst/>
          </a:prstGeom>
        </p:spPr>
      </p:pic>
      <p:pic>
        <p:nvPicPr>
          <p:cNvPr id="3" name="Picture 2" descr="A person in a pilot's uniform&#10;&#10;Description automatically generated">
            <a:extLst>
              <a:ext uri="{FF2B5EF4-FFF2-40B4-BE49-F238E27FC236}">
                <a16:creationId xmlns:a16="http://schemas.microsoft.com/office/drawing/2014/main" id="{7660887C-5D60-2B83-B3F2-7A14BB2D3C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7" y="435995"/>
            <a:ext cx="5222792" cy="5986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8B3013-6BD3-D996-5095-3114DBD34D31}"/>
              </a:ext>
            </a:extLst>
          </p:cNvPr>
          <p:cNvSpPr txBox="1"/>
          <p:nvPr/>
        </p:nvSpPr>
        <p:spPr>
          <a:xfrm>
            <a:off x="1858780" y="3238592"/>
            <a:ext cx="3342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Multitasking</a:t>
            </a:r>
            <a:endParaRPr lang="en-VN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F6FE8-438E-A2E9-79E3-E569AD092E64}"/>
              </a:ext>
            </a:extLst>
          </p:cNvPr>
          <p:cNvSpPr txBox="1"/>
          <p:nvPr/>
        </p:nvSpPr>
        <p:spPr>
          <a:xfrm>
            <a:off x="1653029" y="4902501"/>
            <a:ext cx="3342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Stress management</a:t>
            </a:r>
            <a:endParaRPr lang="en-VN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1695DC-C1D2-F461-DE23-82958951859B}"/>
              </a:ext>
            </a:extLst>
          </p:cNvPr>
          <p:cNvSpPr txBox="1"/>
          <p:nvPr/>
        </p:nvSpPr>
        <p:spPr>
          <a:xfrm>
            <a:off x="6576517" y="2489085"/>
            <a:ext cx="5058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Leadership and Teamwork Skills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7C905-986F-77F0-CA2A-F49ED52F4106}"/>
              </a:ext>
            </a:extLst>
          </p:cNvPr>
          <p:cNvSpPr txBox="1"/>
          <p:nvPr/>
        </p:nvSpPr>
        <p:spPr>
          <a:xfrm>
            <a:off x="7133824" y="3930451"/>
            <a:ext cx="3943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Problem-solving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Skills</a:t>
            </a:r>
            <a:r>
              <a:rPr lang="en-VN" sz="1800" dirty="0">
                <a:effectLst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BDFF70-4C79-4DDF-23AC-409F0F7FD1D4}"/>
              </a:ext>
            </a:extLst>
          </p:cNvPr>
          <p:cNvGraphicFramePr>
            <a:graphicFrameLocks noGrp="1"/>
          </p:cNvGraphicFramePr>
          <p:nvPr/>
        </p:nvGraphicFramePr>
        <p:xfrm>
          <a:off x="136850" y="1133499"/>
          <a:ext cx="11885262" cy="53609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1754">
                  <a:extLst>
                    <a:ext uri="{9D8B030D-6E8A-4147-A177-3AD203B41FA5}">
                      <a16:colId xmlns:a16="http://schemas.microsoft.com/office/drawing/2014/main" val="3876557511"/>
                    </a:ext>
                  </a:extLst>
                </a:gridCol>
                <a:gridCol w="3456439">
                  <a:extLst>
                    <a:ext uri="{9D8B030D-6E8A-4147-A177-3AD203B41FA5}">
                      <a16:colId xmlns:a16="http://schemas.microsoft.com/office/drawing/2014/main" val="1869464164"/>
                    </a:ext>
                  </a:extLst>
                </a:gridCol>
                <a:gridCol w="359764">
                  <a:extLst>
                    <a:ext uri="{9D8B030D-6E8A-4147-A177-3AD203B41FA5}">
                      <a16:colId xmlns:a16="http://schemas.microsoft.com/office/drawing/2014/main" val="2962421751"/>
                    </a:ext>
                  </a:extLst>
                </a:gridCol>
                <a:gridCol w="4107305">
                  <a:extLst>
                    <a:ext uri="{9D8B030D-6E8A-4147-A177-3AD203B41FA5}">
                      <a16:colId xmlns:a16="http://schemas.microsoft.com/office/drawing/2014/main" val="2110027981"/>
                    </a:ext>
                  </a:extLst>
                </a:gridCol>
              </a:tblGrid>
              <a:tr h="83645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</a:rPr>
                        <a:t>﻿1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</a:rPr>
                        <a:t>What skill is NOT mentioned in the article about being a pilot?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51999"/>
                  </a:ext>
                </a:extLst>
              </a:tr>
              <a:tr h="8364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﻿A. stress management</a:t>
                      </a:r>
                      <a:endParaRPr lang="en-VN" sz="32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﻿B. math skills</a:t>
                      </a:r>
                      <a:endParaRPr lang="en-VN" sz="32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VN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﻿C. problem-solving skills</a:t>
                      </a:r>
                      <a:endParaRPr lang="en-VN" sz="3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568656"/>
                  </a:ext>
                </a:extLst>
              </a:tr>
              <a:tr h="836451">
                <a:tc gridSpan="4">
                  <a:txBody>
                    <a:bodyPr/>
                    <a:lstStyle/>
                    <a:p>
                      <a:r>
                        <a:rPr lang="en-US" sz="3200" dirty="0"/>
                        <a:t>﻿</a:t>
                      </a:r>
                      <a:r>
                        <a:rPr lang="en-US" sz="3200" b="1" dirty="0"/>
                        <a:t>2. According to the article about pilots, what two things must they be able to do fast?</a:t>
                      </a:r>
                    </a:p>
                    <a:p>
                      <a:pPr algn="ctr"/>
                      <a:r>
                        <a:rPr lang="en-VN" sz="3200" b="0" dirty="0">
                          <a:latin typeface="+mn-lt"/>
                        </a:rPr>
                        <a:t>_______________________________________________________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0625581"/>
                  </a:ext>
                </a:extLst>
              </a:tr>
              <a:tr h="836451">
                <a:tc gridSpan="4">
                  <a:txBody>
                    <a:bodyPr/>
                    <a:lstStyle/>
                    <a:p>
                      <a:r>
                        <a:rPr lang="en-VN" sz="3200" b="1" dirty="0"/>
                        <a:t>3. </a:t>
                      </a:r>
                      <a:r>
                        <a:rPr lang="en-US" sz="3200" b="1" dirty="0"/>
                        <a:t>﻿ The word them in the article about being an architect refers to </a:t>
                      </a:r>
                      <a:r>
                        <a:rPr lang="en-US" sz="3200" dirty="0"/>
                        <a:t>____.</a:t>
                      </a:r>
                      <a:endParaRPr lang="en-VN" sz="32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99834"/>
                  </a:ext>
                </a:extLst>
              </a:tr>
              <a:tr h="836451">
                <a:tc>
                  <a:txBody>
                    <a:bodyPr/>
                    <a:lstStyle/>
                    <a:p>
                      <a:r>
                        <a:rPr lang="en-US" sz="3200" dirty="0"/>
                        <a:t>﻿A. architects</a:t>
                      </a:r>
                      <a:endParaRPr lang="en-VN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﻿B. pilots</a:t>
                      </a:r>
                      <a:endParaRPr lang="en-VN" sz="32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3200" dirty="0"/>
                        <a:t>﻿C. engineers and workers</a:t>
                      </a:r>
                      <a:endParaRPr lang="en-VN" sz="32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sz="3200" dirty="0"/>
                        <a:t>﻿C. engineers and workers</a:t>
                      </a:r>
                      <a:endParaRPr lang="en-VN" sz="3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92622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C8B414D-3C03-9D77-426F-406ED4C27FE6}"/>
              </a:ext>
            </a:extLst>
          </p:cNvPr>
          <p:cNvSpPr txBox="1"/>
          <p:nvPr/>
        </p:nvSpPr>
        <p:spPr>
          <a:xfrm>
            <a:off x="136850" y="489668"/>
            <a:ext cx="2741262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99E3B9-DAA8-66B7-3227-B486B4CA1B3E}"/>
              </a:ext>
            </a:extLst>
          </p:cNvPr>
          <p:cNvSpPr txBox="1"/>
          <p:nvPr/>
        </p:nvSpPr>
        <p:spPr>
          <a:xfrm>
            <a:off x="2888254" y="489668"/>
            <a:ext cx="6746824" cy="643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effectLst/>
                <a:ea typeface="Calibri" panose="020F0502020204030204" pitchFamily="34" charset="0"/>
                <a:cs typeface="JDCLK L+ Frutiger LT Std"/>
              </a:rPr>
              <a:t>Now, read and answer the questions.  </a:t>
            </a:r>
            <a:endParaRPr lang="en-VN" sz="3200" dirty="0">
              <a:effectLst/>
              <a:ea typeface="Arial" panose="020B0604020202020204" pitchFamily="34" charset="0"/>
              <a:cs typeface="JDCLK L+ Frutiger LT Std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B37127-E7C7-1BD9-DAF9-72C12EB7DE60}"/>
              </a:ext>
            </a:extLst>
          </p:cNvPr>
          <p:cNvCxnSpPr/>
          <p:nvPr/>
        </p:nvCxnSpPr>
        <p:spPr>
          <a:xfrm>
            <a:off x="671805" y="1660850"/>
            <a:ext cx="15862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7F21ED-E357-65AE-E08F-822EC6F979CF}"/>
              </a:ext>
            </a:extLst>
          </p:cNvPr>
          <p:cNvCxnSpPr>
            <a:cxnSpLocks/>
          </p:cNvCxnSpPr>
          <p:nvPr/>
        </p:nvCxnSpPr>
        <p:spPr>
          <a:xfrm>
            <a:off x="2724539" y="1679512"/>
            <a:ext cx="261257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0443E-0CBB-661B-9AA6-D4A6CC0F6AED}"/>
              </a:ext>
            </a:extLst>
          </p:cNvPr>
          <p:cNvCxnSpPr>
            <a:cxnSpLocks/>
          </p:cNvCxnSpPr>
          <p:nvPr/>
        </p:nvCxnSpPr>
        <p:spPr>
          <a:xfrm>
            <a:off x="8826759" y="1679512"/>
            <a:ext cx="21087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A7D221-E520-5383-A974-06203C6A1C1F}"/>
              </a:ext>
            </a:extLst>
          </p:cNvPr>
          <p:cNvCxnSpPr>
            <a:cxnSpLocks/>
          </p:cNvCxnSpPr>
          <p:nvPr/>
        </p:nvCxnSpPr>
        <p:spPr>
          <a:xfrm>
            <a:off x="5620139" y="3642051"/>
            <a:ext cx="10045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5EA0-B5DE-9205-6CDC-FA24B72AABCB}"/>
              </a:ext>
            </a:extLst>
          </p:cNvPr>
          <p:cNvCxnSpPr>
            <a:cxnSpLocks/>
          </p:cNvCxnSpPr>
          <p:nvPr/>
        </p:nvCxnSpPr>
        <p:spPr>
          <a:xfrm>
            <a:off x="7822163" y="3642051"/>
            <a:ext cx="18129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39EDF6-A1AB-57EE-AF53-18FCE328550C}"/>
              </a:ext>
            </a:extLst>
          </p:cNvPr>
          <p:cNvCxnSpPr>
            <a:cxnSpLocks/>
          </p:cNvCxnSpPr>
          <p:nvPr/>
        </p:nvCxnSpPr>
        <p:spPr>
          <a:xfrm>
            <a:off x="290423" y="4093031"/>
            <a:ext cx="243411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6B3FC7-23EE-6BE8-D99C-ED376087BCD6}"/>
              </a:ext>
            </a:extLst>
          </p:cNvPr>
          <p:cNvCxnSpPr>
            <a:cxnSpLocks/>
          </p:cNvCxnSpPr>
          <p:nvPr/>
        </p:nvCxnSpPr>
        <p:spPr>
          <a:xfrm>
            <a:off x="2463282" y="5138059"/>
            <a:ext cx="8801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90B506-DE2C-3A82-A01D-C3A5E9C1AD95}"/>
              </a:ext>
            </a:extLst>
          </p:cNvPr>
          <p:cNvCxnSpPr>
            <a:cxnSpLocks/>
          </p:cNvCxnSpPr>
          <p:nvPr/>
        </p:nvCxnSpPr>
        <p:spPr>
          <a:xfrm>
            <a:off x="6792686" y="5138059"/>
            <a:ext cx="284239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D285DF-1613-359C-0EEF-DB36B91F20F0}"/>
              </a:ext>
            </a:extLst>
          </p:cNvPr>
          <p:cNvCxnSpPr>
            <a:cxnSpLocks/>
          </p:cNvCxnSpPr>
          <p:nvPr/>
        </p:nvCxnSpPr>
        <p:spPr>
          <a:xfrm>
            <a:off x="9837575" y="5138059"/>
            <a:ext cx="8801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02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A10EAA-F102-3423-B88B-B1AD1ED7C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869780"/>
              </p:ext>
            </p:extLst>
          </p:nvPr>
        </p:nvGraphicFramePr>
        <p:xfrm>
          <a:off x="420062" y="1351680"/>
          <a:ext cx="11351875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621">
                  <a:extLst>
                    <a:ext uri="{9D8B030D-6E8A-4147-A177-3AD203B41FA5}">
                      <a16:colId xmlns:a16="http://schemas.microsoft.com/office/drawing/2014/main" val="1925600436"/>
                    </a:ext>
                  </a:extLst>
                </a:gridCol>
                <a:gridCol w="4091127">
                  <a:extLst>
                    <a:ext uri="{9D8B030D-6E8A-4147-A177-3AD203B41FA5}">
                      <a16:colId xmlns:a16="http://schemas.microsoft.com/office/drawing/2014/main" val="2642413948"/>
                    </a:ext>
                  </a:extLst>
                </a:gridCol>
                <a:gridCol w="4091127">
                  <a:extLst>
                    <a:ext uri="{9D8B030D-6E8A-4147-A177-3AD203B41FA5}">
                      <a16:colId xmlns:a16="http://schemas.microsoft.com/office/drawing/2014/main" val="1500357917"/>
                    </a:ext>
                  </a:extLst>
                </a:gridCol>
              </a:tblGrid>
              <a:tr h="1027049">
                <a:tc gridSpan="3"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</a:rPr>
                        <a:t>﻿4. Why do architects need to know about building laws?</a:t>
                      </a: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+mn-lt"/>
                        </a:rPr>
                        <a:t>_______________________________________________________. </a:t>
                      </a:r>
                    </a:p>
                    <a:p>
                      <a:endParaRPr lang="en-VN" sz="2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999846"/>
                  </a:ext>
                </a:extLst>
              </a:tr>
              <a:tr h="410820">
                <a:tc gridSpan="3"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5. Which of the following can be inferred about architects from the article?</a:t>
                      </a:r>
                      <a:endParaRPr lang="en-VN" sz="3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949064"/>
                  </a:ext>
                </a:extLst>
              </a:tr>
              <a:tr h="410820">
                <a:tc>
                  <a:txBody>
                    <a:bodyPr/>
                    <a:lstStyle/>
                    <a:p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A.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﻿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</a:rPr>
                        <a:t>They mostly work alone.</a:t>
                      </a:r>
                      <a:endParaRPr lang="en-VN" sz="3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</a:rPr>
                        <a:t>﻿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B.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</a:rPr>
                        <a:t>They do some of their work on computers.</a:t>
                      </a:r>
                      <a:endParaRPr lang="en-VN" sz="3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﻿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C. 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</a:rPr>
                        <a:t>Being an architect is easier than being a pilot.</a:t>
                      </a:r>
                      <a:endParaRPr lang="en-VN" sz="3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en-VN" sz="2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9252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B162519-8448-0156-1849-BB3A17B92EDC}"/>
              </a:ext>
            </a:extLst>
          </p:cNvPr>
          <p:cNvSpPr txBox="1"/>
          <p:nvPr/>
        </p:nvSpPr>
        <p:spPr>
          <a:xfrm>
            <a:off x="136850" y="489668"/>
            <a:ext cx="2741262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Pre-reading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8A25E1-40F7-AB40-006F-E4F738C4B240}"/>
              </a:ext>
            </a:extLst>
          </p:cNvPr>
          <p:cNvCxnSpPr>
            <a:cxnSpLocks/>
          </p:cNvCxnSpPr>
          <p:nvPr/>
        </p:nvCxnSpPr>
        <p:spPr>
          <a:xfrm>
            <a:off x="775615" y="2021635"/>
            <a:ext cx="94121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959D5E-18D4-A4BF-90D7-F2FD618B207F}"/>
              </a:ext>
            </a:extLst>
          </p:cNvPr>
          <p:cNvCxnSpPr>
            <a:cxnSpLocks/>
          </p:cNvCxnSpPr>
          <p:nvPr/>
        </p:nvCxnSpPr>
        <p:spPr>
          <a:xfrm>
            <a:off x="2407503" y="2021635"/>
            <a:ext cx="158599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69C918-FD90-CF98-B73F-C8F24EA59B24}"/>
              </a:ext>
            </a:extLst>
          </p:cNvPr>
          <p:cNvCxnSpPr>
            <a:cxnSpLocks/>
          </p:cNvCxnSpPr>
          <p:nvPr/>
        </p:nvCxnSpPr>
        <p:spPr>
          <a:xfrm>
            <a:off x="4202090" y="2021635"/>
            <a:ext cx="287051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80B6FF-4225-EB0E-E13F-E9A5A76A96D4}"/>
              </a:ext>
            </a:extLst>
          </p:cNvPr>
          <p:cNvCxnSpPr>
            <a:cxnSpLocks/>
          </p:cNvCxnSpPr>
          <p:nvPr/>
        </p:nvCxnSpPr>
        <p:spPr>
          <a:xfrm>
            <a:off x="7411820" y="2021635"/>
            <a:ext cx="287051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93BA5F-7938-1035-A5C2-01B2A5CFDCDA}"/>
              </a:ext>
            </a:extLst>
          </p:cNvPr>
          <p:cNvCxnSpPr>
            <a:cxnSpLocks/>
          </p:cNvCxnSpPr>
          <p:nvPr/>
        </p:nvCxnSpPr>
        <p:spPr>
          <a:xfrm>
            <a:off x="972246" y="3760239"/>
            <a:ext cx="11551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81FDE2-7417-23F0-33CB-9FACBE902791}"/>
              </a:ext>
            </a:extLst>
          </p:cNvPr>
          <p:cNvCxnSpPr>
            <a:cxnSpLocks/>
          </p:cNvCxnSpPr>
          <p:nvPr/>
        </p:nvCxnSpPr>
        <p:spPr>
          <a:xfrm>
            <a:off x="5746409" y="3760239"/>
            <a:ext cx="45359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B73F8C-D0EA-22DA-9EA6-84D4BFCCBF69}"/>
              </a:ext>
            </a:extLst>
          </p:cNvPr>
          <p:cNvSpPr txBox="1"/>
          <p:nvPr/>
        </p:nvSpPr>
        <p:spPr>
          <a:xfrm>
            <a:off x="2888254" y="489668"/>
            <a:ext cx="6746824" cy="643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JDCLK L+ Frutiger LT Std"/>
              </a:rPr>
              <a:t>Now, read and answer the questions.  </a:t>
            </a:r>
            <a:endParaRPr lang="en-VN" sz="3200" dirty="0">
              <a:solidFill>
                <a:srgbClr val="7030A0"/>
              </a:solidFill>
              <a:effectLst/>
              <a:ea typeface="Arial" panose="020B0604020202020204" pitchFamily="34" charset="0"/>
              <a:cs typeface="JDCLK L+ Frutiger LT Std"/>
            </a:endParaRPr>
          </a:p>
        </p:txBody>
      </p:sp>
    </p:spTree>
    <p:extLst>
      <p:ext uri="{BB962C8B-B14F-4D97-AF65-F5344CB8AC3E}">
        <p14:creationId xmlns:p14="http://schemas.microsoft.com/office/powerpoint/2010/main" val="52444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" y="488988"/>
            <a:ext cx="8609644" cy="57391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65166" y="62983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6850" y="489668"/>
            <a:ext cx="2741262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While-reading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10B5-5A8B-0D32-E65E-959CE8ABB670}"/>
              </a:ext>
            </a:extLst>
          </p:cNvPr>
          <p:cNvSpPr txBox="1"/>
          <p:nvPr/>
        </p:nvSpPr>
        <p:spPr>
          <a:xfrm>
            <a:off x="2888254" y="489668"/>
            <a:ext cx="6746824" cy="643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JDCLK L+ Frutiger LT Std"/>
              </a:rPr>
              <a:t>Now, read and answer the questions.  </a:t>
            </a:r>
            <a:endParaRPr lang="en-VN" sz="3200" dirty="0">
              <a:solidFill>
                <a:srgbClr val="7030A0"/>
              </a:solidFill>
              <a:effectLst/>
              <a:ea typeface="Arial" panose="020B0604020202020204" pitchFamily="34" charset="0"/>
              <a:cs typeface="JDCLK L+ Frutiger LT Std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6CE916B-C008-02AD-4A5A-B55E69A32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290922"/>
              </p:ext>
            </p:extLst>
          </p:nvPr>
        </p:nvGraphicFramePr>
        <p:xfrm>
          <a:off x="153369" y="2263939"/>
          <a:ext cx="11885262" cy="19032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1754">
                  <a:extLst>
                    <a:ext uri="{9D8B030D-6E8A-4147-A177-3AD203B41FA5}">
                      <a16:colId xmlns:a16="http://schemas.microsoft.com/office/drawing/2014/main" val="3876557511"/>
                    </a:ext>
                  </a:extLst>
                </a:gridCol>
                <a:gridCol w="3816203">
                  <a:extLst>
                    <a:ext uri="{9D8B030D-6E8A-4147-A177-3AD203B41FA5}">
                      <a16:colId xmlns:a16="http://schemas.microsoft.com/office/drawing/2014/main" val="1869464164"/>
                    </a:ext>
                  </a:extLst>
                </a:gridCol>
                <a:gridCol w="4107305">
                  <a:extLst>
                    <a:ext uri="{9D8B030D-6E8A-4147-A177-3AD203B41FA5}">
                      <a16:colId xmlns:a16="http://schemas.microsoft.com/office/drawing/2014/main" val="2110027981"/>
                    </a:ext>
                  </a:extLst>
                </a:gridCol>
              </a:tblGrid>
              <a:tr h="836451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</a:rPr>
                        <a:t>﻿1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</a:rPr>
                        <a:t>What skill is NOT mentioned in the article about being a pilot?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51999"/>
                  </a:ext>
                </a:extLst>
              </a:tr>
              <a:tr h="83645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﻿A. stress management</a:t>
                      </a:r>
                      <a:endParaRPr lang="en-VN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﻿B. math skills</a:t>
                      </a:r>
                      <a:endParaRPr lang="en-VN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﻿C. problem-solving skills</a:t>
                      </a:r>
                      <a:endParaRPr lang="en-VN" sz="3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568656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7E099D09-4CB4-83B2-1E9E-FF118FFC510D}"/>
              </a:ext>
            </a:extLst>
          </p:cNvPr>
          <p:cNvSpPr/>
          <p:nvPr/>
        </p:nvSpPr>
        <p:spPr>
          <a:xfrm>
            <a:off x="8322906" y="3204572"/>
            <a:ext cx="599607" cy="44885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877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7192E309-7121-C1E2-2668-B6EF04BBA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51" y="688499"/>
            <a:ext cx="6512913" cy="562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77B74-31B7-8F4A-0705-2DCCE8024689}"/>
              </a:ext>
            </a:extLst>
          </p:cNvPr>
          <p:cNvSpPr txBox="1"/>
          <p:nvPr/>
        </p:nvSpPr>
        <p:spPr>
          <a:xfrm>
            <a:off x="529532" y="3075057"/>
            <a:ext cx="2706254" cy="70788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2F92"/>
                </a:solidFill>
              </a:rPr>
              <a:t>Explanation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14C741-F7EB-B0B3-B990-5AD7F09D7ECA}"/>
              </a:ext>
            </a:extLst>
          </p:cNvPr>
          <p:cNvSpPr/>
          <p:nvPr/>
        </p:nvSpPr>
        <p:spPr>
          <a:xfrm>
            <a:off x="5330283" y="2503281"/>
            <a:ext cx="2899317" cy="333608"/>
          </a:xfrm>
          <a:prstGeom prst="ellipse">
            <a:avLst/>
          </a:prstGeom>
          <a:solidFill>
            <a:srgbClr val="BC39F7">
              <a:alpha val="50000"/>
            </a:srgbClr>
          </a:solidFill>
          <a:ln>
            <a:solidFill>
              <a:srgbClr val="BC39F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7B6A557-4A02-2E4F-6492-A9C590F8993F}"/>
              </a:ext>
            </a:extLst>
          </p:cNvPr>
          <p:cNvSpPr/>
          <p:nvPr/>
        </p:nvSpPr>
        <p:spPr>
          <a:xfrm>
            <a:off x="5140143" y="4662138"/>
            <a:ext cx="3791984" cy="333608"/>
          </a:xfrm>
          <a:prstGeom prst="ellipse">
            <a:avLst/>
          </a:prstGeom>
          <a:solidFill>
            <a:srgbClr val="BC39F7">
              <a:alpha val="50000"/>
            </a:srgbClr>
          </a:solidFill>
          <a:ln>
            <a:solidFill>
              <a:srgbClr val="BC39F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00103A-BBB7-6488-ECAA-6B1DFE915955}"/>
              </a:ext>
            </a:extLst>
          </p:cNvPr>
          <p:cNvSpPr/>
          <p:nvPr/>
        </p:nvSpPr>
        <p:spPr>
          <a:xfrm>
            <a:off x="4265924" y="764784"/>
            <a:ext cx="2899317" cy="310121"/>
          </a:xfrm>
          <a:prstGeom prst="ellipse">
            <a:avLst/>
          </a:prstGeom>
          <a:solidFill>
            <a:srgbClr val="BC39F7">
              <a:alpha val="50000"/>
            </a:srgbClr>
          </a:solidFill>
          <a:ln>
            <a:solidFill>
              <a:srgbClr val="BC39F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83574E3-5AAE-03A4-E907-3A17EB4DB721}"/>
              </a:ext>
            </a:extLst>
          </p:cNvPr>
          <p:cNvSpPr/>
          <p:nvPr/>
        </p:nvSpPr>
        <p:spPr>
          <a:xfrm>
            <a:off x="4196651" y="1676398"/>
            <a:ext cx="1636113" cy="310121"/>
          </a:xfrm>
          <a:prstGeom prst="ellipse">
            <a:avLst/>
          </a:prstGeom>
          <a:solidFill>
            <a:srgbClr val="BC39F7">
              <a:alpha val="50000"/>
            </a:srgbClr>
          </a:solidFill>
          <a:ln>
            <a:solidFill>
              <a:srgbClr val="BC39F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1626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6850" y="489668"/>
            <a:ext cx="2741262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While-reading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10B5-5A8B-0D32-E65E-959CE8ABB670}"/>
              </a:ext>
            </a:extLst>
          </p:cNvPr>
          <p:cNvSpPr txBox="1"/>
          <p:nvPr/>
        </p:nvSpPr>
        <p:spPr>
          <a:xfrm>
            <a:off x="2888254" y="489668"/>
            <a:ext cx="6746824" cy="643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JDCLK L+ Frutiger LT Std"/>
              </a:rPr>
              <a:t>Now, read and answer the questions.  </a:t>
            </a:r>
            <a:endParaRPr lang="en-VN" sz="3200" dirty="0">
              <a:solidFill>
                <a:srgbClr val="7030A0"/>
              </a:solidFill>
              <a:effectLst/>
              <a:ea typeface="Arial" panose="020B0604020202020204" pitchFamily="34" charset="0"/>
              <a:cs typeface="JDCLK L+ Frutiger LT Std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6CE916B-C008-02AD-4A5A-B55E69A32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464809"/>
              </p:ext>
            </p:extLst>
          </p:nvPr>
        </p:nvGraphicFramePr>
        <p:xfrm>
          <a:off x="223677" y="2261575"/>
          <a:ext cx="11885262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5262">
                  <a:extLst>
                    <a:ext uri="{9D8B030D-6E8A-4147-A177-3AD203B41FA5}">
                      <a16:colId xmlns:a16="http://schemas.microsoft.com/office/drawing/2014/main" val="3876557511"/>
                    </a:ext>
                  </a:extLst>
                </a:gridCol>
              </a:tblGrid>
              <a:tr h="1081785">
                <a:tc>
                  <a:txBody>
                    <a:bodyPr/>
                    <a:lstStyle/>
                    <a:p>
                      <a:r>
                        <a:rPr lang="en-US" sz="3600" dirty="0"/>
                        <a:t>﻿</a:t>
                      </a:r>
                      <a:r>
                        <a:rPr lang="en-US" sz="3600" b="1" dirty="0"/>
                        <a:t>2. According to the article about pilots, what two things must they be able to do fast?</a:t>
                      </a:r>
                    </a:p>
                    <a:p>
                      <a:endParaRPr lang="en-US" sz="3600" b="1" dirty="0"/>
                    </a:p>
                    <a:p>
                      <a:pPr algn="ctr"/>
                      <a:r>
                        <a:rPr lang="en-VN" sz="3600" b="0" dirty="0">
                          <a:latin typeface="+mn-lt"/>
                        </a:rPr>
                        <a:t>___________________________________________________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62558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E1791D0-E1AC-555F-0574-5823A9C57B58}"/>
              </a:ext>
            </a:extLst>
          </p:cNvPr>
          <p:cNvSpPr txBox="1"/>
          <p:nvPr/>
        </p:nvSpPr>
        <p:spPr>
          <a:xfrm>
            <a:off x="2514675" y="3655023"/>
            <a:ext cx="7162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ea typeface="Calibri" panose="020F0502020204030204" pitchFamily="34" charset="0"/>
              </a:rPr>
              <a:t>making decisions and doing math</a:t>
            </a:r>
            <a:r>
              <a:rPr lang="en-VN" sz="3600" b="1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en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2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09CE58CD-1F5A-4798-51AB-83B36039F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4143015"/>
            <a:ext cx="10545744" cy="1590609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5A564AD-B269-6067-913E-9B5BDEC3C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1841902"/>
            <a:ext cx="10545744" cy="158709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32FD1F7-3F4B-C5C7-DEC5-FFD73B335CB7}"/>
              </a:ext>
            </a:extLst>
          </p:cNvPr>
          <p:cNvSpPr/>
          <p:nvPr/>
        </p:nvSpPr>
        <p:spPr>
          <a:xfrm>
            <a:off x="9807742" y="2372213"/>
            <a:ext cx="1264475" cy="526475"/>
          </a:xfrm>
          <a:prstGeom prst="ellipse">
            <a:avLst/>
          </a:prstGeom>
          <a:solidFill>
            <a:srgbClr val="BC39F7">
              <a:alpha val="50000"/>
            </a:srgbClr>
          </a:solidFill>
          <a:ln>
            <a:solidFill>
              <a:srgbClr val="BC39F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04ABB9-8CE1-F200-7DBD-596A101797C3}"/>
              </a:ext>
            </a:extLst>
          </p:cNvPr>
          <p:cNvSpPr/>
          <p:nvPr/>
        </p:nvSpPr>
        <p:spPr>
          <a:xfrm>
            <a:off x="487545" y="2902525"/>
            <a:ext cx="2892964" cy="526475"/>
          </a:xfrm>
          <a:prstGeom prst="ellipse">
            <a:avLst/>
          </a:prstGeom>
          <a:solidFill>
            <a:srgbClr val="BC39F7">
              <a:alpha val="50000"/>
            </a:srgbClr>
          </a:solidFill>
          <a:ln>
            <a:solidFill>
              <a:srgbClr val="BC39F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D17616-CD60-7A79-47FA-0E840EB0EA80}"/>
              </a:ext>
            </a:extLst>
          </p:cNvPr>
          <p:cNvSpPr/>
          <p:nvPr/>
        </p:nvSpPr>
        <p:spPr>
          <a:xfrm>
            <a:off x="4907145" y="4675081"/>
            <a:ext cx="2892964" cy="526475"/>
          </a:xfrm>
          <a:prstGeom prst="ellipse">
            <a:avLst/>
          </a:prstGeom>
          <a:solidFill>
            <a:srgbClr val="BC39F7">
              <a:alpha val="50000"/>
            </a:srgbClr>
          </a:solidFill>
          <a:ln>
            <a:solidFill>
              <a:srgbClr val="BC39F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928B9-AFC3-831F-C775-0BEB5579BB55}"/>
              </a:ext>
            </a:extLst>
          </p:cNvPr>
          <p:cNvSpPr txBox="1"/>
          <p:nvPr/>
        </p:nvSpPr>
        <p:spPr>
          <a:xfrm>
            <a:off x="487545" y="770433"/>
            <a:ext cx="2706254" cy="70788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2F92"/>
                </a:solidFill>
              </a:rPr>
              <a:t>Explanation</a:t>
            </a:r>
          </a:p>
        </p:txBody>
      </p:sp>
    </p:spTree>
    <p:extLst>
      <p:ext uri="{BB962C8B-B14F-4D97-AF65-F5344CB8AC3E}">
        <p14:creationId xmlns:p14="http://schemas.microsoft.com/office/powerpoint/2010/main" val="2078205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909F51-3C6F-CC23-B313-EFCA04896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123143"/>
              </p:ext>
            </p:extLst>
          </p:nvPr>
        </p:nvGraphicFramePr>
        <p:xfrm>
          <a:off x="306738" y="2477374"/>
          <a:ext cx="11885262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1754">
                  <a:extLst>
                    <a:ext uri="{9D8B030D-6E8A-4147-A177-3AD203B41FA5}">
                      <a16:colId xmlns:a16="http://schemas.microsoft.com/office/drawing/2014/main" val="525319166"/>
                    </a:ext>
                  </a:extLst>
                </a:gridCol>
                <a:gridCol w="3456439">
                  <a:extLst>
                    <a:ext uri="{9D8B030D-6E8A-4147-A177-3AD203B41FA5}">
                      <a16:colId xmlns:a16="http://schemas.microsoft.com/office/drawing/2014/main" val="1694365855"/>
                    </a:ext>
                  </a:extLst>
                </a:gridCol>
                <a:gridCol w="4467069">
                  <a:extLst>
                    <a:ext uri="{9D8B030D-6E8A-4147-A177-3AD203B41FA5}">
                      <a16:colId xmlns:a16="http://schemas.microsoft.com/office/drawing/2014/main" val="2776145559"/>
                    </a:ext>
                  </a:extLst>
                </a:gridCol>
              </a:tblGrid>
              <a:tr h="836451">
                <a:tc gridSpan="3">
                  <a:txBody>
                    <a:bodyPr/>
                    <a:lstStyle/>
                    <a:p>
                      <a:r>
                        <a:rPr lang="en-VN" sz="3600" b="1" dirty="0"/>
                        <a:t>3. </a:t>
                      </a:r>
                      <a:r>
                        <a:rPr lang="en-US" sz="3600" b="1" dirty="0"/>
                        <a:t>﻿ The word them in the article about being an architect refers to </a:t>
                      </a:r>
                      <a:r>
                        <a:rPr lang="en-US" sz="3600" dirty="0"/>
                        <a:t>____________ .</a:t>
                      </a:r>
                      <a:endParaRPr lang="en-VN" sz="36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863272"/>
                  </a:ext>
                </a:extLst>
              </a:tr>
              <a:tr h="836451">
                <a:tc>
                  <a:txBody>
                    <a:bodyPr/>
                    <a:lstStyle/>
                    <a:p>
                      <a:r>
                        <a:rPr lang="en-US" sz="3600" dirty="0"/>
                        <a:t>﻿A. architects</a:t>
                      </a:r>
                      <a:endParaRPr lang="en-VN" sz="3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﻿B. pilots</a:t>
                      </a:r>
                      <a:endParaRPr lang="en-VN" sz="3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﻿C. engineers and workers</a:t>
                      </a:r>
                      <a:endParaRPr lang="en-VN" sz="3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969297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FE20F024-08AD-259B-22CF-65B7B1EB4318}"/>
              </a:ext>
            </a:extLst>
          </p:cNvPr>
          <p:cNvSpPr/>
          <p:nvPr/>
        </p:nvSpPr>
        <p:spPr>
          <a:xfrm>
            <a:off x="7657888" y="3772608"/>
            <a:ext cx="599607" cy="44885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49F43-A377-6D92-177C-3C125A01290D}"/>
              </a:ext>
            </a:extLst>
          </p:cNvPr>
          <p:cNvSpPr txBox="1"/>
          <p:nvPr/>
        </p:nvSpPr>
        <p:spPr>
          <a:xfrm>
            <a:off x="146992" y="542512"/>
            <a:ext cx="2741262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While-reading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3F886-D66A-E668-4BAD-D0C61A54B9AC}"/>
              </a:ext>
            </a:extLst>
          </p:cNvPr>
          <p:cNvSpPr txBox="1"/>
          <p:nvPr/>
        </p:nvSpPr>
        <p:spPr>
          <a:xfrm>
            <a:off x="2888254" y="489668"/>
            <a:ext cx="6746824" cy="643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JDCLK L+ Frutiger LT Std"/>
              </a:rPr>
              <a:t>Now, read and answer the questions.  </a:t>
            </a:r>
            <a:endParaRPr lang="en-VN" sz="3200" dirty="0">
              <a:solidFill>
                <a:srgbClr val="7030A0"/>
              </a:solidFill>
              <a:effectLst/>
              <a:ea typeface="Arial" panose="020B0604020202020204" pitchFamily="34" charset="0"/>
              <a:cs typeface="JDCLK L+ Frutiger LT Std"/>
            </a:endParaRPr>
          </a:p>
        </p:txBody>
      </p:sp>
    </p:spTree>
    <p:extLst>
      <p:ext uri="{BB962C8B-B14F-4D97-AF65-F5344CB8AC3E}">
        <p14:creationId xmlns:p14="http://schemas.microsoft.com/office/powerpoint/2010/main" val="131280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CE1F31-2C91-D70B-903F-B89D360CC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2" y="2861451"/>
            <a:ext cx="11481955" cy="11350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F58466-4178-2ECC-97B9-78AF6DEAFE26}"/>
              </a:ext>
            </a:extLst>
          </p:cNvPr>
          <p:cNvSpPr txBox="1"/>
          <p:nvPr/>
        </p:nvSpPr>
        <p:spPr>
          <a:xfrm>
            <a:off x="355022" y="1186070"/>
            <a:ext cx="2706254" cy="70788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2F92"/>
                </a:solidFill>
              </a:rPr>
              <a:t>Explanation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8238330-7B8D-6079-D424-7320E7B40454}"/>
              </a:ext>
            </a:extLst>
          </p:cNvPr>
          <p:cNvSpPr/>
          <p:nvPr/>
        </p:nvSpPr>
        <p:spPr>
          <a:xfrm>
            <a:off x="6095999" y="2889161"/>
            <a:ext cx="5250874" cy="526475"/>
          </a:xfrm>
          <a:prstGeom prst="ellipse">
            <a:avLst/>
          </a:prstGeom>
          <a:solidFill>
            <a:srgbClr val="BC39F7">
              <a:alpha val="50000"/>
            </a:srgbClr>
          </a:solidFill>
          <a:ln>
            <a:solidFill>
              <a:srgbClr val="BC39F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67101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23B243-D3CB-84C3-C371-2B05CD576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611715"/>
              </p:ext>
            </p:extLst>
          </p:nvPr>
        </p:nvGraphicFramePr>
        <p:xfrm>
          <a:off x="420062" y="1988989"/>
          <a:ext cx="11351875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51875">
                  <a:extLst>
                    <a:ext uri="{9D8B030D-6E8A-4147-A177-3AD203B41FA5}">
                      <a16:colId xmlns:a16="http://schemas.microsoft.com/office/drawing/2014/main" val="1925600436"/>
                    </a:ext>
                  </a:extLst>
                </a:gridCol>
              </a:tblGrid>
              <a:tr h="1027049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+mn-lt"/>
                        </a:rPr>
                        <a:t>﻿4. Why do architects need to know about building laws?</a:t>
                      </a:r>
                    </a:p>
                    <a:p>
                      <a:endParaRPr lang="en-US" sz="3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+mn-lt"/>
                        </a:rPr>
                        <a:t>_____________________________________________________ .  </a:t>
                      </a:r>
                    </a:p>
                    <a:p>
                      <a:endParaRPr lang="en-VN" sz="3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99984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04CE8BC-0753-32A5-C369-F3419F459C74}"/>
              </a:ext>
            </a:extLst>
          </p:cNvPr>
          <p:cNvSpPr txBox="1"/>
          <p:nvPr/>
        </p:nvSpPr>
        <p:spPr>
          <a:xfrm>
            <a:off x="192267" y="1090152"/>
            <a:ext cx="3195509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z="3600" dirty="0"/>
              <a:t>While-reading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72A65-600E-41D9-F8C6-30CD346434E1}"/>
              </a:ext>
            </a:extLst>
          </p:cNvPr>
          <p:cNvSpPr txBox="1"/>
          <p:nvPr/>
        </p:nvSpPr>
        <p:spPr>
          <a:xfrm>
            <a:off x="3387776" y="1056937"/>
            <a:ext cx="8164039" cy="712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effectLst/>
                <a:ea typeface="Calibri" panose="020F0502020204030204" pitchFamily="34" charset="0"/>
                <a:cs typeface="JDCLK L+ Frutiger LT Std"/>
              </a:rPr>
              <a:t>Now, read and answer the questions.  </a:t>
            </a:r>
            <a:endParaRPr lang="en-VN" sz="3600" dirty="0">
              <a:effectLst/>
              <a:ea typeface="Arial" panose="020B0604020202020204" pitchFamily="34" charset="0"/>
              <a:cs typeface="JDCLK L+ Frutiger LT St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170CF-2FD9-2D91-FC88-7474AF275E36}"/>
              </a:ext>
            </a:extLst>
          </p:cNvPr>
          <p:cNvSpPr txBox="1"/>
          <p:nvPr/>
        </p:nvSpPr>
        <p:spPr>
          <a:xfrm>
            <a:off x="420062" y="2776260"/>
            <a:ext cx="10944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ea typeface="Calibri" panose="020F0502020204030204" pitchFamily="34" charset="0"/>
              </a:rPr>
              <a:t>Because they must know about building regulations and </a:t>
            </a:r>
          </a:p>
          <a:p>
            <a:r>
              <a:rPr lang="en-US" sz="3600" b="1" i="1" dirty="0">
                <a:solidFill>
                  <a:srgbClr val="FF0000"/>
                </a:solidFill>
                <a:ea typeface="Calibri" panose="020F0502020204030204" pitchFamily="34" charset="0"/>
              </a:rPr>
              <a:t>what they are allowed to build. </a:t>
            </a:r>
          </a:p>
        </p:txBody>
      </p:sp>
    </p:spTree>
    <p:extLst>
      <p:ext uri="{BB962C8B-B14F-4D97-AF65-F5344CB8AC3E}">
        <p14:creationId xmlns:p14="http://schemas.microsoft.com/office/powerpoint/2010/main" val="66960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957602-5C8C-67E3-35BC-7E84BD2B3E83}"/>
              </a:ext>
            </a:extLst>
          </p:cNvPr>
          <p:cNvSpPr txBox="1"/>
          <p:nvPr/>
        </p:nvSpPr>
        <p:spPr>
          <a:xfrm>
            <a:off x="355022" y="1186070"/>
            <a:ext cx="2706254" cy="70788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2F92"/>
                </a:solidFill>
              </a:rPr>
              <a:t>Explanation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059F41E-FBCE-049D-D6E4-CCE3AF5EC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"/>
          <a:stretch/>
        </p:blipFill>
        <p:spPr>
          <a:xfrm>
            <a:off x="200890" y="2479963"/>
            <a:ext cx="11790219" cy="17158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664C4FC-420D-1E66-8F79-DA468F2C0A87}"/>
              </a:ext>
            </a:extLst>
          </p:cNvPr>
          <p:cNvSpPr/>
          <p:nvPr/>
        </p:nvSpPr>
        <p:spPr>
          <a:xfrm>
            <a:off x="3470562" y="3074673"/>
            <a:ext cx="6380020" cy="526475"/>
          </a:xfrm>
          <a:prstGeom prst="ellipse">
            <a:avLst/>
          </a:prstGeom>
          <a:solidFill>
            <a:srgbClr val="BC39F7">
              <a:alpha val="50000"/>
            </a:srgbClr>
          </a:solidFill>
          <a:ln>
            <a:solidFill>
              <a:srgbClr val="BC39F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9747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23B243-D3CB-84C3-C371-2B05CD576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431953"/>
              </p:ext>
            </p:extLst>
          </p:nvPr>
        </p:nvGraphicFramePr>
        <p:xfrm>
          <a:off x="420062" y="1351680"/>
          <a:ext cx="11351875" cy="4440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621">
                  <a:extLst>
                    <a:ext uri="{9D8B030D-6E8A-4147-A177-3AD203B41FA5}">
                      <a16:colId xmlns:a16="http://schemas.microsoft.com/office/drawing/2014/main" val="1925600436"/>
                    </a:ext>
                  </a:extLst>
                </a:gridCol>
                <a:gridCol w="4091127">
                  <a:extLst>
                    <a:ext uri="{9D8B030D-6E8A-4147-A177-3AD203B41FA5}">
                      <a16:colId xmlns:a16="http://schemas.microsoft.com/office/drawing/2014/main" val="2642413948"/>
                    </a:ext>
                  </a:extLst>
                </a:gridCol>
                <a:gridCol w="4091127">
                  <a:extLst>
                    <a:ext uri="{9D8B030D-6E8A-4147-A177-3AD203B41FA5}">
                      <a16:colId xmlns:a16="http://schemas.microsoft.com/office/drawing/2014/main" val="1500357917"/>
                    </a:ext>
                  </a:extLst>
                </a:gridCol>
              </a:tblGrid>
              <a:tr h="1027049">
                <a:tc gridSpan="3">
                  <a:txBody>
                    <a:bodyPr/>
                    <a:lstStyle/>
                    <a:p>
                      <a:endParaRPr lang="en-VN" sz="3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999846"/>
                  </a:ext>
                </a:extLst>
              </a:tr>
              <a:tr h="410820">
                <a:tc gridSpan="3"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5. Which of the following can be inferred about architects from the article?</a:t>
                      </a:r>
                      <a:endParaRPr lang="en-VN" sz="3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949064"/>
                  </a:ext>
                </a:extLst>
              </a:tr>
              <a:tr h="410820">
                <a:tc>
                  <a:txBody>
                    <a:bodyPr/>
                    <a:lstStyle/>
                    <a:p>
                      <a:r>
                        <a:rPr lang="en-VN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A. 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﻿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+mn-lt"/>
                        </a:rPr>
                        <a:t>They mostly work alone.</a:t>
                      </a:r>
                      <a:endParaRPr lang="en-VN" sz="3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+mn-lt"/>
                        </a:rPr>
                        <a:t>﻿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B. 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+mn-lt"/>
                        </a:rPr>
                        <a:t>They do some of their work on computers.</a:t>
                      </a:r>
                      <a:endParaRPr lang="en-VN" sz="3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﻿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+mn-lt"/>
                        </a:rPr>
                        <a:t>C. 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+mn-lt"/>
                        </a:rPr>
                        <a:t>Being an architect is easier than being a pilot.</a:t>
                      </a:r>
                      <a:endParaRPr lang="en-VN" sz="3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en-VN" sz="3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9252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04CE8BC-0753-32A5-C369-F3419F459C74}"/>
              </a:ext>
            </a:extLst>
          </p:cNvPr>
          <p:cNvSpPr txBox="1"/>
          <p:nvPr/>
        </p:nvSpPr>
        <p:spPr>
          <a:xfrm>
            <a:off x="243974" y="1120173"/>
            <a:ext cx="3262590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3600" dirty="0"/>
              <a:t>While-reading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72A65-600E-41D9-F8C6-30CD346434E1}"/>
              </a:ext>
            </a:extLst>
          </p:cNvPr>
          <p:cNvSpPr txBox="1"/>
          <p:nvPr/>
        </p:nvSpPr>
        <p:spPr>
          <a:xfrm>
            <a:off x="3506564" y="1081711"/>
            <a:ext cx="7806504" cy="712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JDCLK L+ Frutiger LT Std"/>
              </a:rPr>
              <a:t>Now, read and answer the questions.  </a:t>
            </a:r>
            <a:endParaRPr lang="en-VN" sz="3600" dirty="0">
              <a:solidFill>
                <a:srgbClr val="7030A0"/>
              </a:solidFill>
              <a:effectLst/>
              <a:ea typeface="Arial" panose="020B0604020202020204" pitchFamily="34" charset="0"/>
              <a:cs typeface="JDCLK L+ Frutiger LT Std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9FA2DF-7595-A7C1-F6F7-660A8E7E48DA}"/>
              </a:ext>
            </a:extLst>
          </p:cNvPr>
          <p:cNvSpPr/>
          <p:nvPr/>
        </p:nvSpPr>
        <p:spPr>
          <a:xfrm>
            <a:off x="3506564" y="3680266"/>
            <a:ext cx="599607" cy="44885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196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E2B79DB-53D0-5FD0-1005-8FE8AEC5C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9" y="2487838"/>
            <a:ext cx="11388041" cy="165467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001D5C8-FE3B-FF2D-0CC9-D77C95898279}"/>
              </a:ext>
            </a:extLst>
          </p:cNvPr>
          <p:cNvSpPr/>
          <p:nvPr/>
        </p:nvSpPr>
        <p:spPr>
          <a:xfrm>
            <a:off x="3872344" y="3622961"/>
            <a:ext cx="5202383" cy="526475"/>
          </a:xfrm>
          <a:prstGeom prst="ellipse">
            <a:avLst/>
          </a:prstGeom>
          <a:solidFill>
            <a:srgbClr val="BC39F7">
              <a:alpha val="50000"/>
            </a:srgbClr>
          </a:solidFill>
          <a:ln>
            <a:solidFill>
              <a:srgbClr val="BC39F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A796A-08E1-0F24-2A78-6B0F21CE9E11}"/>
              </a:ext>
            </a:extLst>
          </p:cNvPr>
          <p:cNvSpPr txBox="1"/>
          <p:nvPr/>
        </p:nvSpPr>
        <p:spPr>
          <a:xfrm>
            <a:off x="355022" y="1186070"/>
            <a:ext cx="2706254" cy="707886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2F92"/>
                </a:solidFill>
              </a:rPr>
              <a:t>Explanation</a:t>
            </a:r>
          </a:p>
        </p:txBody>
      </p:sp>
    </p:spTree>
    <p:extLst>
      <p:ext uri="{BB962C8B-B14F-4D97-AF65-F5344CB8AC3E}">
        <p14:creationId xmlns:p14="http://schemas.microsoft.com/office/powerpoint/2010/main" val="4231740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riting on a calendar&#10;&#10;Description automatically generated">
            <a:extLst>
              <a:ext uri="{FF2B5EF4-FFF2-40B4-BE49-F238E27FC236}">
                <a16:creationId xmlns:a16="http://schemas.microsoft.com/office/drawing/2014/main" id="{09C159C0-3E2D-A0F3-7B30-B8338ACF7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47" y="406983"/>
            <a:ext cx="9593705" cy="60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98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D968A-BF87-F439-D006-78264FAB49E9}"/>
              </a:ext>
            </a:extLst>
          </p:cNvPr>
          <p:cNvSpPr txBox="1"/>
          <p:nvPr/>
        </p:nvSpPr>
        <p:spPr>
          <a:xfrm>
            <a:off x="197028" y="512422"/>
            <a:ext cx="2741262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Post-reading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2953E-0062-8898-31B0-1DB9A825F1EA}"/>
              </a:ext>
            </a:extLst>
          </p:cNvPr>
          <p:cNvSpPr txBox="1"/>
          <p:nvPr/>
        </p:nvSpPr>
        <p:spPr>
          <a:xfrm>
            <a:off x="2938290" y="418469"/>
            <a:ext cx="3945726" cy="712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JDCLK L+ Frutiger LT Std"/>
              </a:rPr>
              <a:t>Listen and read. </a:t>
            </a:r>
            <a:endParaRPr lang="en-VN" sz="3600" dirty="0">
              <a:solidFill>
                <a:srgbClr val="7030A0"/>
              </a:solidFill>
              <a:effectLst/>
              <a:ea typeface="Arial" panose="020B0604020202020204" pitchFamily="34" charset="0"/>
              <a:cs typeface="JDCLK L+ Frutiger LT Std"/>
            </a:endParaRPr>
          </a:p>
        </p:txBody>
      </p:sp>
      <p:pic>
        <p:nvPicPr>
          <p:cNvPr id="11" name="CD1 TRACK 33">
            <a:hlinkClick r:id="" action="ppaction://media"/>
            <a:extLst>
              <a:ext uri="{FF2B5EF4-FFF2-40B4-BE49-F238E27FC236}">
                <a16:creationId xmlns:a16="http://schemas.microsoft.com/office/drawing/2014/main" id="{613EBA82-5D5F-24D2-676D-2D025F7FFB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90.5061" end="118580.78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5538" y="418469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692568-B91D-8B7F-48C7-EFE4F964D4EE}"/>
              </a:ext>
            </a:extLst>
          </p:cNvPr>
          <p:cNvSpPr txBox="1"/>
          <p:nvPr/>
        </p:nvSpPr>
        <p:spPr>
          <a:xfrm>
            <a:off x="197029" y="1195201"/>
            <a:ext cx="7507916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Five Important Skills and</a:t>
            </a:r>
          </a:p>
          <a:p>
            <a:r>
              <a:rPr lang="en-US" sz="3600" b="1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Characteristics to be a Pilot</a:t>
            </a:r>
          </a:p>
          <a:p>
            <a:r>
              <a:rPr lang="en-US" sz="36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Pilots need lots of different skills to be</a:t>
            </a:r>
          </a:p>
          <a:p>
            <a:r>
              <a:rPr lang="en-US" sz="36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successful. Here are five things that all</a:t>
            </a:r>
          </a:p>
          <a:p>
            <a:r>
              <a:rPr lang="en-US" sz="36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good pilots should have.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3C428-82F8-A552-37C7-A564BA45CFD6}"/>
              </a:ext>
            </a:extLst>
          </p:cNvPr>
          <p:cNvSpPr txBox="1"/>
          <p:nvPr/>
        </p:nvSpPr>
        <p:spPr>
          <a:xfrm>
            <a:off x="7797044" y="1225181"/>
            <a:ext cx="4290026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Confidence</a:t>
            </a:r>
          </a:p>
          <a:p>
            <a:r>
              <a:rPr lang="en-US" b="0" dirty="0"/>
              <a:t>Pilots need to believe in their abilities. They have to make</a:t>
            </a:r>
          </a:p>
          <a:p>
            <a:r>
              <a:rPr lang="en-US" b="0" dirty="0"/>
              <a:t>quick decisions that can affect a lot of people.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D95FA5-1CE7-5703-40F4-94F67DD540BE}"/>
              </a:ext>
            </a:extLst>
          </p:cNvPr>
          <p:cNvSpPr txBox="1"/>
          <p:nvPr/>
        </p:nvSpPr>
        <p:spPr>
          <a:xfrm>
            <a:off x="197028" y="4101227"/>
            <a:ext cx="750791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Communication Skills</a:t>
            </a:r>
          </a:p>
          <a:p>
            <a:r>
              <a:rPr lang="en-US" sz="36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Pilots need to be able to calmly explain information to people working and traveling on planes.</a:t>
            </a:r>
          </a:p>
        </p:txBody>
      </p:sp>
    </p:spTree>
    <p:extLst>
      <p:ext uri="{BB962C8B-B14F-4D97-AF65-F5344CB8AC3E}">
        <p14:creationId xmlns:p14="http://schemas.microsoft.com/office/powerpoint/2010/main" val="5244080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F9B32B-756B-7543-55F9-C12914BCFB3B}"/>
              </a:ext>
            </a:extLst>
          </p:cNvPr>
          <p:cNvSpPr txBox="1"/>
          <p:nvPr/>
        </p:nvSpPr>
        <p:spPr>
          <a:xfrm>
            <a:off x="173011" y="1443841"/>
            <a:ext cx="11845978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="0" dirty="0"/>
              <a:t>(1) ________________________________</a:t>
            </a:r>
          </a:p>
          <a:p>
            <a:r>
              <a:rPr lang="en-US" b="0" dirty="0"/>
              <a:t>There are lots of things pilots must be doing at all times.</a:t>
            </a:r>
          </a:p>
          <a:p>
            <a:r>
              <a:rPr lang="en-US" b="0" dirty="0"/>
              <a:t>They need to think about fuel, speed, passengers, and</a:t>
            </a:r>
          </a:p>
          <a:p>
            <a:r>
              <a:rPr lang="en-US" b="0" dirty="0"/>
              <a:t>more, all at the same time.</a:t>
            </a:r>
          </a:p>
          <a:p>
            <a:r>
              <a:rPr lang="en-US" dirty="0"/>
              <a:t>Math Skills</a:t>
            </a:r>
          </a:p>
          <a:p>
            <a:r>
              <a:rPr lang="en-US" b="0" dirty="0"/>
              <a:t>Pilots need to be able to do math quickly and accurately if</a:t>
            </a:r>
          </a:p>
          <a:p>
            <a:r>
              <a:rPr lang="en-US" b="0" dirty="0"/>
              <a:t>they have to make changes to their speed or direction.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A962F1-4D11-6C0F-9AB1-55612FD4C029}"/>
              </a:ext>
            </a:extLst>
          </p:cNvPr>
          <p:cNvSpPr txBox="1"/>
          <p:nvPr/>
        </p:nvSpPr>
        <p:spPr>
          <a:xfrm>
            <a:off x="197028" y="512422"/>
            <a:ext cx="2741262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Post-reading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84F3D-6D10-7065-7BCD-F4C8543C6666}"/>
              </a:ext>
            </a:extLst>
          </p:cNvPr>
          <p:cNvSpPr txBox="1"/>
          <p:nvPr/>
        </p:nvSpPr>
        <p:spPr>
          <a:xfrm>
            <a:off x="2938290" y="418469"/>
            <a:ext cx="3945726" cy="712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JDCLK L+ Frutiger LT Std"/>
              </a:rPr>
              <a:t>Listen and read. </a:t>
            </a:r>
            <a:endParaRPr lang="en-VN" sz="3600" dirty="0">
              <a:solidFill>
                <a:srgbClr val="7030A0"/>
              </a:solidFill>
              <a:effectLst/>
              <a:ea typeface="Arial" panose="020B0604020202020204" pitchFamily="34" charset="0"/>
              <a:cs typeface="JDCLK L+ Frutiger LT Std"/>
            </a:endParaRPr>
          </a:p>
        </p:txBody>
      </p:sp>
      <p:pic>
        <p:nvPicPr>
          <p:cNvPr id="8" name="CD1 TRACK 33">
            <a:hlinkClick r:id="" action="ppaction://media"/>
            <a:extLst>
              <a:ext uri="{FF2B5EF4-FFF2-40B4-BE49-F238E27FC236}">
                <a16:creationId xmlns:a16="http://schemas.microsoft.com/office/drawing/2014/main" id="{8068D763-A84B-EA10-331B-FDAF634AA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12.3429" end="94508.3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5538" y="418469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59A100-A0EF-03A3-2123-9CA49D8FFC48}"/>
              </a:ext>
            </a:extLst>
          </p:cNvPr>
          <p:cNvSpPr txBox="1"/>
          <p:nvPr/>
        </p:nvSpPr>
        <p:spPr>
          <a:xfrm>
            <a:off x="1266886" y="1409810"/>
            <a:ext cx="334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Multitasking</a:t>
            </a:r>
            <a:endParaRPr lang="en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736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D361CA-5113-F0FC-7383-EF2BC8D1E75C}"/>
              </a:ext>
            </a:extLst>
          </p:cNvPr>
          <p:cNvSpPr txBox="1"/>
          <p:nvPr/>
        </p:nvSpPr>
        <p:spPr>
          <a:xfrm>
            <a:off x="257331" y="1997839"/>
            <a:ext cx="11677338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(2) ________________________________</a:t>
            </a:r>
          </a:p>
          <a:p>
            <a:r>
              <a:rPr lang="en-US" dirty="0"/>
              <a:t>Pilots need to stay calm at all times and adapt to different</a:t>
            </a:r>
          </a:p>
          <a:p>
            <a:r>
              <a:rPr lang="en-US" dirty="0"/>
              <a:t>situations and problems.</a:t>
            </a:r>
          </a:p>
          <a:p>
            <a:r>
              <a:rPr lang="en-US" dirty="0"/>
              <a:t>Being a pilot is a complex and difficult job, and these five</a:t>
            </a:r>
          </a:p>
          <a:p>
            <a:r>
              <a:rPr lang="en-US" dirty="0"/>
              <a:t>skills and characteristics are essential to being a great pilot.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DB572A-D182-6DF2-2EFB-12C9819F6238}"/>
              </a:ext>
            </a:extLst>
          </p:cNvPr>
          <p:cNvSpPr txBox="1"/>
          <p:nvPr/>
        </p:nvSpPr>
        <p:spPr>
          <a:xfrm>
            <a:off x="197028" y="512422"/>
            <a:ext cx="2741262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Post-reading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8450C-8BBD-7EFA-2B9E-264F180AF317}"/>
              </a:ext>
            </a:extLst>
          </p:cNvPr>
          <p:cNvSpPr txBox="1"/>
          <p:nvPr/>
        </p:nvSpPr>
        <p:spPr>
          <a:xfrm>
            <a:off x="2938290" y="418469"/>
            <a:ext cx="3945726" cy="712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JDCLK L+ Frutiger LT Std"/>
              </a:rPr>
              <a:t>Listen and read. </a:t>
            </a:r>
            <a:endParaRPr lang="en-VN" sz="3600" dirty="0">
              <a:solidFill>
                <a:srgbClr val="7030A0"/>
              </a:solidFill>
              <a:effectLst/>
              <a:ea typeface="Arial" panose="020B0604020202020204" pitchFamily="34" charset="0"/>
              <a:cs typeface="JDCLK L+ Frutiger LT St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D8CE5-07AC-4510-69FD-3ED926E54E62}"/>
              </a:ext>
            </a:extLst>
          </p:cNvPr>
          <p:cNvSpPr txBox="1"/>
          <p:nvPr/>
        </p:nvSpPr>
        <p:spPr>
          <a:xfrm>
            <a:off x="1967823" y="1918838"/>
            <a:ext cx="477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Stress management</a:t>
            </a:r>
            <a:endParaRPr lang="en-VN" sz="2400" b="1" dirty="0">
              <a:solidFill>
                <a:srgbClr val="FF0000"/>
              </a:solidFill>
            </a:endParaRPr>
          </a:p>
        </p:txBody>
      </p:sp>
      <p:pic>
        <p:nvPicPr>
          <p:cNvPr id="7" name="CD1 TRACK 33">
            <a:hlinkClick r:id="" action="ppaction://media"/>
            <a:extLst>
              <a:ext uri="{FF2B5EF4-FFF2-40B4-BE49-F238E27FC236}">
                <a16:creationId xmlns:a16="http://schemas.microsoft.com/office/drawing/2014/main" id="{BEDE7630-9965-2788-8925-F77E068BA0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96.3391" end="77406.80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5538" y="4184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90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5EF8B9-1C30-F255-2312-9E5568C128F7}"/>
              </a:ext>
            </a:extLst>
          </p:cNvPr>
          <p:cNvSpPr txBox="1"/>
          <p:nvPr/>
        </p:nvSpPr>
        <p:spPr>
          <a:xfrm>
            <a:off x="197028" y="1556586"/>
            <a:ext cx="12192000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="1" dirty="0"/>
              <a:t>Five Things You Need to be an Architect</a:t>
            </a:r>
          </a:p>
          <a:p>
            <a:r>
              <a:rPr lang="en-US" dirty="0"/>
              <a:t>To be a good architect, you need a lot of knowledge and skills. These are the five key things you need to enter this </a:t>
            </a:r>
            <a:r>
              <a:rPr lang="en-US" dirty="0">
                <a:solidFill>
                  <a:srgbClr val="BC39F7"/>
                </a:solidFill>
              </a:rPr>
              <a:t>field</a:t>
            </a:r>
            <a:r>
              <a:rPr lang="en-US" dirty="0"/>
              <a:t>.</a:t>
            </a:r>
          </a:p>
          <a:p>
            <a:r>
              <a:rPr lang="en-US" b="1" dirty="0"/>
              <a:t>Knowledge of Art and Design</a:t>
            </a:r>
          </a:p>
          <a:p>
            <a:r>
              <a:rPr lang="en-US" dirty="0"/>
              <a:t>Architects have to draw detailed designs for buildings and</a:t>
            </a:r>
          </a:p>
          <a:p>
            <a:r>
              <a:rPr lang="en-US" dirty="0"/>
              <a:t>areas on paper or using computer software.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FEAF59-ECD1-FF86-AAD8-47B48E10A111}"/>
              </a:ext>
            </a:extLst>
          </p:cNvPr>
          <p:cNvSpPr txBox="1"/>
          <p:nvPr/>
        </p:nvSpPr>
        <p:spPr>
          <a:xfrm>
            <a:off x="197028" y="512422"/>
            <a:ext cx="2741262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Post-reading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5D793-98C6-81C9-1C51-DB626DCE44E8}"/>
              </a:ext>
            </a:extLst>
          </p:cNvPr>
          <p:cNvSpPr txBox="1"/>
          <p:nvPr/>
        </p:nvSpPr>
        <p:spPr>
          <a:xfrm>
            <a:off x="2938290" y="418469"/>
            <a:ext cx="3945726" cy="712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JDCLK L+ Frutiger LT Std"/>
              </a:rPr>
              <a:t>Listen and read. </a:t>
            </a:r>
            <a:endParaRPr lang="en-VN" sz="3600" dirty="0">
              <a:solidFill>
                <a:srgbClr val="7030A0"/>
              </a:solidFill>
              <a:effectLst/>
              <a:ea typeface="Arial" panose="020B0604020202020204" pitchFamily="34" charset="0"/>
              <a:cs typeface="JDCLK L+ Frutiger LT Std"/>
            </a:endParaRPr>
          </a:p>
        </p:txBody>
      </p:sp>
      <p:pic>
        <p:nvPicPr>
          <p:cNvPr id="6" name="CD1 TRACK 33">
            <a:hlinkClick r:id="" action="ppaction://media"/>
            <a:extLst>
              <a:ext uri="{FF2B5EF4-FFF2-40B4-BE49-F238E27FC236}">
                <a16:creationId xmlns:a16="http://schemas.microsoft.com/office/drawing/2014/main" id="{90C41614-0035-9C55-B38F-D2D46D42E4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039.5384" end="51966.06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5538" y="4184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897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EEAF51-D80C-2385-7242-01FE6AEFBCD5}"/>
              </a:ext>
            </a:extLst>
          </p:cNvPr>
          <p:cNvSpPr txBox="1"/>
          <p:nvPr/>
        </p:nvSpPr>
        <p:spPr>
          <a:xfrm>
            <a:off x="143031" y="1487694"/>
            <a:ext cx="11905938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="0" dirty="0"/>
              <a:t>(3) __________________________________</a:t>
            </a:r>
          </a:p>
          <a:p>
            <a:r>
              <a:rPr lang="en-US" b="0" dirty="0"/>
              <a:t>Architects work with teams of engineers and construction</a:t>
            </a:r>
          </a:p>
          <a:p>
            <a:r>
              <a:rPr lang="en-US" b="0" dirty="0"/>
              <a:t>workers. They must listen to them and tell them what to do.</a:t>
            </a:r>
          </a:p>
          <a:p>
            <a:r>
              <a:rPr lang="en-US" dirty="0"/>
              <a:t>Knowledge of Construction Laws</a:t>
            </a:r>
          </a:p>
          <a:p>
            <a:r>
              <a:rPr lang="en-US" b="0" dirty="0"/>
              <a:t>Architects must know about building regulations and what</a:t>
            </a:r>
          </a:p>
          <a:p>
            <a:r>
              <a:rPr lang="en-US" b="0" dirty="0"/>
              <a:t>they are allowed to build.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0F0F3-3101-BB22-402F-F6DACD523B87}"/>
              </a:ext>
            </a:extLst>
          </p:cNvPr>
          <p:cNvSpPr txBox="1"/>
          <p:nvPr/>
        </p:nvSpPr>
        <p:spPr>
          <a:xfrm>
            <a:off x="197028" y="512422"/>
            <a:ext cx="2741262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Post-reading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17C64-055C-0648-FD64-04DA3D1AC19F}"/>
              </a:ext>
            </a:extLst>
          </p:cNvPr>
          <p:cNvSpPr txBox="1"/>
          <p:nvPr/>
        </p:nvSpPr>
        <p:spPr>
          <a:xfrm>
            <a:off x="2938290" y="418469"/>
            <a:ext cx="3945726" cy="712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JDCLK L+ Frutiger LT Std"/>
              </a:rPr>
              <a:t>Listen and read. </a:t>
            </a:r>
            <a:endParaRPr lang="en-VN" sz="3600" dirty="0">
              <a:solidFill>
                <a:srgbClr val="7030A0"/>
              </a:solidFill>
              <a:effectLst/>
              <a:ea typeface="Arial" panose="020B0604020202020204" pitchFamily="34" charset="0"/>
              <a:cs typeface="JDCLK L+ Frutiger LT St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CEC34-E9E9-E2C7-C73F-4DCC021F4AF7}"/>
              </a:ext>
            </a:extLst>
          </p:cNvPr>
          <p:cNvSpPr txBox="1"/>
          <p:nvPr/>
        </p:nvSpPr>
        <p:spPr>
          <a:xfrm>
            <a:off x="895244" y="1453663"/>
            <a:ext cx="6824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Leadership and Teamwork Skills</a:t>
            </a:r>
          </a:p>
        </p:txBody>
      </p:sp>
      <p:pic>
        <p:nvPicPr>
          <p:cNvPr id="7" name="CD1 TRACK 33">
            <a:hlinkClick r:id="" action="ppaction://media"/>
            <a:extLst>
              <a:ext uri="{FF2B5EF4-FFF2-40B4-BE49-F238E27FC236}">
                <a16:creationId xmlns:a16="http://schemas.microsoft.com/office/drawing/2014/main" id="{4F19CBF8-C616-F99C-1BD7-18A943F4A2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266.29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5538" y="4184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311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C830EE-05D9-C5FF-018F-B3C6A46E7133}"/>
              </a:ext>
            </a:extLst>
          </p:cNvPr>
          <p:cNvSpPr txBox="1"/>
          <p:nvPr/>
        </p:nvSpPr>
        <p:spPr>
          <a:xfrm>
            <a:off x="135535" y="1193221"/>
            <a:ext cx="11920929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b="1" dirty="0"/>
              <a:t>(4) </a:t>
            </a:r>
            <a:r>
              <a:rPr lang="en-US" dirty="0"/>
              <a:t>__________________________________</a:t>
            </a:r>
          </a:p>
          <a:p>
            <a:r>
              <a:rPr lang="en-US" dirty="0"/>
              <a:t>Designing buildings is difficult, and problems can come</a:t>
            </a:r>
          </a:p>
          <a:p>
            <a:r>
              <a:rPr lang="en-US" dirty="0"/>
              <a:t>up during the process. Architects need to think of creative</a:t>
            </a:r>
          </a:p>
          <a:p>
            <a:r>
              <a:rPr lang="en-US" dirty="0"/>
              <a:t>solutions to those problems.</a:t>
            </a:r>
          </a:p>
          <a:p>
            <a:r>
              <a:rPr lang="en-US" b="1" dirty="0"/>
              <a:t>Knowledge of Popular Styles and Designs</a:t>
            </a:r>
          </a:p>
          <a:p>
            <a:r>
              <a:rPr lang="en-US" dirty="0"/>
              <a:t>Architects need to make designs that people will really like.</a:t>
            </a:r>
          </a:p>
          <a:p>
            <a:r>
              <a:rPr lang="en-US" dirty="0"/>
              <a:t>To do this, they need to research new and interesting styles.</a:t>
            </a:r>
          </a:p>
          <a:p>
            <a:r>
              <a:rPr lang="en-US" dirty="0"/>
              <a:t>Do you want to become an architect? Then you will need to</a:t>
            </a:r>
          </a:p>
          <a:p>
            <a:r>
              <a:rPr lang="en-US" dirty="0"/>
              <a:t>develop these things.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0CA6C-2AFE-EC4B-5D6C-712E65EC9146}"/>
              </a:ext>
            </a:extLst>
          </p:cNvPr>
          <p:cNvSpPr txBox="1"/>
          <p:nvPr/>
        </p:nvSpPr>
        <p:spPr>
          <a:xfrm>
            <a:off x="197028" y="512422"/>
            <a:ext cx="2741262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Post-reading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1BD82-C796-CC5F-9512-54A36757B87A}"/>
              </a:ext>
            </a:extLst>
          </p:cNvPr>
          <p:cNvSpPr txBox="1"/>
          <p:nvPr/>
        </p:nvSpPr>
        <p:spPr>
          <a:xfrm>
            <a:off x="2938290" y="418469"/>
            <a:ext cx="3945726" cy="712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JDCLK L+ Frutiger LT Std"/>
              </a:rPr>
              <a:t>Listen and read. </a:t>
            </a:r>
            <a:endParaRPr lang="en-VN" sz="3600" dirty="0">
              <a:solidFill>
                <a:srgbClr val="7030A0"/>
              </a:solidFill>
              <a:effectLst/>
              <a:ea typeface="Arial" panose="020B0604020202020204" pitchFamily="34" charset="0"/>
              <a:cs typeface="JDCLK L+ Frutiger LT St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84082-FBF4-4CB0-5F14-D449D45A3551}"/>
              </a:ext>
            </a:extLst>
          </p:cNvPr>
          <p:cNvSpPr txBox="1"/>
          <p:nvPr/>
        </p:nvSpPr>
        <p:spPr>
          <a:xfrm>
            <a:off x="1332630" y="1097197"/>
            <a:ext cx="5817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Problem-solving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Skills</a:t>
            </a:r>
            <a:r>
              <a:rPr lang="en-VN" sz="3600" dirty="0">
                <a:effectLst/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CD1 TRACK 33">
            <a:hlinkClick r:id="" action="ppaction://media"/>
            <a:extLst>
              <a:ext uri="{FF2B5EF4-FFF2-40B4-BE49-F238E27FC236}">
                <a16:creationId xmlns:a16="http://schemas.microsoft.com/office/drawing/2014/main" id="{81833916-DEED-64BA-3F1B-7F3B9593B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800.31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5538" y="4184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073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875"/>
            <a:ext cx="8840277" cy="59162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75"/>
            <a:ext cx="8494095" cy="58134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0DAB1-3E02-A8AB-9176-5C85166EF002}"/>
              </a:ext>
            </a:extLst>
          </p:cNvPr>
          <p:cNvSpPr txBox="1"/>
          <p:nvPr/>
        </p:nvSpPr>
        <p:spPr>
          <a:xfrm>
            <a:off x="505417" y="1735498"/>
            <a:ext cx="2422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30AB75-1C0D-C8DF-0159-1C74A83AC9F4}"/>
              </a:ext>
            </a:extLst>
          </p:cNvPr>
          <p:cNvSpPr txBox="1"/>
          <p:nvPr/>
        </p:nvSpPr>
        <p:spPr>
          <a:xfrm>
            <a:off x="550507" y="2500926"/>
            <a:ext cx="11462863" cy="3986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VN" sz="3200" b="1" dirty="0">
                <a:solidFill>
                  <a:schemeClr val="accent1"/>
                </a:solidFill>
              </a:rPr>
              <a:t>Vocabulary </a:t>
            </a:r>
            <a:r>
              <a:rPr lang="en-US" sz="3200" b="1" dirty="0">
                <a:solidFill>
                  <a:schemeClr val="accent1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sz="3200" dirty="0">
                <a:solidFill>
                  <a:schemeClr val="accent1"/>
                </a:solidFill>
                <a:effectLst/>
              </a:rPr>
              <a:t>accountant, receptionist</a:t>
            </a:r>
            <a:r>
              <a:rPr lang="en-US" sz="3200" dirty="0">
                <a:solidFill>
                  <a:schemeClr val="accent1"/>
                </a:solidFill>
              </a:rPr>
              <a:t>, </a:t>
            </a:r>
            <a:r>
              <a:rPr lang="en-US" sz="3200" dirty="0">
                <a:solidFill>
                  <a:schemeClr val="accent1"/>
                </a:solidFill>
                <a:effectLst/>
              </a:rPr>
              <a:t>architect</a:t>
            </a:r>
            <a:r>
              <a:rPr lang="en-US" sz="3200" dirty="0">
                <a:solidFill>
                  <a:schemeClr val="accent1"/>
                </a:solidFill>
              </a:rPr>
              <a:t>, </a:t>
            </a:r>
            <a:r>
              <a:rPr lang="en-US" sz="3200" dirty="0">
                <a:solidFill>
                  <a:schemeClr val="accent1"/>
                </a:solidFill>
                <a:effectLst/>
              </a:rPr>
              <a:t>organized, adaptable, patient</a:t>
            </a:r>
            <a:r>
              <a:rPr lang="en-US" sz="3200" dirty="0">
                <a:solidFill>
                  <a:schemeClr val="accent1"/>
                </a:solidFill>
              </a:rPr>
              <a:t>, </a:t>
            </a:r>
            <a:r>
              <a:rPr lang="en-US" sz="3200" dirty="0">
                <a:solidFill>
                  <a:schemeClr val="accent1"/>
                </a:solidFill>
                <a:effectLst/>
              </a:rPr>
              <a:t>confident</a:t>
            </a:r>
          </a:p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Reading: </a:t>
            </a:r>
          </a:p>
          <a:p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identify the main idea or theme of each section;</a:t>
            </a:r>
            <a:endParaRPr lang="en-VN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talk about the characteristics needed for certain jobs</a:t>
            </a:r>
            <a:r>
              <a:rPr lang="en-US" sz="32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25000"/>
              </a:lnSpc>
            </a:pPr>
            <a:endParaRPr lang="en-US" sz="3200" b="1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8970" y="1991879"/>
            <a:ext cx="11639228" cy="230832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1"/>
                </a:solidFill>
                <a:latin typeface="+mj-lt"/>
              </a:rPr>
              <a:t>- Make sentences using the vocabulary; </a:t>
            </a:r>
          </a:p>
          <a:p>
            <a:r>
              <a:rPr lang="en-US" sz="3600" b="1" i="1" dirty="0">
                <a:solidFill>
                  <a:schemeClr val="accent1"/>
                </a:solidFill>
                <a:latin typeface="+mj-lt"/>
              </a:rPr>
              <a:t>- Do the vocabulary tasks a &amp; b on pages 14 &amp; 15, WB;</a:t>
            </a:r>
          </a:p>
          <a:p>
            <a:r>
              <a:rPr lang="en-US" sz="3600" b="1" i="1" dirty="0">
                <a:solidFill>
                  <a:schemeClr val="accent1"/>
                </a:solidFill>
                <a:latin typeface="+mj-lt"/>
              </a:rPr>
              <a:t>- Prepare the next lesson: Grammar (pages 27 &amp; 28,  SB);</a:t>
            </a:r>
          </a:p>
          <a:p>
            <a:r>
              <a:rPr lang="en-US" sz="3600" b="1" i="1" dirty="0">
                <a:solidFill>
                  <a:schemeClr val="accent1"/>
                </a:solidFill>
                <a:latin typeface="+mj-lt"/>
              </a:rPr>
              <a:t>- Play the consolidation games on </a:t>
            </a:r>
            <a:r>
              <a:rPr lang="en-US" sz="3600" b="1" i="1" dirty="0">
                <a:solidFill>
                  <a:schemeClr val="accent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b="1" i="1" dirty="0">
                <a:solidFill>
                  <a:schemeClr val="accent1"/>
                </a:solidFill>
                <a:latin typeface="+mj-lt"/>
              </a:rPr>
              <a:t> 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592AFE-F5BE-80A6-4953-EEE3E2D1AE3E}"/>
              </a:ext>
            </a:extLst>
          </p:cNvPr>
          <p:cNvSpPr txBox="1"/>
          <p:nvPr/>
        </p:nvSpPr>
        <p:spPr>
          <a:xfrm>
            <a:off x="278970" y="1007389"/>
            <a:ext cx="390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Homework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5070" y="832008"/>
            <a:ext cx="42157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Suggested answers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3" y="772571"/>
            <a:ext cx="1054309" cy="67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FC2FEF-4ED2-B747-4AE5-AF66A279A31E}"/>
              </a:ext>
            </a:extLst>
          </p:cNvPr>
          <p:cNvSpPr txBox="1"/>
          <p:nvPr/>
        </p:nvSpPr>
        <p:spPr>
          <a:xfrm>
            <a:off x="490731" y="1769628"/>
            <a:ext cx="115124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i="0" spc="-150" dirty="0">
                <a:solidFill>
                  <a:schemeClr val="accent1"/>
                </a:solidFill>
                <a:effectLst/>
              </a:rPr>
              <a:t>First picture: creativity, painting. They're important for designers, artists.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i="0" spc="-150" dirty="0">
                <a:solidFill>
                  <a:schemeClr val="accent1"/>
                </a:solidFill>
                <a:effectLst/>
              </a:rPr>
              <a:t>Second picture: speaking, listening, communication. They're important for teachers, sales assistants. 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i="0" spc="-150" dirty="0">
                <a:solidFill>
                  <a:schemeClr val="accent1"/>
                </a:solidFill>
                <a:effectLst/>
              </a:rPr>
              <a:t>Third picture: planning, organization. They're important for assistants, teachers, managers.  </a:t>
            </a:r>
          </a:p>
          <a:p>
            <a:endParaRPr lang="en-VN" sz="3600" spc="-15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98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 studying in library">
            <a:extLst>
              <a:ext uri="{FF2B5EF4-FFF2-40B4-BE49-F238E27FC236}">
                <a16:creationId xmlns:a16="http://schemas.microsoft.com/office/drawing/2014/main" id="{32274464-1524-9C17-FF75-3756D085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639" y="3587687"/>
            <a:ext cx="2914865" cy="1943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D150AB-05E9-98C5-763A-45DD090E46D2}"/>
              </a:ext>
            </a:extLst>
          </p:cNvPr>
          <p:cNvSpPr txBox="1"/>
          <p:nvPr/>
        </p:nvSpPr>
        <p:spPr>
          <a:xfrm>
            <a:off x="303463" y="2043635"/>
            <a:ext cx="11708064" cy="175432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cs typeface="Calibri" panose="020F0502020204030204" pitchFamily="34" charset="0"/>
              </a:rPr>
              <a:t>accountant: 	a person whose job is to check and record 				information about the money of a person or 			business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E2073-9D13-27A4-20BB-3BCB54716CE4}"/>
              </a:ext>
            </a:extLst>
          </p:cNvPr>
          <p:cNvSpPr txBox="1"/>
          <p:nvPr/>
        </p:nvSpPr>
        <p:spPr>
          <a:xfrm>
            <a:off x="303463" y="3868260"/>
            <a:ext cx="11708064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3600" b="1"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receptionist: 	a person whose job is to welcome or help 				people and answer the phone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35C8E2-C620-59CE-73B4-A4382E9C9FEF}"/>
              </a:ext>
            </a:extLst>
          </p:cNvPr>
          <p:cNvSpPr txBox="1"/>
          <p:nvPr/>
        </p:nvSpPr>
        <p:spPr>
          <a:xfrm>
            <a:off x="303463" y="5137034"/>
            <a:ext cx="11708064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3600" b="1"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architect: 	a person whose job is to design buildings and 			places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618DE9-7EDA-E4D0-695A-5A86835B6AA0}"/>
              </a:ext>
            </a:extLst>
          </p:cNvPr>
          <p:cNvSpPr txBox="1"/>
          <p:nvPr/>
        </p:nvSpPr>
        <p:spPr>
          <a:xfrm>
            <a:off x="4443663" y="520637"/>
            <a:ext cx="8073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cs typeface="Calibri" panose="020F0502020204030204" pitchFamily="34" charset="0"/>
              </a:rPr>
              <a:t>a. Read the words and definitions, then fill in the blanks. Listen and repeat.</a:t>
            </a:r>
          </a:p>
        </p:txBody>
      </p:sp>
      <p:pic>
        <p:nvPicPr>
          <p:cNvPr id="14" name="Picture 13" descr="A green and white sign&#10;&#10;Description automatically generated">
            <a:extLst>
              <a:ext uri="{FF2B5EF4-FFF2-40B4-BE49-F238E27FC236}">
                <a16:creationId xmlns:a16="http://schemas.microsoft.com/office/drawing/2014/main" id="{651CF021-0541-7F2C-934C-FDA04E43E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3" y="520637"/>
            <a:ext cx="3970730" cy="7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01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 studying in library">
            <a:extLst>
              <a:ext uri="{FF2B5EF4-FFF2-40B4-BE49-F238E27FC236}">
                <a16:creationId xmlns:a16="http://schemas.microsoft.com/office/drawing/2014/main" id="{32274464-1524-9C17-FF75-3756D085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639" y="3587687"/>
            <a:ext cx="2914865" cy="1943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D150AB-05E9-98C5-763A-45DD090E46D2}"/>
              </a:ext>
            </a:extLst>
          </p:cNvPr>
          <p:cNvSpPr txBox="1"/>
          <p:nvPr/>
        </p:nvSpPr>
        <p:spPr>
          <a:xfrm>
            <a:off x="303463" y="1557901"/>
            <a:ext cx="11708064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41413"/>
                </a:solidFill>
                <a:effectLst/>
              </a:rPr>
              <a:t>organized: 	able to plan your life and work well and 				efficiently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E2073-9D13-27A4-20BB-3BCB54716CE4}"/>
              </a:ext>
            </a:extLst>
          </p:cNvPr>
          <p:cNvSpPr txBox="1"/>
          <p:nvPr/>
        </p:nvSpPr>
        <p:spPr>
          <a:xfrm>
            <a:off x="303463" y="4007269"/>
            <a:ext cx="11708064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3600" b="1"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141413"/>
                </a:solidFill>
                <a:effectLst/>
              </a:rPr>
              <a:t>patient: 		able to wait for a long time or accept 					annoying behavior without getting angry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35C8E2-C620-59CE-73B4-A4382E9C9FEF}"/>
              </a:ext>
            </a:extLst>
          </p:cNvPr>
          <p:cNvSpPr txBox="1"/>
          <p:nvPr/>
        </p:nvSpPr>
        <p:spPr>
          <a:xfrm>
            <a:off x="303463" y="5218972"/>
            <a:ext cx="11708064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3600" b="1"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141413"/>
                </a:solidFill>
                <a:effectLst/>
              </a:rPr>
              <a:t>confident: 	feeling sure about your own ability to do 				things well and be successful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618DE9-7EDA-E4D0-695A-5A86835B6AA0}"/>
              </a:ext>
            </a:extLst>
          </p:cNvPr>
          <p:cNvSpPr txBox="1"/>
          <p:nvPr/>
        </p:nvSpPr>
        <p:spPr>
          <a:xfrm>
            <a:off x="4443663" y="379426"/>
            <a:ext cx="8073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cs typeface="Calibri" panose="020F0502020204030204" pitchFamily="34" charset="0"/>
              </a:rPr>
              <a:t>a. Read the words and definitions, then fill in the blanks. Listen and repeat.</a:t>
            </a:r>
          </a:p>
        </p:txBody>
      </p:sp>
      <p:pic>
        <p:nvPicPr>
          <p:cNvPr id="14" name="Picture 13" descr="A green and white sign&#10;&#10;Description automatically generated">
            <a:extLst>
              <a:ext uri="{FF2B5EF4-FFF2-40B4-BE49-F238E27FC236}">
                <a16:creationId xmlns:a16="http://schemas.microsoft.com/office/drawing/2014/main" id="{651CF021-0541-7F2C-934C-FDA04E43E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3" y="520637"/>
            <a:ext cx="3970730" cy="779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FDB0CF-4B3C-5BCA-3CE5-ED19F3DD8E54}"/>
              </a:ext>
            </a:extLst>
          </p:cNvPr>
          <p:cNvSpPr txBox="1"/>
          <p:nvPr/>
        </p:nvSpPr>
        <p:spPr>
          <a:xfrm>
            <a:off x="303463" y="2786652"/>
            <a:ext cx="11708064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3600" b="1"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141413"/>
                </a:solidFill>
                <a:effectLst/>
              </a:rPr>
              <a:t>adaptable: 	able to change your behavior to be more 				successful in new situations</a:t>
            </a:r>
          </a:p>
        </p:txBody>
      </p:sp>
    </p:spTree>
    <p:extLst>
      <p:ext uri="{BB962C8B-B14F-4D97-AF65-F5344CB8AC3E}">
        <p14:creationId xmlns:p14="http://schemas.microsoft.com/office/powerpoint/2010/main" val="4117171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A9090F-5994-F47E-3DA0-450AB7003E1D}"/>
              </a:ext>
            </a:extLst>
          </p:cNvPr>
          <p:cNvSpPr txBox="1"/>
          <p:nvPr/>
        </p:nvSpPr>
        <p:spPr>
          <a:xfrm>
            <a:off x="54134" y="520340"/>
            <a:ext cx="12137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>
                <a:latin typeface="Calibri" panose="020F0502020204030204" pitchFamily="34" charset="0"/>
                <a:cs typeface="Calibri" panose="020F0502020204030204" pitchFamily="34" charset="0"/>
              </a:rPr>
              <a:t>﻿a. Read the words and definitions, then fill in the blanks. Listen and repeat.</a:t>
            </a:r>
            <a:endParaRPr lang="en-VN" sz="3200" b="1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BBB57F-D8C5-6208-149E-578502D4A73E}"/>
              </a:ext>
            </a:extLst>
          </p:cNvPr>
          <p:cNvSpPr txBox="1"/>
          <p:nvPr/>
        </p:nvSpPr>
        <p:spPr>
          <a:xfrm>
            <a:off x="181756" y="1199372"/>
            <a:ext cx="12010244" cy="4971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VN" sz="3200" dirty="0"/>
              <a:t>﻿</a:t>
            </a:r>
            <a:r>
              <a:rPr lang="en-VN" sz="3200" b="1" dirty="0"/>
              <a:t>1. </a:t>
            </a:r>
            <a:r>
              <a:rPr lang="en-VN" sz="3200" dirty="0"/>
              <a:t>I felt __________ that I could win the cycling competition, but I wasn't fast enough.</a:t>
            </a:r>
          </a:p>
          <a:p>
            <a:pPr>
              <a:lnSpc>
                <a:spcPct val="125000"/>
              </a:lnSpc>
            </a:pPr>
            <a:r>
              <a:rPr lang="en-VN" sz="3200" b="1" dirty="0"/>
              <a:t>2. </a:t>
            </a:r>
            <a:r>
              <a:rPr lang="en-VN" sz="3200" dirty="0"/>
              <a:t>I called the hotel, and the __________ booked me a really nice room with a great view.</a:t>
            </a:r>
          </a:p>
          <a:p>
            <a:pPr>
              <a:lnSpc>
                <a:spcPct val="125000"/>
              </a:lnSpc>
            </a:pPr>
            <a:r>
              <a:rPr lang="en-VN" sz="3200" b="1" dirty="0"/>
              <a:t>3.</a:t>
            </a:r>
            <a:r>
              <a:rPr lang="en-VN" sz="3200" dirty="0"/>
              <a:t> François Lagisquet is one of the __________ s who designed the Hanoi Opera House.</a:t>
            </a:r>
          </a:p>
          <a:p>
            <a:pPr>
              <a:lnSpc>
                <a:spcPct val="125000"/>
              </a:lnSpc>
            </a:pPr>
            <a:r>
              <a:rPr lang="en-VN" sz="3200" b="1" dirty="0"/>
              <a:t>4</a:t>
            </a:r>
            <a:r>
              <a:rPr lang="en-VN" sz="3200" dirty="0"/>
              <a:t>. If you have a difficult job, learning to be __________ can help you when there are new problems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B4DB23-B7E1-4696-44B7-0B1E2E8903FD}"/>
              </a:ext>
            </a:extLst>
          </p:cNvPr>
          <p:cNvSpPr txBox="1"/>
          <p:nvPr/>
        </p:nvSpPr>
        <p:spPr>
          <a:xfrm>
            <a:off x="4886793" y="2413416"/>
            <a:ext cx="2248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receptionist</a:t>
            </a:r>
            <a:r>
              <a:rPr lang="en-US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C43783-1FB3-7D0F-B920-153823287D79}"/>
              </a:ext>
            </a:extLst>
          </p:cNvPr>
          <p:cNvSpPr txBox="1"/>
          <p:nvPr/>
        </p:nvSpPr>
        <p:spPr>
          <a:xfrm>
            <a:off x="6175945" y="3677223"/>
            <a:ext cx="1798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architect</a:t>
            </a:r>
            <a:r>
              <a:rPr lang="en-US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63A66D-7466-0F52-2377-F1C3767B03AF}"/>
              </a:ext>
            </a:extLst>
          </p:cNvPr>
          <p:cNvSpPr txBox="1"/>
          <p:nvPr/>
        </p:nvSpPr>
        <p:spPr>
          <a:xfrm>
            <a:off x="7405139" y="4846456"/>
            <a:ext cx="2038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adaptable</a:t>
            </a:r>
            <a:r>
              <a:rPr lang="en-US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1736C-B3DC-E1DB-2D0B-F78BA102C9EB}"/>
              </a:ext>
            </a:extLst>
          </p:cNvPr>
          <p:cNvSpPr txBox="1"/>
          <p:nvPr/>
        </p:nvSpPr>
        <p:spPr>
          <a:xfrm>
            <a:off x="1558976" y="1221618"/>
            <a:ext cx="2248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confident</a:t>
            </a:r>
            <a:r>
              <a:rPr lang="en-US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44933-3F69-80D9-410A-7A859BA041F8}"/>
              </a:ext>
            </a:extLst>
          </p:cNvPr>
          <p:cNvSpPr txBox="1"/>
          <p:nvPr/>
        </p:nvSpPr>
        <p:spPr>
          <a:xfrm>
            <a:off x="154068" y="1272234"/>
            <a:ext cx="11937997" cy="4971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/>
              <a:t>﻿5. </a:t>
            </a:r>
            <a:r>
              <a:rPr lang="en-US" sz="3200" dirty="0"/>
              <a:t>"You need to be ___________ and wait for me to finish what I'm doing. I won't be much longer.”</a:t>
            </a:r>
          </a:p>
          <a:p>
            <a:pPr>
              <a:lnSpc>
                <a:spcPct val="125000"/>
              </a:lnSpc>
            </a:pPr>
            <a:endParaRPr lang="en-US" sz="3200" dirty="0"/>
          </a:p>
          <a:p>
            <a:pPr>
              <a:lnSpc>
                <a:spcPct val="125000"/>
              </a:lnSpc>
            </a:pPr>
            <a:r>
              <a:rPr lang="en-US" sz="3200" b="1" dirty="0"/>
              <a:t>6. </a:t>
            </a:r>
            <a:r>
              <a:rPr lang="en-US" sz="3200" dirty="0"/>
              <a:t>Tom spoke to his ___________, and she said that he couldn't afford to buy a new car this year.</a:t>
            </a:r>
          </a:p>
          <a:p>
            <a:pPr>
              <a:lnSpc>
                <a:spcPct val="125000"/>
              </a:lnSpc>
            </a:pPr>
            <a:endParaRPr lang="en-US" sz="3200" dirty="0"/>
          </a:p>
          <a:p>
            <a:pPr>
              <a:lnSpc>
                <a:spcPct val="125000"/>
              </a:lnSpc>
            </a:pPr>
            <a:r>
              <a:rPr lang="en-US" sz="3200" b="1" dirty="0"/>
              <a:t>7. </a:t>
            </a:r>
            <a:r>
              <a:rPr lang="en-US" sz="3200" dirty="0"/>
              <a:t>I try to be really ____________ and plan everything carefully. Otherwise, I might forget to do something.</a:t>
            </a:r>
            <a:endParaRPr lang="en-VN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27A30-FDD1-1772-2FAB-2FC10F07DC0B}"/>
              </a:ext>
            </a:extLst>
          </p:cNvPr>
          <p:cNvSpPr txBox="1"/>
          <p:nvPr/>
        </p:nvSpPr>
        <p:spPr>
          <a:xfrm>
            <a:off x="54134" y="614597"/>
            <a:ext cx="12137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50" dirty="0">
                <a:latin typeface="Calibri" panose="020F0502020204030204" pitchFamily="34" charset="0"/>
                <a:cs typeface="Calibri" panose="020F0502020204030204" pitchFamily="34" charset="0"/>
              </a:rPr>
              <a:t>﻿a. Read the words and definitions, then fill in the blanks. Listen and repeat.</a:t>
            </a:r>
            <a:endParaRPr lang="en-VN" sz="3200" b="1" spc="-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0C1EED-C16B-7B3D-FDFE-F2657941423D}"/>
              </a:ext>
            </a:extLst>
          </p:cNvPr>
          <p:cNvSpPr txBox="1"/>
          <p:nvPr/>
        </p:nvSpPr>
        <p:spPr>
          <a:xfrm>
            <a:off x="3737130" y="1289307"/>
            <a:ext cx="2038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r>
              <a:rPr lang="en-US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09F749-1D66-AA69-7DF0-42F36FA7BCDF}"/>
              </a:ext>
            </a:extLst>
          </p:cNvPr>
          <p:cNvSpPr txBox="1"/>
          <p:nvPr/>
        </p:nvSpPr>
        <p:spPr>
          <a:xfrm>
            <a:off x="3589726" y="3104528"/>
            <a:ext cx="2533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accountant</a:t>
            </a:r>
            <a:r>
              <a:rPr lang="en-US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FD9893-6A0D-943E-9A68-E255A388F616}"/>
              </a:ext>
            </a:extLst>
          </p:cNvPr>
          <p:cNvSpPr txBox="1"/>
          <p:nvPr/>
        </p:nvSpPr>
        <p:spPr>
          <a:xfrm>
            <a:off x="3489792" y="4919749"/>
            <a:ext cx="2533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organized</a:t>
            </a: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925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1699</Words>
  <Application>Microsoft Office PowerPoint</Application>
  <PresentationFormat>Widescreen</PresentationFormat>
  <Paragraphs>239</Paragraphs>
  <Slides>40</Slides>
  <Notes>18</Notes>
  <HiddenSlides>0</HiddenSlides>
  <MMClips>32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2025-01-02T14:30:50Z</dcterms:modified>
</cp:coreProperties>
</file>