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38" r:id="rId2"/>
    <p:sldId id="340" r:id="rId3"/>
    <p:sldId id="343" r:id="rId4"/>
    <p:sldId id="285" r:id="rId5"/>
    <p:sldId id="270" r:id="rId6"/>
    <p:sldId id="286" r:id="rId7"/>
    <p:sldId id="344" r:id="rId8"/>
    <p:sldId id="307" r:id="rId9"/>
    <p:sldId id="320" r:id="rId10"/>
    <p:sldId id="324" r:id="rId11"/>
    <p:sldId id="289" r:id="rId12"/>
    <p:sldId id="297" r:id="rId13"/>
    <p:sldId id="277" r:id="rId14"/>
    <p:sldId id="314" r:id="rId15"/>
    <p:sldId id="327" r:id="rId16"/>
    <p:sldId id="328" r:id="rId17"/>
    <p:sldId id="298" r:id="rId18"/>
    <p:sldId id="294" r:id="rId19"/>
    <p:sldId id="269" r:id="rId20"/>
    <p:sldId id="295" r:id="rId21"/>
    <p:sldId id="317" r:id="rId22"/>
    <p:sldId id="331" r:id="rId23"/>
    <p:sldId id="332" r:id="rId24"/>
    <p:sldId id="333" r:id="rId25"/>
    <p:sldId id="334" r:id="rId26"/>
    <p:sldId id="336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6296"/>
  </p:normalViewPr>
  <p:slideViewPr>
    <p:cSldViewPr snapToGrid="0" snapToObjects="1">
      <p:cViewPr>
        <p:scale>
          <a:sx n="76" d="100"/>
          <a:sy n="76" d="100"/>
        </p:scale>
        <p:origin x="-432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24C8C-DDD8-4255-9C31-1136218F8F69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47397-6384-44EE-A694-5C2CB09E4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50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6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36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B915-1627-408C-B910-9CE2AC70D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6A025F-4A42-FE48-B7B2-D5FBC143A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BFAD-4F29-F94C-9D8A-33DE84098633}" type="datetimeFigureOut">
              <a:t>7/26/2022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E59E23-09A3-C844-8CD6-BFEB8E957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1DAE2F-0754-4F4F-B969-EB3B6F0BB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AD39D-5E4B-5941-A936-433FC1C6FE25}" type="slidenum"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5399B83-00F1-524F-BDF6-BAB5619A00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22386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DFDE0FC-811C-6B4D-A402-4A4EC1420D9C}"/>
              </a:ext>
            </a:extLst>
          </p:cNvPr>
          <p:cNvGrpSpPr/>
          <p:nvPr userDrawn="1"/>
        </p:nvGrpSpPr>
        <p:grpSpPr>
          <a:xfrm>
            <a:off x="5693239" y="6314169"/>
            <a:ext cx="805521" cy="529389"/>
            <a:chOff x="5778584" y="6325677"/>
            <a:chExt cx="805521" cy="529389"/>
          </a:xfrm>
        </p:grpSpPr>
        <p:pic>
          <p:nvPicPr>
            <p:cNvPr id="10" name="Picture 9">
              <a:hlinkClick r:id="" action="ppaction://hlinkshowjump?jump=firstslide"/>
              <a:extLst>
                <a:ext uri="{FF2B5EF4-FFF2-40B4-BE49-F238E27FC236}">
                  <a16:creationId xmlns="" xmlns:a16="http://schemas.microsoft.com/office/drawing/2014/main" id="{128DB713-A925-E940-9C1F-35CFB2B255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6650" y="6325677"/>
              <a:ext cx="529389" cy="529389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28ADE026-D255-0E46-A4EC-CE36DFF08E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7190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hlinkClick r:id="" action="ppaction://hlinkshowjump?jump=previousslide"/>
              <a:extLst>
                <a:ext uri="{FF2B5EF4-FFF2-40B4-BE49-F238E27FC236}">
                  <a16:creationId xmlns="" xmlns:a16="http://schemas.microsoft.com/office/drawing/2014/main" id="{19B62DC2-97D1-B64B-869E-DEBA545BEC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78584" y="6586741"/>
              <a:ext cx="126915" cy="19188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1DF492A-81AD-5D4A-A943-32E917C1B56B}"/>
              </a:ext>
            </a:extLst>
          </p:cNvPr>
          <p:cNvSpPr txBox="1"/>
          <p:nvPr userDrawn="1"/>
        </p:nvSpPr>
        <p:spPr>
          <a:xfrm>
            <a:off x="24732" y="6510902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 Anh 10 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97DD529-7747-654A-B7AB-AFCA57F988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A436751-F2B7-3544-9527-8B13899DC1B3}"/>
              </a:ext>
            </a:extLst>
          </p:cNvPr>
          <p:cNvSpPr txBox="1"/>
          <p:nvPr userDrawn="1"/>
        </p:nvSpPr>
        <p:spPr>
          <a:xfrm>
            <a:off x="82240" y="-48141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Unit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120749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8.wdp"/><Relationship Id="rId18" Type="http://schemas.openxmlformats.org/officeDocument/2006/relationships/audio" Target="../media/audio22.wav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image" Target="../media/image51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55.png"/><Relationship Id="rId19" Type="http://schemas.openxmlformats.org/officeDocument/2006/relationships/image" Target="../media/image60.jpeg"/><Relationship Id="rId4" Type="http://schemas.openxmlformats.org/officeDocument/2006/relationships/image" Target="../media/image52.png"/><Relationship Id="rId9" Type="http://schemas.microsoft.com/office/2007/relationships/hdphoto" Target="../media/hdphoto6.wdp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9.wav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25.jpeg"/><Relationship Id="rId7" Type="http://schemas.openxmlformats.org/officeDocument/2006/relationships/audio" Target="../media/audio5.wav"/><Relationship Id="rId12" Type="http://schemas.openxmlformats.org/officeDocument/2006/relationships/audio" Target="../media/audio8.wav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audio" Target="../media/audio7.wav"/><Relationship Id="rId24" Type="http://schemas.openxmlformats.org/officeDocument/2006/relationships/image" Target="../media/image28.jpeg"/><Relationship Id="rId5" Type="http://schemas.openxmlformats.org/officeDocument/2006/relationships/image" Target="../media/image14.jpe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10" Type="http://schemas.openxmlformats.org/officeDocument/2006/relationships/audio" Target="../media/audio6.wav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3" Type="http://schemas.openxmlformats.org/officeDocument/2006/relationships/audio" Target="../media/audio17.wav"/><Relationship Id="rId7" Type="http://schemas.openxmlformats.org/officeDocument/2006/relationships/audio" Target="../media/audio12.wav"/><Relationship Id="rId12" Type="http://schemas.microsoft.com/office/2007/relationships/hdphoto" Target="../media/hdphoto11.wdp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4.wav"/><Relationship Id="rId11" Type="http://schemas.openxmlformats.org/officeDocument/2006/relationships/image" Target="../media/image69.png"/><Relationship Id="rId5" Type="http://schemas.openxmlformats.org/officeDocument/2006/relationships/audio" Target="../media/audio13.wav"/><Relationship Id="rId10" Type="http://schemas.microsoft.com/office/2007/relationships/hdphoto" Target="../media/hdphoto10.wdp"/><Relationship Id="rId4" Type="http://schemas.openxmlformats.org/officeDocument/2006/relationships/audio" Target="../media/audio15.wav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DESKTOP\Music\English%20songs\&#272;&#297;a%201\50Lemon%20tree%20-%20Fool%20's%20Gardens.MP3" TargetMode="Externa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audio" Target="../media/audio10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DON'T SPEAK- CLUBLESS.wav">
            <a:hlinkClick r:id="" action="ppaction://media"/>
          </p:cNvPr>
          <p:cNvPicPr>
            <a:picLocks noRot="1" noChangeAspect="1"/>
          </p:cNvPicPr>
          <p:nvPr>
            <a:wavAudioFile r:embed="rId1" name="DON'T SPEAK- CLUBLESS.wav"/>
          </p:nvPr>
        </p:nvPicPr>
        <p:blipFill>
          <a:blip r:embed="rId5"/>
          <a:stretch>
            <a:fillRect/>
          </a:stretch>
        </p:blipFill>
        <p:spPr>
          <a:xfrm>
            <a:off x="8940800" y="2895600"/>
            <a:ext cx="406400" cy="304800"/>
          </a:xfrm>
          <a:prstGeom prst="rect">
            <a:avLst/>
          </a:prstGeom>
        </p:spPr>
      </p:pic>
      <p:pic>
        <p:nvPicPr>
          <p:cNvPr id="2050" name="Picture 47" descr="Background_0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C:\Documents and Settings\Administrator\Desktop\TL phuc vu thi GVDG\E10\cooltext64770923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0352" y="533400"/>
            <a:ext cx="1193164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5251">
            <a:off x="5399618" y="3070225"/>
            <a:ext cx="2457449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7601" y="2209800"/>
            <a:ext cx="3128433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080000" y="3429000"/>
            <a:ext cx="2032000" cy="1905000"/>
            <a:chOff x="3744" y="1248"/>
            <a:chExt cx="698" cy="926"/>
          </a:xfrm>
        </p:grpSpPr>
        <p:pic>
          <p:nvPicPr>
            <p:cNvPr id="2062" name="Picture 1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744" y="1248"/>
              <a:ext cx="698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9" descr="hd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803" y="1373"/>
              <a:ext cx="574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74" name="Picture 10" descr="E:\TRUNG PHONG\PHONG_OLD_HDD\My English - THPT Phu Bai\Power point (Hinh nen)\Picture38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40000" y="4572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E:\TRUNG PHONG\PHONG_OLD_HDD\My English - THPT Phu Bai\Power point (Hinh nen)\Picture38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4572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 descr="E:\TRUNG PHONG\PHONG_OLD_HDD\My English - THPT Phu Bai\Power point (Hinh nen)\Picture38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652000" y="4572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0" descr="E:\TRUNG PHONG\PHONG_OLD_HDD\My English - THPT Phu Bai\Power point (Hinh nen)\Picture38.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12000" y="45720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3" descr="Untitled-2 copy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673100" y="6067425"/>
            <a:ext cx="134112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 Box 59"/>
          <p:cNvSpPr txBox="1">
            <a:spLocks noChangeArrowheads="1"/>
          </p:cNvSpPr>
          <p:nvPr/>
        </p:nvSpPr>
        <p:spPr bwMode="auto">
          <a:xfrm>
            <a:off x="12517967" y="6278564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smtClean="0">
                <a:solidFill>
                  <a:srgbClr val="FFFF00"/>
                </a:solidFill>
                <a:latin typeface="iCiel Cadena" pitchFamily="2" charset="0"/>
                <a:cs typeface="Times New Roman" pitchFamily="18" charset="0"/>
              </a:rPr>
              <a:t> </a:t>
            </a:r>
            <a:endParaRPr lang="en-US" sz="2400" b="1" i="1" dirty="0">
              <a:solidFill>
                <a:srgbClr val="FFFF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09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298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2.15364 -0.00463 " pathEditMode="relative" rAng="0" ptsTypes="AA">
                                      <p:cBhvr>
                                        <p:cTn id="62" dur="2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7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B560DB9-920E-4800-B981-733F8168C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44"/>
            <a:ext cx="3056794" cy="522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4AA7237-0FEB-4868-B65B-FD31E7FB0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996" y="349605"/>
            <a:ext cx="7527704" cy="898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DB7FCC8-5BF9-4AD2-890C-BC9463561A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4311" y="1319475"/>
            <a:ext cx="8678621" cy="1316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BE7FF2E-9987-405F-B164-ACC707E3F3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" t="9020" r="943" b="61967"/>
          <a:stretch/>
        </p:blipFill>
        <p:spPr>
          <a:xfrm>
            <a:off x="427383" y="2789047"/>
            <a:ext cx="11569148" cy="1690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D071DB4-68ED-4C2D-8D9E-9162FE350B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83" t="61134" r="943" b="10790"/>
          <a:stretch/>
        </p:blipFill>
        <p:spPr>
          <a:xfrm>
            <a:off x="430698" y="4476908"/>
            <a:ext cx="11569148" cy="1635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254BD2B-8D90-4ECF-B12B-8AF1D8687D9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36" y="1229788"/>
            <a:ext cx="1475002" cy="10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E-3HIGHSCHOOL\E10_SMART_WORLD\4. IMAGES\shutterstock_3651759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0"/>
            <a:ext cx="1238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E-3HIGHSCHOOL\E10_SMART_WORLD\3. Icon trong sach\Reading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3350" y="903288"/>
            <a:ext cx="8281987" cy="146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0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7234" y="1102413"/>
            <a:ext cx="915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is the </a:t>
            </a:r>
            <a:r>
              <a:rPr lang="en-US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title</a:t>
            </a:r>
            <a:r>
              <a:rPr lang="en-US" sz="3600" dirty="0">
                <a:solidFill>
                  <a:srgbClr val="0070C0"/>
                </a:solidFill>
              </a:rPr>
              <a:t> of the passage?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8132" y="1690054"/>
            <a:ext cx="2930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Over to you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1367234" y="2588779"/>
            <a:ext cx="971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are the </a:t>
            </a:r>
            <a:r>
              <a:rPr lang="en-US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highlighted</a:t>
            </a:r>
            <a:r>
              <a:rPr lang="en-US" sz="3600" dirty="0">
                <a:solidFill>
                  <a:srgbClr val="0070C0"/>
                </a:solidFill>
              </a:rPr>
              <a:t> words in the passage?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79605" y="3235110"/>
            <a:ext cx="83341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 leisure</a:t>
            </a:r>
            <a:r>
              <a:rPr lang="en-US" sz="3200" dirty="0">
                <a:solidFill>
                  <a:srgbClr val="FF0000"/>
                </a:solidFill>
              </a:rPr>
              <a:t>, clue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33" y="353125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Pre-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68A680-FF81-4A90-BA52-D6A4AFF83A84}"/>
              </a:ext>
            </a:extLst>
          </p:cNvPr>
          <p:cNvSpPr txBox="1"/>
          <p:nvPr/>
        </p:nvSpPr>
        <p:spPr>
          <a:xfrm>
            <a:off x="1531916" y="4780335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leisure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(n) / </a:t>
            </a:r>
            <a:r>
              <a:rPr lang="en-US" sz="2800" dirty="0">
                <a:solidFill>
                  <a:srgbClr val="FF0000"/>
                </a:solidFill>
              </a:rPr>
              <a:t>ˈ</a:t>
            </a:r>
            <a:r>
              <a:rPr lang="en-US" sz="2800" dirty="0" err="1">
                <a:solidFill>
                  <a:srgbClr val="FF0000"/>
                </a:solidFill>
              </a:rPr>
              <a:t>liːʒər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800" i="1" dirty="0" err="1"/>
              <a:t>thời</a:t>
            </a:r>
            <a:r>
              <a:rPr lang="en-US" sz="2800" i="1" dirty="0"/>
              <a:t> </a:t>
            </a:r>
            <a:r>
              <a:rPr lang="en-US" sz="2800" i="1" dirty="0" err="1"/>
              <a:t>gian</a:t>
            </a:r>
            <a:r>
              <a:rPr lang="en-US" sz="2800" i="1" dirty="0"/>
              <a:t> </a:t>
            </a:r>
            <a:r>
              <a:rPr lang="en-US" sz="2800" i="1" dirty="0" err="1"/>
              <a:t>rảnh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B25A775-2B2B-4F2C-AB28-10628AF8C218}"/>
              </a:ext>
            </a:extLst>
          </p:cNvPr>
          <p:cNvSpPr txBox="1"/>
          <p:nvPr/>
        </p:nvSpPr>
        <p:spPr>
          <a:xfrm>
            <a:off x="1499260" y="5466136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clue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(n) / </a:t>
            </a:r>
            <a:r>
              <a:rPr lang="en-US" sz="2800" dirty="0" err="1">
                <a:solidFill>
                  <a:srgbClr val="FF0000"/>
                </a:solidFill>
              </a:rPr>
              <a:t>klu</a:t>
            </a:r>
            <a:r>
              <a:rPr lang="en-US" sz="2800" dirty="0">
                <a:solidFill>
                  <a:srgbClr val="FF0000"/>
                </a:solidFill>
              </a:rPr>
              <a:t>ː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800" i="1" dirty="0" err="1"/>
              <a:t>manh</a:t>
            </a:r>
            <a:r>
              <a:rPr lang="en-US" sz="2800" i="1" dirty="0"/>
              <a:t> </a:t>
            </a:r>
            <a:r>
              <a:rPr lang="en-US" sz="2800" i="1" dirty="0" err="1"/>
              <a:t>mối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68AB12F-15FF-4173-904C-ECCA3F77D8C8}"/>
              </a:ext>
            </a:extLst>
          </p:cNvPr>
          <p:cNvSpPr/>
          <p:nvPr/>
        </p:nvSpPr>
        <p:spPr>
          <a:xfrm>
            <a:off x="1519634" y="3938609"/>
            <a:ext cx="971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0070C0"/>
                </a:solidFill>
              </a:rPr>
              <a:t>Listen and repeat</a:t>
            </a:r>
          </a:p>
        </p:txBody>
      </p:sp>
    </p:spTree>
    <p:extLst>
      <p:ext uri="{BB962C8B-B14F-4D97-AF65-F5344CB8AC3E}">
        <p14:creationId xmlns:p14="http://schemas.microsoft.com/office/powerpoint/2010/main" val="1475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eis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7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5265" y="189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While- 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768BEC-56E9-4CA9-8EDE-90B20633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5" y="499870"/>
            <a:ext cx="12087890" cy="421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91E4A4-A1EC-4DC8-B718-051C5F491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812" y="946931"/>
            <a:ext cx="3146496" cy="76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C071EC4-91FF-42EA-8351-2BEF1A5A68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193" y="936705"/>
            <a:ext cx="3389969" cy="7829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D5103F-BDA5-4F66-AA90-238CBF4426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690" y="921840"/>
            <a:ext cx="3389969" cy="782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EC4837-4636-4BCA-8E6B-B60882AF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62" y="1706136"/>
            <a:ext cx="12120174" cy="76525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14F5415-6474-4F26-AA09-B140B75CB478}"/>
              </a:ext>
            </a:extLst>
          </p:cNvPr>
          <p:cNvSpPr/>
          <p:nvPr/>
        </p:nvSpPr>
        <p:spPr>
          <a:xfrm>
            <a:off x="7049493" y="979225"/>
            <a:ext cx="7467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HelveticaNeueLTStd-Cn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HelveticaNeueLTStd-Cn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FB476B1-3AEE-47E0-AA00-6FA06619E6BF}"/>
              </a:ext>
            </a:extLst>
          </p:cNvPr>
          <p:cNvSpPr/>
          <p:nvPr/>
        </p:nvSpPr>
        <p:spPr>
          <a:xfrm>
            <a:off x="4248618" y="1672682"/>
            <a:ext cx="6133170" cy="53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NeueLTStd-Cn"/>
                <a:sym typeface="Wingdings" panose="05000000000000000000" pitchFamily="2" charset="2"/>
              </a:rPr>
              <a:t>_____________________________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C4BF807-B1F0-4BDE-82A1-9BD08EE909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976" t="27025" r="2679" b="42831"/>
          <a:stretch/>
        </p:blipFill>
        <p:spPr>
          <a:xfrm>
            <a:off x="1105298" y="2502783"/>
            <a:ext cx="11017858" cy="19571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44D3B4B-FA8B-4A54-B3FA-C6BC0B31BF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27" y="4510366"/>
            <a:ext cx="11017859" cy="18410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79E952E-1873-4C01-B7DB-825364AD6B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5" y="2429826"/>
            <a:ext cx="863830" cy="2065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F6057E4D-3A48-4E45-AC68-5B68C3B496F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5764" y="4456716"/>
            <a:ext cx="901746" cy="1981302"/>
          </a:xfrm>
          <a:prstGeom prst="rect">
            <a:avLst/>
          </a:prstGeom>
        </p:spPr>
      </p:pic>
      <p:pic>
        <p:nvPicPr>
          <p:cNvPr id="17" name="Picture 16" descr="checkanswer4">
            <a:hlinkClick r:id="" action="ppaction://noaction" highlightClick="1">
              <a:snd r:embed="rId18" name="ARROW 001.wav"/>
            </a:hlinkClick>
            <a:extLst>
              <a:ext uri="{FF2B5EF4-FFF2-40B4-BE49-F238E27FC236}">
                <a16:creationId xmlns="" xmlns:a16="http://schemas.microsoft.com/office/drawing/2014/main" id="{98C34BDD-B3AA-4FC2-9562-FC98E2D3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8326" y="6428859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4057" y="553865"/>
            <a:ext cx="7831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b. Now, read and answer the questions.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41948" y="1901889"/>
            <a:ext cx="11083302" cy="3330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1. What sport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do on a team?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2. What activities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say are boring?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3. What activities does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do twice a week?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4. What activity does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do with her dad?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52" y="357028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While- reading</a:t>
            </a:r>
          </a:p>
        </p:txBody>
      </p:sp>
    </p:spTree>
    <p:extLst>
      <p:ext uri="{BB962C8B-B14F-4D97-AF65-F5344CB8AC3E}">
        <p14:creationId xmlns:p14="http://schemas.microsoft.com/office/powerpoint/2010/main" val="34546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6" y="344127"/>
            <a:ext cx="12496801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1. What sport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do on a team? ____________________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2. What activities does </a:t>
            </a:r>
            <a:r>
              <a:rPr lang="en-US" sz="3600" dirty="0" err="1">
                <a:solidFill>
                  <a:srgbClr val="0070C0"/>
                </a:solidFill>
              </a:rPr>
              <a:t>Huy</a:t>
            </a:r>
            <a:r>
              <a:rPr lang="en-US" sz="3600" dirty="0">
                <a:solidFill>
                  <a:srgbClr val="0070C0"/>
                </a:solidFill>
              </a:rPr>
              <a:t> say are boring?  ________________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3D7D521-13DB-494E-9EFB-6BC5A6728BCA}"/>
              </a:ext>
            </a:extLst>
          </p:cNvPr>
          <p:cNvSpPr/>
          <p:nvPr/>
        </p:nvSpPr>
        <p:spPr>
          <a:xfrm>
            <a:off x="88490" y="2404262"/>
            <a:ext cx="120740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I really like doing sports. My favorite sport is karate. I love doing karate. I'm a member of a club, and I'm on the high school team, too. At home, I enjoy doing crossword puzzles. My mom does a crossword every day, and we sometimes do it together. I like solving the clues before she can. I really like playing soccer with my friends, but I don't like just 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running. Running by yourself is just so boring! The other members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of my family love playing board games, but I think that's boring,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too. I think playing video games is much more fun. 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6F9729-4E19-4920-959B-624B53B64C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1953" y="4535658"/>
            <a:ext cx="969312" cy="23174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B5C177F-BC56-471F-8A5E-D8205998A696}"/>
              </a:ext>
            </a:extLst>
          </p:cNvPr>
          <p:cNvCxnSpPr>
            <a:cxnSpLocks/>
          </p:cNvCxnSpPr>
          <p:nvPr/>
        </p:nvCxnSpPr>
        <p:spPr>
          <a:xfrm>
            <a:off x="5557346" y="3367300"/>
            <a:ext cx="39012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B002E6D-198A-49B2-9BD3-3723C14A182E}"/>
              </a:ext>
            </a:extLst>
          </p:cNvPr>
          <p:cNvCxnSpPr>
            <a:cxnSpLocks/>
          </p:cNvCxnSpPr>
          <p:nvPr/>
        </p:nvCxnSpPr>
        <p:spPr>
          <a:xfrm>
            <a:off x="8760542" y="2891759"/>
            <a:ext cx="30725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483E9CA-4287-461E-B491-749A344EEB63}"/>
              </a:ext>
            </a:extLst>
          </p:cNvPr>
          <p:cNvSpPr/>
          <p:nvPr/>
        </p:nvSpPr>
        <p:spPr>
          <a:xfrm>
            <a:off x="8209052" y="534256"/>
            <a:ext cx="1701864" cy="64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karate</a:t>
            </a:r>
            <a:endParaRPr lang="en-US" sz="3600" i="1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082FA9B-F94D-490B-B2EB-E29D4589C92C}"/>
              </a:ext>
            </a:extLst>
          </p:cNvPr>
          <p:cNvSpPr/>
          <p:nvPr/>
        </p:nvSpPr>
        <p:spPr>
          <a:xfrm>
            <a:off x="8109366" y="1331399"/>
            <a:ext cx="4116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running and playing board games</a:t>
            </a:r>
            <a:endParaRPr lang="en-US" sz="3600" i="1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8C26C3A-C952-407B-816C-1AA0CC0D4D1D}"/>
              </a:ext>
            </a:extLst>
          </p:cNvPr>
          <p:cNvCxnSpPr>
            <a:cxnSpLocks/>
          </p:cNvCxnSpPr>
          <p:nvPr/>
        </p:nvCxnSpPr>
        <p:spPr>
          <a:xfrm>
            <a:off x="1721014" y="5366114"/>
            <a:ext cx="578939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908151EC-4878-4D72-BA11-F10DB63502DD}"/>
              </a:ext>
            </a:extLst>
          </p:cNvPr>
          <p:cNvCxnSpPr>
            <a:cxnSpLocks/>
          </p:cNvCxnSpPr>
          <p:nvPr/>
        </p:nvCxnSpPr>
        <p:spPr>
          <a:xfrm>
            <a:off x="3167956" y="5857560"/>
            <a:ext cx="730141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="" xmlns:a16="http://schemas.microsoft.com/office/drawing/2014/main" id="{6E641D67-D892-401B-84DE-3688C6AF6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1725" y="6373776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49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26" y="344127"/>
            <a:ext cx="12496801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pc="-100" dirty="0">
                <a:solidFill>
                  <a:srgbClr val="0070C0"/>
                </a:solidFill>
              </a:rPr>
              <a:t>3. What activities does </a:t>
            </a:r>
            <a:r>
              <a:rPr lang="en-US" sz="3600" spc="-100" dirty="0" err="1">
                <a:solidFill>
                  <a:srgbClr val="0070C0"/>
                </a:solidFill>
              </a:rPr>
              <a:t>Như</a:t>
            </a:r>
            <a:r>
              <a:rPr lang="en-US" sz="3600" spc="-100" dirty="0">
                <a:solidFill>
                  <a:srgbClr val="0070C0"/>
                </a:solidFill>
              </a:rPr>
              <a:t> do twice a week? __________________ </a:t>
            </a:r>
          </a:p>
          <a:p>
            <a:pPr>
              <a:lnSpc>
                <a:spcPct val="150000"/>
              </a:lnSpc>
            </a:pPr>
            <a:r>
              <a:rPr lang="en-US" sz="3600" spc="-100" dirty="0">
                <a:solidFill>
                  <a:srgbClr val="0070C0"/>
                </a:solidFill>
              </a:rPr>
              <a:t>4. What activity does </a:t>
            </a:r>
            <a:r>
              <a:rPr lang="en-US" sz="3600" spc="-100" dirty="0" err="1">
                <a:solidFill>
                  <a:srgbClr val="0070C0"/>
                </a:solidFill>
              </a:rPr>
              <a:t>Như</a:t>
            </a:r>
            <a:r>
              <a:rPr lang="en-US" sz="3600" spc="-100" dirty="0">
                <a:solidFill>
                  <a:srgbClr val="0070C0"/>
                </a:solidFill>
              </a:rPr>
              <a:t> do with her dad?  ___________________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3D7D521-13DB-494E-9EFB-6BC5A6728BCA}"/>
              </a:ext>
            </a:extLst>
          </p:cNvPr>
          <p:cNvSpPr/>
          <p:nvPr/>
        </p:nvSpPr>
        <p:spPr>
          <a:xfrm>
            <a:off x="285136" y="2389242"/>
            <a:ext cx="1184787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002060"/>
                </a:solidFill>
              </a:rPr>
              <a:t>I enjoy doing aerobics. I go to an aerobics class on Mondays and Thursdays. A few of my friends go to the class, too. I also like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playing role-playing games with my friends once or twice a week.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Role-playing games are so cool! My dad loves going for a bike ride. Sometimes I go with him. He likes going fishing, too. I really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don't like going fishing because there's nothing to do but sit </a:t>
            </a:r>
            <a:br>
              <a:rPr lang="en-US" sz="3400" dirty="0">
                <a:solidFill>
                  <a:srgbClr val="002060"/>
                </a:solidFill>
              </a:rPr>
            </a:br>
            <a:r>
              <a:rPr lang="en-US" sz="3400" dirty="0">
                <a:solidFill>
                  <a:srgbClr val="002060"/>
                </a:solidFill>
              </a:rPr>
              <a:t>there. </a:t>
            </a:r>
            <a:br>
              <a:rPr lang="en-US" sz="3400" dirty="0">
                <a:solidFill>
                  <a:srgbClr val="002060"/>
                </a:solidFill>
              </a:rPr>
            </a:b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3EA6BCB-BF6B-475A-B1B1-10B6609A2D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533" y="4436489"/>
            <a:ext cx="1091113" cy="2397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A5EF426-66D5-4DD0-8F06-03925DBBF8DF}"/>
              </a:ext>
            </a:extLst>
          </p:cNvPr>
          <p:cNvSpPr/>
          <p:nvPr/>
        </p:nvSpPr>
        <p:spPr>
          <a:xfrm>
            <a:off x="7366571" y="534255"/>
            <a:ext cx="61233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spc="-100" dirty="0">
                <a:solidFill>
                  <a:srgbClr val="FF0000"/>
                </a:solidFill>
              </a:rPr>
              <a:t>       playing role-playing games </a:t>
            </a:r>
            <a:br>
              <a:rPr lang="en-US" sz="3200" i="1" spc="-100" dirty="0">
                <a:solidFill>
                  <a:srgbClr val="FF0000"/>
                </a:solidFill>
              </a:rPr>
            </a:br>
            <a:r>
              <a:rPr lang="en-US" sz="3200" i="1" spc="-100" dirty="0">
                <a:solidFill>
                  <a:srgbClr val="FF0000"/>
                </a:solidFill>
              </a:rPr>
              <a:t>and going to an aerobics class</a:t>
            </a:r>
            <a:endParaRPr lang="en-US" sz="3200" i="1" spc="-1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1D0513-1EE5-4536-BB42-207E0598DF5D}"/>
              </a:ext>
            </a:extLst>
          </p:cNvPr>
          <p:cNvSpPr/>
          <p:nvPr/>
        </p:nvSpPr>
        <p:spPr>
          <a:xfrm>
            <a:off x="8053219" y="1457215"/>
            <a:ext cx="3688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going for a bike ride</a:t>
            </a:r>
            <a:endParaRPr lang="en-US" sz="3200" i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25E44AB-2E3F-4252-B016-17C27B7F0E3B}"/>
              </a:ext>
            </a:extLst>
          </p:cNvPr>
          <p:cNvCxnSpPr>
            <a:cxnSpLocks/>
          </p:cNvCxnSpPr>
          <p:nvPr/>
        </p:nvCxnSpPr>
        <p:spPr>
          <a:xfrm>
            <a:off x="4373696" y="2915241"/>
            <a:ext cx="71500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BBC545A-87A4-4F51-87E4-FF922F3D156B}"/>
              </a:ext>
            </a:extLst>
          </p:cNvPr>
          <p:cNvCxnSpPr>
            <a:cxnSpLocks/>
          </p:cNvCxnSpPr>
          <p:nvPr/>
        </p:nvCxnSpPr>
        <p:spPr>
          <a:xfrm>
            <a:off x="388682" y="3468329"/>
            <a:ext cx="17586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BD7EBDB-B5D1-4667-AE65-43C160455B7E}"/>
              </a:ext>
            </a:extLst>
          </p:cNvPr>
          <p:cNvCxnSpPr>
            <a:cxnSpLocks/>
          </p:cNvCxnSpPr>
          <p:nvPr/>
        </p:nvCxnSpPr>
        <p:spPr>
          <a:xfrm>
            <a:off x="386972" y="3990594"/>
            <a:ext cx="112433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172509C-43A0-451D-972D-AD6A9E634CB1}"/>
              </a:ext>
            </a:extLst>
          </p:cNvPr>
          <p:cNvCxnSpPr>
            <a:cxnSpLocks/>
          </p:cNvCxnSpPr>
          <p:nvPr/>
        </p:nvCxnSpPr>
        <p:spPr>
          <a:xfrm>
            <a:off x="376698" y="4976914"/>
            <a:ext cx="42466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EF47CF8-8807-4075-B6CB-591A52FE55AF}"/>
              </a:ext>
            </a:extLst>
          </p:cNvPr>
          <p:cNvCxnSpPr>
            <a:cxnSpLocks/>
          </p:cNvCxnSpPr>
          <p:nvPr/>
        </p:nvCxnSpPr>
        <p:spPr>
          <a:xfrm flipV="1">
            <a:off x="6036060" y="4436489"/>
            <a:ext cx="5789495" cy="4555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Picture 12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="" xmlns:a16="http://schemas.microsoft.com/office/drawing/2014/main" id="{26922228-B5B3-49F7-8196-1B2842DEE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0538" y="6373776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81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4516" y="858744"/>
            <a:ext cx="11796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c. In pairs: </a:t>
            </a:r>
          </a:p>
          <a:p>
            <a:endParaRPr lang="en-US" sz="3600" b="1" i="0" dirty="0">
              <a:solidFill>
                <a:srgbClr val="242021"/>
              </a:solidFill>
              <a:effectLst/>
            </a:endParaRPr>
          </a:p>
          <a:p>
            <a:r>
              <a:rPr lang="en-US" sz="3600" b="1" i="0" dirty="0">
                <a:solidFill>
                  <a:srgbClr val="0070C0"/>
                </a:solidFill>
                <a:effectLst/>
              </a:rPr>
              <a:t>Do you prefer playing games and doing puzzles at home, or going outside to play sports? Why?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170" name="Picture 2" descr="D:\E-3HIGHSCHOOL\E10_SMART_WORLD\4. IMAGES\communication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846" y="3198872"/>
            <a:ext cx="4698025" cy="313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35" y="367749"/>
            <a:ext cx="2114550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Post-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49F6D8-396F-46CB-9A8B-77B05DFED2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4380" y="357014"/>
            <a:ext cx="2133192" cy="1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934343"/>
            <a:ext cx="12395200" cy="826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750" y="685800"/>
            <a:ext cx="2857500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3217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4577" y="447973"/>
            <a:ext cx="8605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Today’s lesson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303" y="1819744"/>
            <a:ext cx="1085416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Vocabulary</a:t>
            </a:r>
            <a:r>
              <a:rPr lang="en-US" sz="3600" dirty="0">
                <a:solidFill>
                  <a:srgbClr val="0070C0"/>
                </a:solidFill>
                <a:latin typeface=".VnBlack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.VnBlack" pitchFamily="34" charset="0"/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70C0"/>
                </a:solidFill>
                <a:latin typeface=".VnBlack" pitchFamily="34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  <a:latin typeface=".VnBlac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Reading</a:t>
            </a:r>
            <a:r>
              <a:rPr lang="en-US" sz="3600" dirty="0">
                <a:solidFill>
                  <a:srgbClr val="0070C0"/>
                </a:solidFill>
                <a:latin typeface=".VnBlack" pitchFamily="34" charset="0"/>
              </a:rPr>
              <a:t>: </a:t>
            </a:r>
            <a:r>
              <a:rPr lang="en-US" sz="3600" dirty="0">
                <a:solidFill>
                  <a:srgbClr val="002060"/>
                </a:solidFill>
                <a:latin typeface=".VnBlack" pitchFamily="34" charset="0"/>
                <a:ea typeface="Calibri" panose="020F0502020204030204" pitchFamily="34" charset="0"/>
                <a:cs typeface="JDCLK L+ Frutiger LT Std"/>
              </a:rPr>
              <a:t>for a gist and specific information.</a:t>
            </a:r>
          </a:p>
          <a:p>
            <a:endParaRPr lang="en-US" sz="3600" dirty="0">
              <a:solidFill>
                <a:srgbClr val="FF0000"/>
              </a:solidFill>
              <a:latin typeface=".VnBlac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  <a:latin typeface=".VnBlack" pitchFamily="34" charset="0"/>
              </a:rPr>
              <a:t>Speaking</a:t>
            </a:r>
            <a:r>
              <a:rPr lang="en-US" sz="3600" dirty="0">
                <a:solidFill>
                  <a:srgbClr val="0070C0"/>
                </a:solidFill>
                <a:latin typeface=".VnBlack" pitchFamily="34" charset="0"/>
              </a:rPr>
              <a:t>:</a:t>
            </a:r>
            <a:r>
              <a:rPr lang="en-US" sz="3600" dirty="0">
                <a:solidFill>
                  <a:srgbClr val="0098A2"/>
                </a:solidFill>
                <a:latin typeface=".VnBlack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.VnBlack" pitchFamily="34" charset="0"/>
                <a:ea typeface="Arial" panose="020B0604020202020204" pitchFamily="34" charset="0"/>
                <a:cs typeface="JDCLK L+ Frutiger LT Std"/>
              </a:rPr>
              <a:t>about </a:t>
            </a:r>
            <a:r>
              <a:rPr lang="en-US" sz="3600" dirty="0">
                <a:solidFill>
                  <a:srgbClr val="FF0000"/>
                </a:solidFill>
                <a:latin typeface=".VnBlack" pitchFamily="34" charset="0"/>
                <a:ea typeface="Arial" panose="020B0604020202020204" pitchFamily="34" charset="0"/>
                <a:cs typeface="JDCLK L+ Frutiger LT Std"/>
              </a:rPr>
              <a:t>leisure activities</a:t>
            </a:r>
            <a:r>
              <a:rPr lang="en-US" sz="3600" dirty="0">
                <a:solidFill>
                  <a:srgbClr val="002060"/>
                </a:solidFill>
                <a:latin typeface=".VnBlack" pitchFamily="34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70C0"/>
              </a:solidFill>
              <a:latin typeface=".VnBlack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98A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50" y="685800"/>
            <a:ext cx="2085975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873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5" descr="green_wallpapers_007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13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78" name="Rectangle 14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79" name="Rectangle 15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80" name="Rectangle 16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81" name="Rectangle 17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82" name="Rectangle 18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83" name="Rectangle 20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3084" name="Rectangle 21"/>
          <p:cNvSpPr>
            <a:spLocks noChangeArrowheads="1"/>
          </p:cNvSpPr>
          <p:nvPr/>
        </p:nvSpPr>
        <p:spPr bwMode="auto">
          <a:xfrm>
            <a:off x="0" y="3290501"/>
            <a:ext cx="523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en-US">
              <a:latin typeface="Arial" charset="0"/>
            </a:endParaRPr>
          </a:p>
        </p:txBody>
      </p:sp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1200" y="-141288"/>
            <a:ext cx="4091517" cy="159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31200" y="1143000"/>
            <a:ext cx="409151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0034" y="2438400"/>
            <a:ext cx="409151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2151" y="3727450"/>
            <a:ext cx="4091516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8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8867" y="4949825"/>
            <a:ext cx="4091517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614834" y="114301"/>
            <a:ext cx="1449917" cy="1057275"/>
            <a:chOff x="3168" y="1662"/>
            <a:chExt cx="1410" cy="1440"/>
          </a:xfrm>
        </p:grpSpPr>
        <p:pic>
          <p:nvPicPr>
            <p:cNvPr id="3134" name="Picture 29" descr="Untitled-1 cosadapy">
              <a:hlinkClick r:id="" action="ppaction://noaction">
                <a:snd r:embed="rId7" name="La Novia - Romantic Guitar_1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68" y="1662"/>
              <a:ext cx="141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7" descr="hd">
              <a:hlinkClick r:id="" action="ppaction://noaction">
                <a:snd r:embed="rId7" name="La Novia - Romantic Guitar_1.wav"/>
              </a:hlinkClick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79" y="2499"/>
              <a:ext cx="43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8636000" y="1408114"/>
            <a:ext cx="1449917" cy="1057275"/>
            <a:chOff x="3168" y="1662"/>
            <a:chExt cx="1410" cy="1440"/>
          </a:xfrm>
        </p:grpSpPr>
        <p:pic>
          <p:nvPicPr>
            <p:cNvPr id="3132" name="Picture 32" descr="Untitled-1 cosadapy">
              <a:hlinkClick r:id="" action="ppaction://noaction">
                <a:snd r:embed="rId10" name="POP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68" y="1662"/>
              <a:ext cx="141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3" name="Picture 33" descr="hd">
              <a:hlinkClick r:id="" action="ppaction://noaction">
                <a:snd r:embed="rId10" name="POP.wav"/>
              </a:hlinkClick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79" y="2499"/>
              <a:ext cx="43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8593667" y="2714626"/>
            <a:ext cx="1449917" cy="1057275"/>
            <a:chOff x="3168" y="1662"/>
            <a:chExt cx="1410" cy="1440"/>
          </a:xfrm>
        </p:grpSpPr>
        <p:pic>
          <p:nvPicPr>
            <p:cNvPr id="3130" name="Picture 35" descr="Untitled-1 cosadapy">
              <a:hlinkClick r:id="" action="ppaction://noaction">
                <a:snd r:embed="rId11" name="40kbps Preview 25s_1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68" y="1662"/>
              <a:ext cx="141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31" name="Picture 36" descr="hd">
              <a:hlinkClick r:id="" action="ppaction://noaction">
                <a:snd r:embed="rId11" name="40kbps Preview 25s_1.wav"/>
              </a:hlinkClick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79" y="2499"/>
              <a:ext cx="43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8597900" y="4006851"/>
            <a:ext cx="1449917" cy="1057275"/>
            <a:chOff x="3168" y="1662"/>
            <a:chExt cx="1410" cy="1440"/>
          </a:xfrm>
        </p:grpSpPr>
        <p:pic>
          <p:nvPicPr>
            <p:cNvPr id="8" name="Picture 38" descr="Untitled-1 cosadapy">
              <a:hlinkClick r:id="" action="ppaction://noaction">
                <a:snd r:embed="rId12" name="ConvertTube_com_1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68" y="1662"/>
              <a:ext cx="141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9" descr="hd">
              <a:hlinkClick r:id="" action="ppaction://noaction">
                <a:snd r:embed="rId12" name="ConvertTube_com_1.wav"/>
              </a:hlinkClick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79" y="2499"/>
              <a:ext cx="43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8576734" y="5229226"/>
            <a:ext cx="1449917" cy="1057275"/>
            <a:chOff x="3168" y="1662"/>
            <a:chExt cx="1410" cy="1440"/>
          </a:xfrm>
        </p:grpSpPr>
        <p:pic>
          <p:nvPicPr>
            <p:cNvPr id="10" name="Picture 41" descr="Untitled-1 cosadapy">
              <a:hlinkClick r:id="" action="ppaction://noaction">
                <a:snd r:embed="rId13" name="AR106-80-bpm_1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68" y="1662"/>
              <a:ext cx="1410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2" descr="hd">
              <a:hlinkClick r:id="" action="ppaction://noaction">
                <a:snd r:embed="rId13" name="AR106-80-bpm_1.wav"/>
              </a:hlinkClick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679" y="2499"/>
              <a:ext cx="431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25" name="Picture 5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95250"/>
            <a:ext cx="56134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6" name="Picture 5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1371600"/>
            <a:ext cx="56134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7" name="Picture 5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2667000"/>
            <a:ext cx="56134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8" name="Picture 5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3962400"/>
            <a:ext cx="56134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9" name="Picture 5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5334000"/>
            <a:ext cx="56134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5" name="Picture 6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15484" y="2552700"/>
            <a:ext cx="439208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6" name="Picture 64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236134" y="3811588"/>
            <a:ext cx="1547284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7" name="Picture 6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219201" y="-23813"/>
            <a:ext cx="1782233" cy="170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9" name="Picture 67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95918" y="1187450"/>
            <a:ext cx="29083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0" name="Picture 68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168400" y="5124450"/>
            <a:ext cx="192193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5" name="Picture 73" descr="Untitled-2 copy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867400" y="-457200"/>
            <a:ext cx="2592917" cy="79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15" name="WordArt 43"/>
          <p:cNvSpPr>
            <a:spLocks noChangeArrowheads="1" noChangeShapeType="1" noTextEdit="1"/>
          </p:cNvSpPr>
          <p:nvPr/>
        </p:nvSpPr>
        <p:spPr bwMode="auto">
          <a:xfrm>
            <a:off x="10363201" y="361951"/>
            <a:ext cx="810684" cy="568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A800"/>
                    </a:gs>
                    <a:gs pos="13000">
                      <a:srgbClr val="825600"/>
                    </a:gs>
                    <a:gs pos="28000">
                      <a:srgbClr val="FFA800"/>
                    </a:gs>
                    <a:gs pos="42000">
                      <a:srgbClr val="825600"/>
                    </a:gs>
                    <a:gs pos="57001">
                      <a:srgbClr val="FFA800"/>
                    </a:gs>
                    <a:gs pos="72000">
                      <a:srgbClr val="825600"/>
                    </a:gs>
                    <a:gs pos="87000">
                      <a:srgbClr val="FFA800"/>
                    </a:gs>
                    <a:gs pos="100000">
                      <a:srgbClr val="825600"/>
                    </a:gs>
                  </a:gsLst>
                  <a:lin ang="2700000" scaled="1"/>
                </a:gradFill>
                <a:effectLst>
                  <a:outerShdw dist="141990" dir="1593903" algn="ctr" rotWithShape="0">
                    <a:schemeClr val="tx1"/>
                  </a:outerShdw>
                </a:effectLst>
                <a:latin typeface="Matura MT Script Capitals"/>
              </a:rPr>
              <a:t>A</a:t>
            </a:r>
          </a:p>
        </p:txBody>
      </p:sp>
      <p:sp>
        <p:nvSpPr>
          <p:cNvPr id="3119" name="WordArt 47"/>
          <p:cNvSpPr>
            <a:spLocks noChangeArrowheads="1" noChangeShapeType="1" noTextEdit="1"/>
          </p:cNvSpPr>
          <p:nvPr/>
        </p:nvSpPr>
        <p:spPr bwMode="auto">
          <a:xfrm>
            <a:off x="10363201" y="1619250"/>
            <a:ext cx="734484" cy="606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6F04E"/>
                    </a:gs>
                    <a:gs pos="100000">
                      <a:srgbClr val="FFFF00"/>
                    </a:gs>
                  </a:gsLst>
                  <a:lin ang="2700000" scaled="1"/>
                </a:gradFill>
                <a:effectLst>
                  <a:outerShdw dist="141990" dir="1593903" algn="ctr" rotWithShape="0">
                    <a:schemeClr val="tx1"/>
                  </a:outerShdw>
                </a:effectLst>
                <a:latin typeface="Matura MT Script Capitals"/>
              </a:rPr>
              <a:t>B</a:t>
            </a:r>
          </a:p>
        </p:txBody>
      </p:sp>
      <p:sp>
        <p:nvSpPr>
          <p:cNvPr id="3122" name="WordArt 50"/>
          <p:cNvSpPr>
            <a:spLocks noChangeArrowheads="1" noChangeShapeType="1" noTextEdit="1"/>
          </p:cNvSpPr>
          <p:nvPr/>
        </p:nvSpPr>
        <p:spPr bwMode="auto">
          <a:xfrm>
            <a:off x="10464801" y="2895601"/>
            <a:ext cx="709084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2121"/>
                    </a:gs>
                    <a:gs pos="100000">
                      <a:schemeClr val="tx1"/>
                    </a:gs>
                  </a:gsLst>
                  <a:lin ang="2700000" scaled="1"/>
                </a:gradFill>
                <a:effectLst>
                  <a:outerShdw dist="141990" dir="1593903" algn="ctr" rotWithShape="0">
                    <a:schemeClr val="tx1"/>
                  </a:outerShdw>
                </a:effectLst>
                <a:latin typeface="Matura MT Script Capitals"/>
              </a:rPr>
              <a:t>C</a:t>
            </a:r>
          </a:p>
        </p:txBody>
      </p:sp>
      <p:sp>
        <p:nvSpPr>
          <p:cNvPr id="3123" name="WordArt 51"/>
          <p:cNvSpPr>
            <a:spLocks noChangeArrowheads="1" noChangeShapeType="1" noTextEdit="1"/>
          </p:cNvSpPr>
          <p:nvPr/>
        </p:nvSpPr>
        <p:spPr bwMode="auto">
          <a:xfrm>
            <a:off x="10464801" y="4191001"/>
            <a:ext cx="785284" cy="62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chemeClr val="bg1"/>
                    </a:gs>
                    <a:gs pos="100000">
                      <a:schemeClr val="bg2"/>
                    </a:gs>
                  </a:gsLst>
                  <a:lin ang="2700000" scaled="1"/>
                </a:gradFill>
                <a:effectLst>
                  <a:outerShdw dist="141990" dir="1593903" algn="ctr" rotWithShape="0">
                    <a:schemeClr val="tx1"/>
                  </a:outerShdw>
                </a:effectLst>
                <a:latin typeface="Matura MT Script Capitals"/>
              </a:rPr>
              <a:t>D</a:t>
            </a:r>
          </a:p>
        </p:txBody>
      </p:sp>
      <p:sp>
        <p:nvSpPr>
          <p:cNvPr id="3124" name="WordArt 52"/>
          <p:cNvSpPr>
            <a:spLocks noChangeArrowheads="1" noChangeShapeType="1" noTextEdit="1"/>
          </p:cNvSpPr>
          <p:nvPr/>
        </p:nvSpPr>
        <p:spPr bwMode="auto">
          <a:xfrm>
            <a:off x="10464801" y="5505451"/>
            <a:ext cx="785284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30000">
                      <a:srgbClr val="FF0300"/>
                    </a:gs>
                    <a:gs pos="55000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141990" dir="1593903" algn="ctr" rotWithShape="0">
                    <a:schemeClr val="tx1"/>
                  </a:outerShdw>
                </a:effectLst>
                <a:latin typeface="Matura MT Script Capitals"/>
              </a:rPr>
              <a:t>E</a:t>
            </a:r>
          </a:p>
        </p:txBody>
      </p:sp>
      <p:pic>
        <p:nvPicPr>
          <p:cNvPr id="3149" name="Picture 7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988552" y="-38100"/>
            <a:ext cx="2101849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0" name="Picture 78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009717" y="1371600"/>
            <a:ext cx="1547283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1" name="Picture 79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058401" y="2667000"/>
            <a:ext cx="178223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2" name="Picture 8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971618" y="3733800"/>
            <a:ext cx="211878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" name="Picture 81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9855200" y="4940300"/>
            <a:ext cx="164253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5" name="Picture 83" descr="dsds1 copy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773624">
            <a:off x="3710518" y="4078289"/>
            <a:ext cx="1325033" cy="809625"/>
          </a:xfrm>
          <a:prstGeom prst="rect">
            <a:avLst/>
          </a:prstGeom>
          <a:noFill/>
          <a:effectLst>
            <a:outerShdw dist="45791" dir="3378596" algn="ctr" rotWithShape="0">
              <a:schemeClr val="tx1"/>
            </a:outerShdw>
          </a:effectLst>
        </p:spPr>
      </p:pic>
      <p:pic>
        <p:nvPicPr>
          <p:cNvPr id="3154" name="Picture 82" descr="Untitled-1 copy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 rot="-977995">
            <a:off x="3164418" y="4062414"/>
            <a:ext cx="1121833" cy="841375"/>
          </a:xfrm>
          <a:prstGeom prst="rect">
            <a:avLst/>
          </a:prstGeom>
          <a:noFill/>
          <a:effectLst>
            <a:outerShdw dist="109250" dir="2132261" algn="ctr" rotWithShape="0">
              <a:schemeClr val="tx1"/>
            </a:outerShdw>
          </a:effectLst>
        </p:spPr>
      </p:pic>
      <p:pic>
        <p:nvPicPr>
          <p:cNvPr id="3156" name="Picture 84" descr="sds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 rot="1853944">
            <a:off x="3221567" y="211138"/>
            <a:ext cx="1062567" cy="785812"/>
          </a:xfrm>
          <a:prstGeom prst="rect">
            <a:avLst/>
          </a:prstGeom>
          <a:noFill/>
          <a:effectLst>
            <a:outerShdw dist="80322" dir="9693903" algn="ctr" rotWithShape="0">
              <a:schemeClr val="tx1"/>
            </a:outerShdw>
          </a:effectLst>
        </p:spPr>
      </p:pic>
      <p:pic>
        <p:nvPicPr>
          <p:cNvPr id="3157" name="Picture 85" descr="Untitldfdfed-1 copy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 rot="-741477">
            <a:off x="4006851" y="192089"/>
            <a:ext cx="1128183" cy="839787"/>
          </a:xfrm>
          <a:prstGeom prst="rect">
            <a:avLst/>
          </a:prstGeom>
          <a:noFill/>
          <a:effectLst>
            <a:outerShdw dist="89803" dir="2700000" algn="ctr" rotWithShape="0">
              <a:schemeClr val="tx1"/>
            </a:outerShdw>
          </a:effectLst>
        </p:spPr>
      </p:pic>
      <p:pic>
        <p:nvPicPr>
          <p:cNvPr id="3158" name="Picture 86" descr="sdsdcopy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951817" y="1433513"/>
            <a:ext cx="1473200" cy="950912"/>
          </a:xfrm>
          <a:prstGeom prst="rect">
            <a:avLst/>
          </a:prstGeom>
          <a:noFill/>
          <a:effectLst>
            <a:outerShdw dist="81320" dir="3080412" algn="ctr" rotWithShape="0">
              <a:schemeClr val="tx1"/>
            </a:outerShdw>
          </a:effectLst>
        </p:spPr>
      </p:pic>
      <p:pic>
        <p:nvPicPr>
          <p:cNvPr id="3159" name="Picture 87" descr="Unadastitled-1 copy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2921000" y="5402263"/>
            <a:ext cx="2499784" cy="950912"/>
          </a:xfrm>
          <a:prstGeom prst="rect">
            <a:avLst/>
          </a:prstGeom>
          <a:noFill/>
          <a:effectLst>
            <a:outerShdw dist="89803" dir="2700000" algn="ctr" rotWithShape="0">
              <a:schemeClr val="tx1"/>
            </a:outerShdw>
          </a:effectLst>
        </p:spPr>
      </p:pic>
      <p:sp>
        <p:nvSpPr>
          <p:cNvPr id="61" name="WordArt 14"/>
          <p:cNvSpPr>
            <a:spLocks noChangeArrowheads="1" noChangeShapeType="1" noTextEdit="1"/>
          </p:cNvSpPr>
          <p:nvPr/>
        </p:nvSpPr>
        <p:spPr bwMode="auto">
          <a:xfrm>
            <a:off x="6248400" y="930275"/>
            <a:ext cx="1768257" cy="49601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Listen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to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the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music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and 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BDEFF9"/>
                </a:solidFill>
                <a:latin typeface="Haettenschweiler"/>
              </a:rPr>
              <a:t>Match</a:t>
            </a:r>
          </a:p>
          <a:p>
            <a:pPr algn="ctr"/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ettenschweiler"/>
              </a:rPr>
              <a:t>A form of entertainment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Haettenschweiler"/>
            </a:endParaRPr>
          </a:p>
        </p:txBody>
      </p:sp>
      <p:pic>
        <p:nvPicPr>
          <p:cNvPr id="62" name="Picture 7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248401" y="381000"/>
            <a:ext cx="1028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 rot="215251">
            <a:off x="6921501" y="477838"/>
            <a:ext cx="93556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6565900" y="-244931"/>
            <a:ext cx="11895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503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1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1000" fill="hold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1000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1000" fill="hold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1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10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1000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1000" fill="hold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1000" fill="hold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000" fill="hold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9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6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2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7" dur="500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2500"/>
                            </p:stCondLst>
                            <p:childTnLst>
                              <p:par>
                                <p:cTn id="3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3000"/>
                            </p:stCondLst>
                            <p:childTnLst>
                              <p:par>
                                <p:cTn id="3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8000"/>
                            </p:stCondLst>
                            <p:childTnLst>
                              <p:par>
                                <p:cTn id="353" presetID="2" presetClass="exit" presetSubtype="4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8" presetID="2" presetClass="entr" presetSubtype="1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63" presetID="2" presetClass="exit" presetSubtype="4" fill="hold" grpId="3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4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8" presetID="2" presetClass="entr" presetSubtype="1" fill="hold" grpId="4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2" presetClass="exit" presetSubtype="4" fill="hold" grpId="5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54000"/>
                            </p:stCondLst>
                            <p:childTnLst>
                              <p:par>
                                <p:cTn id="378" presetID="2" presetClass="entr" presetSubtype="1" fill="hold" grpId="6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62000"/>
                            </p:stCondLst>
                            <p:childTnLst>
                              <p:par>
                                <p:cTn id="383" presetID="2" presetClass="exit" presetSubtype="4" fill="hold" grpId="7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4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388" presetID="2" presetClass="entr" presetSubtype="1" fill="hold" grpId="8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80000"/>
                            </p:stCondLst>
                            <p:childTnLst>
                              <p:par>
                                <p:cTn id="393" presetID="2" presetClass="exit" presetSubtype="4" fill="hold" grpId="9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90000"/>
                            </p:stCondLst>
                            <p:childTnLst>
                              <p:par>
                                <p:cTn id="398" presetID="2" presetClass="entr" presetSubtype="1" fill="hold" grpId="1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3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L -0.82483 0.37246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" y="186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2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5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-0.8217 0.37524 " pathEditMode="relative" rAng="0" ptsTypes="AA">
                                      <p:cBhvr>
                                        <p:cTn id="414" dur="2000" fill="hold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" y="188"/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2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82066 -0.37893 " pathEditMode="relative" rAng="0" ptsTypes="AA">
                                      <p:cBhvr>
                                        <p:cTn id="422" dur="2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" y="-190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2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-0.83212 -0.37893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" y="-190"/>
                                    </p:animMotion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2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444E-6 L -0.83212 -4.44444E-6 " pathEditMode="relative" rAng="0" ptsTypes="AA">
                                      <p:cBhvr>
                                        <p:cTn id="438" dur="2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" y="0"/>
                                    </p:animMotion>
                                  </p:childTnLst>
                                </p:cTn>
                              </p:par>
                              <p:par>
                                <p:cTn id="4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2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</p:childTnLst>
        </p:cTn>
      </p:par>
    </p:tnLst>
    <p:bldLst>
      <p:bldP spid="3115" grpId="0" animBg="1"/>
      <p:bldP spid="3115" grpId="1" animBg="1"/>
      <p:bldP spid="3119" grpId="0" animBg="1"/>
      <p:bldP spid="3119" grpId="1" animBg="1"/>
      <p:bldP spid="3122" grpId="0" animBg="1"/>
      <p:bldP spid="3122" grpId="1" animBg="1"/>
      <p:bldP spid="3123" grpId="0" animBg="1"/>
      <p:bldP spid="3123" grpId="1" animBg="1"/>
      <p:bldP spid="3124" grpId="0" animBg="1"/>
      <p:bldP spid="3124" grpId="1" animBg="1"/>
      <p:bldP spid="61" grpId="0"/>
      <p:bldP spid="61" grpId="1"/>
      <p:bldP spid="61" grpId="2"/>
      <p:bldP spid="61" grpId="3"/>
      <p:bldP spid="61" grpId="4"/>
      <p:bldP spid="61" grpId="5"/>
      <p:bldP spid="61" grpId="6"/>
      <p:bldP spid="61" grpId="7"/>
      <p:bldP spid="61" grpId="8"/>
      <p:bldP spid="61" grpId="9"/>
      <p:bldP spid="61" grpId="1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1" y="2346273"/>
            <a:ext cx="117195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Finish the Reading exercise on pages 8 &amp; 9, </a:t>
            </a:r>
            <a:r>
              <a:rPr lang="en-US" sz="3600" b="1" dirty="0">
                <a:solidFill>
                  <a:srgbClr val="0070C0"/>
                </a:solidFill>
                <a:ea typeface="Calibri" panose="020F0502020204030204" pitchFamily="34" charset="0"/>
              </a:rPr>
              <a:t>WB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i-Learn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Notebook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on page 8.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Prepare the next lesson on page 13,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SB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.</a:t>
            </a:r>
          </a:p>
          <a:p>
            <a:pPr marL="1028700" marR="0" indent="-5715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Play the consolidation games in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Anh 10 </a:t>
            </a:r>
            <a:r>
              <a:rPr lang="en-US" sz="3600" b="1" dirty="0" err="1">
                <a:solidFill>
                  <a:srgbClr val="0070C0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-Learn Smart World</a:t>
            </a:r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DHA App on 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  <a:hlinkClick r:id="rId2"/>
              </a:rPr>
              <a:t>www.eduhome.com.vn</a:t>
            </a:r>
            <a:r>
              <a:rPr lang="en-US" sz="3600" b="1" dirty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452" y="386370"/>
            <a:ext cx="10789914" cy="1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3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369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9575" y="979072"/>
            <a:ext cx="49318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Have a nice day! 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0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4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956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54CCD6-1AE7-4ECC-AC2E-5E3001906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751" y="457946"/>
            <a:ext cx="10566205" cy="4557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D81B8B8-1032-4630-BB0D-8CBE30644783}"/>
              </a:ext>
            </a:extLst>
          </p:cNvPr>
          <p:cNvSpPr txBox="1"/>
          <p:nvPr/>
        </p:nvSpPr>
        <p:spPr>
          <a:xfrm>
            <a:off x="4143321" y="5185"/>
            <a:ext cx="3603394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57B36A-BF2D-42FF-9236-8D3039D31F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227" y="932400"/>
            <a:ext cx="11761190" cy="5404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BBE5EAD-7B07-4C1C-8EA0-954A71DCDE63}"/>
              </a:ext>
            </a:extLst>
          </p:cNvPr>
          <p:cNvSpPr txBox="1"/>
          <p:nvPr/>
        </p:nvSpPr>
        <p:spPr>
          <a:xfrm>
            <a:off x="6768790" y="1602505"/>
            <a:ext cx="500689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do karate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A4DADA-702B-4ED0-9130-7E9D4F9A2C7D}"/>
              </a:ext>
            </a:extLst>
          </p:cNvPr>
          <p:cNvSpPr txBox="1"/>
          <p:nvPr/>
        </p:nvSpPr>
        <p:spPr>
          <a:xfrm>
            <a:off x="5917645" y="4795564"/>
            <a:ext cx="602812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play role-playing games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880EC2-EC43-4805-B326-64C3DA7CB004}"/>
              </a:ext>
            </a:extLst>
          </p:cNvPr>
          <p:cNvSpPr txBox="1"/>
          <p:nvPr/>
        </p:nvSpPr>
        <p:spPr>
          <a:xfrm>
            <a:off x="5832316" y="2226540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do crossword puzzles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3EFCC9C-AB22-4317-BCFC-F399827AB4E5}"/>
              </a:ext>
            </a:extLst>
          </p:cNvPr>
          <p:cNvSpPr txBox="1"/>
          <p:nvPr/>
        </p:nvSpPr>
        <p:spPr>
          <a:xfrm>
            <a:off x="6729984" y="2900990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canoeing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30BADA-5460-45AD-9AB7-F1371BD26385}"/>
              </a:ext>
            </a:extLst>
          </p:cNvPr>
          <p:cNvSpPr txBox="1"/>
          <p:nvPr/>
        </p:nvSpPr>
        <p:spPr>
          <a:xfrm>
            <a:off x="6271065" y="3500319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for a bike ride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D004363-112C-4ECC-8B06-4AAE2F742658}"/>
              </a:ext>
            </a:extLst>
          </p:cNvPr>
          <p:cNvSpPr txBox="1"/>
          <p:nvPr/>
        </p:nvSpPr>
        <p:spPr>
          <a:xfrm>
            <a:off x="6711147" y="4135597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go running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AAFE637-EF59-4123-A516-75D1E384B594}"/>
              </a:ext>
            </a:extLst>
          </p:cNvPr>
          <p:cNvSpPr txBox="1"/>
          <p:nvPr/>
        </p:nvSpPr>
        <p:spPr>
          <a:xfrm>
            <a:off x="5481286" y="5461185"/>
            <a:ext cx="13443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	hang out with friends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9FCB80-BCD6-4B4C-9DA5-000D214D9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37" y="359851"/>
            <a:ext cx="6958870" cy="540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E5B10B4-76D4-4628-90CA-64F531447429}"/>
              </a:ext>
            </a:extLst>
          </p:cNvPr>
          <p:cNvSpPr txBox="1"/>
          <p:nvPr/>
        </p:nvSpPr>
        <p:spPr>
          <a:xfrm>
            <a:off x="4143321" y="5185"/>
            <a:ext cx="3603394" cy="461665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Extra Practice, WB page 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EE8148-E68B-42E1-8F60-23E60C82BD4E}"/>
              </a:ext>
            </a:extLst>
          </p:cNvPr>
          <p:cNvSpPr txBox="1"/>
          <p:nvPr/>
        </p:nvSpPr>
        <p:spPr>
          <a:xfrm>
            <a:off x="111514" y="785852"/>
            <a:ext cx="12080485" cy="579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0" i="0" spc="-100" dirty="0">
                <a:solidFill>
                  <a:srgbClr val="0070C0"/>
                </a:solidFill>
                <a:effectLst/>
              </a:rPr>
              <a:t>1. My brother started doing ____________ last week. He likes the music and the fast movements.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2. I used to hang out _____________ every weekend when we lived near a park. We had picnics and chatted for hours.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3. Katie started doing ____________ when she was eight. Doing martial arts helps her become stronger and more confident.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4. The first thing my dad does when he gets the newspaper is solving the ____________.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5. _____________________ can be difficult for new players. You have to use your imagination, and it isn't easy to come up with a good story right away.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6. My mom and I sometimes go ____________ on the weekends at a lake. The water is beautiful.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7. My soccer coach wants me to go ____________ every day. He says it will make my legs and heart stronger.</a:t>
            </a:r>
            <a:br>
              <a:rPr lang="en-US" sz="2600" b="0" i="0" spc="-100" dirty="0">
                <a:solidFill>
                  <a:srgbClr val="0070C0"/>
                </a:solidFill>
                <a:effectLst/>
              </a:rPr>
            </a:br>
            <a:r>
              <a:rPr lang="en-US" sz="2600" b="0" i="0" spc="-100" dirty="0">
                <a:solidFill>
                  <a:srgbClr val="0070C0"/>
                </a:solidFill>
                <a:effectLst/>
              </a:rPr>
              <a:t>8. I like to go ______________ on the weekends. My dad bought me a new bike, so I can ride it to school, too.</a:t>
            </a:r>
            <a:r>
              <a:rPr lang="en-US" sz="2600" spc="-1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CF8AE8-6A34-4D1B-9C09-AE8AC51291F9}"/>
              </a:ext>
            </a:extLst>
          </p:cNvPr>
          <p:cNvSpPr txBox="1"/>
          <p:nvPr/>
        </p:nvSpPr>
        <p:spPr>
          <a:xfrm>
            <a:off x="3791422" y="749761"/>
            <a:ext cx="174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aerobics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5B44084-F8EC-444C-B017-F723051253E4}"/>
              </a:ext>
            </a:extLst>
          </p:cNvPr>
          <p:cNvSpPr txBox="1"/>
          <p:nvPr/>
        </p:nvSpPr>
        <p:spPr>
          <a:xfrm>
            <a:off x="2669833" y="1169285"/>
            <a:ext cx="213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with friends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512482-5533-4397-B82D-764F3D8F9168}"/>
              </a:ext>
            </a:extLst>
          </p:cNvPr>
          <p:cNvSpPr txBox="1"/>
          <p:nvPr/>
        </p:nvSpPr>
        <p:spPr>
          <a:xfrm>
            <a:off x="3101342" y="2052860"/>
            <a:ext cx="178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karate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91ECA83-85D8-4F43-B9C0-A8FA5F947C8D}"/>
              </a:ext>
            </a:extLst>
          </p:cNvPr>
          <p:cNvSpPr txBox="1"/>
          <p:nvPr/>
        </p:nvSpPr>
        <p:spPr>
          <a:xfrm>
            <a:off x="8967894" y="2915887"/>
            <a:ext cx="3224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crossword puzzles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2809E8-E584-4850-BF3E-01C319D6A049}"/>
              </a:ext>
            </a:extLst>
          </p:cNvPr>
          <p:cNvSpPr txBox="1"/>
          <p:nvPr/>
        </p:nvSpPr>
        <p:spPr>
          <a:xfrm>
            <a:off x="378692" y="3337132"/>
            <a:ext cx="3453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Role-playing games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9B76646-0E0D-4773-942E-0BB36900E50B}"/>
              </a:ext>
            </a:extLst>
          </p:cNvPr>
          <p:cNvSpPr txBox="1"/>
          <p:nvPr/>
        </p:nvSpPr>
        <p:spPr>
          <a:xfrm>
            <a:off x="4240058" y="4208721"/>
            <a:ext cx="174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canoeing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1E26106-88A5-4D34-8E51-AF42099E1BD8}"/>
              </a:ext>
            </a:extLst>
          </p:cNvPr>
          <p:cNvSpPr txBox="1"/>
          <p:nvPr/>
        </p:nvSpPr>
        <p:spPr>
          <a:xfrm>
            <a:off x="4669857" y="4669345"/>
            <a:ext cx="172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running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B8FBFC-5C8F-4538-AC5D-D1591A801017}"/>
              </a:ext>
            </a:extLst>
          </p:cNvPr>
          <p:cNvSpPr txBox="1"/>
          <p:nvPr/>
        </p:nvSpPr>
        <p:spPr>
          <a:xfrm>
            <a:off x="1638986" y="5532366"/>
            <a:ext cx="2467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for a bike ride</a:t>
            </a:r>
          </a:p>
        </p:txBody>
      </p:sp>
      <p:pic>
        <p:nvPicPr>
          <p:cNvPr id="16" name="Picture 15" descr="checkanswer4">
            <a:hlinkClick r:id="" action="ppaction://noaction" highlightClick="1">
              <a:snd r:embed="rId3" name="ARROW 001.wav"/>
            </a:hlinkClick>
            <a:extLst>
              <a:ext uri="{FF2B5EF4-FFF2-40B4-BE49-F238E27FC236}">
                <a16:creationId xmlns="" xmlns:a16="http://schemas.microsoft.com/office/drawing/2014/main" id="{E93198A7-0654-4819-8D17-2247A1637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275" y="6351743"/>
            <a:ext cx="1949294" cy="4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8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50Lemon tree - Fool 's Gardens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9600" y="3824288"/>
            <a:ext cx="812800" cy="609600"/>
          </a:xfrm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800" y="387372"/>
            <a:ext cx="1173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926926"/>
            <a:ext cx="989973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2: ENTERTAINMENT &amp; LEISURE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Lesson 1.1 – Vocabulary &amp; Reading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Page 12</a:t>
            </a:r>
            <a:endParaRPr lang="en-US" sz="32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5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681" y="312837"/>
            <a:ext cx="9204319" cy="613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87" y="2231891"/>
            <a:ext cx="4032226" cy="114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3052" y="816896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4631" y="3352339"/>
            <a:ext cx="103269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0070C0"/>
                </a:solidFill>
                <a:effectLst/>
              </a:rPr>
              <a:t>What do you do on the weekends?</a:t>
            </a:r>
            <a:br>
              <a:rPr lang="en-US" sz="5400" b="0" i="0" dirty="0">
                <a:solidFill>
                  <a:srgbClr val="0070C0"/>
                </a:solidFill>
                <a:effectLst/>
              </a:rPr>
            </a:br>
            <a:r>
              <a:rPr lang="en-US" sz="5400" b="0" i="0" dirty="0">
                <a:solidFill>
                  <a:srgbClr val="0070C0"/>
                </a:solidFill>
                <a:effectLst/>
              </a:rPr>
              <a:t>Do you have a lot of free time?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endParaRPr lang="en-US" sz="5400" b="1" i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5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560" y="367162"/>
            <a:ext cx="9616440" cy="5999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648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58271CF-DD4B-49CA-974B-B727CEAEE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374" b="-1"/>
          <a:stretch/>
        </p:blipFill>
        <p:spPr>
          <a:xfrm>
            <a:off x="1376697" y="0"/>
            <a:ext cx="9143819" cy="6523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3BA693-52DE-4B8B-97B6-9E43092B1E88}"/>
              </a:ext>
            </a:extLst>
          </p:cNvPr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ADF21FEB-41C1-4D9C-AE20-5209E7E0C285}"/>
              </a:ext>
            </a:extLst>
          </p:cNvPr>
          <p:cNvSpPr/>
          <p:nvPr/>
        </p:nvSpPr>
        <p:spPr>
          <a:xfrm>
            <a:off x="3257995" y="580105"/>
            <a:ext cx="5704958" cy="541757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u="sng" dirty="0">
                <a:solidFill>
                  <a:srgbClr val="FF0000"/>
                </a:solidFill>
              </a:rPr>
              <a:t>New words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do karate 		</a:t>
            </a:r>
            <a:endParaRPr lang="en-US" sz="3200" spc="-100" dirty="0">
              <a:solidFill>
                <a:srgbClr val="0070C0"/>
              </a:solidFill>
            </a:endParaRP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for a bike ride 	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canoeing 	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do crossword puzzles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play role-playing games</a:t>
            </a: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go running 		</a:t>
            </a:r>
            <a:br>
              <a:rPr lang="en-US" sz="3200" b="0" i="0" spc="-100" dirty="0">
                <a:solidFill>
                  <a:srgbClr val="0070C0"/>
                </a:solidFill>
                <a:effectLst/>
              </a:rPr>
            </a:br>
            <a:r>
              <a:rPr lang="en-US" sz="3200" b="0" i="0" spc="-100" dirty="0">
                <a:solidFill>
                  <a:srgbClr val="0070C0"/>
                </a:solidFill>
                <a:effectLst/>
              </a:rPr>
              <a:t>do aerobics 	</a:t>
            </a:r>
            <a:endParaRPr lang="en-US" sz="3200" spc="-100" dirty="0">
              <a:solidFill>
                <a:srgbClr val="0070C0"/>
              </a:solidFill>
            </a:endParaRPr>
          </a:p>
          <a:p>
            <a:pPr algn="ctr"/>
            <a:r>
              <a:rPr lang="en-US" sz="3200" b="0" i="0" spc="-100" dirty="0">
                <a:solidFill>
                  <a:srgbClr val="0070C0"/>
                </a:solidFill>
                <a:effectLst/>
              </a:rPr>
              <a:t>hang out with friends</a:t>
            </a:r>
          </a:p>
        </p:txBody>
      </p:sp>
    </p:spTree>
    <p:extLst>
      <p:ext uri="{BB962C8B-B14F-4D97-AF65-F5344CB8AC3E}">
        <p14:creationId xmlns:p14="http://schemas.microsoft.com/office/powerpoint/2010/main" val="8027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3044"/>
            <a:ext cx="3056794" cy="5225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497" y="879775"/>
            <a:ext cx="12280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spc="-100" dirty="0">
                <a:solidFill>
                  <a:srgbClr val="0070C0"/>
                </a:solidFill>
                <a:effectLst/>
              </a:rPr>
              <a:t>1. do karate 			3. go for a bike ride 	5. go canoeing 		7. do crossword puzzles</a:t>
            </a:r>
          </a:p>
          <a:p>
            <a:r>
              <a:rPr lang="en-US" sz="2400" b="0" i="0" spc="-100" dirty="0">
                <a:solidFill>
                  <a:srgbClr val="0070C0"/>
                </a:solidFill>
                <a:effectLst/>
              </a:rPr>
              <a:t>2. play role-playing games	4. go running 		6. do aerobics 		8. hang out with friends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E638A1E4-2C7F-439B-8230-50E7FEC1D2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967"/>
          <a:stretch/>
        </p:blipFill>
        <p:spPr>
          <a:xfrm>
            <a:off x="122180" y="1716916"/>
            <a:ext cx="11967303" cy="2215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AE09E5-655F-4054-9D96-1BF84CD638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810" y="428712"/>
            <a:ext cx="6116381" cy="376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0794EE8-18A3-48F5-9A60-715A6D803D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2341" b="9626"/>
          <a:stretch/>
        </p:blipFill>
        <p:spPr>
          <a:xfrm>
            <a:off x="115088" y="4185028"/>
            <a:ext cx="11967303" cy="221577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49C6A01C-22F2-4AF5-B6D4-544661738757}"/>
              </a:ext>
            </a:extLst>
          </p:cNvPr>
          <p:cNvSpPr/>
          <p:nvPr/>
        </p:nvSpPr>
        <p:spPr>
          <a:xfrm>
            <a:off x="4451898" y="1612390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319F954-A772-4235-B8BF-29ECC2D550B8}"/>
              </a:ext>
            </a:extLst>
          </p:cNvPr>
          <p:cNvSpPr/>
          <p:nvPr/>
        </p:nvSpPr>
        <p:spPr>
          <a:xfrm>
            <a:off x="7538890" y="1594667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1A580C4-AD1F-4C60-8A6A-2F4BD0AAC091}"/>
              </a:ext>
            </a:extLst>
          </p:cNvPr>
          <p:cNvSpPr/>
          <p:nvPr/>
        </p:nvSpPr>
        <p:spPr>
          <a:xfrm>
            <a:off x="4604298" y="4040165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371CE5A2-374B-4851-B4DD-6ED89C022B92}"/>
              </a:ext>
            </a:extLst>
          </p:cNvPr>
          <p:cNvSpPr/>
          <p:nvPr/>
        </p:nvSpPr>
        <p:spPr>
          <a:xfrm>
            <a:off x="1467689" y="4061428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26F7B6E4-0D19-495A-8E15-0E1019240755}"/>
              </a:ext>
            </a:extLst>
          </p:cNvPr>
          <p:cNvSpPr/>
          <p:nvPr/>
        </p:nvSpPr>
        <p:spPr>
          <a:xfrm>
            <a:off x="10505384" y="4125224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91F549B-9E2A-4CFB-B643-23319EF1E876}"/>
              </a:ext>
            </a:extLst>
          </p:cNvPr>
          <p:cNvSpPr/>
          <p:nvPr/>
        </p:nvSpPr>
        <p:spPr>
          <a:xfrm>
            <a:off x="10494755" y="1615931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3C8B2E96-F78A-4364-9092-DF75431E1580}"/>
              </a:ext>
            </a:extLst>
          </p:cNvPr>
          <p:cNvSpPr/>
          <p:nvPr/>
        </p:nvSpPr>
        <p:spPr>
          <a:xfrm>
            <a:off x="7453825" y="4082697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D7063F33-C4FF-4823-ACE9-0E8DD406A868}"/>
              </a:ext>
            </a:extLst>
          </p:cNvPr>
          <p:cNvSpPr/>
          <p:nvPr/>
        </p:nvSpPr>
        <p:spPr>
          <a:xfrm>
            <a:off x="1350725" y="1615931"/>
            <a:ext cx="587944" cy="5442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3" name="CD1-TRACK 13">
            <a:hlinkClick r:id="" action="ppaction://media"/>
            <a:extLst>
              <a:ext uri="{FF2B5EF4-FFF2-40B4-BE49-F238E27FC236}">
                <a16:creationId xmlns="" xmlns:a16="http://schemas.microsoft.com/office/drawing/2014/main" id="{D1A99FF0-29D0-476B-B19D-DFAE70EF8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7193" y="376267"/>
            <a:ext cx="406400" cy="406400"/>
          </a:xfrm>
          <a:prstGeom prst="rect">
            <a:avLst/>
          </a:prstGeom>
        </p:spPr>
      </p:pic>
      <p:sp>
        <p:nvSpPr>
          <p:cNvPr id="31" name="Rectangle 36">
            <a:hlinkClick r:id="" action="ppaction://noaction">
              <a:snd r:embed="rId10" name="CD1-TRACK 13.wav"/>
            </a:hlinkClick>
            <a:extLst>
              <a:ext uri="{FF2B5EF4-FFF2-40B4-BE49-F238E27FC236}">
                <a16:creationId xmlns="" xmlns:a16="http://schemas.microsoft.com/office/drawing/2014/main" id="{DC78C2E0-915C-4622-84B5-4DA4B4E1A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9370" y="98297"/>
            <a:ext cx="2668399" cy="92333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en-US" sz="54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77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6">
            <a:hlinkClick r:id="" action="ppaction://noaction">
              <a:snd r:embed="rId10" name="bonfire.wav"/>
            </a:hlinkClick>
            <a:hlinkHover r:id="" action="ppaction://noaction" highlightClick="1"/>
            <a:extLst>
              <a:ext uri="{FF2B5EF4-FFF2-40B4-BE49-F238E27FC236}">
                <a16:creationId xmlns="" xmlns:a16="http://schemas.microsoft.com/office/drawing/2014/main" id="{48C73E1E-FB8A-4B53-9EB6-745DB70B9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7342" y="1844991"/>
            <a:ext cx="6817973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DC12AB8-9160-4D03-A6ED-B672FDBA9A0F}"/>
              </a:ext>
            </a:extLst>
          </p:cNvPr>
          <p:cNvSpPr/>
          <p:nvPr/>
        </p:nvSpPr>
        <p:spPr>
          <a:xfrm>
            <a:off x="756694" y="354386"/>
            <a:ext cx="114099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3D18E5E-4F3E-48E6-A484-72775FBB37B2}"/>
              </a:ext>
            </a:extLst>
          </p:cNvPr>
          <p:cNvSpPr txBox="1"/>
          <p:nvPr/>
        </p:nvSpPr>
        <p:spPr>
          <a:xfrm>
            <a:off x="-735927" y="2431807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for a bike ride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fɔːr</a:t>
            </a:r>
            <a:r>
              <a:rPr lang="en-US" sz="2800" dirty="0">
                <a:solidFill>
                  <a:srgbClr val="FF0000"/>
                </a:solidFill>
              </a:rPr>
              <a:t> ə </a:t>
            </a:r>
            <a:r>
              <a:rPr lang="en-US" sz="2800" dirty="0" err="1">
                <a:solidFill>
                  <a:srgbClr val="FF0000"/>
                </a:solidFill>
              </a:rPr>
              <a:t>baɪk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raid </a:t>
            </a:r>
            <a:r>
              <a:rPr lang="en-US" sz="2800" dirty="0"/>
              <a:t>/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3EC1E72-CBF8-4BFE-B8CF-05C9ED16D60C}"/>
              </a:ext>
            </a:extLst>
          </p:cNvPr>
          <p:cNvSpPr txBox="1"/>
          <p:nvPr/>
        </p:nvSpPr>
        <p:spPr>
          <a:xfrm>
            <a:off x="-709212" y="1022643"/>
            <a:ext cx="1167950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karate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</a:t>
            </a:r>
            <a:r>
              <a:rPr lang="en-US" sz="2800" dirty="0" err="1">
                <a:solidFill>
                  <a:srgbClr val="FF0000"/>
                </a:solidFill>
              </a:rPr>
              <a:t>kəˈrɑːti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võ</a:t>
            </a:r>
            <a:r>
              <a:rPr lang="en-US" sz="2400" dirty="0"/>
              <a:t> karate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17" name="Rectangle 36">
            <a:hlinkClick r:id="" action="ppaction://noaction">
              <a:snd r:embed="rId2" name="do karate.wav"/>
            </a:hlinkClick>
            <a:extLst>
              <a:ext uri="{FF2B5EF4-FFF2-40B4-BE49-F238E27FC236}">
                <a16:creationId xmlns="" xmlns:a16="http://schemas.microsoft.com/office/drawing/2014/main" id="{38261D28-982D-47BE-9474-1FD9EA0D5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" y="1131476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2A914876-C4B0-424F-B8B0-B9B05CE01117}"/>
              </a:ext>
            </a:extLst>
          </p:cNvPr>
          <p:cNvSpPr txBox="1"/>
          <p:nvPr/>
        </p:nvSpPr>
        <p:spPr>
          <a:xfrm>
            <a:off x="-741449" y="4488568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aerobics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</a:t>
            </a:r>
            <a:r>
              <a:rPr lang="en-US" sz="2800" dirty="0" err="1">
                <a:solidFill>
                  <a:srgbClr val="FF0000"/>
                </a:solidFill>
              </a:rPr>
              <a:t>eˈroʊbɪks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nhịp</a:t>
            </a:r>
            <a:r>
              <a:rPr lang="en-US" sz="2400" dirty="0"/>
              <a:t> </a:t>
            </a:r>
            <a:r>
              <a:rPr lang="en-US" sz="2400" dirty="0" err="1"/>
              <a:t>điệu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A2815A9-9926-46BD-B251-23529AC06192}"/>
              </a:ext>
            </a:extLst>
          </p:cNvPr>
          <p:cNvSpPr txBox="1"/>
          <p:nvPr/>
        </p:nvSpPr>
        <p:spPr>
          <a:xfrm>
            <a:off x="-717318" y="1700792"/>
            <a:ext cx="1325008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play role-playing games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)/ </a:t>
            </a:r>
            <a:r>
              <a:rPr lang="en-US" sz="2800" dirty="0" err="1">
                <a:solidFill>
                  <a:srgbClr val="FF0000"/>
                </a:solidFill>
              </a:rPr>
              <a:t>pleɪ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roʊl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pleɪɪŋ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ɡeɪmz</a:t>
            </a:r>
            <a:r>
              <a:rPr lang="en-US" sz="2800" dirty="0"/>
              <a:t> /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nhập</a:t>
            </a:r>
            <a:r>
              <a:rPr lang="en-US" sz="2400" dirty="0"/>
              <a:t> </a:t>
            </a:r>
            <a:r>
              <a:rPr lang="en-US" sz="2400" dirty="0" err="1"/>
              <a:t>vai</a:t>
            </a:r>
            <a:endParaRPr lang="en-US" sz="2800" dirty="0"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4826E3F-C2D5-445C-843B-EC28A39B4D07}"/>
              </a:ext>
            </a:extLst>
          </p:cNvPr>
          <p:cNvSpPr txBox="1"/>
          <p:nvPr/>
        </p:nvSpPr>
        <p:spPr>
          <a:xfrm>
            <a:off x="-747911" y="3118459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running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rʌnɪŋ</a:t>
            </a:r>
            <a:r>
              <a:rPr lang="en-US" sz="2800" dirty="0"/>
              <a:t>/ </a:t>
            </a:r>
            <a:r>
              <a:rPr lang="en-US" sz="2400" dirty="0" err="1"/>
              <a:t>chạy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10203D2-1D63-4455-9C49-EC83A12F0720}"/>
              </a:ext>
            </a:extLst>
          </p:cNvPr>
          <p:cNvSpPr txBox="1"/>
          <p:nvPr/>
        </p:nvSpPr>
        <p:spPr>
          <a:xfrm>
            <a:off x="-749621" y="3794840"/>
            <a:ext cx="1168844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go canoeing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</a:t>
            </a:r>
            <a:r>
              <a:rPr lang="en-US" sz="2800" i="1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goʊ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kəˈnuːɪŋ</a:t>
            </a:r>
            <a:r>
              <a:rPr lang="en-US" dirty="0"/>
              <a:t> </a:t>
            </a:r>
            <a:r>
              <a:rPr lang="en-US" sz="2800" dirty="0"/>
              <a:t>/ </a:t>
            </a:r>
            <a:r>
              <a:rPr lang="en-US" sz="2400" dirty="0" err="1"/>
              <a:t>chèo</a:t>
            </a:r>
            <a:r>
              <a:rPr lang="en-US" sz="2400" dirty="0"/>
              <a:t> </a:t>
            </a:r>
            <a:r>
              <a:rPr lang="en-US" sz="2400" dirty="0" err="1"/>
              <a:t>xuồng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D0D8392-F86E-4999-B17F-845805C9B62B}"/>
              </a:ext>
            </a:extLst>
          </p:cNvPr>
          <p:cNvSpPr txBox="1"/>
          <p:nvPr/>
        </p:nvSpPr>
        <p:spPr>
          <a:xfrm>
            <a:off x="-732885" y="5113579"/>
            <a:ext cx="1168800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do crossword puzzles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>
                <a:solidFill>
                  <a:srgbClr val="FF0000"/>
                </a:solidFill>
              </a:rPr>
              <a:t>duː ˈ</a:t>
            </a:r>
            <a:r>
              <a:rPr lang="en-US" sz="2800" dirty="0" err="1">
                <a:solidFill>
                  <a:srgbClr val="FF0000"/>
                </a:solidFill>
              </a:rPr>
              <a:t>krɔːswɜːrd</a:t>
            </a:r>
            <a:r>
              <a:rPr lang="en-US" sz="2800" dirty="0">
                <a:solidFill>
                  <a:srgbClr val="FF0000"/>
                </a:solidFill>
              </a:rPr>
              <a:t> ˈ</a:t>
            </a:r>
            <a:r>
              <a:rPr lang="en-US" sz="2800" dirty="0" err="1">
                <a:solidFill>
                  <a:srgbClr val="FF0000"/>
                </a:solidFill>
              </a:rPr>
              <a:t>pʌzlz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chơi</a:t>
            </a:r>
            <a:r>
              <a:rPr lang="en-US" sz="2400" dirty="0"/>
              <a:t> ô </a:t>
            </a:r>
            <a:r>
              <a:rPr lang="en-US" sz="2400" dirty="0" err="1"/>
              <a:t>chữ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DD0D88C-4584-4A9A-9EEB-5BCCEF249742}"/>
              </a:ext>
            </a:extLst>
          </p:cNvPr>
          <p:cNvSpPr txBox="1"/>
          <p:nvPr/>
        </p:nvSpPr>
        <p:spPr>
          <a:xfrm>
            <a:off x="-744870" y="5738586"/>
            <a:ext cx="1344372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	hang out with friends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800" dirty="0"/>
              <a:t>(v </a:t>
            </a:r>
            <a:r>
              <a:rPr lang="en-US" sz="2800" dirty="0" err="1"/>
              <a:t>phr</a:t>
            </a:r>
            <a:r>
              <a:rPr lang="en-US" sz="2800" dirty="0"/>
              <a:t>) / </a:t>
            </a:r>
            <a:r>
              <a:rPr lang="en-US" sz="2800" dirty="0" err="1">
                <a:solidFill>
                  <a:srgbClr val="FF0000"/>
                </a:solidFill>
              </a:rPr>
              <a:t>hæŋ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aʊt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wɪð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frendz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r>
              <a:rPr lang="en-US" sz="2800" dirty="0"/>
              <a:t>/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endParaRPr lang="en-US" sz="2800" i="1" dirty="0">
              <a:solidFill>
                <a:srgbClr val="0070C0"/>
              </a:solidFill>
            </a:endParaRPr>
          </a:p>
        </p:txBody>
      </p:sp>
      <p:sp>
        <p:nvSpPr>
          <p:cNvPr id="34" name="Rectangle 36">
            <a:hlinkClick r:id="" action="ppaction://noaction">
              <a:snd r:embed="rId3" name="play role-playing game.wav"/>
            </a:hlinkClick>
            <a:extLst>
              <a:ext uri="{FF2B5EF4-FFF2-40B4-BE49-F238E27FC236}">
                <a16:creationId xmlns="" xmlns:a16="http://schemas.microsoft.com/office/drawing/2014/main" id="{ED82FE82-7FDD-4436-9D7C-EC3F5596A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" y="183867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5" name="Rectangle 36">
            <a:hlinkClick r:id="" action="ppaction://noaction">
              <a:snd r:embed="rId4" name="go for a bike ride.wav"/>
            </a:hlinkClick>
            <a:extLst>
              <a:ext uri="{FF2B5EF4-FFF2-40B4-BE49-F238E27FC236}">
                <a16:creationId xmlns="" xmlns:a16="http://schemas.microsoft.com/office/drawing/2014/main" id="{49C8221B-C46F-412E-A1B6-2F1F0BF8B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2" y="256642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6" name="Rectangle 36">
            <a:hlinkClick r:id="" action="ppaction://noaction">
              <a:snd r:embed="rId5" name="go running.wav"/>
            </a:hlinkClick>
            <a:extLst>
              <a:ext uri="{FF2B5EF4-FFF2-40B4-BE49-F238E27FC236}">
                <a16:creationId xmlns="" xmlns:a16="http://schemas.microsoft.com/office/drawing/2014/main" id="{076C8183-BDBB-4B9D-8A61-381C827AB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" y="3234247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8" name="Rectangle 36">
            <a:hlinkClick r:id="" action="ppaction://noaction">
              <a:snd r:embed="rId6" name="go canoeing.wav"/>
            </a:hlinkClick>
            <a:extLst>
              <a:ext uri="{FF2B5EF4-FFF2-40B4-BE49-F238E27FC236}">
                <a16:creationId xmlns="" xmlns:a16="http://schemas.microsoft.com/office/drawing/2014/main" id="{FDA04386-4C77-45AD-A196-4DA03C8A5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3920903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39" name="Rectangle 36">
            <a:hlinkClick r:id="" action="ppaction://noaction">
              <a:snd r:embed="rId7" name="do aerobics.wav"/>
            </a:hlinkClick>
            <a:extLst>
              <a:ext uri="{FF2B5EF4-FFF2-40B4-BE49-F238E27FC236}">
                <a16:creationId xmlns="" xmlns:a16="http://schemas.microsoft.com/office/drawing/2014/main" id="{A1955FF3-B301-468B-A574-BFDD1D90D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4588723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40" name="Rectangle 36">
            <a:hlinkClick r:id="" action="ppaction://noaction">
              <a:snd r:embed="rId8" name="do cross word puzzle.wav"/>
            </a:hlinkClick>
            <a:extLst>
              <a:ext uri="{FF2B5EF4-FFF2-40B4-BE49-F238E27FC236}">
                <a16:creationId xmlns="" xmlns:a16="http://schemas.microsoft.com/office/drawing/2014/main" id="{2AA93B0C-FB99-4563-99BF-8CB00ABBE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2" y="5256547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  <p:sp>
        <p:nvSpPr>
          <p:cNvPr id="41" name="Rectangle 36">
            <a:hlinkClick r:id="" action="ppaction://noaction">
              <a:snd r:embed="rId9" name="hang out with friends.wav"/>
            </a:hlinkClick>
            <a:extLst>
              <a:ext uri="{FF2B5EF4-FFF2-40B4-BE49-F238E27FC236}">
                <a16:creationId xmlns="" xmlns:a16="http://schemas.microsoft.com/office/drawing/2014/main" id="{9306BA41-199D-4C9F-AAF1-9F31ED290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2" y="5861005"/>
            <a:ext cx="7707834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3210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 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 role-playing g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 for a bike r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 runn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 canoe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 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 cross word puzz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ang out with frie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4329</TotalTime>
  <Words>495</Words>
  <Application>Microsoft Office PowerPoint</Application>
  <PresentationFormat>Custom</PresentationFormat>
  <Paragraphs>119</Paragraphs>
  <Slides>26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Canh</dc:creator>
  <cp:lastModifiedBy>hp</cp:lastModifiedBy>
  <cp:revision>252</cp:revision>
  <dcterms:created xsi:type="dcterms:W3CDTF">2022-02-12T14:14:43Z</dcterms:created>
  <dcterms:modified xsi:type="dcterms:W3CDTF">2025-01-03T01:42:09Z</dcterms:modified>
</cp:coreProperties>
</file>