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01" r:id="rId2"/>
    <p:sldId id="257" r:id="rId3"/>
    <p:sldId id="284" r:id="rId4"/>
    <p:sldId id="285" r:id="rId5"/>
    <p:sldId id="383" r:id="rId6"/>
    <p:sldId id="373" r:id="rId7"/>
    <p:sldId id="389" r:id="rId8"/>
    <p:sldId id="406" r:id="rId9"/>
    <p:sldId id="405" r:id="rId10"/>
    <p:sldId id="399" r:id="rId11"/>
    <p:sldId id="401" r:id="rId12"/>
    <p:sldId id="407" r:id="rId13"/>
    <p:sldId id="402" r:id="rId14"/>
    <p:sldId id="404" r:id="rId15"/>
    <p:sldId id="294" r:id="rId16"/>
    <p:sldId id="403" r:id="rId17"/>
    <p:sldId id="408" r:id="rId18"/>
    <p:sldId id="269" r:id="rId19"/>
    <p:sldId id="295" r:id="rId20"/>
    <p:sldId id="317" r:id="rId2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0261" autoAdjust="0"/>
  </p:normalViewPr>
  <p:slideViewPr>
    <p:cSldViewPr snapToGrid="0" snapToObjects="1">
      <p:cViewPr varScale="1">
        <p:scale>
          <a:sx n="66" d="100"/>
          <a:sy n="66" d="100"/>
        </p:scale>
        <p:origin x="-8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2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xmlns="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xmlns="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xmlns="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2.2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eduhome.com.vn/DHALesson?idGrade=19&amp;idSubject=1&amp;idSeries=117&amp;idTheme=979&amp;IdLevel=1&amp;idThemeServer=58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32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1: FAMILY LIFE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2.2 – Grammar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8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D98F60-1EED-4192-8577-4DA217D711B6}"/>
              </a:ext>
            </a:extLst>
          </p:cNvPr>
          <p:cNvSpPr txBox="1"/>
          <p:nvPr/>
        </p:nvSpPr>
        <p:spPr>
          <a:xfrm>
            <a:off x="168221" y="186735"/>
            <a:ext cx="113471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242021"/>
                </a:solidFill>
                <a:effectLst/>
              </a:rPr>
              <a:t>b. Write sentences using the prompts.</a:t>
            </a:r>
            <a:r>
              <a:rPr lang="en-US" sz="3600" dirty="0"/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94B64B-4644-4385-8F38-F8AA0B46B23C}"/>
              </a:ext>
            </a:extLst>
          </p:cNvPr>
          <p:cNvSpPr txBox="1"/>
          <p:nvPr/>
        </p:nvSpPr>
        <p:spPr>
          <a:xfrm>
            <a:off x="137160" y="953691"/>
            <a:ext cx="1186434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</a:rPr>
              <a:t>1. My brother/intelligent/so/I/always/ask/him/help/my/homework.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2. My cousin/bedroom/untidy/because/he/never/put away/clothes.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3. My sister/lazy/so/she/not do/her/chores.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4. My aunt/help/feed/poor/people/because/she/kind.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_______________________________________________________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5. My uncle/easygoing/so/I/like/spend time/him.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_______________________________________________________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B5407BA-0587-4F43-A734-C69FBCB8BA7A}"/>
              </a:ext>
            </a:extLst>
          </p:cNvPr>
          <p:cNvSpPr txBox="1"/>
          <p:nvPr/>
        </p:nvSpPr>
        <p:spPr>
          <a:xfrm>
            <a:off x="554128" y="1427099"/>
            <a:ext cx="12139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spc="-100" dirty="0">
                <a:solidFill>
                  <a:srgbClr val="FF0000"/>
                </a:solidFill>
              </a:rPr>
              <a:t>My brother is intelligent, so I always ask him to help with my homework. </a:t>
            </a:r>
            <a:endParaRPr lang="en-US" sz="3200" i="1" spc="-10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181C66-6F43-4EBC-9F92-C97BF0B1E3F6}"/>
              </a:ext>
            </a:extLst>
          </p:cNvPr>
          <p:cNvSpPr txBox="1"/>
          <p:nvPr/>
        </p:nvSpPr>
        <p:spPr>
          <a:xfrm>
            <a:off x="548640" y="5365500"/>
            <a:ext cx="10824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My uncle is easygoing, so I like spending time with him.</a:t>
            </a:r>
            <a:endParaRPr lang="en-US" sz="32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3CA729A-11C9-46CE-94B5-E76D3B6573C4}"/>
              </a:ext>
            </a:extLst>
          </p:cNvPr>
          <p:cNvSpPr txBox="1"/>
          <p:nvPr/>
        </p:nvSpPr>
        <p:spPr>
          <a:xfrm>
            <a:off x="512604" y="2375789"/>
            <a:ext cx="128363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spc="-100" dirty="0">
                <a:solidFill>
                  <a:srgbClr val="FF0000"/>
                </a:solidFill>
              </a:rPr>
              <a:t>My cousin’s bedroom is untidy because he never puts away his clothes.</a:t>
            </a:r>
            <a:endParaRPr lang="en-US" sz="3200" i="1" spc="-100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F0D4479-4EC5-4420-B6ED-65AFFFF9F863}"/>
              </a:ext>
            </a:extLst>
          </p:cNvPr>
          <p:cNvSpPr txBox="1"/>
          <p:nvPr/>
        </p:nvSpPr>
        <p:spPr>
          <a:xfrm>
            <a:off x="571500" y="3381629"/>
            <a:ext cx="7829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My sister is lazy, so she doesn’t do her chores.</a:t>
            </a:r>
            <a:endParaRPr lang="en-US" sz="32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40E652E-084A-4091-8390-8B6F6B183246}"/>
              </a:ext>
            </a:extLst>
          </p:cNvPr>
          <p:cNvSpPr txBox="1"/>
          <p:nvPr/>
        </p:nvSpPr>
        <p:spPr>
          <a:xfrm>
            <a:off x="574864" y="4345559"/>
            <a:ext cx="10672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My aunt helps feed poor people because she is kind.</a:t>
            </a:r>
            <a:endParaRPr lang="en-US" sz="3200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18" name="Picture 17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xmlns="" id="{D5C25EE1-8C1E-42B7-BAD7-3AC8233E8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60774" y="5889740"/>
            <a:ext cx="2209029" cy="54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17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01B6C4-D701-4ADA-854B-D73F528AA465}"/>
              </a:ext>
            </a:extLst>
          </p:cNvPr>
          <p:cNvSpPr txBox="1"/>
          <p:nvPr/>
        </p:nvSpPr>
        <p:spPr>
          <a:xfrm>
            <a:off x="2185057" y="248335"/>
            <a:ext cx="10260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c. Fill in the blanks with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/>
              </a:rPr>
              <a:t>, so</a:t>
            </a:r>
            <a:r>
              <a:rPr lang="en-US" sz="3600" b="1" i="1" dirty="0">
                <a:solidFill>
                  <a:srgbClr val="002060"/>
                </a:solidFill>
                <a:effectLst/>
              </a:rPr>
              <a:t> 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or </a:t>
            </a:r>
            <a:r>
              <a:rPr lang="en-US" sz="3600" b="1" i="1" dirty="0">
                <a:solidFill>
                  <a:srgbClr val="FF0000"/>
                </a:solidFill>
                <a:effectLst/>
              </a:rPr>
              <a:t>because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B108A2-B192-4A48-83E4-E4C6447BA1EF}"/>
              </a:ext>
            </a:extLst>
          </p:cNvPr>
          <p:cNvSpPr txBox="1"/>
          <p:nvPr/>
        </p:nvSpPr>
        <p:spPr>
          <a:xfrm>
            <a:off x="240030" y="1005840"/>
            <a:ext cx="11852910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1. I was really tired last night ____________ I went to bed early.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2. My mother helps poor children around the world ____________ she is kind.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3. My dad is easygoing ____________ I like to be around him.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4. My sister doesn’t help with the household chores ____________ she is lazy.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5. My brother doesn’t like sharing things ____________ he is selfish.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6EDC2A-8145-4D0B-8F1E-806F5868C741}"/>
              </a:ext>
            </a:extLst>
          </p:cNvPr>
          <p:cNvSpPr txBox="1"/>
          <p:nvPr/>
        </p:nvSpPr>
        <p:spPr>
          <a:xfrm>
            <a:off x="4141470" y="109181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>
                <a:solidFill>
                  <a:srgbClr val="FF0000"/>
                </a:solidFill>
              </a:rPr>
              <a:t>, so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B0C719-32DB-4A38-875C-0BA0433B7948}"/>
              </a:ext>
            </a:extLst>
          </p:cNvPr>
          <p:cNvSpPr txBox="1"/>
          <p:nvPr/>
        </p:nvSpPr>
        <p:spPr>
          <a:xfrm>
            <a:off x="8008620" y="187286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because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D23D4A-9935-4EEC-918F-9FD08567A923}"/>
              </a:ext>
            </a:extLst>
          </p:cNvPr>
          <p:cNvSpPr txBox="1"/>
          <p:nvPr/>
        </p:nvSpPr>
        <p:spPr>
          <a:xfrm>
            <a:off x="3150870" y="332447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, so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42C234-D271-4B6A-890C-8049100F4BFE}"/>
              </a:ext>
            </a:extLst>
          </p:cNvPr>
          <p:cNvSpPr txBox="1"/>
          <p:nvPr/>
        </p:nvSpPr>
        <p:spPr>
          <a:xfrm>
            <a:off x="7917180" y="401027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because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254E6C-1203-40B7-A27F-B9BBA9CCCDBB}"/>
              </a:ext>
            </a:extLst>
          </p:cNvPr>
          <p:cNvSpPr txBox="1"/>
          <p:nvPr/>
        </p:nvSpPr>
        <p:spPr>
          <a:xfrm>
            <a:off x="6080760" y="546569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because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11" name="Picture 10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xmlns="" id="{5FD7FB2F-A106-445F-8453-14C9B3F8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2376" y="6351422"/>
            <a:ext cx="1988325" cy="49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60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01B6C4-D701-4ADA-854B-D73F528AA465}"/>
              </a:ext>
            </a:extLst>
          </p:cNvPr>
          <p:cNvSpPr txBox="1"/>
          <p:nvPr/>
        </p:nvSpPr>
        <p:spPr>
          <a:xfrm>
            <a:off x="2185057" y="248335"/>
            <a:ext cx="10260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c. Fill in the blanks with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/>
              </a:rPr>
              <a:t>, so</a:t>
            </a:r>
            <a:r>
              <a:rPr lang="en-US" sz="3600" b="1" i="1" dirty="0">
                <a:solidFill>
                  <a:srgbClr val="002060"/>
                </a:solidFill>
                <a:effectLst/>
              </a:rPr>
              <a:t> 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or </a:t>
            </a:r>
            <a:r>
              <a:rPr lang="en-US" sz="3600" b="1" i="1" dirty="0">
                <a:solidFill>
                  <a:srgbClr val="FF0000"/>
                </a:solidFill>
                <a:effectLst/>
              </a:rPr>
              <a:t>because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B108A2-B192-4A48-83E4-E4C6447BA1EF}"/>
              </a:ext>
            </a:extLst>
          </p:cNvPr>
          <p:cNvSpPr txBox="1"/>
          <p:nvPr/>
        </p:nvSpPr>
        <p:spPr>
          <a:xfrm>
            <a:off x="240030" y="868680"/>
            <a:ext cx="1185291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70C0"/>
                </a:solidFill>
                <a:effectLst/>
              </a:rPr>
              <a:t>1. I think she's very intelligent __________________ she likes to learn new things and she understands them very quickly.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2. A lot of people like talking to my mom __________________ she is very easygoing. She's funny, too!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3. My brother is lazy and untidy __________________ his room is always a mess.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4. My friend is unreliable. He's always late and he never calls __________________ I don't make plans to meet him anymore.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5. When he's upset, he listens to music __________________ he can feel better.</a:t>
            </a:r>
            <a:br>
              <a:rPr lang="en-US" sz="3200" b="0" i="0" dirty="0">
                <a:solidFill>
                  <a:srgbClr val="0070C0"/>
                </a:solidFill>
                <a:effectLst/>
              </a:rPr>
            </a:br>
            <a:r>
              <a:rPr lang="en-US" sz="3200" b="0" i="0" dirty="0">
                <a:solidFill>
                  <a:srgbClr val="0070C0"/>
                </a:solidFill>
                <a:effectLst/>
              </a:rPr>
              <a:t>6. He doesn't do his homework __________________ he is lazy.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6EDC2A-8145-4D0B-8F1E-806F5868C741}"/>
              </a:ext>
            </a:extLst>
          </p:cNvPr>
          <p:cNvSpPr txBox="1"/>
          <p:nvPr/>
        </p:nvSpPr>
        <p:spPr>
          <a:xfrm>
            <a:off x="4804410" y="80606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because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B0C719-32DB-4A38-875C-0BA0433B7948}"/>
              </a:ext>
            </a:extLst>
          </p:cNvPr>
          <p:cNvSpPr txBox="1"/>
          <p:nvPr/>
        </p:nvSpPr>
        <p:spPr>
          <a:xfrm>
            <a:off x="6854190" y="180428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because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D23D4A-9935-4EEC-918F-9FD08567A923}"/>
              </a:ext>
            </a:extLst>
          </p:cNvPr>
          <p:cNvSpPr txBox="1"/>
          <p:nvPr/>
        </p:nvSpPr>
        <p:spPr>
          <a:xfrm>
            <a:off x="5208270" y="277583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, so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42C234-D271-4B6A-890C-8049100F4BFE}"/>
              </a:ext>
            </a:extLst>
          </p:cNvPr>
          <p:cNvSpPr txBox="1"/>
          <p:nvPr/>
        </p:nvSpPr>
        <p:spPr>
          <a:xfrm>
            <a:off x="-140970" y="426173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, so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254E6C-1203-40B7-A27F-B9BBA9CCCDBB}"/>
              </a:ext>
            </a:extLst>
          </p:cNvPr>
          <p:cNvSpPr txBox="1"/>
          <p:nvPr/>
        </p:nvSpPr>
        <p:spPr>
          <a:xfrm>
            <a:off x="5292090" y="567143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because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11" name="Picture 10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xmlns="" id="{5FD7FB2F-A106-445F-8453-14C9B3F8E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42376" y="6351422"/>
            <a:ext cx="1988325" cy="49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9A5736-60EF-4C1A-858E-DE3B962808A3}"/>
              </a:ext>
            </a:extLst>
          </p:cNvPr>
          <p:cNvSpPr txBox="1"/>
          <p:nvPr/>
        </p:nvSpPr>
        <p:spPr>
          <a:xfrm>
            <a:off x="34290" y="335059"/>
            <a:ext cx="2055767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WB, page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BAA403-5E27-4843-9916-53A1600190DD}"/>
              </a:ext>
            </a:extLst>
          </p:cNvPr>
          <p:cNvSpPr txBox="1"/>
          <p:nvPr/>
        </p:nvSpPr>
        <p:spPr>
          <a:xfrm>
            <a:off x="6572250" y="4745609"/>
            <a:ext cx="429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, so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87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84BC26-689E-4960-AFEB-5A8BA83270EF}"/>
              </a:ext>
            </a:extLst>
          </p:cNvPr>
          <p:cNvSpPr txBox="1"/>
          <p:nvPr/>
        </p:nvSpPr>
        <p:spPr>
          <a:xfrm>
            <a:off x="2125685" y="248335"/>
            <a:ext cx="10165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b. Finish the sentences using your own ideas.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5F1217-D926-4526-9340-3C545802E85D}"/>
              </a:ext>
            </a:extLst>
          </p:cNvPr>
          <p:cNvSpPr txBox="1"/>
          <p:nvPr/>
        </p:nvSpPr>
        <p:spPr>
          <a:xfrm>
            <a:off x="34290" y="335059"/>
            <a:ext cx="2055767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WB, page 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843399-9141-4108-9980-01C05E47ABFC}"/>
              </a:ext>
            </a:extLst>
          </p:cNvPr>
          <p:cNvSpPr txBox="1"/>
          <p:nvPr/>
        </p:nvSpPr>
        <p:spPr>
          <a:xfrm>
            <a:off x="406283" y="898965"/>
            <a:ext cx="11872801" cy="541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1. I am helpful, so ______________________________________ _____________________________________________________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0070C0"/>
                </a:solidFill>
              </a:rPr>
              <a:t>2. 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I think he is selfish and unreliable because _____________________________________________________ </a:t>
            </a:r>
          </a:p>
          <a:p>
            <a:pPr>
              <a:lnSpc>
                <a:spcPct val="9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3. I think it's good to have a hobby, so ______________________ _____________________________________________________ </a:t>
            </a:r>
          </a:p>
          <a:p>
            <a:pPr>
              <a:lnSpc>
                <a:spcPct val="9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4. My friend passes all his tests because  ____________________ _____________________________________________________ </a:t>
            </a:r>
          </a:p>
          <a:p>
            <a:pPr>
              <a:lnSpc>
                <a:spcPct val="9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5. My sister spends too much time watching TV, so____________ _____________________________________________________ </a:t>
            </a:r>
          </a:p>
          <a:p>
            <a:pPr>
              <a:lnSpc>
                <a:spcPct val="90000"/>
              </a:lnSpc>
            </a:pPr>
            <a:r>
              <a:rPr lang="en-US" sz="3200" b="0" i="0" dirty="0">
                <a:solidFill>
                  <a:srgbClr val="0070C0"/>
                </a:solidFill>
                <a:effectLst/>
              </a:rPr>
              <a:t>6. All my family likes hiking, so ____________________________ _____________________________________________________</a:t>
            </a:r>
            <a:endParaRPr lang="en-US" sz="3200" spc="-1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65870E-5EFC-46AE-AFEE-051C14558459}"/>
              </a:ext>
            </a:extLst>
          </p:cNvPr>
          <p:cNvSpPr txBox="1"/>
          <p:nvPr/>
        </p:nvSpPr>
        <p:spPr>
          <a:xfrm>
            <a:off x="777241" y="860547"/>
            <a:ext cx="111113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F0000"/>
                </a:solidFill>
              </a:rPr>
              <a:t>			I often do chores at home to help out my </a:t>
            </a:r>
          </a:p>
          <a:p>
            <a:r>
              <a:rPr lang="en-US" sz="3200" i="1" dirty="0">
                <a:solidFill>
                  <a:srgbClr val="FF0000"/>
                </a:solidFill>
              </a:rPr>
              <a:t>								mom and dad. </a:t>
            </a:r>
            <a:endParaRPr lang="en-US" sz="3200" i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62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7A8D319-CEC8-4DAB-B24E-08D725C53F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3485" y="355419"/>
            <a:ext cx="4472148" cy="912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40E1A4-2B53-4DFE-BFEF-4CB6CF981C27}"/>
              </a:ext>
            </a:extLst>
          </p:cNvPr>
          <p:cNvSpPr txBox="1"/>
          <p:nvPr/>
        </p:nvSpPr>
        <p:spPr>
          <a:xfrm>
            <a:off x="573851" y="1344275"/>
            <a:ext cx="109798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d. In pairs: Tell your partner about a person you know.</a:t>
            </a:r>
            <a:br>
              <a:rPr lang="en-US" sz="3600" b="1" i="0" dirty="0">
                <a:solidFill>
                  <a:srgbClr val="002060"/>
                </a:solidFill>
                <a:effectLst/>
              </a:rPr>
            </a:br>
            <a:r>
              <a:rPr lang="en-US" sz="3600" b="1" i="0" dirty="0">
                <a:solidFill>
                  <a:srgbClr val="002060"/>
                </a:solidFill>
                <a:effectLst/>
              </a:rPr>
              <a:t>Describe his/her personality, and say why you think so.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C65A07-77F0-4657-B708-B2F4904A5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87" y="2615727"/>
            <a:ext cx="4548385" cy="2083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C5A92D9-F74D-47C2-AF47-498B2C1E44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7904" y="3359230"/>
            <a:ext cx="6019552" cy="201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04" y="11584"/>
            <a:ext cx="12081212" cy="6370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0" y="685800"/>
            <a:ext cx="5429250" cy="1200329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08159E9-CC8B-440C-9A24-B127002768D1}"/>
              </a:ext>
            </a:extLst>
          </p:cNvPr>
          <p:cNvSpPr txBox="1"/>
          <p:nvPr/>
        </p:nvSpPr>
        <p:spPr>
          <a:xfrm>
            <a:off x="3749040" y="26449"/>
            <a:ext cx="3737609" cy="46166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Extra Practice, WB page 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DD9D2E-1B4E-4016-94F3-E95ED6F2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2" y="303479"/>
            <a:ext cx="3509997" cy="78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B528443-B75C-4C8F-B903-343E2883AC86}"/>
              </a:ext>
            </a:extLst>
          </p:cNvPr>
          <p:cNvSpPr txBox="1"/>
          <p:nvPr/>
        </p:nvSpPr>
        <p:spPr>
          <a:xfrm>
            <a:off x="388620" y="1055846"/>
            <a:ext cx="118071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Choose two people from your family or friends and write about them. Use the new words in this lesson and your own ideas. Write 100 to 120 words.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br>
              <a:rPr lang="en-US" sz="3200" dirty="0">
                <a:solidFill>
                  <a:srgbClr val="002060"/>
                </a:solidFill>
              </a:rPr>
            </a:b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3070D8-54D9-450A-99CA-18BB30CE1D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47" b="12462"/>
          <a:stretch/>
        </p:blipFill>
        <p:spPr>
          <a:xfrm>
            <a:off x="7843" y="2663190"/>
            <a:ext cx="12176312" cy="419481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39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2" y="1271209"/>
            <a:ext cx="11473572" cy="5099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64498" y="466531"/>
            <a:ext cx="6643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Click the picture below to play the games.</a:t>
            </a:r>
          </a:p>
        </p:txBody>
      </p:sp>
    </p:spTree>
    <p:extLst>
      <p:ext uri="{BB962C8B-B14F-4D97-AF65-F5344CB8AC3E}">
        <p14:creationId xmlns:p14="http://schemas.microsoft.com/office/powerpoint/2010/main" val="293766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4577" y="44797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890" y="1706137"/>
            <a:ext cx="127330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endParaRPr lang="en-US" sz="3600" spc="-100" dirty="0">
              <a:solidFill>
                <a:srgbClr val="FF000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600" spc="-100" dirty="0">
                <a:solidFill>
                  <a:srgbClr val="FF0000"/>
                </a:solidFill>
              </a:rPr>
              <a:t>Grammar</a:t>
            </a:r>
            <a:r>
              <a:rPr lang="en-US" sz="3600" spc="-100" dirty="0">
                <a:solidFill>
                  <a:srgbClr val="0070C0"/>
                </a:solidFill>
              </a:rPr>
              <a:t>: using </a:t>
            </a:r>
            <a:r>
              <a:rPr lang="en-US" sz="3600" b="1" spc="-100" dirty="0">
                <a:solidFill>
                  <a:srgbClr val="0070C0"/>
                </a:solidFill>
              </a:rPr>
              <a:t>because </a:t>
            </a:r>
            <a:r>
              <a:rPr lang="en-US" sz="3600" spc="-100" dirty="0">
                <a:solidFill>
                  <a:srgbClr val="0070C0"/>
                </a:solidFill>
              </a:rPr>
              <a:t>to give a reason, and  </a:t>
            </a:r>
            <a:r>
              <a:rPr lang="en-US" sz="3600" b="1" spc="-100" dirty="0">
                <a:solidFill>
                  <a:srgbClr val="0070C0"/>
                </a:solidFill>
              </a:rPr>
              <a:t>so</a:t>
            </a:r>
            <a:r>
              <a:rPr lang="en-US" sz="3600" spc="-1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 to give a result.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3600" spc="-100" dirty="0">
              <a:solidFill>
                <a:srgbClr val="0070C0"/>
              </a:solidFill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600" spc="-100" dirty="0">
                <a:solidFill>
                  <a:srgbClr val="FF0000"/>
                </a:solidFill>
              </a:rPr>
              <a:t>Speaking</a:t>
            </a:r>
            <a:r>
              <a:rPr lang="en-US" sz="3600" spc="-100" dirty="0">
                <a:solidFill>
                  <a:srgbClr val="0070C0"/>
                </a:solidFill>
              </a:rPr>
              <a:t>:</a:t>
            </a:r>
            <a:r>
              <a:rPr lang="en-US" sz="3600" spc="-100" dirty="0">
                <a:solidFill>
                  <a:srgbClr val="0098A2"/>
                </a:solidFill>
              </a:rPr>
              <a:t> </a:t>
            </a:r>
            <a:r>
              <a:rPr lang="en-US" sz="3600" spc="-1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talking about a person you know.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3600" spc="-100" dirty="0">
              <a:solidFill>
                <a:srgbClr val="0070C0"/>
              </a:solidFill>
              <a:ea typeface="Arial" panose="020B0604020202020204" pitchFamily="34" charset="0"/>
              <a:cs typeface="JDCLK L+ Frutiger LT Std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600" spc="-100" dirty="0">
                <a:solidFill>
                  <a:srgbClr val="FF0000"/>
                </a:solidFill>
                <a:ea typeface="Arial" panose="020B0604020202020204" pitchFamily="34" charset="0"/>
                <a:cs typeface="JDCLK L+ Frutiger LT Std"/>
              </a:rPr>
              <a:t>Writing</a:t>
            </a:r>
            <a:r>
              <a:rPr lang="en-US" sz="3600" spc="-1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: writing about a family member or a friend.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3600" spc="-100" dirty="0">
              <a:solidFill>
                <a:srgbClr val="0070C0"/>
              </a:solidFill>
              <a:ea typeface="Arial" panose="020B0604020202020204" pitchFamily="34" charset="0"/>
              <a:cs typeface="JDCLK L+ Frutiger LT Std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3600" spc="-100" dirty="0">
              <a:solidFill>
                <a:srgbClr val="0070C0"/>
              </a:solidFill>
              <a:ea typeface="Arial" panose="020B0604020202020204" pitchFamily="34" charset="0"/>
              <a:cs typeface="JDCLK L+ Frutiger LT Std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3600" spc="-100" dirty="0">
              <a:solidFill>
                <a:srgbClr val="0070C0"/>
              </a:solidFill>
            </a:endParaRPr>
          </a:p>
          <a:p>
            <a:pPr marL="228600" indent="-228600"/>
            <a:endParaRPr lang="en-US" sz="3600" spc="-100" dirty="0">
              <a:solidFill>
                <a:srgbClr val="0098A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685800"/>
            <a:ext cx="208597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691" y="2346273"/>
            <a:ext cx="117195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Complete the grammar notes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i-Learn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page 5.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Do the exercises in WB, page 5.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on page 9,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DHA App on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452" y="386370"/>
            <a:ext cx="10789914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512" y="1475631"/>
            <a:ext cx="2112864" cy="627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192" y="2697850"/>
            <a:ext cx="3924756" cy="800564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855666" y="5697670"/>
            <a:ext cx="2616496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Franklin Gothic Demi Cond" panose="020B0706030402020204" pitchFamily="34" charset="0"/>
              </a:rPr>
              <a:t>Consolidation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3632" y="4129800"/>
            <a:ext cx="3959441" cy="80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617" y="451490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369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9575" y="979072"/>
            <a:ext cx="4931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Have a nice day! 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1679" y="3133709"/>
            <a:ext cx="10292691" cy="2807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use </a:t>
            </a:r>
            <a:r>
              <a:rPr lang="en-US" sz="3600" b="1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because </a:t>
            </a: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and </a:t>
            </a:r>
            <a:r>
              <a:rPr lang="en-US" sz="3600" b="1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so </a:t>
            </a: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to give a reason or a result .</a:t>
            </a:r>
            <a:endParaRPr lang="en-US" sz="3600" b="0" i="0" dirty="0">
              <a:solidFill>
                <a:srgbClr val="0070C0"/>
              </a:solidFill>
              <a:effectLst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talk about a person’s personality.</a:t>
            </a: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Arial" panose="020B0604020202020204" pitchFamily="34" charset="0"/>
                <a:cs typeface="JDCLK L+ Frutiger LT Std"/>
              </a:rPr>
              <a:t>write about a family member or a friend.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28" y="314142"/>
            <a:ext cx="4666149" cy="25661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113571-B1E1-47AD-9A66-36077DC09318}"/>
              </a:ext>
            </a:extLst>
          </p:cNvPr>
          <p:cNvSpPr txBox="1"/>
          <p:nvPr/>
        </p:nvSpPr>
        <p:spPr>
          <a:xfrm>
            <a:off x="45720" y="2438582"/>
            <a:ext cx="12104370" cy="43987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60325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i="1" spc="-150" dirty="0">
                <a:solidFill>
                  <a:srgbClr val="0070C0"/>
                </a:solidFill>
              </a:rPr>
              <a:t>________________</a:t>
            </a:r>
            <a:r>
              <a:rPr lang="en-US" sz="3200" i="1" spc="-150" dirty="0">
                <a:solidFill>
                  <a:srgbClr val="0070C0"/>
                </a:solidFill>
              </a:rPr>
              <a:t> 	 “</a:t>
            </a:r>
            <a:r>
              <a:rPr lang="en-US" sz="3200" b="0" i="1" spc="-150" dirty="0">
                <a:solidFill>
                  <a:srgbClr val="0070C0"/>
                </a:solidFill>
                <a:effectLst/>
              </a:rPr>
              <a:t>happy to do things for other people”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1" i="1" spc="-150" dirty="0">
                <a:solidFill>
                  <a:srgbClr val="0070C0"/>
                </a:solidFill>
              </a:rPr>
              <a:t>________________	</a:t>
            </a:r>
            <a:r>
              <a:rPr lang="en-US" sz="3200" i="1" spc="-150" dirty="0">
                <a:solidFill>
                  <a:srgbClr val="0070C0"/>
                </a:solidFill>
              </a:rPr>
              <a:t> “</a:t>
            </a:r>
            <a:r>
              <a:rPr lang="en-US" sz="3200" b="0" i="1" spc="-150" dirty="0">
                <a:solidFill>
                  <a:srgbClr val="0070C0"/>
                </a:solidFill>
                <a:effectLst/>
              </a:rPr>
              <a:t>not wanting to do work or be active” </a:t>
            </a:r>
            <a:r>
              <a:rPr lang="en-US" sz="3200" b="1" i="1" spc="-150" dirty="0">
                <a:solidFill>
                  <a:srgbClr val="0070C0"/>
                </a:solidFill>
              </a:rPr>
              <a:t>________________	</a:t>
            </a:r>
            <a:r>
              <a:rPr lang="en-US" sz="3200" i="1" spc="-150" dirty="0">
                <a:solidFill>
                  <a:srgbClr val="0070C0"/>
                </a:solidFill>
              </a:rPr>
              <a:t>“</a:t>
            </a:r>
            <a:r>
              <a:rPr lang="en-US" sz="3200" b="0" i="1" spc="-150" dirty="0">
                <a:solidFill>
                  <a:srgbClr val="0070C0"/>
                </a:solidFill>
                <a:effectLst/>
              </a:rPr>
              <a:t>thinking about themselves more than other people”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1" i="1" spc="-150" dirty="0">
                <a:solidFill>
                  <a:srgbClr val="0070C0"/>
                </a:solidFill>
              </a:rPr>
              <a:t>________________	</a:t>
            </a:r>
            <a:r>
              <a:rPr lang="en-US" sz="3200" i="1" spc="-150" dirty="0">
                <a:solidFill>
                  <a:srgbClr val="0070C0"/>
                </a:solidFill>
              </a:rPr>
              <a:t>“</a:t>
            </a:r>
            <a:r>
              <a:rPr lang="en-US" sz="3200" b="0" i="1" spc="-150" dirty="0">
                <a:solidFill>
                  <a:srgbClr val="0070C0"/>
                </a:solidFill>
                <a:effectLst/>
              </a:rPr>
              <a:t>not doing what they say they will do”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1" i="1" spc="-150" dirty="0">
                <a:solidFill>
                  <a:srgbClr val="0070C0"/>
                </a:solidFill>
              </a:rPr>
              <a:t>________________	</a:t>
            </a:r>
            <a:r>
              <a:rPr lang="en-US" sz="3200" i="1" spc="-150" dirty="0">
                <a:solidFill>
                  <a:srgbClr val="0070C0"/>
                </a:solidFill>
              </a:rPr>
              <a:t>“</a:t>
            </a:r>
            <a:r>
              <a:rPr lang="en-US" sz="3200" b="0" i="1" spc="-150" dirty="0">
                <a:solidFill>
                  <a:srgbClr val="0070C0"/>
                </a:solidFill>
                <a:effectLst/>
              </a:rPr>
              <a:t>good at learning and understanding things”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1" i="1" spc="-150" dirty="0">
                <a:solidFill>
                  <a:srgbClr val="0070C0"/>
                </a:solidFill>
              </a:rPr>
              <a:t>________________	</a:t>
            </a:r>
            <a:r>
              <a:rPr lang="en-US" sz="3200" i="1" spc="-150" dirty="0">
                <a:solidFill>
                  <a:srgbClr val="0070C0"/>
                </a:solidFill>
              </a:rPr>
              <a:t>“</a:t>
            </a:r>
            <a:r>
              <a:rPr lang="en-US" sz="3200" b="0" i="1" spc="-150" dirty="0">
                <a:solidFill>
                  <a:srgbClr val="0070C0"/>
                </a:solidFill>
                <a:effectLst/>
              </a:rPr>
              <a:t>not keeping their things clean and tidy”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1" i="1" spc="-150" dirty="0">
                <a:solidFill>
                  <a:srgbClr val="0070C0"/>
                </a:solidFill>
              </a:rPr>
              <a:t>________________	</a:t>
            </a:r>
            <a:r>
              <a:rPr lang="en-US" sz="3200" i="1" spc="-150" dirty="0">
                <a:solidFill>
                  <a:srgbClr val="0070C0"/>
                </a:solidFill>
              </a:rPr>
              <a:t> “</a:t>
            </a:r>
            <a:r>
              <a:rPr lang="en-US" sz="3200" b="0" i="1" spc="-150" dirty="0">
                <a:solidFill>
                  <a:srgbClr val="0070C0"/>
                </a:solidFill>
                <a:effectLst/>
              </a:rPr>
              <a:t>relaxed and happy, not worried or angry”</a:t>
            </a:r>
            <a:br>
              <a:rPr lang="en-US" sz="3200" b="0" i="1" spc="-150" dirty="0">
                <a:solidFill>
                  <a:srgbClr val="0070C0"/>
                </a:solidFill>
                <a:effectLst/>
              </a:rPr>
            </a:br>
            <a:r>
              <a:rPr lang="en-US" sz="3200" b="1" i="1" spc="-150" dirty="0">
                <a:solidFill>
                  <a:srgbClr val="0070C0"/>
                </a:solidFill>
              </a:rPr>
              <a:t>________________	</a:t>
            </a:r>
            <a:r>
              <a:rPr lang="en-US" sz="3200" i="1" spc="-150" dirty="0">
                <a:solidFill>
                  <a:srgbClr val="0070C0"/>
                </a:solidFill>
              </a:rPr>
              <a:t> “</a:t>
            </a:r>
            <a:r>
              <a:rPr lang="en-US" sz="3200" b="0" i="1" spc="-150" dirty="0">
                <a:solidFill>
                  <a:srgbClr val="0070C0"/>
                </a:solidFill>
                <a:effectLst/>
              </a:rPr>
              <a:t>friendly and generous”</a:t>
            </a:r>
            <a:endParaRPr lang="en-US" sz="3200" i="1" spc="-15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BE5F88-E39A-4D38-89E6-EE65646B8D56}"/>
              </a:ext>
            </a:extLst>
          </p:cNvPr>
          <p:cNvSpPr txBox="1"/>
          <p:nvPr/>
        </p:nvSpPr>
        <p:spPr>
          <a:xfrm>
            <a:off x="0" y="-21131"/>
            <a:ext cx="12192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a. Match the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 words </a:t>
            </a:r>
            <a:r>
              <a:rPr lang="en-US" sz="3600" b="1" dirty="0">
                <a:solidFill>
                  <a:srgbClr val="002060"/>
                </a:solidFill>
              </a:rPr>
              <a:t>with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 their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definitions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.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D49421-CE67-452A-B83E-E75CF9337728}"/>
              </a:ext>
            </a:extLst>
          </p:cNvPr>
          <p:cNvSpPr txBox="1"/>
          <p:nvPr/>
        </p:nvSpPr>
        <p:spPr>
          <a:xfrm>
            <a:off x="4400550" y="525780"/>
            <a:ext cx="7520940" cy="9787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0" i="0" dirty="0">
                <a:solidFill>
                  <a:srgbClr val="FF0000"/>
                </a:solidFill>
                <a:effectLst/>
              </a:rPr>
              <a:t>kind</a:t>
            </a:r>
            <a:r>
              <a:rPr lang="en-US" sz="3200" dirty="0">
                <a:solidFill>
                  <a:srgbClr val="FF0000"/>
                </a:solidFill>
              </a:rPr>
              <a:t>		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unreliable</a:t>
            </a:r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easygoing</a:t>
            </a:r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untidy</a:t>
            </a:r>
            <a:br>
              <a:rPr lang="en-US" sz="3200" b="0" i="0" dirty="0">
                <a:solidFill>
                  <a:srgbClr val="FF0000"/>
                </a:solidFill>
                <a:effectLst/>
              </a:rPr>
            </a:br>
            <a:r>
              <a:rPr lang="en-US" sz="3200" b="0" i="0" dirty="0">
                <a:solidFill>
                  <a:srgbClr val="FF0000"/>
                </a:solidFill>
                <a:effectLst/>
              </a:rPr>
              <a:t>helpful</a:t>
            </a:r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selfish</a:t>
            </a:r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lazy</a:t>
            </a:r>
            <a:r>
              <a:rPr lang="en-US" sz="3200" dirty="0">
                <a:solidFill>
                  <a:srgbClr val="FF0000"/>
                </a:solidFill>
              </a:rPr>
              <a:t>		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intelligent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b="1" spc="-100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16C6140D-6780-4DC0-8C93-4EB9862039C0}"/>
              </a:ext>
            </a:extLst>
          </p:cNvPr>
          <p:cNvSpPr/>
          <p:nvPr/>
        </p:nvSpPr>
        <p:spPr>
          <a:xfrm>
            <a:off x="68580" y="1504509"/>
            <a:ext cx="6480810" cy="792922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Which word</a:t>
            </a:r>
            <a:r>
              <a:rPr lang="en-US" sz="3200" dirty="0">
                <a:solidFill>
                  <a:srgbClr val="FF0000"/>
                </a:solidFill>
              </a:rPr>
              <a:t> means </a:t>
            </a:r>
            <a:r>
              <a:rPr lang="en-US" sz="3200" dirty="0">
                <a:solidFill>
                  <a:srgbClr val="0070C0"/>
                </a:solidFill>
              </a:rPr>
              <a:t>“__”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ED53F6F6-4A4D-4DF9-829E-249285CD62D0}"/>
              </a:ext>
            </a:extLst>
          </p:cNvPr>
          <p:cNvSpPr/>
          <p:nvPr/>
        </p:nvSpPr>
        <p:spPr>
          <a:xfrm>
            <a:off x="6789420" y="1559273"/>
            <a:ext cx="5314950" cy="74196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“Selfish” </a:t>
            </a:r>
            <a:r>
              <a:rPr lang="en-US" sz="3200" dirty="0">
                <a:solidFill>
                  <a:srgbClr val="002060"/>
                </a:solidFill>
              </a:rPr>
              <a:t>means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“__”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1FCC7B-FAB6-4207-8590-C6D163C5C727}"/>
              </a:ext>
            </a:extLst>
          </p:cNvPr>
          <p:cNvSpPr txBox="1"/>
          <p:nvPr/>
        </p:nvSpPr>
        <p:spPr>
          <a:xfrm>
            <a:off x="517022" y="2379599"/>
            <a:ext cx="2388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helpful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2A97C9-24E7-43A5-900D-AF138452F9B6}"/>
              </a:ext>
            </a:extLst>
          </p:cNvPr>
          <p:cNvSpPr txBox="1"/>
          <p:nvPr/>
        </p:nvSpPr>
        <p:spPr>
          <a:xfrm>
            <a:off x="97477" y="2433610"/>
            <a:ext cx="26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35D111-A20F-4980-B024-473A86F473A0}"/>
              </a:ext>
            </a:extLst>
          </p:cNvPr>
          <p:cNvSpPr txBox="1"/>
          <p:nvPr/>
        </p:nvSpPr>
        <p:spPr>
          <a:xfrm>
            <a:off x="498415" y="2897759"/>
            <a:ext cx="2388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lazy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958AD0D-0813-454A-A7DB-99545203D70B}"/>
              </a:ext>
            </a:extLst>
          </p:cNvPr>
          <p:cNvSpPr txBox="1"/>
          <p:nvPr/>
        </p:nvSpPr>
        <p:spPr>
          <a:xfrm>
            <a:off x="431912" y="4016415"/>
            <a:ext cx="2388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unreliable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D03B99-F0A6-497F-9686-CC0085DADCC3}"/>
              </a:ext>
            </a:extLst>
          </p:cNvPr>
          <p:cNvSpPr txBox="1"/>
          <p:nvPr/>
        </p:nvSpPr>
        <p:spPr>
          <a:xfrm>
            <a:off x="71746" y="3037271"/>
            <a:ext cx="26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0FF332-482E-4CDA-83D3-2959D5EB015A}"/>
              </a:ext>
            </a:extLst>
          </p:cNvPr>
          <p:cNvSpPr txBox="1"/>
          <p:nvPr/>
        </p:nvSpPr>
        <p:spPr>
          <a:xfrm>
            <a:off x="441812" y="3444420"/>
            <a:ext cx="2388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selfish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01B7B43-58BE-42C2-9DEA-2106B670A241}"/>
              </a:ext>
            </a:extLst>
          </p:cNvPr>
          <p:cNvSpPr txBox="1"/>
          <p:nvPr/>
        </p:nvSpPr>
        <p:spPr>
          <a:xfrm>
            <a:off x="429938" y="4525073"/>
            <a:ext cx="2388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intelligent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A0AF8A9-1664-488E-9BB4-CD4CB6459384}"/>
              </a:ext>
            </a:extLst>
          </p:cNvPr>
          <p:cNvSpPr txBox="1"/>
          <p:nvPr/>
        </p:nvSpPr>
        <p:spPr>
          <a:xfrm>
            <a:off x="427956" y="5069361"/>
            <a:ext cx="2388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untidy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1205CD2-4BEB-451F-A213-F0A7A8141DAB}"/>
              </a:ext>
            </a:extLst>
          </p:cNvPr>
          <p:cNvSpPr txBox="1"/>
          <p:nvPr/>
        </p:nvSpPr>
        <p:spPr>
          <a:xfrm>
            <a:off x="414103" y="5613642"/>
            <a:ext cx="2388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easygoing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8C82E85-E070-476D-9DAC-A0A6B81CE51C}"/>
              </a:ext>
            </a:extLst>
          </p:cNvPr>
          <p:cNvSpPr txBox="1"/>
          <p:nvPr/>
        </p:nvSpPr>
        <p:spPr>
          <a:xfrm>
            <a:off x="459629" y="6124526"/>
            <a:ext cx="2388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kind</a:t>
            </a:r>
            <a:endParaRPr lang="en-US" sz="36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30E243A-24E9-450A-B58C-3121CDFF233F}"/>
              </a:ext>
            </a:extLst>
          </p:cNvPr>
          <p:cNvSpPr txBox="1"/>
          <p:nvPr/>
        </p:nvSpPr>
        <p:spPr>
          <a:xfrm>
            <a:off x="69766" y="3569682"/>
            <a:ext cx="26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BAC6040-E5EE-4FCD-9579-F6BE526B2A5E}"/>
              </a:ext>
            </a:extLst>
          </p:cNvPr>
          <p:cNvSpPr txBox="1"/>
          <p:nvPr/>
        </p:nvSpPr>
        <p:spPr>
          <a:xfrm>
            <a:off x="57891" y="4104069"/>
            <a:ext cx="26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37F3077-CF85-42D3-AB77-37E5278A398D}"/>
              </a:ext>
            </a:extLst>
          </p:cNvPr>
          <p:cNvSpPr txBox="1"/>
          <p:nvPr/>
        </p:nvSpPr>
        <p:spPr>
          <a:xfrm>
            <a:off x="69767" y="4626588"/>
            <a:ext cx="26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8E0EA15-F6AC-44C0-B9BD-F5E670F3E399}"/>
              </a:ext>
            </a:extLst>
          </p:cNvPr>
          <p:cNvSpPr txBox="1"/>
          <p:nvPr/>
        </p:nvSpPr>
        <p:spPr>
          <a:xfrm>
            <a:off x="67789" y="5182749"/>
            <a:ext cx="26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D99B6F3-68AC-4577-97BD-5E03A161627E}"/>
              </a:ext>
            </a:extLst>
          </p:cNvPr>
          <p:cNvSpPr txBox="1"/>
          <p:nvPr/>
        </p:nvSpPr>
        <p:spPr>
          <a:xfrm>
            <a:off x="55914" y="5705263"/>
            <a:ext cx="26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C62DC7B-D207-44B5-84DE-B13FA9AC5DAC}"/>
              </a:ext>
            </a:extLst>
          </p:cNvPr>
          <p:cNvSpPr txBox="1"/>
          <p:nvPr/>
        </p:nvSpPr>
        <p:spPr>
          <a:xfrm>
            <a:off x="8065807" y="84409"/>
            <a:ext cx="42370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(Click on </a:t>
            </a:r>
            <a:r>
              <a:rPr lang="en-US" sz="2400" b="1" i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r>
              <a:rPr lang="en-US" sz="2400" i="1" dirty="0">
                <a:solidFill>
                  <a:srgbClr val="002060"/>
                </a:solidFill>
              </a:rPr>
              <a:t> to see the answers)</a:t>
            </a:r>
            <a:endParaRPr lang="en-US" sz="2400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75AAB30-209E-4992-B1C8-67403DFEB552}"/>
              </a:ext>
            </a:extLst>
          </p:cNvPr>
          <p:cNvSpPr txBox="1"/>
          <p:nvPr/>
        </p:nvSpPr>
        <p:spPr>
          <a:xfrm>
            <a:off x="21177" y="6195711"/>
            <a:ext cx="2659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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ECEE8D-C22E-48E6-80E7-F36723DF59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219" y="354329"/>
            <a:ext cx="12253280" cy="6469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9B0FD6-6380-473D-B930-CED4B623B8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9626" y="515557"/>
            <a:ext cx="6547672" cy="133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7278D2-FA97-478A-96A8-122A46D82D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913" y="369614"/>
            <a:ext cx="6216334" cy="5958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41F793-70D4-4445-9D19-DE2CCF4F06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401" y="5202151"/>
            <a:ext cx="2957469" cy="1208577"/>
          </a:xfrm>
          <a:prstGeom prst="rect">
            <a:avLst/>
          </a:prstGeom>
        </p:spPr>
      </p:pic>
      <p:sp>
        <p:nvSpPr>
          <p:cNvPr id="10" name="Rectangle 36">
            <a:hlinkClick r:id="" action="ppaction://noaction">
              <a:snd r:embed="rId6" name="CD1-TRACK 09.wav"/>
            </a:hlinkClick>
            <a:extLst>
              <a:ext uri="{FF2B5EF4-FFF2-40B4-BE49-F238E27FC236}">
                <a16:creationId xmlns:a16="http://schemas.microsoft.com/office/drawing/2014/main" xmlns="" id="{A3805AAC-3C89-44C8-AAB0-772F309F8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" y="151552"/>
            <a:ext cx="5565527" cy="11079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n-US" sz="6600" dirty="0">
                <a:solidFill>
                  <a:srgbClr val="FF0000"/>
                </a:solidFill>
                <a:sym typeface="Webdings" panose="05030102010509060703" pitchFamily="18" charset="2"/>
              </a:rPr>
              <a:t>				</a:t>
            </a:r>
            <a:r>
              <a:rPr lang="vi-VN" sz="6600" dirty="0">
                <a:solidFill>
                  <a:srgbClr val="FF0000"/>
                </a:solidFill>
                <a:sym typeface="Webdings" panose="05030102010509060703" pitchFamily="18" charset="2"/>
              </a:rPr>
              <a:t></a:t>
            </a:r>
            <a:endParaRPr lang="vi-VN" sz="66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96B727-CC25-4E31-BBBD-2CA09EDAA0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48639" y="354330"/>
            <a:ext cx="4341715" cy="650846"/>
          </a:xfrm>
          <a:prstGeom prst="rect">
            <a:avLst/>
          </a:prstGeom>
        </p:spPr>
      </p:pic>
      <p:sp>
        <p:nvSpPr>
          <p:cNvPr id="16" name="Rectangle 36">
            <a:hlinkClick r:id="" action="ppaction://noaction">
              <a:snd r:embed="rId8" name="CD1-TRACK 09_Segment_0.wav"/>
            </a:hlinkClick>
            <a:extLst>
              <a:ext uri="{FF2B5EF4-FFF2-40B4-BE49-F238E27FC236}">
                <a16:creationId xmlns:a16="http://schemas.microsoft.com/office/drawing/2014/main" xmlns="" id="{1343D0FF-4C71-4EBF-9652-026034B88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2401" y="5191834"/>
            <a:ext cx="3097094" cy="132343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4000" b="1" dirty="0">
              <a:solidFill>
                <a:srgbClr val="FF0000"/>
              </a:solidFill>
              <a:sym typeface="Webdings" panose="05030102010509060703" pitchFamily="18" charset="2"/>
            </a:endParaRPr>
          </a:p>
          <a:p>
            <a:pPr algn="r"/>
            <a:r>
              <a:rPr lang="vi-VN" sz="40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en-US" sz="4000" b="1" dirty="0">
              <a:solidFill>
                <a:srgbClr val="FF0000"/>
              </a:solidFill>
              <a:sym typeface="Webdings" panose="05030102010509060703" pitchFamily="18" charset="2"/>
            </a:endParaRPr>
          </a:p>
        </p:txBody>
      </p:sp>
      <p:pic>
        <p:nvPicPr>
          <p:cNvPr id="8" name="CD1-TRACK 09_Segment_0">
            <a:hlinkClick r:id="" action="ppaction://media"/>
            <a:extLst>
              <a:ext uri="{FF2B5EF4-FFF2-40B4-BE49-F238E27FC236}">
                <a16:creationId xmlns:a16="http://schemas.microsoft.com/office/drawing/2014/main" xmlns="" id="{5D5FCB0B-BF6A-401A-A450-91EF203E15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64418" y="1497330"/>
            <a:ext cx="754380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FC7FD9-DA5A-4914-91EA-23E5559874CD}"/>
              </a:ext>
            </a:extLst>
          </p:cNvPr>
          <p:cNvSpPr txBox="1"/>
          <p:nvPr/>
        </p:nvSpPr>
        <p:spPr>
          <a:xfrm>
            <a:off x="4377690" y="-80010"/>
            <a:ext cx="780669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i="0" dirty="0">
                <a:solidFill>
                  <a:srgbClr val="FF0000"/>
                </a:solidFill>
                <a:effectLst/>
                <a:sym typeface="Wingdings 2" panose="05020102010507070707" pitchFamily="18" charset="2"/>
              </a:rPr>
              <a:t>because</a:t>
            </a:r>
            <a:r>
              <a:rPr lang="en-US" sz="3200" b="1" i="0" dirty="0">
                <a:solidFill>
                  <a:srgbClr val="002060"/>
                </a:solidFill>
                <a:effectLst/>
                <a:sym typeface="Wingdings 2" panose="05020102010507070707" pitchFamily="18" charset="2"/>
              </a:rPr>
              <a:t> + </a:t>
            </a:r>
            <a:r>
              <a:rPr lang="en-US" sz="3200" b="1" u="sng" dirty="0">
                <a:solidFill>
                  <a:srgbClr val="7030A0"/>
                </a:solidFill>
              </a:rPr>
              <a:t>a reason</a:t>
            </a:r>
            <a:r>
              <a:rPr lang="en-US" sz="3200" b="1" i="0" dirty="0">
                <a:solidFill>
                  <a:srgbClr val="002060"/>
                </a:solidFill>
                <a:effectLst/>
                <a:highlight>
                  <a:srgbClr val="800080"/>
                </a:highlight>
                <a:sym typeface="Wingdings 2" panose="05020102010507070707" pitchFamily="18" charset="2"/>
              </a:rPr>
              <a:t></a:t>
            </a:r>
          </a:p>
          <a:p>
            <a:pPr algn="r"/>
            <a:r>
              <a:rPr lang="en-US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so </a:t>
            </a:r>
            <a:r>
              <a:rPr lang="en-US" sz="3200" b="1" dirty="0">
                <a:solidFill>
                  <a:srgbClr val="002060"/>
                </a:solidFill>
                <a:sym typeface="Wingdings 2" panose="05020102010507070707" pitchFamily="18" charset="2"/>
              </a:rPr>
              <a:t> +   </a:t>
            </a:r>
            <a:r>
              <a:rPr lang="en-US" sz="3200" b="1" u="sng" dirty="0">
                <a:solidFill>
                  <a:srgbClr val="00B050"/>
                </a:solidFill>
              </a:rPr>
              <a:t>a result</a:t>
            </a:r>
            <a:r>
              <a:rPr lang="en-US" sz="3200" b="1" i="0" dirty="0">
                <a:solidFill>
                  <a:srgbClr val="00B050"/>
                </a:solidFill>
                <a:effectLst/>
                <a:highlight>
                  <a:srgbClr val="008000"/>
                </a:highlight>
                <a:sym typeface="Wingdings 2" panose="05020102010507070707" pitchFamily="18" charset="2"/>
              </a:rPr>
              <a:t></a:t>
            </a:r>
            <a:endParaRPr lang="en-US" sz="3200" dirty="0">
              <a:solidFill>
                <a:srgbClr val="00B050"/>
              </a:solidFill>
              <a:highlight>
                <a:srgbClr val="0080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94DAC5-32C0-4EB9-A78F-74497AE593FC}"/>
              </a:ext>
            </a:extLst>
          </p:cNvPr>
          <p:cNvSpPr txBox="1"/>
          <p:nvPr/>
        </p:nvSpPr>
        <p:spPr>
          <a:xfrm>
            <a:off x="852945" y="3013513"/>
            <a:ext cx="10417035" cy="2914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B050"/>
                </a:solidFill>
              </a:rPr>
              <a:t>I missed the bus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because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7030A0"/>
                </a:solidFill>
              </a:rPr>
              <a:t>I woke up late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B050"/>
                </a:solidFill>
              </a:rPr>
              <a:t>My brother knows many things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because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7030A0"/>
                </a:solidFill>
              </a:rPr>
              <a:t>he reads a lot.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7030A0"/>
                </a:solidFill>
              </a:rPr>
              <a:t>I woke up late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b="1" dirty="0">
                <a:solidFill>
                  <a:srgbClr val="FF0000"/>
                </a:solidFill>
              </a:rPr>
              <a:t>so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B050"/>
                </a:solidFill>
              </a:rPr>
              <a:t>I missed the bus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7030A0"/>
                </a:solidFill>
              </a:rPr>
              <a:t>My brother reads a lot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b="1" dirty="0">
                <a:solidFill>
                  <a:srgbClr val="FF0000"/>
                </a:solidFill>
              </a:rPr>
              <a:t>so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B050"/>
                </a:solidFill>
              </a:rPr>
              <a:t>he knows many things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366D92C-3AF1-4D15-89D6-89700D4FA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96"/>
          <a:stretch/>
        </p:blipFill>
        <p:spPr>
          <a:xfrm>
            <a:off x="23135" y="0"/>
            <a:ext cx="4304748" cy="734163"/>
          </a:xfrm>
          <a:prstGeom prst="round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527536-259A-4EAF-BE2D-5FCAA5751790}"/>
              </a:ext>
            </a:extLst>
          </p:cNvPr>
          <p:cNvSpPr txBox="1"/>
          <p:nvPr/>
        </p:nvSpPr>
        <p:spPr>
          <a:xfrm>
            <a:off x="817183" y="561799"/>
            <a:ext cx="57893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Look and read the sentences: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8FBB41-6350-4657-B846-82E9A09070BF}"/>
              </a:ext>
            </a:extLst>
          </p:cNvPr>
          <p:cNvSpPr txBox="1"/>
          <p:nvPr/>
        </p:nvSpPr>
        <p:spPr>
          <a:xfrm>
            <a:off x="2514600" y="3417570"/>
            <a:ext cx="882678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spc="-100" dirty="0">
                <a:solidFill>
                  <a:srgbClr val="00B050"/>
                </a:solidFill>
              </a:rPr>
              <a:t>I missed the bus</a:t>
            </a:r>
            <a:r>
              <a:rPr lang="en-US" sz="3200" spc="-100" dirty="0">
                <a:solidFill>
                  <a:srgbClr val="0070C0"/>
                </a:solidFill>
              </a:rPr>
              <a:t> </a:t>
            </a:r>
            <a:r>
              <a:rPr lang="en-US" sz="3200" b="1" spc="-100" dirty="0">
                <a:solidFill>
                  <a:srgbClr val="FF0000"/>
                </a:solidFill>
              </a:rPr>
              <a:t>because</a:t>
            </a:r>
            <a:r>
              <a:rPr lang="en-US" sz="3200" b="1" spc="-100" dirty="0">
                <a:solidFill>
                  <a:srgbClr val="0070C0"/>
                </a:solidFill>
              </a:rPr>
              <a:t> </a:t>
            </a:r>
            <a:r>
              <a:rPr lang="en-US" sz="3200" spc="-100" dirty="0">
                <a:solidFill>
                  <a:srgbClr val="7030A0"/>
                </a:solidFill>
              </a:rPr>
              <a:t>I woke up late</a:t>
            </a:r>
            <a:r>
              <a:rPr lang="en-US" sz="3200" spc="-100" dirty="0">
                <a:solidFill>
                  <a:srgbClr val="0070C0"/>
                </a:solidFill>
              </a:rPr>
              <a:t>.</a:t>
            </a:r>
          </a:p>
          <a:p>
            <a:r>
              <a:rPr lang="en-US" sz="3200" spc="-100" dirty="0">
                <a:solidFill>
                  <a:srgbClr val="00B050"/>
                </a:solidFill>
              </a:rPr>
              <a:t>My brother knows many things</a:t>
            </a:r>
            <a:r>
              <a:rPr lang="en-US" sz="3200" spc="-100" dirty="0">
                <a:solidFill>
                  <a:srgbClr val="0070C0"/>
                </a:solidFill>
              </a:rPr>
              <a:t> </a:t>
            </a:r>
            <a:r>
              <a:rPr lang="en-US" sz="3200" b="1" spc="-100" dirty="0">
                <a:solidFill>
                  <a:srgbClr val="FF0000"/>
                </a:solidFill>
              </a:rPr>
              <a:t>because</a:t>
            </a:r>
            <a:r>
              <a:rPr lang="en-US" sz="3200" b="1" spc="-100" dirty="0">
                <a:solidFill>
                  <a:srgbClr val="0070C0"/>
                </a:solidFill>
              </a:rPr>
              <a:t> </a:t>
            </a:r>
            <a:r>
              <a:rPr lang="en-US" sz="3200" spc="-100" dirty="0">
                <a:solidFill>
                  <a:srgbClr val="7030A0"/>
                </a:solidFill>
              </a:rPr>
              <a:t>he reads a lot.</a:t>
            </a:r>
          </a:p>
          <a:p>
            <a:r>
              <a:rPr lang="en-US" sz="3200" spc="-100" dirty="0">
                <a:solidFill>
                  <a:srgbClr val="7030A0"/>
                </a:solidFill>
              </a:rPr>
              <a:t>I woke up late</a:t>
            </a:r>
            <a:r>
              <a:rPr lang="en-US" sz="3200" spc="-100" dirty="0">
                <a:solidFill>
                  <a:srgbClr val="0070C0"/>
                </a:solidFill>
              </a:rPr>
              <a:t>, </a:t>
            </a:r>
            <a:r>
              <a:rPr lang="en-US" sz="3200" b="1" spc="-100" dirty="0">
                <a:solidFill>
                  <a:srgbClr val="FF0000"/>
                </a:solidFill>
              </a:rPr>
              <a:t>so</a:t>
            </a:r>
            <a:r>
              <a:rPr lang="en-US" sz="3200" b="1" spc="-100" dirty="0">
                <a:solidFill>
                  <a:srgbClr val="0070C0"/>
                </a:solidFill>
              </a:rPr>
              <a:t> </a:t>
            </a:r>
            <a:r>
              <a:rPr lang="en-US" sz="3200" spc="-100" dirty="0">
                <a:solidFill>
                  <a:srgbClr val="00B050"/>
                </a:solidFill>
              </a:rPr>
              <a:t>I missed the bus</a:t>
            </a:r>
            <a:r>
              <a:rPr lang="en-US" sz="3200" spc="-100" dirty="0">
                <a:solidFill>
                  <a:srgbClr val="0070C0"/>
                </a:solidFill>
              </a:rPr>
              <a:t>.</a:t>
            </a:r>
          </a:p>
          <a:p>
            <a:r>
              <a:rPr lang="en-US" sz="3200" spc="-100" dirty="0">
                <a:solidFill>
                  <a:srgbClr val="7030A0"/>
                </a:solidFill>
              </a:rPr>
              <a:t>My brother reads a lot</a:t>
            </a:r>
            <a:r>
              <a:rPr lang="en-US" sz="3200" spc="-100" dirty="0">
                <a:solidFill>
                  <a:srgbClr val="0070C0"/>
                </a:solidFill>
              </a:rPr>
              <a:t>, </a:t>
            </a:r>
            <a:r>
              <a:rPr lang="en-US" sz="3200" b="1" spc="-100" dirty="0">
                <a:solidFill>
                  <a:srgbClr val="FF0000"/>
                </a:solidFill>
              </a:rPr>
              <a:t>so</a:t>
            </a:r>
            <a:r>
              <a:rPr lang="en-US" sz="3200" b="1" spc="-100" dirty="0">
                <a:solidFill>
                  <a:srgbClr val="0070C0"/>
                </a:solidFill>
              </a:rPr>
              <a:t> </a:t>
            </a:r>
            <a:r>
              <a:rPr lang="en-US" sz="3200" spc="-100" dirty="0">
                <a:solidFill>
                  <a:srgbClr val="00B050"/>
                </a:solidFill>
              </a:rPr>
              <a:t>he knows many things</a:t>
            </a:r>
            <a:r>
              <a:rPr lang="en-US" sz="3200" spc="-1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42E2A1-C3D8-47D5-BFEF-F9EA70A0AF31}"/>
              </a:ext>
            </a:extLst>
          </p:cNvPr>
          <p:cNvSpPr txBox="1"/>
          <p:nvPr/>
        </p:nvSpPr>
        <p:spPr>
          <a:xfrm>
            <a:off x="777240" y="568375"/>
            <a:ext cx="3989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  <a:latin typeface="HelveticaNeueLTStd-BlkCn"/>
              </a:rPr>
              <a:t>Meaning and Use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E3DF97-CB67-4610-8AB6-146955DC7AD7}"/>
              </a:ext>
            </a:extLst>
          </p:cNvPr>
          <p:cNvSpPr txBox="1"/>
          <p:nvPr/>
        </p:nvSpPr>
        <p:spPr>
          <a:xfrm>
            <a:off x="982980" y="1204436"/>
            <a:ext cx="961263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A"/>
            </a:pPr>
            <a:r>
              <a:rPr lang="en-US" sz="3200" dirty="0">
                <a:solidFill>
                  <a:srgbClr val="0070C0"/>
                </a:solidFill>
              </a:rPr>
              <a:t>We use </a:t>
            </a:r>
            <a:r>
              <a:rPr lang="en-US" sz="3200" b="1" dirty="0">
                <a:solidFill>
                  <a:srgbClr val="FF0000"/>
                </a:solidFill>
              </a:rPr>
              <a:t>because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to give </a:t>
            </a:r>
            <a:r>
              <a:rPr lang="en-US" sz="3200" b="1" u="sng" dirty="0">
                <a:solidFill>
                  <a:srgbClr val="7030A0"/>
                </a:solidFill>
              </a:rPr>
              <a:t>a reason</a:t>
            </a:r>
            <a:r>
              <a:rPr lang="en-US" sz="3200" b="1" dirty="0">
                <a:solidFill>
                  <a:srgbClr val="7030A0"/>
                </a:solidFill>
              </a:rPr>
              <a:t>   </a:t>
            </a:r>
            <a:r>
              <a:rPr lang="en-US" b="1" dirty="0">
                <a:solidFill>
                  <a:srgbClr val="7030A0"/>
                </a:solidFill>
              </a:rPr>
              <a:t>               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  <a:p>
            <a:r>
              <a:rPr lang="en-US" sz="3200" i="1" dirty="0">
                <a:solidFill>
                  <a:srgbClr val="00B050"/>
                </a:solidFill>
              </a:rPr>
              <a:t>	</a:t>
            </a:r>
            <a:r>
              <a:rPr lang="en-US" sz="3200" i="1" u="sng" dirty="0">
                <a:solidFill>
                  <a:srgbClr val="00B050"/>
                </a:solidFill>
              </a:rPr>
              <a:t>She always helps other people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because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i="1" u="sng" dirty="0">
                <a:solidFill>
                  <a:srgbClr val="7030A0"/>
                </a:solidFill>
              </a:rPr>
              <a:t>she is kind</a:t>
            </a:r>
            <a:r>
              <a:rPr lang="en-US" sz="3200" i="1" dirty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A"/>
            </a:pPr>
            <a:r>
              <a:rPr lang="en-US" sz="3200" dirty="0">
                <a:solidFill>
                  <a:srgbClr val="0070C0"/>
                </a:solidFill>
              </a:rPr>
              <a:t>We use </a:t>
            </a:r>
            <a:r>
              <a:rPr lang="en-US" sz="3200" b="1" dirty="0">
                <a:solidFill>
                  <a:srgbClr val="FF0000"/>
                </a:solidFill>
              </a:rPr>
              <a:t>so</a:t>
            </a:r>
            <a:r>
              <a:rPr lang="en-US" sz="3200" dirty="0">
                <a:solidFill>
                  <a:srgbClr val="0070C0"/>
                </a:solidFill>
              </a:rPr>
              <a:t> to talk about </a:t>
            </a:r>
            <a:r>
              <a:rPr lang="en-US" sz="3200" b="1" u="sng" dirty="0">
                <a:solidFill>
                  <a:srgbClr val="00B050"/>
                </a:solidFill>
              </a:rPr>
              <a:t>a result</a:t>
            </a:r>
            <a:r>
              <a:rPr lang="en-US" sz="3200" b="1" dirty="0">
                <a:solidFill>
                  <a:srgbClr val="00B050"/>
                </a:solidFill>
              </a:rPr>
              <a:t>             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  <a:p>
            <a:r>
              <a:rPr lang="en-US" sz="3200" i="1" dirty="0">
                <a:solidFill>
                  <a:srgbClr val="7030A0"/>
                </a:solidFill>
              </a:rPr>
              <a:t>	</a:t>
            </a:r>
            <a:r>
              <a:rPr lang="en-US" sz="3200" i="1" u="sng" dirty="0">
                <a:solidFill>
                  <a:srgbClr val="7030A0"/>
                </a:solidFill>
              </a:rPr>
              <a:t>She is kind</a:t>
            </a:r>
            <a:r>
              <a:rPr lang="en-US" sz="3200" i="1" dirty="0">
                <a:solidFill>
                  <a:srgbClr val="002060"/>
                </a:solidFill>
              </a:rPr>
              <a:t>,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so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i="1" u="sng" dirty="0">
                <a:solidFill>
                  <a:srgbClr val="00B050"/>
                </a:solidFill>
              </a:rPr>
              <a:t>she always helps other people</a:t>
            </a:r>
            <a:r>
              <a:rPr lang="en-US" sz="3200" i="1" dirty="0">
                <a:solidFill>
                  <a:srgbClr val="0070C0"/>
                </a:solidFill>
              </a:rPr>
              <a:t>.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endParaRPr lang="en-US" sz="3200" i="1" dirty="0">
              <a:solidFill>
                <a:srgbClr val="0070C0"/>
              </a:solidFill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xmlns="" id="{BAB3B3D7-B324-4511-A159-7643A55C11A2}"/>
              </a:ext>
            </a:extLst>
          </p:cNvPr>
          <p:cNvSpPr/>
          <p:nvPr/>
        </p:nvSpPr>
        <p:spPr>
          <a:xfrm>
            <a:off x="7075170" y="1386156"/>
            <a:ext cx="880110" cy="24363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xmlns="" id="{E0A7C389-2982-4AA3-BC9E-340C6321D056}"/>
              </a:ext>
            </a:extLst>
          </p:cNvPr>
          <p:cNvSpPr/>
          <p:nvPr/>
        </p:nvSpPr>
        <p:spPr>
          <a:xfrm>
            <a:off x="7033260" y="2361516"/>
            <a:ext cx="880110" cy="243631"/>
          </a:xfrm>
          <a:prstGeom prst="flowChart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2FAF19-6A6A-493B-82BD-C79B5B1EEEB4}"/>
              </a:ext>
            </a:extLst>
          </p:cNvPr>
          <p:cNvSpPr txBox="1"/>
          <p:nvPr/>
        </p:nvSpPr>
        <p:spPr>
          <a:xfrm>
            <a:off x="11705" y="5080459"/>
            <a:ext cx="31886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i="0" u="sng" dirty="0">
                <a:solidFill>
                  <a:srgbClr val="FF0000"/>
                </a:solidFill>
                <a:effectLst/>
              </a:rPr>
              <a:t>Note: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 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2E6E6A0-2D4E-41FB-870D-6D89BA907451}"/>
              </a:ext>
            </a:extLst>
          </p:cNvPr>
          <p:cNvSpPr txBox="1"/>
          <p:nvPr/>
        </p:nvSpPr>
        <p:spPr>
          <a:xfrm>
            <a:off x="1485900" y="5636719"/>
            <a:ext cx="1068705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i="0" dirty="0">
                <a:solidFill>
                  <a:srgbClr val="00B050"/>
                </a:solidFill>
                <a:effectLst/>
              </a:rPr>
              <a:t>If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so</a:t>
            </a:r>
            <a:r>
              <a:rPr lang="en-US" sz="3600" i="0" dirty="0">
                <a:solidFill>
                  <a:srgbClr val="00B050"/>
                </a:solidFill>
                <a:effectLst/>
              </a:rPr>
              <a:t> connects two clauses, we put a </a:t>
            </a:r>
            <a:r>
              <a:rPr lang="en-US" sz="3600" b="1" i="0" dirty="0">
                <a:solidFill>
                  <a:srgbClr val="FF0000"/>
                </a:solidFill>
                <a:effectLst/>
              </a:rPr>
              <a:t>comma</a:t>
            </a:r>
            <a:r>
              <a:rPr lang="en-US" sz="3600" i="0" dirty="0">
                <a:solidFill>
                  <a:srgbClr val="00B050"/>
                </a:solidFill>
                <a:effectLst/>
              </a:rPr>
              <a:t> (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,</a:t>
            </a:r>
            <a:r>
              <a:rPr lang="en-US" sz="3600" i="0" dirty="0">
                <a:solidFill>
                  <a:srgbClr val="00B050"/>
                </a:solidFill>
                <a:effectLst/>
              </a:rPr>
              <a:t>) before it.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5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00"/>
                            </p:stCondLst>
                            <p:childTnLst>
                              <p:par>
                                <p:cTn id="48" presetID="28" presetClass="emph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400"/>
                            </p:stCondLst>
                            <p:childTnLst>
                              <p:par>
                                <p:cTn id="5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8" presetClass="emph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4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ED14B6-8D3F-4D87-9D4F-1840AE0B00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490" y="652266"/>
            <a:ext cx="8502400" cy="5667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0B251D-99DC-4C1D-8DFA-C30053D47B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7162" y="163523"/>
            <a:ext cx="7922683" cy="161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6969</TotalTime>
  <Words>633</Words>
  <Application>Microsoft Office PowerPoint</Application>
  <PresentationFormat>Custom</PresentationFormat>
  <Paragraphs>108</Paragraphs>
  <Slides>20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AutoBVT</cp:lastModifiedBy>
  <cp:revision>440</cp:revision>
  <dcterms:created xsi:type="dcterms:W3CDTF">2022-02-12T14:14:43Z</dcterms:created>
  <dcterms:modified xsi:type="dcterms:W3CDTF">2025-01-02T13:03:22Z</dcterms:modified>
</cp:coreProperties>
</file>