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01" r:id="rId2"/>
    <p:sldId id="257" r:id="rId3"/>
    <p:sldId id="284" r:id="rId4"/>
    <p:sldId id="285" r:id="rId5"/>
    <p:sldId id="270" r:id="rId6"/>
    <p:sldId id="342" r:id="rId7"/>
    <p:sldId id="318" r:id="rId8"/>
    <p:sldId id="347" r:id="rId9"/>
    <p:sldId id="349" r:id="rId10"/>
    <p:sldId id="281" r:id="rId11"/>
    <p:sldId id="350" r:id="rId12"/>
    <p:sldId id="343" r:id="rId13"/>
    <p:sldId id="351" r:id="rId14"/>
    <p:sldId id="352" r:id="rId15"/>
    <p:sldId id="354" r:id="rId16"/>
    <p:sldId id="271" r:id="rId17"/>
    <p:sldId id="338" r:id="rId18"/>
    <p:sldId id="355" r:id="rId19"/>
    <p:sldId id="356" r:id="rId20"/>
    <p:sldId id="359" r:id="rId21"/>
    <p:sldId id="358" r:id="rId22"/>
    <p:sldId id="331" r:id="rId23"/>
    <p:sldId id="269" r:id="rId24"/>
    <p:sldId id="295" r:id="rId2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9" clrIdx="0">
    <p:extLst>
      <p:ext uri="{19B8F6BF-5375-455C-9EA6-DF929625EA0E}">
        <p15:presenceInfo xmlns=""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B264B-3A8B-0046-95C4-0CB5CB26EA54}" v="3" dt="2022-06-19T03:01:44.223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1" autoAdjust="0"/>
    <p:restoredTop sz="94992"/>
  </p:normalViewPr>
  <p:slideViewPr>
    <p:cSldViewPr snapToGrid="0" snapToObjects="1">
      <p:cViewPr varScale="1">
        <p:scale>
          <a:sx n="69" d="100"/>
          <a:sy n="69" d="100"/>
        </p:scale>
        <p:origin x="-49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721E-E1E1-43DA-AA5D-BC2BE81FF2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9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5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F1AE-EBE2-4ACD-BC16-664CDFD5F08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A956-38DE-4F33-936A-2A32EB4C2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5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3.1</a:t>
            </a:r>
          </a:p>
        </p:txBody>
      </p:sp>
    </p:spTree>
    <p:extLst>
      <p:ext uri="{BB962C8B-B14F-4D97-AF65-F5344CB8AC3E}">
        <p14:creationId xmlns:p14="http://schemas.microsoft.com/office/powerpoint/2010/main" val="1994572895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=""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=""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duhome.com.vn/DHALesson?idGrade=19&amp;idSubject=1&amp;idSeries=117&amp;idTheme=979&amp;IdLevel=1&amp;idThemeServer=61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36457" y="2047165"/>
            <a:ext cx="68449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4: INTERNATIONAL ORGANIZATIONS AND CHARITIES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34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080" y="1432560"/>
            <a:ext cx="11460480" cy="5196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1. The present perfect tense is used to talk about completed events or actions when the exact time they happened is unknown or unimportant.</a:t>
            </a:r>
          </a:p>
          <a:p>
            <a:pPr marL="0" indent="0">
              <a:buNone/>
            </a:pPr>
            <a:r>
              <a:rPr lang="en-US" sz="3200" i="1" dirty="0"/>
              <a:t>Ex: They</a:t>
            </a:r>
            <a:r>
              <a:rPr lang="en-US" sz="3200" i="1" u="sng" dirty="0"/>
              <a:t>'ve helped</a:t>
            </a:r>
            <a:r>
              <a:rPr lang="en-US" sz="3200" i="1" dirty="0"/>
              <a:t> millions of people.</a:t>
            </a:r>
            <a:endParaRPr lang="en-US" sz="3200" b="1" i="1" dirty="0">
              <a:solidFill>
                <a:srgbClr val="FF0000"/>
              </a:solidFill>
            </a:endParaRPr>
          </a:p>
          <a:p>
            <a:r>
              <a:rPr lang="en-US" sz="3200" dirty="0"/>
              <a:t>I (read) ______________ that books many times.  </a:t>
            </a:r>
          </a:p>
          <a:p>
            <a:r>
              <a:rPr lang="en-US" sz="3200" dirty="0"/>
              <a:t>She (already have) ______________ breakfast this morning.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Common words or phrases: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already, yet, several times, many times, ever, never, just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A88C83-64F6-845C-4FE2-FB1FE9381DEB}"/>
              </a:ext>
            </a:extLst>
          </p:cNvPr>
          <p:cNvSpPr txBox="1"/>
          <p:nvPr/>
        </p:nvSpPr>
        <p:spPr>
          <a:xfrm>
            <a:off x="2362200" y="765016"/>
            <a:ext cx="6355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THE PRESENT PERFECT TENSE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73D04B6-2F49-FFB3-8FE6-B91022A6DD29}"/>
              </a:ext>
            </a:extLst>
          </p:cNvPr>
          <p:cNvSpPr txBox="1"/>
          <p:nvPr/>
        </p:nvSpPr>
        <p:spPr>
          <a:xfrm>
            <a:off x="5562600" y="290576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795001-F830-18BA-F700-3962F2890DAE}"/>
              </a:ext>
            </a:extLst>
          </p:cNvPr>
          <p:cNvSpPr txBox="1"/>
          <p:nvPr/>
        </p:nvSpPr>
        <p:spPr>
          <a:xfrm>
            <a:off x="2214880" y="3362960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dirty="0">
                <a:solidFill>
                  <a:srgbClr val="FF0000"/>
                </a:solidFill>
              </a:rPr>
              <a:t>have read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A369F2F-BABE-3A39-C593-DBA4184DCD80}"/>
              </a:ext>
            </a:extLst>
          </p:cNvPr>
          <p:cNvSpPr txBox="1"/>
          <p:nvPr/>
        </p:nvSpPr>
        <p:spPr>
          <a:xfrm>
            <a:off x="3902892" y="3954397"/>
            <a:ext cx="29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has already had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080" y="1432560"/>
            <a:ext cx="11460480" cy="51968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b="1" dirty="0"/>
              <a:t>2. The present perfect tense is used to talk about the duration (how long?) of an action that started in the past and is still continuing.</a:t>
            </a:r>
          </a:p>
          <a:p>
            <a:pPr marL="0" indent="0">
              <a:buNone/>
            </a:pPr>
            <a:r>
              <a:rPr lang="en-US" sz="3500" i="1" dirty="0"/>
              <a:t>Ex: He's worked for the charity for five years.</a:t>
            </a:r>
          </a:p>
          <a:p>
            <a:pPr marL="0" indent="0">
              <a:buNone/>
            </a:pPr>
            <a:r>
              <a:rPr lang="en-US" sz="3500" i="1" dirty="0"/>
              <a:t>      They've raised awareness about conservation since 2003.</a:t>
            </a:r>
          </a:p>
          <a:p>
            <a:r>
              <a:rPr lang="en-US" sz="3500" dirty="0"/>
              <a:t>I (know) ______________ my best friend for a long time.  </a:t>
            </a:r>
          </a:p>
          <a:p>
            <a:r>
              <a:rPr lang="en-US" sz="3500" dirty="0"/>
              <a:t>He (check) ______________ his email since nine o’clock. 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b="1" dirty="0">
                <a:solidFill>
                  <a:srgbClr val="0070C0"/>
                </a:solidFill>
              </a:rPr>
              <a:t>Common words or phrases:</a:t>
            </a:r>
            <a:r>
              <a:rPr lang="en-US" sz="3500" dirty="0">
                <a:solidFill>
                  <a:srgbClr val="0070C0"/>
                </a:solidFill>
              </a:rPr>
              <a:t> </a:t>
            </a:r>
          </a:p>
          <a:p>
            <a:r>
              <a:rPr lang="en-US" sz="3500" b="1" dirty="0">
                <a:solidFill>
                  <a:srgbClr val="0070C0"/>
                </a:solidFill>
              </a:rPr>
              <a:t>since</a:t>
            </a:r>
            <a:r>
              <a:rPr lang="en-US" sz="3500" dirty="0">
                <a:solidFill>
                  <a:srgbClr val="0070C0"/>
                </a:solidFill>
              </a:rPr>
              <a:t> + a point in time (since 2010, since July, since I was born, etc.)</a:t>
            </a:r>
          </a:p>
          <a:p>
            <a:r>
              <a:rPr lang="en-US" sz="3500" b="1" dirty="0">
                <a:solidFill>
                  <a:srgbClr val="0070C0"/>
                </a:solidFill>
              </a:rPr>
              <a:t>for</a:t>
            </a:r>
            <a:r>
              <a:rPr lang="en-US" sz="3500" dirty="0">
                <a:solidFill>
                  <a:srgbClr val="0070C0"/>
                </a:solidFill>
              </a:rPr>
              <a:t> + duration (for 2 years, for a minute, for a long time, etc.)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A88C83-64F6-845C-4FE2-FB1FE9381DEB}"/>
              </a:ext>
            </a:extLst>
          </p:cNvPr>
          <p:cNvSpPr txBox="1"/>
          <p:nvPr/>
        </p:nvSpPr>
        <p:spPr>
          <a:xfrm>
            <a:off x="2362200" y="765016"/>
            <a:ext cx="6355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THE PRESENT PERFECT TENSE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79B2D0-52B7-C975-B724-72D60492A64C}"/>
              </a:ext>
            </a:extLst>
          </p:cNvPr>
          <p:cNvSpPr txBox="1"/>
          <p:nvPr/>
        </p:nvSpPr>
        <p:spPr>
          <a:xfrm>
            <a:off x="2438400" y="3167390"/>
            <a:ext cx="29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have known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013A71-0BC1-9BBB-77E5-E4B08AC8AD25}"/>
              </a:ext>
            </a:extLst>
          </p:cNvPr>
          <p:cNvSpPr txBox="1"/>
          <p:nvPr/>
        </p:nvSpPr>
        <p:spPr>
          <a:xfrm>
            <a:off x="2593340" y="3711823"/>
            <a:ext cx="29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has checked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2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383"/>
            <a:ext cx="9168106" cy="61120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973077" y="1017819"/>
            <a:ext cx="3477209" cy="7989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39192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8453DC-EE58-35AD-0CEE-FB02B09C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D483FA-FE1B-3719-0EE6-B915FD6A1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B7CFC9-4227-A5B1-61EB-2457A585B88B}"/>
              </a:ext>
            </a:extLst>
          </p:cNvPr>
          <p:cNvSpPr txBox="1"/>
          <p:nvPr/>
        </p:nvSpPr>
        <p:spPr>
          <a:xfrm>
            <a:off x="231229" y="735723"/>
            <a:ext cx="1209740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3000" b="1" i="0" u="none" strike="noStrike" baseline="0" dirty="0">
              <a:latin typeface="HelveticaNeueLTStd-Cn"/>
            </a:endParaRPr>
          </a:p>
          <a:p>
            <a:pPr algn="l"/>
            <a:r>
              <a:rPr lang="en-US" sz="3000" b="1" i="0" u="none" strike="noStrike" baseline="0" dirty="0">
                <a:latin typeface="HelveticaNeueLTStd-Cn"/>
              </a:rPr>
              <a:t>b. Circle the correct words: </a:t>
            </a:r>
          </a:p>
          <a:p>
            <a:pPr algn="l"/>
            <a:endParaRPr lang="en-US" sz="3000" b="1" i="0" u="none" strike="noStrike" baseline="0" dirty="0">
              <a:latin typeface="HelveticaNeueLTStd-Cn"/>
            </a:endParaRPr>
          </a:p>
          <a:p>
            <a:pPr algn="l"/>
            <a:r>
              <a:rPr lang="en-US" sz="3000" i="0" u="none" strike="noStrike" baseline="0" dirty="0">
                <a:latin typeface="HelveticaNeueLTStd-Cn"/>
              </a:rPr>
              <a:t>1. How long </a:t>
            </a:r>
            <a:r>
              <a:rPr lang="en-US" sz="3000" i="1" u="none" strike="noStrike" baseline="0" dirty="0">
                <a:solidFill>
                  <a:srgbClr val="0070C0"/>
                </a:solidFill>
                <a:latin typeface="HelveticaNeueLTStd-CnO"/>
              </a:rPr>
              <a:t>have/has </a:t>
            </a:r>
            <a:r>
              <a:rPr lang="en-US" sz="3000" i="0" u="none" strike="noStrike" baseline="0" dirty="0">
                <a:latin typeface="HelveticaNeueLTStd-Cn"/>
              </a:rPr>
              <a:t>it supported people to find better jobs?</a:t>
            </a:r>
          </a:p>
          <a:p>
            <a:pPr algn="l"/>
            <a:r>
              <a:rPr lang="en-US" sz="3000" i="0" u="none" strike="noStrike" baseline="0" dirty="0">
                <a:latin typeface="HelveticaNeueLTStd-Cn"/>
              </a:rPr>
              <a:t>2. It </a:t>
            </a:r>
            <a:r>
              <a:rPr lang="en-US" sz="3000" i="1" u="none" strike="noStrike" baseline="0" dirty="0">
                <a:solidFill>
                  <a:srgbClr val="0070C0"/>
                </a:solidFill>
                <a:latin typeface="HelveticaNeueLTStd-CnO"/>
              </a:rPr>
              <a:t>has/have</a:t>
            </a:r>
            <a:r>
              <a:rPr lang="en-US" sz="3000" i="1" u="none" strike="noStrike" baseline="0" dirty="0">
                <a:latin typeface="HelveticaNeueLTStd-CnO"/>
              </a:rPr>
              <a:t> </a:t>
            </a:r>
            <a:r>
              <a:rPr lang="en-US" sz="3000" i="0" u="none" strike="noStrike" baseline="0" dirty="0">
                <a:latin typeface="HelveticaNeueLTStd-Cn"/>
              </a:rPr>
              <a:t>raised awareness about animal rights in 20 countries.</a:t>
            </a:r>
          </a:p>
          <a:p>
            <a:pPr algn="l"/>
            <a:r>
              <a:rPr lang="en-US" sz="3000" i="0" u="none" strike="noStrike" baseline="0" dirty="0">
                <a:latin typeface="HelveticaNeueLTStd-Cn"/>
              </a:rPr>
              <a:t>3. It has donated food to poor families </a:t>
            </a:r>
            <a:r>
              <a:rPr lang="en-US" sz="3000" i="1" u="none" strike="noStrike" baseline="0" dirty="0">
                <a:solidFill>
                  <a:srgbClr val="0070C0"/>
                </a:solidFill>
                <a:latin typeface="HelveticaNeueLTStd-CnO"/>
              </a:rPr>
              <a:t>for/since </a:t>
            </a:r>
            <a:r>
              <a:rPr lang="en-US" sz="3000" i="0" u="none" strike="noStrike" baseline="0" dirty="0">
                <a:latin typeface="HelveticaNeueLTStd-Cn"/>
              </a:rPr>
              <a:t>1992.</a:t>
            </a:r>
          </a:p>
          <a:p>
            <a:pPr algn="l"/>
            <a:r>
              <a:rPr lang="en-US" sz="3000" i="0" u="none" strike="noStrike" baseline="0" dirty="0">
                <a:latin typeface="HelveticaNeueLTStd-Cn"/>
              </a:rPr>
              <a:t>4. How long has it </a:t>
            </a:r>
            <a:r>
              <a:rPr lang="en-US" sz="3000" i="1" u="none" strike="noStrike" baseline="0" dirty="0">
                <a:solidFill>
                  <a:srgbClr val="0070C0"/>
                </a:solidFill>
                <a:latin typeface="HelveticaNeueLTStd-CnO"/>
              </a:rPr>
              <a:t>been/being </a:t>
            </a:r>
            <a:r>
              <a:rPr lang="en-US" sz="3000" i="0" u="none" strike="noStrike" baseline="0" dirty="0">
                <a:latin typeface="HelveticaNeueLTStd-Cn"/>
              </a:rPr>
              <a:t>interested in conservation?</a:t>
            </a:r>
          </a:p>
          <a:p>
            <a:pPr algn="l"/>
            <a:r>
              <a:rPr lang="en-US" sz="3000" i="0" u="none" strike="noStrike" baseline="0" dirty="0">
                <a:latin typeface="HelveticaNeueLTStd-Cn"/>
              </a:rPr>
              <a:t>5. It's </a:t>
            </a:r>
            <a:r>
              <a:rPr lang="en-US" sz="3000" i="1" u="none" strike="noStrike" baseline="0" dirty="0">
                <a:solidFill>
                  <a:srgbClr val="0070C0"/>
                </a:solidFill>
                <a:latin typeface="HelveticaNeueLTStd-CnO"/>
              </a:rPr>
              <a:t>organize/organized </a:t>
            </a:r>
            <a:r>
              <a:rPr lang="en-US" sz="3000" i="0" u="none" strike="noStrike" baseline="0" dirty="0">
                <a:latin typeface="HelveticaNeueLTStd-Cn"/>
              </a:rPr>
              <a:t>a lot of events recently.</a:t>
            </a:r>
          </a:p>
          <a:p>
            <a:pPr algn="l"/>
            <a:r>
              <a:rPr lang="en-US" sz="3000" i="0" u="none" strike="noStrike" baseline="0" dirty="0">
                <a:latin typeface="HelveticaNeueLTStd-Cn"/>
              </a:rPr>
              <a:t>6. The aim of the charity </a:t>
            </a:r>
            <a:r>
              <a:rPr lang="en-US" sz="3000" i="1" u="none" strike="noStrike" baseline="0" dirty="0">
                <a:solidFill>
                  <a:srgbClr val="0070C0"/>
                </a:solidFill>
                <a:latin typeface="HelveticaNeueLTStd-CnO"/>
              </a:rPr>
              <a:t>for/since </a:t>
            </a:r>
            <a:r>
              <a:rPr lang="en-US" sz="3000" i="0" u="none" strike="noStrike" baseline="0" dirty="0">
                <a:latin typeface="HelveticaNeueLTStd-Cn"/>
              </a:rPr>
              <a:t>the last three years has</a:t>
            </a:r>
            <a:r>
              <a:rPr lang="en-US" sz="3000" i="0" u="none" strike="noStrike" dirty="0">
                <a:latin typeface="HelveticaNeueLTStd-Cn"/>
              </a:rPr>
              <a:t> </a:t>
            </a:r>
            <a:r>
              <a:rPr lang="en-US" sz="3000" i="0" u="none" strike="noStrike" baseline="0" dirty="0">
                <a:latin typeface="HelveticaNeueLTStd-Cn"/>
              </a:rPr>
              <a:t>been to raise awareness about environmental problems.</a:t>
            </a:r>
            <a:endParaRPr lang="en-US" sz="30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806751F-9C2D-A9AB-C872-CADEEF2BE158}"/>
              </a:ext>
            </a:extLst>
          </p:cNvPr>
          <p:cNvSpPr/>
          <p:nvPr/>
        </p:nvSpPr>
        <p:spPr>
          <a:xfrm>
            <a:off x="3216166" y="2091559"/>
            <a:ext cx="893379" cy="5885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07155C-51CC-B68F-6D0B-8BF6B5B79941}"/>
              </a:ext>
            </a:extLst>
          </p:cNvPr>
          <p:cNvSpPr/>
          <p:nvPr/>
        </p:nvSpPr>
        <p:spPr>
          <a:xfrm>
            <a:off x="1040524" y="2538248"/>
            <a:ext cx="759373" cy="5885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BC3E779-BCBE-0332-1C80-30E2E8B75AA3}"/>
              </a:ext>
            </a:extLst>
          </p:cNvPr>
          <p:cNvSpPr/>
          <p:nvPr/>
        </p:nvSpPr>
        <p:spPr>
          <a:xfrm>
            <a:off x="7249511" y="3053426"/>
            <a:ext cx="1127234" cy="5885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C144044C-AB1A-0C17-1A86-A70B71F13F3A}"/>
              </a:ext>
            </a:extLst>
          </p:cNvPr>
          <p:cNvSpPr/>
          <p:nvPr/>
        </p:nvSpPr>
        <p:spPr>
          <a:xfrm>
            <a:off x="3397470" y="3500115"/>
            <a:ext cx="995854" cy="5885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FF36927-4B90-71E9-5D74-676929239CAA}"/>
              </a:ext>
            </a:extLst>
          </p:cNvPr>
          <p:cNvSpPr/>
          <p:nvPr/>
        </p:nvSpPr>
        <p:spPr>
          <a:xfrm>
            <a:off x="2836482" y="3925784"/>
            <a:ext cx="2083861" cy="5885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6EB66A4-97FF-9FC1-26F7-C386BC0E9039}"/>
              </a:ext>
            </a:extLst>
          </p:cNvPr>
          <p:cNvSpPr/>
          <p:nvPr/>
        </p:nvSpPr>
        <p:spPr>
          <a:xfrm>
            <a:off x="4406464" y="4393493"/>
            <a:ext cx="627992" cy="5885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8453DC-EE58-35AD-0CEE-FB02B09C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D483FA-FE1B-3719-0EE6-B915FD6A1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B7CFC9-4227-A5B1-61EB-2457A585B88B}"/>
              </a:ext>
            </a:extLst>
          </p:cNvPr>
          <p:cNvSpPr txBox="1"/>
          <p:nvPr/>
        </p:nvSpPr>
        <p:spPr>
          <a:xfrm>
            <a:off x="0" y="0"/>
            <a:ext cx="12433739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3000" b="1" i="0" u="none" strike="noStrike" baseline="0" dirty="0">
              <a:latin typeface="HelveticaNeueLTStd-Cn"/>
            </a:endParaRPr>
          </a:p>
          <a:p>
            <a:r>
              <a:rPr lang="en-US" sz="3200" b="1" dirty="0">
                <a:latin typeface="HelveticaNeueLTStd-Cn"/>
              </a:rPr>
              <a:t>c. Write sentences using the prompts and the Present Perfect.</a:t>
            </a:r>
          </a:p>
          <a:p>
            <a:r>
              <a:rPr lang="en-US" sz="3200" dirty="0"/>
              <a:t>1. How long/it/support/poor children?</a:t>
            </a:r>
          </a:p>
          <a:p>
            <a:r>
              <a:rPr lang="en-US" sz="3200" dirty="0"/>
              <a:t>___________________________________________________________</a:t>
            </a:r>
          </a:p>
          <a:p>
            <a:r>
              <a:rPr lang="en-US" sz="3200" dirty="0"/>
              <a:t>2. It/help/raise awareness/2010.</a:t>
            </a:r>
          </a:p>
          <a:p>
            <a:r>
              <a:rPr lang="en-US" sz="3200" dirty="0"/>
              <a:t>___________________________________________________________</a:t>
            </a:r>
          </a:p>
          <a:p>
            <a:r>
              <a:rPr lang="en-US" sz="3200" dirty="0"/>
              <a:t>3. What/else/it/do?</a:t>
            </a:r>
          </a:p>
          <a:p>
            <a:r>
              <a:rPr lang="en-US" sz="3200" dirty="0"/>
              <a:t>___________________________________________________________</a:t>
            </a:r>
          </a:p>
          <a:p>
            <a:r>
              <a:rPr lang="en-US" sz="3200" dirty="0"/>
              <a:t>4. Company/donate/a lot of money/support/conservation.</a:t>
            </a:r>
          </a:p>
          <a:p>
            <a:r>
              <a:rPr lang="en-US" sz="3200" dirty="0"/>
              <a:t>___________________________________________________________</a:t>
            </a:r>
          </a:p>
          <a:p>
            <a:r>
              <a:rPr lang="en-US" sz="3200" dirty="0"/>
              <a:t>5. It/provide/food/homeless people/70 years.</a:t>
            </a:r>
          </a:p>
          <a:p>
            <a:r>
              <a:rPr lang="en-US" sz="3200" dirty="0"/>
              <a:t>___________________________________________________________</a:t>
            </a:r>
            <a:endParaRPr lang="en-US" sz="3200" b="1" i="0" u="none" strike="noStrike" baseline="0" dirty="0">
              <a:latin typeface="HelveticaNeueLTStd-Cn"/>
            </a:endParaRPr>
          </a:p>
          <a:p>
            <a:pPr algn="l"/>
            <a:endParaRPr lang="en-US" sz="3000" b="1" i="0" u="none" strike="noStrike" baseline="0" dirty="0">
              <a:latin typeface="HelveticaNeueLTStd-C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C9C2928-DDA3-2EC2-0724-0D6265F375D1}"/>
              </a:ext>
            </a:extLst>
          </p:cNvPr>
          <p:cNvSpPr txBox="1"/>
          <p:nvPr/>
        </p:nvSpPr>
        <p:spPr>
          <a:xfrm>
            <a:off x="541282" y="1448756"/>
            <a:ext cx="1165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long has it supported poor children?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9725AA4-1829-D3AC-459B-715D402324E0}"/>
              </a:ext>
            </a:extLst>
          </p:cNvPr>
          <p:cNvSpPr txBox="1"/>
          <p:nvPr/>
        </p:nvSpPr>
        <p:spPr>
          <a:xfrm>
            <a:off x="541282" y="2414896"/>
            <a:ext cx="1165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has helped to raise awareness since 2010.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64CCC7C-23D4-FF60-2A99-759F0E58D93B}"/>
              </a:ext>
            </a:extLst>
          </p:cNvPr>
          <p:cNvSpPr txBox="1"/>
          <p:nvPr/>
        </p:nvSpPr>
        <p:spPr>
          <a:xfrm>
            <a:off x="541282" y="3393163"/>
            <a:ext cx="1165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else has it done?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C1C3477-6B31-AF8C-F8E4-938555F24F0D}"/>
              </a:ext>
            </a:extLst>
          </p:cNvPr>
          <p:cNvSpPr txBox="1"/>
          <p:nvPr/>
        </p:nvSpPr>
        <p:spPr>
          <a:xfrm>
            <a:off x="541282" y="4371430"/>
            <a:ext cx="1165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company has donated a lot of money to support conservation.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D6D1D23-AB5E-48F9-2822-99BF918FC9D1}"/>
              </a:ext>
            </a:extLst>
          </p:cNvPr>
          <p:cNvSpPr txBox="1"/>
          <p:nvPr/>
        </p:nvSpPr>
        <p:spPr>
          <a:xfrm>
            <a:off x="541282" y="5351188"/>
            <a:ext cx="1165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has provided food to homeless people for 70 years. </a:t>
            </a:r>
          </a:p>
        </p:txBody>
      </p:sp>
    </p:spTree>
    <p:extLst>
      <p:ext uri="{BB962C8B-B14F-4D97-AF65-F5344CB8AC3E}">
        <p14:creationId xmlns:p14="http://schemas.microsoft.com/office/powerpoint/2010/main" val="16599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1667" y="619999"/>
            <a:ext cx="1588666" cy="101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6B5344-0EA1-F1C8-157D-50AB1B8C9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957" y="1740226"/>
            <a:ext cx="9391650" cy="2314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99259AA-4B4A-2C1B-3FFA-849F1F08B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960" y="4054801"/>
            <a:ext cx="5400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0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0304" y="39564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23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5674" y="395644"/>
            <a:ext cx="99752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</a:rPr>
              <a:t>a. Fill in the blanks using the Present Perfect.</a:t>
            </a:r>
            <a:endParaRPr lang="en-US" sz="3400" dirty="0"/>
          </a:p>
        </p:txBody>
      </p:sp>
      <p:sp>
        <p:nvSpPr>
          <p:cNvPr id="6" name="Rectangle 5"/>
          <p:cNvSpPr/>
          <p:nvPr/>
        </p:nvSpPr>
        <p:spPr>
          <a:xfrm>
            <a:off x="0" y="1291710"/>
            <a:ext cx="12293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1. Their scientists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(discover) new things about how the brain works.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2. The charity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(raise) lots of money for sick children.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3. We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(organize) many similar events to raise people's awareness of the dangers of plastic pollution.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4. They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(support) women in setting up businesses since 1995.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5. It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(give) job training to disabled people for 55 years.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6. The company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(donate) money to these charities since 2002.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9487" y="1287347"/>
            <a:ext cx="3089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have </a:t>
            </a:r>
            <a:r>
              <a:rPr lang="en-US" sz="3000" dirty="0">
                <a:solidFill>
                  <a:srgbClr val="FF0000"/>
                </a:solidFill>
              </a:rPr>
              <a:t>discovered</a:t>
            </a:r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06F6AD-1D36-B2A5-DEF0-A49DAB3BA75D}"/>
              </a:ext>
            </a:extLst>
          </p:cNvPr>
          <p:cNvSpPr txBox="1"/>
          <p:nvPr/>
        </p:nvSpPr>
        <p:spPr>
          <a:xfrm>
            <a:off x="2449921" y="2140962"/>
            <a:ext cx="3089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has raised</a:t>
            </a:r>
            <a:endParaRPr lang="en-US" sz="3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7D1C99-0B80-F74D-79F8-FEFAEBBBD7DA}"/>
              </a:ext>
            </a:extLst>
          </p:cNvPr>
          <p:cNvSpPr txBox="1"/>
          <p:nvPr/>
        </p:nvSpPr>
        <p:spPr>
          <a:xfrm>
            <a:off x="1206311" y="3028883"/>
            <a:ext cx="3089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have organized</a:t>
            </a:r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6374813-1C80-EF09-3AE5-AD7E3DF3EDAE}"/>
              </a:ext>
            </a:extLst>
          </p:cNvPr>
          <p:cNvSpPr txBox="1"/>
          <p:nvPr/>
        </p:nvSpPr>
        <p:spPr>
          <a:xfrm>
            <a:off x="1537368" y="4015732"/>
            <a:ext cx="3089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have supported</a:t>
            </a:r>
            <a:endParaRPr lang="en-US" sz="3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3D246F-77C7-445B-97E4-A9956BCD2F4B}"/>
              </a:ext>
            </a:extLst>
          </p:cNvPr>
          <p:cNvSpPr txBox="1"/>
          <p:nvPr/>
        </p:nvSpPr>
        <p:spPr>
          <a:xfrm>
            <a:off x="780000" y="4978095"/>
            <a:ext cx="3089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has given</a:t>
            </a:r>
            <a:endParaRPr lang="en-US" sz="3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2783936-A685-2F69-4D20-846CBE1BAE03}"/>
              </a:ext>
            </a:extLst>
          </p:cNvPr>
          <p:cNvSpPr txBox="1"/>
          <p:nvPr/>
        </p:nvSpPr>
        <p:spPr>
          <a:xfrm>
            <a:off x="3103793" y="5422333"/>
            <a:ext cx="3089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has donated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973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6" y="1387383"/>
            <a:ext cx="1200331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1. It has helped people in developing countries since 50 years.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_______________________________________________________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2. It has helped people get jobs for 2001.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_______________________________________________________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3. Their volunteers has helped run the homeless shelter since 1989.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_______________________________________________________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4. Their scientists have discover many important medicines.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_______________________________________________________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5. It have hired scientists from all over the world to work at its research center.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_______________________________________________________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04" y="39564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D26B7DA-7F28-562C-CE2C-C2789AE90E36}"/>
              </a:ext>
            </a:extLst>
          </p:cNvPr>
          <p:cNvSpPr/>
          <p:nvPr/>
        </p:nvSpPr>
        <p:spPr>
          <a:xfrm>
            <a:off x="1639855" y="296250"/>
            <a:ext cx="99752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</a:rPr>
              <a:t>b. Underline the mistakes in the sentences, then write the correct sentences on the lines.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E935BE-2E3C-85FC-7061-EC67F07F3538}"/>
              </a:ext>
            </a:extLst>
          </p:cNvPr>
          <p:cNvSpPr txBox="1"/>
          <p:nvPr/>
        </p:nvSpPr>
        <p:spPr>
          <a:xfrm>
            <a:off x="358492" y="1833420"/>
            <a:ext cx="1183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It has helped people in developing countries for 50 years.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2A37CA-03E2-2ADF-7749-5611E7028464}"/>
              </a:ext>
            </a:extLst>
          </p:cNvPr>
          <p:cNvSpPr txBox="1"/>
          <p:nvPr/>
        </p:nvSpPr>
        <p:spPr>
          <a:xfrm>
            <a:off x="299617" y="2773725"/>
            <a:ext cx="1183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 It has helped people get jobs since 2001.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9B1FD59-32D7-8D98-C5E5-B8F21D9B84BF}"/>
              </a:ext>
            </a:extLst>
          </p:cNvPr>
          <p:cNvSpPr txBox="1"/>
          <p:nvPr/>
        </p:nvSpPr>
        <p:spPr>
          <a:xfrm>
            <a:off x="358492" y="3680601"/>
            <a:ext cx="1183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Their volunteers have helped run the homeless shelter since 1989.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C74B0A5-0C52-9208-B15C-B14653665BA4}"/>
              </a:ext>
            </a:extLst>
          </p:cNvPr>
          <p:cNvSpPr txBox="1"/>
          <p:nvPr/>
        </p:nvSpPr>
        <p:spPr>
          <a:xfrm>
            <a:off x="375189" y="4556210"/>
            <a:ext cx="11855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Their scientists have discovered many important medicines.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8A7A966-ACB1-2599-1136-81C09E2E8D2E}"/>
              </a:ext>
            </a:extLst>
          </p:cNvPr>
          <p:cNvSpPr txBox="1"/>
          <p:nvPr/>
        </p:nvSpPr>
        <p:spPr>
          <a:xfrm>
            <a:off x="375189" y="5864619"/>
            <a:ext cx="1183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It has hired scientists from all over the world to work at its research center.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5496A72C-55B0-6F9A-37F7-9C99FF3D8E55}"/>
              </a:ext>
            </a:extLst>
          </p:cNvPr>
          <p:cNvCxnSpPr>
            <a:cxnSpLocks/>
          </p:cNvCxnSpPr>
          <p:nvPr/>
        </p:nvCxnSpPr>
        <p:spPr>
          <a:xfrm>
            <a:off x="8313313" y="1846483"/>
            <a:ext cx="909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17667A1-EE8E-7DD7-0EA3-2D48ECF619A6}"/>
              </a:ext>
            </a:extLst>
          </p:cNvPr>
          <p:cNvCxnSpPr>
            <a:cxnSpLocks/>
          </p:cNvCxnSpPr>
          <p:nvPr/>
        </p:nvCxnSpPr>
        <p:spPr>
          <a:xfrm>
            <a:off x="5673770" y="2773719"/>
            <a:ext cx="5519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609D1A6-7C06-DA4A-86A7-95C1AE741E50}"/>
              </a:ext>
            </a:extLst>
          </p:cNvPr>
          <p:cNvCxnSpPr>
            <a:cxnSpLocks/>
          </p:cNvCxnSpPr>
          <p:nvPr/>
        </p:nvCxnSpPr>
        <p:spPr>
          <a:xfrm>
            <a:off x="3655633" y="3725813"/>
            <a:ext cx="5302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2B85417-B189-9781-6434-DD86F431A1A7}"/>
              </a:ext>
            </a:extLst>
          </p:cNvPr>
          <p:cNvCxnSpPr>
            <a:cxnSpLocks/>
          </p:cNvCxnSpPr>
          <p:nvPr/>
        </p:nvCxnSpPr>
        <p:spPr>
          <a:xfrm>
            <a:off x="4387522" y="4602472"/>
            <a:ext cx="14181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01B569C0-6923-0543-4637-9BC05940C5E8}"/>
              </a:ext>
            </a:extLst>
          </p:cNvPr>
          <p:cNvCxnSpPr>
            <a:cxnSpLocks/>
          </p:cNvCxnSpPr>
          <p:nvPr/>
        </p:nvCxnSpPr>
        <p:spPr>
          <a:xfrm>
            <a:off x="1122260" y="5543007"/>
            <a:ext cx="8081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6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0304" y="39564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AFF2C91-5380-8A36-8F42-E0D0980447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7760"/>
            <a:ext cx="11996601" cy="52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826" y="1039456"/>
            <a:ext cx="3827884" cy="830997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81044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616" y="2047907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714421" y="5158174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645" y="3454065"/>
            <a:ext cx="3700873" cy="7548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416" y="481487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5927" y="338668"/>
            <a:ext cx="3482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927" y="1188704"/>
            <a:ext cx="11971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Write a list of what you often do every day. </a:t>
            </a:r>
          </a:p>
          <a:p>
            <a:r>
              <a:rPr lang="en-US" sz="3600" i="1" dirty="0">
                <a:solidFill>
                  <a:srgbClr val="000000"/>
                </a:solidFill>
              </a:rPr>
              <a:t>What have you done today? What haven’t you done</a:t>
            </a:r>
            <a:r>
              <a:rPr lang="en-US" sz="3600" i="1">
                <a:solidFill>
                  <a:srgbClr val="000000"/>
                </a:solidFill>
              </a:rPr>
              <a:t>? </a:t>
            </a:r>
            <a:br>
              <a:rPr lang="en-US" sz="3600" i="1">
                <a:solidFill>
                  <a:srgbClr val="000000"/>
                </a:solidFill>
              </a:rPr>
            </a:br>
            <a:r>
              <a:rPr lang="en-US" sz="3600" i="1">
                <a:solidFill>
                  <a:srgbClr val="000000"/>
                </a:solidFill>
              </a:rPr>
              <a:t>Make </a:t>
            </a:r>
            <a:r>
              <a:rPr lang="en-US" sz="3600" i="1" dirty="0">
                <a:solidFill>
                  <a:srgbClr val="000000"/>
                </a:solidFill>
              </a:rPr>
              <a:t>sentences using the Present Perfect tense. </a:t>
            </a:r>
            <a:endParaRPr lang="en-US" sz="3600" i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6362" y="-21798"/>
            <a:ext cx="2033213" cy="129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7D291FB-FCCE-AF98-A1E6-5260D3719DC8}"/>
              </a:ext>
            </a:extLst>
          </p:cNvPr>
          <p:cNvSpPr/>
          <p:nvPr/>
        </p:nvSpPr>
        <p:spPr>
          <a:xfrm>
            <a:off x="625927" y="2895599"/>
            <a:ext cx="4453466" cy="3623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h</a:t>
            </a:r>
            <a:r>
              <a:rPr lang="x-none" sz="3200" i="1" dirty="0">
                <a:solidFill>
                  <a:srgbClr val="0070C0"/>
                </a:solidFill>
              </a:rPr>
              <a:t>ave breakfast </a:t>
            </a:r>
          </a:p>
          <a:p>
            <a:pPr marL="285750" indent="-285750" algn="ctr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d</a:t>
            </a:r>
            <a:r>
              <a:rPr lang="x-none" sz="3200" i="1" dirty="0">
                <a:solidFill>
                  <a:srgbClr val="0070C0"/>
                </a:solidFill>
              </a:rPr>
              <a:t>o morning exercises </a:t>
            </a:r>
          </a:p>
          <a:p>
            <a:pPr marL="285750" indent="-285750" algn="ctr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w</a:t>
            </a:r>
            <a:r>
              <a:rPr lang="x-none" sz="3200" i="1" dirty="0">
                <a:solidFill>
                  <a:srgbClr val="0070C0"/>
                </a:solidFill>
              </a:rPr>
              <a:t>ater the plants </a:t>
            </a:r>
          </a:p>
          <a:p>
            <a:pPr marL="285750" indent="-285750" algn="ctr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play video games </a:t>
            </a:r>
          </a:p>
          <a:p>
            <a:pPr marL="285750" indent="-285750" algn="ctr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read an English article </a:t>
            </a:r>
          </a:p>
          <a:p>
            <a:pPr marL="285750" indent="-285750" algn="ctr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learn five new words</a:t>
            </a:r>
          </a:p>
          <a:p>
            <a:pPr marL="285750" indent="-285750" algn="ctr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… </a:t>
            </a:r>
          </a:p>
          <a:p>
            <a:pPr marL="285750" indent="-285750" algn="ctr">
              <a:buFontTx/>
              <a:buChar char="-"/>
            </a:pP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5F42E04-7BD5-FC00-D284-486A7CF14542}"/>
              </a:ext>
            </a:extLst>
          </p:cNvPr>
          <p:cNvSpPr/>
          <p:nvPr/>
        </p:nvSpPr>
        <p:spPr>
          <a:xfrm>
            <a:off x="6096000" y="3574665"/>
            <a:ext cx="5960534" cy="2321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002060"/>
                </a:solidFill>
              </a:rPr>
              <a:t>I have had breakfast today. </a:t>
            </a:r>
          </a:p>
          <a:p>
            <a:pPr algn="ctr"/>
            <a:r>
              <a:rPr lang="x-none" sz="3200" dirty="0">
                <a:solidFill>
                  <a:srgbClr val="002060"/>
                </a:solidFill>
              </a:rPr>
              <a:t>I haven’t watered the plants yet. </a:t>
            </a:r>
          </a:p>
          <a:p>
            <a:pPr algn="ctr"/>
            <a:r>
              <a:rPr lang="x-none" sz="3200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D82DE2-56FF-7726-5F9A-3BDC00534A1E}"/>
              </a:ext>
            </a:extLst>
          </p:cNvPr>
          <p:cNvSpPr txBox="1"/>
          <p:nvPr/>
        </p:nvSpPr>
        <p:spPr>
          <a:xfrm>
            <a:off x="5418667" y="4792133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dirty="0">
                <a:sym typeface="Wingdings" pitchFamily="2" charset="2"/>
              </a:rPr>
              <a:t> </a:t>
            </a:r>
            <a:endParaRPr lang="x-none" sz="3600" b="1" dirty="0"/>
          </a:p>
        </p:txBody>
      </p:sp>
    </p:spTree>
    <p:extLst>
      <p:ext uri="{BB962C8B-B14F-4D97-AF65-F5344CB8AC3E}">
        <p14:creationId xmlns:p14="http://schemas.microsoft.com/office/powerpoint/2010/main" val="294892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5346" y="781050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7905750" y="781050"/>
            <a:ext cx="330517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288" y="1807944"/>
            <a:ext cx="8873733" cy="434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51516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15931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08" y="46645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43" y="1813098"/>
            <a:ext cx="8351520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 The Present Perfect Tense 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22447"/>
            <a:ext cx="117195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Practice making sentences using The Present Perfect Tense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the exercises in 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</a:rPr>
              <a:t>WB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on page 23 (Writing ).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Complete the grammar notes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 (page 23)</a:t>
            </a:r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- Pronunciation &amp; Speaking on page 35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1" y="3080973"/>
            <a:ext cx="1176184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practice and use </a:t>
            </a:r>
            <a:r>
              <a:rPr lang="en-US" sz="3600" i="1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The Present </a:t>
            </a:r>
            <a:r>
              <a:rPr lang="en-US" sz="3600" i="1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Perfect Tense</a:t>
            </a:r>
            <a:r>
              <a:rPr lang="en-US" sz="360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 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correctly.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1" y="355231"/>
            <a:ext cx="92027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Quiz  “What does … stand for?”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" y="1278561"/>
            <a:ext cx="121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WHO</a:t>
            </a:r>
          </a:p>
          <a:p>
            <a:r>
              <a:rPr lang="en-US" sz="3600" b="1" i="1" dirty="0">
                <a:solidFill>
                  <a:srgbClr val="00B0F0"/>
                </a:solidFill>
              </a:rPr>
              <a:t>World Health Organization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UN</a:t>
            </a:r>
          </a:p>
          <a:p>
            <a:r>
              <a:rPr lang="en-US" sz="3600" b="1" i="1" dirty="0">
                <a:solidFill>
                  <a:srgbClr val="00B0F0"/>
                </a:solidFill>
              </a:rPr>
              <a:t>United Nations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ASEAN </a:t>
            </a:r>
          </a:p>
          <a:p>
            <a:r>
              <a:rPr lang="en-US" sz="3600" b="1" i="1" dirty="0">
                <a:solidFill>
                  <a:srgbClr val="00B0F0"/>
                </a:solidFill>
              </a:rPr>
              <a:t>Association Of South East Asian Nations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UNESCO</a:t>
            </a:r>
          </a:p>
          <a:p>
            <a:r>
              <a:rPr lang="en-US" sz="3600" b="1" i="1" dirty="0">
                <a:solidFill>
                  <a:srgbClr val="00B0F0"/>
                </a:solidFill>
              </a:rPr>
              <a:t>United Nations Education Scientific &amp; Cultural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216"/>
            <a:ext cx="9144000" cy="59765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172575" y="4262109"/>
            <a:ext cx="4515716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The Present Perfect Tense</a:t>
            </a:r>
          </a:p>
        </p:txBody>
      </p:sp>
      <p:sp>
        <p:nvSpPr>
          <p:cNvPr id="4" name="Rectangle 3"/>
          <p:cNvSpPr/>
          <p:nvPr/>
        </p:nvSpPr>
        <p:spPr>
          <a:xfrm>
            <a:off x="8742784" y="783771"/>
            <a:ext cx="3449216" cy="774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4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570" y="426225"/>
            <a:ext cx="1846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7050" y="1348916"/>
            <a:ext cx="8899231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They study English. 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They started studying English in 2019.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They </a:t>
            </a:r>
            <a:r>
              <a:rPr lang="en-US" sz="3600" b="1" u="sng" dirty="0">
                <a:solidFill>
                  <a:srgbClr val="0070C0"/>
                </a:solidFill>
                <a:sym typeface="Wingdings" panose="05000000000000000000" pitchFamily="2" charset="2"/>
              </a:rPr>
              <a:t>have studied</a:t>
            </a: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 English </a:t>
            </a:r>
            <a:r>
              <a:rPr lang="en-US" sz="3600" b="1" u="sng" dirty="0">
                <a:solidFill>
                  <a:srgbClr val="0070C0"/>
                </a:solidFill>
                <a:sym typeface="Wingdings" panose="05000000000000000000" pitchFamily="2" charset="2"/>
              </a:rPr>
              <a:t>since</a:t>
            </a: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 2019.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They </a:t>
            </a:r>
            <a:r>
              <a:rPr lang="en-US" sz="3600" b="1" u="sng" dirty="0">
                <a:solidFill>
                  <a:srgbClr val="0070C0"/>
                </a:solidFill>
                <a:sym typeface="Wingdings" panose="05000000000000000000" pitchFamily="2" charset="2"/>
              </a:rPr>
              <a:t>have studied</a:t>
            </a: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 English </a:t>
            </a:r>
            <a:r>
              <a:rPr lang="en-US" sz="3600" b="1" u="sng" dirty="0">
                <a:solidFill>
                  <a:srgbClr val="0070C0"/>
                </a:solidFill>
                <a:sym typeface="Wingdings" panose="05000000000000000000" pitchFamily="2" charset="2"/>
              </a:rPr>
              <a:t>for</a:t>
            </a: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 3 years.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endParaRPr lang="en-US" sz="36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3600" b="1" dirty="0">
                <a:solidFill>
                  <a:srgbClr val="000000"/>
                </a:solidFill>
              </a:rPr>
              <a:t>He is a famous writer. 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He </a:t>
            </a:r>
            <a:r>
              <a:rPr lang="en-US" sz="3600" b="1" u="sng" dirty="0">
                <a:solidFill>
                  <a:srgbClr val="0070C0"/>
                </a:solidFill>
                <a:sym typeface="Wingdings" panose="05000000000000000000" pitchFamily="2" charset="2"/>
              </a:rPr>
              <a:t>has written</a:t>
            </a: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 5 best-selling novels so far. </a:t>
            </a:r>
          </a:p>
          <a:p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                           </a:t>
            </a: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THE PRESENT PERFECT TENSE</a:t>
            </a:r>
          </a:p>
          <a:p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81955CA5-E91E-E178-0559-4D7FB17A836D}"/>
              </a:ext>
            </a:extLst>
          </p:cNvPr>
          <p:cNvSpPr/>
          <p:nvPr/>
        </p:nvSpPr>
        <p:spPr>
          <a:xfrm>
            <a:off x="2103120" y="5862320"/>
            <a:ext cx="1503680" cy="3352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DE2927-B6F7-83A7-9475-406C811444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60" y="347043"/>
            <a:ext cx="10068560" cy="5907735"/>
          </a:xfrm>
          <a:prstGeom prst="rect">
            <a:avLst/>
          </a:prstGeom>
        </p:spPr>
      </p:pic>
      <p:pic>
        <p:nvPicPr>
          <p:cNvPr id="4" name="CD1-TRACK 43">
            <a:hlinkClick r:id="" action="ppaction://media"/>
            <a:extLst>
              <a:ext uri="{FF2B5EF4-FFF2-40B4-BE49-F238E27FC236}">
                <a16:creationId xmlns="" xmlns:a16="http://schemas.microsoft.com/office/drawing/2014/main" id="{85AFBBEF-AB21-B72F-BB69-649C4EB718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5105400"/>
            <a:ext cx="406400" cy="40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F3DE3A-C887-1BA3-27EB-AD37810B1D37}"/>
              </a:ext>
            </a:extLst>
          </p:cNvPr>
          <p:cNvSpPr txBox="1"/>
          <p:nvPr/>
        </p:nvSpPr>
        <p:spPr>
          <a:xfrm>
            <a:off x="3078480" y="3244334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68E42CE-C3FB-D6A6-588D-30102229B545}"/>
              </a:ext>
            </a:extLst>
          </p:cNvPr>
          <p:cNvSpPr txBox="1"/>
          <p:nvPr/>
        </p:nvSpPr>
        <p:spPr>
          <a:xfrm>
            <a:off x="3078480" y="3244334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C16760B-569E-6089-BED1-B1239580A164}"/>
              </a:ext>
            </a:extLst>
          </p:cNvPr>
          <p:cNvSpPr txBox="1"/>
          <p:nvPr/>
        </p:nvSpPr>
        <p:spPr>
          <a:xfrm>
            <a:off x="3078480" y="3244334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8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63915"/>
              </p:ext>
            </p:extLst>
          </p:nvPr>
        </p:nvGraphicFramePr>
        <p:xfrm>
          <a:off x="2438400" y="1685071"/>
          <a:ext cx="769620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(+)</a:t>
                      </a:r>
                      <a:br>
                        <a:rPr lang="en-US" sz="3200" dirty="0">
                          <a:solidFill>
                            <a:srgbClr val="0070C0"/>
                          </a:solidFill>
                        </a:rPr>
                      </a:b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S + have/has </a:t>
                      </a:r>
                      <a:r>
                        <a:rPr lang="en-US" sz="3200" baseline="0" dirty="0">
                          <a:solidFill>
                            <a:srgbClr val="0070C0"/>
                          </a:solidFill>
                        </a:rPr>
                        <a:t>+ PP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974480"/>
              </p:ext>
            </p:extLst>
          </p:nvPr>
        </p:nvGraphicFramePr>
        <p:xfrm>
          <a:off x="2438400" y="2416591"/>
          <a:ext cx="769620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(-)</a:t>
                      </a:r>
                      <a:br>
                        <a:rPr lang="en-US" sz="3200" dirty="0">
                          <a:solidFill>
                            <a:srgbClr val="0070C0"/>
                          </a:solidFill>
                        </a:rPr>
                      </a:b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S + haven’t/ hasn’t </a:t>
                      </a:r>
                      <a:r>
                        <a:rPr lang="en-US" sz="3200" baseline="0" dirty="0">
                          <a:solidFill>
                            <a:srgbClr val="0070C0"/>
                          </a:solidFill>
                        </a:rPr>
                        <a:t>+ PP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781471"/>
              </p:ext>
            </p:extLst>
          </p:nvPr>
        </p:nvGraphicFramePr>
        <p:xfrm>
          <a:off x="2438400" y="3190241"/>
          <a:ext cx="777240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3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08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(?)</a:t>
                      </a:r>
                      <a:br>
                        <a:rPr lang="en-US" sz="3200" dirty="0">
                          <a:solidFill>
                            <a:srgbClr val="0070C0"/>
                          </a:solidFill>
                        </a:rPr>
                      </a:b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</a:rPr>
                        <a:t>Wh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en-US" sz="32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+ have/has</a:t>
                      </a:r>
                      <a:r>
                        <a:rPr lang="en-US" sz="3200" baseline="0" dirty="0">
                          <a:solidFill>
                            <a:srgbClr val="0070C0"/>
                          </a:solidFill>
                        </a:rPr>
                        <a:t>  + S  + PP ?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75840" y="4172191"/>
            <a:ext cx="6441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Note:</a:t>
            </a:r>
          </a:p>
          <a:p>
            <a:pPr algn="ctr"/>
            <a:r>
              <a:rPr lang="en-US" sz="2800" b="1" dirty="0"/>
              <a:t>PP = Past Participle ( V3 or V-ed)</a:t>
            </a:r>
          </a:p>
          <a:p>
            <a:pPr algn="ctr"/>
            <a:r>
              <a:rPr lang="en-US" sz="2800" b="1" dirty="0"/>
              <a:t>I/ You/ We/ They/ Plural N + have</a:t>
            </a:r>
          </a:p>
          <a:p>
            <a:pPr algn="ctr"/>
            <a:r>
              <a:rPr lang="en-US" sz="2800" b="1" dirty="0"/>
              <a:t>He/ She/ It/ Singular N + has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E03FEF2-406F-F760-9B3B-C3D3D0BF8926}"/>
              </a:ext>
            </a:extLst>
          </p:cNvPr>
          <p:cNvSpPr txBox="1"/>
          <p:nvPr/>
        </p:nvSpPr>
        <p:spPr>
          <a:xfrm>
            <a:off x="2362200" y="765016"/>
            <a:ext cx="6355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THE PRESENT PERFECT TENSE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1AB77A7B-77DE-2FB0-668C-80CF455C8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873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4015</TotalTime>
  <Words>1028</Words>
  <Application>Microsoft Office PowerPoint</Application>
  <PresentationFormat>Custom</PresentationFormat>
  <Paragraphs>165</Paragraphs>
  <Slides>24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AutoBVT</cp:lastModifiedBy>
  <cp:revision>428</cp:revision>
  <dcterms:created xsi:type="dcterms:W3CDTF">2022-02-12T14:14:43Z</dcterms:created>
  <dcterms:modified xsi:type="dcterms:W3CDTF">2025-01-02T13:51:43Z</dcterms:modified>
</cp:coreProperties>
</file>