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323" r:id="rId3"/>
    <p:sldId id="324" r:id="rId4"/>
    <p:sldId id="325" r:id="rId5"/>
    <p:sldId id="305" r:id="rId6"/>
    <p:sldId id="326" r:id="rId7"/>
    <p:sldId id="327" r:id="rId8"/>
    <p:sldId id="329" r:id="rId9"/>
    <p:sldId id="328" r:id="rId10"/>
    <p:sldId id="330" r:id="rId11"/>
    <p:sldId id="331" r:id="rId12"/>
    <p:sldId id="332" r:id="rId13"/>
    <p:sldId id="333" r:id="rId14"/>
    <p:sldId id="282" r:id="rId15"/>
    <p:sldId id="269" r:id="rId16"/>
    <p:sldId id="295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  <a:srgbClr val="004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7D69B-DDF9-4AE4-8C2C-352BAC72B2A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DAA5-AF36-42C2-A9E1-A43E990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1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7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88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5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104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A9C7E88-30ED-4D83-87BB-CE4103A05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32C3FF6-07DC-4C8D-A2A6-6696856E5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3646AEB-C8FE-4EC1-BC88-8B41C8616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C5D0-E8C3-467F-A735-2A40B9D09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87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2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3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3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8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F917-D50F-49BF-ADED-56E6BF89816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F0F0DB-CB7A-4435-AED7-49A6D809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2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94F8B3B-317C-A8B4-A1C2-8E504A7A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xmlns="" id="{F5BC3226-427E-68DE-D6E4-7E81F6208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297" y="1564548"/>
            <a:ext cx="800416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WELCOME TO OUR CLASS!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9F97F8-655D-8351-5354-D92F1D0F03D3}"/>
              </a:ext>
            </a:extLst>
          </p:cNvPr>
          <p:cNvSpPr/>
          <p:nvPr/>
        </p:nvSpPr>
        <p:spPr>
          <a:xfrm>
            <a:off x="342513" y="0"/>
            <a:ext cx="11729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b</a:t>
            </a:r>
            <a:r>
              <a:rPr lang="en-US" sz="3600" b="1" dirty="0">
                <a:solidFill>
                  <a:srgbClr val="FF0000"/>
                </a:solidFill>
              </a:rPr>
              <a:t>. Fill in the blanks with the right forms of the adjectives.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F4D225-7139-B54D-B8E5-35681D0EC9CB}"/>
              </a:ext>
            </a:extLst>
          </p:cNvPr>
          <p:cNvSpPr/>
          <p:nvPr/>
        </p:nvSpPr>
        <p:spPr>
          <a:xfrm>
            <a:off x="210771" y="1200329"/>
            <a:ext cx="114878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think this dress is  __________  (pretty) the other one.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This is _________ (good) place to shop for shoes in town. All the other stores are too expensive.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 rarely wear my green jacket. It’s _____________________ (comfortable) my red one.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Do you have a _____________ (expensive) bag? This one is a bit too much.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We'll never go back to that restaurant. It has ______________ (bad) customer service ever.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The black shirt is ___________ (good) the white one, so it will last longer.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F66638-6407-3261-3452-C6B820B5388B}"/>
              </a:ext>
            </a:extLst>
          </p:cNvPr>
          <p:cNvSpPr txBox="1"/>
          <p:nvPr/>
        </p:nvSpPr>
        <p:spPr>
          <a:xfrm>
            <a:off x="4122802" y="1196891"/>
            <a:ext cx="2413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prettier than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D8E305-F5F4-14E4-9D8D-C886FE992ACB}"/>
              </a:ext>
            </a:extLst>
          </p:cNvPr>
          <p:cNvSpPr txBox="1"/>
          <p:nvPr/>
        </p:nvSpPr>
        <p:spPr>
          <a:xfrm>
            <a:off x="2112110" y="1690280"/>
            <a:ext cx="2010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sym typeface="Wingdings" pitchFamily="2" charset="2"/>
              </a:rPr>
              <a:t>the best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D0A17A-6368-F532-5EE2-9CF1ABBAD430}"/>
              </a:ext>
            </a:extLst>
          </p:cNvPr>
          <p:cNvSpPr txBox="1"/>
          <p:nvPr/>
        </p:nvSpPr>
        <p:spPr>
          <a:xfrm>
            <a:off x="6786387" y="2701600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sym typeface="Wingdings" pitchFamily="2" charset="2"/>
              </a:rPr>
              <a:t>less comfortable than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A0F1AA-83D1-A37C-595C-6BA8675909F0}"/>
              </a:ext>
            </a:extLst>
          </p:cNvPr>
          <p:cNvSpPr txBox="1"/>
          <p:nvPr/>
        </p:nvSpPr>
        <p:spPr>
          <a:xfrm>
            <a:off x="3213364" y="3662196"/>
            <a:ext cx="2770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sym typeface="Wingdings" pitchFamily="2" charset="2"/>
              </a:rPr>
              <a:t>less expensive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28CE0C-8901-B18D-F773-AEA27DE25410}"/>
              </a:ext>
            </a:extLst>
          </p:cNvPr>
          <p:cNvSpPr txBox="1"/>
          <p:nvPr/>
        </p:nvSpPr>
        <p:spPr>
          <a:xfrm>
            <a:off x="8706085" y="4609731"/>
            <a:ext cx="2313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sym typeface="Wingdings" pitchFamily="2" charset="2"/>
              </a:rPr>
              <a:t>the worst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6D1C85-1CBF-21D0-557B-E5E150CF7C1D}"/>
              </a:ext>
            </a:extLst>
          </p:cNvPr>
          <p:cNvSpPr txBox="1"/>
          <p:nvPr/>
        </p:nvSpPr>
        <p:spPr>
          <a:xfrm>
            <a:off x="3793542" y="5573503"/>
            <a:ext cx="2413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sym typeface="Wingdings" pitchFamily="2" charset="2"/>
              </a:rPr>
              <a:t>better than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4B5EE9-5406-D76E-9908-598175C77676}"/>
              </a:ext>
            </a:extLst>
          </p:cNvPr>
          <p:cNvSpPr/>
          <p:nvPr/>
        </p:nvSpPr>
        <p:spPr>
          <a:xfrm>
            <a:off x="546265" y="2219969"/>
            <a:ext cx="10129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PRODUCTION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7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20DCBE-455F-3339-3989-151E89846A79}"/>
              </a:ext>
            </a:extLst>
          </p:cNvPr>
          <p:cNvSpPr/>
          <p:nvPr/>
        </p:nvSpPr>
        <p:spPr>
          <a:xfrm>
            <a:off x="479615" y="127308"/>
            <a:ext cx="10342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</a:t>
            </a: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b="1" dirty="0">
                <a:solidFill>
                  <a:srgbClr val="FF0000"/>
                </a:solidFill>
              </a:rPr>
              <a:t>. In pairs: Compare computer games.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Use the prompts from the box.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B367D78-0477-0430-E596-BA570C96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90" y="1327637"/>
            <a:ext cx="9537540" cy="198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F24E940D-C483-2B81-C7F5-8C1FB5711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90" y="3429000"/>
            <a:ext cx="64865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5CE10EF-9BC5-E455-8216-2B62FDF2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666" y="4687400"/>
            <a:ext cx="51054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89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4B5EE9-5406-D76E-9908-598175C77676}"/>
              </a:ext>
            </a:extLst>
          </p:cNvPr>
          <p:cNvSpPr/>
          <p:nvPr/>
        </p:nvSpPr>
        <p:spPr>
          <a:xfrm>
            <a:off x="572271" y="527811"/>
            <a:ext cx="10129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d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Play the game.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09E9ED1-1B34-D96C-C2CF-3D1E64894FF8}"/>
              </a:ext>
            </a:extLst>
          </p:cNvPr>
          <p:cNvSpPr/>
          <p:nvPr/>
        </p:nvSpPr>
        <p:spPr>
          <a:xfrm>
            <a:off x="572271" y="1820242"/>
            <a:ext cx="10129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Rules: Divide the whole class into 4 groups. Each group talk about 5 sentences describing some friends or some things in our class in 1 minute, using comparative or superlative. The group with the best answers will win and receive a gift from the teacher.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1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466" y="625659"/>
            <a:ext cx="113167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Task e</a:t>
            </a:r>
            <a:r>
              <a:rPr lang="en-US" sz="4400" b="1" dirty="0">
                <a:solidFill>
                  <a:srgbClr val="FF0000"/>
                </a:solidFill>
              </a:rPr>
              <a:t>. In pairs: </a:t>
            </a:r>
          </a:p>
          <a:p>
            <a:endParaRPr lang="en-US" sz="4400" b="1" dirty="0">
              <a:solidFill>
                <a:srgbClr val="000000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r>
              <a:rPr lang="en-US" sz="4400" b="1" dirty="0"/>
              <a:t>Are you more similar to Sam or Alice? Why?</a:t>
            </a:r>
            <a:r>
              <a:rPr lang="en-US" sz="4400" dirty="0"/>
              <a:t>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b="1" i="1" dirty="0">
                <a:solidFill>
                  <a:srgbClr val="0036A2"/>
                </a:solidFill>
              </a:rPr>
              <a:t>I am similar to Same/Alice because 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510" y="412117"/>
            <a:ext cx="4266424" cy="26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5446" y="62424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6668" y="1472728"/>
            <a:ext cx="86055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Comparative and Superlative   Adjectives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685800"/>
            <a:ext cx="222595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5580" y="1344529"/>
            <a:ext cx="11719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Make 10 sentences, using comparative and superlative adjectives.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33CC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33CC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33CC"/>
                </a:solidFill>
                <a:ea typeface="Calibri" panose="020F0502020204030204" pitchFamily="34" charset="0"/>
              </a:rPr>
              <a:t> on page 15.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Do the exercises in </a:t>
            </a:r>
            <a:r>
              <a:rPr lang="en-US" sz="3600" b="1" dirty="0" err="1">
                <a:solidFill>
                  <a:srgbClr val="0033CC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 on page 15.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Prepare the next lesson – Pronunciation, 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 (page 22)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33CC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33CC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33CC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DHA </a:t>
            </a: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on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33CC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31" y="37551"/>
            <a:ext cx="9520051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Picture1">
            <a:extLst>
              <a:ext uri="{FF2B5EF4-FFF2-40B4-BE49-F238E27FC236}">
                <a16:creationId xmlns:a16="http://schemas.microsoft.com/office/drawing/2014/main" xmlns="" id="{9087BE40-C085-4738-8498-B5101482DDD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0" y="0"/>
            <a:ext cx="12725400" cy="6858000"/>
          </a:xfrm>
          <a:noFill/>
        </p:spPr>
      </p:pic>
      <p:sp>
        <p:nvSpPr>
          <p:cNvPr id="41989" name="WordArt 5" descr="5Brosewallcoo">
            <a:extLst>
              <a:ext uri="{FF2B5EF4-FFF2-40B4-BE49-F238E27FC236}">
                <a16:creationId xmlns:a16="http://schemas.microsoft.com/office/drawing/2014/main" xmlns="" id="{9DA4DA45-D641-411B-A960-6C5A821BFD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4343400"/>
            <a:ext cx="8001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8579" y="317488"/>
            <a:ext cx="10346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the pictures and answer the questions.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ác dạng so sánh trong tiếng Anh (Comparisons)">
            <a:extLst>
              <a:ext uri="{FF2B5EF4-FFF2-40B4-BE49-F238E27FC236}">
                <a16:creationId xmlns:a16="http://schemas.microsoft.com/office/drawing/2014/main" xmlns="" id="{2EDAF3A2-4001-2844-5BCF-5A70A905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7"/>
          <a:stretch/>
        </p:blipFill>
        <p:spPr bwMode="auto">
          <a:xfrm>
            <a:off x="5943600" y="1120959"/>
            <a:ext cx="5265315" cy="31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 dạng so sánh trong tiếng Anh (Comparisons)">
            <a:extLst>
              <a:ext uri="{FF2B5EF4-FFF2-40B4-BE49-F238E27FC236}">
                <a16:creationId xmlns:a16="http://schemas.microsoft.com/office/drawing/2014/main" xmlns="" id="{9C9948F6-C594-21AE-8C44-F5D0D15FF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7"/>
          <a:stretch/>
        </p:blipFill>
        <p:spPr bwMode="auto">
          <a:xfrm>
            <a:off x="648579" y="1120959"/>
            <a:ext cx="5265315" cy="32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55F3EC-3293-63B4-AE69-A3E287BE49B6}"/>
              </a:ext>
            </a:extLst>
          </p:cNvPr>
          <p:cNvSpPr/>
          <p:nvPr/>
        </p:nvSpPr>
        <p:spPr>
          <a:xfrm>
            <a:off x="464925" y="4351839"/>
            <a:ext cx="6299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1.Who is taller, Nam or 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94B91-F4C7-1734-73E6-24B099D2D880}"/>
              </a:ext>
            </a:extLst>
          </p:cNvPr>
          <p:cNvSpPr/>
          <p:nvPr/>
        </p:nvSpPr>
        <p:spPr>
          <a:xfrm>
            <a:off x="464925" y="4967600"/>
            <a:ext cx="8829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2.Who is the tallest student in his class?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17EF8D-7031-02EF-BC16-A7E664445A22}"/>
              </a:ext>
            </a:extLst>
          </p:cNvPr>
          <p:cNvSpPr/>
          <p:nvPr/>
        </p:nvSpPr>
        <p:spPr>
          <a:xfrm>
            <a:off x="6571038" y="4321061"/>
            <a:ext cx="5540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is taller than 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02B620-038C-1A65-454F-73E88556C448}"/>
              </a:ext>
            </a:extLst>
          </p:cNvPr>
          <p:cNvSpPr/>
          <p:nvPr/>
        </p:nvSpPr>
        <p:spPr>
          <a:xfrm>
            <a:off x="673700" y="5583361"/>
            <a:ext cx="9079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is the tallest student in his class.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031C7CB8-F002-4E0D-EBD4-FDE5E60BC089}"/>
              </a:ext>
            </a:extLst>
          </p:cNvPr>
          <p:cNvSpPr/>
          <p:nvPr/>
        </p:nvSpPr>
        <p:spPr>
          <a:xfrm>
            <a:off x="1068779" y="2137558"/>
            <a:ext cx="1318161" cy="1080655"/>
          </a:xfrm>
          <a:prstGeom prst="rightArrow">
            <a:avLst>
              <a:gd name="adj1" fmla="val 52198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3250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6265" y="1664384"/>
            <a:ext cx="101296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3: SHOPPING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1.2 – Grammar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(Page 21)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8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4B5EE9-5406-D76E-9908-598175C77676}"/>
              </a:ext>
            </a:extLst>
          </p:cNvPr>
          <p:cNvSpPr/>
          <p:nvPr/>
        </p:nvSpPr>
        <p:spPr>
          <a:xfrm>
            <a:off x="546265" y="1664384"/>
            <a:ext cx="10129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A.GRAMMAR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6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2448" y="2066778"/>
            <a:ext cx="891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1. What is the comparative adjective?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448" y="3676672"/>
            <a:ext cx="868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2. What is the superlative adjective?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3271" y="2774664"/>
            <a:ext cx="423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itchFamily="2" charset="2"/>
              </a:rPr>
              <a:t> taller (than)</a:t>
            </a:r>
            <a:r>
              <a:rPr lang="en-US" sz="4000" dirty="0">
                <a:solidFill>
                  <a:srgbClr val="002060"/>
                </a:solidFill>
                <a:sym typeface="Wingdings" pitchFamily="2" charset="2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3271" y="4384558"/>
            <a:ext cx="423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itchFamily="2" charset="2"/>
              </a:rPr>
              <a:t> the tallest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FFD9DF-59C4-76CD-46EF-DE4737E7F2A8}"/>
              </a:ext>
            </a:extLst>
          </p:cNvPr>
          <p:cNvSpPr txBox="1"/>
          <p:nvPr/>
        </p:nvSpPr>
        <p:spPr>
          <a:xfrm>
            <a:off x="469970" y="5092444"/>
            <a:ext cx="91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47D6"/>
                </a:solidFill>
              </a:rPr>
              <a:t> 3. How can we form the comparative   and superlative adjectives?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87611E-AC94-9CDB-16A9-09684F2EEBA8}"/>
              </a:ext>
            </a:extLst>
          </p:cNvPr>
          <p:cNvSpPr/>
          <p:nvPr/>
        </p:nvSpPr>
        <p:spPr>
          <a:xfrm>
            <a:off x="692752" y="424967"/>
            <a:ext cx="644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E.g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1.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is taller than 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078E4E-30E5-CAE8-5A3E-64E47DB16D5B}"/>
              </a:ext>
            </a:extLst>
          </p:cNvPr>
          <p:cNvSpPr/>
          <p:nvPr/>
        </p:nvSpPr>
        <p:spPr>
          <a:xfrm>
            <a:off x="602448" y="1274254"/>
            <a:ext cx="9983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2.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is the tallest student in his class.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0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4FC85E6-06EB-342B-F20D-51CB6C4E5076}"/>
              </a:ext>
            </a:extLst>
          </p:cNvPr>
          <p:cNvSpPr txBox="1">
            <a:spLocks/>
          </p:cNvSpPr>
          <p:nvPr/>
        </p:nvSpPr>
        <p:spPr>
          <a:xfrm>
            <a:off x="481157" y="109484"/>
            <a:ext cx="9327861" cy="67428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Comparative and Superlative Adjectives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F954B11-17A6-B917-E854-4CB1450B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03" y="824028"/>
            <a:ext cx="11685994" cy="592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2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4FC85E6-06EB-342B-F20D-51CB6C4E5076}"/>
              </a:ext>
            </a:extLst>
          </p:cNvPr>
          <p:cNvSpPr txBox="1">
            <a:spLocks/>
          </p:cNvSpPr>
          <p:nvPr/>
        </p:nvSpPr>
        <p:spPr>
          <a:xfrm>
            <a:off x="481157" y="109484"/>
            <a:ext cx="9327861" cy="67428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Comparative and Superlative Adjectives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6DC1B19-CB53-356B-B641-8F38C538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57" y="651497"/>
            <a:ext cx="9096375" cy="37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E5FF745-BBA3-3C7B-7BBB-4FEE3D5F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32" y="4444678"/>
            <a:ext cx="9182100" cy="222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60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4B5EE9-5406-D76E-9908-598175C77676}"/>
              </a:ext>
            </a:extLst>
          </p:cNvPr>
          <p:cNvSpPr/>
          <p:nvPr/>
        </p:nvSpPr>
        <p:spPr>
          <a:xfrm>
            <a:off x="546265" y="2219969"/>
            <a:ext cx="10129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PRACTICE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E6B6A9-FBD4-E7E6-5388-237925782C19}"/>
              </a:ext>
            </a:extLst>
          </p:cNvPr>
          <p:cNvSpPr/>
          <p:nvPr/>
        </p:nvSpPr>
        <p:spPr>
          <a:xfrm>
            <a:off x="378957" y="87059"/>
            <a:ext cx="7236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Task a</a:t>
            </a:r>
            <a:r>
              <a:rPr lang="en-US" sz="3600" b="1" dirty="0">
                <a:solidFill>
                  <a:srgbClr val="FF0000"/>
                </a:solidFill>
              </a:rPr>
              <a:t>. Circle the correct words.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DD8911-229B-E1B1-FCD0-F5D6560070C2}"/>
              </a:ext>
            </a:extLst>
          </p:cNvPr>
          <p:cNvSpPr/>
          <p:nvPr/>
        </p:nvSpPr>
        <p:spPr>
          <a:xfrm>
            <a:off x="378957" y="833479"/>
            <a:ext cx="118130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1. I think you should buy this pair of sunglasses. It looks </a:t>
            </a:r>
            <a:r>
              <a:rPr lang="en-US" sz="3200" b="1" i="1" dirty="0">
                <a:solidFill>
                  <a:srgbClr val="002060"/>
                </a:solidFill>
              </a:rPr>
              <a:t>cooler/coolest </a:t>
            </a:r>
            <a:r>
              <a:rPr lang="en-US" sz="3200" b="1" dirty="0"/>
              <a:t>than the other pair.</a:t>
            </a:r>
          </a:p>
          <a:p>
            <a:r>
              <a:rPr lang="en-US" sz="3200" b="1" dirty="0"/>
              <a:t>2. Can I borrow some money? This dress is </a:t>
            </a:r>
            <a:r>
              <a:rPr lang="en-US" sz="3200" b="1" i="1" dirty="0">
                <a:solidFill>
                  <a:srgbClr val="0036A2"/>
                </a:solidFill>
              </a:rPr>
              <a:t>more/most</a:t>
            </a:r>
            <a:r>
              <a:rPr lang="en-US" sz="3200" b="1" dirty="0">
                <a:solidFill>
                  <a:srgbClr val="0036A2"/>
                </a:solidFill>
              </a:rPr>
              <a:t> </a:t>
            </a:r>
            <a:r>
              <a:rPr lang="en-US" sz="3200" b="1" dirty="0"/>
              <a:t>expensive than I thought.</a:t>
            </a:r>
          </a:p>
          <a:p>
            <a:r>
              <a:rPr lang="en-US" sz="3200" b="1" dirty="0"/>
              <a:t>3.   This restaurant may not have the greatest food in town but their customer service is definitely the </a:t>
            </a:r>
            <a:r>
              <a:rPr lang="en-US" sz="3200" b="1" i="1" dirty="0">
                <a:solidFill>
                  <a:srgbClr val="0036A2"/>
                </a:solidFill>
              </a:rPr>
              <a:t>best/better</a:t>
            </a:r>
            <a:r>
              <a:rPr lang="en-US" sz="3200" b="1" dirty="0"/>
              <a:t>.  We eat here at least twice a month.</a:t>
            </a:r>
          </a:p>
          <a:p>
            <a:r>
              <a:rPr lang="en-US" sz="3200" b="1" dirty="0"/>
              <a:t>4. It's best if you come on Wednesday, when I'm </a:t>
            </a:r>
            <a:r>
              <a:rPr lang="en-US" sz="3200" b="1" i="1" dirty="0">
                <a:solidFill>
                  <a:srgbClr val="0036A2"/>
                </a:solidFill>
              </a:rPr>
              <a:t>less busy/ busiest</a:t>
            </a:r>
            <a:r>
              <a:rPr lang="en-US" sz="3200" b="1" dirty="0">
                <a:solidFill>
                  <a:srgbClr val="0036A2"/>
                </a:solidFill>
              </a:rPr>
              <a:t>.</a:t>
            </a:r>
            <a:r>
              <a:rPr lang="en-US" sz="3200" b="1" dirty="0"/>
              <a:t> We'll have time to chat.</a:t>
            </a:r>
          </a:p>
          <a:p>
            <a:r>
              <a:rPr lang="en-US" sz="3200" b="1" dirty="0"/>
              <a:t>5. Shopping is my </a:t>
            </a:r>
            <a:r>
              <a:rPr lang="en-US" sz="3200" b="1" i="1" dirty="0">
                <a:solidFill>
                  <a:srgbClr val="0036A2"/>
                </a:solidFill>
              </a:rPr>
              <a:t>less/least</a:t>
            </a:r>
            <a:r>
              <a:rPr lang="en-US" sz="3200" b="1" dirty="0">
                <a:solidFill>
                  <a:srgbClr val="0036A2"/>
                </a:solidFill>
              </a:rPr>
              <a:t> </a:t>
            </a:r>
            <a:r>
              <a:rPr lang="en-US" sz="3200" b="1" dirty="0"/>
              <a:t>favorite thing to do. It's boring and takes a lot of time.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26EDEAC-3363-F997-1D29-BD80A08C0ED7}"/>
              </a:ext>
            </a:extLst>
          </p:cNvPr>
          <p:cNvCxnSpPr>
            <a:cxnSpLocks/>
          </p:cNvCxnSpPr>
          <p:nvPr/>
        </p:nvCxnSpPr>
        <p:spPr>
          <a:xfrm>
            <a:off x="692833" y="1802681"/>
            <a:ext cx="8873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F2637F9-302C-299C-D491-2E816CCD4170}"/>
              </a:ext>
            </a:extLst>
          </p:cNvPr>
          <p:cNvCxnSpPr>
            <a:cxnSpLocks/>
          </p:cNvCxnSpPr>
          <p:nvPr/>
        </p:nvCxnSpPr>
        <p:spPr>
          <a:xfrm>
            <a:off x="8646289" y="2288791"/>
            <a:ext cx="891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1FF71FC-170C-21BD-9457-45DEDCCAD943}"/>
              </a:ext>
            </a:extLst>
          </p:cNvPr>
          <p:cNvCxnSpPr>
            <a:cxnSpLocks/>
          </p:cNvCxnSpPr>
          <p:nvPr/>
        </p:nvCxnSpPr>
        <p:spPr>
          <a:xfrm>
            <a:off x="8814158" y="3805075"/>
            <a:ext cx="7233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97B45D-86A4-83C4-CFCA-5FA9A0E31101}"/>
              </a:ext>
            </a:extLst>
          </p:cNvPr>
          <p:cNvCxnSpPr>
            <a:cxnSpLocks/>
          </p:cNvCxnSpPr>
          <p:nvPr/>
        </p:nvCxnSpPr>
        <p:spPr>
          <a:xfrm>
            <a:off x="9770980" y="4731049"/>
            <a:ext cx="15857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611719E-956E-570E-BE93-2B749FB88774}"/>
              </a:ext>
            </a:extLst>
          </p:cNvPr>
          <p:cNvCxnSpPr>
            <a:cxnSpLocks/>
          </p:cNvCxnSpPr>
          <p:nvPr/>
        </p:nvCxnSpPr>
        <p:spPr>
          <a:xfrm>
            <a:off x="4774594" y="5726472"/>
            <a:ext cx="9548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579</Words>
  <Application>Microsoft Office PowerPoint</Application>
  <PresentationFormat>Custom</PresentationFormat>
  <Paragraphs>61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</cp:revision>
  <dcterms:created xsi:type="dcterms:W3CDTF">2023-12-03T13:00:23Z</dcterms:created>
  <dcterms:modified xsi:type="dcterms:W3CDTF">2023-12-12T15:40:55Z</dcterms:modified>
</cp:coreProperties>
</file>