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90" r:id="rId5"/>
    <p:sldId id="257" r:id="rId6"/>
    <p:sldId id="291" r:id="rId7"/>
    <p:sldId id="261" r:id="rId8"/>
    <p:sldId id="271" r:id="rId9"/>
    <p:sldId id="265" r:id="rId10"/>
    <p:sldId id="276" r:id="rId11"/>
    <p:sldId id="266" r:id="rId12"/>
    <p:sldId id="292" r:id="rId13"/>
    <p:sldId id="277" r:id="rId14"/>
    <p:sldId id="295" r:id="rId15"/>
    <p:sldId id="279" r:id="rId16"/>
    <p:sldId id="280" r:id="rId17"/>
    <p:sldId id="281" r:id="rId18"/>
    <p:sldId id="297" r:id="rId19"/>
    <p:sldId id="283" r:id="rId20"/>
    <p:sldId id="298" r:id="rId21"/>
    <p:sldId id="285" r:id="rId22"/>
    <p:sldId id="302" r:id="rId23"/>
    <p:sldId id="299" r:id="rId24"/>
    <p:sldId id="300" r:id="rId25"/>
    <p:sldId id="301"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5"/>
    <a:srgbClr val="FB2711"/>
    <a:srgbClr val="FD8073"/>
    <a:srgbClr val="B4B9E0"/>
    <a:srgbClr val="FF0000"/>
    <a:srgbClr val="F7B163"/>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718"/>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30/12/24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99000">
              <a:srgbClr val="FDFFFE"/>
            </a:gs>
            <a:gs pos="66000">
              <a:srgbClr val="F3FFFF"/>
            </a:gs>
            <a:gs pos="37992">
              <a:srgbClr val="FFFFFF"/>
            </a:gs>
            <a:gs pos="5000">
              <a:srgbClr val="EAFCFE"/>
            </a:gs>
          </a:gsLst>
          <a:lin ang="17400000"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A03A7DE-E2C6-D3DE-2D3C-0E50AB453153}"/>
              </a:ext>
            </a:extLst>
          </p:cNvPr>
          <p:cNvSpPr/>
          <p:nvPr userDrawn="1"/>
        </p:nvSpPr>
        <p:spPr>
          <a:xfrm>
            <a:off x="492348" y="822701"/>
            <a:ext cx="5439251" cy="5439251"/>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Oval 5">
            <a:extLst>
              <a:ext uri="{FF2B5EF4-FFF2-40B4-BE49-F238E27FC236}">
                <a16:creationId xmlns="" xmlns:a16="http://schemas.microsoft.com/office/drawing/2014/main" id="{E9155AC3-4048-A012-522F-9975DD4374A4}"/>
              </a:ext>
            </a:extLst>
          </p:cNvPr>
          <p:cNvSpPr/>
          <p:nvPr userDrawn="1"/>
        </p:nvSpPr>
        <p:spPr>
          <a:xfrm>
            <a:off x="11352413" y="1318559"/>
            <a:ext cx="389835" cy="38983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Oval 8">
            <a:extLst>
              <a:ext uri="{FF2B5EF4-FFF2-40B4-BE49-F238E27FC236}">
                <a16:creationId xmlns="" xmlns:a16="http://schemas.microsoft.com/office/drawing/2014/main" id="{C66BC318-7E9C-A53F-C445-78301FFF7C95}"/>
              </a:ext>
            </a:extLst>
          </p:cNvPr>
          <p:cNvSpPr/>
          <p:nvPr userDrawn="1"/>
        </p:nvSpPr>
        <p:spPr>
          <a:xfrm>
            <a:off x="638841" y="5012346"/>
            <a:ext cx="837678" cy="837678"/>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Freeform 12">
            <a:extLst>
              <a:ext uri="{FF2B5EF4-FFF2-40B4-BE49-F238E27FC236}">
                <a16:creationId xmlns="" xmlns:a16="http://schemas.microsoft.com/office/drawing/2014/main" id="{EC2B4886-6DF6-0A57-7118-513A7AAA40F3}"/>
              </a:ext>
            </a:extLst>
          </p:cNvPr>
          <p:cNvSpPr/>
          <p:nvPr userDrawn="1"/>
        </p:nvSpPr>
        <p:spPr>
          <a:xfrm>
            <a:off x="9853347" y="0"/>
            <a:ext cx="1499066" cy="1061910"/>
          </a:xfrm>
          <a:custGeom>
            <a:avLst/>
            <a:gdLst>
              <a:gd name="connsiteX0" fmla="*/ 70097 w 1499066"/>
              <a:gd name="connsiteY0" fmla="*/ 0 h 1061910"/>
              <a:gd name="connsiteX1" fmla="*/ 1428969 w 1499066"/>
              <a:gd name="connsiteY1" fmla="*/ 0 h 1061910"/>
              <a:gd name="connsiteX2" fmla="*/ 1440164 w 1499066"/>
              <a:gd name="connsiteY2" fmla="*/ 20625 h 1061910"/>
              <a:gd name="connsiteX3" fmla="*/ 1499066 w 1499066"/>
              <a:gd name="connsiteY3" fmla="*/ 312377 h 1061910"/>
              <a:gd name="connsiteX4" fmla="*/ 749533 w 1499066"/>
              <a:gd name="connsiteY4" fmla="*/ 1061910 h 1061910"/>
              <a:gd name="connsiteX5" fmla="*/ 0 w 1499066"/>
              <a:gd name="connsiteY5" fmla="*/ 312377 h 1061910"/>
              <a:gd name="connsiteX6" fmla="*/ 58902 w 1499066"/>
              <a:gd name="connsiteY6" fmla="*/ 20625 h 10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9066" h="1061910">
                <a:moveTo>
                  <a:pt x="70097" y="0"/>
                </a:moveTo>
                <a:lnTo>
                  <a:pt x="1428969" y="0"/>
                </a:lnTo>
                <a:lnTo>
                  <a:pt x="1440164" y="20625"/>
                </a:lnTo>
                <a:cubicBezTo>
                  <a:pt x="1478092" y="110298"/>
                  <a:pt x="1499066" y="208888"/>
                  <a:pt x="1499066" y="312377"/>
                </a:cubicBezTo>
                <a:cubicBezTo>
                  <a:pt x="1499066" y="726333"/>
                  <a:pt x="1163489" y="1061910"/>
                  <a:pt x="749533" y="1061910"/>
                </a:cubicBezTo>
                <a:cubicBezTo>
                  <a:pt x="335577" y="1061910"/>
                  <a:pt x="0" y="726333"/>
                  <a:pt x="0" y="312377"/>
                </a:cubicBezTo>
                <a:cubicBezTo>
                  <a:pt x="0" y="208888"/>
                  <a:pt x="20974" y="110298"/>
                  <a:pt x="58902" y="20625"/>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 xmlns:a16="http://schemas.microsoft.com/office/drawing/2014/main" id="{4BF993BB-6145-4D1C-B438-D1350312F172}"/>
              </a:ext>
            </a:extLst>
          </p:cNvPr>
          <p:cNvSpPr>
            <a:spLocks noGrp="1"/>
          </p:cNvSpPr>
          <p:nvPr>
            <p:ph type="title"/>
          </p:nvPr>
        </p:nvSpPr>
        <p:spPr>
          <a:xfrm>
            <a:off x="6300216" y="2130552"/>
            <a:ext cx="4590288" cy="1764792"/>
          </a:xfrm>
        </p:spPr>
        <p:txBody>
          <a:bodyPr anchor="t">
            <a:noAutofit/>
          </a:bodyPr>
          <a:lstStyle>
            <a:lvl1pPr>
              <a:defRPr sz="5400" b="1">
                <a:solidFill>
                  <a:schemeClr val="tx2"/>
                </a:solidFill>
                <a:latin typeface="+mn-lt"/>
              </a:defRPr>
            </a:lvl1pPr>
          </a:lstStyle>
          <a:p>
            <a:r>
              <a:rPr lang="en-US"/>
              <a:t>Click to edit Master title style</a:t>
            </a:r>
            <a:endParaRPr lang="en-US" dirty="0"/>
          </a:p>
        </p:txBody>
      </p:sp>
      <p:sp>
        <p:nvSpPr>
          <p:cNvPr id="7" name="Picture Placeholder 6">
            <a:extLst>
              <a:ext uri="{FF2B5EF4-FFF2-40B4-BE49-F238E27FC236}">
                <a16:creationId xmlns="" xmlns:a16="http://schemas.microsoft.com/office/drawing/2014/main" id="{50EBEF97-3620-43B4-9D9A-099216F75396}"/>
              </a:ext>
            </a:extLst>
          </p:cNvPr>
          <p:cNvSpPr>
            <a:spLocks noGrp="1"/>
          </p:cNvSpPr>
          <p:nvPr>
            <p:ph type="pic" sz="quarter" idx="10"/>
          </p:nvPr>
        </p:nvSpPr>
        <p:spPr>
          <a:xfrm>
            <a:off x="1005840" y="1316736"/>
            <a:ext cx="4325112" cy="4325112"/>
          </a:xfrm>
          <a:noFill/>
        </p:spPr>
        <p:txBody>
          <a:bodyPr anchor="ctr">
            <a:noAutofit/>
          </a:bodyPr>
          <a:lstStyle>
            <a:lvl1pPr algn="ctr">
              <a:defRPr/>
            </a:lvl1pPr>
          </a:lstStyle>
          <a:p>
            <a:r>
              <a:rPr lang="en-US"/>
              <a:t>Click icon to add picture</a:t>
            </a:r>
            <a:endParaRPr lang="en-US" dirty="0"/>
          </a:p>
        </p:txBody>
      </p:sp>
      <p:sp>
        <p:nvSpPr>
          <p:cNvPr id="12" name="Subtitle 2">
            <a:extLst>
              <a:ext uri="{FF2B5EF4-FFF2-40B4-BE49-F238E27FC236}">
                <a16:creationId xmlns="" xmlns:a16="http://schemas.microsoft.com/office/drawing/2014/main" id="{64030515-78CF-D472-B3D6-9EE48BCA2662}"/>
              </a:ext>
            </a:extLst>
          </p:cNvPr>
          <p:cNvSpPr>
            <a:spLocks noGrp="1"/>
          </p:cNvSpPr>
          <p:nvPr>
            <p:ph type="subTitle" idx="1"/>
          </p:nvPr>
        </p:nvSpPr>
        <p:spPr>
          <a:xfrm>
            <a:off x="6298598" y="3895344"/>
            <a:ext cx="4591906" cy="1024128"/>
          </a:xfrm>
        </p:spPr>
        <p:txBody>
          <a:bodyPr>
            <a:noAutofit/>
          </a:bodyPr>
          <a:lstStyle>
            <a:lvl1pPr marL="0" indent="0" algn="l">
              <a:lnSpc>
                <a:spcPct val="100000"/>
              </a:lnSpc>
              <a:buNone/>
              <a:defRPr sz="2200" b="1">
                <a:solidFill>
                  <a:schemeClr val="tx2"/>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6653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30/12/24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7625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30/12/24</a:t>
            </a:fld>
            <a:endParaRPr lang="en-US" dirty="0"/>
          </a:p>
        </p:txBody>
      </p:sp>
      <p:sp>
        <p:nvSpPr>
          <p:cNvPr id="5" name="Footer Placeholder 4">
            <a:extLst>
              <a:ext uri="{FF2B5EF4-FFF2-40B4-BE49-F238E27FC236}">
                <a16:creationId xmlns=""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30/12/24</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30/12/24</a:t>
            </a:fld>
            <a:endParaRPr lang="en-US" dirty="0"/>
          </a:p>
        </p:txBody>
      </p:sp>
      <p:sp>
        <p:nvSpPr>
          <p:cNvPr id="4" name="Footer Placeholder 3">
            <a:extLst>
              <a:ext uri="{FF2B5EF4-FFF2-40B4-BE49-F238E27FC236}">
                <a16:creationId xmlns=""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30/12/24</a:t>
            </a:fld>
            <a:endParaRPr lang="en-US" dirty="0"/>
          </a:p>
        </p:txBody>
      </p:sp>
      <p:sp>
        <p:nvSpPr>
          <p:cNvPr id="4" name="Footer Placeholder 3">
            <a:extLst>
              <a:ext uri="{FF2B5EF4-FFF2-40B4-BE49-F238E27FC236}">
                <a16:creationId xmlns=""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30/12/24</a:t>
            </a:fld>
            <a:endParaRPr lang="en-US" dirty="0"/>
          </a:p>
        </p:txBody>
      </p:sp>
      <p:sp>
        <p:nvSpPr>
          <p:cNvPr id="22" name="Footer Placeholder 21">
            <a:extLst>
              <a:ext uri="{FF2B5EF4-FFF2-40B4-BE49-F238E27FC236}">
                <a16:creationId xmlns=""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30/12/24</a:t>
            </a:fld>
            <a:endParaRPr lang="en-US" dirty="0"/>
          </a:p>
        </p:txBody>
      </p:sp>
      <p:sp>
        <p:nvSpPr>
          <p:cNvPr id="5" name="Footer Placeholder 4">
            <a:extLst>
              <a:ext uri="{FF2B5EF4-FFF2-40B4-BE49-F238E27FC236}">
                <a16:creationId xmlns=""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79" r:id="rId14"/>
    <p:sldLayoutId id="2147483680"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gif"/><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gif"/><Relationship Id="rId5" Type="http://schemas.microsoft.com/office/2007/relationships/hdphoto" Target="../media/hdphoto10.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image" Target="../media/image35.jpeg"/><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5.xml"/><Relationship Id="rId15" Type="http://schemas.openxmlformats.org/officeDocument/2006/relationships/image" Target="NULL"/><Relationship Id="rId4" Type="http://schemas.openxmlformats.org/officeDocument/2006/relationships/audio" Target="../media/media2.mp3"/></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5.xml"/><Relationship Id="rId15" Type="http://schemas.openxmlformats.org/officeDocument/2006/relationships/image" Target="NULL"/><Relationship Id="rId4" Type="http://schemas.openxmlformats.org/officeDocument/2006/relationships/audio" Target="../media/media2.mp3"/></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media/media2.mp3"/><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5.xml"/><Relationship Id="rId15" Type="http://schemas.openxmlformats.org/officeDocument/2006/relationships/image" Target="NULL"/><Relationship Id="rId4" Type="http://schemas.openxmlformats.org/officeDocument/2006/relationships/audio" Target="../media/media2.mp3"/></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4.svg"/><Relationship Id="rId18" Type="http://schemas.openxmlformats.org/officeDocument/2006/relationships/image" Target="../media/image45.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NULL"/><Relationship Id="rId2" Type="http://schemas.openxmlformats.org/officeDocument/2006/relationships/image" Target="../media/image36.png"/><Relationship Id="rId16"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5.svg"/><Relationship Id="rId11" Type="http://schemas.openxmlformats.org/officeDocument/2006/relationships/image" Target="../media/image12.svg"/><Relationship Id="rId5" Type="http://schemas.openxmlformats.org/officeDocument/2006/relationships/image" Target="../media/image38.png"/><Relationship Id="rId15" Type="http://schemas.openxmlformats.org/officeDocument/2006/relationships/image" Target="../media/image14.svg"/><Relationship Id="rId10" Type="http://schemas.openxmlformats.org/officeDocument/2006/relationships/image" Target="../media/image41.png"/><Relationship Id="rId19" Type="http://schemas.openxmlformats.org/officeDocument/2006/relationships/image" Target="../media/image29.svg"/><Relationship Id="rId4" Type="http://schemas.openxmlformats.org/officeDocument/2006/relationships/image" Target="../media/image3.svg"/><Relationship Id="rId9" Type="http://schemas.openxmlformats.org/officeDocument/2006/relationships/image" Target="../media/image40.jpe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19E9CFE-1820-51D6-3F5B-5FD2FCD3B736}"/>
              </a:ext>
            </a:extLst>
          </p:cNvPr>
          <p:cNvSpPr>
            <a:spLocks noGrp="1"/>
          </p:cNvSpPr>
          <p:nvPr>
            <p:ph type="title"/>
          </p:nvPr>
        </p:nvSpPr>
        <p:spPr>
          <a:xfrm>
            <a:off x="5374415" y="1549661"/>
            <a:ext cx="6432645" cy="3618333"/>
          </a:xfrm>
        </p:spPr>
        <p:txBody>
          <a:bodyPr anchor="t">
            <a:normAutofit/>
          </a:bodyPr>
          <a:lstStyle/>
          <a:p>
            <a:pPr algn="ctr">
              <a:spcBef>
                <a:spcPts val="500"/>
              </a:spcBef>
              <a:spcAft>
                <a:spcPts val="1800"/>
              </a:spcAft>
            </a:pPr>
            <a:r>
              <a:rPr lang="en-US" sz="4400" dirty="0">
                <a:solidFill>
                  <a:schemeClr val="tx1"/>
                </a:solidFill>
              </a:rPr>
              <a:t>BÀI </a:t>
            </a:r>
            <a:r>
              <a:rPr lang="en-US" sz="4400" dirty="0" smtClean="0">
                <a:solidFill>
                  <a:schemeClr val="tx1"/>
                </a:solidFill>
              </a:rPr>
              <a:t>4</a:t>
            </a:r>
            <a:r>
              <a:rPr lang="en-US" dirty="0"/>
              <a:t/>
            </a:r>
            <a:br>
              <a:rPr lang="en-US" dirty="0"/>
            </a:br>
            <a:r>
              <a:rPr lang="en-US" sz="500" dirty="0" smtClean="0"/>
              <a:t/>
            </a:r>
            <a:br>
              <a:rPr lang="en-US" sz="500" dirty="0" smtClean="0"/>
            </a:br>
            <a:r>
              <a:rPr lang="en-US" sz="500" dirty="0"/>
              <a:t/>
            </a:r>
            <a:br>
              <a:rPr lang="en-US" sz="500" dirty="0"/>
            </a:br>
            <a:r>
              <a:rPr lang="en-US" sz="500" dirty="0" smtClean="0"/>
              <a:t/>
            </a:r>
            <a:br>
              <a:rPr lang="en-US" sz="500" dirty="0" smtClean="0"/>
            </a:br>
            <a:r>
              <a:rPr lang="en-US" sz="500" dirty="0"/>
              <a:t/>
            </a:r>
            <a:br>
              <a:rPr lang="en-US" sz="500" dirty="0"/>
            </a:br>
            <a:r>
              <a:rPr lang="en-US" sz="500" dirty="0" smtClean="0"/>
              <a:t/>
            </a:r>
            <a:br>
              <a:rPr lang="en-US" sz="500" dirty="0" smtClean="0"/>
            </a:br>
            <a:r>
              <a:rPr lang="en-US" sz="500" dirty="0"/>
              <a:t/>
            </a:r>
            <a:br>
              <a:rPr lang="en-US" sz="500" dirty="0"/>
            </a:br>
            <a:r>
              <a:rPr lang="en-US" sz="500" dirty="0" smtClean="0"/>
              <a:t/>
            </a:r>
            <a:br>
              <a:rPr lang="en-US" sz="500" dirty="0" smtClean="0"/>
            </a:br>
            <a:r>
              <a:rPr lang="en-US" sz="6000" dirty="0" smtClean="0">
                <a:solidFill>
                  <a:srgbClr val="C60B68"/>
                </a:solidFill>
              </a:rPr>
              <a:t>BÊN TRONG </a:t>
            </a:r>
            <a:br>
              <a:rPr lang="en-US" sz="6000" dirty="0" smtClean="0">
                <a:solidFill>
                  <a:srgbClr val="C60B68"/>
                </a:solidFill>
              </a:rPr>
            </a:br>
            <a:r>
              <a:rPr lang="en-US" sz="500" dirty="0" smtClean="0">
                <a:solidFill>
                  <a:srgbClr val="C60B68"/>
                </a:solidFill>
              </a:rPr>
              <a:t/>
            </a:r>
            <a:br>
              <a:rPr lang="en-US" sz="500" dirty="0" smtClean="0">
                <a:solidFill>
                  <a:srgbClr val="C60B68"/>
                </a:solidFill>
              </a:rPr>
            </a:br>
            <a:r>
              <a:rPr lang="en-US" sz="500" dirty="0">
                <a:solidFill>
                  <a:srgbClr val="C60B68"/>
                </a:solidFill>
              </a:rPr>
              <a:t/>
            </a:r>
            <a:br>
              <a:rPr lang="en-US" sz="500" dirty="0">
                <a:solidFill>
                  <a:srgbClr val="C60B68"/>
                </a:solidFill>
              </a:rPr>
            </a:br>
            <a:r>
              <a:rPr lang="en-US" sz="500" dirty="0" smtClean="0">
                <a:solidFill>
                  <a:srgbClr val="C60B68"/>
                </a:solidFill>
              </a:rPr>
              <a:t/>
            </a:r>
            <a:br>
              <a:rPr lang="en-US" sz="500" dirty="0" smtClean="0">
                <a:solidFill>
                  <a:srgbClr val="C60B68"/>
                </a:solidFill>
              </a:rPr>
            </a:br>
            <a:r>
              <a:rPr lang="en-US" sz="6000" dirty="0" smtClean="0">
                <a:solidFill>
                  <a:srgbClr val="C60B68"/>
                </a:solidFill>
              </a:rPr>
              <a:t>MÁY TÍNH</a:t>
            </a:r>
            <a:br>
              <a:rPr lang="en-US" sz="6000" dirty="0" smtClean="0">
                <a:solidFill>
                  <a:srgbClr val="C60B68"/>
                </a:solidFill>
              </a:rPr>
            </a:br>
            <a:r>
              <a:rPr lang="en-US" sz="500" dirty="0" smtClean="0">
                <a:solidFill>
                  <a:srgbClr val="C60B68"/>
                </a:solidFill>
              </a:rPr>
              <a:t/>
            </a:r>
            <a:br>
              <a:rPr lang="en-US" sz="500" dirty="0" smtClean="0">
                <a:solidFill>
                  <a:srgbClr val="C60B68"/>
                </a:solidFill>
              </a:rPr>
            </a:br>
            <a:r>
              <a:rPr lang="en-US" sz="3600" dirty="0" smtClean="0">
                <a:solidFill>
                  <a:schemeClr val="accent1"/>
                </a:solidFill>
              </a:rPr>
              <a:t>(2 </a:t>
            </a:r>
            <a:r>
              <a:rPr lang="en-US" sz="3600" dirty="0" err="1" smtClean="0">
                <a:solidFill>
                  <a:schemeClr val="accent1"/>
                </a:solidFill>
              </a:rPr>
              <a:t>tiết</a:t>
            </a:r>
            <a:r>
              <a:rPr lang="en-US" sz="3600" dirty="0" smtClean="0">
                <a:solidFill>
                  <a:schemeClr val="accent1"/>
                </a:solidFill>
              </a:rPr>
              <a:t>)</a:t>
            </a:r>
            <a:endParaRPr lang="en-US" sz="3600" dirty="0">
              <a:solidFill>
                <a:schemeClr val="accent1"/>
              </a:solidFill>
            </a:endParaRPr>
          </a:p>
        </p:txBody>
      </p:sp>
      <p:pic>
        <p:nvPicPr>
          <p:cNvPr id="5" name="Picture 4" descr="Khái niệm máy tính để b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49" y="1649185"/>
            <a:ext cx="3911126" cy="3757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3"/>
          <a:stretch>
            <a:fillRect/>
          </a:stretch>
        </p:blipFill>
        <p:spPr>
          <a:xfrm>
            <a:off x="9154224" y="5973814"/>
            <a:ext cx="1479308" cy="765071"/>
          </a:xfrm>
          <a:prstGeom prst="rect">
            <a:avLst/>
          </a:prstGeom>
        </p:spPr>
      </p:pic>
      <p:sp>
        <p:nvSpPr>
          <p:cNvPr id="6"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1</a:t>
            </a:fld>
            <a:endParaRPr lang="en-US" sz="1200" dirty="0"/>
          </a:p>
        </p:txBody>
      </p:sp>
    </p:spTree>
    <p:extLst>
      <p:ext uri="{BB962C8B-B14F-4D97-AF65-F5344CB8AC3E}">
        <p14:creationId xmlns:p14="http://schemas.microsoft.com/office/powerpoint/2010/main" val="1600796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C3003-4759-40E9-891E-CEA5B8EDDBDD}"/>
              </a:ext>
            </a:extLst>
          </p:cNvPr>
          <p:cNvSpPr>
            <a:spLocks noGrp="1"/>
          </p:cNvSpPr>
          <p:nvPr>
            <p:ph type="title"/>
          </p:nvPr>
        </p:nvSpPr>
        <p:spPr>
          <a:xfrm>
            <a:off x="710293" y="278377"/>
            <a:ext cx="4131129" cy="1693518"/>
          </a:xfrm>
        </p:spPr>
        <p:txBody>
          <a:bodyPr/>
          <a:lstStyle/>
          <a:p>
            <a:pPr algn="ctr"/>
            <a:r>
              <a:rPr lang="en-US" sz="2800" dirty="0">
                <a:solidFill>
                  <a:srgbClr val="FF0000"/>
                </a:solidFill>
              </a:rPr>
              <a:t>1. </a:t>
            </a:r>
            <a:r>
              <a:rPr lang="en-US" sz="2800" dirty="0" err="1">
                <a:solidFill>
                  <a:srgbClr val="FF0000"/>
                </a:solidFill>
              </a:rPr>
              <a:t>Có</a:t>
            </a:r>
            <a:r>
              <a:rPr lang="en-US" sz="2800" dirty="0">
                <a:solidFill>
                  <a:srgbClr val="FF0000"/>
                </a:solidFill>
              </a:rPr>
              <a:t> </a:t>
            </a:r>
            <a:r>
              <a:rPr lang="en-US" sz="2800" dirty="0" err="1">
                <a:solidFill>
                  <a:srgbClr val="FF0000"/>
                </a:solidFill>
              </a:rPr>
              <a:t>thể</a:t>
            </a:r>
            <a:r>
              <a:rPr lang="en-US" sz="2800" dirty="0">
                <a:solidFill>
                  <a:srgbClr val="FF0000"/>
                </a:solidFill>
              </a:rPr>
              <a:t> </a:t>
            </a:r>
            <a:r>
              <a:rPr lang="en-US" sz="2800" dirty="0" err="1">
                <a:solidFill>
                  <a:srgbClr val="FF0000"/>
                </a:solidFill>
              </a:rPr>
              <a:t>đo</a:t>
            </a:r>
            <a:r>
              <a:rPr lang="en-US" sz="2800" dirty="0">
                <a:solidFill>
                  <a:srgbClr val="FF0000"/>
                </a:solidFill>
              </a:rPr>
              <a:t> </a:t>
            </a:r>
            <a:r>
              <a:rPr lang="en-US" sz="2800" dirty="0" err="1">
                <a:solidFill>
                  <a:srgbClr val="FF0000"/>
                </a:solidFill>
              </a:rPr>
              <a:t>tốc</a:t>
            </a:r>
            <a:r>
              <a:rPr lang="en-US" sz="2800" dirty="0">
                <a:solidFill>
                  <a:srgbClr val="FF0000"/>
                </a:solidFill>
              </a:rPr>
              <a:t> </a:t>
            </a:r>
            <a:r>
              <a:rPr lang="en-US" sz="2800" dirty="0" err="1">
                <a:solidFill>
                  <a:srgbClr val="FF0000"/>
                </a:solidFill>
              </a:rPr>
              <a:t>của</a:t>
            </a:r>
            <a:r>
              <a:rPr lang="en-US" sz="2800" dirty="0">
                <a:solidFill>
                  <a:srgbClr val="FF0000"/>
                </a:solidFill>
              </a:rPr>
              <a:t> CPU </a:t>
            </a:r>
            <a:r>
              <a:rPr lang="en-US" sz="2800" dirty="0" err="1">
                <a:solidFill>
                  <a:srgbClr val="FF0000"/>
                </a:solidFill>
              </a:rPr>
              <a:t>bằng</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phép</a:t>
            </a:r>
            <a:r>
              <a:rPr lang="en-US" sz="2800" dirty="0">
                <a:solidFill>
                  <a:srgbClr val="FF0000"/>
                </a:solidFill>
              </a:rPr>
              <a:t> </a:t>
            </a:r>
            <a:r>
              <a:rPr lang="en-US" sz="2800" dirty="0" err="1">
                <a:solidFill>
                  <a:srgbClr val="FF0000"/>
                </a:solidFill>
              </a:rPr>
              <a:t>tính</a:t>
            </a:r>
            <a:r>
              <a:rPr lang="en-US" sz="2800" dirty="0">
                <a:solidFill>
                  <a:srgbClr val="FF0000"/>
                </a:solidFill>
              </a:rPr>
              <a:t> </a:t>
            </a:r>
            <a:r>
              <a:rPr lang="en-US" sz="2800" dirty="0" err="1">
                <a:solidFill>
                  <a:srgbClr val="FF0000"/>
                </a:solidFill>
              </a:rPr>
              <a:t>thực</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giây</a:t>
            </a:r>
            <a:r>
              <a:rPr lang="en-US" sz="2800" dirty="0">
                <a:solidFill>
                  <a:srgbClr val="FF0000"/>
                </a:solidFill>
              </a:rPr>
              <a:t> </a:t>
            </a:r>
            <a:r>
              <a:rPr lang="en-US" sz="2800" dirty="0" err="1">
                <a:solidFill>
                  <a:srgbClr val="FF0000"/>
                </a:solidFill>
              </a:rPr>
              <a:t>không</a:t>
            </a:r>
            <a:r>
              <a:rPr lang="en-US" sz="2800" dirty="0">
                <a:solidFill>
                  <a:srgbClr val="FF0000"/>
                </a:solidFill>
              </a:rPr>
              <a:t> ?</a:t>
            </a:r>
          </a:p>
        </p:txBody>
      </p:sp>
      <p:sp>
        <p:nvSpPr>
          <p:cNvPr id="6" name="Slide Number Placeholder 5">
            <a:extLst>
              <a:ext uri="{FF2B5EF4-FFF2-40B4-BE49-F238E27FC236}">
                <a16:creationId xmlns="" xmlns:a16="http://schemas.microsoft.com/office/drawing/2014/main" id="{B398A85A-4B2F-4B25-A982-DDB7251FB8BA}"/>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9" name="Picture 8"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80165" y="351065"/>
            <a:ext cx="1997946" cy="150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8B2C3003-4759-40E9-891E-CEA5B8EDDBDD}"/>
              </a:ext>
            </a:extLst>
          </p:cNvPr>
          <p:cNvSpPr txBox="1">
            <a:spLocks/>
          </p:cNvSpPr>
          <p:nvPr/>
        </p:nvSpPr>
        <p:spPr>
          <a:xfrm>
            <a:off x="367392" y="1918606"/>
            <a:ext cx="4408715" cy="4433207"/>
          </a:xfrm>
          <a:prstGeom prst="rect">
            <a:avLst/>
          </a:prstGeom>
          <a:ln>
            <a:solidFill>
              <a:schemeClr val="tx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vi-VN" sz="2800" dirty="0"/>
              <a:t>Tốc độ xung nhịp của CPU là biểu thị số chu kỳ mà CPU có thể thực thi được mỗi giây, được đo bằng đơn vị Hertz (Hz) và còn có tên gọi khác là tần số PC, tần số CPU. Ví dụ, một CPU có tốc độ xung nhịp 3.2 GHz, tức thực hiện 3.2 tỷ chu kỳ mỗi giây.</a:t>
            </a:r>
            <a:endParaRPr lang="en-US" sz="2800" dirty="0"/>
          </a:p>
        </p:txBody>
      </p:sp>
      <p:sp>
        <p:nvSpPr>
          <p:cNvPr id="14" name="Title 1">
            <a:extLst>
              <a:ext uri="{FF2B5EF4-FFF2-40B4-BE49-F238E27FC236}">
                <a16:creationId xmlns="" xmlns:a16="http://schemas.microsoft.com/office/drawing/2014/main" id="{8B2C3003-4759-40E9-891E-CEA5B8EDDBDD}"/>
              </a:ext>
            </a:extLst>
          </p:cNvPr>
          <p:cNvSpPr txBox="1">
            <a:spLocks/>
          </p:cNvSpPr>
          <p:nvPr/>
        </p:nvSpPr>
        <p:spPr>
          <a:xfrm>
            <a:off x="6449786" y="458363"/>
            <a:ext cx="5151664" cy="12899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2800" dirty="0">
                <a:solidFill>
                  <a:srgbClr val="FF0000"/>
                </a:solidFill>
              </a:rPr>
              <a:t>2</a:t>
            </a:r>
            <a:r>
              <a:rPr lang="en-US" sz="2800" dirty="0" smtClean="0">
                <a:solidFill>
                  <a:srgbClr val="FF0000"/>
                </a:solidFill>
              </a:rPr>
              <a:t>. </a:t>
            </a:r>
            <a:r>
              <a:rPr lang="en-US" sz="2800" dirty="0" err="1" smtClean="0">
                <a:solidFill>
                  <a:srgbClr val="FF0000"/>
                </a:solidFill>
              </a:rPr>
              <a:t>Giá</a:t>
            </a:r>
            <a:r>
              <a:rPr lang="en-US" sz="2800" dirty="0" smtClean="0">
                <a:solidFill>
                  <a:srgbClr val="FF0000"/>
                </a:solidFill>
              </a:rPr>
              <a:t> </a:t>
            </a:r>
            <a:r>
              <a:rPr lang="en-US" sz="2800" dirty="0" err="1" smtClean="0">
                <a:solidFill>
                  <a:srgbClr val="FF0000"/>
                </a:solidFill>
              </a:rPr>
              <a:t>tiền</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mỗi</a:t>
            </a:r>
            <a:r>
              <a:rPr lang="en-US" sz="2800" dirty="0" smtClean="0">
                <a:solidFill>
                  <a:srgbClr val="FF0000"/>
                </a:solidFill>
              </a:rPr>
              <a:t> </a:t>
            </a:r>
            <a:r>
              <a:rPr lang="en-US" sz="2800" dirty="0" err="1" smtClean="0">
                <a:solidFill>
                  <a:srgbClr val="FF0000"/>
                </a:solidFill>
              </a:rPr>
              <a:t>thiết</a:t>
            </a:r>
            <a:r>
              <a:rPr lang="en-US" sz="2800" dirty="0" smtClean="0">
                <a:solidFill>
                  <a:srgbClr val="FF0000"/>
                </a:solidFill>
              </a:rPr>
              <a:t> </a:t>
            </a:r>
            <a:r>
              <a:rPr lang="en-US" sz="2800" dirty="0" err="1" smtClean="0">
                <a:solidFill>
                  <a:srgbClr val="FF0000"/>
                </a:solidFill>
              </a:rPr>
              <a:t>bị</a:t>
            </a:r>
            <a:r>
              <a:rPr lang="en-US" sz="2800" dirty="0" smtClean="0">
                <a:solidFill>
                  <a:srgbClr val="FF0000"/>
                </a:solidFill>
              </a:rPr>
              <a:t> </a:t>
            </a:r>
            <a:r>
              <a:rPr lang="en-US" sz="2800" dirty="0" err="1" smtClean="0">
                <a:solidFill>
                  <a:srgbClr val="FF0000"/>
                </a:solidFill>
              </a:rPr>
              <a:t>nhớ</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phải</a:t>
            </a:r>
            <a:r>
              <a:rPr lang="en-US" sz="2800" dirty="0" smtClean="0">
                <a:solidFill>
                  <a:srgbClr val="FF0000"/>
                </a:solidFill>
              </a:rPr>
              <a:t> </a:t>
            </a:r>
            <a:r>
              <a:rPr lang="en-US" sz="2800" dirty="0" err="1" smtClean="0">
                <a:solidFill>
                  <a:srgbClr val="FF0000"/>
                </a:solidFill>
              </a:rPr>
              <a:t>là</a:t>
            </a:r>
            <a:r>
              <a:rPr lang="en-US" sz="2800" dirty="0" smtClean="0">
                <a:solidFill>
                  <a:srgbClr val="FF0000"/>
                </a:solidFill>
              </a:rPr>
              <a:t> </a:t>
            </a:r>
            <a:r>
              <a:rPr lang="en-US" sz="2800" dirty="0" err="1" smtClean="0">
                <a:solidFill>
                  <a:srgbClr val="FF0000"/>
                </a:solidFill>
              </a:rPr>
              <a:t>một</a:t>
            </a:r>
            <a:r>
              <a:rPr lang="en-US" sz="2800" dirty="0" smtClean="0">
                <a:solidFill>
                  <a:srgbClr val="FF0000"/>
                </a:solidFill>
              </a:rPr>
              <a:t> </a:t>
            </a:r>
            <a:r>
              <a:rPr lang="en-US" sz="2800" dirty="0" err="1" smtClean="0">
                <a:solidFill>
                  <a:srgbClr val="FF0000"/>
                </a:solidFill>
              </a:rPr>
              <a:t>thông</a:t>
            </a:r>
            <a:r>
              <a:rPr lang="en-US" sz="2800" dirty="0" smtClean="0">
                <a:solidFill>
                  <a:srgbClr val="FF0000"/>
                </a:solidFill>
              </a:rPr>
              <a:t> </a:t>
            </a:r>
            <a:r>
              <a:rPr lang="en-US" sz="2800" dirty="0" err="1" smtClean="0">
                <a:solidFill>
                  <a:srgbClr val="FF0000"/>
                </a:solidFill>
              </a:rPr>
              <a:t>số</a:t>
            </a:r>
            <a:r>
              <a:rPr lang="en-US" sz="2800" dirty="0" smtClean="0">
                <a:solidFill>
                  <a:srgbClr val="FF0000"/>
                </a:solidFill>
              </a:rPr>
              <a:t> </a:t>
            </a:r>
            <a:r>
              <a:rPr lang="en-US" sz="2800" dirty="0" err="1" smtClean="0">
                <a:solidFill>
                  <a:srgbClr val="FF0000"/>
                </a:solidFill>
              </a:rPr>
              <a:t>đo</a:t>
            </a:r>
            <a:r>
              <a:rPr lang="en-US" sz="2800" dirty="0" smtClean="0">
                <a:solidFill>
                  <a:srgbClr val="FF0000"/>
                </a:solidFill>
              </a:rPr>
              <a:t> </a:t>
            </a:r>
            <a:r>
              <a:rPr lang="en-US" sz="2800" dirty="0" err="1" smtClean="0">
                <a:solidFill>
                  <a:srgbClr val="FF0000"/>
                </a:solidFill>
              </a:rPr>
              <a:t>chất</a:t>
            </a:r>
            <a:r>
              <a:rPr lang="en-US" sz="2800" dirty="0" smtClean="0">
                <a:solidFill>
                  <a:srgbClr val="FF0000"/>
                </a:solidFill>
              </a:rPr>
              <a:t> </a:t>
            </a:r>
            <a:r>
              <a:rPr lang="en-US" sz="2800" dirty="0" err="1" smtClean="0">
                <a:solidFill>
                  <a:srgbClr val="FF0000"/>
                </a:solidFill>
              </a:rPr>
              <a:t>lượng</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endParaRPr lang="en-US" sz="2800" dirty="0">
              <a:solidFill>
                <a:srgbClr val="FF0000"/>
              </a:solidFill>
            </a:endParaRPr>
          </a:p>
        </p:txBody>
      </p:sp>
      <p:sp>
        <p:nvSpPr>
          <p:cNvPr id="3" name="Rectangle 2"/>
          <p:cNvSpPr/>
          <p:nvPr/>
        </p:nvSpPr>
        <p:spPr>
          <a:xfrm>
            <a:off x="4991308" y="1918606"/>
            <a:ext cx="6822413" cy="4401205"/>
          </a:xfrm>
          <a:prstGeom prst="rect">
            <a:avLst/>
          </a:prstGeom>
          <a:ln>
            <a:solidFill>
              <a:schemeClr val="tx1"/>
            </a:solidFill>
          </a:ln>
        </p:spPr>
        <p:txBody>
          <a:bodyPr wrap="square">
            <a:spAutoFit/>
          </a:bodyPr>
          <a:lstStyle/>
          <a:p>
            <a:r>
              <a:rPr lang="en-US" sz="2000" b="1" dirty="0" smtClean="0"/>
              <a:t>- </a:t>
            </a:r>
            <a:r>
              <a:rPr lang="vi-VN" sz="2000" b="1" dirty="0" smtClean="0"/>
              <a:t>Giá </a:t>
            </a:r>
            <a:r>
              <a:rPr lang="vi-VN" sz="2000" b="1" dirty="0"/>
              <a:t>tiền của mỗi thiết bị nhớ không phải là một thông số đo chất lượng. Giá tiền thường phụ thuộc vào nhiều yếu tố khác nhau, chẳng hạn như chất lượng sản phẩm, thương hiệu, quy mô sản xuất, công nghệ sản xuất, chi phí tiếp thị và phân phối, cạnh tranh trong ngành và nhiều yếu tố khác.</a:t>
            </a:r>
          </a:p>
          <a:p>
            <a:r>
              <a:rPr lang="en-US" sz="2000" b="1" dirty="0" smtClean="0"/>
              <a:t>- </a:t>
            </a:r>
            <a:r>
              <a:rPr lang="vi-VN" sz="2000" b="1" dirty="0" smtClean="0"/>
              <a:t>Trong </a:t>
            </a:r>
            <a:r>
              <a:rPr lang="vi-VN" sz="2000" b="1" dirty="0"/>
              <a:t>khi đó, chất lượng của thiết bị nhớ được đánh giá dựa trên nhiều yếu tố. Một sản phẩm có giá rẻ hơn không hẳn là sản phẩm kém chất lượng, tuy nhiên chúng ta nên chú ý đến những thông số kỹ thuật và đánh giá của sản phẩm trước khi quyết định mua. Điều này giúp đảm bảo rằng sản phẩm đáp ứng được nhu cầu và mong đợi của người dùng, và có thể đáp ứng được yêu cầu sử dụng trong thời gian dài.</a:t>
            </a:r>
          </a:p>
        </p:txBody>
      </p:sp>
      <p:pic>
        <p:nvPicPr>
          <p:cNvPr id="8" name="Picture 7"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3"/>
          <a:stretch>
            <a:fillRect/>
          </a:stretch>
        </p:blipFill>
        <p:spPr>
          <a:xfrm>
            <a:off x="0" y="47511"/>
            <a:ext cx="1063257" cy="549897"/>
          </a:xfrm>
          <a:prstGeom prst="rect">
            <a:avLst/>
          </a:prstGeom>
        </p:spPr>
      </p:pic>
    </p:spTree>
    <p:extLst>
      <p:ext uri="{BB962C8B-B14F-4D97-AF65-F5344CB8AC3E}">
        <p14:creationId xmlns:p14="http://schemas.microsoft.com/office/powerpoint/2010/main" val="56145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11</a:t>
            </a:fld>
            <a:endParaRPr lang="en-US" dirty="0"/>
          </a:p>
        </p:txBody>
      </p:sp>
      <p:pic>
        <p:nvPicPr>
          <p:cNvPr id="11" name="Picture 10"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17" y="45822"/>
            <a:ext cx="783771" cy="72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3"/>
          <a:stretch>
            <a:fillRect/>
          </a:stretch>
        </p:blipFill>
        <p:spPr>
          <a:xfrm>
            <a:off x="10821007" y="159151"/>
            <a:ext cx="1370993" cy="756871"/>
          </a:xfrm>
          <a:prstGeom prst="rect">
            <a:avLst/>
          </a:prstGeom>
        </p:spPr>
      </p:pic>
      <p:sp>
        <p:nvSpPr>
          <p:cNvPr id="18" name="Title 1">
            <a:extLst>
              <a:ext uri="{FF2B5EF4-FFF2-40B4-BE49-F238E27FC236}">
                <a16:creationId xmlns="" xmlns:a16="http://schemas.microsoft.com/office/drawing/2014/main" id="{38555C38-D232-4318-A4A0-1E7B2CBFE286}"/>
              </a:ext>
            </a:extLst>
          </p:cNvPr>
          <p:cNvSpPr txBox="1">
            <a:spLocks/>
          </p:cNvSpPr>
          <p:nvPr/>
        </p:nvSpPr>
        <p:spPr>
          <a:xfrm>
            <a:off x="620487" y="49381"/>
            <a:ext cx="9772650" cy="18312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dirty="0" smtClean="0">
                <a:solidFill>
                  <a:srgbClr val="C00000"/>
                </a:solidFill>
              </a:rPr>
              <a:t>2. </a:t>
            </a:r>
            <a:r>
              <a:rPr lang="en-US" dirty="0" err="1" smtClean="0">
                <a:solidFill>
                  <a:srgbClr val="C00000"/>
                </a:solidFill>
              </a:rPr>
              <a:t>Mạch</a:t>
            </a:r>
            <a:r>
              <a:rPr lang="en-US" dirty="0" smtClean="0">
                <a:solidFill>
                  <a:srgbClr val="C00000"/>
                </a:solidFill>
              </a:rPr>
              <a:t> logic </a:t>
            </a:r>
            <a:r>
              <a:rPr lang="en-US" dirty="0" err="1" smtClean="0">
                <a:solidFill>
                  <a:srgbClr val="C00000"/>
                </a:solidFill>
              </a:rPr>
              <a:t>và</a:t>
            </a:r>
            <a:r>
              <a:rPr lang="en-US" dirty="0" smtClean="0">
                <a:solidFill>
                  <a:srgbClr val="C00000"/>
                </a:solidFill>
              </a:rPr>
              <a:t> </a:t>
            </a:r>
            <a:r>
              <a:rPr lang="en-US" dirty="0" err="1" smtClean="0">
                <a:solidFill>
                  <a:srgbClr val="C00000"/>
                </a:solidFill>
              </a:rPr>
              <a:t>vai</a:t>
            </a:r>
            <a:r>
              <a:rPr lang="en-US" dirty="0" smtClean="0">
                <a:solidFill>
                  <a:srgbClr val="C00000"/>
                </a:solidFill>
              </a:rPr>
              <a:t> </a:t>
            </a:r>
            <a:r>
              <a:rPr lang="en-US" dirty="0" err="1" smtClean="0">
                <a:solidFill>
                  <a:srgbClr val="C00000"/>
                </a:solidFill>
              </a:rPr>
              <a:t>trò</a:t>
            </a:r>
            <a:r>
              <a:rPr lang="en-US" dirty="0" smtClean="0">
                <a:solidFill>
                  <a:srgbClr val="C00000"/>
                </a:solidFill>
              </a:rPr>
              <a:t> </a:t>
            </a:r>
            <a:r>
              <a:rPr lang="en-US" dirty="0" err="1" smtClean="0">
                <a:solidFill>
                  <a:srgbClr val="C00000"/>
                </a:solidFill>
              </a:rPr>
              <a:t>của</a:t>
            </a:r>
            <a:r>
              <a:rPr lang="en-US" dirty="0" smtClean="0">
                <a:solidFill>
                  <a:srgbClr val="C00000"/>
                </a:solidFill>
              </a:rPr>
              <a:t> </a:t>
            </a:r>
            <a:r>
              <a:rPr lang="en-US" dirty="0" err="1" smtClean="0">
                <a:solidFill>
                  <a:srgbClr val="C00000"/>
                </a:solidFill>
              </a:rPr>
              <a:t>mạch</a:t>
            </a:r>
            <a:r>
              <a:rPr lang="en-US" dirty="0" smtClean="0">
                <a:solidFill>
                  <a:srgbClr val="C00000"/>
                </a:solidFill>
              </a:rPr>
              <a:t> logic</a:t>
            </a:r>
            <a:endParaRPr lang="en-US" dirty="0">
              <a:solidFill>
                <a:srgbClr val="C00000"/>
              </a:solidFill>
            </a:endParaRPr>
          </a:p>
        </p:txBody>
      </p:sp>
      <p:pic>
        <p:nvPicPr>
          <p:cNvPr id="19" name="Picture 18" descr="https://cachdung.com/image/data/uphinh/hinh%20moi/lap-trinh-plc-239.JPG"/>
          <p:cNvPicPr>
            <a:picLocks noChangeAspect="1" noChangeArrowheads="1"/>
          </p:cNvPicPr>
          <p:nvPr/>
        </p:nvPicPr>
        <p:blipFill rotWithShape="1">
          <a:blip r:embed="rId4">
            <a:extLst>
              <a:ext uri="{28A0092B-C50C-407E-A947-70E740481C1C}">
                <a14:useLocalDpi xmlns:a14="http://schemas.microsoft.com/office/drawing/2010/main" val="0"/>
              </a:ext>
            </a:extLst>
          </a:blip>
          <a:srcRect r="-1012" b="6109"/>
          <a:stretch/>
        </p:blipFill>
        <p:spPr bwMode="auto">
          <a:xfrm>
            <a:off x="5625191" y="2196192"/>
            <a:ext cx="6221187" cy="4147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0.wp.com/dientuviet.com/wp-content/uploads/2020/09/Cong-logic.jpg?fit=1382%2C806&amp;ssl=1"/>
          <p:cNvPicPr>
            <a:picLocks noChangeAspect="1" noChangeArrowheads="1"/>
          </p:cNvPicPr>
          <p:nvPr/>
        </p:nvPicPr>
        <p:blipFill rotWithShape="1">
          <a:blip r:embed="rId5">
            <a:extLst>
              <a:ext uri="{28A0092B-C50C-407E-A947-70E740481C1C}">
                <a14:useLocalDpi xmlns:a14="http://schemas.microsoft.com/office/drawing/2010/main" val="0"/>
              </a:ext>
            </a:extLst>
          </a:blip>
          <a:srcRect l="6111" r="15634"/>
          <a:stretch/>
        </p:blipFill>
        <p:spPr bwMode="auto">
          <a:xfrm>
            <a:off x="326569" y="2196193"/>
            <a:ext cx="5298623" cy="403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57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heel(1)">
                                      <p:cBhvr>
                                        <p:cTn id="25" dur="2000"/>
                                        <p:tgtEl>
                                          <p:spTgt spid="2050"/>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3D9650-D9DB-4971-B22A-97636346CF44}"/>
              </a:ext>
            </a:extLst>
          </p:cNvPr>
          <p:cNvSpPr>
            <a:spLocks noGrp="1"/>
          </p:cNvSpPr>
          <p:nvPr>
            <p:ph type="title"/>
          </p:nvPr>
        </p:nvSpPr>
        <p:spPr>
          <a:xfrm>
            <a:off x="1945755" y="409285"/>
            <a:ext cx="7516652" cy="858602"/>
          </a:xfrm>
        </p:spPr>
        <p:txBody>
          <a:bodyPr/>
          <a:lstStyle/>
          <a:p>
            <a:r>
              <a:rPr lang="en-US" sz="4000" dirty="0" err="1">
                <a:solidFill>
                  <a:srgbClr val="7030A0"/>
                </a:solidFill>
              </a:rPr>
              <a:t>Làm</a:t>
            </a:r>
            <a:r>
              <a:rPr lang="en-US" sz="4000" dirty="0">
                <a:solidFill>
                  <a:srgbClr val="7030A0"/>
                </a:solidFill>
              </a:rPr>
              <a:t> </a:t>
            </a:r>
            <a:r>
              <a:rPr lang="en-US" sz="4000" dirty="0" err="1">
                <a:solidFill>
                  <a:srgbClr val="7030A0"/>
                </a:solidFill>
              </a:rPr>
              <a:t>cách</a:t>
            </a:r>
            <a:r>
              <a:rPr lang="en-US" sz="4000" dirty="0">
                <a:solidFill>
                  <a:srgbClr val="7030A0"/>
                </a:solidFill>
              </a:rPr>
              <a:t> </a:t>
            </a:r>
            <a:r>
              <a:rPr lang="en-US" sz="4000" dirty="0" err="1">
                <a:solidFill>
                  <a:srgbClr val="7030A0"/>
                </a:solidFill>
              </a:rPr>
              <a:t>nào</a:t>
            </a:r>
            <a:r>
              <a:rPr lang="en-US" sz="4000" dirty="0">
                <a:solidFill>
                  <a:srgbClr val="7030A0"/>
                </a:solidFill>
              </a:rPr>
              <a:t> </a:t>
            </a:r>
            <a:r>
              <a:rPr lang="en-US" sz="4000" dirty="0" err="1">
                <a:solidFill>
                  <a:srgbClr val="7030A0"/>
                </a:solidFill>
              </a:rPr>
              <a:t>để</a:t>
            </a:r>
            <a:r>
              <a:rPr lang="en-US" sz="4000" dirty="0">
                <a:solidFill>
                  <a:srgbClr val="7030A0"/>
                </a:solidFill>
              </a:rPr>
              <a:t> </a:t>
            </a:r>
            <a:r>
              <a:rPr lang="en-US" sz="4000" dirty="0" err="1">
                <a:solidFill>
                  <a:srgbClr val="7030A0"/>
                </a:solidFill>
              </a:rPr>
              <a:t>đèn</a:t>
            </a:r>
            <a:r>
              <a:rPr lang="en-US" sz="4000" dirty="0">
                <a:solidFill>
                  <a:srgbClr val="7030A0"/>
                </a:solidFill>
              </a:rPr>
              <a:t> </a:t>
            </a:r>
            <a:r>
              <a:rPr lang="en-US" sz="4000" dirty="0" err="1">
                <a:solidFill>
                  <a:srgbClr val="7030A0"/>
                </a:solidFill>
              </a:rPr>
              <a:t>sáng</a:t>
            </a:r>
            <a:r>
              <a:rPr lang="en-US" sz="4000" dirty="0">
                <a:solidFill>
                  <a:srgbClr val="7030A0"/>
                </a:solidFill>
              </a:rPr>
              <a:t>?</a:t>
            </a:r>
          </a:p>
        </p:txBody>
      </p:sp>
      <p:sp>
        <p:nvSpPr>
          <p:cNvPr id="6" name="Slide Number Placeholder 5">
            <a:extLst>
              <a:ext uri="{FF2B5EF4-FFF2-40B4-BE49-F238E27FC236}">
                <a16:creationId xmlns=""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7" name="Picture 6">
            <a:extLst>
              <a:ext uri="{FF2B5EF4-FFF2-40B4-BE49-F238E27FC236}">
                <a16:creationId xmlns="" xmlns:a16="http://schemas.microsoft.com/office/drawing/2014/main" id="{93C110C9-212E-499D-AAF4-7BAE8B2AD870}"/>
              </a:ext>
            </a:extLst>
          </p:cNvPr>
          <p:cNvPicPr/>
          <p:nvPr/>
        </p:nvPicPr>
        <p:blipFill>
          <a:blip r:embed="rId2"/>
          <a:stretch>
            <a:fillRect/>
          </a:stretch>
        </p:blipFill>
        <p:spPr>
          <a:xfrm>
            <a:off x="829262" y="2858042"/>
            <a:ext cx="4469357" cy="2571943"/>
          </a:xfrm>
          <a:prstGeom prst="rect">
            <a:avLst/>
          </a:prstGeom>
        </p:spPr>
      </p:pic>
      <p:graphicFrame>
        <p:nvGraphicFramePr>
          <p:cNvPr id="10" name="Table 10">
            <a:extLst>
              <a:ext uri="{FF2B5EF4-FFF2-40B4-BE49-F238E27FC236}">
                <a16:creationId xmlns=""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313140958"/>
              </p:ext>
            </p:extLst>
          </p:nvPr>
        </p:nvGraphicFramePr>
        <p:xfrm>
          <a:off x="6231876" y="2854040"/>
          <a:ext cx="4941222" cy="2590800"/>
        </p:xfrm>
        <a:graphic>
          <a:graphicData uri="http://schemas.openxmlformats.org/drawingml/2006/table">
            <a:tbl>
              <a:tblPr firstRow="1" bandRow="1">
                <a:tableStyleId>{5C22544A-7EE6-4342-B048-85BDC9FD1C3A}</a:tableStyleId>
              </a:tblPr>
              <a:tblGrid>
                <a:gridCol w="1647074">
                  <a:extLst>
                    <a:ext uri="{9D8B030D-6E8A-4147-A177-3AD203B41FA5}">
                      <a16:colId xmlns="" xmlns:a16="http://schemas.microsoft.com/office/drawing/2014/main" val="3916317221"/>
                    </a:ext>
                  </a:extLst>
                </a:gridCol>
                <a:gridCol w="1647074">
                  <a:extLst>
                    <a:ext uri="{9D8B030D-6E8A-4147-A177-3AD203B41FA5}">
                      <a16:colId xmlns="" xmlns:a16="http://schemas.microsoft.com/office/drawing/2014/main" val="4034468367"/>
                    </a:ext>
                  </a:extLst>
                </a:gridCol>
                <a:gridCol w="1647074">
                  <a:extLst>
                    <a:ext uri="{9D8B030D-6E8A-4147-A177-3AD203B41FA5}">
                      <a16:colId xmlns="" xmlns:a16="http://schemas.microsoft.com/office/drawing/2014/main" val="3605699803"/>
                    </a:ext>
                  </a:extLst>
                </a:gridCol>
              </a:tblGrid>
              <a:tr h="370840">
                <a:tc>
                  <a:txBody>
                    <a:bodyPr/>
                    <a:lstStyle/>
                    <a:p>
                      <a:pPr algn="ctr"/>
                      <a:r>
                        <a:rPr lang="en-US" sz="2800" dirty="0"/>
                        <a:t>K1</a:t>
                      </a:r>
                    </a:p>
                  </a:txBody>
                  <a:tcPr/>
                </a:tc>
                <a:tc>
                  <a:txBody>
                    <a:bodyPr/>
                    <a:lstStyle/>
                    <a:p>
                      <a:pPr algn="ctr"/>
                      <a:r>
                        <a:rPr lang="en-US" sz="2800"/>
                        <a:t>K2</a:t>
                      </a:r>
                    </a:p>
                  </a:txBody>
                  <a:tcPr/>
                </a:tc>
                <a:tc>
                  <a:txBody>
                    <a:bodyPr/>
                    <a:lstStyle/>
                    <a:p>
                      <a:pPr algn="ctr"/>
                      <a:r>
                        <a:rPr lang="en-US" sz="2800" dirty="0"/>
                        <a:t>ĐÈN</a:t>
                      </a:r>
                    </a:p>
                  </a:txBody>
                  <a:tcPr/>
                </a:tc>
                <a:extLst>
                  <a:ext uri="{0D108BD9-81ED-4DB2-BD59-A6C34878D82A}">
                    <a16:rowId xmlns="" xmlns:a16="http://schemas.microsoft.com/office/drawing/2014/main" val="1001466778"/>
                  </a:ext>
                </a:extLst>
              </a:tr>
              <a:tr h="370840">
                <a:tc>
                  <a:txBody>
                    <a:bodyPr/>
                    <a:lstStyle/>
                    <a:p>
                      <a:pPr algn="ctr"/>
                      <a:r>
                        <a:rPr lang="en-US" sz="2800" dirty="0"/>
                        <a:t>0</a:t>
                      </a:r>
                    </a:p>
                  </a:txBody>
                  <a:tcPr/>
                </a:tc>
                <a:tc>
                  <a:txBody>
                    <a:bodyPr/>
                    <a:lstStyle/>
                    <a:p>
                      <a:pPr algn="ctr"/>
                      <a:r>
                        <a:rPr lang="en-US" sz="2800"/>
                        <a:t>0</a:t>
                      </a:r>
                    </a:p>
                  </a:txBody>
                  <a:tcPr/>
                </a:tc>
                <a:tc>
                  <a:txBody>
                    <a:bodyPr/>
                    <a:lstStyle/>
                    <a:p>
                      <a:r>
                        <a:rPr lang="en-US" sz="2800"/>
                        <a:t>Tắt (0)</a:t>
                      </a:r>
                    </a:p>
                  </a:txBody>
                  <a:tcPr/>
                </a:tc>
                <a:extLst>
                  <a:ext uri="{0D108BD9-81ED-4DB2-BD59-A6C34878D82A}">
                    <a16:rowId xmlns="" xmlns:a16="http://schemas.microsoft.com/office/drawing/2014/main" val="2031577120"/>
                  </a:ext>
                </a:extLst>
              </a:tr>
              <a:tr h="370840">
                <a:tc>
                  <a:txBody>
                    <a:bodyPr/>
                    <a:lstStyle/>
                    <a:p>
                      <a:pPr algn="ctr"/>
                      <a:r>
                        <a:rPr lang="en-US" sz="2800" dirty="0"/>
                        <a:t>0</a:t>
                      </a:r>
                    </a:p>
                  </a:txBody>
                  <a:tcPr>
                    <a:solidFill>
                      <a:schemeClr val="accent1">
                        <a:lumMod val="20000"/>
                        <a:lumOff val="80000"/>
                      </a:schemeClr>
                    </a:solidFill>
                  </a:tcPr>
                </a:tc>
                <a:tc>
                  <a:txBody>
                    <a:bodyPr/>
                    <a:lstStyle/>
                    <a:p>
                      <a:pPr algn="ctr"/>
                      <a:r>
                        <a:rPr lang="en-US" sz="2800"/>
                        <a:t>1</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Tắt</a:t>
                      </a:r>
                      <a:r>
                        <a:rPr lang="en-US" sz="2800" dirty="0"/>
                        <a:t> (0)</a:t>
                      </a:r>
                    </a:p>
                  </a:txBody>
                  <a:tcPr/>
                </a:tc>
                <a:extLst>
                  <a:ext uri="{0D108BD9-81ED-4DB2-BD59-A6C34878D82A}">
                    <a16:rowId xmlns="" xmlns:a16="http://schemas.microsoft.com/office/drawing/2014/main" val="2364656436"/>
                  </a:ext>
                </a:extLst>
              </a:tr>
              <a:tr h="370840">
                <a:tc>
                  <a:txBody>
                    <a:bodyPr/>
                    <a:lstStyle/>
                    <a:p>
                      <a:pPr algn="ctr"/>
                      <a:r>
                        <a:rPr lang="en-US" sz="2800"/>
                        <a:t>1</a:t>
                      </a:r>
                    </a:p>
                  </a:txBody>
                  <a:tcPr/>
                </a:tc>
                <a:tc>
                  <a:txBody>
                    <a:bodyPr/>
                    <a:lstStyle/>
                    <a:p>
                      <a:pPr algn="ctr"/>
                      <a:r>
                        <a:rPr lang="en-US" sz="280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Tắt (0)</a:t>
                      </a:r>
                    </a:p>
                  </a:txBody>
                  <a:tcPr/>
                </a:tc>
                <a:extLst>
                  <a:ext uri="{0D108BD9-81ED-4DB2-BD59-A6C34878D82A}">
                    <a16:rowId xmlns="" xmlns:a16="http://schemas.microsoft.com/office/drawing/2014/main" val="4085503590"/>
                  </a:ext>
                </a:extLst>
              </a:tr>
              <a:tr h="370840">
                <a:tc>
                  <a:txBody>
                    <a:bodyPr/>
                    <a:lstStyle/>
                    <a:p>
                      <a:pPr algn="ctr"/>
                      <a:r>
                        <a:rPr lang="en-US" sz="2800"/>
                        <a:t>1</a:t>
                      </a:r>
                    </a:p>
                  </a:txBody>
                  <a:tcPr>
                    <a:solidFill>
                      <a:schemeClr val="accent1">
                        <a:lumMod val="20000"/>
                        <a:lumOff val="80000"/>
                      </a:schemeClr>
                    </a:solidFill>
                  </a:tcPr>
                </a:tc>
                <a:tc>
                  <a:txBody>
                    <a:bodyPr/>
                    <a:lstStyle/>
                    <a:p>
                      <a:pPr algn="ctr"/>
                      <a:r>
                        <a:rPr lang="en-US" sz="2800" dirty="0"/>
                        <a:t>1</a:t>
                      </a:r>
                    </a:p>
                  </a:txBody>
                  <a:tcPr>
                    <a:solidFill>
                      <a:schemeClr val="accent1">
                        <a:lumMod val="20000"/>
                        <a:lumOff val="80000"/>
                      </a:schemeClr>
                    </a:solidFill>
                  </a:tcPr>
                </a:tc>
                <a:tc>
                  <a:txBody>
                    <a:bodyPr/>
                    <a:lstStyle/>
                    <a:p>
                      <a:r>
                        <a:rPr lang="en-US" sz="2800" dirty="0" err="1"/>
                        <a:t>Sáng</a:t>
                      </a:r>
                      <a:r>
                        <a:rPr lang="en-US" sz="2800" dirty="0"/>
                        <a:t> (1)</a:t>
                      </a:r>
                    </a:p>
                  </a:txBody>
                  <a:tcPr>
                    <a:solidFill>
                      <a:schemeClr val="accent1">
                        <a:lumMod val="20000"/>
                        <a:lumOff val="80000"/>
                      </a:schemeClr>
                    </a:solidFill>
                  </a:tcPr>
                </a:tc>
                <a:extLst>
                  <a:ext uri="{0D108BD9-81ED-4DB2-BD59-A6C34878D82A}">
                    <a16:rowId xmlns="" xmlns:a16="http://schemas.microsoft.com/office/drawing/2014/main" val="878754487"/>
                  </a:ext>
                </a:extLst>
              </a:tr>
            </a:tbl>
          </a:graphicData>
        </a:graphic>
      </p:graphicFrame>
      <p:sp>
        <p:nvSpPr>
          <p:cNvPr id="12" name="TextBox 11">
            <a:extLst>
              <a:ext uri="{FF2B5EF4-FFF2-40B4-BE49-F238E27FC236}">
                <a16:creationId xmlns="" xmlns:a16="http://schemas.microsoft.com/office/drawing/2014/main" id="{4F47E863-228A-46B8-9360-16F1C7043430}"/>
              </a:ext>
            </a:extLst>
          </p:cNvPr>
          <p:cNvSpPr txBox="1"/>
          <p:nvPr/>
        </p:nvSpPr>
        <p:spPr>
          <a:xfrm>
            <a:off x="633321" y="5735227"/>
            <a:ext cx="6925294" cy="523220"/>
          </a:xfrm>
          <a:prstGeom prst="rect">
            <a:avLst/>
          </a:prstGeom>
          <a:noFill/>
        </p:spPr>
        <p:txBody>
          <a:bodyPr wrap="none" rtlCol="0">
            <a:spAutoFit/>
          </a:bodyPr>
          <a:lstStyle/>
          <a:p>
            <a:r>
              <a:rPr lang="en-US" sz="2800" b="1" dirty="0">
                <a:solidFill>
                  <a:srgbClr val="FF0000"/>
                </a:solidFill>
                <a:sym typeface="Wingdings" panose="05000000000000000000" pitchFamily="2" charset="2"/>
              </a:rPr>
              <a:t> </a:t>
            </a:r>
            <a:r>
              <a:rPr lang="en-US" sz="2800" b="1" dirty="0" err="1">
                <a:solidFill>
                  <a:srgbClr val="FF0000"/>
                </a:solidFill>
              </a:rPr>
              <a:t>Đây</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nhân</a:t>
            </a:r>
            <a:r>
              <a:rPr lang="en-US" sz="2800" b="1" dirty="0">
                <a:solidFill>
                  <a:srgbClr val="FF0000"/>
                </a:solidFill>
              </a:rPr>
              <a:t> logic (AND </a:t>
            </a:r>
            <a:r>
              <a:rPr lang="en-US" sz="2800" b="1" dirty="0" err="1">
                <a:solidFill>
                  <a:srgbClr val="FF0000"/>
                </a:solidFill>
              </a:rPr>
              <a:t>hoặc</a:t>
            </a:r>
            <a:r>
              <a:rPr lang="en-US" sz="2800" b="1" dirty="0">
                <a:solidFill>
                  <a:srgbClr val="FF0000"/>
                </a:solidFill>
              </a:rPr>
              <a:t> </a:t>
            </a:r>
            <a:r>
              <a:rPr lang="en-US" sz="2800" b="1" dirty="0">
                <a:solidFill>
                  <a:srgbClr val="FF0000"/>
                </a:solidFill>
                <a:sym typeface="Symbol" panose="05050102010706020507" pitchFamily="18" charset="2"/>
              </a:rPr>
              <a:t></a:t>
            </a:r>
            <a:r>
              <a:rPr lang="en-US" sz="2800" b="1" dirty="0">
                <a:solidFill>
                  <a:srgbClr val="FF0000"/>
                </a:solidFill>
              </a:rPr>
              <a:t>)</a:t>
            </a:r>
          </a:p>
        </p:txBody>
      </p:sp>
      <p:sp>
        <p:nvSpPr>
          <p:cNvPr id="15" name="TextBox 14">
            <a:extLst>
              <a:ext uri="{FF2B5EF4-FFF2-40B4-BE49-F238E27FC236}">
                <a16:creationId xmlns="" xmlns:a16="http://schemas.microsoft.com/office/drawing/2014/main" id="{905723D7-A1B8-4D0C-A3D4-B01FA14ED7AA}"/>
              </a:ext>
            </a:extLst>
          </p:cNvPr>
          <p:cNvSpPr txBox="1"/>
          <p:nvPr/>
        </p:nvSpPr>
        <p:spPr>
          <a:xfrm>
            <a:off x="1983915" y="1355250"/>
            <a:ext cx="6114174" cy="954107"/>
          </a:xfrm>
          <a:prstGeom prst="rect">
            <a:avLst/>
          </a:prstGeom>
          <a:noFill/>
        </p:spPr>
        <p:txBody>
          <a:bodyPr wrap="non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qua r</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le (</a:t>
            </a:r>
            <a:r>
              <a:rPr lang="en-US" sz="2800" b="1" dirty="0">
                <a:solidFill>
                  <a:srgbClr val="FF0000"/>
                </a:solidFill>
                <a:latin typeface="Times New Roman" pitchFamily="18" charset="0"/>
                <a:cs typeface="Times New Roman" pitchFamily="18" charset="0"/>
              </a:rPr>
              <a:t>1</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qua r</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le (</a:t>
            </a:r>
            <a:r>
              <a:rPr lang="en-US" sz="2800" b="1" dirty="0">
                <a:solidFill>
                  <a:srgbClr val="FF0000"/>
                </a:solidFill>
                <a:latin typeface="Times New Roman" pitchFamily="18" charset="0"/>
                <a:cs typeface="Times New Roman" pitchFamily="18" charset="0"/>
              </a:rPr>
              <a:t>0</a:t>
            </a:r>
            <a:r>
              <a:rPr lang="en-US" sz="2800" b="1" dirty="0">
                <a:latin typeface="Times New Roman" pitchFamily="18" charset="0"/>
                <a:cs typeface="Times New Roman" pitchFamily="18" charset="0"/>
              </a:rPr>
              <a:t>) </a:t>
            </a:r>
          </a:p>
        </p:txBody>
      </p:sp>
      <p:sp>
        <p:nvSpPr>
          <p:cNvPr id="16" name="Rectangle 15">
            <a:extLst>
              <a:ext uri="{FF2B5EF4-FFF2-40B4-BE49-F238E27FC236}">
                <a16:creationId xmlns="" xmlns:a16="http://schemas.microsoft.com/office/drawing/2014/main" id="{2D3B27E2-34F0-42E6-871A-611F29371F43}"/>
              </a:ext>
            </a:extLst>
          </p:cNvPr>
          <p:cNvSpPr/>
          <p:nvPr/>
        </p:nvSpPr>
        <p:spPr>
          <a:xfrm>
            <a:off x="9562010" y="3429000"/>
            <a:ext cx="1584961"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E77C67D-F5E8-4D2F-97BF-53980E5A8251}"/>
              </a:ext>
            </a:extLst>
          </p:cNvPr>
          <p:cNvSpPr/>
          <p:nvPr/>
        </p:nvSpPr>
        <p:spPr>
          <a:xfrm>
            <a:off x="9562009" y="3927356"/>
            <a:ext cx="1584961"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24FB1320-E8CE-4C6E-8221-88D63E8FB3FF}"/>
              </a:ext>
            </a:extLst>
          </p:cNvPr>
          <p:cNvSpPr/>
          <p:nvPr/>
        </p:nvSpPr>
        <p:spPr>
          <a:xfrm>
            <a:off x="9562010" y="4425712"/>
            <a:ext cx="1584960"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697B921F-3A67-4575-BC90-D52A651082EA}"/>
              </a:ext>
            </a:extLst>
          </p:cNvPr>
          <p:cNvSpPr/>
          <p:nvPr/>
        </p:nvSpPr>
        <p:spPr>
          <a:xfrm>
            <a:off x="9562010" y="4963661"/>
            <a:ext cx="1584960"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question_pop_up_from_box_rotat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9338" y="499071"/>
            <a:ext cx="923130" cy="8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0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16"/>
                                        </p:tgtEl>
                                      </p:cBhvr>
                                    </p:animEffect>
                                    <p:anim calcmode="lin" valueType="num">
                                      <p:cBhvr>
                                        <p:cTn id="36" dur="1000"/>
                                        <p:tgtEl>
                                          <p:spTgt spid="16"/>
                                        </p:tgtEl>
                                        <p:attrNameLst>
                                          <p:attrName>ppt_x</p:attrName>
                                        </p:attrNameLst>
                                      </p:cBhvr>
                                      <p:tavLst>
                                        <p:tav tm="0">
                                          <p:val>
                                            <p:strVal val="ppt_x"/>
                                          </p:val>
                                        </p:tav>
                                        <p:tav tm="100000">
                                          <p:val>
                                            <p:strVal val="ppt_x"/>
                                          </p:val>
                                        </p:tav>
                                      </p:tavLst>
                                    </p:anim>
                                    <p:anim calcmode="lin" valueType="num">
                                      <p:cBhvr>
                                        <p:cTn id="37" dur="1000"/>
                                        <p:tgtEl>
                                          <p:spTgt spid="16"/>
                                        </p:tgtEl>
                                        <p:attrNameLst>
                                          <p:attrName>ppt_y</p:attrName>
                                        </p:attrNameLst>
                                      </p:cBhvr>
                                      <p:tavLst>
                                        <p:tav tm="0">
                                          <p:val>
                                            <p:strVal val="ppt_y"/>
                                          </p:val>
                                        </p:tav>
                                        <p:tav tm="100000">
                                          <p:val>
                                            <p:strVal val="ppt_y+.1"/>
                                          </p:val>
                                        </p:tav>
                                      </p:tavLst>
                                    </p:anim>
                                    <p:set>
                                      <p:cBhvr>
                                        <p:cTn id="38"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42" presetClass="exit" presetSubtype="0" fill="hold" grpId="0" nodeType="clickEffect">
                                  <p:stCondLst>
                                    <p:cond delay="0"/>
                                  </p:stCondLst>
                                  <p:childTnLst>
                                    <p:animEffect transition="out" filter="fade">
                                      <p:cBhvr>
                                        <p:cTn id="43" dur="1000"/>
                                        <p:tgtEl>
                                          <p:spTgt spid="17"/>
                                        </p:tgtEl>
                                      </p:cBhvr>
                                    </p:animEffect>
                                    <p:anim calcmode="lin" valueType="num">
                                      <p:cBhvr>
                                        <p:cTn id="44" dur="1000"/>
                                        <p:tgtEl>
                                          <p:spTgt spid="17"/>
                                        </p:tgtEl>
                                        <p:attrNameLst>
                                          <p:attrName>ppt_x</p:attrName>
                                        </p:attrNameLst>
                                      </p:cBhvr>
                                      <p:tavLst>
                                        <p:tav tm="0">
                                          <p:val>
                                            <p:strVal val="ppt_x"/>
                                          </p:val>
                                        </p:tav>
                                        <p:tav tm="100000">
                                          <p:val>
                                            <p:strVal val="ppt_x"/>
                                          </p:val>
                                        </p:tav>
                                      </p:tavLst>
                                    </p:anim>
                                    <p:anim calcmode="lin" valueType="num">
                                      <p:cBhvr>
                                        <p:cTn id="45" dur="1000"/>
                                        <p:tgtEl>
                                          <p:spTgt spid="17"/>
                                        </p:tgtEl>
                                        <p:attrNameLst>
                                          <p:attrName>ppt_y</p:attrName>
                                        </p:attrNameLst>
                                      </p:cBhvr>
                                      <p:tavLst>
                                        <p:tav tm="0">
                                          <p:val>
                                            <p:strVal val="ppt_y"/>
                                          </p:val>
                                        </p:tav>
                                        <p:tav tm="100000">
                                          <p:val>
                                            <p:strVal val="ppt_y+.1"/>
                                          </p:val>
                                        </p:tav>
                                      </p:tavLst>
                                    </p:anim>
                                    <p:set>
                                      <p:cBhvr>
                                        <p:cTn id="46"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42" presetClass="exit" presetSubtype="0" fill="hold" grpId="0" nodeType="clickEffect">
                                  <p:stCondLst>
                                    <p:cond delay="0"/>
                                  </p:stCondLst>
                                  <p:childTnLst>
                                    <p:animEffect transition="out" filter="fade">
                                      <p:cBhvr>
                                        <p:cTn id="59" dur="1000"/>
                                        <p:tgtEl>
                                          <p:spTgt spid="19"/>
                                        </p:tgtEl>
                                      </p:cBhvr>
                                    </p:animEffect>
                                    <p:anim calcmode="lin" valueType="num">
                                      <p:cBhvr>
                                        <p:cTn id="60" dur="1000"/>
                                        <p:tgtEl>
                                          <p:spTgt spid="19"/>
                                        </p:tgtEl>
                                        <p:attrNameLst>
                                          <p:attrName>ppt_x</p:attrName>
                                        </p:attrNameLst>
                                      </p:cBhvr>
                                      <p:tavLst>
                                        <p:tav tm="0">
                                          <p:val>
                                            <p:strVal val="ppt_x"/>
                                          </p:val>
                                        </p:tav>
                                        <p:tav tm="100000">
                                          <p:val>
                                            <p:strVal val="ppt_x"/>
                                          </p:val>
                                        </p:tav>
                                      </p:tavLst>
                                    </p:anim>
                                    <p:anim calcmode="lin" valueType="num">
                                      <p:cBhvr>
                                        <p:cTn id="61" dur="1000"/>
                                        <p:tgtEl>
                                          <p:spTgt spid="19"/>
                                        </p:tgtEl>
                                        <p:attrNameLst>
                                          <p:attrName>ppt_y</p:attrName>
                                        </p:attrNameLst>
                                      </p:cBhvr>
                                      <p:tavLst>
                                        <p:tav tm="0">
                                          <p:val>
                                            <p:strVal val="ppt_y"/>
                                          </p:val>
                                        </p:tav>
                                        <p:tav tm="100000">
                                          <p:val>
                                            <p:strVal val="ppt_y+.1"/>
                                          </p:val>
                                        </p:tav>
                                      </p:tavLst>
                                    </p:anim>
                                    <p:set>
                                      <p:cBhvr>
                                        <p:cTn id="62"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2" grpId="0"/>
      <p:bldP spid="15" grpId="0"/>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3D9650-D9DB-4971-B22A-97636346CF44}"/>
              </a:ext>
            </a:extLst>
          </p:cNvPr>
          <p:cNvSpPr>
            <a:spLocks noGrp="1"/>
          </p:cNvSpPr>
          <p:nvPr>
            <p:ph type="title"/>
          </p:nvPr>
        </p:nvSpPr>
        <p:spPr>
          <a:xfrm>
            <a:off x="1937591" y="496648"/>
            <a:ext cx="7541145" cy="858602"/>
          </a:xfrm>
        </p:spPr>
        <p:txBody>
          <a:bodyPr/>
          <a:lstStyle/>
          <a:p>
            <a:r>
              <a:rPr lang="en-US" sz="4000" dirty="0" err="1">
                <a:solidFill>
                  <a:srgbClr val="7030A0"/>
                </a:solidFill>
              </a:rPr>
              <a:t>Làm</a:t>
            </a:r>
            <a:r>
              <a:rPr lang="en-US" sz="4000" dirty="0">
                <a:solidFill>
                  <a:srgbClr val="7030A0"/>
                </a:solidFill>
              </a:rPr>
              <a:t> </a:t>
            </a:r>
            <a:r>
              <a:rPr lang="en-US" sz="4000" dirty="0" err="1">
                <a:solidFill>
                  <a:srgbClr val="7030A0"/>
                </a:solidFill>
              </a:rPr>
              <a:t>cách</a:t>
            </a:r>
            <a:r>
              <a:rPr lang="en-US" sz="4000" dirty="0">
                <a:solidFill>
                  <a:srgbClr val="7030A0"/>
                </a:solidFill>
              </a:rPr>
              <a:t> </a:t>
            </a:r>
            <a:r>
              <a:rPr lang="en-US" sz="4000" dirty="0" err="1">
                <a:solidFill>
                  <a:srgbClr val="7030A0"/>
                </a:solidFill>
              </a:rPr>
              <a:t>nào</a:t>
            </a:r>
            <a:r>
              <a:rPr lang="en-US" sz="4000" dirty="0">
                <a:solidFill>
                  <a:srgbClr val="7030A0"/>
                </a:solidFill>
              </a:rPr>
              <a:t> </a:t>
            </a:r>
            <a:r>
              <a:rPr lang="en-US" sz="4000" dirty="0" err="1">
                <a:solidFill>
                  <a:srgbClr val="7030A0"/>
                </a:solidFill>
              </a:rPr>
              <a:t>để</a:t>
            </a:r>
            <a:r>
              <a:rPr lang="en-US" sz="4000" dirty="0">
                <a:solidFill>
                  <a:srgbClr val="7030A0"/>
                </a:solidFill>
              </a:rPr>
              <a:t> </a:t>
            </a:r>
            <a:r>
              <a:rPr lang="en-US" sz="4000" dirty="0" err="1">
                <a:solidFill>
                  <a:srgbClr val="7030A0"/>
                </a:solidFill>
              </a:rPr>
              <a:t>đèn</a:t>
            </a:r>
            <a:r>
              <a:rPr lang="en-US" sz="4000" dirty="0">
                <a:solidFill>
                  <a:srgbClr val="7030A0"/>
                </a:solidFill>
              </a:rPr>
              <a:t> </a:t>
            </a:r>
            <a:r>
              <a:rPr lang="en-US" sz="4000" dirty="0" err="1">
                <a:solidFill>
                  <a:srgbClr val="7030A0"/>
                </a:solidFill>
              </a:rPr>
              <a:t>sáng</a:t>
            </a:r>
            <a:r>
              <a:rPr lang="en-US" sz="4000" dirty="0">
                <a:solidFill>
                  <a:srgbClr val="7030A0"/>
                </a:solidFill>
              </a:rPr>
              <a:t>?</a:t>
            </a:r>
          </a:p>
        </p:txBody>
      </p:sp>
      <p:sp>
        <p:nvSpPr>
          <p:cNvPr id="6" name="Slide Number Placeholder 5">
            <a:extLst>
              <a:ext uri="{FF2B5EF4-FFF2-40B4-BE49-F238E27FC236}">
                <a16:creationId xmlns=""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13</a:t>
            </a:fld>
            <a:endParaRPr lang="en-US" dirty="0"/>
          </a:p>
        </p:txBody>
      </p:sp>
      <p:graphicFrame>
        <p:nvGraphicFramePr>
          <p:cNvPr id="10" name="Table 10">
            <a:extLst>
              <a:ext uri="{FF2B5EF4-FFF2-40B4-BE49-F238E27FC236}">
                <a16:creationId xmlns=""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121130868"/>
              </p:ext>
            </p:extLst>
          </p:nvPr>
        </p:nvGraphicFramePr>
        <p:xfrm>
          <a:off x="6787028" y="2059450"/>
          <a:ext cx="4830207" cy="2590800"/>
        </p:xfrm>
        <a:graphic>
          <a:graphicData uri="http://schemas.openxmlformats.org/drawingml/2006/table">
            <a:tbl>
              <a:tblPr firstRow="1" bandRow="1">
                <a:tableStyleId>{5C22544A-7EE6-4342-B048-85BDC9FD1C3A}</a:tableStyleId>
              </a:tblPr>
              <a:tblGrid>
                <a:gridCol w="1381612">
                  <a:extLst>
                    <a:ext uri="{9D8B030D-6E8A-4147-A177-3AD203B41FA5}">
                      <a16:colId xmlns="" xmlns:a16="http://schemas.microsoft.com/office/drawing/2014/main" val="3916317221"/>
                    </a:ext>
                  </a:extLst>
                </a:gridCol>
                <a:gridCol w="1497874">
                  <a:extLst>
                    <a:ext uri="{9D8B030D-6E8A-4147-A177-3AD203B41FA5}">
                      <a16:colId xmlns="" xmlns:a16="http://schemas.microsoft.com/office/drawing/2014/main" val="4034468367"/>
                    </a:ext>
                  </a:extLst>
                </a:gridCol>
                <a:gridCol w="1950721">
                  <a:extLst>
                    <a:ext uri="{9D8B030D-6E8A-4147-A177-3AD203B41FA5}">
                      <a16:colId xmlns="" xmlns:a16="http://schemas.microsoft.com/office/drawing/2014/main" val="3605699803"/>
                    </a:ext>
                  </a:extLst>
                </a:gridCol>
              </a:tblGrid>
              <a:tr h="370840">
                <a:tc>
                  <a:txBody>
                    <a:bodyPr/>
                    <a:lstStyle/>
                    <a:p>
                      <a:pPr algn="ctr"/>
                      <a:r>
                        <a:rPr lang="en-US" sz="2800" dirty="0"/>
                        <a:t>K1</a:t>
                      </a:r>
                    </a:p>
                  </a:txBody>
                  <a:tcPr/>
                </a:tc>
                <a:tc>
                  <a:txBody>
                    <a:bodyPr/>
                    <a:lstStyle/>
                    <a:p>
                      <a:pPr algn="ctr"/>
                      <a:r>
                        <a:rPr lang="en-US" sz="2800" dirty="0"/>
                        <a:t>K2</a:t>
                      </a:r>
                    </a:p>
                  </a:txBody>
                  <a:tcPr/>
                </a:tc>
                <a:tc>
                  <a:txBody>
                    <a:bodyPr/>
                    <a:lstStyle/>
                    <a:p>
                      <a:pPr algn="ctr"/>
                      <a:r>
                        <a:rPr lang="en-US" sz="2800" dirty="0"/>
                        <a:t>ĐÈN</a:t>
                      </a:r>
                    </a:p>
                  </a:txBody>
                  <a:tcPr/>
                </a:tc>
                <a:extLst>
                  <a:ext uri="{0D108BD9-81ED-4DB2-BD59-A6C34878D82A}">
                    <a16:rowId xmlns="" xmlns:a16="http://schemas.microsoft.com/office/drawing/2014/main" val="1001466778"/>
                  </a:ext>
                </a:extLst>
              </a:tr>
              <a:tr h="370840">
                <a:tc>
                  <a:txBody>
                    <a:bodyPr/>
                    <a:lstStyle/>
                    <a:p>
                      <a:pPr algn="ctr"/>
                      <a:r>
                        <a:rPr lang="en-US" sz="2800" dirty="0"/>
                        <a:t>0</a:t>
                      </a:r>
                    </a:p>
                  </a:txBody>
                  <a:tcPr>
                    <a:solidFill>
                      <a:srgbClr val="FFFF00"/>
                    </a:solidFill>
                  </a:tcPr>
                </a:tc>
                <a:tc>
                  <a:txBody>
                    <a:bodyPr/>
                    <a:lstStyle/>
                    <a:p>
                      <a:pPr algn="ctr"/>
                      <a:r>
                        <a:rPr lang="en-US" sz="2800" dirty="0"/>
                        <a:t>0</a:t>
                      </a:r>
                    </a:p>
                  </a:txBody>
                  <a:tcPr>
                    <a:solidFill>
                      <a:srgbClr val="FFFF00"/>
                    </a:solidFill>
                  </a:tcPr>
                </a:tc>
                <a:tc>
                  <a:txBody>
                    <a:bodyPr/>
                    <a:lstStyle/>
                    <a:p>
                      <a:r>
                        <a:rPr lang="en-US" sz="2800"/>
                        <a:t>Tắt (0)</a:t>
                      </a:r>
                    </a:p>
                  </a:txBody>
                  <a:tcPr>
                    <a:solidFill>
                      <a:srgbClr val="FFFF00"/>
                    </a:solidFill>
                  </a:tcPr>
                </a:tc>
                <a:extLst>
                  <a:ext uri="{0D108BD9-81ED-4DB2-BD59-A6C34878D82A}">
                    <a16:rowId xmlns="" xmlns:a16="http://schemas.microsoft.com/office/drawing/2014/main" val="2031577120"/>
                  </a:ext>
                </a:extLst>
              </a:tr>
              <a:tr h="370840">
                <a:tc>
                  <a:txBody>
                    <a:bodyPr/>
                    <a:lstStyle/>
                    <a:p>
                      <a:pPr algn="ctr"/>
                      <a:r>
                        <a:rPr lang="en-US" sz="2800"/>
                        <a:t>0</a:t>
                      </a:r>
                    </a:p>
                  </a:txBody>
                  <a:tcPr>
                    <a:solidFill>
                      <a:srgbClr val="FFFF00"/>
                    </a:solidFill>
                  </a:tcPr>
                </a:tc>
                <a:tc>
                  <a:txBody>
                    <a:bodyPr/>
                    <a:lstStyle/>
                    <a:p>
                      <a:pPr algn="ctr"/>
                      <a:r>
                        <a:rPr lang="en-US" sz="2800" dirty="0"/>
                        <a:t>1</a:t>
                      </a:r>
                    </a:p>
                  </a:txBody>
                  <a:tcPr>
                    <a:solidFill>
                      <a:srgbClr val="FFFF00"/>
                    </a:solidFill>
                  </a:tcPr>
                </a:tc>
                <a:tc>
                  <a:txBody>
                    <a:bodyPr/>
                    <a:lstStyle/>
                    <a:p>
                      <a:r>
                        <a:rPr lang="en-US" sz="2800"/>
                        <a:t>Sáng (1)</a:t>
                      </a:r>
                    </a:p>
                  </a:txBody>
                  <a:tcPr>
                    <a:solidFill>
                      <a:srgbClr val="FFFF00"/>
                    </a:solidFill>
                  </a:tcPr>
                </a:tc>
                <a:extLst>
                  <a:ext uri="{0D108BD9-81ED-4DB2-BD59-A6C34878D82A}">
                    <a16:rowId xmlns="" xmlns:a16="http://schemas.microsoft.com/office/drawing/2014/main" val="2364656436"/>
                  </a:ext>
                </a:extLst>
              </a:tr>
              <a:tr h="370840">
                <a:tc>
                  <a:txBody>
                    <a:bodyPr/>
                    <a:lstStyle/>
                    <a:p>
                      <a:pPr algn="ctr"/>
                      <a:r>
                        <a:rPr lang="en-US" sz="2800"/>
                        <a:t>1</a:t>
                      </a:r>
                    </a:p>
                  </a:txBody>
                  <a:tcPr>
                    <a:solidFill>
                      <a:srgbClr val="FFFF00"/>
                    </a:solidFill>
                  </a:tcPr>
                </a:tc>
                <a:tc>
                  <a:txBody>
                    <a:bodyPr/>
                    <a:lstStyle/>
                    <a:p>
                      <a:pPr algn="ctr"/>
                      <a:r>
                        <a:rPr lang="en-US" sz="2800"/>
                        <a:t>0</a:t>
                      </a:r>
                    </a:p>
                  </a:txBody>
                  <a:tcPr>
                    <a:solidFill>
                      <a:srgbClr val="FFFF00"/>
                    </a:solidFill>
                  </a:tcPr>
                </a:tc>
                <a:tc>
                  <a:txBody>
                    <a:bodyPr/>
                    <a:lstStyle/>
                    <a:p>
                      <a:r>
                        <a:rPr lang="en-US" sz="2800"/>
                        <a:t>Sáng (1)</a:t>
                      </a:r>
                    </a:p>
                  </a:txBody>
                  <a:tcPr>
                    <a:solidFill>
                      <a:srgbClr val="FFFF00"/>
                    </a:solidFill>
                  </a:tcPr>
                </a:tc>
                <a:extLst>
                  <a:ext uri="{0D108BD9-81ED-4DB2-BD59-A6C34878D82A}">
                    <a16:rowId xmlns="" xmlns:a16="http://schemas.microsoft.com/office/drawing/2014/main" val="4085503590"/>
                  </a:ext>
                </a:extLst>
              </a:tr>
              <a:tr h="370840">
                <a:tc>
                  <a:txBody>
                    <a:bodyPr/>
                    <a:lstStyle/>
                    <a:p>
                      <a:pPr algn="ctr"/>
                      <a:r>
                        <a:rPr lang="en-US" sz="2800"/>
                        <a:t>1</a:t>
                      </a:r>
                    </a:p>
                  </a:txBody>
                  <a:tcPr>
                    <a:solidFill>
                      <a:srgbClr val="FFFF00"/>
                    </a:solidFill>
                  </a:tcPr>
                </a:tc>
                <a:tc>
                  <a:txBody>
                    <a:bodyPr/>
                    <a:lstStyle/>
                    <a:p>
                      <a:pPr algn="ctr"/>
                      <a:r>
                        <a:rPr lang="en-US" sz="2800" dirty="0"/>
                        <a:t>1</a:t>
                      </a:r>
                    </a:p>
                  </a:txBody>
                  <a:tcPr>
                    <a:solidFill>
                      <a:srgbClr val="FFFF00"/>
                    </a:solidFill>
                  </a:tcPr>
                </a:tc>
                <a:tc>
                  <a:txBody>
                    <a:bodyPr/>
                    <a:lstStyle/>
                    <a:p>
                      <a:r>
                        <a:rPr lang="en-US" sz="2800" dirty="0" err="1"/>
                        <a:t>Sáng</a:t>
                      </a:r>
                      <a:r>
                        <a:rPr lang="en-US" sz="2800" dirty="0"/>
                        <a:t> (1)</a:t>
                      </a:r>
                    </a:p>
                  </a:txBody>
                  <a:tcPr>
                    <a:solidFill>
                      <a:srgbClr val="FFFF00"/>
                    </a:solidFill>
                  </a:tcPr>
                </a:tc>
                <a:extLst>
                  <a:ext uri="{0D108BD9-81ED-4DB2-BD59-A6C34878D82A}">
                    <a16:rowId xmlns="" xmlns:a16="http://schemas.microsoft.com/office/drawing/2014/main" val="878754487"/>
                  </a:ext>
                </a:extLst>
              </a:tr>
            </a:tbl>
          </a:graphicData>
        </a:graphic>
      </p:graphicFrame>
      <p:sp>
        <p:nvSpPr>
          <p:cNvPr id="12" name="TextBox 11">
            <a:extLst>
              <a:ext uri="{FF2B5EF4-FFF2-40B4-BE49-F238E27FC236}">
                <a16:creationId xmlns="" xmlns:a16="http://schemas.microsoft.com/office/drawing/2014/main" id="{4F47E863-228A-46B8-9360-16F1C7043430}"/>
              </a:ext>
            </a:extLst>
          </p:cNvPr>
          <p:cNvSpPr txBox="1"/>
          <p:nvPr/>
        </p:nvSpPr>
        <p:spPr>
          <a:xfrm>
            <a:off x="921992" y="5888720"/>
            <a:ext cx="6684843" cy="523220"/>
          </a:xfrm>
          <a:prstGeom prst="rect">
            <a:avLst/>
          </a:prstGeom>
          <a:noFill/>
        </p:spPr>
        <p:txBody>
          <a:bodyPr wrap="none" rtlCol="0">
            <a:spAutoFit/>
          </a:bodyPr>
          <a:lstStyle/>
          <a:p>
            <a:r>
              <a:rPr lang="en-US" sz="2800" b="1" dirty="0">
                <a:solidFill>
                  <a:srgbClr val="FF0000"/>
                </a:solidFill>
                <a:sym typeface="Wingdings" panose="05000000000000000000" pitchFamily="2" charset="2"/>
              </a:rPr>
              <a:t> </a:t>
            </a:r>
            <a:r>
              <a:rPr lang="en-US" sz="2800" b="1" dirty="0" err="1">
                <a:solidFill>
                  <a:srgbClr val="FF0000"/>
                </a:solidFill>
              </a:rPr>
              <a:t>Đây</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cộng</a:t>
            </a:r>
            <a:r>
              <a:rPr lang="en-US" sz="2800" b="1" dirty="0">
                <a:solidFill>
                  <a:srgbClr val="FF0000"/>
                </a:solidFill>
              </a:rPr>
              <a:t> logic (OR </a:t>
            </a:r>
            <a:r>
              <a:rPr lang="en-US" sz="2800" b="1" dirty="0" err="1">
                <a:solidFill>
                  <a:srgbClr val="FF0000"/>
                </a:solidFill>
              </a:rPr>
              <a:t>hoặc</a:t>
            </a:r>
            <a:r>
              <a:rPr lang="en-US" sz="2800" b="1" dirty="0">
                <a:solidFill>
                  <a:srgbClr val="FF0000"/>
                </a:solidFill>
              </a:rPr>
              <a:t> </a:t>
            </a:r>
            <a:r>
              <a:rPr lang="en-US" sz="2800" b="1" dirty="0">
                <a:solidFill>
                  <a:srgbClr val="FF0000"/>
                </a:solidFill>
                <a:sym typeface="Symbol" panose="05050102010706020507" pitchFamily="18" charset="2"/>
              </a:rPr>
              <a:t></a:t>
            </a:r>
            <a:r>
              <a:rPr lang="en-US" sz="2800" b="1" dirty="0">
                <a:solidFill>
                  <a:srgbClr val="FF0000"/>
                </a:solidFill>
              </a:rPr>
              <a:t>)</a:t>
            </a:r>
          </a:p>
        </p:txBody>
      </p:sp>
      <p:pic>
        <p:nvPicPr>
          <p:cNvPr id="11" name="Picture 10">
            <a:extLst>
              <a:ext uri="{FF2B5EF4-FFF2-40B4-BE49-F238E27FC236}">
                <a16:creationId xmlns="" xmlns:a16="http://schemas.microsoft.com/office/drawing/2014/main" id="{F9740008-3775-43EE-B672-F6506399F8CB}"/>
              </a:ext>
            </a:extLst>
          </p:cNvPr>
          <p:cNvPicPr/>
          <p:nvPr/>
        </p:nvPicPr>
        <p:blipFill>
          <a:blip r:embed="rId2"/>
          <a:stretch>
            <a:fillRect/>
          </a:stretch>
        </p:blipFill>
        <p:spPr>
          <a:xfrm>
            <a:off x="1159329" y="2759529"/>
            <a:ext cx="4908785" cy="2849334"/>
          </a:xfrm>
          <a:prstGeom prst="rect">
            <a:avLst/>
          </a:prstGeom>
        </p:spPr>
      </p:pic>
      <p:sp>
        <p:nvSpPr>
          <p:cNvPr id="13" name="TextBox 12">
            <a:extLst>
              <a:ext uri="{FF2B5EF4-FFF2-40B4-BE49-F238E27FC236}">
                <a16:creationId xmlns="" xmlns:a16="http://schemas.microsoft.com/office/drawing/2014/main" id="{6CE175B0-4BF9-4F30-BDDD-47D5C42534D5}"/>
              </a:ext>
            </a:extLst>
          </p:cNvPr>
          <p:cNvSpPr txBox="1"/>
          <p:nvPr/>
        </p:nvSpPr>
        <p:spPr>
          <a:xfrm>
            <a:off x="767412" y="1600179"/>
            <a:ext cx="6114174" cy="954107"/>
          </a:xfrm>
          <a:prstGeom prst="rect">
            <a:avLst/>
          </a:prstGeom>
          <a:noFill/>
        </p:spPr>
        <p:txBody>
          <a:bodyPr wrap="non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qua r</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le (</a:t>
            </a:r>
            <a:r>
              <a:rPr lang="en-US" sz="2800" b="1" dirty="0" smtClean="0">
                <a:solidFill>
                  <a:srgbClr val="FF0000"/>
                </a:solidFill>
                <a:latin typeface="Times New Roman" pitchFamily="18" charset="0"/>
                <a:cs typeface="Times New Roman" pitchFamily="18" charset="0"/>
              </a:rPr>
              <a:t>1</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qua r</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le (</a:t>
            </a:r>
            <a:r>
              <a:rPr lang="en-US" sz="2800" b="1" dirty="0">
                <a:solidFill>
                  <a:srgbClr val="FF0000"/>
                </a:solidFill>
                <a:latin typeface="Times New Roman" pitchFamily="18" charset="0"/>
                <a:cs typeface="Times New Roman" pitchFamily="18" charset="0"/>
              </a:rPr>
              <a:t>0</a:t>
            </a:r>
            <a:r>
              <a:rPr lang="en-US" sz="2800" b="1" dirty="0">
                <a:latin typeface="Times New Roman" pitchFamily="18" charset="0"/>
                <a:cs typeface="Times New Roman" pitchFamily="18" charset="0"/>
              </a:rPr>
              <a:t>) </a:t>
            </a:r>
          </a:p>
        </p:txBody>
      </p:sp>
      <p:sp>
        <p:nvSpPr>
          <p:cNvPr id="14" name="Rectangle 13">
            <a:extLst>
              <a:ext uri="{FF2B5EF4-FFF2-40B4-BE49-F238E27FC236}">
                <a16:creationId xmlns="" xmlns:a16="http://schemas.microsoft.com/office/drawing/2014/main" id="{79A82B9D-07DE-4075-B75D-51DEE4845EA2}"/>
              </a:ext>
            </a:extLst>
          </p:cNvPr>
          <p:cNvSpPr/>
          <p:nvPr/>
        </p:nvSpPr>
        <p:spPr>
          <a:xfrm>
            <a:off x="9712800" y="2620764"/>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95BA830-108A-421D-BDAD-F14E03897D1F}"/>
              </a:ext>
            </a:extLst>
          </p:cNvPr>
          <p:cNvSpPr/>
          <p:nvPr/>
        </p:nvSpPr>
        <p:spPr>
          <a:xfrm>
            <a:off x="9712142" y="3119120"/>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F5D0999D-535D-40CC-9CDA-471D6A000EA0}"/>
              </a:ext>
            </a:extLst>
          </p:cNvPr>
          <p:cNvSpPr/>
          <p:nvPr/>
        </p:nvSpPr>
        <p:spPr>
          <a:xfrm>
            <a:off x="9711483" y="3617476"/>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B7AA17C-723C-4342-9E16-DFDF3F7273C1}"/>
              </a:ext>
            </a:extLst>
          </p:cNvPr>
          <p:cNvSpPr/>
          <p:nvPr/>
        </p:nvSpPr>
        <p:spPr>
          <a:xfrm>
            <a:off x="9711482" y="4155425"/>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question_pop_up_from_box_rotat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9338" y="499071"/>
            <a:ext cx="923130" cy="8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22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14"/>
                                        </p:tgtEl>
                                      </p:cBhvr>
                                    </p:animEffect>
                                    <p:anim calcmode="lin" valueType="num">
                                      <p:cBhvr>
                                        <p:cTn id="38" dur="1000"/>
                                        <p:tgtEl>
                                          <p:spTgt spid="14"/>
                                        </p:tgtEl>
                                        <p:attrNameLst>
                                          <p:attrName>ppt_x</p:attrName>
                                        </p:attrNameLst>
                                      </p:cBhvr>
                                      <p:tavLst>
                                        <p:tav tm="0">
                                          <p:val>
                                            <p:strVal val="ppt_x"/>
                                          </p:val>
                                        </p:tav>
                                        <p:tav tm="100000">
                                          <p:val>
                                            <p:strVal val="ppt_x"/>
                                          </p:val>
                                        </p:tav>
                                      </p:tavLst>
                                    </p:anim>
                                    <p:anim calcmode="lin" valueType="num">
                                      <p:cBhvr>
                                        <p:cTn id="39" dur="1000"/>
                                        <p:tgtEl>
                                          <p:spTgt spid="14"/>
                                        </p:tgtEl>
                                        <p:attrNameLst>
                                          <p:attrName>ppt_y</p:attrName>
                                        </p:attrNameLst>
                                      </p:cBhvr>
                                      <p:tavLst>
                                        <p:tav tm="0">
                                          <p:val>
                                            <p:strVal val="ppt_y"/>
                                          </p:val>
                                        </p:tav>
                                        <p:tav tm="100000">
                                          <p:val>
                                            <p:strVal val="ppt_y+.1"/>
                                          </p:val>
                                        </p:tav>
                                      </p:tavLst>
                                    </p:anim>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15"/>
                                        </p:tgtEl>
                                      </p:cBhvr>
                                    </p:animEffect>
                                    <p:anim calcmode="lin" valueType="num">
                                      <p:cBhvr>
                                        <p:cTn id="46" dur="1000"/>
                                        <p:tgtEl>
                                          <p:spTgt spid="15"/>
                                        </p:tgtEl>
                                        <p:attrNameLst>
                                          <p:attrName>ppt_x</p:attrName>
                                        </p:attrNameLst>
                                      </p:cBhvr>
                                      <p:tavLst>
                                        <p:tav tm="0">
                                          <p:val>
                                            <p:strVal val="ppt_x"/>
                                          </p:val>
                                        </p:tav>
                                        <p:tav tm="100000">
                                          <p:val>
                                            <p:strVal val="ppt_x"/>
                                          </p:val>
                                        </p:tav>
                                      </p:tavLst>
                                    </p:anim>
                                    <p:anim calcmode="lin" valueType="num">
                                      <p:cBhvr>
                                        <p:cTn id="47" dur="1000"/>
                                        <p:tgtEl>
                                          <p:spTgt spid="15"/>
                                        </p:tgtEl>
                                        <p:attrNameLst>
                                          <p:attrName>ppt_y</p:attrName>
                                        </p:attrNameLst>
                                      </p:cBhvr>
                                      <p:tavLst>
                                        <p:tav tm="0">
                                          <p:val>
                                            <p:strVal val="ppt_y"/>
                                          </p:val>
                                        </p:tav>
                                        <p:tav tm="100000">
                                          <p:val>
                                            <p:strVal val="ppt_y+.1"/>
                                          </p:val>
                                        </p:tav>
                                      </p:tavLst>
                                    </p:anim>
                                    <p:set>
                                      <p:cBhvr>
                                        <p:cTn id="4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42" presetClass="exit" presetSubtype="0" fill="hold" grpId="0" nodeType="clickEffect">
                                  <p:stCondLst>
                                    <p:cond delay="0"/>
                                  </p:stCondLst>
                                  <p:childTnLst>
                                    <p:animEffect transition="out" filter="fade">
                                      <p:cBhvr>
                                        <p:cTn id="53" dur="1000"/>
                                        <p:tgtEl>
                                          <p:spTgt spid="16"/>
                                        </p:tgtEl>
                                      </p:cBhvr>
                                    </p:animEffect>
                                    <p:anim calcmode="lin" valueType="num">
                                      <p:cBhvr>
                                        <p:cTn id="54" dur="1000"/>
                                        <p:tgtEl>
                                          <p:spTgt spid="16"/>
                                        </p:tgtEl>
                                        <p:attrNameLst>
                                          <p:attrName>ppt_x</p:attrName>
                                        </p:attrNameLst>
                                      </p:cBhvr>
                                      <p:tavLst>
                                        <p:tav tm="0">
                                          <p:val>
                                            <p:strVal val="ppt_x"/>
                                          </p:val>
                                        </p:tav>
                                        <p:tav tm="100000">
                                          <p:val>
                                            <p:strVal val="ppt_x"/>
                                          </p:val>
                                        </p:tav>
                                      </p:tavLst>
                                    </p:anim>
                                    <p:anim calcmode="lin" valueType="num">
                                      <p:cBhvr>
                                        <p:cTn id="55" dur="1000"/>
                                        <p:tgtEl>
                                          <p:spTgt spid="16"/>
                                        </p:tgtEl>
                                        <p:attrNameLst>
                                          <p:attrName>ppt_y</p:attrName>
                                        </p:attrNameLst>
                                      </p:cBhvr>
                                      <p:tavLst>
                                        <p:tav tm="0">
                                          <p:val>
                                            <p:strVal val="ppt_y"/>
                                          </p:val>
                                        </p:tav>
                                        <p:tav tm="100000">
                                          <p:val>
                                            <p:strVal val="ppt_y+.1"/>
                                          </p:val>
                                        </p:tav>
                                      </p:tavLst>
                                    </p:anim>
                                    <p:set>
                                      <p:cBhvr>
                                        <p:cTn id="5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7"/>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0" nodeType="clickEffect">
                                  <p:stCondLst>
                                    <p:cond delay="0"/>
                                  </p:stCondLst>
                                  <p:childTnLst>
                                    <p:animEffect transition="out" filter="fade">
                                      <p:cBhvr>
                                        <p:cTn id="61" dur="1000"/>
                                        <p:tgtEl>
                                          <p:spTgt spid="17"/>
                                        </p:tgtEl>
                                      </p:cBhvr>
                                    </p:animEffect>
                                    <p:anim calcmode="lin" valueType="num">
                                      <p:cBhvr>
                                        <p:cTn id="62" dur="1000"/>
                                        <p:tgtEl>
                                          <p:spTgt spid="17"/>
                                        </p:tgtEl>
                                        <p:attrNameLst>
                                          <p:attrName>ppt_x</p:attrName>
                                        </p:attrNameLst>
                                      </p:cBhvr>
                                      <p:tavLst>
                                        <p:tav tm="0">
                                          <p:val>
                                            <p:strVal val="ppt_x"/>
                                          </p:val>
                                        </p:tav>
                                        <p:tav tm="100000">
                                          <p:val>
                                            <p:strVal val="ppt_x"/>
                                          </p:val>
                                        </p:tav>
                                      </p:tavLst>
                                    </p:anim>
                                    <p:anim calcmode="lin" valueType="num">
                                      <p:cBhvr>
                                        <p:cTn id="63" dur="1000"/>
                                        <p:tgtEl>
                                          <p:spTgt spid="17"/>
                                        </p:tgtEl>
                                        <p:attrNameLst>
                                          <p:attrName>ppt_y</p:attrName>
                                        </p:attrNameLst>
                                      </p:cBhvr>
                                      <p:tavLst>
                                        <p:tav tm="0">
                                          <p:val>
                                            <p:strVal val="ppt_y"/>
                                          </p:val>
                                        </p:tav>
                                        <p:tav tm="100000">
                                          <p:val>
                                            <p:strVal val="ppt_y+.1"/>
                                          </p:val>
                                        </p:tav>
                                      </p:tavLst>
                                    </p:anim>
                                    <p:set>
                                      <p:cBhvr>
                                        <p:cTn id="64"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p:bldP spid="13" grpId="0"/>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3D9650-D9DB-4971-B22A-97636346CF44}"/>
              </a:ext>
            </a:extLst>
          </p:cNvPr>
          <p:cNvSpPr>
            <a:spLocks noGrp="1"/>
          </p:cNvSpPr>
          <p:nvPr>
            <p:ph type="title"/>
          </p:nvPr>
        </p:nvSpPr>
        <p:spPr>
          <a:xfrm>
            <a:off x="1926641" y="440548"/>
            <a:ext cx="7508488" cy="858602"/>
          </a:xfrm>
        </p:spPr>
        <p:txBody>
          <a:bodyPr/>
          <a:lstStyle/>
          <a:p>
            <a:r>
              <a:rPr lang="en-US" sz="4000" dirty="0" err="1">
                <a:solidFill>
                  <a:srgbClr val="7030A0"/>
                </a:solidFill>
              </a:rPr>
              <a:t>Làm</a:t>
            </a:r>
            <a:r>
              <a:rPr lang="en-US" sz="4000" dirty="0">
                <a:solidFill>
                  <a:srgbClr val="7030A0"/>
                </a:solidFill>
              </a:rPr>
              <a:t> </a:t>
            </a:r>
            <a:r>
              <a:rPr lang="en-US" sz="4000" dirty="0" err="1">
                <a:solidFill>
                  <a:srgbClr val="7030A0"/>
                </a:solidFill>
              </a:rPr>
              <a:t>cách</a:t>
            </a:r>
            <a:r>
              <a:rPr lang="en-US" sz="4000" dirty="0">
                <a:solidFill>
                  <a:srgbClr val="7030A0"/>
                </a:solidFill>
              </a:rPr>
              <a:t> </a:t>
            </a:r>
            <a:r>
              <a:rPr lang="en-US" sz="4000" dirty="0" err="1">
                <a:solidFill>
                  <a:srgbClr val="7030A0"/>
                </a:solidFill>
              </a:rPr>
              <a:t>nào</a:t>
            </a:r>
            <a:r>
              <a:rPr lang="en-US" sz="4000" dirty="0">
                <a:solidFill>
                  <a:srgbClr val="7030A0"/>
                </a:solidFill>
              </a:rPr>
              <a:t> </a:t>
            </a:r>
            <a:r>
              <a:rPr lang="en-US" sz="4000" dirty="0" err="1">
                <a:solidFill>
                  <a:srgbClr val="7030A0"/>
                </a:solidFill>
              </a:rPr>
              <a:t>để</a:t>
            </a:r>
            <a:r>
              <a:rPr lang="en-US" sz="4000" dirty="0">
                <a:solidFill>
                  <a:srgbClr val="7030A0"/>
                </a:solidFill>
              </a:rPr>
              <a:t> </a:t>
            </a:r>
            <a:r>
              <a:rPr lang="en-US" sz="4000" dirty="0" err="1">
                <a:solidFill>
                  <a:srgbClr val="7030A0"/>
                </a:solidFill>
              </a:rPr>
              <a:t>đèn</a:t>
            </a:r>
            <a:r>
              <a:rPr lang="en-US" sz="4000" dirty="0">
                <a:solidFill>
                  <a:srgbClr val="7030A0"/>
                </a:solidFill>
              </a:rPr>
              <a:t> </a:t>
            </a:r>
            <a:r>
              <a:rPr lang="en-US" sz="4000" dirty="0" err="1">
                <a:solidFill>
                  <a:srgbClr val="7030A0"/>
                </a:solidFill>
              </a:rPr>
              <a:t>sáng</a:t>
            </a:r>
            <a:r>
              <a:rPr lang="en-US" sz="4000" dirty="0">
                <a:solidFill>
                  <a:srgbClr val="7030A0"/>
                </a:solidFill>
              </a:rPr>
              <a:t>?</a:t>
            </a:r>
          </a:p>
        </p:txBody>
      </p:sp>
      <p:sp>
        <p:nvSpPr>
          <p:cNvPr id="6" name="Slide Number Placeholder 5">
            <a:extLst>
              <a:ext uri="{FF2B5EF4-FFF2-40B4-BE49-F238E27FC236}">
                <a16:creationId xmlns=""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14</a:t>
            </a:fld>
            <a:endParaRPr lang="en-US" dirty="0"/>
          </a:p>
        </p:txBody>
      </p:sp>
      <p:graphicFrame>
        <p:nvGraphicFramePr>
          <p:cNvPr id="10" name="Table 10">
            <a:extLst>
              <a:ext uri="{FF2B5EF4-FFF2-40B4-BE49-F238E27FC236}">
                <a16:creationId xmlns=""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2210898089"/>
              </p:ext>
            </p:extLst>
          </p:nvPr>
        </p:nvGraphicFramePr>
        <p:xfrm>
          <a:off x="6941561" y="2797756"/>
          <a:ext cx="3552268" cy="1554480"/>
        </p:xfrm>
        <a:graphic>
          <a:graphicData uri="http://schemas.openxmlformats.org/drawingml/2006/table">
            <a:tbl>
              <a:tblPr firstRow="1" bandRow="1">
                <a:tableStyleId>{5C22544A-7EE6-4342-B048-85BDC9FD1C3A}</a:tableStyleId>
              </a:tblPr>
              <a:tblGrid>
                <a:gridCol w="1776134">
                  <a:extLst>
                    <a:ext uri="{9D8B030D-6E8A-4147-A177-3AD203B41FA5}">
                      <a16:colId xmlns="" xmlns:a16="http://schemas.microsoft.com/office/drawing/2014/main" val="4034468367"/>
                    </a:ext>
                  </a:extLst>
                </a:gridCol>
                <a:gridCol w="1776134">
                  <a:extLst>
                    <a:ext uri="{9D8B030D-6E8A-4147-A177-3AD203B41FA5}">
                      <a16:colId xmlns="" xmlns:a16="http://schemas.microsoft.com/office/drawing/2014/main" val="3605699803"/>
                    </a:ext>
                  </a:extLst>
                </a:gridCol>
              </a:tblGrid>
              <a:tr h="370840">
                <a:tc>
                  <a:txBody>
                    <a:bodyPr/>
                    <a:lstStyle/>
                    <a:p>
                      <a:pPr algn="ctr"/>
                      <a:r>
                        <a:rPr lang="en-US" sz="2800" dirty="0"/>
                        <a:t>K</a:t>
                      </a:r>
                    </a:p>
                  </a:txBody>
                  <a:tcPr/>
                </a:tc>
                <a:tc>
                  <a:txBody>
                    <a:bodyPr/>
                    <a:lstStyle/>
                    <a:p>
                      <a:pPr algn="ctr"/>
                      <a:r>
                        <a:rPr lang="en-US" sz="2800" dirty="0"/>
                        <a:t>ĐÈN</a:t>
                      </a:r>
                    </a:p>
                  </a:txBody>
                  <a:tcPr/>
                </a:tc>
                <a:extLst>
                  <a:ext uri="{0D108BD9-81ED-4DB2-BD59-A6C34878D82A}">
                    <a16:rowId xmlns="" xmlns:a16="http://schemas.microsoft.com/office/drawing/2014/main" val="1001466778"/>
                  </a:ext>
                </a:extLst>
              </a:tr>
              <a:tr h="370840">
                <a:tc>
                  <a:txBody>
                    <a:bodyPr/>
                    <a:lstStyle/>
                    <a:p>
                      <a:pPr algn="ctr"/>
                      <a:r>
                        <a:rPr lang="en-US" sz="2800" dirty="0"/>
                        <a:t>0</a:t>
                      </a:r>
                    </a:p>
                  </a:txBody>
                  <a:tcPr>
                    <a:solidFill>
                      <a:srgbClr val="FFFF00"/>
                    </a:solidFill>
                  </a:tcPr>
                </a:tc>
                <a:tc>
                  <a:txBody>
                    <a:bodyPr/>
                    <a:lstStyle/>
                    <a:p>
                      <a:r>
                        <a:rPr lang="en-US" sz="2800"/>
                        <a:t>Sáng (1)</a:t>
                      </a:r>
                    </a:p>
                  </a:txBody>
                  <a:tcPr>
                    <a:solidFill>
                      <a:srgbClr val="FFFF00"/>
                    </a:solidFill>
                  </a:tcPr>
                </a:tc>
                <a:extLst>
                  <a:ext uri="{0D108BD9-81ED-4DB2-BD59-A6C34878D82A}">
                    <a16:rowId xmlns="" xmlns:a16="http://schemas.microsoft.com/office/drawing/2014/main" val="4085503590"/>
                  </a:ext>
                </a:extLst>
              </a:tr>
              <a:tr h="370840">
                <a:tc>
                  <a:txBody>
                    <a:bodyPr/>
                    <a:lstStyle/>
                    <a:p>
                      <a:pPr algn="ctr"/>
                      <a:r>
                        <a:rPr lang="en-US" sz="2800" dirty="0"/>
                        <a:t>1</a:t>
                      </a:r>
                    </a:p>
                  </a:txBody>
                  <a:tcPr>
                    <a:solidFill>
                      <a:srgbClr val="FFFF00"/>
                    </a:solidFill>
                  </a:tcPr>
                </a:tc>
                <a:tc>
                  <a:txBody>
                    <a:bodyPr/>
                    <a:lstStyle/>
                    <a:p>
                      <a:pPr algn="ctr"/>
                      <a:r>
                        <a:rPr lang="en-US" sz="2800" dirty="0" err="1"/>
                        <a:t>Tắt</a:t>
                      </a:r>
                      <a:r>
                        <a:rPr lang="en-US" sz="2800" dirty="0"/>
                        <a:t> (0)</a:t>
                      </a:r>
                    </a:p>
                  </a:txBody>
                  <a:tcPr>
                    <a:solidFill>
                      <a:srgbClr val="FFFF00"/>
                    </a:solidFill>
                  </a:tcPr>
                </a:tc>
                <a:extLst>
                  <a:ext uri="{0D108BD9-81ED-4DB2-BD59-A6C34878D82A}">
                    <a16:rowId xmlns="" xmlns:a16="http://schemas.microsoft.com/office/drawing/2014/main" val="878754487"/>
                  </a:ext>
                </a:extLst>
              </a:tr>
            </a:tbl>
          </a:graphicData>
        </a:graphic>
      </p:graphicFrame>
      <p:sp>
        <p:nvSpPr>
          <p:cNvPr id="12" name="TextBox 11">
            <a:extLst>
              <a:ext uri="{FF2B5EF4-FFF2-40B4-BE49-F238E27FC236}">
                <a16:creationId xmlns="" xmlns:a16="http://schemas.microsoft.com/office/drawing/2014/main" id="{4F47E863-228A-46B8-9360-16F1C7043430}"/>
              </a:ext>
            </a:extLst>
          </p:cNvPr>
          <p:cNvSpPr txBox="1"/>
          <p:nvPr/>
        </p:nvSpPr>
        <p:spPr>
          <a:xfrm>
            <a:off x="665490" y="5200622"/>
            <a:ext cx="7613096" cy="954107"/>
          </a:xfrm>
          <a:prstGeom prst="rect">
            <a:avLst/>
          </a:prstGeom>
          <a:noFill/>
        </p:spPr>
        <p:txBody>
          <a:bodyPr wrap="square" rtlCol="0">
            <a:spAutoFit/>
          </a:bodyPr>
          <a:lstStyle/>
          <a:p>
            <a:r>
              <a:rPr lang="en-US" sz="2800" b="1" dirty="0">
                <a:solidFill>
                  <a:srgbClr val="FF0000"/>
                </a:solidFill>
                <a:sym typeface="Wingdings" panose="05000000000000000000" pitchFamily="2" charset="2"/>
              </a:rPr>
              <a:t> </a:t>
            </a:r>
            <a:r>
              <a:rPr lang="en-US" sz="2800" b="1" dirty="0" err="1">
                <a:solidFill>
                  <a:srgbClr val="FF0000"/>
                </a:solidFill>
              </a:rPr>
              <a:t>Đây</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phủ</a:t>
            </a:r>
            <a:r>
              <a:rPr lang="en-US" sz="2800" b="1" dirty="0">
                <a:solidFill>
                  <a:srgbClr val="FF0000"/>
                </a:solidFill>
              </a:rPr>
              <a:t> </a:t>
            </a:r>
            <a:r>
              <a:rPr lang="en-US" sz="2800" b="1" dirty="0" err="1">
                <a:solidFill>
                  <a:srgbClr val="FF0000"/>
                </a:solidFill>
              </a:rPr>
              <a:t>định</a:t>
            </a:r>
            <a:r>
              <a:rPr lang="en-US" sz="2800" b="1" dirty="0">
                <a:solidFill>
                  <a:srgbClr val="FF0000"/>
                </a:solidFill>
              </a:rPr>
              <a:t> (NOT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dấu</a:t>
            </a:r>
            <a:r>
              <a:rPr lang="en-US" sz="2800" b="1" dirty="0">
                <a:solidFill>
                  <a:srgbClr val="FF0000"/>
                </a:solidFill>
              </a:rPr>
              <a:t> </a:t>
            </a:r>
            <a:r>
              <a:rPr lang="en-US" sz="2800" b="1" dirty="0" err="1">
                <a:solidFill>
                  <a:srgbClr val="FF0000"/>
                </a:solidFill>
              </a:rPr>
              <a:t>gạch</a:t>
            </a:r>
            <a:r>
              <a:rPr lang="en-US" sz="2800" b="1" dirty="0">
                <a:solidFill>
                  <a:srgbClr val="FF0000"/>
                </a:solidFill>
              </a:rPr>
              <a:t> </a:t>
            </a:r>
            <a:r>
              <a:rPr lang="en-US" sz="2800" b="1" dirty="0" err="1">
                <a:solidFill>
                  <a:srgbClr val="FF0000"/>
                </a:solidFill>
              </a:rPr>
              <a:t>ngang</a:t>
            </a:r>
            <a:r>
              <a:rPr lang="en-US" sz="2800" b="1" dirty="0">
                <a:solidFill>
                  <a:srgbClr val="FF0000"/>
                </a:solidFill>
              </a:rPr>
              <a:t> </a:t>
            </a:r>
            <a:r>
              <a:rPr lang="en-US" sz="2800" b="1" dirty="0" err="1">
                <a:solidFill>
                  <a:srgbClr val="FF0000"/>
                </a:solidFill>
              </a:rPr>
              <a:t>trên</a:t>
            </a:r>
            <a:r>
              <a:rPr lang="en-US" sz="2800" b="1" dirty="0">
                <a:solidFill>
                  <a:srgbClr val="FF0000"/>
                </a:solidFill>
              </a:rPr>
              <a:t> </a:t>
            </a:r>
            <a:r>
              <a:rPr lang="en-US" sz="2800" b="1" dirty="0" err="1">
                <a:solidFill>
                  <a:srgbClr val="FF0000"/>
                </a:solidFill>
              </a:rPr>
              <a:t>đối</a:t>
            </a:r>
            <a:r>
              <a:rPr lang="en-US" sz="2800" b="1" dirty="0">
                <a:solidFill>
                  <a:srgbClr val="FF0000"/>
                </a:solidFill>
              </a:rPr>
              <a:t> t</a:t>
            </a:r>
            <a:r>
              <a:rPr lang="vi-VN" sz="2800" b="1" dirty="0">
                <a:solidFill>
                  <a:srgbClr val="FF0000"/>
                </a:solidFill>
              </a:rPr>
              <a:t>ư</a:t>
            </a:r>
            <a:r>
              <a:rPr lang="en-US" sz="2800" b="1" dirty="0" err="1">
                <a:solidFill>
                  <a:srgbClr val="FF0000"/>
                </a:solidFill>
              </a:rPr>
              <a:t>ợng</a:t>
            </a:r>
            <a:r>
              <a:rPr lang="en-US" sz="2800" b="1" dirty="0">
                <a:solidFill>
                  <a:srgbClr val="FF0000"/>
                </a:solidFill>
              </a:rPr>
              <a:t> </a:t>
            </a:r>
            <a:r>
              <a:rPr lang="en-US" sz="2800" b="1" dirty="0" err="1">
                <a:solidFill>
                  <a:srgbClr val="FF0000"/>
                </a:solidFill>
              </a:rPr>
              <a:t>phủ</a:t>
            </a:r>
            <a:r>
              <a:rPr lang="en-US" sz="2800" b="1" dirty="0">
                <a:solidFill>
                  <a:srgbClr val="FF0000"/>
                </a:solidFill>
              </a:rPr>
              <a:t> </a:t>
            </a:r>
            <a:r>
              <a:rPr lang="en-US" sz="2800" b="1" dirty="0" err="1">
                <a:solidFill>
                  <a:srgbClr val="FF0000"/>
                </a:solidFill>
              </a:rPr>
              <a:t>định</a:t>
            </a:r>
            <a:r>
              <a:rPr lang="en-US" sz="2800" b="1" dirty="0">
                <a:solidFill>
                  <a:srgbClr val="FF0000"/>
                </a:solidFill>
              </a:rPr>
              <a:t>)</a:t>
            </a:r>
          </a:p>
        </p:txBody>
      </p:sp>
      <p:pic>
        <p:nvPicPr>
          <p:cNvPr id="3" name="Picture 2">
            <a:extLst>
              <a:ext uri="{FF2B5EF4-FFF2-40B4-BE49-F238E27FC236}">
                <a16:creationId xmlns="" xmlns:a16="http://schemas.microsoft.com/office/drawing/2014/main" id="{D8A03E99-312D-4532-9C19-9CF5AA3D933D}"/>
              </a:ext>
            </a:extLst>
          </p:cNvPr>
          <p:cNvPicPr>
            <a:picLocks noChangeAspect="1"/>
          </p:cNvPicPr>
          <p:nvPr/>
        </p:nvPicPr>
        <p:blipFill rotWithShape="1">
          <a:blip r:embed="rId2"/>
          <a:srcRect l="2095"/>
          <a:stretch/>
        </p:blipFill>
        <p:spPr>
          <a:xfrm>
            <a:off x="1620324" y="2694227"/>
            <a:ext cx="4540758" cy="2080837"/>
          </a:xfrm>
          <a:prstGeom prst="rect">
            <a:avLst/>
          </a:prstGeom>
        </p:spPr>
      </p:pic>
      <p:sp>
        <p:nvSpPr>
          <p:cNvPr id="15" name="TextBox 14">
            <a:extLst>
              <a:ext uri="{FF2B5EF4-FFF2-40B4-BE49-F238E27FC236}">
                <a16:creationId xmlns="" xmlns:a16="http://schemas.microsoft.com/office/drawing/2014/main" id="{3A6576F8-7900-4953-8C37-A1C7C7CD9B9F}"/>
              </a:ext>
            </a:extLst>
          </p:cNvPr>
          <p:cNvSpPr txBox="1"/>
          <p:nvPr/>
        </p:nvSpPr>
        <p:spPr>
          <a:xfrm>
            <a:off x="1839623" y="1355259"/>
            <a:ext cx="6668813" cy="954107"/>
          </a:xfrm>
          <a:prstGeom prst="rect">
            <a:avLst/>
          </a:prstGeom>
          <a:noFill/>
        </p:spPr>
        <p:txBody>
          <a:bodyPr wrap="none" rtlCol="0">
            <a:spAutoFit/>
          </a:bodyPr>
          <a:lstStyle/>
          <a:p>
            <a:r>
              <a:rPr lang="en-US" sz="2800" b="1" dirty="0" smtClean="0"/>
              <a:t>- </a:t>
            </a:r>
            <a:r>
              <a:rPr lang="en-US" sz="2800" b="1" dirty="0" err="1" smtClean="0"/>
              <a:t>Khi</a:t>
            </a:r>
            <a:r>
              <a:rPr lang="en-US" sz="2800" b="1" dirty="0" smtClean="0"/>
              <a:t> </a:t>
            </a:r>
            <a:r>
              <a:rPr lang="en-US" sz="2800" b="1" dirty="0" err="1"/>
              <a:t>có</a:t>
            </a:r>
            <a:r>
              <a:rPr lang="en-US" sz="2800" b="1" dirty="0"/>
              <a:t> </a:t>
            </a:r>
            <a:r>
              <a:rPr lang="en-US" sz="2800" b="1" dirty="0" err="1"/>
              <a:t>dòng</a:t>
            </a:r>
            <a:r>
              <a:rPr lang="en-US" sz="2800" b="1" dirty="0"/>
              <a:t> </a:t>
            </a:r>
            <a:r>
              <a:rPr lang="en-US" sz="2800" b="1" dirty="0" err="1"/>
              <a:t>điện</a:t>
            </a:r>
            <a:r>
              <a:rPr lang="en-US" sz="2800" b="1" dirty="0"/>
              <a:t> qua r</a:t>
            </a:r>
            <a:r>
              <a:rPr lang="vi-VN" sz="2800" b="1" dirty="0"/>
              <a:t>ơ</a:t>
            </a:r>
            <a:r>
              <a:rPr lang="en-US" sz="2800" b="1" dirty="0"/>
              <a:t> le (</a:t>
            </a:r>
            <a:r>
              <a:rPr lang="en-US" sz="2800" b="1" dirty="0">
                <a:solidFill>
                  <a:srgbClr val="FF0000"/>
                </a:solidFill>
              </a:rPr>
              <a:t>1</a:t>
            </a:r>
            <a:r>
              <a:rPr lang="en-US" sz="2800" b="1" dirty="0"/>
              <a:t>) </a:t>
            </a:r>
            <a:endParaRPr lang="en-US" sz="2800" b="1" dirty="0" smtClean="0"/>
          </a:p>
          <a:p>
            <a:r>
              <a:rPr lang="en-US" sz="2800" b="1" dirty="0" smtClean="0"/>
              <a:t>- </a:t>
            </a:r>
            <a:r>
              <a:rPr lang="en-US" sz="2800" b="1" dirty="0" err="1" smtClean="0"/>
              <a:t>Khi</a:t>
            </a:r>
            <a:r>
              <a:rPr lang="en-US" sz="2800" b="1" dirty="0" smtClean="0"/>
              <a:t> </a:t>
            </a:r>
            <a:r>
              <a:rPr lang="en-US" sz="2800" b="1" dirty="0" err="1"/>
              <a:t>không</a:t>
            </a:r>
            <a:r>
              <a:rPr lang="en-US" sz="2800" b="1" dirty="0"/>
              <a:t> </a:t>
            </a:r>
            <a:r>
              <a:rPr lang="en-US" sz="2800" b="1" dirty="0" err="1"/>
              <a:t>có</a:t>
            </a:r>
            <a:r>
              <a:rPr lang="en-US" sz="2800" b="1" dirty="0"/>
              <a:t> </a:t>
            </a:r>
            <a:r>
              <a:rPr lang="en-US" sz="2800" b="1" dirty="0" err="1"/>
              <a:t>dòng</a:t>
            </a:r>
            <a:r>
              <a:rPr lang="en-US" sz="2800" b="1" dirty="0"/>
              <a:t> </a:t>
            </a:r>
            <a:r>
              <a:rPr lang="en-US" sz="2800" b="1" dirty="0" err="1"/>
              <a:t>điện</a:t>
            </a:r>
            <a:r>
              <a:rPr lang="en-US" sz="2800" b="1" dirty="0"/>
              <a:t> qua r</a:t>
            </a:r>
            <a:r>
              <a:rPr lang="vi-VN" sz="2800" b="1" dirty="0"/>
              <a:t>ơ</a:t>
            </a:r>
            <a:r>
              <a:rPr lang="en-US" sz="2800" b="1" dirty="0"/>
              <a:t> le (</a:t>
            </a:r>
            <a:r>
              <a:rPr lang="en-US" sz="2800" b="1" dirty="0">
                <a:solidFill>
                  <a:srgbClr val="FF0000"/>
                </a:solidFill>
              </a:rPr>
              <a:t>0</a:t>
            </a:r>
            <a:r>
              <a:rPr lang="en-US" sz="2800" b="1" dirty="0" smtClean="0"/>
              <a:t>)</a:t>
            </a:r>
            <a:endParaRPr lang="en-US" sz="2800" b="1" dirty="0"/>
          </a:p>
        </p:txBody>
      </p:sp>
      <p:sp>
        <p:nvSpPr>
          <p:cNvPr id="16" name="Rectangle 15">
            <a:extLst>
              <a:ext uri="{FF2B5EF4-FFF2-40B4-BE49-F238E27FC236}">
                <a16:creationId xmlns="" xmlns:a16="http://schemas.microsoft.com/office/drawing/2014/main" id="{35DFC151-C4E4-4D4A-B648-84DD658FC14C}"/>
              </a:ext>
            </a:extLst>
          </p:cNvPr>
          <p:cNvSpPr/>
          <p:nvPr/>
        </p:nvSpPr>
        <p:spPr>
          <a:xfrm>
            <a:off x="8756733" y="3364913"/>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4D5D0E56-8D60-474A-BD9E-C7E5B19602B1}"/>
              </a:ext>
            </a:extLst>
          </p:cNvPr>
          <p:cNvSpPr/>
          <p:nvPr/>
        </p:nvSpPr>
        <p:spPr>
          <a:xfrm>
            <a:off x="8756733" y="3863269"/>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question_pop_up_from_box_rotat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9338" y="499071"/>
            <a:ext cx="923130" cy="8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169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16"/>
                                        </p:tgtEl>
                                      </p:cBhvr>
                                    </p:animEffect>
                                    <p:anim calcmode="lin" valueType="num">
                                      <p:cBhvr>
                                        <p:cTn id="38" dur="1000"/>
                                        <p:tgtEl>
                                          <p:spTgt spid="16"/>
                                        </p:tgtEl>
                                        <p:attrNameLst>
                                          <p:attrName>ppt_x</p:attrName>
                                        </p:attrNameLst>
                                      </p:cBhvr>
                                      <p:tavLst>
                                        <p:tav tm="0">
                                          <p:val>
                                            <p:strVal val="ppt_x"/>
                                          </p:val>
                                        </p:tav>
                                        <p:tav tm="100000">
                                          <p:val>
                                            <p:strVal val="ppt_x"/>
                                          </p:val>
                                        </p:tav>
                                      </p:tavLst>
                                    </p:anim>
                                    <p:anim calcmode="lin" valueType="num">
                                      <p:cBhvr>
                                        <p:cTn id="39" dur="1000"/>
                                        <p:tgtEl>
                                          <p:spTgt spid="16"/>
                                        </p:tgtEl>
                                        <p:attrNameLst>
                                          <p:attrName>ppt_y</p:attrName>
                                        </p:attrNameLst>
                                      </p:cBhvr>
                                      <p:tavLst>
                                        <p:tav tm="0">
                                          <p:val>
                                            <p:strVal val="ppt_y"/>
                                          </p:val>
                                        </p:tav>
                                        <p:tav tm="100000">
                                          <p:val>
                                            <p:strVal val="ppt_y+.1"/>
                                          </p:val>
                                        </p:tav>
                                      </p:tavLst>
                                    </p:anim>
                                    <p:set>
                                      <p:cBhvr>
                                        <p:cTn id="4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17"/>
                                        </p:tgtEl>
                                      </p:cBhvr>
                                    </p:animEffect>
                                    <p:anim calcmode="lin" valueType="num">
                                      <p:cBhvr>
                                        <p:cTn id="46" dur="1000"/>
                                        <p:tgtEl>
                                          <p:spTgt spid="17"/>
                                        </p:tgtEl>
                                        <p:attrNameLst>
                                          <p:attrName>ppt_x</p:attrName>
                                        </p:attrNameLst>
                                      </p:cBhvr>
                                      <p:tavLst>
                                        <p:tav tm="0">
                                          <p:val>
                                            <p:strVal val="ppt_x"/>
                                          </p:val>
                                        </p:tav>
                                        <p:tav tm="100000">
                                          <p:val>
                                            <p:strVal val="ppt_x"/>
                                          </p:val>
                                        </p:tav>
                                      </p:tavLst>
                                    </p:anim>
                                    <p:anim calcmode="lin" valueType="num">
                                      <p:cBhvr>
                                        <p:cTn id="47" dur="1000"/>
                                        <p:tgtEl>
                                          <p:spTgt spid="17"/>
                                        </p:tgtEl>
                                        <p:attrNameLst>
                                          <p:attrName>ppt_y</p:attrName>
                                        </p:attrNameLst>
                                      </p:cBhvr>
                                      <p:tavLst>
                                        <p:tav tm="0">
                                          <p:val>
                                            <p:strVal val="ppt_y"/>
                                          </p:val>
                                        </p:tav>
                                        <p:tav tm="100000">
                                          <p:val>
                                            <p:strVal val="ppt_y+.1"/>
                                          </p:val>
                                        </p:tav>
                                      </p:tavLst>
                                    </p:anim>
                                    <p:set>
                                      <p:cBhvr>
                                        <p:cTn id="4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p:bldP spid="15"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13" name="TextBox 12">
            <a:extLst>
              <a:ext uri="{FF2B5EF4-FFF2-40B4-BE49-F238E27FC236}">
                <a16:creationId xmlns="" xmlns:a16="http://schemas.microsoft.com/office/drawing/2014/main" id="{F592F065-CDE1-4132-BE4D-82AC9F3CADC7}"/>
              </a:ext>
            </a:extLst>
          </p:cNvPr>
          <p:cNvSpPr txBox="1"/>
          <p:nvPr/>
        </p:nvSpPr>
        <p:spPr>
          <a:xfrm>
            <a:off x="712526" y="4405508"/>
            <a:ext cx="7476253" cy="523220"/>
          </a:xfrm>
          <a:prstGeom prst="rect">
            <a:avLst/>
          </a:prstGeom>
          <a:noFill/>
        </p:spPr>
        <p:txBody>
          <a:bodyPr wrap="square" rtlCol="0">
            <a:spAutoFit/>
          </a:bodyPr>
          <a:lstStyle/>
          <a:p>
            <a:r>
              <a:rPr lang="en-US" sz="2800" b="1" dirty="0">
                <a:solidFill>
                  <a:srgbClr val="FF0000"/>
                </a:solidFill>
                <a:sym typeface="Wingdings" panose="05000000000000000000" pitchFamily="2" charset="2"/>
              </a:rPr>
              <a:t> </a:t>
            </a:r>
            <a:r>
              <a:rPr lang="en-US" sz="2800" b="1" dirty="0" err="1">
                <a:solidFill>
                  <a:srgbClr val="FF0000"/>
                </a:solidFill>
              </a:rPr>
              <a:t>Đây</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loại</a:t>
            </a:r>
            <a:r>
              <a:rPr lang="en-US" sz="2800" b="1" dirty="0">
                <a:solidFill>
                  <a:srgbClr val="FF0000"/>
                </a:solidFill>
              </a:rPr>
              <a:t> </a:t>
            </a:r>
            <a:r>
              <a:rPr lang="en-US" sz="2800" b="1" dirty="0" err="1">
                <a:solidFill>
                  <a:srgbClr val="FF0000"/>
                </a:solidFill>
              </a:rPr>
              <a:t>trừ</a:t>
            </a:r>
            <a:r>
              <a:rPr lang="en-US" sz="2800" b="1" dirty="0">
                <a:solidFill>
                  <a:srgbClr val="FF0000"/>
                </a:solidFill>
              </a:rPr>
              <a:t> (XOR </a:t>
            </a:r>
            <a:r>
              <a:rPr lang="en-US" sz="2800" b="1" dirty="0" err="1">
                <a:solidFill>
                  <a:srgbClr val="FF0000"/>
                </a:solidFill>
              </a:rPr>
              <a:t>hoặc</a:t>
            </a:r>
            <a:r>
              <a:rPr lang="en-US" sz="2800" b="1" dirty="0">
                <a:solidFill>
                  <a:srgbClr val="FF0000"/>
                </a:solidFill>
              </a:rPr>
              <a:t> </a:t>
            </a:r>
            <a:r>
              <a:rPr lang="en-US" sz="2800" b="1" dirty="0">
                <a:solidFill>
                  <a:srgbClr val="FF0000"/>
                </a:solidFill>
                <a:sym typeface="Symbol" panose="05050102010706020507" pitchFamily="18" charset="2"/>
              </a:rPr>
              <a:t>)</a:t>
            </a:r>
            <a:endParaRPr lang="en-US" sz="2800" b="1" dirty="0">
              <a:solidFill>
                <a:srgbClr val="FF0000"/>
              </a:solidFill>
            </a:endParaRPr>
          </a:p>
        </p:txBody>
      </p:sp>
      <p:graphicFrame>
        <p:nvGraphicFramePr>
          <p:cNvPr id="14" name="Table 10">
            <a:extLst>
              <a:ext uri="{FF2B5EF4-FFF2-40B4-BE49-F238E27FC236}">
                <a16:creationId xmlns="" xmlns:a16="http://schemas.microsoft.com/office/drawing/2014/main" id="{7E4756FA-3771-432C-81F1-A7AF78A40AF3}"/>
              </a:ext>
            </a:extLst>
          </p:cNvPr>
          <p:cNvGraphicFramePr>
            <a:graphicFrameLocks noGrp="1"/>
          </p:cNvGraphicFramePr>
          <p:nvPr>
            <p:extLst>
              <p:ext uri="{D42A27DB-BD31-4B8C-83A1-F6EECF244321}">
                <p14:modId xmlns:p14="http://schemas.microsoft.com/office/powerpoint/2010/main" val="3128044418"/>
              </p:ext>
            </p:extLst>
          </p:nvPr>
        </p:nvGraphicFramePr>
        <p:xfrm>
          <a:off x="2083254" y="670241"/>
          <a:ext cx="5901417" cy="3248615"/>
        </p:xfrm>
        <a:graphic>
          <a:graphicData uri="http://schemas.openxmlformats.org/drawingml/2006/table">
            <a:tbl>
              <a:tblPr firstRow="1" bandRow="1">
                <a:tableStyleId>{5C22544A-7EE6-4342-B048-85BDC9FD1C3A}</a:tableStyleId>
              </a:tblPr>
              <a:tblGrid>
                <a:gridCol w="1967139">
                  <a:extLst>
                    <a:ext uri="{9D8B030D-6E8A-4147-A177-3AD203B41FA5}">
                      <a16:colId xmlns="" xmlns:a16="http://schemas.microsoft.com/office/drawing/2014/main" val="3916317221"/>
                    </a:ext>
                  </a:extLst>
                </a:gridCol>
                <a:gridCol w="1967139">
                  <a:extLst>
                    <a:ext uri="{9D8B030D-6E8A-4147-A177-3AD203B41FA5}">
                      <a16:colId xmlns="" xmlns:a16="http://schemas.microsoft.com/office/drawing/2014/main" val="4034468367"/>
                    </a:ext>
                  </a:extLst>
                </a:gridCol>
                <a:gridCol w="1967139">
                  <a:extLst>
                    <a:ext uri="{9D8B030D-6E8A-4147-A177-3AD203B41FA5}">
                      <a16:colId xmlns="" xmlns:a16="http://schemas.microsoft.com/office/drawing/2014/main" val="3605699803"/>
                    </a:ext>
                  </a:extLst>
                </a:gridCol>
              </a:tblGrid>
              <a:tr h="649723">
                <a:tc>
                  <a:txBody>
                    <a:bodyPr/>
                    <a:lstStyle/>
                    <a:p>
                      <a:pPr algn="ctr"/>
                      <a:r>
                        <a:rPr lang="en-US" sz="2800" dirty="0"/>
                        <a:t>K1</a:t>
                      </a:r>
                    </a:p>
                  </a:txBody>
                  <a:tcPr/>
                </a:tc>
                <a:tc>
                  <a:txBody>
                    <a:bodyPr/>
                    <a:lstStyle/>
                    <a:p>
                      <a:pPr algn="ctr"/>
                      <a:r>
                        <a:rPr lang="en-US" sz="2800"/>
                        <a:t>K2</a:t>
                      </a:r>
                    </a:p>
                  </a:txBody>
                  <a:tcPr/>
                </a:tc>
                <a:tc>
                  <a:txBody>
                    <a:bodyPr/>
                    <a:lstStyle/>
                    <a:p>
                      <a:pPr algn="ctr"/>
                      <a:r>
                        <a:rPr lang="en-US" sz="2800" dirty="0"/>
                        <a:t>ĐÈN</a:t>
                      </a:r>
                    </a:p>
                  </a:txBody>
                  <a:tcPr/>
                </a:tc>
                <a:extLst>
                  <a:ext uri="{0D108BD9-81ED-4DB2-BD59-A6C34878D82A}">
                    <a16:rowId xmlns="" xmlns:a16="http://schemas.microsoft.com/office/drawing/2014/main" val="1001466778"/>
                  </a:ext>
                </a:extLst>
              </a:tr>
              <a:tr h="649723">
                <a:tc>
                  <a:txBody>
                    <a:bodyPr/>
                    <a:lstStyle/>
                    <a:p>
                      <a:pPr algn="ctr"/>
                      <a:r>
                        <a:rPr lang="en-US" sz="2800"/>
                        <a:t>0</a:t>
                      </a:r>
                    </a:p>
                  </a:txBody>
                  <a:tcPr/>
                </a:tc>
                <a:tc>
                  <a:txBody>
                    <a:bodyPr/>
                    <a:lstStyle/>
                    <a:p>
                      <a:pPr algn="ctr"/>
                      <a:r>
                        <a:rPr lang="en-US" sz="2800"/>
                        <a:t>0</a:t>
                      </a:r>
                    </a:p>
                  </a:txBody>
                  <a:tcPr/>
                </a:tc>
                <a:tc>
                  <a:txBody>
                    <a:bodyPr/>
                    <a:lstStyle/>
                    <a:p>
                      <a:pPr algn="ctr"/>
                      <a:r>
                        <a:rPr lang="en-US" sz="2800"/>
                        <a:t>Tắt (0)</a:t>
                      </a:r>
                    </a:p>
                  </a:txBody>
                  <a:tcPr/>
                </a:tc>
                <a:extLst>
                  <a:ext uri="{0D108BD9-81ED-4DB2-BD59-A6C34878D82A}">
                    <a16:rowId xmlns="" xmlns:a16="http://schemas.microsoft.com/office/drawing/2014/main" val="2031577120"/>
                  </a:ext>
                </a:extLst>
              </a:tr>
              <a:tr h="649723">
                <a:tc>
                  <a:txBody>
                    <a:bodyPr/>
                    <a:lstStyle/>
                    <a:p>
                      <a:pPr algn="ctr"/>
                      <a:r>
                        <a:rPr lang="en-US" sz="2800" dirty="0"/>
                        <a:t>0</a:t>
                      </a:r>
                    </a:p>
                  </a:txBody>
                  <a:tcPr>
                    <a:solidFill>
                      <a:srgbClr val="FFFF00"/>
                    </a:solidFill>
                  </a:tcPr>
                </a:tc>
                <a:tc>
                  <a:txBody>
                    <a:bodyPr/>
                    <a:lstStyle/>
                    <a:p>
                      <a:pPr algn="ctr"/>
                      <a:r>
                        <a:rPr lang="en-US" sz="2800" dirty="0"/>
                        <a:t>1</a:t>
                      </a:r>
                    </a:p>
                  </a:txBody>
                  <a:tcPr>
                    <a:solidFill>
                      <a:srgbClr val="FFFF00"/>
                    </a:solidFill>
                  </a:tcPr>
                </a:tc>
                <a:tc>
                  <a:txBody>
                    <a:bodyPr/>
                    <a:lstStyle/>
                    <a:p>
                      <a:pPr algn="ctr"/>
                      <a:r>
                        <a:rPr lang="en-US" sz="2800" dirty="0" err="1"/>
                        <a:t>Sáng</a:t>
                      </a:r>
                      <a:r>
                        <a:rPr lang="en-US" sz="2800" dirty="0"/>
                        <a:t> (1)</a:t>
                      </a:r>
                    </a:p>
                  </a:txBody>
                  <a:tcPr>
                    <a:solidFill>
                      <a:srgbClr val="FFFF00"/>
                    </a:solidFill>
                  </a:tcPr>
                </a:tc>
                <a:extLst>
                  <a:ext uri="{0D108BD9-81ED-4DB2-BD59-A6C34878D82A}">
                    <a16:rowId xmlns="" xmlns:a16="http://schemas.microsoft.com/office/drawing/2014/main" val="2364656436"/>
                  </a:ext>
                </a:extLst>
              </a:tr>
              <a:tr h="649723">
                <a:tc>
                  <a:txBody>
                    <a:bodyPr/>
                    <a:lstStyle/>
                    <a:p>
                      <a:pPr algn="ctr"/>
                      <a:r>
                        <a:rPr lang="en-US" sz="2800"/>
                        <a:t>1</a:t>
                      </a:r>
                    </a:p>
                  </a:txBody>
                  <a:tcPr>
                    <a:solidFill>
                      <a:srgbClr val="FFFF00"/>
                    </a:solidFill>
                  </a:tcPr>
                </a:tc>
                <a:tc>
                  <a:txBody>
                    <a:bodyPr/>
                    <a:lstStyle/>
                    <a:p>
                      <a:pPr algn="ctr"/>
                      <a:r>
                        <a:rPr lang="en-US" sz="2800"/>
                        <a:t>0</a:t>
                      </a:r>
                    </a:p>
                  </a:txBody>
                  <a:tcPr>
                    <a:solidFill>
                      <a:srgbClr val="FFFF00"/>
                    </a:solidFill>
                  </a:tcPr>
                </a:tc>
                <a:tc>
                  <a:txBody>
                    <a:bodyPr/>
                    <a:lstStyle/>
                    <a:p>
                      <a:pPr algn="ctr"/>
                      <a:r>
                        <a:rPr lang="en-US" sz="2800" dirty="0" err="1"/>
                        <a:t>Sáng</a:t>
                      </a:r>
                      <a:r>
                        <a:rPr lang="en-US" sz="2800" dirty="0"/>
                        <a:t> (1)</a:t>
                      </a:r>
                    </a:p>
                  </a:txBody>
                  <a:tcPr>
                    <a:solidFill>
                      <a:srgbClr val="FFFF00"/>
                    </a:solidFill>
                  </a:tcPr>
                </a:tc>
                <a:extLst>
                  <a:ext uri="{0D108BD9-81ED-4DB2-BD59-A6C34878D82A}">
                    <a16:rowId xmlns="" xmlns:a16="http://schemas.microsoft.com/office/drawing/2014/main" val="4085503590"/>
                  </a:ext>
                </a:extLst>
              </a:tr>
              <a:tr h="649723">
                <a:tc>
                  <a:txBody>
                    <a:bodyPr/>
                    <a:lstStyle/>
                    <a:p>
                      <a:pPr algn="ctr"/>
                      <a:r>
                        <a:rPr lang="en-US" sz="2800"/>
                        <a:t>1</a:t>
                      </a:r>
                    </a:p>
                  </a:txBody>
                  <a:tcPr>
                    <a:solidFill>
                      <a:schemeClr val="accent1">
                        <a:lumMod val="20000"/>
                        <a:lumOff val="80000"/>
                      </a:schemeClr>
                    </a:solidFill>
                  </a:tcPr>
                </a:tc>
                <a:tc>
                  <a:txBody>
                    <a:bodyPr/>
                    <a:lstStyle/>
                    <a:p>
                      <a:pPr algn="ctr"/>
                      <a:r>
                        <a:rPr lang="en-US" sz="2800"/>
                        <a:t>1</a:t>
                      </a:r>
                    </a:p>
                  </a:txBody>
                  <a:tcPr>
                    <a:solidFill>
                      <a:schemeClr val="accent1">
                        <a:lumMod val="20000"/>
                        <a:lumOff val="80000"/>
                      </a:schemeClr>
                    </a:solidFill>
                  </a:tcPr>
                </a:tc>
                <a:tc>
                  <a:txBody>
                    <a:bodyPr/>
                    <a:lstStyle/>
                    <a:p>
                      <a:pPr algn="ctr"/>
                      <a:r>
                        <a:rPr lang="en-US" sz="2800" dirty="0" err="1"/>
                        <a:t>Tắt</a:t>
                      </a:r>
                      <a:r>
                        <a:rPr lang="en-US" sz="2800" dirty="0"/>
                        <a:t> (0)</a:t>
                      </a:r>
                    </a:p>
                  </a:txBody>
                  <a:tcPr>
                    <a:solidFill>
                      <a:schemeClr val="accent1">
                        <a:lumMod val="20000"/>
                        <a:lumOff val="80000"/>
                      </a:schemeClr>
                    </a:solidFill>
                  </a:tcPr>
                </a:tc>
                <a:extLst>
                  <a:ext uri="{0D108BD9-81ED-4DB2-BD59-A6C34878D82A}">
                    <a16:rowId xmlns="" xmlns:a16="http://schemas.microsoft.com/office/drawing/2014/main" val="878754487"/>
                  </a:ext>
                </a:extLst>
              </a:tr>
            </a:tbl>
          </a:graphicData>
        </a:graphic>
      </p:graphicFrame>
      <p:sp>
        <p:nvSpPr>
          <p:cNvPr id="18" name="TextBox 17">
            <a:extLst>
              <a:ext uri="{FF2B5EF4-FFF2-40B4-BE49-F238E27FC236}">
                <a16:creationId xmlns="" xmlns:a16="http://schemas.microsoft.com/office/drawing/2014/main" id="{CCF1B6B7-C0B3-49F8-8CCC-F366C823CADA}"/>
              </a:ext>
            </a:extLst>
          </p:cNvPr>
          <p:cNvSpPr txBox="1"/>
          <p:nvPr/>
        </p:nvSpPr>
        <p:spPr>
          <a:xfrm>
            <a:off x="867648" y="5108695"/>
            <a:ext cx="6376754" cy="954107"/>
          </a:xfrm>
          <a:prstGeom prst="rect">
            <a:avLst/>
          </a:prstGeom>
          <a:noFill/>
        </p:spPr>
        <p:txBody>
          <a:bodyPr wrap="square" rtlCol="0">
            <a:spAutoFit/>
          </a:bodyPr>
          <a:lstStyle/>
          <a:p>
            <a:pPr algn="ctr"/>
            <a:r>
              <a:rPr lang="en-US" sz="2800" b="1" dirty="0" err="1"/>
              <a:t>Kết</a:t>
            </a:r>
            <a:r>
              <a:rPr lang="en-US" sz="2800" b="1" dirty="0"/>
              <a:t> </a:t>
            </a:r>
            <a:r>
              <a:rPr lang="en-US" sz="2800" b="1" dirty="0" err="1"/>
              <a:t>quả</a:t>
            </a:r>
            <a:r>
              <a:rPr lang="en-US" sz="2800" b="1" dirty="0"/>
              <a:t> </a:t>
            </a:r>
            <a:r>
              <a:rPr lang="en-US" sz="2800" b="1" dirty="0" err="1"/>
              <a:t>là</a:t>
            </a:r>
            <a:r>
              <a:rPr lang="en-US" sz="2800" b="1" dirty="0"/>
              <a:t> 1 </a:t>
            </a:r>
            <a:r>
              <a:rPr lang="en-US" sz="2800" b="1" dirty="0" err="1"/>
              <a:t>khi</a:t>
            </a:r>
            <a:r>
              <a:rPr lang="en-US" sz="2800" b="1" dirty="0"/>
              <a:t> </a:t>
            </a:r>
            <a:r>
              <a:rPr lang="en-US" sz="2800" b="1" dirty="0" err="1"/>
              <a:t>và</a:t>
            </a:r>
            <a:r>
              <a:rPr lang="en-US" sz="2800" b="1" dirty="0"/>
              <a:t> </a:t>
            </a:r>
            <a:r>
              <a:rPr lang="en-US" sz="2800" b="1" dirty="0" err="1"/>
              <a:t>chỉ</a:t>
            </a:r>
            <a:r>
              <a:rPr lang="en-US" sz="2800" b="1" dirty="0"/>
              <a:t> </a:t>
            </a:r>
            <a:r>
              <a:rPr lang="en-US" sz="2800" b="1" dirty="0" err="1"/>
              <a:t>khi</a:t>
            </a:r>
            <a:r>
              <a:rPr lang="en-US" sz="2800" b="1" dirty="0"/>
              <a:t> </a:t>
            </a:r>
            <a:r>
              <a:rPr lang="en-US" sz="2800" b="1" dirty="0" err="1"/>
              <a:t>hai</a:t>
            </a:r>
            <a:r>
              <a:rPr lang="en-US" sz="2800" b="1" dirty="0"/>
              <a:t> </a:t>
            </a:r>
            <a:r>
              <a:rPr lang="en-US" sz="2800" b="1" dirty="0" err="1"/>
              <a:t>đại</a:t>
            </a:r>
            <a:r>
              <a:rPr lang="en-US" sz="2800" b="1" dirty="0"/>
              <a:t> l</a:t>
            </a:r>
            <a:r>
              <a:rPr lang="vi-VN" sz="2800" b="1" dirty="0"/>
              <a:t>ư</a:t>
            </a:r>
            <a:r>
              <a:rPr lang="en-US" sz="2800" b="1" dirty="0" err="1"/>
              <a:t>ợng</a:t>
            </a:r>
            <a:r>
              <a:rPr lang="en-US" sz="2800" b="1" dirty="0"/>
              <a:t> logic </a:t>
            </a:r>
            <a:r>
              <a:rPr lang="en-US" sz="2800" b="1" dirty="0" err="1"/>
              <a:t>có</a:t>
            </a:r>
            <a:r>
              <a:rPr lang="en-US" sz="2800" b="1" dirty="0"/>
              <a:t> </a:t>
            </a:r>
            <a:r>
              <a:rPr lang="en-US" sz="2800" b="1" dirty="0" err="1"/>
              <a:t>giá</a:t>
            </a:r>
            <a:r>
              <a:rPr lang="en-US" sz="2800" b="1" dirty="0"/>
              <a:t> </a:t>
            </a:r>
            <a:r>
              <a:rPr lang="en-US" sz="2800" b="1" dirty="0" err="1"/>
              <a:t>trị</a:t>
            </a:r>
            <a:r>
              <a:rPr lang="en-US" sz="2800" b="1" dirty="0"/>
              <a:t> </a:t>
            </a:r>
            <a:r>
              <a:rPr lang="en-US" sz="2800" b="1" dirty="0" err="1"/>
              <a:t>khác</a:t>
            </a:r>
            <a:r>
              <a:rPr lang="en-US" sz="2800" b="1" dirty="0"/>
              <a:t> </a:t>
            </a:r>
            <a:r>
              <a:rPr lang="en-US" sz="2800" b="1" dirty="0" err="1"/>
              <a:t>nhau</a:t>
            </a:r>
            <a:r>
              <a:rPr lang="en-US" sz="2800" b="1" dirty="0"/>
              <a:t> </a:t>
            </a:r>
          </a:p>
        </p:txBody>
      </p:sp>
      <p:pic>
        <p:nvPicPr>
          <p:cNvPr id="19" name="Picture 18"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2"/>
          <a:stretch>
            <a:fillRect/>
          </a:stretch>
        </p:blipFill>
        <p:spPr>
          <a:xfrm>
            <a:off x="9254217" y="2619050"/>
            <a:ext cx="2310493" cy="1356956"/>
          </a:xfrm>
          <a:prstGeom prst="rect">
            <a:avLst/>
          </a:prstGeom>
        </p:spPr>
      </p:pic>
      <p:sp>
        <p:nvSpPr>
          <p:cNvPr id="20" name="Rectangle 19">
            <a:extLst>
              <a:ext uri="{FF2B5EF4-FFF2-40B4-BE49-F238E27FC236}">
                <a16:creationId xmlns="" xmlns:a16="http://schemas.microsoft.com/office/drawing/2014/main" id="{35DFC151-C4E4-4D4A-B648-84DD658FC14C}"/>
              </a:ext>
            </a:extLst>
          </p:cNvPr>
          <p:cNvSpPr/>
          <p:nvPr/>
        </p:nvSpPr>
        <p:spPr>
          <a:xfrm>
            <a:off x="6274790" y="1414193"/>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5DFC151-C4E4-4D4A-B648-84DD658FC14C}"/>
              </a:ext>
            </a:extLst>
          </p:cNvPr>
          <p:cNvSpPr/>
          <p:nvPr/>
        </p:nvSpPr>
        <p:spPr>
          <a:xfrm>
            <a:off x="6274790" y="2023793"/>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35DFC151-C4E4-4D4A-B648-84DD658FC14C}"/>
              </a:ext>
            </a:extLst>
          </p:cNvPr>
          <p:cNvSpPr/>
          <p:nvPr/>
        </p:nvSpPr>
        <p:spPr>
          <a:xfrm>
            <a:off x="6274790" y="2694353"/>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35DFC151-C4E4-4D4A-B648-84DD658FC14C}"/>
              </a:ext>
            </a:extLst>
          </p:cNvPr>
          <p:cNvSpPr/>
          <p:nvPr/>
        </p:nvSpPr>
        <p:spPr>
          <a:xfrm>
            <a:off x="6309623" y="3306301"/>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066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20"/>
                                        </p:tgtEl>
                                      </p:cBhvr>
                                    </p:animEffect>
                                    <p:anim calcmode="lin" valueType="num">
                                      <p:cBhvr>
                                        <p:cTn id="15" dur="1000"/>
                                        <p:tgtEl>
                                          <p:spTgt spid="20"/>
                                        </p:tgtEl>
                                        <p:attrNameLst>
                                          <p:attrName>ppt_x</p:attrName>
                                        </p:attrNameLst>
                                      </p:cBhvr>
                                      <p:tavLst>
                                        <p:tav tm="0">
                                          <p:val>
                                            <p:strVal val="ppt_x"/>
                                          </p:val>
                                        </p:tav>
                                        <p:tav tm="100000">
                                          <p:val>
                                            <p:strVal val="ppt_x"/>
                                          </p:val>
                                        </p:tav>
                                      </p:tavLst>
                                    </p:anim>
                                    <p:anim calcmode="lin" valueType="num">
                                      <p:cBhvr>
                                        <p:cTn id="16" dur="1000"/>
                                        <p:tgtEl>
                                          <p:spTgt spid="20"/>
                                        </p:tgtEl>
                                        <p:attrNameLst>
                                          <p:attrName>ppt_y</p:attrName>
                                        </p:attrNameLst>
                                      </p:cBhvr>
                                      <p:tavLst>
                                        <p:tav tm="0">
                                          <p:val>
                                            <p:strVal val="ppt_y"/>
                                          </p:val>
                                        </p:tav>
                                        <p:tav tm="100000">
                                          <p:val>
                                            <p:strVal val="ppt_y+.1"/>
                                          </p:val>
                                        </p:tav>
                                      </p:tavLst>
                                    </p:anim>
                                    <p:set>
                                      <p:cBhvr>
                                        <p:cTn id="1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21"/>
                                        </p:tgtEl>
                                      </p:cBhvr>
                                    </p:animEffect>
                                    <p:anim calcmode="lin" valueType="num">
                                      <p:cBhvr>
                                        <p:cTn id="23" dur="1000"/>
                                        <p:tgtEl>
                                          <p:spTgt spid="21"/>
                                        </p:tgtEl>
                                        <p:attrNameLst>
                                          <p:attrName>ppt_x</p:attrName>
                                        </p:attrNameLst>
                                      </p:cBhvr>
                                      <p:tavLst>
                                        <p:tav tm="0">
                                          <p:val>
                                            <p:strVal val="ppt_x"/>
                                          </p:val>
                                        </p:tav>
                                        <p:tav tm="100000">
                                          <p:val>
                                            <p:strVal val="ppt_x"/>
                                          </p:val>
                                        </p:tav>
                                      </p:tavLst>
                                    </p:anim>
                                    <p:anim calcmode="lin" valueType="num">
                                      <p:cBhvr>
                                        <p:cTn id="24" dur="1000"/>
                                        <p:tgtEl>
                                          <p:spTgt spid="21"/>
                                        </p:tgtEl>
                                        <p:attrNameLst>
                                          <p:attrName>ppt_y</p:attrName>
                                        </p:attrNameLst>
                                      </p:cBhvr>
                                      <p:tavLst>
                                        <p:tav tm="0">
                                          <p:val>
                                            <p:strVal val="ppt_y"/>
                                          </p:val>
                                        </p:tav>
                                        <p:tav tm="100000">
                                          <p:val>
                                            <p:strVal val="ppt_y+.1"/>
                                          </p:val>
                                        </p:tav>
                                      </p:tavLst>
                                    </p:anim>
                                    <p:set>
                                      <p:cBhvr>
                                        <p:cTn id="25"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22"/>
                                        </p:tgtEl>
                                      </p:cBhvr>
                                    </p:animEffect>
                                    <p:anim calcmode="lin" valueType="num">
                                      <p:cBhvr>
                                        <p:cTn id="31" dur="1000"/>
                                        <p:tgtEl>
                                          <p:spTgt spid="22"/>
                                        </p:tgtEl>
                                        <p:attrNameLst>
                                          <p:attrName>ppt_x</p:attrName>
                                        </p:attrNameLst>
                                      </p:cBhvr>
                                      <p:tavLst>
                                        <p:tav tm="0">
                                          <p:val>
                                            <p:strVal val="ppt_x"/>
                                          </p:val>
                                        </p:tav>
                                        <p:tav tm="100000">
                                          <p:val>
                                            <p:strVal val="ppt_x"/>
                                          </p:val>
                                        </p:tav>
                                      </p:tavLst>
                                    </p:anim>
                                    <p:anim calcmode="lin" valueType="num">
                                      <p:cBhvr>
                                        <p:cTn id="32" dur="1000"/>
                                        <p:tgtEl>
                                          <p:spTgt spid="22"/>
                                        </p:tgtEl>
                                        <p:attrNameLst>
                                          <p:attrName>ppt_y</p:attrName>
                                        </p:attrNameLst>
                                      </p:cBhvr>
                                      <p:tavLst>
                                        <p:tav tm="0">
                                          <p:val>
                                            <p:strVal val="ppt_y"/>
                                          </p:val>
                                        </p:tav>
                                        <p:tav tm="100000">
                                          <p:val>
                                            <p:strVal val="ppt_y+.1"/>
                                          </p:val>
                                        </p:tav>
                                      </p:tavLst>
                                    </p:anim>
                                    <p:set>
                                      <p:cBhvr>
                                        <p:cTn id="3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23"/>
                                        </p:tgtEl>
                                      </p:cBhvr>
                                    </p:animEffect>
                                    <p:anim calcmode="lin" valueType="num">
                                      <p:cBhvr>
                                        <p:cTn id="39" dur="1000"/>
                                        <p:tgtEl>
                                          <p:spTgt spid="23"/>
                                        </p:tgtEl>
                                        <p:attrNameLst>
                                          <p:attrName>ppt_x</p:attrName>
                                        </p:attrNameLst>
                                      </p:cBhvr>
                                      <p:tavLst>
                                        <p:tav tm="0">
                                          <p:val>
                                            <p:strVal val="ppt_x"/>
                                          </p:val>
                                        </p:tav>
                                        <p:tav tm="100000">
                                          <p:val>
                                            <p:strVal val="ppt_x"/>
                                          </p:val>
                                        </p:tav>
                                      </p:tavLst>
                                    </p:anim>
                                    <p:anim calcmode="lin" valueType="num">
                                      <p:cBhvr>
                                        <p:cTn id="40" dur="1000"/>
                                        <p:tgtEl>
                                          <p:spTgt spid="23"/>
                                        </p:tgtEl>
                                        <p:attrNameLst>
                                          <p:attrName>ppt_y</p:attrName>
                                        </p:attrNameLst>
                                      </p:cBhvr>
                                      <p:tavLst>
                                        <p:tav tm="0">
                                          <p:val>
                                            <p:strVal val="ppt_y"/>
                                          </p:val>
                                        </p:tav>
                                        <p:tav tm="100000">
                                          <p:val>
                                            <p:strVal val="ppt_y+.1"/>
                                          </p:val>
                                        </p:tav>
                                      </p:tavLst>
                                    </p:anim>
                                    <p:set>
                                      <p:cBhvr>
                                        <p:cTn id="4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BAACEB13-4D99-4B07-9C68-57DE7182C2E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567" t="6894" r="1074" b="4343"/>
          <a:stretch/>
        </p:blipFill>
        <p:spPr>
          <a:xfrm>
            <a:off x="604157" y="3298371"/>
            <a:ext cx="10997293" cy="3126921"/>
          </a:xfrm>
          <a:prstGeom prst="rect">
            <a:avLst/>
          </a:prstGeom>
        </p:spPr>
      </p:pic>
      <p:sp>
        <p:nvSpPr>
          <p:cNvPr id="13" name="TextBox 12">
            <a:extLst>
              <a:ext uri="{FF2B5EF4-FFF2-40B4-BE49-F238E27FC236}">
                <a16:creationId xmlns="" xmlns:a16="http://schemas.microsoft.com/office/drawing/2014/main" id="{D62EF34F-D7E7-4C42-A286-36AD8AF9E715}"/>
              </a:ext>
            </a:extLst>
          </p:cNvPr>
          <p:cNvSpPr txBox="1"/>
          <p:nvPr/>
        </p:nvSpPr>
        <p:spPr>
          <a:xfrm>
            <a:off x="431627" y="248989"/>
            <a:ext cx="9292929" cy="523220"/>
          </a:xfrm>
          <a:prstGeom prst="rect">
            <a:avLst/>
          </a:prstGeom>
          <a:noFill/>
        </p:spPr>
        <p:txBody>
          <a:bodyPr wrap="none" rtlCol="0">
            <a:spAutoFit/>
          </a:bodyPr>
          <a:lstStyle/>
          <a:p>
            <a:r>
              <a:rPr lang="en-US" sz="2800" b="1" dirty="0">
                <a:solidFill>
                  <a:srgbClr val="FB2711"/>
                </a:solidFill>
              </a:rPr>
              <a:t>a. </a:t>
            </a:r>
            <a:r>
              <a:rPr lang="en-US" sz="2800" b="1" dirty="0" err="1">
                <a:solidFill>
                  <a:srgbClr val="FB2711"/>
                </a:solidFill>
              </a:rPr>
              <a:t>Một</a:t>
            </a:r>
            <a:r>
              <a:rPr lang="en-US" sz="2800" b="1" dirty="0">
                <a:solidFill>
                  <a:srgbClr val="FB2711"/>
                </a:solidFill>
              </a:rPr>
              <a:t> </a:t>
            </a:r>
            <a:r>
              <a:rPr lang="en-US" sz="2800" b="1" dirty="0" err="1">
                <a:solidFill>
                  <a:srgbClr val="FB2711"/>
                </a:solidFill>
              </a:rPr>
              <a:t>số</a:t>
            </a:r>
            <a:r>
              <a:rPr lang="en-US" sz="2800" b="1" dirty="0">
                <a:solidFill>
                  <a:srgbClr val="FB2711"/>
                </a:solidFill>
              </a:rPr>
              <a:t> </a:t>
            </a:r>
            <a:r>
              <a:rPr lang="en-US" sz="2800" b="1" dirty="0" err="1">
                <a:solidFill>
                  <a:srgbClr val="FB2711"/>
                </a:solidFill>
              </a:rPr>
              <a:t>phép</a:t>
            </a:r>
            <a:r>
              <a:rPr lang="en-US" sz="2800" b="1" dirty="0">
                <a:solidFill>
                  <a:srgbClr val="FB2711"/>
                </a:solidFill>
              </a:rPr>
              <a:t> </a:t>
            </a:r>
            <a:r>
              <a:rPr lang="en-US" sz="2800" b="1" dirty="0" err="1">
                <a:solidFill>
                  <a:srgbClr val="FB2711"/>
                </a:solidFill>
              </a:rPr>
              <a:t>toán</a:t>
            </a:r>
            <a:r>
              <a:rPr lang="en-US" sz="2800" b="1" dirty="0">
                <a:solidFill>
                  <a:srgbClr val="FB2711"/>
                </a:solidFill>
              </a:rPr>
              <a:t> logic </a:t>
            </a:r>
            <a:r>
              <a:rPr lang="en-US" sz="2800" b="1" dirty="0" err="1">
                <a:solidFill>
                  <a:srgbClr val="FB2711"/>
                </a:solidFill>
              </a:rPr>
              <a:t>và</a:t>
            </a:r>
            <a:r>
              <a:rPr lang="en-US" sz="2800" b="1" dirty="0">
                <a:solidFill>
                  <a:srgbClr val="FB2711"/>
                </a:solidFill>
              </a:rPr>
              <a:t> </a:t>
            </a:r>
            <a:r>
              <a:rPr lang="en-US" sz="2800" b="1" dirty="0" err="1">
                <a:solidFill>
                  <a:srgbClr val="FB2711"/>
                </a:solidFill>
              </a:rPr>
              <a:t>thể</a:t>
            </a:r>
            <a:r>
              <a:rPr lang="en-US" sz="2800" b="1" dirty="0">
                <a:solidFill>
                  <a:srgbClr val="FB2711"/>
                </a:solidFill>
              </a:rPr>
              <a:t> </a:t>
            </a:r>
            <a:r>
              <a:rPr lang="en-US" sz="2800" b="1" dirty="0" err="1">
                <a:solidFill>
                  <a:srgbClr val="FB2711"/>
                </a:solidFill>
              </a:rPr>
              <a:t>hiện</a:t>
            </a:r>
            <a:r>
              <a:rPr lang="en-US" sz="2800" b="1" dirty="0">
                <a:solidFill>
                  <a:srgbClr val="FB2711"/>
                </a:solidFill>
              </a:rPr>
              <a:t> </a:t>
            </a:r>
            <a:r>
              <a:rPr lang="en-US" sz="2800" b="1" dirty="0" err="1">
                <a:solidFill>
                  <a:srgbClr val="FB2711"/>
                </a:solidFill>
              </a:rPr>
              <a:t>vật</a:t>
            </a:r>
            <a:r>
              <a:rPr lang="en-US" sz="2800" b="1" dirty="0">
                <a:solidFill>
                  <a:srgbClr val="FB2711"/>
                </a:solidFill>
              </a:rPr>
              <a:t> </a:t>
            </a:r>
            <a:r>
              <a:rPr lang="en-US" sz="2800" b="1" dirty="0" err="1">
                <a:solidFill>
                  <a:srgbClr val="FB2711"/>
                </a:solidFill>
              </a:rPr>
              <a:t>lí</a:t>
            </a:r>
            <a:r>
              <a:rPr lang="en-US" sz="2800" b="1" dirty="0">
                <a:solidFill>
                  <a:srgbClr val="FB2711"/>
                </a:solidFill>
              </a:rPr>
              <a:t> </a:t>
            </a:r>
            <a:r>
              <a:rPr lang="en-US" sz="2800" b="1" dirty="0" err="1">
                <a:solidFill>
                  <a:srgbClr val="FB2711"/>
                </a:solidFill>
              </a:rPr>
              <a:t>của</a:t>
            </a:r>
            <a:r>
              <a:rPr lang="en-US" sz="2800" b="1" dirty="0">
                <a:solidFill>
                  <a:srgbClr val="FB2711"/>
                </a:solidFill>
              </a:rPr>
              <a:t> </a:t>
            </a:r>
            <a:r>
              <a:rPr lang="en-US" sz="2800" b="1" dirty="0" err="1">
                <a:solidFill>
                  <a:srgbClr val="FB2711"/>
                </a:solidFill>
              </a:rPr>
              <a:t>chúng</a:t>
            </a:r>
            <a:endParaRPr lang="en-US" sz="2800" b="1" dirty="0">
              <a:solidFill>
                <a:srgbClr val="FB2711"/>
              </a:solidFill>
            </a:endParaRPr>
          </a:p>
        </p:txBody>
      </p:sp>
      <p:pic>
        <p:nvPicPr>
          <p:cNvPr id="14" name="Picture 13">
            <a:extLst>
              <a:ext uri="{FF2B5EF4-FFF2-40B4-BE49-F238E27FC236}">
                <a16:creationId xmlns="" xmlns:a16="http://schemas.microsoft.com/office/drawing/2014/main" id="{D01C73FE-C424-43AE-B600-457D9FDB3ED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604158" y="914400"/>
            <a:ext cx="10997292" cy="2127883"/>
          </a:xfrm>
          <a:prstGeom prst="rect">
            <a:avLst/>
          </a:prstGeom>
        </p:spPr>
      </p:pic>
      <p:sp>
        <p:nvSpPr>
          <p:cNvPr id="5"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16</a:t>
            </a:fld>
            <a:endParaRPr lang="en-US" sz="1200" dirty="0"/>
          </a:p>
        </p:txBody>
      </p:sp>
    </p:spTree>
    <p:extLst>
      <p:ext uri="{BB962C8B-B14F-4D97-AF65-F5344CB8AC3E}">
        <p14:creationId xmlns:p14="http://schemas.microsoft.com/office/powerpoint/2010/main" val="291356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17</a:t>
            </a:fld>
            <a:endParaRPr lang="en-US" dirty="0"/>
          </a:p>
        </p:txBody>
      </p:sp>
      <p:pic>
        <p:nvPicPr>
          <p:cNvPr id="19" name="Picture 18"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2"/>
          <a:stretch>
            <a:fillRect/>
          </a:stretch>
        </p:blipFill>
        <p:spPr>
          <a:xfrm>
            <a:off x="9891032" y="2512915"/>
            <a:ext cx="2310493" cy="1356956"/>
          </a:xfrm>
          <a:prstGeom prst="rect">
            <a:avLst/>
          </a:prstGeom>
        </p:spPr>
      </p:pic>
      <p:sp>
        <p:nvSpPr>
          <p:cNvPr id="7" name="TextBox 6">
            <a:extLst>
              <a:ext uri="{FF2B5EF4-FFF2-40B4-BE49-F238E27FC236}">
                <a16:creationId xmlns="" xmlns:a16="http://schemas.microsoft.com/office/drawing/2014/main" id="{FFD69FAC-A89C-47FE-95BC-5409FAF12F75}"/>
              </a:ext>
            </a:extLst>
          </p:cNvPr>
          <p:cNvSpPr txBox="1"/>
          <p:nvPr/>
        </p:nvSpPr>
        <p:spPr>
          <a:xfrm>
            <a:off x="1154958" y="319543"/>
            <a:ext cx="6054863" cy="584775"/>
          </a:xfrm>
          <a:prstGeom prst="rect">
            <a:avLst/>
          </a:prstGeom>
          <a:noFill/>
        </p:spPr>
        <p:txBody>
          <a:bodyPr wrap="none" rtlCol="0">
            <a:spAutoFit/>
          </a:bodyPr>
          <a:lstStyle/>
          <a:p>
            <a:r>
              <a:rPr lang="en-US" sz="3200" b="1" dirty="0">
                <a:solidFill>
                  <a:srgbClr val="FB2711"/>
                </a:solidFill>
              </a:rPr>
              <a:t>b. </a:t>
            </a:r>
            <a:r>
              <a:rPr lang="en-US" sz="3200" b="1" dirty="0" err="1">
                <a:solidFill>
                  <a:srgbClr val="FB2711"/>
                </a:solidFill>
              </a:rPr>
              <a:t>Phép</a:t>
            </a:r>
            <a:r>
              <a:rPr lang="en-US" sz="3200" b="1" dirty="0">
                <a:solidFill>
                  <a:srgbClr val="FB2711"/>
                </a:solidFill>
              </a:rPr>
              <a:t> </a:t>
            </a:r>
            <a:r>
              <a:rPr lang="en-US" sz="3200" b="1" dirty="0" err="1">
                <a:solidFill>
                  <a:srgbClr val="FB2711"/>
                </a:solidFill>
              </a:rPr>
              <a:t>cộng</a:t>
            </a:r>
            <a:r>
              <a:rPr lang="en-US" sz="3200" b="1" dirty="0">
                <a:solidFill>
                  <a:srgbClr val="FB2711"/>
                </a:solidFill>
              </a:rPr>
              <a:t> </a:t>
            </a:r>
            <a:r>
              <a:rPr lang="en-US" sz="3200" b="1" dirty="0" err="1">
                <a:solidFill>
                  <a:srgbClr val="FB2711"/>
                </a:solidFill>
              </a:rPr>
              <a:t>trên</a:t>
            </a:r>
            <a:r>
              <a:rPr lang="en-US" sz="3200" b="1" dirty="0">
                <a:solidFill>
                  <a:srgbClr val="FB2711"/>
                </a:solidFill>
              </a:rPr>
              <a:t> </a:t>
            </a:r>
            <a:r>
              <a:rPr lang="en-US" sz="3200" b="1" dirty="0" err="1">
                <a:solidFill>
                  <a:srgbClr val="FB2711"/>
                </a:solidFill>
              </a:rPr>
              <a:t>hệ</a:t>
            </a:r>
            <a:r>
              <a:rPr lang="en-US" sz="3200" b="1" dirty="0">
                <a:solidFill>
                  <a:srgbClr val="FB2711"/>
                </a:solidFill>
              </a:rPr>
              <a:t> </a:t>
            </a:r>
            <a:r>
              <a:rPr lang="en-US" sz="3200" b="1" dirty="0" err="1">
                <a:solidFill>
                  <a:srgbClr val="FB2711"/>
                </a:solidFill>
              </a:rPr>
              <a:t>nhị</a:t>
            </a:r>
            <a:r>
              <a:rPr lang="en-US" sz="3200" b="1" dirty="0">
                <a:solidFill>
                  <a:srgbClr val="FB2711"/>
                </a:solidFill>
              </a:rPr>
              <a:t> </a:t>
            </a:r>
            <a:r>
              <a:rPr lang="en-US" sz="3200" b="1" dirty="0" err="1">
                <a:solidFill>
                  <a:srgbClr val="FB2711"/>
                </a:solidFill>
              </a:rPr>
              <a:t>phân</a:t>
            </a:r>
            <a:endParaRPr lang="en-US" sz="3200" b="1" dirty="0">
              <a:solidFill>
                <a:srgbClr val="FB2711"/>
              </a:solidFill>
            </a:endParaRPr>
          </a:p>
        </p:txBody>
      </p:sp>
      <p:pic>
        <p:nvPicPr>
          <p:cNvPr id="8" name="Picture 7">
            <a:extLst>
              <a:ext uri="{FF2B5EF4-FFF2-40B4-BE49-F238E27FC236}">
                <a16:creationId xmlns="" xmlns:a16="http://schemas.microsoft.com/office/drawing/2014/main" id="{CCC06830-0F2A-4FE5-94CD-6E9AA476AF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91319" y="1115197"/>
            <a:ext cx="4766481" cy="5562053"/>
          </a:xfrm>
          <a:prstGeom prst="rect">
            <a:avLst/>
          </a:prstGeom>
        </p:spPr>
      </p:pic>
      <p:sp>
        <p:nvSpPr>
          <p:cNvPr id="9" name="TextBox 8">
            <a:extLst>
              <a:ext uri="{FF2B5EF4-FFF2-40B4-BE49-F238E27FC236}">
                <a16:creationId xmlns="" xmlns:a16="http://schemas.microsoft.com/office/drawing/2014/main" id="{72D3BFB7-E56E-42C2-8797-065C7DCDD07F}"/>
              </a:ext>
            </a:extLst>
          </p:cNvPr>
          <p:cNvSpPr txBox="1"/>
          <p:nvPr/>
        </p:nvSpPr>
        <p:spPr>
          <a:xfrm>
            <a:off x="5606769" y="2330964"/>
            <a:ext cx="3651531" cy="2246769"/>
          </a:xfrm>
          <a:prstGeom prst="rect">
            <a:avLst/>
          </a:prstGeom>
          <a:noFill/>
        </p:spPr>
        <p:txBody>
          <a:bodyPr wrap="square" rtlCol="0">
            <a:spAutoFit/>
          </a:bodyPr>
          <a:lstStyle/>
          <a:p>
            <a:pPr algn="just"/>
            <a:r>
              <a:rPr lang="en-US" sz="2800" b="1" dirty="0" err="1"/>
              <a:t>Chỉ</a:t>
            </a:r>
            <a:r>
              <a:rPr lang="en-US" sz="2800" b="1" dirty="0"/>
              <a:t> </a:t>
            </a:r>
            <a:r>
              <a:rPr lang="en-US" sz="2800" b="1" dirty="0" err="1"/>
              <a:t>trong</a:t>
            </a:r>
            <a:r>
              <a:rPr lang="en-US" sz="2800" b="1" dirty="0"/>
              <a:t> </a:t>
            </a:r>
            <a:r>
              <a:rPr lang="en-US" sz="2800" b="1" dirty="0" err="1"/>
              <a:t>tr</a:t>
            </a:r>
            <a:r>
              <a:rPr lang="vi-VN" sz="2800" b="1" dirty="0"/>
              <a:t>ư</a:t>
            </a:r>
            <a:r>
              <a:rPr lang="en-US" sz="2800" b="1" dirty="0" err="1"/>
              <a:t>ờng</a:t>
            </a:r>
            <a:r>
              <a:rPr lang="en-US" sz="2800" b="1" dirty="0"/>
              <a:t> </a:t>
            </a:r>
            <a:r>
              <a:rPr lang="en-US" sz="2800" b="1" dirty="0" err="1"/>
              <a:t>hợp</a:t>
            </a:r>
            <a:r>
              <a:rPr lang="en-US" sz="2800" b="1" dirty="0"/>
              <a:t> x </a:t>
            </a:r>
            <a:r>
              <a:rPr lang="en-US" sz="2800" b="1" dirty="0" err="1"/>
              <a:t>và</a:t>
            </a:r>
            <a:r>
              <a:rPr lang="en-US" sz="2800" b="1" dirty="0"/>
              <a:t> y </a:t>
            </a:r>
            <a:r>
              <a:rPr lang="en-US" sz="2800" b="1" dirty="0" err="1"/>
              <a:t>đều</a:t>
            </a:r>
            <a:r>
              <a:rPr lang="en-US" sz="2800" b="1" dirty="0"/>
              <a:t> </a:t>
            </a:r>
            <a:r>
              <a:rPr lang="en-US" sz="2800" b="1" dirty="0" err="1"/>
              <a:t>bằng</a:t>
            </a:r>
            <a:r>
              <a:rPr lang="en-US" sz="2800" b="1" dirty="0"/>
              <a:t> </a:t>
            </a:r>
            <a:r>
              <a:rPr lang="en-US" sz="2800" b="1" dirty="0" err="1"/>
              <a:t>bao</a:t>
            </a:r>
            <a:r>
              <a:rPr lang="en-US" sz="2800" b="1" dirty="0"/>
              <a:t> </a:t>
            </a:r>
            <a:r>
              <a:rPr lang="en-US" sz="2800" b="1" dirty="0" err="1"/>
              <a:t>nhiêu</a:t>
            </a:r>
            <a:r>
              <a:rPr lang="en-US" sz="2800" b="1" dirty="0"/>
              <a:t> </a:t>
            </a:r>
            <a:r>
              <a:rPr lang="en-US" sz="2800" b="1" dirty="0" err="1"/>
              <a:t>thì</a:t>
            </a:r>
            <a:r>
              <a:rPr lang="en-US" sz="2800" b="1" dirty="0"/>
              <a:t> </a:t>
            </a:r>
            <a:r>
              <a:rPr lang="en-US" sz="2800" b="1" dirty="0" err="1"/>
              <a:t>phép</a:t>
            </a:r>
            <a:r>
              <a:rPr lang="en-US" sz="2800" b="1" dirty="0"/>
              <a:t> </a:t>
            </a:r>
            <a:r>
              <a:rPr lang="en-US" sz="2800" b="1" dirty="0" err="1"/>
              <a:t>cộng</a:t>
            </a:r>
            <a:r>
              <a:rPr lang="en-US" sz="2800" b="1" dirty="0"/>
              <a:t> </a:t>
            </a:r>
            <a:r>
              <a:rPr lang="en-US" sz="2800" b="1" dirty="0" err="1"/>
              <a:t>sẽ</a:t>
            </a:r>
            <a:r>
              <a:rPr lang="en-US" sz="2800" b="1" dirty="0"/>
              <a:t> </a:t>
            </a:r>
            <a:r>
              <a:rPr lang="en-US" sz="2800" b="1" dirty="0" err="1"/>
              <a:t>phát</a:t>
            </a:r>
            <a:r>
              <a:rPr lang="en-US" sz="2800" b="1" dirty="0"/>
              <a:t> </a:t>
            </a:r>
            <a:r>
              <a:rPr lang="en-US" sz="2800" b="1" dirty="0" err="1"/>
              <a:t>sinh</a:t>
            </a:r>
            <a:r>
              <a:rPr lang="en-US" sz="2800" b="1" dirty="0"/>
              <a:t> </a:t>
            </a:r>
            <a:r>
              <a:rPr lang="en-US" sz="2800" b="1" dirty="0" err="1"/>
              <a:t>số</a:t>
            </a:r>
            <a:r>
              <a:rPr lang="en-US" sz="2800" b="1" dirty="0"/>
              <a:t> </a:t>
            </a:r>
            <a:r>
              <a:rPr lang="en-US" sz="2800" b="1" dirty="0" err="1"/>
              <a:t>nhớ</a:t>
            </a:r>
            <a:r>
              <a:rPr lang="en-US" sz="2800" b="1" dirty="0"/>
              <a:t> </a:t>
            </a:r>
            <a:r>
              <a:rPr lang="en-US" sz="2800" b="1" dirty="0" err="1"/>
              <a:t>bằng</a:t>
            </a:r>
            <a:r>
              <a:rPr lang="en-US" sz="2800" b="1" dirty="0"/>
              <a:t> 1? </a:t>
            </a:r>
          </a:p>
        </p:txBody>
      </p:sp>
      <p:sp>
        <p:nvSpPr>
          <p:cNvPr id="11" name="TextBox 10">
            <a:extLst>
              <a:ext uri="{FF2B5EF4-FFF2-40B4-BE49-F238E27FC236}">
                <a16:creationId xmlns="" xmlns:a16="http://schemas.microsoft.com/office/drawing/2014/main" id="{1A52D1B0-177F-4B61-9888-0FF398837F53}"/>
              </a:ext>
            </a:extLst>
          </p:cNvPr>
          <p:cNvSpPr txBox="1"/>
          <p:nvPr/>
        </p:nvSpPr>
        <p:spPr>
          <a:xfrm>
            <a:off x="6244339" y="4604683"/>
            <a:ext cx="2364750" cy="646331"/>
          </a:xfrm>
          <a:prstGeom prst="rect">
            <a:avLst/>
          </a:prstGeom>
          <a:noFill/>
        </p:spPr>
        <p:txBody>
          <a:bodyPr wrap="none" rtlCol="0">
            <a:spAutoFit/>
          </a:bodyPr>
          <a:lstStyle/>
          <a:p>
            <a:r>
              <a:rPr lang="en-US" sz="3600" b="1" dirty="0">
                <a:solidFill>
                  <a:srgbClr val="FF0000"/>
                </a:solidFill>
              </a:rPr>
              <a:t>x </a:t>
            </a:r>
            <a:r>
              <a:rPr lang="en-US" sz="3600" b="1" dirty="0" err="1">
                <a:solidFill>
                  <a:srgbClr val="FF0000"/>
                </a:solidFill>
              </a:rPr>
              <a:t>và</a:t>
            </a:r>
            <a:r>
              <a:rPr lang="en-US" sz="3600" b="1" dirty="0">
                <a:solidFill>
                  <a:srgbClr val="FF0000"/>
                </a:solidFill>
              </a:rPr>
              <a:t> y </a:t>
            </a:r>
            <a:r>
              <a:rPr lang="en-US" sz="3600" b="1" dirty="0" err="1">
                <a:solidFill>
                  <a:srgbClr val="FF0000"/>
                </a:solidFill>
              </a:rPr>
              <a:t>là</a:t>
            </a:r>
            <a:r>
              <a:rPr lang="en-US" sz="3600" b="1" dirty="0">
                <a:solidFill>
                  <a:srgbClr val="FF0000"/>
                </a:solidFill>
              </a:rPr>
              <a:t> 1</a:t>
            </a:r>
          </a:p>
        </p:txBody>
      </p:sp>
      <p:pic>
        <p:nvPicPr>
          <p:cNvPr id="12" name="Picture 11" descr="question_pop_up_from_box_rotate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63237" y="1317080"/>
            <a:ext cx="1093167" cy="101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02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53FA5B23-ECB0-4FD1-949C-6DF806FEFEEB}"/>
              </a:ext>
            </a:extLst>
          </p:cNvPr>
          <p:cNvSpPr txBox="1"/>
          <p:nvPr/>
        </p:nvSpPr>
        <p:spPr>
          <a:xfrm>
            <a:off x="1154959" y="180750"/>
            <a:ext cx="8846291" cy="954107"/>
          </a:xfrm>
          <a:prstGeom prst="rect">
            <a:avLst/>
          </a:prstGeom>
          <a:noFill/>
        </p:spPr>
        <p:txBody>
          <a:bodyPr wrap="square" rtlCol="0">
            <a:spAutoFit/>
          </a:bodyPr>
          <a:lstStyle/>
          <a:p>
            <a:r>
              <a:rPr lang="en-US" sz="2800" b="1" dirty="0">
                <a:solidFill>
                  <a:srgbClr val="FB2711"/>
                </a:solidFill>
              </a:rPr>
              <a:t>c. Minh </a:t>
            </a:r>
            <a:r>
              <a:rPr lang="en-US" sz="2800" b="1" dirty="0" err="1">
                <a:solidFill>
                  <a:srgbClr val="FB2711"/>
                </a:solidFill>
              </a:rPr>
              <a:t>họa</a:t>
            </a:r>
            <a:r>
              <a:rPr lang="en-US" sz="2800" b="1" dirty="0">
                <a:solidFill>
                  <a:srgbClr val="FB2711"/>
                </a:solidFill>
              </a:rPr>
              <a:t> </a:t>
            </a:r>
            <a:r>
              <a:rPr lang="en-US" sz="2800" b="1" dirty="0" err="1">
                <a:solidFill>
                  <a:srgbClr val="FB2711"/>
                </a:solidFill>
              </a:rPr>
              <a:t>dùng</a:t>
            </a:r>
            <a:r>
              <a:rPr lang="en-US" sz="2800" b="1" dirty="0">
                <a:solidFill>
                  <a:srgbClr val="FB2711"/>
                </a:solidFill>
              </a:rPr>
              <a:t> </a:t>
            </a:r>
            <a:r>
              <a:rPr lang="en-US" sz="2800" b="1" dirty="0" err="1">
                <a:solidFill>
                  <a:srgbClr val="FB2711"/>
                </a:solidFill>
              </a:rPr>
              <a:t>mạch</a:t>
            </a:r>
            <a:r>
              <a:rPr lang="en-US" sz="2800" b="1" dirty="0">
                <a:solidFill>
                  <a:srgbClr val="FB2711"/>
                </a:solidFill>
              </a:rPr>
              <a:t> logic </a:t>
            </a:r>
            <a:r>
              <a:rPr lang="en-US" sz="2800" b="1" dirty="0" err="1">
                <a:solidFill>
                  <a:srgbClr val="FB2711"/>
                </a:solidFill>
              </a:rPr>
              <a:t>xây</a:t>
            </a:r>
            <a:r>
              <a:rPr lang="en-US" sz="2800" b="1" dirty="0">
                <a:solidFill>
                  <a:srgbClr val="FB2711"/>
                </a:solidFill>
              </a:rPr>
              <a:t> </a:t>
            </a:r>
            <a:r>
              <a:rPr lang="en-US" sz="2800" b="1" dirty="0" err="1">
                <a:solidFill>
                  <a:srgbClr val="FB2711"/>
                </a:solidFill>
              </a:rPr>
              <a:t>dựng</a:t>
            </a:r>
            <a:r>
              <a:rPr lang="en-US" sz="2800" b="1" dirty="0">
                <a:solidFill>
                  <a:srgbClr val="FB2711"/>
                </a:solidFill>
              </a:rPr>
              <a:t> </a:t>
            </a:r>
            <a:r>
              <a:rPr lang="en-US" sz="2800" b="1" dirty="0" err="1">
                <a:solidFill>
                  <a:srgbClr val="FB2711"/>
                </a:solidFill>
              </a:rPr>
              <a:t>mạch</a:t>
            </a:r>
            <a:r>
              <a:rPr lang="en-US" sz="2800" b="1" dirty="0">
                <a:solidFill>
                  <a:srgbClr val="FB2711"/>
                </a:solidFill>
              </a:rPr>
              <a:t> </a:t>
            </a:r>
            <a:r>
              <a:rPr lang="en-US" sz="2800" b="1" dirty="0" err="1">
                <a:solidFill>
                  <a:srgbClr val="FB2711"/>
                </a:solidFill>
              </a:rPr>
              <a:t>điện</a:t>
            </a:r>
            <a:r>
              <a:rPr lang="en-US" sz="2800" b="1" dirty="0">
                <a:solidFill>
                  <a:srgbClr val="FB2711"/>
                </a:solidFill>
              </a:rPr>
              <a:t> </a:t>
            </a:r>
            <a:r>
              <a:rPr lang="en-US" sz="2800" b="1" dirty="0" err="1">
                <a:solidFill>
                  <a:srgbClr val="FB2711"/>
                </a:solidFill>
              </a:rPr>
              <a:t>thực</a:t>
            </a:r>
            <a:r>
              <a:rPr lang="en-US" sz="2800" b="1" dirty="0">
                <a:solidFill>
                  <a:srgbClr val="FB2711"/>
                </a:solidFill>
              </a:rPr>
              <a:t> </a:t>
            </a:r>
            <a:r>
              <a:rPr lang="en-US" sz="2800" b="1" dirty="0" err="1">
                <a:solidFill>
                  <a:srgbClr val="FB2711"/>
                </a:solidFill>
              </a:rPr>
              <a:t>hiện</a:t>
            </a:r>
            <a:r>
              <a:rPr lang="en-US" sz="2800" b="1" dirty="0">
                <a:solidFill>
                  <a:srgbClr val="FB2711"/>
                </a:solidFill>
              </a:rPr>
              <a:t> </a:t>
            </a:r>
            <a:r>
              <a:rPr lang="en-US" sz="2800" b="1" dirty="0" err="1">
                <a:solidFill>
                  <a:srgbClr val="FB2711"/>
                </a:solidFill>
              </a:rPr>
              <a:t>phép</a:t>
            </a:r>
            <a:r>
              <a:rPr lang="en-US" sz="2800" b="1" dirty="0">
                <a:solidFill>
                  <a:srgbClr val="FB2711"/>
                </a:solidFill>
              </a:rPr>
              <a:t> </a:t>
            </a:r>
            <a:r>
              <a:rPr lang="en-US" sz="2800" b="1" dirty="0" err="1">
                <a:solidFill>
                  <a:srgbClr val="FB2711"/>
                </a:solidFill>
              </a:rPr>
              <a:t>cộng</a:t>
            </a:r>
            <a:r>
              <a:rPr lang="en-US" sz="2800" b="1" dirty="0">
                <a:solidFill>
                  <a:srgbClr val="FB2711"/>
                </a:solidFill>
              </a:rPr>
              <a:t> </a:t>
            </a:r>
            <a:r>
              <a:rPr lang="en-US" sz="2800" b="1" dirty="0" err="1">
                <a:solidFill>
                  <a:srgbClr val="FB2711"/>
                </a:solidFill>
              </a:rPr>
              <a:t>hai</a:t>
            </a:r>
            <a:r>
              <a:rPr lang="en-US" sz="2800" b="1" dirty="0">
                <a:solidFill>
                  <a:srgbClr val="FB2711"/>
                </a:solidFill>
              </a:rPr>
              <a:t> bit</a:t>
            </a:r>
          </a:p>
        </p:txBody>
      </p:sp>
      <p:pic>
        <p:nvPicPr>
          <p:cNvPr id="11" name="Picture 10">
            <a:extLst>
              <a:ext uri="{FF2B5EF4-FFF2-40B4-BE49-F238E27FC236}">
                <a16:creationId xmlns="" xmlns:a16="http://schemas.microsoft.com/office/drawing/2014/main" id="{DD6F3D46-8F26-4D51-A522-A043431EEC7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842" t="7215" r="1442" b="2641"/>
          <a:stretch/>
        </p:blipFill>
        <p:spPr>
          <a:xfrm>
            <a:off x="2024742" y="1277792"/>
            <a:ext cx="7290707" cy="2236993"/>
          </a:xfrm>
          <a:prstGeom prst="rect">
            <a:avLst/>
          </a:prstGeom>
        </p:spPr>
      </p:pic>
      <p:sp>
        <p:nvSpPr>
          <p:cNvPr id="12" name="Rectangle 11">
            <a:extLst>
              <a:ext uri="{FF2B5EF4-FFF2-40B4-BE49-F238E27FC236}">
                <a16:creationId xmlns="" xmlns:a16="http://schemas.microsoft.com/office/drawing/2014/main" id="{7EC36AA5-6F1A-4241-80B9-C6B81039DC4E}"/>
              </a:ext>
            </a:extLst>
          </p:cNvPr>
          <p:cNvSpPr/>
          <p:nvPr/>
        </p:nvSpPr>
        <p:spPr>
          <a:xfrm>
            <a:off x="1393768" y="4032755"/>
            <a:ext cx="3055768" cy="1815882"/>
          </a:xfrm>
          <a:prstGeom prst="rect">
            <a:avLst/>
          </a:prstGeom>
        </p:spPr>
        <p:txBody>
          <a:bodyPr wrap="square">
            <a:spAutoFit/>
          </a:bodyPr>
          <a:lstStyle/>
          <a:p>
            <a:pPr algn="just"/>
            <a:r>
              <a:rPr lang="en-US" sz="2800" b="1" dirty="0" err="1"/>
              <a:t>Em</a:t>
            </a:r>
            <a:r>
              <a:rPr lang="en-US" sz="2800" b="1" dirty="0"/>
              <a:t> </a:t>
            </a:r>
            <a:r>
              <a:rPr lang="en-US" sz="2800" b="1" dirty="0" err="1"/>
              <a:t>hãy</a:t>
            </a:r>
            <a:r>
              <a:rPr lang="en-US" sz="2800" b="1" dirty="0"/>
              <a:t> </a:t>
            </a:r>
            <a:r>
              <a:rPr lang="en-US" sz="2800" b="1" dirty="0" err="1"/>
              <a:t>cho</a:t>
            </a:r>
            <a:r>
              <a:rPr lang="en-US" sz="2800" b="1" dirty="0"/>
              <a:t> </a:t>
            </a:r>
            <a:r>
              <a:rPr lang="en-US" sz="2800" b="1" dirty="0" err="1"/>
              <a:t>biết</a:t>
            </a:r>
            <a:r>
              <a:rPr lang="en-US" sz="2800" b="1" dirty="0"/>
              <a:t> z </a:t>
            </a:r>
            <a:r>
              <a:rPr lang="en-US" sz="2800" b="1" dirty="0" err="1"/>
              <a:t>và</a:t>
            </a:r>
            <a:r>
              <a:rPr lang="en-US" sz="2800" b="1" dirty="0"/>
              <a:t> t </a:t>
            </a:r>
            <a:r>
              <a:rPr lang="en-US" sz="2800" b="1" dirty="0" err="1"/>
              <a:t>là</a:t>
            </a:r>
            <a:r>
              <a:rPr lang="en-US" sz="2800" b="1" dirty="0"/>
              <a:t> </a:t>
            </a:r>
            <a:r>
              <a:rPr lang="en-US" sz="2800" b="1" dirty="0" err="1"/>
              <a:t>kết</a:t>
            </a:r>
            <a:r>
              <a:rPr lang="en-US" sz="2800" b="1" dirty="0"/>
              <a:t> </a:t>
            </a:r>
            <a:r>
              <a:rPr lang="en-US" sz="2800" b="1" dirty="0" err="1"/>
              <a:t>quả</a:t>
            </a:r>
            <a:r>
              <a:rPr lang="en-US" sz="2800" b="1" dirty="0"/>
              <a:t> </a:t>
            </a:r>
            <a:r>
              <a:rPr lang="en-US" sz="2800" b="1" dirty="0" err="1"/>
              <a:t>của</a:t>
            </a:r>
            <a:r>
              <a:rPr lang="en-US" sz="2800" b="1" dirty="0"/>
              <a:t> </a:t>
            </a:r>
            <a:r>
              <a:rPr lang="en-US" sz="2800" b="1" dirty="0" err="1"/>
              <a:t>phép</a:t>
            </a:r>
            <a:r>
              <a:rPr lang="en-US" sz="2800" b="1" dirty="0"/>
              <a:t> </a:t>
            </a:r>
            <a:r>
              <a:rPr lang="en-US" sz="2800" b="1" dirty="0" err="1"/>
              <a:t>lôgic</a:t>
            </a:r>
            <a:r>
              <a:rPr lang="en-US" sz="2800" b="1" dirty="0"/>
              <a:t> </a:t>
            </a:r>
            <a:r>
              <a:rPr lang="en-US" sz="2800" b="1" dirty="0" err="1"/>
              <a:t>nào</a:t>
            </a:r>
            <a:r>
              <a:rPr lang="en-US" sz="2800" b="1" dirty="0"/>
              <a:t> </a:t>
            </a:r>
            <a:r>
              <a:rPr lang="en-US" sz="2800" b="1" dirty="0" err="1"/>
              <a:t>của</a:t>
            </a:r>
            <a:r>
              <a:rPr lang="en-US" sz="2800" b="1" dirty="0"/>
              <a:t> x </a:t>
            </a:r>
            <a:r>
              <a:rPr lang="en-US" sz="2800" b="1" dirty="0" err="1"/>
              <a:t>và</a:t>
            </a:r>
            <a:r>
              <a:rPr lang="en-US" sz="2800" b="1" dirty="0"/>
              <a:t> y?</a:t>
            </a:r>
          </a:p>
        </p:txBody>
      </p:sp>
      <p:sp>
        <p:nvSpPr>
          <p:cNvPr id="14" name="TextBox 13">
            <a:extLst>
              <a:ext uri="{FF2B5EF4-FFF2-40B4-BE49-F238E27FC236}">
                <a16:creationId xmlns="" xmlns:a16="http://schemas.microsoft.com/office/drawing/2014/main" id="{C61EEA2E-4B71-4E80-A5B1-B443E4703FF5}"/>
              </a:ext>
            </a:extLst>
          </p:cNvPr>
          <p:cNvSpPr txBox="1"/>
          <p:nvPr/>
        </p:nvSpPr>
        <p:spPr>
          <a:xfrm>
            <a:off x="5114269" y="4355921"/>
            <a:ext cx="1789272" cy="584775"/>
          </a:xfrm>
          <a:prstGeom prst="rect">
            <a:avLst/>
          </a:prstGeom>
          <a:noFill/>
        </p:spPr>
        <p:txBody>
          <a:bodyPr wrap="none" rtlCol="0">
            <a:spAutoFit/>
          </a:bodyPr>
          <a:lstStyle/>
          <a:p>
            <a:r>
              <a:rPr lang="en-US" sz="3200" b="1" dirty="0">
                <a:solidFill>
                  <a:srgbClr val="FF0000"/>
                </a:solidFill>
              </a:rPr>
              <a:t>z = x </a:t>
            </a:r>
            <a:r>
              <a:rPr lang="en-US" sz="3200" b="1" dirty="0">
                <a:solidFill>
                  <a:srgbClr val="FF0000"/>
                </a:solidFill>
                <a:sym typeface="Symbol" panose="05050102010706020507" pitchFamily="18" charset="2"/>
              </a:rPr>
              <a:t> y</a:t>
            </a:r>
            <a:endParaRPr lang="en-US" sz="3200" b="1" dirty="0">
              <a:solidFill>
                <a:srgbClr val="FF0000"/>
              </a:solidFill>
            </a:endParaRPr>
          </a:p>
        </p:txBody>
      </p:sp>
      <p:sp>
        <p:nvSpPr>
          <p:cNvPr id="15" name="TextBox 14">
            <a:extLst>
              <a:ext uri="{FF2B5EF4-FFF2-40B4-BE49-F238E27FC236}">
                <a16:creationId xmlns="" xmlns:a16="http://schemas.microsoft.com/office/drawing/2014/main" id="{2A4996F5-B407-4C03-8050-06DFBE549BBE}"/>
              </a:ext>
            </a:extLst>
          </p:cNvPr>
          <p:cNvSpPr txBox="1"/>
          <p:nvPr/>
        </p:nvSpPr>
        <p:spPr>
          <a:xfrm>
            <a:off x="5114269" y="4976993"/>
            <a:ext cx="1787669" cy="584775"/>
          </a:xfrm>
          <a:prstGeom prst="rect">
            <a:avLst/>
          </a:prstGeom>
          <a:noFill/>
        </p:spPr>
        <p:txBody>
          <a:bodyPr wrap="none" rtlCol="0">
            <a:spAutoFit/>
          </a:bodyPr>
          <a:lstStyle/>
          <a:p>
            <a:r>
              <a:rPr lang="en-US" sz="3200" b="1" dirty="0">
                <a:solidFill>
                  <a:srgbClr val="FF0000"/>
                </a:solidFill>
              </a:rPr>
              <a:t>t = x </a:t>
            </a:r>
            <a:r>
              <a:rPr lang="en-US" sz="3200" b="1" dirty="0">
                <a:solidFill>
                  <a:srgbClr val="FF0000"/>
                </a:solidFill>
                <a:sym typeface="Symbol" panose="05050102010706020507" pitchFamily="18" charset="2"/>
              </a:rPr>
              <a:t> y</a:t>
            </a:r>
            <a:endParaRPr lang="en-US" sz="3200" b="1" dirty="0">
              <a:solidFill>
                <a:srgbClr val="FF0000"/>
              </a:solidFill>
            </a:endParaRPr>
          </a:p>
        </p:txBody>
      </p:sp>
      <p:pic>
        <p:nvPicPr>
          <p:cNvPr id="16" name="Picture 15">
            <a:extLst>
              <a:ext uri="{FF2B5EF4-FFF2-40B4-BE49-F238E27FC236}">
                <a16:creationId xmlns="" xmlns:a16="http://schemas.microsoft.com/office/drawing/2014/main" id="{F93F7DE4-3078-41B3-B427-554B9D3B14B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7600031" y="3514785"/>
            <a:ext cx="2169985" cy="3099979"/>
          </a:xfrm>
          <a:prstGeom prst="rect">
            <a:avLst/>
          </a:prstGeom>
        </p:spPr>
      </p:pic>
      <p:pic>
        <p:nvPicPr>
          <p:cNvPr id="9" name="Picture 8" descr="question_pop_up_from_box_rotate_hg_cl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0601" y="4703175"/>
            <a:ext cx="1093167" cy="101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solidFill>
                  <a:schemeClr val="bg1"/>
                </a:solidFill>
              </a:rPr>
              <a:pPr algn="r"/>
              <a:t>18</a:t>
            </a:fld>
            <a:endParaRPr lang="en-US" sz="1200" dirty="0">
              <a:solidFill>
                <a:schemeClr val="bg1"/>
              </a:solidFill>
            </a:endParaRPr>
          </a:p>
        </p:txBody>
      </p:sp>
    </p:spTree>
    <p:extLst>
      <p:ext uri="{BB962C8B-B14F-4D97-AF65-F5344CB8AC3E}">
        <p14:creationId xmlns:p14="http://schemas.microsoft.com/office/powerpoint/2010/main" val="3354635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C3003-4759-40E9-891E-CEA5B8EDDBDD}"/>
              </a:ext>
            </a:extLst>
          </p:cNvPr>
          <p:cNvSpPr>
            <a:spLocks noGrp="1"/>
          </p:cNvSpPr>
          <p:nvPr>
            <p:ph type="title"/>
          </p:nvPr>
        </p:nvSpPr>
        <p:spPr>
          <a:xfrm>
            <a:off x="644978" y="561531"/>
            <a:ext cx="4131129" cy="1083621"/>
          </a:xfrm>
        </p:spPr>
        <p:txBody>
          <a:bodyPr/>
          <a:lstStyle/>
          <a:p>
            <a:pPr algn="ctr"/>
            <a:r>
              <a:rPr lang="en-US" sz="3200" dirty="0">
                <a:solidFill>
                  <a:srgbClr val="FF0000"/>
                </a:solidFill>
              </a:rPr>
              <a:t>1. </a:t>
            </a:r>
            <a:r>
              <a:rPr lang="en-US" sz="3200" dirty="0" err="1" smtClean="0">
                <a:solidFill>
                  <a:srgbClr val="FF0000"/>
                </a:solidFill>
              </a:rPr>
              <a:t>Thế</a:t>
            </a:r>
            <a:r>
              <a:rPr lang="en-US" sz="3200" dirty="0" smtClean="0">
                <a:solidFill>
                  <a:srgbClr val="FF0000"/>
                </a:solidFill>
              </a:rPr>
              <a:t> </a:t>
            </a:r>
            <a:r>
              <a:rPr lang="en-US" sz="3200" dirty="0" err="1" smtClean="0">
                <a:solidFill>
                  <a:srgbClr val="FF0000"/>
                </a:solidFill>
              </a:rPr>
              <a:t>nào</a:t>
            </a:r>
            <a:r>
              <a:rPr lang="en-US" sz="3200" dirty="0" smtClean="0">
                <a:solidFill>
                  <a:srgbClr val="FF0000"/>
                </a:solidFill>
              </a:rPr>
              <a:t> </a:t>
            </a:r>
            <a:r>
              <a:rPr lang="en-US" sz="3200" dirty="0" err="1" smtClean="0">
                <a:solidFill>
                  <a:srgbClr val="FF0000"/>
                </a:solidFill>
              </a:rPr>
              <a:t>là</a:t>
            </a:r>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mạch</a:t>
            </a:r>
            <a:r>
              <a:rPr lang="en-US" sz="3200" dirty="0" smtClean="0">
                <a:solidFill>
                  <a:srgbClr val="FF0000"/>
                </a:solidFill>
              </a:rPr>
              <a:t> logic?</a:t>
            </a:r>
            <a:endParaRPr lang="en-US" sz="3200" dirty="0">
              <a:solidFill>
                <a:srgbClr val="FF0000"/>
              </a:solidFill>
            </a:endParaRPr>
          </a:p>
        </p:txBody>
      </p:sp>
      <p:sp>
        <p:nvSpPr>
          <p:cNvPr id="6" name="Slide Number Placeholder 5">
            <a:extLst>
              <a:ext uri="{FF2B5EF4-FFF2-40B4-BE49-F238E27FC236}">
                <a16:creationId xmlns="" xmlns:a16="http://schemas.microsoft.com/office/drawing/2014/main" id="{B398A85A-4B2F-4B25-A982-DDB7251FB8BA}"/>
              </a:ext>
            </a:extLst>
          </p:cNvPr>
          <p:cNvSpPr>
            <a:spLocks noGrp="1"/>
          </p:cNvSpPr>
          <p:nvPr>
            <p:ph type="sldNum" sz="quarter" idx="4"/>
          </p:nvPr>
        </p:nvSpPr>
        <p:spPr/>
        <p:txBody>
          <a:bodyPr/>
          <a:lstStyle/>
          <a:p>
            <a:fld id="{294A09A9-5501-47C1-A89A-A340965A2BE2}" type="slidenum">
              <a:rPr lang="en-US" smtClean="0"/>
              <a:pPr/>
              <a:t>19</a:t>
            </a:fld>
            <a:endParaRPr lang="en-US" dirty="0"/>
          </a:p>
        </p:txBody>
      </p:sp>
      <p:pic>
        <p:nvPicPr>
          <p:cNvPr id="9" name="Picture 8"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96532" y="322459"/>
            <a:ext cx="1997946" cy="150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 xmlns:a16="http://schemas.microsoft.com/office/drawing/2014/main" id="{8B2C3003-4759-40E9-891E-CEA5B8EDDBDD}"/>
              </a:ext>
            </a:extLst>
          </p:cNvPr>
          <p:cNvSpPr txBox="1">
            <a:spLocks/>
          </p:cNvSpPr>
          <p:nvPr/>
        </p:nvSpPr>
        <p:spPr>
          <a:xfrm>
            <a:off x="367392" y="1988278"/>
            <a:ext cx="4408715" cy="3210739"/>
          </a:xfrm>
          <a:prstGeom prst="rect">
            <a:avLst/>
          </a:prstGeom>
          <a:ln>
            <a:solidFill>
              <a:schemeClr val="tx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just"/>
            <a:r>
              <a:rPr lang="vi-VN" sz="2800" dirty="0"/>
              <a:t>Mạch lôgic hay mạch số là các mạch điện hay điện từ có đầu vào và đầu ra thể hiện các giá trị lôgic. Mọi mạch lögic đều có thể xây dựng từ các cổng AND, OR và NOT.</a:t>
            </a:r>
            <a:endParaRPr lang="en-US" sz="2800" dirty="0"/>
          </a:p>
        </p:txBody>
      </p:sp>
      <p:sp>
        <p:nvSpPr>
          <p:cNvPr id="14" name="Title 1">
            <a:extLst>
              <a:ext uri="{FF2B5EF4-FFF2-40B4-BE49-F238E27FC236}">
                <a16:creationId xmlns="" xmlns:a16="http://schemas.microsoft.com/office/drawing/2014/main" id="{8B2C3003-4759-40E9-891E-CEA5B8EDDBDD}"/>
              </a:ext>
            </a:extLst>
          </p:cNvPr>
          <p:cNvSpPr txBox="1">
            <a:spLocks/>
          </p:cNvSpPr>
          <p:nvPr/>
        </p:nvSpPr>
        <p:spPr>
          <a:xfrm>
            <a:off x="6449786" y="458363"/>
            <a:ext cx="4914900" cy="12899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sz="3200" dirty="0">
                <a:solidFill>
                  <a:srgbClr val="FF0000"/>
                </a:solidFill>
              </a:rPr>
              <a:t>2</a:t>
            </a:r>
            <a:r>
              <a:rPr lang="en-US" sz="3200" dirty="0" smtClean="0">
                <a:solidFill>
                  <a:srgbClr val="FF0000"/>
                </a:solidFill>
              </a:rPr>
              <a:t>. </a:t>
            </a:r>
            <a:r>
              <a:rPr lang="en-US" sz="3200" dirty="0" err="1" smtClean="0">
                <a:solidFill>
                  <a:srgbClr val="FF0000"/>
                </a:solidFill>
              </a:rPr>
              <a:t>Nêu</a:t>
            </a:r>
            <a:r>
              <a:rPr lang="en-US" sz="3200" dirty="0" smtClean="0">
                <a:solidFill>
                  <a:srgbClr val="FF0000"/>
                </a:solidFill>
              </a:rPr>
              <a:t> </a:t>
            </a:r>
            <a:r>
              <a:rPr lang="en-US" sz="3200" dirty="0" err="1" smtClean="0">
                <a:solidFill>
                  <a:srgbClr val="FF0000"/>
                </a:solidFill>
              </a:rPr>
              <a:t>tầm</a:t>
            </a:r>
            <a:r>
              <a:rPr lang="en-US" sz="3200" dirty="0" smtClean="0">
                <a:solidFill>
                  <a:srgbClr val="FF0000"/>
                </a:solidFill>
              </a:rPr>
              <a:t> </a:t>
            </a:r>
            <a:r>
              <a:rPr lang="en-US" sz="3200" dirty="0" err="1" smtClean="0">
                <a:solidFill>
                  <a:srgbClr val="FF0000"/>
                </a:solidFill>
              </a:rPr>
              <a:t>quan</a:t>
            </a:r>
            <a:r>
              <a:rPr lang="en-US" sz="3200" dirty="0" smtClean="0">
                <a:solidFill>
                  <a:srgbClr val="FF0000"/>
                </a:solidFill>
              </a:rPr>
              <a:t> </a:t>
            </a:r>
            <a:r>
              <a:rPr lang="en-US" sz="3200" dirty="0" err="1" smtClean="0">
                <a:solidFill>
                  <a:srgbClr val="FF0000"/>
                </a:solidFill>
              </a:rPr>
              <a:t>trọng</a:t>
            </a:r>
            <a:r>
              <a:rPr lang="en-US" sz="3200" dirty="0" smtClean="0">
                <a:solidFill>
                  <a:srgbClr val="FF0000"/>
                </a:solidFill>
              </a:rPr>
              <a:t> </a:t>
            </a:r>
            <a:r>
              <a:rPr lang="en-US" sz="3200" dirty="0" err="1" smtClean="0">
                <a:solidFill>
                  <a:srgbClr val="FF0000"/>
                </a:solidFill>
              </a:rPr>
              <a:t>của</a:t>
            </a:r>
            <a:r>
              <a:rPr lang="en-US" sz="3200" dirty="0" smtClean="0">
                <a:solidFill>
                  <a:srgbClr val="FF0000"/>
                </a:solidFill>
              </a:rPr>
              <a:t> </a:t>
            </a:r>
            <a:r>
              <a:rPr lang="en-US" sz="3200" dirty="0" err="1" smtClean="0">
                <a:solidFill>
                  <a:srgbClr val="FF0000"/>
                </a:solidFill>
              </a:rPr>
              <a:t>mạch</a:t>
            </a:r>
            <a:r>
              <a:rPr lang="en-US" sz="3200" dirty="0" smtClean="0">
                <a:solidFill>
                  <a:srgbClr val="FF0000"/>
                </a:solidFill>
              </a:rPr>
              <a:t> logic?</a:t>
            </a:r>
            <a:endParaRPr lang="en-US" sz="2800" dirty="0">
              <a:solidFill>
                <a:srgbClr val="FF0000"/>
              </a:solidFill>
            </a:endParaRPr>
          </a:p>
        </p:txBody>
      </p:sp>
      <p:pic>
        <p:nvPicPr>
          <p:cNvPr id="8" name="Picture 7"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3"/>
          <a:stretch>
            <a:fillRect/>
          </a:stretch>
        </p:blipFill>
        <p:spPr>
          <a:xfrm>
            <a:off x="1576252" y="5610382"/>
            <a:ext cx="1533520" cy="832539"/>
          </a:xfrm>
          <a:prstGeom prst="rect">
            <a:avLst/>
          </a:prstGeom>
        </p:spPr>
      </p:pic>
      <p:sp>
        <p:nvSpPr>
          <p:cNvPr id="4" name="Rectangle 3"/>
          <p:cNvSpPr/>
          <p:nvPr/>
        </p:nvSpPr>
        <p:spPr>
          <a:xfrm>
            <a:off x="7672251" y="5416731"/>
            <a:ext cx="2647406" cy="117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52417" y="2071006"/>
            <a:ext cx="6822413" cy="4524315"/>
          </a:xfrm>
          <a:prstGeom prst="rect">
            <a:avLst/>
          </a:prstGeom>
          <a:ln>
            <a:solidFill>
              <a:schemeClr val="tx1"/>
            </a:solidFill>
          </a:ln>
        </p:spPr>
        <p:txBody>
          <a:bodyPr wrap="square">
            <a:spAutoFit/>
          </a:bodyPr>
          <a:lstStyle/>
          <a:p>
            <a:pPr algn="just"/>
            <a:r>
              <a:rPr lang="en-US" sz="2400" b="1" dirty="0" smtClean="0"/>
              <a:t>- </a:t>
            </a:r>
            <a:r>
              <a:rPr lang="vi-VN" sz="2400" b="1" dirty="0" smtClean="0"/>
              <a:t>Mạch </a:t>
            </a:r>
            <a:r>
              <a:rPr lang="vi-VN" sz="2400" b="1" dirty="0"/>
              <a:t>logic có tầm quan trọng rất lớn trong các hệ thống kỹ thuật số hiện đại. Chúng được sử dụng để thực hiện các phép tính logic, chuyển đổi tín hiệu, điều khiển các thiết bị và các hoạt động khác trong các hệ thống điện tử và viễn thông.</a:t>
            </a:r>
          </a:p>
          <a:p>
            <a:pPr algn="just"/>
            <a:r>
              <a:rPr lang="en-US" sz="2400" b="1" dirty="0" smtClean="0"/>
              <a:t>- </a:t>
            </a:r>
            <a:r>
              <a:rPr lang="vi-VN" sz="2400" b="1" dirty="0" smtClean="0"/>
              <a:t>Mạch </a:t>
            </a:r>
            <a:r>
              <a:rPr lang="vi-VN" sz="2400" b="1" dirty="0"/>
              <a:t>logic đóng vai trò quan trọng trong việc điều khiển và quản lý các hệ thống tự động, điện tử trong các lĩnh vực như điện tử, viễn thông, robot, ô tô tự lái, máy tính và các thiết bị di động. Chúng cũng được sử dụng để xử lý tín hiệu âm thanh, hình ảnh và video.</a:t>
            </a:r>
          </a:p>
        </p:txBody>
      </p:sp>
    </p:spTree>
    <p:extLst>
      <p:ext uri="{BB962C8B-B14F-4D97-AF65-F5344CB8AC3E}">
        <p14:creationId xmlns:p14="http://schemas.microsoft.com/office/powerpoint/2010/main" val="1812964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DF434-28DB-4621-A497-D62C41CE0419}"/>
              </a:ext>
            </a:extLst>
          </p:cNvPr>
          <p:cNvSpPr>
            <a:spLocks noGrp="1"/>
          </p:cNvSpPr>
          <p:nvPr>
            <p:ph type="title"/>
          </p:nvPr>
        </p:nvSpPr>
        <p:spPr>
          <a:xfrm>
            <a:off x="933414" y="387616"/>
            <a:ext cx="6005810" cy="997781"/>
          </a:xfrm>
        </p:spPr>
        <p:txBody>
          <a:bodyPr/>
          <a:lstStyle/>
          <a:p>
            <a:r>
              <a:rPr lang="en-US" dirty="0" err="1">
                <a:solidFill>
                  <a:schemeClr val="accent1">
                    <a:lumMod val="50000"/>
                  </a:schemeClr>
                </a:solidFill>
              </a:rPr>
              <a:t>Cấu</a:t>
            </a:r>
            <a:r>
              <a:rPr lang="en-US" dirty="0">
                <a:solidFill>
                  <a:schemeClr val="accent1">
                    <a:lumMod val="50000"/>
                  </a:schemeClr>
                </a:solidFill>
              </a:rPr>
              <a:t> </a:t>
            </a:r>
            <a:r>
              <a:rPr lang="en-US" dirty="0" err="1">
                <a:solidFill>
                  <a:schemeClr val="accent1">
                    <a:lumMod val="50000"/>
                  </a:schemeClr>
                </a:solidFill>
              </a:rPr>
              <a:t>trúc</a:t>
            </a:r>
            <a:r>
              <a:rPr lang="en-US" dirty="0">
                <a:solidFill>
                  <a:schemeClr val="accent1">
                    <a:lumMod val="50000"/>
                  </a:schemeClr>
                </a:solidFill>
              </a:rPr>
              <a:t> </a:t>
            </a:r>
            <a:r>
              <a:rPr lang="en-US" dirty="0" err="1">
                <a:solidFill>
                  <a:schemeClr val="accent1">
                    <a:lumMod val="50000"/>
                  </a:schemeClr>
                </a:solidFill>
              </a:rPr>
              <a:t>máy</a:t>
            </a:r>
            <a:r>
              <a:rPr lang="en-US" dirty="0">
                <a:solidFill>
                  <a:schemeClr val="accent1">
                    <a:lumMod val="50000"/>
                  </a:schemeClr>
                </a:solidFill>
              </a:rPr>
              <a:t> </a:t>
            </a:r>
            <a:r>
              <a:rPr lang="en-US" dirty="0" err="1">
                <a:solidFill>
                  <a:schemeClr val="accent1">
                    <a:lumMod val="50000"/>
                  </a:schemeClr>
                </a:solidFill>
              </a:rPr>
              <a:t>tính</a:t>
            </a:r>
            <a:endParaRPr lang="en-US" dirty="0">
              <a:solidFill>
                <a:schemeClr val="accent1">
                  <a:lumMod val="50000"/>
                </a:schemeClr>
              </a:solidFill>
            </a:endParaRPr>
          </a:p>
        </p:txBody>
      </p:sp>
      <p:sp>
        <p:nvSpPr>
          <p:cNvPr id="3" name="Content Placeholder 2">
            <a:extLst>
              <a:ext uri="{FF2B5EF4-FFF2-40B4-BE49-F238E27FC236}">
                <a16:creationId xmlns="" xmlns:a16="http://schemas.microsoft.com/office/drawing/2014/main" id="{22788C46-D0BC-4307-AE55-7601A139E7CB}"/>
              </a:ext>
            </a:extLst>
          </p:cNvPr>
          <p:cNvSpPr>
            <a:spLocks noGrp="1"/>
          </p:cNvSpPr>
          <p:nvPr>
            <p:ph idx="1"/>
          </p:nvPr>
        </p:nvSpPr>
        <p:spPr>
          <a:xfrm>
            <a:off x="1072206" y="1553605"/>
            <a:ext cx="4601973" cy="2803592"/>
          </a:xfrm>
        </p:spPr>
        <p:txBody>
          <a:bodyPr vert="horz" lIns="91440" tIns="45720" rIns="91440" bIns="45720" rtlCol="0" anchor="t">
            <a:noAutofit/>
          </a:bodyPr>
          <a:lstStyle/>
          <a:p>
            <a:pPr marL="457200" indent="-457200">
              <a:buFont typeface="Arial" panose="020B0604020202020204" pitchFamily="34" charset="0"/>
              <a:buChar char="•"/>
            </a:pPr>
            <a:r>
              <a:rPr lang="en-US" sz="3200" b="1" dirty="0" err="1"/>
              <a:t>Bộ</a:t>
            </a:r>
            <a:r>
              <a:rPr lang="en-US" sz="3200" b="1" dirty="0"/>
              <a:t> </a:t>
            </a:r>
            <a:r>
              <a:rPr lang="en-US" sz="3200" b="1" dirty="0" err="1"/>
              <a:t>xử</a:t>
            </a:r>
            <a:r>
              <a:rPr lang="en-US" sz="3200" b="1" dirty="0"/>
              <a:t> </a:t>
            </a:r>
            <a:r>
              <a:rPr lang="en-US" sz="3200" b="1" dirty="0" err="1"/>
              <a:t>lí</a:t>
            </a:r>
            <a:r>
              <a:rPr lang="en-US" sz="3200" b="1" dirty="0"/>
              <a:t> </a:t>
            </a:r>
            <a:r>
              <a:rPr lang="en-US" sz="3200" b="1" dirty="0" err="1"/>
              <a:t>trung</a:t>
            </a:r>
            <a:r>
              <a:rPr lang="en-US" sz="3200" b="1" dirty="0"/>
              <a:t> </a:t>
            </a:r>
            <a:r>
              <a:rPr lang="en-US" sz="3200" b="1" dirty="0" err="1"/>
              <a:t>tâm</a:t>
            </a:r>
            <a:endParaRPr lang="en-US" sz="3200" b="1" dirty="0"/>
          </a:p>
          <a:p>
            <a:pPr marL="457200" indent="-457200">
              <a:buFont typeface="Arial" panose="020B0604020202020204" pitchFamily="34" charset="0"/>
              <a:buChar char="•"/>
            </a:pPr>
            <a:r>
              <a:rPr lang="en-US" sz="3200" b="1" dirty="0" err="1"/>
              <a:t>Bộ</a:t>
            </a:r>
            <a:r>
              <a:rPr lang="en-US" sz="3200" b="1" dirty="0"/>
              <a:t> </a:t>
            </a:r>
            <a:r>
              <a:rPr lang="en-US" sz="3200" b="1" dirty="0" err="1"/>
              <a:t>nhớ</a:t>
            </a:r>
            <a:r>
              <a:rPr lang="en-US" sz="3200" b="1" dirty="0"/>
              <a:t> </a:t>
            </a:r>
            <a:r>
              <a:rPr lang="en-US" sz="3200" b="1" dirty="0" err="1"/>
              <a:t>trong</a:t>
            </a:r>
            <a:endParaRPr lang="en-US" sz="3200" b="1" dirty="0"/>
          </a:p>
          <a:p>
            <a:pPr marL="457200" indent="-457200">
              <a:buFont typeface="Arial" panose="020B0604020202020204" pitchFamily="34" charset="0"/>
              <a:buChar char="•"/>
            </a:pPr>
            <a:r>
              <a:rPr lang="en-US" sz="3200" b="1" dirty="0" err="1"/>
              <a:t>Bộ</a:t>
            </a:r>
            <a:r>
              <a:rPr lang="en-US" sz="3200" b="1" dirty="0"/>
              <a:t> </a:t>
            </a:r>
            <a:r>
              <a:rPr lang="en-US" sz="3200" b="1" dirty="0" err="1"/>
              <a:t>nhớ</a:t>
            </a:r>
            <a:r>
              <a:rPr lang="en-US" sz="3200" b="1" dirty="0"/>
              <a:t> </a:t>
            </a:r>
            <a:r>
              <a:rPr lang="en-US" sz="3200" b="1" dirty="0" err="1" smtClean="0"/>
              <a:t>ngoài</a:t>
            </a:r>
            <a:endParaRPr lang="en-US" sz="3200" b="1" dirty="0"/>
          </a:p>
          <a:p>
            <a:pPr marL="457200" indent="-457200">
              <a:buFont typeface="Arial" panose="020B0604020202020204" pitchFamily="34" charset="0"/>
              <a:buChar char="•"/>
            </a:pPr>
            <a:r>
              <a:rPr lang="en-US" sz="3200" b="1" dirty="0" err="1"/>
              <a:t>Thiết</a:t>
            </a:r>
            <a:r>
              <a:rPr lang="en-US" sz="3200" b="1" dirty="0"/>
              <a:t> </a:t>
            </a:r>
            <a:r>
              <a:rPr lang="en-US" sz="3200" b="1" dirty="0" err="1"/>
              <a:t>bị</a:t>
            </a:r>
            <a:r>
              <a:rPr lang="en-US" sz="3200" b="1" dirty="0"/>
              <a:t> </a:t>
            </a:r>
            <a:r>
              <a:rPr lang="en-US" sz="3200" b="1" dirty="0" err="1"/>
              <a:t>vào</a:t>
            </a:r>
            <a:endParaRPr lang="en-US" sz="3200" b="1" dirty="0"/>
          </a:p>
          <a:p>
            <a:pPr marL="457200" indent="-457200">
              <a:buFont typeface="Arial" panose="020B0604020202020204" pitchFamily="34" charset="0"/>
              <a:buChar char="•"/>
            </a:pPr>
            <a:r>
              <a:rPr lang="en-US" sz="3200" b="1" dirty="0" err="1"/>
              <a:t>Thiết</a:t>
            </a:r>
            <a:r>
              <a:rPr lang="en-US" sz="3200" b="1" dirty="0"/>
              <a:t> </a:t>
            </a:r>
            <a:r>
              <a:rPr lang="en-US" sz="3200" b="1" dirty="0" err="1"/>
              <a:t>bị</a:t>
            </a:r>
            <a:r>
              <a:rPr lang="en-US" sz="3200" b="1" dirty="0"/>
              <a:t> </a:t>
            </a:r>
            <a:r>
              <a:rPr lang="en-US" sz="3200" b="1" dirty="0" err="1"/>
              <a:t>ra</a:t>
            </a:r>
            <a:endParaRPr lang="en-US" sz="3200" b="1" dirty="0"/>
          </a:p>
          <a:p>
            <a:endParaRPr lang="en-US" sz="3200" b="1" dirty="0"/>
          </a:p>
        </p:txBody>
      </p:sp>
      <p:grpSp>
        <p:nvGrpSpPr>
          <p:cNvPr id="22" name="Group 21">
            <a:extLst>
              <a:ext uri="{FF2B5EF4-FFF2-40B4-BE49-F238E27FC236}">
                <a16:creationId xmlns="" xmlns:a16="http://schemas.microsoft.com/office/drawing/2014/main" id="{0F23188E-17A8-4A9A-BCC0-14CECBF6C89B}"/>
              </a:ext>
            </a:extLst>
          </p:cNvPr>
          <p:cNvGrpSpPr/>
          <p:nvPr/>
        </p:nvGrpSpPr>
        <p:grpSpPr>
          <a:xfrm>
            <a:off x="6245678" y="851997"/>
            <a:ext cx="5493506" cy="4572000"/>
            <a:chOff x="6245678" y="851997"/>
            <a:chExt cx="5493506" cy="4572000"/>
          </a:xfrm>
        </p:grpSpPr>
        <p:sp>
          <p:nvSpPr>
            <p:cNvPr id="14" name="Text Box 9" descr="Bản mạch chính">
              <a:extLst>
                <a:ext uri="{FF2B5EF4-FFF2-40B4-BE49-F238E27FC236}">
                  <a16:creationId xmlns="" xmlns:a16="http://schemas.microsoft.com/office/drawing/2014/main" id="{A5014EB2-2D43-484C-A156-CCE6DCB26A47}"/>
                </a:ext>
              </a:extLst>
            </p:cNvPr>
            <p:cNvSpPr txBox="1">
              <a:spLocks noChangeArrowheads="1"/>
            </p:cNvSpPr>
            <p:nvPr/>
          </p:nvSpPr>
          <p:spPr bwMode="auto">
            <a:xfrm>
              <a:off x="7316338" y="1766397"/>
              <a:ext cx="3352800" cy="3657600"/>
            </a:xfrm>
            <a:prstGeom prst="rect">
              <a:avLst/>
            </a:prstGeom>
            <a:solidFill>
              <a:schemeClr val="accent6">
                <a:lumMod val="40000"/>
                <a:lumOff val="60000"/>
              </a:schemeClr>
            </a:solidFill>
            <a:ln w="38160" cap="flat">
              <a:solidFill>
                <a:schemeClr val="tx1"/>
              </a:solidFill>
              <a:miter lim="800000"/>
              <a:headEnd/>
              <a:tailEnd/>
            </a:ln>
            <a:effec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7" name="Text Box 2">
              <a:extLst>
                <a:ext uri="{FF2B5EF4-FFF2-40B4-BE49-F238E27FC236}">
                  <a16:creationId xmlns="" xmlns:a16="http://schemas.microsoft.com/office/drawing/2014/main" id="{78A64EAF-78AB-459C-A1BC-4B149BC9DB17}"/>
                </a:ext>
              </a:extLst>
            </p:cNvPr>
            <p:cNvSpPr txBox="1">
              <a:spLocks noChangeArrowheads="1"/>
            </p:cNvSpPr>
            <p:nvPr/>
          </p:nvSpPr>
          <p:spPr bwMode="auto">
            <a:xfrm rot="5400000">
              <a:off x="5348758" y="3078059"/>
              <a:ext cx="2247900" cy="454059"/>
            </a:xfrm>
            <a:prstGeom prst="rect">
              <a:avLst/>
            </a:prstGeom>
            <a:solidFill>
              <a:srgbClr val="FD8073"/>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400" b="1" dirty="0" err="1">
                  <a:solidFill>
                    <a:schemeClr val="tx1"/>
                  </a:solidFill>
                  <a:latin typeface="+mn-lt"/>
                </a:rPr>
                <a:t>Thiết</a:t>
              </a:r>
              <a:r>
                <a:rPr lang="en-US" altLang="en-US" sz="2400" b="1" dirty="0">
                  <a:solidFill>
                    <a:schemeClr val="tx1"/>
                  </a:solidFill>
                  <a:latin typeface="+mn-lt"/>
                </a:rPr>
                <a:t> </a:t>
              </a:r>
              <a:r>
                <a:rPr lang="en-US" altLang="en-US" sz="2400" b="1" dirty="0" err="1">
                  <a:solidFill>
                    <a:schemeClr val="tx1"/>
                  </a:solidFill>
                  <a:latin typeface="+mn-lt"/>
                </a:rPr>
                <a:t>bị</a:t>
              </a:r>
              <a:r>
                <a:rPr lang="en-US" altLang="en-US" sz="2400" b="1" dirty="0">
                  <a:solidFill>
                    <a:schemeClr val="tx1"/>
                  </a:solidFill>
                  <a:latin typeface="+mn-lt"/>
                </a:rPr>
                <a:t> </a:t>
              </a:r>
              <a:r>
                <a:rPr lang="en-US" altLang="en-US" sz="2400" b="1" dirty="0" err="1">
                  <a:solidFill>
                    <a:schemeClr val="tx1"/>
                  </a:solidFill>
                  <a:latin typeface="+mn-lt"/>
                </a:rPr>
                <a:t>vào</a:t>
              </a:r>
              <a:endParaRPr lang="en-US" altLang="en-US" sz="2800" b="1" dirty="0">
                <a:solidFill>
                  <a:schemeClr val="tx1"/>
                </a:solidFill>
                <a:latin typeface="+mn-lt"/>
              </a:endParaRPr>
            </a:p>
          </p:txBody>
        </p:sp>
        <p:sp>
          <p:nvSpPr>
            <p:cNvPr id="8" name="Text Box 3">
              <a:extLst>
                <a:ext uri="{FF2B5EF4-FFF2-40B4-BE49-F238E27FC236}">
                  <a16:creationId xmlns="" xmlns:a16="http://schemas.microsoft.com/office/drawing/2014/main" id="{0A287225-F432-44A7-8EEF-B82A2BD3D90A}"/>
                </a:ext>
              </a:extLst>
            </p:cNvPr>
            <p:cNvSpPr txBox="1">
              <a:spLocks noChangeArrowheads="1"/>
            </p:cNvSpPr>
            <p:nvPr/>
          </p:nvSpPr>
          <p:spPr bwMode="auto">
            <a:xfrm rot="5400000">
              <a:off x="10396953" y="3086808"/>
              <a:ext cx="2247900" cy="436562"/>
            </a:xfrm>
            <a:prstGeom prst="rect">
              <a:avLst/>
            </a:prstGeom>
            <a:solidFill>
              <a:srgbClr val="FD8073"/>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400" b="1" dirty="0" err="1">
                  <a:solidFill>
                    <a:schemeClr val="tx1"/>
                  </a:solidFill>
                  <a:latin typeface="+mn-lt"/>
                </a:rPr>
                <a:t>Thiết</a:t>
              </a:r>
              <a:r>
                <a:rPr lang="en-US" altLang="en-US" sz="2400" b="1" dirty="0">
                  <a:solidFill>
                    <a:schemeClr val="tx1"/>
                  </a:solidFill>
                  <a:latin typeface="+mn-lt"/>
                </a:rPr>
                <a:t> </a:t>
              </a:r>
              <a:r>
                <a:rPr lang="en-US" altLang="en-US" sz="2400" b="1" dirty="0" err="1">
                  <a:solidFill>
                    <a:schemeClr val="tx1"/>
                  </a:solidFill>
                  <a:latin typeface="+mn-lt"/>
                </a:rPr>
                <a:t>bị</a:t>
              </a:r>
              <a:r>
                <a:rPr lang="en-US" altLang="en-US" sz="2400" b="1" dirty="0">
                  <a:solidFill>
                    <a:schemeClr val="tx1"/>
                  </a:solidFill>
                  <a:latin typeface="+mn-lt"/>
                </a:rPr>
                <a:t> </a:t>
              </a:r>
              <a:r>
                <a:rPr lang="en-US" altLang="en-US" sz="2400" b="1" dirty="0" err="1">
                  <a:solidFill>
                    <a:schemeClr val="tx1"/>
                  </a:solidFill>
                  <a:latin typeface="+mn-lt"/>
                </a:rPr>
                <a:t>ra</a:t>
              </a:r>
              <a:endParaRPr lang="en-US" altLang="en-US" sz="2400" b="1" dirty="0">
                <a:solidFill>
                  <a:schemeClr val="tx1"/>
                </a:solidFill>
                <a:latin typeface="+mn-lt"/>
              </a:endParaRPr>
            </a:p>
          </p:txBody>
        </p:sp>
        <p:sp>
          <p:nvSpPr>
            <p:cNvPr id="9" name="Text Box 4">
              <a:hlinkClick r:id="rId2" action="ppaction://hlinksldjump"/>
              <a:extLst>
                <a:ext uri="{FF2B5EF4-FFF2-40B4-BE49-F238E27FC236}">
                  <a16:creationId xmlns="" xmlns:a16="http://schemas.microsoft.com/office/drawing/2014/main" id="{6A1C8692-9F32-48DE-A391-229B83D0FDA0}"/>
                </a:ext>
              </a:extLst>
            </p:cNvPr>
            <p:cNvSpPr txBox="1">
              <a:spLocks noChangeArrowheads="1"/>
            </p:cNvSpPr>
            <p:nvPr/>
          </p:nvSpPr>
          <p:spPr bwMode="auto">
            <a:xfrm>
              <a:off x="7468738" y="2500803"/>
              <a:ext cx="3086100" cy="1780193"/>
            </a:xfrm>
            <a:prstGeom prst="rect">
              <a:avLst/>
            </a:prstGeom>
            <a:solidFill>
              <a:srgbClr val="00B050"/>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400" b="1" dirty="0" err="1">
                  <a:solidFill>
                    <a:schemeClr val="tx1"/>
                  </a:solidFill>
                  <a:latin typeface="+mn-lt"/>
                </a:rPr>
                <a:t>Bộ</a:t>
              </a:r>
              <a:r>
                <a:rPr lang="en-US" altLang="en-US" sz="2400" b="1" dirty="0">
                  <a:solidFill>
                    <a:schemeClr val="tx1"/>
                  </a:solidFill>
                  <a:latin typeface="+mn-lt"/>
                </a:rPr>
                <a:t> </a:t>
              </a:r>
              <a:r>
                <a:rPr lang="en-US" altLang="en-US" sz="2400" b="1" dirty="0" err="1">
                  <a:solidFill>
                    <a:schemeClr val="tx1"/>
                  </a:solidFill>
                  <a:latin typeface="+mn-lt"/>
                </a:rPr>
                <a:t>xử</a:t>
              </a:r>
              <a:r>
                <a:rPr lang="en-US" altLang="en-US" sz="2400" b="1" dirty="0">
                  <a:solidFill>
                    <a:schemeClr val="tx1"/>
                  </a:solidFill>
                  <a:latin typeface="+mn-lt"/>
                </a:rPr>
                <a:t> </a:t>
              </a:r>
              <a:r>
                <a:rPr lang="en-US" altLang="en-US" sz="2400" b="1" dirty="0" err="1">
                  <a:solidFill>
                    <a:schemeClr val="tx1"/>
                  </a:solidFill>
                  <a:latin typeface="+mn-lt"/>
                </a:rPr>
                <a:t>lí</a:t>
              </a:r>
              <a:r>
                <a:rPr lang="en-US" altLang="en-US" sz="2400" b="1" dirty="0">
                  <a:solidFill>
                    <a:schemeClr val="tx1"/>
                  </a:solidFill>
                  <a:latin typeface="+mn-lt"/>
                </a:rPr>
                <a:t> </a:t>
              </a:r>
              <a:r>
                <a:rPr lang="en-US" altLang="en-US" sz="2400" b="1" dirty="0" err="1">
                  <a:solidFill>
                    <a:schemeClr val="tx1"/>
                  </a:solidFill>
                  <a:latin typeface="+mn-lt"/>
                </a:rPr>
                <a:t>trung</a:t>
              </a:r>
              <a:r>
                <a:rPr lang="en-US" altLang="en-US" sz="2400" b="1" dirty="0">
                  <a:solidFill>
                    <a:schemeClr val="tx1"/>
                  </a:solidFill>
                  <a:latin typeface="+mn-lt"/>
                </a:rPr>
                <a:t> </a:t>
              </a:r>
              <a:r>
                <a:rPr lang="en-US" altLang="en-US" sz="2400" b="1" dirty="0" err="1">
                  <a:solidFill>
                    <a:schemeClr val="tx1"/>
                  </a:solidFill>
                  <a:latin typeface="+mn-lt"/>
                </a:rPr>
                <a:t>tâm</a:t>
              </a:r>
              <a:endParaRPr lang="en-US" altLang="en-US" sz="2200" b="1" dirty="0">
                <a:solidFill>
                  <a:schemeClr val="tx1"/>
                </a:solidFill>
                <a:latin typeface="+mn-lt"/>
              </a:endParaRPr>
            </a:p>
          </p:txBody>
        </p:sp>
        <p:sp>
          <p:nvSpPr>
            <p:cNvPr id="10" name="Line 5">
              <a:extLst>
                <a:ext uri="{FF2B5EF4-FFF2-40B4-BE49-F238E27FC236}">
                  <a16:creationId xmlns="" xmlns:a16="http://schemas.microsoft.com/office/drawing/2014/main" id="{65E10A22-DC9D-4D30-A459-15E3F492CD17}"/>
                </a:ext>
              </a:extLst>
            </p:cNvPr>
            <p:cNvSpPr>
              <a:spLocks noChangeShapeType="1"/>
            </p:cNvSpPr>
            <p:nvPr/>
          </p:nvSpPr>
          <p:spPr bwMode="auto">
            <a:xfrm>
              <a:off x="6718787" y="3403109"/>
              <a:ext cx="571500" cy="1588"/>
            </a:xfrm>
            <a:prstGeom prst="line">
              <a:avLst/>
            </a:prstGeom>
            <a:noFill/>
            <a:ln w="572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1" name="Line 6">
              <a:extLst>
                <a:ext uri="{FF2B5EF4-FFF2-40B4-BE49-F238E27FC236}">
                  <a16:creationId xmlns="" xmlns:a16="http://schemas.microsoft.com/office/drawing/2014/main" id="{C87C115B-FD43-49C6-9614-0E2C18CD9194}"/>
                </a:ext>
              </a:extLst>
            </p:cNvPr>
            <p:cNvSpPr>
              <a:spLocks noChangeShapeType="1"/>
            </p:cNvSpPr>
            <p:nvPr/>
          </p:nvSpPr>
          <p:spPr bwMode="auto">
            <a:xfrm>
              <a:off x="10681080" y="3404697"/>
              <a:ext cx="609600" cy="1588"/>
            </a:xfrm>
            <a:prstGeom prst="line">
              <a:avLst/>
            </a:prstGeom>
            <a:noFill/>
            <a:ln w="572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2" name="Text Box 7">
              <a:extLst>
                <a:ext uri="{FF2B5EF4-FFF2-40B4-BE49-F238E27FC236}">
                  <a16:creationId xmlns="" xmlns:a16="http://schemas.microsoft.com/office/drawing/2014/main" id="{702A9D47-29EB-4A58-9F24-C309E441D3B6}"/>
                </a:ext>
              </a:extLst>
            </p:cNvPr>
            <p:cNvSpPr txBox="1">
              <a:spLocks noChangeArrowheads="1"/>
            </p:cNvSpPr>
            <p:nvPr/>
          </p:nvSpPr>
          <p:spPr bwMode="auto">
            <a:xfrm>
              <a:off x="7773538" y="3037917"/>
              <a:ext cx="990600" cy="1143000"/>
            </a:xfrm>
            <a:prstGeom prst="rect">
              <a:avLst/>
            </a:prstGeom>
            <a:solidFill>
              <a:schemeClr val="accent6">
                <a:lumMod val="75000"/>
              </a:schemeClr>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dirty="0" err="1">
                  <a:solidFill>
                    <a:schemeClr val="tx1"/>
                  </a:solidFill>
                  <a:latin typeface="+mn-lt"/>
                </a:rPr>
                <a:t>Bộ</a:t>
              </a:r>
              <a:r>
                <a:rPr lang="en-US" altLang="en-US" sz="2200" dirty="0">
                  <a:solidFill>
                    <a:schemeClr val="tx1"/>
                  </a:solidFill>
                  <a:latin typeface="+mn-lt"/>
                </a:rPr>
                <a:t> </a:t>
              </a:r>
              <a:r>
                <a:rPr lang="en-US" altLang="en-US" sz="2200" dirty="0" err="1">
                  <a:solidFill>
                    <a:schemeClr val="tx1"/>
                  </a:solidFill>
                  <a:latin typeface="+mn-lt"/>
                </a:rPr>
                <a:t>điều</a:t>
              </a:r>
              <a:r>
                <a:rPr lang="en-US" altLang="en-US" sz="2200" dirty="0">
                  <a:solidFill>
                    <a:schemeClr val="tx1"/>
                  </a:solidFill>
                  <a:latin typeface="+mn-lt"/>
                </a:rPr>
                <a:t> </a:t>
              </a:r>
              <a:r>
                <a:rPr lang="en-US" altLang="en-US" sz="2200" dirty="0" err="1">
                  <a:solidFill>
                    <a:schemeClr val="tx1"/>
                  </a:solidFill>
                  <a:latin typeface="+mn-lt"/>
                </a:rPr>
                <a:t>khiển</a:t>
              </a:r>
              <a:endParaRPr lang="en-US" altLang="en-US" sz="2200" dirty="0">
                <a:solidFill>
                  <a:schemeClr val="tx1"/>
                </a:solidFill>
                <a:latin typeface="+mn-lt"/>
              </a:endParaRPr>
            </a:p>
          </p:txBody>
        </p:sp>
        <p:sp>
          <p:nvSpPr>
            <p:cNvPr id="13" name="Text Box 8">
              <a:extLst>
                <a:ext uri="{FF2B5EF4-FFF2-40B4-BE49-F238E27FC236}">
                  <a16:creationId xmlns="" xmlns:a16="http://schemas.microsoft.com/office/drawing/2014/main" id="{071263C2-9109-4425-97C4-491F7C38CB75}"/>
                </a:ext>
              </a:extLst>
            </p:cNvPr>
            <p:cNvSpPr txBox="1">
              <a:spLocks noChangeArrowheads="1"/>
            </p:cNvSpPr>
            <p:nvPr/>
          </p:nvSpPr>
          <p:spPr bwMode="auto">
            <a:xfrm>
              <a:off x="9254322" y="3037917"/>
              <a:ext cx="990600" cy="1143000"/>
            </a:xfrm>
            <a:prstGeom prst="rect">
              <a:avLst/>
            </a:prstGeom>
            <a:solidFill>
              <a:schemeClr val="accent6">
                <a:lumMod val="75000"/>
              </a:schemeClr>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dirty="0" err="1">
                  <a:solidFill>
                    <a:schemeClr val="tx1"/>
                  </a:solidFill>
                  <a:latin typeface="+mn-lt"/>
                </a:rPr>
                <a:t>Bộ</a:t>
              </a:r>
              <a:r>
                <a:rPr lang="en-US" altLang="en-US" sz="2200" dirty="0">
                  <a:solidFill>
                    <a:schemeClr val="tx1"/>
                  </a:solidFill>
                  <a:latin typeface="+mn-lt"/>
                </a:rPr>
                <a:t> </a:t>
              </a:r>
              <a:r>
                <a:rPr lang="en-US" altLang="en-US" sz="2200" dirty="0" err="1">
                  <a:solidFill>
                    <a:schemeClr val="tx1"/>
                  </a:solidFill>
                  <a:latin typeface="+mn-lt"/>
                </a:rPr>
                <a:t>số</a:t>
              </a:r>
              <a:r>
                <a:rPr lang="en-US" altLang="en-US" sz="2200" dirty="0">
                  <a:solidFill>
                    <a:schemeClr val="tx1"/>
                  </a:solidFill>
                  <a:latin typeface="+mn-lt"/>
                </a:rPr>
                <a:t> </a:t>
              </a:r>
              <a:r>
                <a:rPr lang="en-US" altLang="en-US" sz="2200" dirty="0" err="1">
                  <a:solidFill>
                    <a:schemeClr val="tx1"/>
                  </a:solidFill>
                  <a:latin typeface="+mn-lt"/>
                </a:rPr>
                <a:t>học</a:t>
              </a:r>
              <a:r>
                <a:rPr lang="en-US" altLang="en-US" sz="2200" dirty="0">
                  <a:solidFill>
                    <a:schemeClr val="tx1"/>
                  </a:solidFill>
                  <a:latin typeface="+mn-lt"/>
                </a:rPr>
                <a:t> /</a:t>
              </a:r>
            </a:p>
            <a:p>
              <a:pPr algn="ctr" defTabSz="457200" eaLnBrk="0" fontAlgn="base" hangingPunct="0">
                <a:spcBef>
                  <a:spcPct val="0"/>
                </a:spcBef>
                <a:spcAft>
                  <a:spcPct val="0"/>
                </a:spcAft>
                <a:buSzPct val="100000"/>
              </a:pPr>
              <a:r>
                <a:rPr lang="en-US" altLang="en-US" sz="2200" dirty="0" err="1">
                  <a:solidFill>
                    <a:schemeClr val="tx1"/>
                  </a:solidFill>
                  <a:latin typeface="+mn-lt"/>
                </a:rPr>
                <a:t>lôgic</a:t>
              </a:r>
              <a:endParaRPr lang="en-US" altLang="en-US" sz="2200" dirty="0">
                <a:solidFill>
                  <a:schemeClr val="tx1"/>
                </a:solidFill>
                <a:latin typeface="+mn-lt"/>
              </a:endParaRPr>
            </a:p>
          </p:txBody>
        </p:sp>
        <p:sp>
          <p:nvSpPr>
            <p:cNvPr id="15" name="Text Box 10">
              <a:extLst>
                <a:ext uri="{FF2B5EF4-FFF2-40B4-BE49-F238E27FC236}">
                  <a16:creationId xmlns="" xmlns:a16="http://schemas.microsoft.com/office/drawing/2014/main" id="{080634B8-5597-497B-AA85-AA3BF4418701}"/>
                </a:ext>
              </a:extLst>
            </p:cNvPr>
            <p:cNvSpPr txBox="1">
              <a:spLocks noChangeArrowheads="1"/>
            </p:cNvSpPr>
            <p:nvPr/>
          </p:nvSpPr>
          <p:spPr bwMode="auto">
            <a:xfrm>
              <a:off x="7468738" y="4739785"/>
              <a:ext cx="3048000" cy="531812"/>
            </a:xfrm>
            <a:prstGeom prst="rect">
              <a:avLst/>
            </a:prstGeom>
            <a:solidFill>
              <a:srgbClr val="FFC000"/>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400" b="1" dirty="0" err="1">
                  <a:solidFill>
                    <a:schemeClr val="tx1"/>
                  </a:solidFill>
                  <a:latin typeface="+mn-lt"/>
                </a:rPr>
                <a:t>Bộ</a:t>
              </a:r>
              <a:r>
                <a:rPr lang="en-US" altLang="en-US" sz="2400" b="1" dirty="0">
                  <a:solidFill>
                    <a:schemeClr val="tx1"/>
                  </a:solidFill>
                  <a:latin typeface="+mn-lt"/>
                </a:rPr>
                <a:t> </a:t>
              </a:r>
              <a:r>
                <a:rPr lang="en-US" altLang="en-US" sz="2400" b="1" dirty="0" err="1">
                  <a:solidFill>
                    <a:schemeClr val="tx1"/>
                  </a:solidFill>
                  <a:latin typeface="+mn-lt"/>
                </a:rPr>
                <a:t>nhớ</a:t>
              </a:r>
              <a:r>
                <a:rPr lang="en-US" altLang="en-US" sz="2400" b="1" dirty="0">
                  <a:solidFill>
                    <a:schemeClr val="tx1"/>
                  </a:solidFill>
                  <a:latin typeface="+mn-lt"/>
                </a:rPr>
                <a:t> </a:t>
              </a:r>
              <a:r>
                <a:rPr lang="en-US" altLang="en-US" sz="2400" b="1" dirty="0" err="1">
                  <a:solidFill>
                    <a:schemeClr val="tx1"/>
                  </a:solidFill>
                  <a:latin typeface="+mn-lt"/>
                </a:rPr>
                <a:t>trong</a:t>
              </a:r>
              <a:endParaRPr lang="en-US" altLang="en-US" sz="2200" b="1" dirty="0">
                <a:solidFill>
                  <a:schemeClr val="tx1"/>
                </a:solidFill>
                <a:latin typeface="+mn-lt"/>
              </a:endParaRPr>
            </a:p>
          </p:txBody>
        </p:sp>
        <p:sp>
          <p:nvSpPr>
            <p:cNvPr id="16" name="Line 11">
              <a:extLst>
                <a:ext uri="{FF2B5EF4-FFF2-40B4-BE49-F238E27FC236}">
                  <a16:creationId xmlns="" xmlns:a16="http://schemas.microsoft.com/office/drawing/2014/main" id="{20CE0A2F-2E4A-49F3-B37A-5B085E9AC6C9}"/>
                </a:ext>
              </a:extLst>
            </p:cNvPr>
            <p:cNvSpPr>
              <a:spLocks noChangeShapeType="1"/>
            </p:cNvSpPr>
            <p:nvPr/>
          </p:nvSpPr>
          <p:spPr bwMode="auto">
            <a:xfrm>
              <a:off x="8305352" y="4357197"/>
              <a:ext cx="1587" cy="304800"/>
            </a:xfrm>
            <a:prstGeom prst="line">
              <a:avLst/>
            </a:prstGeom>
            <a:noFill/>
            <a:ln w="3816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7" name="Line 12">
              <a:extLst>
                <a:ext uri="{FF2B5EF4-FFF2-40B4-BE49-F238E27FC236}">
                  <a16:creationId xmlns="" xmlns:a16="http://schemas.microsoft.com/office/drawing/2014/main" id="{C36D04B9-7321-4E07-A9E8-EA11E68DDC91}"/>
                </a:ext>
              </a:extLst>
            </p:cNvPr>
            <p:cNvSpPr>
              <a:spLocks noChangeShapeType="1"/>
            </p:cNvSpPr>
            <p:nvPr/>
          </p:nvSpPr>
          <p:spPr bwMode="auto">
            <a:xfrm flipV="1">
              <a:off x="9751564" y="4355611"/>
              <a:ext cx="3175" cy="307975"/>
            </a:xfrm>
            <a:prstGeom prst="line">
              <a:avLst/>
            </a:prstGeom>
            <a:noFill/>
            <a:ln w="3816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8" name="Text Box 13">
              <a:extLst>
                <a:ext uri="{FF2B5EF4-FFF2-40B4-BE49-F238E27FC236}">
                  <a16:creationId xmlns="" xmlns:a16="http://schemas.microsoft.com/office/drawing/2014/main" id="{7F3607A7-6876-469A-9B3A-F0A24A920757}"/>
                </a:ext>
              </a:extLst>
            </p:cNvPr>
            <p:cNvSpPr txBox="1">
              <a:spLocks noChangeArrowheads="1"/>
            </p:cNvSpPr>
            <p:nvPr/>
          </p:nvSpPr>
          <p:spPr bwMode="auto">
            <a:xfrm>
              <a:off x="7468738" y="851997"/>
              <a:ext cx="2971800" cy="533400"/>
            </a:xfrm>
            <a:prstGeom prst="rect">
              <a:avLst/>
            </a:prstGeom>
            <a:solidFill>
              <a:srgbClr val="FFC000"/>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400" b="1" dirty="0" err="1">
                  <a:solidFill>
                    <a:schemeClr val="tx1"/>
                  </a:solidFill>
                  <a:latin typeface="+mn-lt"/>
                </a:rPr>
                <a:t>Bộ</a:t>
              </a:r>
              <a:r>
                <a:rPr lang="en-US" altLang="en-US" sz="2400" b="1" dirty="0">
                  <a:solidFill>
                    <a:schemeClr val="tx1"/>
                  </a:solidFill>
                  <a:latin typeface="+mn-lt"/>
                </a:rPr>
                <a:t> </a:t>
              </a:r>
              <a:r>
                <a:rPr lang="en-US" altLang="en-US" sz="2400" b="1" dirty="0" err="1">
                  <a:solidFill>
                    <a:schemeClr val="tx1"/>
                  </a:solidFill>
                  <a:latin typeface="+mn-lt"/>
                </a:rPr>
                <a:t>nhớ</a:t>
              </a:r>
              <a:r>
                <a:rPr lang="en-US" altLang="en-US" sz="2400" b="1" dirty="0">
                  <a:solidFill>
                    <a:schemeClr val="tx1"/>
                  </a:solidFill>
                  <a:latin typeface="+mn-lt"/>
                </a:rPr>
                <a:t> </a:t>
              </a:r>
              <a:r>
                <a:rPr lang="en-US" altLang="en-US" sz="2400" b="1" dirty="0" err="1">
                  <a:solidFill>
                    <a:schemeClr val="tx1"/>
                  </a:solidFill>
                  <a:latin typeface="+mn-lt"/>
                </a:rPr>
                <a:t>ngoài</a:t>
              </a:r>
              <a:endParaRPr lang="en-US" altLang="en-US" sz="2800" b="1" dirty="0">
                <a:solidFill>
                  <a:schemeClr val="tx1"/>
                </a:solidFill>
                <a:latin typeface="+mn-lt"/>
              </a:endParaRPr>
            </a:p>
          </p:txBody>
        </p:sp>
        <p:sp>
          <p:nvSpPr>
            <p:cNvPr id="19" name="Line 14">
              <a:extLst>
                <a:ext uri="{FF2B5EF4-FFF2-40B4-BE49-F238E27FC236}">
                  <a16:creationId xmlns="" xmlns:a16="http://schemas.microsoft.com/office/drawing/2014/main" id="{3427438D-D3EE-47BB-AFF0-C3A869CDE4A1}"/>
                </a:ext>
              </a:extLst>
            </p:cNvPr>
            <p:cNvSpPr>
              <a:spLocks noChangeShapeType="1"/>
            </p:cNvSpPr>
            <p:nvPr/>
          </p:nvSpPr>
          <p:spPr bwMode="auto">
            <a:xfrm flipV="1">
              <a:off x="8419652" y="1383811"/>
              <a:ext cx="1587" cy="384175"/>
            </a:xfrm>
            <a:prstGeom prst="line">
              <a:avLst/>
            </a:prstGeom>
            <a:noFill/>
            <a:ln w="28440" cap="flat">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20" name="Line 15">
              <a:extLst>
                <a:ext uri="{FF2B5EF4-FFF2-40B4-BE49-F238E27FC236}">
                  <a16:creationId xmlns="" xmlns:a16="http://schemas.microsoft.com/office/drawing/2014/main" id="{07478D00-F627-42B6-8A56-3CC121784380}"/>
                </a:ext>
              </a:extLst>
            </p:cNvPr>
            <p:cNvSpPr>
              <a:spLocks noChangeShapeType="1"/>
            </p:cNvSpPr>
            <p:nvPr/>
          </p:nvSpPr>
          <p:spPr bwMode="auto">
            <a:xfrm flipV="1">
              <a:off x="9449939" y="1383811"/>
              <a:ext cx="3175" cy="384175"/>
            </a:xfrm>
            <a:prstGeom prst="line">
              <a:avLst/>
            </a:prstGeom>
            <a:noFill/>
            <a:ln w="284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21" name="TextBox 20">
              <a:extLst>
                <a:ext uri="{FF2B5EF4-FFF2-40B4-BE49-F238E27FC236}">
                  <a16:creationId xmlns="" xmlns:a16="http://schemas.microsoft.com/office/drawing/2014/main" id="{242909EC-EF05-43EE-9BE2-EFDC3F0C2D53}"/>
                </a:ext>
              </a:extLst>
            </p:cNvPr>
            <p:cNvSpPr txBox="1"/>
            <p:nvPr/>
          </p:nvSpPr>
          <p:spPr>
            <a:xfrm>
              <a:off x="7984577" y="1921629"/>
              <a:ext cx="2039341" cy="430887"/>
            </a:xfrm>
            <a:prstGeom prst="rect">
              <a:avLst/>
            </a:prstGeom>
            <a:noFill/>
          </p:spPr>
          <p:txBody>
            <a:bodyPr wrap="none" rtlCol="0">
              <a:spAutoFit/>
            </a:bodyPr>
            <a:lstStyle/>
            <a:p>
              <a:r>
                <a:rPr lang="en-US" sz="2200" b="1" dirty="0" err="1"/>
                <a:t>Bản</a:t>
              </a:r>
              <a:r>
                <a:rPr lang="en-US" sz="2200" b="1" dirty="0"/>
                <a:t> </a:t>
              </a:r>
              <a:r>
                <a:rPr lang="en-US" sz="2200" b="1" dirty="0" err="1"/>
                <a:t>mạch</a:t>
              </a:r>
              <a:r>
                <a:rPr lang="en-US" sz="2200" b="1" dirty="0"/>
                <a:t> </a:t>
              </a:r>
              <a:r>
                <a:rPr lang="en-US" sz="2200" b="1" dirty="0" err="1"/>
                <a:t>chính</a:t>
              </a:r>
              <a:endParaRPr lang="en-US" sz="2200" b="1" dirty="0"/>
            </a:p>
          </p:txBody>
        </p:sp>
      </p:grpSp>
      <p:sp>
        <p:nvSpPr>
          <p:cNvPr id="23" name="TextBox 22">
            <a:extLst>
              <a:ext uri="{FF2B5EF4-FFF2-40B4-BE49-F238E27FC236}">
                <a16:creationId xmlns="" xmlns:a16="http://schemas.microsoft.com/office/drawing/2014/main" id="{B9F166CD-51F5-4929-94BA-52937C5B984F}"/>
              </a:ext>
            </a:extLst>
          </p:cNvPr>
          <p:cNvSpPr txBox="1"/>
          <p:nvPr/>
        </p:nvSpPr>
        <p:spPr>
          <a:xfrm>
            <a:off x="1290947" y="5132804"/>
            <a:ext cx="6391645" cy="954107"/>
          </a:xfrm>
          <a:prstGeom prst="rect">
            <a:avLst/>
          </a:prstGeom>
          <a:noFill/>
        </p:spPr>
        <p:txBody>
          <a:bodyPr wrap="square" rtlCol="0">
            <a:spAutoFit/>
          </a:bodyPr>
          <a:lstStyle/>
          <a:p>
            <a:r>
              <a:rPr lang="en-US" sz="2800" b="1" dirty="0" err="1">
                <a:solidFill>
                  <a:schemeClr val="accent1">
                    <a:lumMod val="75000"/>
                  </a:schemeClr>
                </a:solidFill>
              </a:rPr>
              <a:t>Em</a:t>
            </a:r>
            <a:r>
              <a:rPr lang="en-US" sz="2800" b="1" dirty="0">
                <a:solidFill>
                  <a:schemeClr val="accent1">
                    <a:lumMod val="75000"/>
                  </a:schemeClr>
                </a:solidFill>
              </a:rPr>
              <a:t> </a:t>
            </a:r>
            <a:r>
              <a:rPr lang="en-US" sz="2800" b="1" dirty="0" err="1">
                <a:solidFill>
                  <a:schemeClr val="accent1">
                    <a:lumMod val="75000"/>
                  </a:schemeClr>
                </a:solidFill>
              </a:rPr>
              <a:t>có</a:t>
            </a:r>
            <a:r>
              <a:rPr lang="en-US" sz="2800" b="1" dirty="0">
                <a:solidFill>
                  <a:schemeClr val="accent1">
                    <a:lumMod val="75000"/>
                  </a:schemeClr>
                </a:solidFill>
              </a:rPr>
              <a:t> </a:t>
            </a:r>
            <a:r>
              <a:rPr lang="en-US" sz="2800" b="1" dirty="0" err="1">
                <a:solidFill>
                  <a:schemeClr val="accent1">
                    <a:lumMod val="75000"/>
                  </a:schemeClr>
                </a:solidFill>
              </a:rPr>
              <a:t>biết</a:t>
            </a:r>
            <a:r>
              <a:rPr lang="en-US" sz="2800" b="1" dirty="0">
                <a:solidFill>
                  <a:schemeClr val="accent1">
                    <a:lumMod val="75000"/>
                  </a:schemeClr>
                </a:solidFill>
              </a:rPr>
              <a:t> </a:t>
            </a:r>
            <a:r>
              <a:rPr lang="en-US" sz="2800" b="1" dirty="0" err="1">
                <a:solidFill>
                  <a:schemeClr val="accent1">
                    <a:lumMod val="75000"/>
                  </a:schemeClr>
                </a:solidFill>
              </a:rPr>
              <a:t>cụ</a:t>
            </a:r>
            <a:r>
              <a:rPr lang="en-US" sz="2800" b="1" dirty="0">
                <a:solidFill>
                  <a:schemeClr val="accent1">
                    <a:lumMod val="75000"/>
                  </a:schemeClr>
                </a:solidFill>
              </a:rPr>
              <a:t> </a:t>
            </a:r>
            <a:r>
              <a:rPr lang="en-US" sz="2800" b="1" dirty="0" err="1">
                <a:solidFill>
                  <a:schemeClr val="accent1">
                    <a:lumMod val="75000"/>
                  </a:schemeClr>
                </a:solidFill>
              </a:rPr>
              <a:t>thể</a:t>
            </a:r>
            <a:r>
              <a:rPr lang="en-US" sz="2800" b="1" dirty="0">
                <a:solidFill>
                  <a:schemeClr val="accent1">
                    <a:lumMod val="75000"/>
                  </a:schemeClr>
                </a:solidFill>
              </a:rPr>
              <a:t> </a:t>
            </a:r>
            <a:r>
              <a:rPr lang="en-US" sz="2800" b="1" dirty="0" err="1">
                <a:solidFill>
                  <a:schemeClr val="accent1">
                    <a:lumMod val="75000"/>
                  </a:schemeClr>
                </a:solidFill>
              </a:rPr>
              <a:t>trong</a:t>
            </a:r>
            <a:r>
              <a:rPr lang="en-US" sz="2800" b="1" dirty="0">
                <a:solidFill>
                  <a:schemeClr val="accent1">
                    <a:lumMod val="75000"/>
                  </a:schemeClr>
                </a:solidFill>
              </a:rPr>
              <a:t> </a:t>
            </a:r>
            <a:r>
              <a:rPr lang="en-US" sz="2800" b="1" dirty="0" err="1">
                <a:solidFill>
                  <a:schemeClr val="accent1">
                    <a:lumMod val="75000"/>
                  </a:schemeClr>
                </a:solidFill>
              </a:rPr>
              <a:t>thân</a:t>
            </a:r>
            <a:r>
              <a:rPr lang="en-US" sz="2800" b="1" dirty="0">
                <a:solidFill>
                  <a:schemeClr val="accent1">
                    <a:lumMod val="75000"/>
                  </a:schemeClr>
                </a:solidFill>
              </a:rPr>
              <a:t> </a:t>
            </a:r>
            <a:r>
              <a:rPr lang="en-US" sz="2800" b="1" dirty="0" err="1" smtClean="0">
                <a:solidFill>
                  <a:schemeClr val="accent1">
                    <a:lumMod val="75000"/>
                  </a:schemeClr>
                </a:solidFill>
              </a:rPr>
              <a:t>máy</a:t>
            </a:r>
            <a:r>
              <a:rPr lang="en-US" sz="2800" b="1" dirty="0" smtClean="0">
                <a:solidFill>
                  <a:schemeClr val="accent1">
                    <a:lumMod val="75000"/>
                  </a:schemeClr>
                </a:solidFill>
              </a:rPr>
              <a:t> </a:t>
            </a:r>
            <a:r>
              <a:rPr lang="en-US" sz="2800" b="1" dirty="0" err="1" smtClean="0">
                <a:solidFill>
                  <a:schemeClr val="accent1">
                    <a:lumMod val="75000"/>
                  </a:schemeClr>
                </a:solidFill>
              </a:rPr>
              <a:t>tính</a:t>
            </a:r>
            <a:r>
              <a:rPr lang="en-US" sz="2800" b="1" dirty="0" smtClean="0">
                <a:solidFill>
                  <a:schemeClr val="accent1">
                    <a:lumMod val="75000"/>
                  </a:schemeClr>
                </a:solidFill>
              </a:rPr>
              <a:t> </a:t>
            </a:r>
            <a:r>
              <a:rPr lang="en-US" sz="2800" b="1" dirty="0" err="1" smtClean="0">
                <a:solidFill>
                  <a:schemeClr val="accent1">
                    <a:lumMod val="75000"/>
                  </a:schemeClr>
                </a:solidFill>
              </a:rPr>
              <a:t>có</a:t>
            </a:r>
            <a:r>
              <a:rPr lang="en-US" sz="2800" b="1" dirty="0" smtClean="0">
                <a:solidFill>
                  <a:schemeClr val="accent1">
                    <a:lumMod val="75000"/>
                  </a:schemeClr>
                </a:solidFill>
              </a:rPr>
              <a:t> </a:t>
            </a:r>
            <a:r>
              <a:rPr lang="en-US" sz="2800" b="1" dirty="0" err="1">
                <a:solidFill>
                  <a:schemeClr val="accent1">
                    <a:lumMod val="75000"/>
                  </a:schemeClr>
                </a:solidFill>
              </a:rPr>
              <a:t>những</a:t>
            </a:r>
            <a:r>
              <a:rPr lang="en-US" sz="2800" b="1" dirty="0">
                <a:solidFill>
                  <a:schemeClr val="accent1">
                    <a:lumMod val="75000"/>
                  </a:schemeClr>
                </a:solidFill>
              </a:rPr>
              <a:t> </a:t>
            </a:r>
            <a:r>
              <a:rPr lang="en-US" sz="2800" b="1" dirty="0" err="1">
                <a:solidFill>
                  <a:schemeClr val="accent1">
                    <a:lumMod val="75000"/>
                  </a:schemeClr>
                </a:solidFill>
              </a:rPr>
              <a:t>bộ</a:t>
            </a:r>
            <a:r>
              <a:rPr lang="en-US" sz="2800" b="1" dirty="0">
                <a:solidFill>
                  <a:schemeClr val="accent1">
                    <a:lumMod val="75000"/>
                  </a:schemeClr>
                </a:solidFill>
              </a:rPr>
              <a:t> </a:t>
            </a:r>
            <a:r>
              <a:rPr lang="en-US" sz="2800" b="1" dirty="0" err="1">
                <a:solidFill>
                  <a:schemeClr val="accent1">
                    <a:lumMod val="75000"/>
                  </a:schemeClr>
                </a:solidFill>
              </a:rPr>
              <a:t>phận</a:t>
            </a:r>
            <a:r>
              <a:rPr lang="en-US" sz="2800" b="1" dirty="0">
                <a:solidFill>
                  <a:schemeClr val="accent1">
                    <a:lumMod val="75000"/>
                  </a:schemeClr>
                </a:solidFill>
              </a:rPr>
              <a:t> </a:t>
            </a:r>
            <a:r>
              <a:rPr lang="en-US" sz="2800" b="1" dirty="0" err="1">
                <a:solidFill>
                  <a:schemeClr val="accent1">
                    <a:lumMod val="75000"/>
                  </a:schemeClr>
                </a:solidFill>
              </a:rPr>
              <a:t>nào</a:t>
            </a:r>
            <a:r>
              <a:rPr lang="en-US" sz="2800" b="1" dirty="0">
                <a:solidFill>
                  <a:schemeClr val="accent1">
                    <a:lumMod val="75000"/>
                  </a:schemeClr>
                </a:solidFill>
              </a:rPr>
              <a:t> </a:t>
            </a:r>
            <a:r>
              <a:rPr lang="en-US" sz="2800" b="1" dirty="0" err="1">
                <a:solidFill>
                  <a:schemeClr val="accent1">
                    <a:lumMod val="75000"/>
                  </a:schemeClr>
                </a:solidFill>
              </a:rPr>
              <a:t>không</a:t>
            </a:r>
            <a:r>
              <a:rPr lang="en-US" sz="2800" b="1" dirty="0">
                <a:solidFill>
                  <a:schemeClr val="accent1">
                    <a:lumMod val="75000"/>
                  </a:schemeClr>
                </a:solidFill>
              </a:rPr>
              <a:t>?</a:t>
            </a:r>
          </a:p>
        </p:txBody>
      </p:sp>
      <p:pic>
        <p:nvPicPr>
          <p:cNvPr id="24" name="Picture 23" descr="question_pop_up_from_box_rotate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013" y="5049883"/>
            <a:ext cx="1041194" cy="9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2</a:t>
            </a:fld>
            <a:endParaRPr lang="en-US" sz="1200" dirty="0"/>
          </a:p>
        </p:txBody>
      </p:sp>
    </p:spTree>
    <p:extLst>
      <p:ext uri="{BB962C8B-B14F-4D97-AF65-F5344CB8AC3E}">
        <p14:creationId xmlns:p14="http://schemas.microsoft.com/office/powerpoint/2010/main" val="132560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80">
                                          <p:stCondLst>
                                            <p:cond delay="0"/>
                                          </p:stCondLst>
                                        </p:cTn>
                                        <p:tgtEl>
                                          <p:spTgt spid="24"/>
                                        </p:tgtEl>
                                      </p:cBhvr>
                                    </p:animEffect>
                                    <p:anim calcmode="lin" valueType="num">
                                      <p:cBhvr>
                                        <p:cTn id="1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7" dur="26">
                                          <p:stCondLst>
                                            <p:cond delay="650"/>
                                          </p:stCondLst>
                                        </p:cTn>
                                        <p:tgtEl>
                                          <p:spTgt spid="24"/>
                                        </p:tgtEl>
                                      </p:cBhvr>
                                      <p:to x="100000" y="60000"/>
                                    </p:animScale>
                                    <p:animScale>
                                      <p:cBhvr>
                                        <p:cTn id="18" dur="166" decel="50000">
                                          <p:stCondLst>
                                            <p:cond delay="676"/>
                                          </p:stCondLst>
                                        </p:cTn>
                                        <p:tgtEl>
                                          <p:spTgt spid="24"/>
                                        </p:tgtEl>
                                      </p:cBhvr>
                                      <p:to x="100000" y="100000"/>
                                    </p:animScale>
                                    <p:animScale>
                                      <p:cBhvr>
                                        <p:cTn id="19" dur="26">
                                          <p:stCondLst>
                                            <p:cond delay="1312"/>
                                          </p:stCondLst>
                                        </p:cTn>
                                        <p:tgtEl>
                                          <p:spTgt spid="24"/>
                                        </p:tgtEl>
                                      </p:cBhvr>
                                      <p:to x="100000" y="80000"/>
                                    </p:animScale>
                                    <p:animScale>
                                      <p:cBhvr>
                                        <p:cTn id="20" dur="166" decel="50000">
                                          <p:stCondLst>
                                            <p:cond delay="1338"/>
                                          </p:stCondLst>
                                        </p:cTn>
                                        <p:tgtEl>
                                          <p:spTgt spid="24"/>
                                        </p:tgtEl>
                                      </p:cBhvr>
                                      <p:to x="100000" y="100000"/>
                                    </p:animScale>
                                    <p:animScale>
                                      <p:cBhvr>
                                        <p:cTn id="21" dur="26">
                                          <p:stCondLst>
                                            <p:cond delay="1642"/>
                                          </p:stCondLst>
                                        </p:cTn>
                                        <p:tgtEl>
                                          <p:spTgt spid="24"/>
                                        </p:tgtEl>
                                      </p:cBhvr>
                                      <p:to x="100000" y="90000"/>
                                    </p:animScale>
                                    <p:animScale>
                                      <p:cBhvr>
                                        <p:cTn id="22" dur="166" decel="50000">
                                          <p:stCondLst>
                                            <p:cond delay="1668"/>
                                          </p:stCondLst>
                                        </p:cTn>
                                        <p:tgtEl>
                                          <p:spTgt spid="24"/>
                                        </p:tgtEl>
                                      </p:cBhvr>
                                      <p:to x="100000" y="100000"/>
                                    </p:animScale>
                                    <p:animScale>
                                      <p:cBhvr>
                                        <p:cTn id="23" dur="26">
                                          <p:stCondLst>
                                            <p:cond delay="1808"/>
                                          </p:stCondLst>
                                        </p:cTn>
                                        <p:tgtEl>
                                          <p:spTgt spid="24"/>
                                        </p:tgtEl>
                                      </p:cBhvr>
                                      <p:to x="100000" y="95000"/>
                                    </p:animScale>
                                    <p:animScale>
                                      <p:cBhvr>
                                        <p:cTn id="24"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9"/>
          <p:cNvGrpSpPr/>
          <p:nvPr/>
        </p:nvGrpSpPr>
        <p:grpSpPr>
          <a:xfrm>
            <a:off x="254000" y="228600"/>
            <a:ext cx="11684000" cy="64008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0871200" y="482601"/>
            <a:ext cx="216523" cy="216523"/>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0496467" y="482601"/>
            <a:ext cx="216523" cy="216523"/>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1245933" y="482601"/>
            <a:ext cx="216523" cy="216523"/>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3327400" y="388577"/>
            <a:ext cx="5537200" cy="621093"/>
          </a:xfrm>
          <a:prstGeom prst="rect">
            <a:avLst/>
          </a:prstGeom>
          <a:noFill/>
        </p:spPr>
        <p:txBody>
          <a:bodyPr wrap="square" lIns="51206" tIns="25603" rIns="51206" bIns="25603" rtlCol="0">
            <a:spAutoFit/>
          </a:bodyPr>
          <a:lstStyle/>
          <a:p>
            <a:pPr algn="ctr"/>
            <a:r>
              <a:rPr lang="en-US" sz="3700" b="1" dirty="0">
                <a:solidFill>
                  <a:schemeClr val="accent6">
                    <a:lumMod val="50000"/>
                  </a:schemeClr>
                </a:solidFill>
                <a:latin typeface="Arial" panose="020B0604020202020204" pitchFamily="34" charset="0"/>
                <a:cs typeface="Arial" panose="020B0604020202020204" pitchFamily="34" charset="0"/>
              </a:rPr>
              <a:t>LUYỆN TẬP</a:t>
            </a:r>
          </a:p>
        </p:txBody>
      </p:sp>
      <p:sp>
        <p:nvSpPr>
          <p:cNvPr id="11" name="Câu hỏi">
            <a:extLst>
              <a:ext uri="{FF2B5EF4-FFF2-40B4-BE49-F238E27FC236}">
                <a16:creationId xmlns:a16="http://schemas.microsoft.com/office/drawing/2014/main" xmlns="" id="{4ADFFF1A-F500-CC57-185E-00F4826D0836}"/>
              </a:ext>
            </a:extLst>
          </p:cNvPr>
          <p:cNvSpPr/>
          <p:nvPr/>
        </p:nvSpPr>
        <p:spPr>
          <a:xfrm>
            <a:off x="660400" y="1065428"/>
            <a:ext cx="11023600" cy="9919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800" b="1" u="sng" noProof="1">
                <a:solidFill>
                  <a:schemeClr val="tx1"/>
                </a:solidFill>
                <a:latin typeface="Arial" panose="020B0604020202020204" pitchFamily="34" charset="0"/>
                <a:cs typeface="Arial" panose="020B0604020202020204" pitchFamily="34" charset="0"/>
              </a:rPr>
              <a:t>Câu </a:t>
            </a:r>
            <a:r>
              <a:rPr lang="en-US" sz="2800" b="1" u="sng" noProof="1" smtClean="0">
                <a:solidFill>
                  <a:schemeClr val="tx1"/>
                </a:solidFill>
                <a:latin typeface="Arial" panose="020B0604020202020204" pitchFamily="34" charset="0"/>
                <a:cs typeface="Arial" panose="020B0604020202020204" pitchFamily="34" charset="0"/>
              </a:rPr>
              <a:t>1</a:t>
            </a:r>
            <a:r>
              <a:rPr lang="en-US" sz="2800" b="1" noProof="1"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rPr>
              <a:t>Trong</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thiết</a:t>
            </a:r>
            <a:r>
              <a:rPr lang="en-US" sz="2800" b="1" dirty="0" smtClean="0">
                <a:solidFill>
                  <a:schemeClr val="tx1"/>
                </a:solidFill>
              </a:rPr>
              <a:t> </a:t>
            </a:r>
            <a:r>
              <a:rPr lang="en-US" sz="2800" b="1" dirty="0" err="1" smtClean="0">
                <a:solidFill>
                  <a:schemeClr val="tx1"/>
                </a:solidFill>
              </a:rPr>
              <a:t>bị</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máy</a:t>
            </a:r>
            <a:r>
              <a:rPr lang="en-US" sz="2800" b="1" dirty="0" smtClean="0">
                <a:solidFill>
                  <a:schemeClr val="tx1"/>
                </a:solidFill>
              </a:rPr>
              <a:t> </a:t>
            </a:r>
            <a:r>
              <a:rPr lang="en-US" sz="2800" b="1" dirty="0" err="1" smtClean="0">
                <a:solidFill>
                  <a:schemeClr val="tx1"/>
                </a:solidFill>
              </a:rPr>
              <a:t>tính</a:t>
            </a:r>
            <a:r>
              <a:rPr lang="en-US" sz="2800" b="1" dirty="0" smtClean="0">
                <a:solidFill>
                  <a:schemeClr val="tx1"/>
                </a:solidFill>
              </a:rPr>
              <a:t>, </a:t>
            </a:r>
            <a:r>
              <a:rPr lang="en-US" sz="2800" b="1" dirty="0" err="1" smtClean="0">
                <a:solidFill>
                  <a:schemeClr val="tx1"/>
                </a:solidFill>
              </a:rPr>
              <a:t>thiết</a:t>
            </a:r>
            <a:r>
              <a:rPr lang="en-US" sz="2800" b="1" dirty="0" smtClean="0">
                <a:solidFill>
                  <a:schemeClr val="tx1"/>
                </a:solidFill>
              </a:rPr>
              <a:t> </a:t>
            </a:r>
            <a:r>
              <a:rPr lang="en-US" sz="2800" b="1" dirty="0" err="1" smtClean="0">
                <a:solidFill>
                  <a:schemeClr val="tx1"/>
                </a:solidFill>
              </a:rPr>
              <a:t>bị</a:t>
            </a:r>
            <a:r>
              <a:rPr lang="en-US" sz="2800" b="1" dirty="0" smtClean="0">
                <a:solidFill>
                  <a:schemeClr val="tx1"/>
                </a:solidFill>
              </a:rPr>
              <a:t> </a:t>
            </a:r>
            <a:r>
              <a:rPr lang="en-US" sz="2800" b="1" dirty="0" err="1" smtClean="0">
                <a:solidFill>
                  <a:schemeClr val="tx1"/>
                </a:solidFill>
              </a:rPr>
              <a:t>nào</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ảnh</a:t>
            </a:r>
            <a:r>
              <a:rPr lang="en-US" sz="2800" b="1" dirty="0" smtClean="0">
                <a:solidFill>
                  <a:schemeClr val="tx1"/>
                </a:solidFill>
              </a:rPr>
              <a:t> </a:t>
            </a:r>
            <a:r>
              <a:rPr lang="en-US" sz="2800" b="1" dirty="0" err="1" smtClean="0">
                <a:solidFill>
                  <a:schemeClr val="tx1"/>
                </a:solidFill>
              </a:rPr>
              <a:t>hưởng</a:t>
            </a:r>
            <a:r>
              <a:rPr lang="en-US" sz="2800" b="1" dirty="0" smtClean="0">
                <a:solidFill>
                  <a:schemeClr val="tx1"/>
                </a:solidFill>
              </a:rPr>
              <a:t> </a:t>
            </a:r>
            <a:r>
              <a:rPr lang="en-US" sz="2800" b="1" dirty="0" err="1" smtClean="0">
                <a:solidFill>
                  <a:schemeClr val="tx1"/>
                </a:solidFill>
              </a:rPr>
              <a:t>đến</a:t>
            </a:r>
            <a:r>
              <a:rPr lang="en-US" sz="2800" b="1" dirty="0" smtClean="0">
                <a:solidFill>
                  <a:schemeClr val="tx1"/>
                </a:solidFill>
              </a:rPr>
              <a:t> </a:t>
            </a:r>
            <a:r>
              <a:rPr lang="en-US" sz="2800" b="1" dirty="0" err="1" smtClean="0">
                <a:solidFill>
                  <a:schemeClr val="tx1"/>
                </a:solidFill>
              </a:rPr>
              <a:t>tốc</a:t>
            </a:r>
            <a:r>
              <a:rPr lang="en-US" sz="2800" b="1" dirty="0" smtClean="0">
                <a:solidFill>
                  <a:schemeClr val="tx1"/>
                </a:solidFill>
              </a:rPr>
              <a:t> </a:t>
            </a:r>
            <a:r>
              <a:rPr lang="en-US" sz="2800" b="1" dirty="0" err="1" smtClean="0">
                <a:solidFill>
                  <a:schemeClr val="tx1"/>
                </a:solidFill>
              </a:rPr>
              <a:t>độ</a:t>
            </a:r>
            <a:r>
              <a:rPr lang="en-US" sz="2800" b="1" dirty="0" smtClean="0">
                <a:solidFill>
                  <a:schemeClr val="tx1"/>
                </a:solidFill>
              </a:rPr>
              <a:t> </a:t>
            </a:r>
            <a:r>
              <a:rPr lang="en-US" sz="2800" b="1" dirty="0" err="1" smtClean="0">
                <a:solidFill>
                  <a:schemeClr val="tx1"/>
                </a:solidFill>
              </a:rPr>
              <a:t>xử</a:t>
            </a:r>
            <a:r>
              <a:rPr lang="en-US" sz="2800" b="1" dirty="0" smtClean="0">
                <a:solidFill>
                  <a:schemeClr val="tx1"/>
                </a:solidFill>
              </a:rPr>
              <a:t> </a:t>
            </a:r>
            <a:r>
              <a:rPr lang="en-US" sz="2800" b="1" dirty="0" err="1" smtClean="0">
                <a:solidFill>
                  <a:schemeClr val="tx1"/>
                </a:solidFill>
              </a:rPr>
              <a:t>lí</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máy</a:t>
            </a:r>
            <a:r>
              <a:rPr lang="en-US" sz="2800" b="1" dirty="0" smtClean="0">
                <a:solidFill>
                  <a:schemeClr val="tx1"/>
                </a:solidFill>
              </a:rPr>
              <a:t> </a:t>
            </a:r>
            <a:r>
              <a:rPr lang="en-US" sz="2800" b="1" dirty="0" err="1" smtClean="0">
                <a:solidFill>
                  <a:schemeClr val="tx1"/>
                </a:solidFill>
              </a:rPr>
              <a:t>tính</a:t>
            </a:r>
            <a:r>
              <a:rPr lang="en-US" sz="2800" b="1" dirty="0" smtClean="0">
                <a:solidFill>
                  <a:schemeClr val="tx1"/>
                </a:solidFill>
              </a:rPr>
              <a:t> ? </a:t>
            </a:r>
            <a:r>
              <a:rPr lang="en-US" sz="2800" b="1" dirty="0" err="1" smtClean="0">
                <a:solidFill>
                  <a:schemeClr val="tx1"/>
                </a:solidFill>
              </a:rPr>
              <a:t>Tại</a:t>
            </a:r>
            <a:r>
              <a:rPr lang="en-US" sz="2800" b="1" dirty="0" smtClean="0">
                <a:solidFill>
                  <a:schemeClr val="tx1"/>
                </a:solidFill>
              </a:rPr>
              <a:t> </a:t>
            </a:r>
            <a:r>
              <a:rPr lang="en-US" sz="2800" b="1" dirty="0" err="1" smtClean="0">
                <a:solidFill>
                  <a:schemeClr val="tx1"/>
                </a:solidFill>
              </a:rPr>
              <a:t>sao</a:t>
            </a:r>
            <a:r>
              <a:rPr lang="en-US" sz="2800" b="1" dirty="0" smtClean="0">
                <a:solidFill>
                  <a:schemeClr val="tx1"/>
                </a:solidFill>
              </a:rPr>
              <a:t> ?</a:t>
            </a:r>
            <a:endParaRPr lang="fr-FR" sz="2800" b="1"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a16="http://schemas.microsoft.com/office/drawing/2014/main" xmlns="" id="{6A919885-0285-0403-1E09-FA94D8BC080B}"/>
              </a:ext>
            </a:extLst>
          </p:cNvPr>
          <p:cNvSpPr/>
          <p:nvPr/>
        </p:nvSpPr>
        <p:spPr>
          <a:xfrm>
            <a:off x="633803" y="2209800"/>
            <a:ext cx="6249135" cy="4191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r>
              <a:rPr lang="vi-VN" sz="2800" b="1" dirty="0">
                <a:solidFill>
                  <a:schemeClr val="accent1"/>
                </a:solidFill>
              </a:rPr>
              <a:t>- </a:t>
            </a:r>
            <a:r>
              <a:rPr lang="vi-VN" sz="2800" b="1" dirty="0" smtClean="0">
                <a:solidFill>
                  <a:schemeClr val="accent1"/>
                </a:solidFill>
              </a:rPr>
              <a:t>C</a:t>
            </a:r>
            <a:r>
              <a:rPr lang="en-US" sz="2800" b="1" dirty="0" smtClean="0">
                <a:solidFill>
                  <a:schemeClr val="accent1"/>
                </a:solidFill>
              </a:rPr>
              <a:t>PU</a:t>
            </a:r>
            <a:r>
              <a:rPr lang="vi-VN" sz="2800" b="1" dirty="0" smtClean="0">
                <a:solidFill>
                  <a:schemeClr val="accent1"/>
                </a:solidFill>
              </a:rPr>
              <a:t> </a:t>
            </a:r>
            <a:r>
              <a:rPr lang="vi-VN" sz="2800" b="1" dirty="0">
                <a:solidFill>
                  <a:schemeClr val="accent1"/>
                </a:solidFill>
              </a:rPr>
              <a:t>và tốc độ </a:t>
            </a:r>
            <a:r>
              <a:rPr lang="en-US" sz="2800" b="1" dirty="0" smtClean="0">
                <a:solidFill>
                  <a:schemeClr val="accent1"/>
                </a:solidFill>
              </a:rPr>
              <a:t>CPU</a:t>
            </a:r>
            <a:r>
              <a:rPr lang="vi-VN" sz="2800" b="1" dirty="0" smtClean="0">
                <a:solidFill>
                  <a:schemeClr val="accent1"/>
                </a:solidFill>
              </a:rPr>
              <a:t>: </a:t>
            </a:r>
            <a:r>
              <a:rPr lang="vi-VN" sz="2800" b="1" dirty="0">
                <a:solidFill>
                  <a:schemeClr val="accent1"/>
                </a:solidFill>
              </a:rPr>
              <a:t>Đây là yếu tố có ảnh hưởng lớn nhất đến tốc độ máy tính. </a:t>
            </a:r>
            <a:r>
              <a:rPr lang="vi-VN" sz="2800" b="1" dirty="0" smtClean="0">
                <a:solidFill>
                  <a:schemeClr val="accent1"/>
                </a:solidFill>
              </a:rPr>
              <a:t>C</a:t>
            </a:r>
            <a:r>
              <a:rPr lang="en-US" sz="2800" b="1" dirty="0" smtClean="0">
                <a:solidFill>
                  <a:schemeClr val="accent1"/>
                </a:solidFill>
              </a:rPr>
              <a:t>PU</a:t>
            </a:r>
            <a:r>
              <a:rPr lang="vi-VN" sz="2800" b="1" dirty="0" smtClean="0">
                <a:solidFill>
                  <a:schemeClr val="accent1"/>
                </a:solidFill>
              </a:rPr>
              <a:t> </a:t>
            </a:r>
            <a:r>
              <a:rPr lang="vi-VN" sz="2800" b="1" dirty="0">
                <a:solidFill>
                  <a:schemeClr val="accent1"/>
                </a:solidFill>
              </a:rPr>
              <a:t>đời cao, tốc độ xử lý nhanh sẽ làm máy tính chạy nhanh hơn.</a:t>
            </a:r>
          </a:p>
          <a:p>
            <a:r>
              <a:rPr lang="vi-VN" sz="2800" b="1" dirty="0">
                <a:solidFill>
                  <a:schemeClr val="accent1"/>
                </a:solidFill>
              </a:rPr>
              <a:t>- Card màn hình: Card màn hình on sử dụng chung bộ nhớ với RAM sẽ làm tốc độ hoạt động của máy chậm đi</a:t>
            </a:r>
            <a:r>
              <a:rPr lang="vi-VN" sz="2800" b="1" dirty="0" smtClean="0">
                <a:solidFill>
                  <a:schemeClr val="accent1"/>
                </a:solidFill>
              </a:rPr>
              <a:t>.</a:t>
            </a:r>
            <a:endParaRPr lang="vi-VN" sz="2800" b="1" dirty="0">
              <a:solidFill>
                <a:schemeClr val="accent1"/>
              </a:solidFill>
            </a:endParaRPr>
          </a:p>
        </p:txBody>
      </p:sp>
      <p:pic>
        <p:nvPicPr>
          <p:cNvPr id="1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4908" y="-424844"/>
            <a:ext cx="324909" cy="324909"/>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179484" y="-424844"/>
            <a:ext cx="324909" cy="324909"/>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4800" y="134807"/>
            <a:ext cx="1117600" cy="838200"/>
          </a:xfrm>
          <a:prstGeom prst="rect">
            <a:avLst/>
          </a:prstGeom>
        </p:spPr>
      </p:pic>
      <p:pic>
        <p:nvPicPr>
          <p:cNvPr id="24"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111705" y="43515"/>
            <a:ext cx="1524001" cy="1066801"/>
          </a:xfrm>
          <a:prstGeom prst="rect">
            <a:avLst/>
          </a:prstGeom>
        </p:spPr>
      </p:pic>
      <p:pic>
        <p:nvPicPr>
          <p:cNvPr id="3074" name="Picture 2" descr="Intel Core i9 so với i7 và i5: Bạn nên mua CPU nà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47343" y="2611464"/>
            <a:ext cx="4215113" cy="3387672"/>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20</a:t>
            </a:fld>
            <a:endParaRPr lang="en-US" sz="1200" dirty="0"/>
          </a:p>
        </p:txBody>
      </p:sp>
    </p:spTree>
    <p:extLst>
      <p:ext uri="{BB962C8B-B14F-4D97-AF65-F5344CB8AC3E}">
        <p14:creationId xmlns:p14="http://schemas.microsoft.com/office/powerpoint/2010/main" val="320404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1" presetClass="mediacall" presetSubtype="0" fill="hold" nodeType="withEffect">
                                  <p:stCondLst>
                                    <p:cond delay="0"/>
                                  </p:stCondLst>
                                  <p:childTnLst>
                                    <p:cmd type="call" cmd="playFrom(0.0)">
                                      <p:cBhvr>
                                        <p:cTn id="16" dur="838" fill="hold"/>
                                        <p:tgtEl>
                                          <p:spTgt spid="16"/>
                                        </p:tgtEl>
                                      </p:cBhvr>
                                    </p:cmd>
                                  </p:childTnLst>
                                </p:cTn>
                              </p:par>
                              <p:par>
                                <p:cTn id="17" presetID="1" presetClass="mediacall" presetSubtype="0" fill="hold" nodeType="withEffect">
                                  <p:stCondLst>
                                    <p:cond delay="0"/>
                                  </p:stCondLst>
                                  <p:childTnLst>
                                    <p:cmd type="call" cmd="playFrom(0.0)">
                                      <p:cBhvr>
                                        <p:cTn id="18" dur="864" fill="hold"/>
                                        <p:tgtEl>
                                          <p:spTgt spid="21"/>
                                        </p:tgtEl>
                                      </p:cBhvr>
                                    </p:cmd>
                                  </p:childTnLst>
                                </p:cTn>
                              </p:par>
                              <p:par>
                                <p:cTn id="19" presetID="1" presetClass="mediacall" presetSubtype="0" fill="hold" nodeType="withEffect">
                                  <p:stCondLst>
                                    <p:cond delay="0"/>
                                  </p:stCondLst>
                                  <p:childTnLst>
                                    <p:cmd type="call" cmd="playFrom(0.0)">
                                      <p:cBhvr>
                                        <p:cTn id="20" dur="864" fill="hold"/>
                                        <p:tgtEl>
                                          <p:spTgt spid="21"/>
                                        </p:tgtEl>
                                      </p:cBhvr>
                                    </p:cmd>
                                  </p:childTnLst>
                                </p:cTn>
                              </p:par>
                            </p:childTnLst>
                          </p:cTn>
                        </p:par>
                        <p:par>
                          <p:cTn id="21" fill="hold">
                            <p:stCondLst>
                              <p:cond delay="864"/>
                            </p:stCondLst>
                            <p:childTnLst>
                              <p:par>
                                <p:cTn id="22" presetID="26"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withEffect">
                                  <p:stCondLst>
                                    <p:cond delay="0"/>
                                  </p:stCondLst>
                                  <p:childTnLst>
                                    <p:cmd type="call" cmd="playFrom(0.0)">
                                      <p:cBhvr>
                                        <p:cTn id="42" dur="864" fill="hold"/>
                                        <p:tgtEl>
                                          <p:spTgt spid="21"/>
                                        </p:tgtEl>
                                      </p:cBhvr>
                                    </p:cmd>
                                  </p:childTnLst>
                                </p:cTn>
                              </p:par>
                            </p:childTnLst>
                          </p:cTn>
                        </p:par>
                      </p:childTnLst>
                    </p:cTn>
                  </p:par>
                </p:childTnLst>
              </p:cTn>
              <p:nextCondLst>
                <p:cond evt="onClick" delay="0">
                  <p:tgtEl>
                    <p:spTgt spid="14"/>
                  </p:tgtEl>
                </p:cond>
              </p:nextCondLst>
            </p:seq>
            <p:audio>
              <p:cMediaNode vol="80000">
                <p:cTn id="43" fill="hold" display="0">
                  <p:stCondLst>
                    <p:cond delay="indefinite"/>
                  </p:stCondLst>
                  <p:endCondLst>
                    <p:cond evt="onStopAudio" delay="0">
                      <p:tgtEl>
                        <p:sldTgt/>
                      </p:tgtEl>
                    </p:cond>
                  </p:endCondLst>
                </p:cTn>
                <p:tgtEl>
                  <p:spTgt spid="16"/>
                </p:tgtEl>
              </p:cMediaNode>
            </p:audio>
            <p:audio>
              <p:cMediaNode vol="80000">
                <p:cTn id="44" fill="hold" display="0">
                  <p:stCondLst>
                    <p:cond delay="indefinite"/>
                  </p:stCondLst>
                  <p:endCondLst>
                    <p:cond evt="onStopAudio" delay="0">
                      <p:tgtEl>
                        <p:sldTgt/>
                      </p:tgtEl>
                    </p:cond>
                  </p:endCondLst>
                </p:cTn>
                <p:tgtEl>
                  <p:spTgt spid="21"/>
                </p:tgtEl>
              </p:cMediaNode>
            </p:audio>
          </p:childTnLst>
        </p:cTn>
      </p:par>
    </p:tnLst>
    <p:bldLst>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9"/>
          <p:cNvGrpSpPr/>
          <p:nvPr/>
        </p:nvGrpSpPr>
        <p:grpSpPr>
          <a:xfrm>
            <a:off x="330200" y="388577"/>
            <a:ext cx="11684000" cy="64008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0871200" y="482601"/>
            <a:ext cx="216523" cy="216523"/>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0496467" y="482601"/>
            <a:ext cx="216523" cy="216523"/>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1245933" y="482601"/>
            <a:ext cx="216523" cy="216523"/>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3831182" y="559695"/>
            <a:ext cx="4215160" cy="621093"/>
          </a:xfrm>
          <a:prstGeom prst="rect">
            <a:avLst/>
          </a:prstGeom>
          <a:noFill/>
        </p:spPr>
        <p:txBody>
          <a:bodyPr wrap="square" lIns="51206" tIns="25603" rIns="51206" bIns="25603" rtlCol="0">
            <a:spAutoFit/>
          </a:bodyPr>
          <a:lstStyle/>
          <a:p>
            <a:pPr algn="ctr"/>
            <a:r>
              <a:rPr lang="en-US" sz="3700" b="1" dirty="0">
                <a:solidFill>
                  <a:schemeClr val="accent6">
                    <a:lumMod val="50000"/>
                  </a:schemeClr>
                </a:solidFill>
                <a:latin typeface="Arial" panose="020B0604020202020204" pitchFamily="34" charset="0"/>
                <a:cs typeface="Arial" panose="020B0604020202020204" pitchFamily="34" charset="0"/>
              </a:rPr>
              <a:t>LUYỆN TẬP</a:t>
            </a:r>
          </a:p>
        </p:txBody>
      </p:sp>
      <p:sp>
        <p:nvSpPr>
          <p:cNvPr id="11" name="Câu hỏi">
            <a:extLst>
              <a:ext uri="{FF2B5EF4-FFF2-40B4-BE49-F238E27FC236}">
                <a16:creationId xmlns:a16="http://schemas.microsoft.com/office/drawing/2014/main" xmlns="" id="{4ADFFF1A-F500-CC57-185E-00F4826D0836}"/>
              </a:ext>
            </a:extLst>
          </p:cNvPr>
          <p:cNvSpPr/>
          <p:nvPr/>
        </p:nvSpPr>
        <p:spPr>
          <a:xfrm>
            <a:off x="660400" y="1424657"/>
            <a:ext cx="11023600" cy="126139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800" b="1" u="sng" noProof="1">
                <a:solidFill>
                  <a:schemeClr val="tx1"/>
                </a:solidFill>
                <a:latin typeface="Arial" panose="020B0604020202020204" pitchFamily="34" charset="0"/>
                <a:cs typeface="Arial" panose="020B0604020202020204" pitchFamily="34" charset="0"/>
              </a:rPr>
              <a:t>Câu </a:t>
            </a:r>
            <a:r>
              <a:rPr lang="en-US" sz="2800" b="1" u="sng" noProof="1" smtClean="0">
                <a:solidFill>
                  <a:schemeClr val="tx1"/>
                </a:solidFill>
                <a:latin typeface="Arial" panose="020B0604020202020204" pitchFamily="34" charset="0"/>
                <a:cs typeface="Arial" panose="020B0604020202020204" pitchFamily="34" charset="0"/>
              </a:rPr>
              <a:t>2</a:t>
            </a:r>
            <a:r>
              <a:rPr lang="en-US" sz="2800" b="1" noProof="1" smtClean="0">
                <a:solidFill>
                  <a:schemeClr val="tx1"/>
                </a:solidFill>
                <a:latin typeface="Arial" panose="020B0604020202020204" pitchFamily="34" charset="0"/>
                <a:cs typeface="Arial" panose="020B0604020202020204" pitchFamily="34" charset="0"/>
              </a:rPr>
              <a:t>: </a:t>
            </a:r>
            <a:r>
              <a:rPr lang="en-US" sz="2800" b="1" dirty="0" err="1" smtClean="0">
                <a:solidFill>
                  <a:schemeClr val="tx1"/>
                </a:solidFill>
              </a:rPr>
              <a:t>Thực</a:t>
            </a:r>
            <a:r>
              <a:rPr lang="en-US" sz="2800" b="1" dirty="0" smtClean="0">
                <a:solidFill>
                  <a:schemeClr val="tx1"/>
                </a:solidFill>
              </a:rPr>
              <a:t> </a:t>
            </a:r>
            <a:r>
              <a:rPr lang="en-US" sz="2800" b="1" dirty="0" err="1" smtClean="0">
                <a:solidFill>
                  <a:schemeClr val="tx1"/>
                </a:solidFill>
              </a:rPr>
              <a:t>hiện</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phép</a:t>
            </a:r>
            <a:r>
              <a:rPr lang="en-US" sz="2800" b="1" dirty="0" smtClean="0">
                <a:solidFill>
                  <a:schemeClr val="tx1"/>
                </a:solidFill>
              </a:rPr>
              <a:t> </a:t>
            </a:r>
            <a:r>
              <a:rPr lang="en-US" sz="2800" b="1" dirty="0" err="1" smtClean="0">
                <a:solidFill>
                  <a:schemeClr val="tx1"/>
                </a:solidFill>
              </a:rPr>
              <a:t>cộng</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nhị</a:t>
            </a:r>
            <a:r>
              <a:rPr lang="en-US" sz="2800" b="1" dirty="0" smtClean="0">
                <a:solidFill>
                  <a:schemeClr val="tx1"/>
                </a:solidFill>
              </a:rPr>
              <a:t> </a:t>
            </a:r>
            <a:r>
              <a:rPr lang="en-US" sz="2800" b="1" dirty="0" err="1" smtClean="0">
                <a:solidFill>
                  <a:schemeClr val="tx1"/>
                </a:solidFill>
              </a:rPr>
              <a:t>phân</a:t>
            </a:r>
            <a:r>
              <a:rPr lang="en-US" sz="2800" b="1" dirty="0" smtClean="0">
                <a:solidFill>
                  <a:schemeClr val="tx1"/>
                </a:solidFill>
              </a:rPr>
              <a:t> </a:t>
            </a:r>
            <a:r>
              <a:rPr lang="en-US" sz="2800" b="1" dirty="0" err="1" smtClean="0">
                <a:solidFill>
                  <a:schemeClr val="tx1"/>
                </a:solidFill>
              </a:rPr>
              <a:t>nhiều</a:t>
            </a:r>
            <a:r>
              <a:rPr lang="en-US" sz="2800" b="1" dirty="0" smtClean="0">
                <a:solidFill>
                  <a:schemeClr val="tx1"/>
                </a:solidFill>
              </a:rPr>
              <a:t> </a:t>
            </a:r>
            <a:r>
              <a:rPr lang="en-US" sz="2800" b="1" dirty="0" err="1" smtClean="0">
                <a:solidFill>
                  <a:schemeClr val="tx1"/>
                </a:solidFill>
              </a:rPr>
              <a:t>chữ</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a:t>
            </a:r>
            <a:r>
              <a:rPr lang="en-US" sz="2800" b="1" dirty="0" err="1" smtClean="0">
                <a:solidFill>
                  <a:schemeClr val="tx1"/>
                </a:solidFill>
              </a:rPr>
              <a:t>sau</a:t>
            </a:r>
            <a:r>
              <a:rPr lang="en-US" sz="2800" b="1" dirty="0" smtClean="0">
                <a:solidFill>
                  <a:schemeClr val="tx1"/>
                </a:solidFill>
              </a:rPr>
              <a:t> </a:t>
            </a:r>
            <a:r>
              <a:rPr lang="en-US" sz="2800" b="1" dirty="0" err="1" smtClean="0">
                <a:solidFill>
                  <a:schemeClr val="tx1"/>
                </a:solidFill>
              </a:rPr>
              <a:t>đây</a:t>
            </a:r>
            <a:r>
              <a:rPr lang="en-US" sz="2800" b="1" dirty="0" smtClean="0">
                <a:solidFill>
                  <a:schemeClr val="tx1"/>
                </a:solidFill>
              </a:rPr>
              <a:t> </a:t>
            </a:r>
            <a:r>
              <a:rPr lang="en-US" sz="2800" b="1" dirty="0" err="1" smtClean="0">
                <a:solidFill>
                  <a:schemeClr val="tx1"/>
                </a:solidFill>
              </a:rPr>
              <a:t>rồi</a:t>
            </a:r>
            <a:r>
              <a:rPr lang="en-US" sz="2800" b="1" dirty="0" smtClean="0">
                <a:solidFill>
                  <a:schemeClr val="tx1"/>
                </a:solidFill>
              </a:rPr>
              <a:t> </a:t>
            </a:r>
            <a:r>
              <a:rPr lang="en-US" sz="2800" b="1" dirty="0" err="1" smtClean="0">
                <a:solidFill>
                  <a:schemeClr val="tx1"/>
                </a:solidFill>
              </a:rPr>
              <a:t>chuyển</a:t>
            </a:r>
            <a:r>
              <a:rPr lang="en-US" sz="2800" b="1" dirty="0" smtClean="0">
                <a:solidFill>
                  <a:schemeClr val="tx1"/>
                </a:solidFill>
              </a:rPr>
              <a:t> </a:t>
            </a:r>
            <a:r>
              <a:rPr lang="en-US" sz="2800" b="1" dirty="0" err="1" smtClean="0">
                <a:solidFill>
                  <a:schemeClr val="tx1"/>
                </a:solidFill>
              </a:rPr>
              <a:t>các</a:t>
            </a:r>
            <a:r>
              <a:rPr lang="en-US" sz="2800" b="1" dirty="0" smtClean="0">
                <a:solidFill>
                  <a:schemeClr val="tx1"/>
                </a:solidFill>
              </a:rPr>
              <a:t> </a:t>
            </a:r>
            <a:r>
              <a:rPr lang="en-US" sz="2800" b="1" dirty="0" err="1" smtClean="0">
                <a:solidFill>
                  <a:schemeClr val="tx1"/>
                </a:solidFill>
              </a:rPr>
              <a:t>số</a:t>
            </a:r>
            <a:r>
              <a:rPr lang="en-US" sz="2800" b="1" dirty="0" smtClean="0">
                <a:solidFill>
                  <a:schemeClr val="tx1"/>
                </a:solidFill>
              </a:rPr>
              <a:t> sang </a:t>
            </a:r>
            <a:r>
              <a:rPr lang="en-US" sz="2800" b="1" dirty="0" err="1" smtClean="0">
                <a:solidFill>
                  <a:schemeClr val="tx1"/>
                </a:solidFill>
              </a:rPr>
              <a:t>hệ</a:t>
            </a:r>
            <a:r>
              <a:rPr lang="en-US" sz="2800" b="1" dirty="0" smtClean="0">
                <a:solidFill>
                  <a:schemeClr val="tx1"/>
                </a:solidFill>
              </a:rPr>
              <a:t> </a:t>
            </a:r>
            <a:r>
              <a:rPr lang="en-US" sz="2800" b="1" dirty="0" err="1" smtClean="0">
                <a:solidFill>
                  <a:schemeClr val="tx1"/>
                </a:solidFill>
              </a:rPr>
              <a:t>thập</a:t>
            </a:r>
            <a:r>
              <a:rPr lang="en-US" sz="2800" b="1" dirty="0" smtClean="0">
                <a:solidFill>
                  <a:schemeClr val="tx1"/>
                </a:solidFill>
              </a:rPr>
              <a:t> </a:t>
            </a:r>
            <a:r>
              <a:rPr lang="en-US" sz="2800" b="1" dirty="0" err="1" smtClean="0">
                <a:solidFill>
                  <a:schemeClr val="tx1"/>
                </a:solidFill>
              </a:rPr>
              <a:t>phân</a:t>
            </a:r>
            <a:endParaRPr lang="fr-FR" sz="2800" b="1"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4908" y="-424844"/>
            <a:ext cx="324909" cy="324909"/>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179484" y="-424844"/>
            <a:ext cx="324909" cy="324909"/>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4800" y="388577"/>
            <a:ext cx="1117600" cy="838200"/>
          </a:xfrm>
          <a:prstGeom prst="rect">
            <a:avLst/>
          </a:prstGeom>
        </p:spPr>
      </p:pic>
      <p:pic>
        <p:nvPicPr>
          <p:cNvPr id="24"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070261" y="336840"/>
            <a:ext cx="1524001" cy="1066801"/>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929308" y="3484891"/>
            <a:ext cx="4803926" cy="136049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pt-BR" sz="3200" b="1" dirty="0">
                <a:solidFill>
                  <a:srgbClr val="C00000"/>
                </a:solidFill>
              </a:rPr>
              <a:t>a)    1010 + 101 = 1111</a:t>
            </a:r>
          </a:p>
          <a:p>
            <a:pPr algn="ctr"/>
            <a:r>
              <a:rPr lang="pt-BR" sz="3200" b="1" dirty="0">
                <a:solidFill>
                  <a:srgbClr val="C00000"/>
                </a:solidFill>
              </a:rPr>
              <a:t> =&gt;    10   +   5    =  15</a:t>
            </a:r>
          </a:p>
        </p:txBody>
      </p:sp>
      <p:sp>
        <p:nvSpPr>
          <p:cNvPr id="19" name="Câu hỏi">
            <a:extLst>
              <a:ext uri="{FF2B5EF4-FFF2-40B4-BE49-F238E27FC236}">
                <a16:creationId xmlns:a16="http://schemas.microsoft.com/office/drawing/2014/main" xmlns="" id="{4ADFFF1A-F500-CC57-185E-00F4826D0836}"/>
              </a:ext>
            </a:extLst>
          </p:cNvPr>
          <p:cNvSpPr/>
          <p:nvPr/>
        </p:nvSpPr>
        <p:spPr>
          <a:xfrm>
            <a:off x="6278700" y="3333737"/>
            <a:ext cx="4945681" cy="16628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r>
              <a:rPr lang="pt-BR" sz="3200" b="1" dirty="0" smtClean="0">
                <a:solidFill>
                  <a:schemeClr val="accent1"/>
                </a:solidFill>
              </a:rPr>
              <a:t>b)   1001 </a:t>
            </a:r>
            <a:r>
              <a:rPr lang="pt-BR" sz="3200" b="1" dirty="0">
                <a:solidFill>
                  <a:schemeClr val="accent1"/>
                </a:solidFill>
              </a:rPr>
              <a:t>+ 1011 = 10100</a:t>
            </a:r>
          </a:p>
          <a:p>
            <a:r>
              <a:rPr lang="pt-BR" sz="3200" b="1" dirty="0" smtClean="0">
                <a:solidFill>
                  <a:schemeClr val="accent1"/>
                </a:solidFill>
              </a:rPr>
              <a:t>  =&gt;    9    +   11   =     20</a:t>
            </a:r>
          </a:p>
        </p:txBody>
      </p:sp>
      <p:sp>
        <p:nvSpPr>
          <p:cNvPr id="25" name="Rectangle 24">
            <a:extLst>
              <a:ext uri="{FF2B5EF4-FFF2-40B4-BE49-F238E27FC236}">
                <a16:creationId xmlns="" xmlns:a16="http://schemas.microsoft.com/office/drawing/2014/main" id="{35DFC151-C4E4-4D4A-B648-84DD658FC14C}"/>
              </a:ext>
            </a:extLst>
          </p:cNvPr>
          <p:cNvSpPr/>
          <p:nvPr/>
        </p:nvSpPr>
        <p:spPr>
          <a:xfrm>
            <a:off x="958912" y="3333738"/>
            <a:ext cx="4774322" cy="1662805"/>
          </a:xfrm>
          <a:prstGeom prst="rect">
            <a:avLst/>
          </a:prstGeom>
          <a:solidFill>
            <a:srgbClr val="FFE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accent1"/>
                </a:solidFill>
              </a:rPr>
              <a:t>a)    1010 + 101 = </a:t>
            </a:r>
            <a:r>
              <a:rPr lang="pt-BR" sz="2800" b="1" dirty="0" smtClean="0">
                <a:solidFill>
                  <a:schemeClr val="accent1"/>
                </a:solidFill>
              </a:rPr>
              <a:t>1111</a:t>
            </a:r>
            <a:endParaRPr lang="pt-BR" sz="2800" b="1" dirty="0">
              <a:solidFill>
                <a:schemeClr val="accent1"/>
              </a:solidFill>
            </a:endParaRPr>
          </a:p>
        </p:txBody>
      </p:sp>
      <p:sp>
        <p:nvSpPr>
          <p:cNvPr id="26" name="Rectangle 25">
            <a:extLst>
              <a:ext uri="{FF2B5EF4-FFF2-40B4-BE49-F238E27FC236}">
                <a16:creationId xmlns="" xmlns:a16="http://schemas.microsoft.com/office/drawing/2014/main" id="{35DFC151-C4E4-4D4A-B648-84DD658FC14C}"/>
              </a:ext>
            </a:extLst>
          </p:cNvPr>
          <p:cNvSpPr/>
          <p:nvPr/>
        </p:nvSpPr>
        <p:spPr>
          <a:xfrm>
            <a:off x="6313401" y="3333738"/>
            <a:ext cx="4910980" cy="1662806"/>
          </a:xfrm>
          <a:prstGeom prst="rect">
            <a:avLst/>
          </a:prstGeom>
          <a:solidFill>
            <a:srgbClr val="FFEB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accent1"/>
                </a:solidFill>
              </a:rPr>
              <a:t>b)   1001 + 1011 = 10100</a:t>
            </a:r>
          </a:p>
        </p:txBody>
      </p:sp>
      <p:sp>
        <p:nvSpPr>
          <p:cNvPr id="20"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21</a:t>
            </a:fld>
            <a:endParaRPr lang="en-US" sz="1200" dirty="0"/>
          </a:p>
        </p:txBody>
      </p:sp>
    </p:spTree>
    <p:extLst>
      <p:ext uri="{BB962C8B-B14F-4D97-AF65-F5344CB8AC3E}">
        <p14:creationId xmlns:p14="http://schemas.microsoft.com/office/powerpoint/2010/main" val="41077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838" fill="hold"/>
                                        <p:tgtEl>
                                          <p:spTgt spid="16"/>
                                        </p:tgtEl>
                                      </p:cBhvr>
                                    </p:cmd>
                                  </p:childTnLst>
                                </p:cTn>
                              </p:par>
                              <p:par>
                                <p:cTn id="9" presetID="1" presetClass="mediacall" presetSubtype="0" fill="hold" nodeType="withEffect">
                                  <p:stCondLst>
                                    <p:cond delay="0"/>
                                  </p:stCondLst>
                                  <p:childTnLst>
                                    <p:cmd type="call" cmd="playFrom(0.0)">
                                      <p:cBhvr>
                                        <p:cTn id="10" dur="864" fill="hold"/>
                                        <p:tgtEl>
                                          <p:spTgt spid="21"/>
                                        </p:tgtEl>
                                      </p:cBhvr>
                                    </p:cmd>
                                  </p:childTnLst>
                                </p:cTn>
                              </p:par>
                              <p:par>
                                <p:cTn id="11" presetID="1" presetClass="mediacall" presetSubtype="0" fill="hold" nodeType="withEffect">
                                  <p:stCondLst>
                                    <p:cond delay="0"/>
                                  </p:stCondLst>
                                  <p:childTnLst>
                                    <p:cmd type="call" cmd="playFrom(0.0)">
                                      <p:cBhvr>
                                        <p:cTn id="12" dur="864" fill="hold"/>
                                        <p:tgtEl>
                                          <p:spTgt spid="21"/>
                                        </p:tgtEl>
                                      </p:cBhvr>
                                    </p:cmd>
                                  </p:childTnLst>
                                </p:cTn>
                              </p:par>
                              <p:par>
                                <p:cTn id="13" presetID="1" presetClass="mediacall" presetSubtype="0" fill="hold" nodeType="withEffect">
                                  <p:stCondLst>
                                    <p:cond delay="0"/>
                                  </p:stCondLst>
                                  <p:childTnLst>
                                    <p:cmd type="call" cmd="playFrom(0.0)">
                                      <p:cBhvr>
                                        <p:cTn id="14" dur="864" fill="hold"/>
                                        <p:tgtEl>
                                          <p:spTgt spid="21"/>
                                        </p:tgtEl>
                                      </p:cBhvr>
                                    </p:cmd>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6"/>
                </p:tgtEl>
              </p:cMediaNode>
            </p:audio>
            <p:audio>
              <p:cMediaNode vol="80000">
                <p:cTn id="22" fill="hold" display="0">
                  <p:stCondLst>
                    <p:cond delay="indefinite"/>
                  </p:stCondLst>
                  <p:endCondLst>
                    <p:cond evt="onStopAudio" delay="0">
                      <p:tgtEl>
                        <p:sldTgt/>
                      </p:tgtEl>
                    </p:cond>
                  </p:endCondLst>
                </p:cTn>
                <p:tgtEl>
                  <p:spTgt spid="21"/>
                </p:tgtEl>
              </p:cMediaNode>
            </p:audio>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5"/>
                                        </p:tgtEl>
                                      </p:cBhvr>
                                    </p:animEffect>
                                    <p:anim calcmode="lin" valueType="num">
                                      <p:cBhvr>
                                        <p:cTn id="28" dur="1000"/>
                                        <p:tgtEl>
                                          <p:spTgt spid="25"/>
                                        </p:tgtEl>
                                        <p:attrNameLst>
                                          <p:attrName>ppt_x</p:attrName>
                                        </p:attrNameLst>
                                      </p:cBhvr>
                                      <p:tavLst>
                                        <p:tav tm="0">
                                          <p:val>
                                            <p:strVal val="ppt_x"/>
                                          </p:val>
                                        </p:tav>
                                        <p:tav tm="100000">
                                          <p:val>
                                            <p:strVal val="ppt_x"/>
                                          </p:val>
                                        </p:tav>
                                      </p:tavLst>
                                    </p:anim>
                                    <p:anim calcmode="lin" valueType="num">
                                      <p:cBhvr>
                                        <p:cTn id="29" dur="1000"/>
                                        <p:tgtEl>
                                          <p:spTgt spid="25"/>
                                        </p:tgtEl>
                                        <p:attrNameLst>
                                          <p:attrName>ppt_y</p:attrName>
                                        </p:attrNameLst>
                                      </p:cBhvr>
                                      <p:tavLst>
                                        <p:tav tm="0">
                                          <p:val>
                                            <p:strVal val="ppt_y"/>
                                          </p:val>
                                        </p:tav>
                                        <p:tav tm="100000">
                                          <p:val>
                                            <p:strVal val="ppt_y+.1"/>
                                          </p:val>
                                        </p:tav>
                                      </p:tavLst>
                                    </p:anim>
                                    <p:set>
                                      <p:cBhvr>
                                        <p:cTn id="30"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26"/>
                                        </p:tgtEl>
                                      </p:cBhvr>
                                    </p:animEffect>
                                    <p:anim calcmode="lin" valueType="num">
                                      <p:cBhvr>
                                        <p:cTn id="36" dur="1000"/>
                                        <p:tgtEl>
                                          <p:spTgt spid="26"/>
                                        </p:tgtEl>
                                        <p:attrNameLst>
                                          <p:attrName>ppt_x</p:attrName>
                                        </p:attrNameLst>
                                      </p:cBhvr>
                                      <p:tavLst>
                                        <p:tav tm="0">
                                          <p:val>
                                            <p:strVal val="ppt_x"/>
                                          </p:val>
                                        </p:tav>
                                        <p:tav tm="100000">
                                          <p:val>
                                            <p:strVal val="ppt_x"/>
                                          </p:val>
                                        </p:tav>
                                      </p:tavLst>
                                    </p:anim>
                                    <p:anim calcmode="lin" valueType="num">
                                      <p:cBhvr>
                                        <p:cTn id="37" dur="1000"/>
                                        <p:tgtEl>
                                          <p:spTgt spid="26"/>
                                        </p:tgtEl>
                                        <p:attrNameLst>
                                          <p:attrName>ppt_y</p:attrName>
                                        </p:attrNameLst>
                                      </p:cBhvr>
                                      <p:tavLst>
                                        <p:tav tm="0">
                                          <p:val>
                                            <p:strVal val="ppt_y"/>
                                          </p:val>
                                        </p:tav>
                                        <p:tav tm="100000">
                                          <p:val>
                                            <p:strVal val="ppt_y+.1"/>
                                          </p:val>
                                        </p:tav>
                                      </p:tavLst>
                                    </p:anim>
                                    <p:set>
                                      <p:cBhvr>
                                        <p:cTn id="38"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18" grpId="0" animBg="1"/>
      <p:bldP spid="19"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9"/>
          <p:cNvGrpSpPr/>
          <p:nvPr/>
        </p:nvGrpSpPr>
        <p:grpSpPr>
          <a:xfrm>
            <a:off x="330200" y="388577"/>
            <a:ext cx="11684000" cy="64008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0871200" y="482601"/>
            <a:ext cx="216523" cy="216523"/>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0496467" y="482601"/>
            <a:ext cx="216523" cy="216523"/>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1245933" y="482601"/>
            <a:ext cx="216523" cy="216523"/>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 name="TextBox 1"/>
          <p:cNvSpPr txBox="1"/>
          <p:nvPr/>
        </p:nvSpPr>
        <p:spPr>
          <a:xfrm>
            <a:off x="3831182" y="388577"/>
            <a:ext cx="4215160" cy="621093"/>
          </a:xfrm>
          <a:prstGeom prst="rect">
            <a:avLst/>
          </a:prstGeom>
          <a:noFill/>
        </p:spPr>
        <p:txBody>
          <a:bodyPr wrap="square" lIns="51206" tIns="25603" rIns="51206" bIns="25603" rtlCol="0">
            <a:spAutoFit/>
          </a:bodyPr>
          <a:lstStyle/>
          <a:p>
            <a:pPr algn="ctr"/>
            <a:r>
              <a:rPr lang="en-US" sz="3700" b="1" dirty="0" smtClean="0">
                <a:solidFill>
                  <a:srgbClr val="C00000"/>
                </a:solidFill>
                <a:latin typeface="Arial" panose="020B0604020202020204" pitchFamily="34" charset="0"/>
                <a:cs typeface="Arial" panose="020B0604020202020204" pitchFamily="34" charset="0"/>
              </a:rPr>
              <a:t>VẬN DỤNG</a:t>
            </a:r>
            <a:endParaRPr lang="en-US" sz="3700" b="1" dirty="0">
              <a:solidFill>
                <a:srgbClr val="C00000"/>
              </a:solidFill>
              <a:latin typeface="Arial" panose="020B0604020202020204" pitchFamily="34" charset="0"/>
              <a:cs typeface="Arial" panose="020B0604020202020204" pitchFamily="34" charset="0"/>
            </a:endParaRPr>
          </a:p>
        </p:txBody>
      </p:sp>
      <p:sp>
        <p:nvSpPr>
          <p:cNvPr id="11" name="Câu hỏi">
            <a:extLst>
              <a:ext uri="{FF2B5EF4-FFF2-40B4-BE49-F238E27FC236}">
                <a16:creationId xmlns:a16="http://schemas.microsoft.com/office/drawing/2014/main" xmlns="" id="{4ADFFF1A-F500-CC57-185E-00F4826D0836}"/>
              </a:ext>
            </a:extLst>
          </p:cNvPr>
          <p:cNvSpPr/>
          <p:nvPr/>
        </p:nvSpPr>
        <p:spPr>
          <a:xfrm>
            <a:off x="671891" y="1252923"/>
            <a:ext cx="11023600" cy="126139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en-US" sz="2800" b="1" noProof="1" smtClean="0">
                <a:solidFill>
                  <a:schemeClr val="tx1"/>
                </a:solidFill>
                <a:latin typeface="Arial" panose="020B0604020202020204" pitchFamily="34" charset="0"/>
                <a:cs typeface="Arial" panose="020B0604020202020204" pitchFamily="34" charset="0"/>
              </a:rPr>
              <a:t>Có một chỉ số đo hiệu quả của máy tính là flops (floating operation per second). Hãy tìm hiểu flops là gì và tại sao ít dùng với máy tính cá nhân.</a:t>
            </a:r>
            <a:endParaRPr lang="fr-FR" sz="2800" b="1"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4908" y="-424844"/>
            <a:ext cx="324909" cy="324909"/>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179484" y="-424844"/>
            <a:ext cx="324909" cy="324909"/>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6057" y="280022"/>
            <a:ext cx="1117600" cy="838200"/>
          </a:xfrm>
          <a:prstGeom prst="rect">
            <a:avLst/>
          </a:prstGeom>
        </p:spPr>
      </p:pic>
      <p:pic>
        <p:nvPicPr>
          <p:cNvPr id="24"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62047" y="165722"/>
            <a:ext cx="1524001" cy="1066801"/>
          </a:xfrm>
          <a:prstGeom prst="rect">
            <a:avLst/>
          </a:prstGeom>
        </p:spPr>
      </p:pic>
      <p:sp>
        <p:nvSpPr>
          <p:cNvPr id="18" name="Câu hỏi">
            <a:extLst>
              <a:ext uri="{FF2B5EF4-FFF2-40B4-BE49-F238E27FC236}">
                <a16:creationId xmlns:a16="http://schemas.microsoft.com/office/drawing/2014/main" xmlns="" id="{4ADFFF1A-F500-CC57-185E-00F4826D0836}"/>
              </a:ext>
            </a:extLst>
          </p:cNvPr>
          <p:cNvSpPr/>
          <p:nvPr/>
        </p:nvSpPr>
        <p:spPr>
          <a:xfrm>
            <a:off x="660400" y="2645230"/>
            <a:ext cx="10932886" cy="387803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r>
              <a:rPr lang="vi-VN" sz="1400" b="1" dirty="0">
                <a:solidFill>
                  <a:srgbClr val="FB2711"/>
                </a:solidFill>
              </a:rPr>
              <a:t>FLOPS (Floating Point Operations Per Second) là một chỉ số đo hiệu suất tính toán của máy tính, được đo bằng số lượng phép tính toán dấu chấm động (floating-point arithmetic) mà máy tính có thể thực hiện trong một giây. Flops được sử dụng để đo lường khả năng tính toán của máy tính, đặc biệt là trong các lĩnh vực như khoa học tính toán, mô phỏng, và trí tuệ nhân tạo.</a:t>
            </a:r>
          </a:p>
          <a:p>
            <a:pPr algn="just"/>
            <a:r>
              <a:rPr lang="vi-VN" sz="1400" b="1" dirty="0">
                <a:solidFill>
                  <a:srgbClr val="FB2711"/>
                </a:solidFill>
              </a:rPr>
              <a:t>Tuy nhiên, với các máy tính cá nhân hiện nay, Flops không còn được sử dụng như một chỉ số chính để đo lường hiệu suất. Điều này có một số lý do:</a:t>
            </a:r>
          </a:p>
          <a:p>
            <a:pPr algn="just"/>
            <a:r>
              <a:rPr lang="vi-VN" sz="1400" b="1" dirty="0">
                <a:solidFill>
                  <a:srgbClr val="FB2711"/>
                </a:solidFill>
              </a:rPr>
              <a:t>- Các ứng dụng phổ biến trên máy tính cá nhân hiện nay không yêu cầu nhiều tính toán dấu chấm động. Thay vào đó, chúng tập trung vào các phép tính nguyên thủy và các thao tác trên chuỗi ký tự.</a:t>
            </a:r>
          </a:p>
          <a:p>
            <a:pPr algn="just"/>
            <a:r>
              <a:rPr lang="vi-VN" sz="1400" b="1" dirty="0">
                <a:solidFill>
                  <a:srgbClr val="FB2711"/>
                </a:solidFill>
              </a:rPr>
              <a:t>- Các CPU trên các máy tính cá nhân hiện nay đang phát triển với tốc độ rất nhanh, vượt xa khả năng của Flops để đo lường hiệu suất. Các chỉ số khác như tốc độ xử lý, bộ nhớ và kích thước cache đã trở thành những yếu tố quan trọng hơn để đo lường hiệu suất.</a:t>
            </a:r>
          </a:p>
          <a:p>
            <a:pPr algn="just"/>
            <a:r>
              <a:rPr lang="vi-VN" sz="1400" b="1" dirty="0">
                <a:solidFill>
                  <a:srgbClr val="FB2711"/>
                </a:solidFill>
              </a:rPr>
              <a:t>- Flops không thể hiển thị được sự khác biệt về hiệu suất giữa các máy tính có kiến ​​trúc khác nhau. Một máy tính với cấu hình CPU thấp hơn nhưng có thể có tốc độ bus cao hơn sẽ có hiệu suất tính toán cao hơn một máy tính với CPU cao hơn nhưng tốc độ bus thấp.</a:t>
            </a:r>
          </a:p>
          <a:p>
            <a:pPr algn="just"/>
            <a:r>
              <a:rPr lang="vi-VN" sz="1400" b="1" dirty="0">
                <a:solidFill>
                  <a:srgbClr val="FB2711"/>
                </a:solidFill>
              </a:rPr>
              <a:t>Vì các lý do trên, Flops không còn là một chỉ số quan trọng để đo lường hiệu suất máy tính cá nhân. Các chỉ số khác như tốc độ xử lý, bộ nhớ, tốc độ bus và các chỉ số khác đã trở thành những yếu tố quan trọng hơn để đo lường hiệu suất của máy tính.</a:t>
            </a:r>
          </a:p>
        </p:txBody>
      </p:sp>
      <p:sp>
        <p:nvSpPr>
          <p:cNvPr id="17"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22</a:t>
            </a:fld>
            <a:endParaRPr lang="en-US" sz="1200" dirty="0"/>
          </a:p>
        </p:txBody>
      </p:sp>
    </p:spTree>
    <p:extLst>
      <p:ext uri="{BB962C8B-B14F-4D97-AF65-F5344CB8AC3E}">
        <p14:creationId xmlns:p14="http://schemas.microsoft.com/office/powerpoint/2010/main" val="40052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 presetClass="mediacall" presetSubtype="0" fill="hold" nodeType="withEffect">
                                  <p:stCondLst>
                                    <p:cond delay="0"/>
                                  </p:stCondLst>
                                  <p:childTnLst>
                                    <p:cmd type="call" cmd="playFrom(0.0)">
                                      <p:cBhvr>
                                        <p:cTn id="9" dur="838" fill="hold"/>
                                        <p:tgtEl>
                                          <p:spTgt spid="16"/>
                                        </p:tgtEl>
                                      </p:cBhvr>
                                    </p:cmd>
                                  </p:childTnLst>
                                </p:cTn>
                              </p:par>
                              <p:par>
                                <p:cTn id="10" presetID="1" presetClass="mediacall" presetSubtype="0" fill="hold" nodeType="withEffect">
                                  <p:stCondLst>
                                    <p:cond delay="0"/>
                                  </p:stCondLst>
                                  <p:childTnLst>
                                    <p:cmd type="call" cmd="playFrom(0.0)">
                                      <p:cBhvr>
                                        <p:cTn id="11" dur="864" fill="hold"/>
                                        <p:tgtEl>
                                          <p:spTgt spid="21"/>
                                        </p:tgtEl>
                                      </p:cBhvr>
                                    </p:cmd>
                                  </p:childTnLst>
                                </p:cTn>
                              </p:par>
                              <p:par>
                                <p:cTn id="12" presetID="1" presetClass="mediacall" presetSubtype="0" fill="hold" nodeType="withEffect">
                                  <p:stCondLst>
                                    <p:cond delay="0"/>
                                  </p:stCondLst>
                                  <p:childTnLst>
                                    <p:cmd type="call" cmd="playFrom(0.0)">
                                      <p:cBhvr>
                                        <p:cTn id="13" dur="864" fill="hold"/>
                                        <p:tgtEl>
                                          <p:spTgt spid="21"/>
                                        </p:tgtEl>
                                      </p:cBhvr>
                                    </p:cmd>
                                  </p:childTnLst>
                                </p:cTn>
                              </p:par>
                              <p:par>
                                <p:cTn id="14" presetID="1" presetClass="mediacall" presetSubtype="0" fill="hold" nodeType="withEffect">
                                  <p:stCondLst>
                                    <p:cond delay="0"/>
                                  </p:stCondLst>
                                  <p:childTnLst>
                                    <p:cmd type="call" cmd="playFrom(0.0)">
                                      <p:cBhvr>
                                        <p:cTn id="15" dur="864" fill="hold"/>
                                        <p:tgtEl>
                                          <p:spTgt spid="21"/>
                                        </p:tgtEl>
                                      </p:cBhvr>
                                    </p:cmd>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6"/>
                </p:tgtEl>
              </p:cMediaNode>
            </p:audio>
            <p:audio>
              <p:cMediaNode vol="80000">
                <p:cTn id="22" fill="hold" display="0">
                  <p:stCondLst>
                    <p:cond delay="indefinite"/>
                  </p:stCondLst>
                  <p:endCondLst>
                    <p:cond evt="onStopAudio" delay="0">
                      <p:tgtEl>
                        <p:sldTgt/>
                      </p:tgtEl>
                    </p:cond>
                  </p:endCondLst>
                </p:cTn>
                <p:tgtEl>
                  <p:spTgt spid="21"/>
                </p:tgtEl>
              </p:cMediaNode>
            </p:audio>
          </p:childTnLst>
        </p:cTn>
      </p:par>
    </p:tnLst>
    <p:bldLst>
      <p:bldP spid="11"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2192000" cy="6858000"/>
          </a:xfrm>
          <a:prstGeom prst="rect">
            <a:avLst/>
          </a:prstGeom>
        </p:spPr>
      </p:pic>
      <p:grpSp>
        <p:nvGrpSpPr>
          <p:cNvPr id="3" name="Group 3"/>
          <p:cNvGrpSpPr/>
          <p:nvPr/>
        </p:nvGrpSpPr>
        <p:grpSpPr>
          <a:xfrm>
            <a:off x="393054" y="381158"/>
            <a:ext cx="11415489" cy="6095843"/>
            <a:chOff x="0" y="0"/>
            <a:chExt cx="9329252" cy="4981798"/>
          </a:xfrm>
        </p:grpSpPr>
        <p:sp>
          <p:nvSpPr>
            <p:cNvPr id="4" name="Freeform 4"/>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5" name="Group 5"/>
          <p:cNvGrpSpPr/>
          <p:nvPr/>
        </p:nvGrpSpPr>
        <p:grpSpPr>
          <a:xfrm>
            <a:off x="1185779" y="548461"/>
            <a:ext cx="2892883" cy="80808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FBF6E"/>
            </a:solidFill>
          </p:spPr>
        </p:sp>
      </p:grpSp>
      <p:grpSp>
        <p:nvGrpSpPr>
          <p:cNvPr id="7" name="Group 7"/>
          <p:cNvGrpSpPr/>
          <p:nvPr/>
        </p:nvGrpSpPr>
        <p:grpSpPr>
          <a:xfrm>
            <a:off x="4175724" y="548461"/>
            <a:ext cx="808081" cy="80808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456554" y="1104900"/>
            <a:ext cx="11288489" cy="5308600"/>
            <a:chOff x="0" y="0"/>
            <a:chExt cx="9225462" cy="4338427"/>
          </a:xfrm>
        </p:grpSpPr>
        <p:sp>
          <p:nvSpPr>
            <p:cNvPr id="10" name="Freeform 10"/>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EFBF6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14280" y="573861"/>
            <a:ext cx="404041" cy="404041"/>
          </a:xfrm>
          <a:prstGeom prst="rect">
            <a:avLst/>
          </a:prstGeom>
        </p:spPr>
      </p:pic>
      <p:grpSp>
        <p:nvGrpSpPr>
          <p:cNvPr id="12" name="Group 12"/>
          <p:cNvGrpSpPr/>
          <p:nvPr/>
        </p:nvGrpSpPr>
        <p:grpSpPr>
          <a:xfrm>
            <a:off x="685801" y="1313237"/>
            <a:ext cx="9730785" cy="535572"/>
            <a:chOff x="0" y="0"/>
            <a:chExt cx="17505273" cy="963471"/>
          </a:xfrm>
        </p:grpSpPr>
        <p:sp>
          <p:nvSpPr>
            <p:cNvPr id="13" name="Freeform 13"/>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4" name="Group 14"/>
          <p:cNvGrpSpPr/>
          <p:nvPr/>
        </p:nvGrpSpPr>
        <p:grpSpPr>
          <a:xfrm>
            <a:off x="685801" y="2044700"/>
            <a:ext cx="10829993" cy="4165600"/>
            <a:chOff x="0" y="0"/>
            <a:chExt cx="8850759" cy="3404316"/>
          </a:xfrm>
        </p:grpSpPr>
        <p:sp>
          <p:nvSpPr>
            <p:cNvPr id="15" name="Freeform 15"/>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6" name="Group 16"/>
          <p:cNvGrpSpPr/>
          <p:nvPr/>
        </p:nvGrpSpPr>
        <p:grpSpPr>
          <a:xfrm>
            <a:off x="10732317" y="573861"/>
            <a:ext cx="337956" cy="33795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8" name="Group 18"/>
          <p:cNvGrpSpPr/>
          <p:nvPr/>
        </p:nvGrpSpPr>
        <p:grpSpPr>
          <a:xfrm>
            <a:off x="10247609" y="573861"/>
            <a:ext cx="337956" cy="337955"/>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1217025" y="573861"/>
            <a:ext cx="337956" cy="337955"/>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805217" y="1422273"/>
            <a:ext cx="317500" cy="31750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887101" y="1428735"/>
            <a:ext cx="391743" cy="304579"/>
          </a:xfrm>
          <a:prstGeom prst="rect">
            <a:avLst/>
          </a:prstGeom>
        </p:spPr>
      </p:pic>
      <p:pic>
        <p:nvPicPr>
          <p:cNvPr id="14338" name="Picture 2" descr="Những Hình Ảnh Lời Cảm Ơn Đẹp Và Chân Thành Thay Lời Cảm Ơ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9600" y="5102679"/>
            <a:ext cx="5892800" cy="10501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23371">
            <a:off x="566744" y="4429614"/>
            <a:ext cx="1141176" cy="2074865"/>
          </a:xfrm>
          <a:prstGeom prst="rect">
            <a:avLst/>
          </a:prstGeom>
        </p:spPr>
      </p:pic>
      <p:pic>
        <p:nvPicPr>
          <p:cNvPr id="27"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132488" y="1390643"/>
            <a:ext cx="3195693" cy="1290763"/>
          </a:xfrm>
          <a:prstGeom prst="rect">
            <a:avLst/>
          </a:prstGeom>
        </p:spPr>
      </p:pic>
      <p:pic>
        <p:nvPicPr>
          <p:cNvPr id="28"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363564" y="5638800"/>
            <a:ext cx="2444001" cy="1143000"/>
          </a:xfrm>
          <a:prstGeom prst="rect">
            <a:avLst/>
          </a:prstGeom>
        </p:spPr>
      </p:pic>
      <p:pic>
        <p:nvPicPr>
          <p:cNvPr id="30"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152385" y="5176274"/>
            <a:ext cx="1028217" cy="804819"/>
          </a:xfrm>
          <a:prstGeom prst="rect">
            <a:avLst/>
          </a:prstGeom>
        </p:spPr>
      </p:pic>
      <p:pic>
        <p:nvPicPr>
          <p:cNvPr id="31"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520872">
            <a:off x="217855" y="1369564"/>
            <a:ext cx="1091268" cy="949680"/>
          </a:xfrm>
          <a:prstGeom prst="rect">
            <a:avLst/>
          </a:prstGeom>
          <a:ln>
            <a:noFill/>
          </a:ln>
          <a:effectLst>
            <a:outerShdw blurRad="292100" dist="139700" dir="2700000" algn="tl" rotWithShape="0">
              <a:srgbClr val="333333">
                <a:alpha val="65000"/>
              </a:srgbClr>
            </a:outerShdw>
          </a:effectLst>
        </p:spPr>
      </p:pic>
      <p:sp>
        <p:nvSpPr>
          <p:cNvPr id="34" name="TextBox 33"/>
          <p:cNvSpPr txBox="1"/>
          <p:nvPr/>
        </p:nvSpPr>
        <p:spPr>
          <a:xfrm>
            <a:off x="2542113" y="2599455"/>
            <a:ext cx="7117368" cy="2129198"/>
          </a:xfrm>
          <a:prstGeom prst="rect">
            <a:avLst/>
          </a:prstGeom>
          <a:noFill/>
        </p:spPr>
        <p:txBody>
          <a:bodyPr wrap="square" lIns="51206" tIns="25603" rIns="51206" bIns="25603" rtlCol="0">
            <a:spAutoFit/>
          </a:bodyPr>
          <a:lstStyle/>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CHÚC CÁC EM HỌC TỐT!</a:t>
            </a:r>
            <a:endParaRPr lang="en-US" sz="4500" b="1" dirty="0">
              <a:solidFill>
                <a:srgbClr val="C00000"/>
              </a:solidFill>
              <a:latin typeface="Arial" panose="020B0604020202020204" pitchFamily="34" charset="0"/>
              <a:cs typeface="Arial" panose="020B0604020202020204" pitchFamily="34" charset="0"/>
            </a:endParaRPr>
          </a:p>
          <a:p>
            <a:pPr algn="ctr">
              <a:lnSpc>
                <a:spcPct val="150000"/>
              </a:lnSpc>
            </a:pPr>
            <a:r>
              <a:rPr lang="en-US" sz="4500" b="1" dirty="0" smtClean="0">
                <a:solidFill>
                  <a:srgbClr val="C00000"/>
                </a:solidFill>
                <a:latin typeface="Arial" panose="020B0604020202020204" pitchFamily="34" charset="0"/>
                <a:cs typeface="Arial" panose="020B0604020202020204" pitchFamily="34" charset="0"/>
              </a:rPr>
              <a:t>TẠM BIỆT CÁC EM!</a:t>
            </a:r>
            <a:endParaRPr lang="en-US" sz="45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53772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8460295B-54B9-4937-90E3-BAB9CE69E30B}"/>
              </a:ext>
            </a:extLst>
          </p:cNvPr>
          <p:cNvSpPr txBox="1">
            <a:spLocks/>
          </p:cNvSpPr>
          <p:nvPr/>
        </p:nvSpPr>
        <p:spPr>
          <a:xfrm>
            <a:off x="155574" y="163069"/>
            <a:ext cx="12036425" cy="2387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1" kern="1200">
                <a:solidFill>
                  <a:schemeClr val="tx2"/>
                </a:solidFill>
                <a:latin typeface="+mn-lt"/>
                <a:ea typeface="+mj-ea"/>
                <a:cs typeface="+mj-cs"/>
              </a:defRPr>
            </a:lvl1pPr>
          </a:lstStyle>
          <a:p>
            <a:pPr algn="ctr"/>
            <a:r>
              <a:rPr lang="en-US" dirty="0" smtClean="0">
                <a:solidFill>
                  <a:srgbClr val="FF0000"/>
                </a:solidFill>
              </a:rPr>
              <a:t>1.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thiết</a:t>
            </a:r>
            <a:r>
              <a:rPr lang="en-US" dirty="0" smtClean="0">
                <a:solidFill>
                  <a:srgbClr val="FF0000"/>
                </a:solidFill>
              </a:rPr>
              <a:t> </a:t>
            </a:r>
            <a:r>
              <a:rPr lang="en-US" dirty="0" err="1" smtClean="0">
                <a:solidFill>
                  <a:srgbClr val="FF0000"/>
                </a:solidFill>
              </a:rPr>
              <a:t>bị</a:t>
            </a:r>
            <a:r>
              <a:rPr lang="en-US" dirty="0" smtClean="0">
                <a:solidFill>
                  <a:srgbClr val="FF0000"/>
                </a:solidFill>
              </a:rPr>
              <a:t> </a:t>
            </a:r>
            <a:r>
              <a:rPr lang="en-US" dirty="0" err="1" smtClean="0">
                <a:solidFill>
                  <a:srgbClr val="FF0000"/>
                </a:solidFill>
              </a:rPr>
              <a:t>bên</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máy</a:t>
            </a:r>
            <a:r>
              <a:rPr lang="en-US" dirty="0" smtClean="0">
                <a:solidFill>
                  <a:srgbClr val="FF0000"/>
                </a:solidFill>
              </a:rPr>
              <a:t> </a:t>
            </a:r>
            <a:r>
              <a:rPr lang="en-US" dirty="0" err="1" smtClean="0">
                <a:solidFill>
                  <a:srgbClr val="FF0000"/>
                </a:solidFill>
              </a:rPr>
              <a:t>tính</a:t>
            </a:r>
            <a:endParaRPr lang="en-US" dirty="0">
              <a:solidFill>
                <a:srgbClr val="FF0000"/>
              </a:solidFill>
            </a:endParaRPr>
          </a:p>
        </p:txBody>
      </p:sp>
      <p:pic>
        <p:nvPicPr>
          <p:cNvPr id="7" name="Picture 2" descr="Hình ảnh Minh Họa 3d Về Tiếp Thị Kỹ Thuật Số Trên Máy Tí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41" y="1535038"/>
            <a:ext cx="5012872" cy="451469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ổng Hợp Lỗi Phần Cứng Máy Tính Thường Gặp Và Cách Xử L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Tổng Hợp Lỗi Phần Cứng Máy Tính Thường Gặp Và Cách Xử Lý"/>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Tổng Hợp Lỗi Phần Cứng Máy Tính Thường Gặp Và Cách Xử Lý"/>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lỗi phần cứ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20469" t="41389" r="35000" b="24722"/>
          <a:stretch/>
        </p:blipFill>
        <p:spPr bwMode="auto">
          <a:xfrm>
            <a:off x="5772151" y="1535038"/>
            <a:ext cx="6123214" cy="431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question_pop_up_from_box_rotate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1499" y="5294811"/>
            <a:ext cx="1041194" cy="9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3</a:t>
            </a:fld>
            <a:endParaRPr lang="en-US" sz="1200" dirty="0"/>
          </a:p>
        </p:txBody>
      </p:sp>
    </p:spTree>
    <p:extLst>
      <p:ext uri="{BB962C8B-B14F-4D97-AF65-F5344CB8AC3E}">
        <p14:creationId xmlns:p14="http://schemas.microsoft.com/office/powerpoint/2010/main" val="3629194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EACD61E2-BD1D-419C-BF37-3A55E5F3805B}"/>
              </a:ext>
            </a:extLst>
          </p:cNvPr>
          <p:cNvPicPr>
            <a:picLocks noChangeAspect="1"/>
          </p:cNvPicPr>
          <p:nvPr/>
        </p:nvPicPr>
        <p:blipFill>
          <a:blip r:embed="rId2"/>
          <a:stretch>
            <a:fillRect/>
          </a:stretch>
        </p:blipFill>
        <p:spPr>
          <a:xfrm>
            <a:off x="1287566" y="3167473"/>
            <a:ext cx="4057680" cy="2806960"/>
          </a:xfrm>
          <a:prstGeom prst="rect">
            <a:avLst/>
          </a:prstGeom>
        </p:spPr>
      </p:pic>
      <p:sp>
        <p:nvSpPr>
          <p:cNvPr id="2" name="Title 1">
            <a:extLst>
              <a:ext uri="{FF2B5EF4-FFF2-40B4-BE49-F238E27FC236}">
                <a16:creationId xmlns="" xmlns:a16="http://schemas.microsoft.com/office/drawing/2014/main" id="{D543047E-FBFD-4F79-BCA5-10E69740F030}"/>
              </a:ext>
            </a:extLst>
          </p:cNvPr>
          <p:cNvSpPr>
            <a:spLocks noGrp="1"/>
          </p:cNvSpPr>
          <p:nvPr>
            <p:ph type="title"/>
          </p:nvPr>
        </p:nvSpPr>
        <p:spPr>
          <a:xfrm>
            <a:off x="513134" y="316139"/>
            <a:ext cx="10469003" cy="686188"/>
          </a:xfrm>
        </p:spPr>
        <p:txBody>
          <a:bodyPr/>
          <a:lstStyle/>
          <a:p>
            <a:r>
              <a:rPr lang="en-US" sz="4400" dirty="0" err="1">
                <a:solidFill>
                  <a:srgbClr val="7030A0"/>
                </a:solidFill>
              </a:rPr>
              <a:t>Một</a:t>
            </a:r>
            <a:r>
              <a:rPr lang="en-US" sz="4400" dirty="0">
                <a:solidFill>
                  <a:srgbClr val="7030A0"/>
                </a:solidFill>
              </a:rPr>
              <a:t> </a:t>
            </a:r>
            <a:r>
              <a:rPr lang="en-US" sz="4400" dirty="0" err="1">
                <a:solidFill>
                  <a:srgbClr val="7030A0"/>
                </a:solidFill>
              </a:rPr>
              <a:t>số</a:t>
            </a:r>
            <a:r>
              <a:rPr lang="en-US" sz="4400" dirty="0">
                <a:solidFill>
                  <a:srgbClr val="7030A0"/>
                </a:solidFill>
              </a:rPr>
              <a:t> </a:t>
            </a:r>
            <a:r>
              <a:rPr lang="en-US" sz="4400" dirty="0" err="1">
                <a:solidFill>
                  <a:srgbClr val="7030A0"/>
                </a:solidFill>
              </a:rPr>
              <a:t>thiết</a:t>
            </a:r>
            <a:r>
              <a:rPr lang="en-US" sz="4400" dirty="0">
                <a:solidFill>
                  <a:srgbClr val="7030A0"/>
                </a:solidFill>
              </a:rPr>
              <a:t> </a:t>
            </a:r>
            <a:r>
              <a:rPr lang="en-US" sz="4400" dirty="0" err="1">
                <a:solidFill>
                  <a:srgbClr val="7030A0"/>
                </a:solidFill>
              </a:rPr>
              <a:t>bị</a:t>
            </a:r>
            <a:r>
              <a:rPr lang="en-US" sz="4400" dirty="0">
                <a:solidFill>
                  <a:srgbClr val="7030A0"/>
                </a:solidFill>
              </a:rPr>
              <a:t> </a:t>
            </a:r>
            <a:r>
              <a:rPr lang="en-US" sz="4400" dirty="0" err="1">
                <a:solidFill>
                  <a:srgbClr val="7030A0"/>
                </a:solidFill>
              </a:rPr>
              <a:t>bên</a:t>
            </a:r>
            <a:r>
              <a:rPr lang="en-US" sz="4400" dirty="0">
                <a:solidFill>
                  <a:srgbClr val="7030A0"/>
                </a:solidFill>
              </a:rPr>
              <a:t> </a:t>
            </a:r>
            <a:r>
              <a:rPr lang="en-US" sz="4400" dirty="0" err="1">
                <a:solidFill>
                  <a:srgbClr val="7030A0"/>
                </a:solidFill>
              </a:rPr>
              <a:t>trong</a:t>
            </a:r>
            <a:r>
              <a:rPr lang="en-US" sz="4400" dirty="0">
                <a:solidFill>
                  <a:srgbClr val="7030A0"/>
                </a:solidFill>
              </a:rPr>
              <a:t> </a:t>
            </a:r>
            <a:r>
              <a:rPr lang="en-US" sz="4400" dirty="0" err="1" smtClean="0">
                <a:solidFill>
                  <a:srgbClr val="7030A0"/>
                </a:solidFill>
              </a:rPr>
              <a:t>máy</a:t>
            </a:r>
            <a:r>
              <a:rPr lang="en-US" sz="4400" dirty="0" smtClean="0">
                <a:solidFill>
                  <a:srgbClr val="7030A0"/>
                </a:solidFill>
              </a:rPr>
              <a:t> </a:t>
            </a:r>
            <a:r>
              <a:rPr lang="en-US" sz="4400" dirty="0" err="1">
                <a:solidFill>
                  <a:srgbClr val="7030A0"/>
                </a:solidFill>
              </a:rPr>
              <a:t>tính</a:t>
            </a:r>
            <a:endParaRPr lang="en-US" sz="4400" dirty="0">
              <a:solidFill>
                <a:srgbClr val="7030A0"/>
              </a:solidFill>
            </a:endParaRPr>
          </a:p>
        </p:txBody>
      </p:sp>
      <p:sp>
        <p:nvSpPr>
          <p:cNvPr id="7" name="Slide Number Placeholder 6">
            <a:extLst>
              <a:ext uri="{FF2B5EF4-FFF2-40B4-BE49-F238E27FC236}">
                <a16:creationId xmlns="" xmlns:a16="http://schemas.microsoft.com/office/drawing/2014/main" id="{50A86E01-62BB-5145-A6C3-515717DD327C}"/>
              </a:ext>
            </a:extLst>
          </p:cNvPr>
          <p:cNvSpPr>
            <a:spLocks noGrp="1"/>
          </p:cNvSpPr>
          <p:nvPr>
            <p:ph type="sldNum" sz="quarter" idx="4"/>
          </p:nvPr>
        </p:nvSpPr>
        <p:spPr>
          <a:xfrm>
            <a:off x="11144250" y="6356350"/>
            <a:ext cx="666749" cy="365125"/>
          </a:xfrm>
        </p:spPr>
        <p:txBody>
          <a:bodyPr/>
          <a:lstStyle/>
          <a:p>
            <a:fld id="{294A09A9-5501-47C1-A89A-A340965A2BE2}" type="slidenum">
              <a:rPr lang="en-US" smtClean="0"/>
              <a:pPr/>
              <a:t>4</a:t>
            </a:fld>
            <a:endParaRPr lang="en-US" dirty="0"/>
          </a:p>
        </p:txBody>
      </p:sp>
      <p:pic>
        <p:nvPicPr>
          <p:cNvPr id="9" name="Picture 8">
            <a:extLst>
              <a:ext uri="{FF2B5EF4-FFF2-40B4-BE49-F238E27FC236}">
                <a16:creationId xmlns="" xmlns:a16="http://schemas.microsoft.com/office/drawing/2014/main" id="{38F065A1-6739-493A-8494-7EB9E6605B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75" b="90000" l="1375" r="97000"/>
                    </a14:imgEffect>
                  </a14:imgLayer>
                </a14:imgProps>
              </a:ext>
            </a:extLst>
          </a:blip>
          <a:stretch>
            <a:fillRect/>
          </a:stretch>
        </p:blipFill>
        <p:spPr>
          <a:xfrm>
            <a:off x="513134" y="913611"/>
            <a:ext cx="2394520" cy="2394520"/>
          </a:xfrm>
          <a:prstGeom prst="rect">
            <a:avLst/>
          </a:prstGeom>
        </p:spPr>
      </p:pic>
      <p:pic>
        <p:nvPicPr>
          <p:cNvPr id="11" name="Picture 10" descr="A close-up of a computer chip&#10;&#10;Description automatically generated">
            <a:extLst>
              <a:ext uri="{FF2B5EF4-FFF2-40B4-BE49-F238E27FC236}">
                <a16:creationId xmlns="" xmlns:a16="http://schemas.microsoft.com/office/drawing/2014/main" id="{DBFA77F8-64FB-444B-A90B-792BEB3F6C2D}"/>
              </a:ext>
            </a:extLst>
          </p:cNvPr>
          <p:cNvPicPr>
            <a:picLocks noChangeAspect="1"/>
          </p:cNvPicPr>
          <p:nvPr/>
        </p:nvPicPr>
        <p:blipFill rotWithShape="1">
          <a:blip r:embed="rId5"/>
          <a:srcRect t="38486" b="38384"/>
          <a:stretch/>
        </p:blipFill>
        <p:spPr>
          <a:xfrm>
            <a:off x="5962783" y="1291162"/>
            <a:ext cx="5276281" cy="1220408"/>
          </a:xfrm>
          <a:prstGeom prst="rect">
            <a:avLst/>
          </a:prstGeom>
        </p:spPr>
      </p:pic>
      <p:pic>
        <p:nvPicPr>
          <p:cNvPr id="14" name="Picture 13" descr="A close-up of a computer graphics card&#10;&#10;Description automatically generated">
            <a:extLst>
              <a:ext uri="{FF2B5EF4-FFF2-40B4-BE49-F238E27FC236}">
                <a16:creationId xmlns="" xmlns:a16="http://schemas.microsoft.com/office/drawing/2014/main" id="{0EA05D98-D659-4ED2-9F14-94765DA9E379}"/>
              </a:ext>
            </a:extLst>
          </p:cNvPr>
          <p:cNvPicPr>
            <a:picLocks noChangeAspect="1"/>
          </p:cNvPicPr>
          <p:nvPr/>
        </p:nvPicPr>
        <p:blipFill rotWithShape="1">
          <a:blip r:embed="rId6"/>
          <a:srcRect t="13864" b="14082"/>
          <a:stretch/>
        </p:blipFill>
        <p:spPr>
          <a:xfrm>
            <a:off x="7086494" y="2742552"/>
            <a:ext cx="4217884" cy="3039124"/>
          </a:xfrm>
          <a:prstGeom prst="rect">
            <a:avLst/>
          </a:prstGeom>
        </p:spPr>
      </p:pic>
      <p:sp>
        <p:nvSpPr>
          <p:cNvPr id="15" name="TextBox 14">
            <a:extLst>
              <a:ext uri="{FF2B5EF4-FFF2-40B4-BE49-F238E27FC236}">
                <a16:creationId xmlns="" xmlns:a16="http://schemas.microsoft.com/office/drawing/2014/main" id="{A72C37EE-A9B6-462E-9BBC-81DBEBC22678}"/>
              </a:ext>
            </a:extLst>
          </p:cNvPr>
          <p:cNvSpPr txBox="1"/>
          <p:nvPr/>
        </p:nvSpPr>
        <p:spPr>
          <a:xfrm>
            <a:off x="2989834" y="1402985"/>
            <a:ext cx="1159292" cy="646331"/>
          </a:xfrm>
          <a:prstGeom prst="rect">
            <a:avLst/>
          </a:prstGeom>
          <a:noFill/>
        </p:spPr>
        <p:txBody>
          <a:bodyPr wrap="none" rtlCol="0">
            <a:spAutoFit/>
          </a:bodyPr>
          <a:lstStyle/>
          <a:p>
            <a:r>
              <a:rPr lang="en-US" sz="3600" b="1" dirty="0">
                <a:solidFill>
                  <a:srgbClr val="FF0000"/>
                </a:solidFill>
              </a:rPr>
              <a:t>CPU</a:t>
            </a:r>
          </a:p>
        </p:txBody>
      </p:sp>
      <p:sp>
        <p:nvSpPr>
          <p:cNvPr id="16" name="TextBox 15">
            <a:extLst>
              <a:ext uri="{FF2B5EF4-FFF2-40B4-BE49-F238E27FC236}">
                <a16:creationId xmlns="" xmlns:a16="http://schemas.microsoft.com/office/drawing/2014/main" id="{D7CC3DBF-6826-48FC-BC56-5AA61FB7DE47}"/>
              </a:ext>
            </a:extLst>
          </p:cNvPr>
          <p:cNvSpPr txBox="1"/>
          <p:nvPr/>
        </p:nvSpPr>
        <p:spPr>
          <a:xfrm>
            <a:off x="6964030" y="2511570"/>
            <a:ext cx="1236236" cy="646331"/>
          </a:xfrm>
          <a:prstGeom prst="rect">
            <a:avLst/>
          </a:prstGeom>
          <a:noFill/>
        </p:spPr>
        <p:txBody>
          <a:bodyPr wrap="none" rtlCol="0">
            <a:spAutoFit/>
          </a:bodyPr>
          <a:lstStyle/>
          <a:p>
            <a:r>
              <a:rPr lang="en-US" sz="3600" b="1" dirty="0">
                <a:solidFill>
                  <a:srgbClr val="FF0000"/>
                </a:solidFill>
              </a:rPr>
              <a:t>RAM</a:t>
            </a:r>
          </a:p>
        </p:txBody>
      </p:sp>
      <p:sp>
        <p:nvSpPr>
          <p:cNvPr id="17" name="TextBox 16">
            <a:extLst>
              <a:ext uri="{FF2B5EF4-FFF2-40B4-BE49-F238E27FC236}">
                <a16:creationId xmlns="" xmlns:a16="http://schemas.microsoft.com/office/drawing/2014/main" id="{7FD54FA0-5782-4F72-A212-C243DA598C3A}"/>
              </a:ext>
            </a:extLst>
          </p:cNvPr>
          <p:cNvSpPr txBox="1"/>
          <p:nvPr/>
        </p:nvSpPr>
        <p:spPr>
          <a:xfrm>
            <a:off x="3047294" y="5940851"/>
            <a:ext cx="3245568" cy="584775"/>
          </a:xfrm>
          <a:prstGeom prst="rect">
            <a:avLst/>
          </a:prstGeom>
          <a:noFill/>
        </p:spPr>
        <p:txBody>
          <a:bodyPr wrap="none" rtlCol="0">
            <a:spAutoFit/>
          </a:bodyPr>
          <a:lstStyle/>
          <a:p>
            <a:r>
              <a:rPr lang="en-US" sz="3200" b="1" dirty="0">
                <a:solidFill>
                  <a:srgbClr val="FF0000"/>
                </a:solidFill>
              </a:rPr>
              <a:t>ĐĨA CỨNG HDD</a:t>
            </a:r>
          </a:p>
        </p:txBody>
      </p:sp>
      <p:sp>
        <p:nvSpPr>
          <p:cNvPr id="18" name="TextBox 17">
            <a:extLst>
              <a:ext uri="{FF2B5EF4-FFF2-40B4-BE49-F238E27FC236}">
                <a16:creationId xmlns="" xmlns:a16="http://schemas.microsoft.com/office/drawing/2014/main" id="{A647B255-FAE6-43BE-A554-D6CF460326DA}"/>
              </a:ext>
            </a:extLst>
          </p:cNvPr>
          <p:cNvSpPr txBox="1"/>
          <p:nvPr/>
        </p:nvSpPr>
        <p:spPr>
          <a:xfrm>
            <a:off x="7414511" y="5860630"/>
            <a:ext cx="3536546" cy="584775"/>
          </a:xfrm>
          <a:prstGeom prst="rect">
            <a:avLst/>
          </a:prstGeom>
          <a:noFill/>
        </p:spPr>
        <p:txBody>
          <a:bodyPr wrap="none" rtlCol="0">
            <a:spAutoFit/>
          </a:bodyPr>
          <a:lstStyle/>
          <a:p>
            <a:r>
              <a:rPr lang="en-US" sz="3200" b="1" dirty="0">
                <a:solidFill>
                  <a:srgbClr val="FF0000"/>
                </a:solidFill>
              </a:rPr>
              <a:t>CARD MÀN HÌNH</a:t>
            </a:r>
          </a:p>
        </p:txBody>
      </p:sp>
    </p:spTree>
    <p:extLst>
      <p:ext uri="{BB962C8B-B14F-4D97-AF65-F5344CB8AC3E}">
        <p14:creationId xmlns:p14="http://schemas.microsoft.com/office/powerpoint/2010/main" val="152738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500"/>
                            </p:stCondLst>
                            <p:childTnLst>
                              <p:par>
                                <p:cTn id="18" presetID="45"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A0B90C10-E45E-4278-B6C6-C82E1B1014C0}"/>
              </a:ext>
            </a:extLst>
          </p:cNvPr>
          <p:cNvSpPr/>
          <p:nvPr/>
        </p:nvSpPr>
        <p:spPr>
          <a:xfrm>
            <a:off x="0" y="0"/>
            <a:ext cx="98536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 xmlns:a16="http://schemas.microsoft.com/office/drawing/2014/main" id="{AE3354E6-8334-4632-9227-ECE5F07936C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59349" y="369057"/>
            <a:ext cx="5788815" cy="5476571"/>
          </a:xfrm>
          <a:prstGeom prst="rect">
            <a:avLst/>
          </a:prstGeom>
          <a:ln>
            <a:solidFill>
              <a:schemeClr val="tx1"/>
            </a:solidFill>
          </a:ln>
        </p:spPr>
      </p:pic>
      <p:sp>
        <p:nvSpPr>
          <p:cNvPr id="46" name="TextBox 45">
            <a:extLst>
              <a:ext uri="{FF2B5EF4-FFF2-40B4-BE49-F238E27FC236}">
                <a16:creationId xmlns="" xmlns:a16="http://schemas.microsoft.com/office/drawing/2014/main" id="{2CF63CDC-2761-4820-B982-A4C06F5F2472}"/>
              </a:ext>
            </a:extLst>
          </p:cNvPr>
          <p:cNvSpPr txBox="1"/>
          <p:nvPr/>
        </p:nvSpPr>
        <p:spPr>
          <a:xfrm>
            <a:off x="1121797" y="5845628"/>
            <a:ext cx="5801517" cy="707886"/>
          </a:xfrm>
          <a:prstGeom prst="rect">
            <a:avLst/>
          </a:prstGeom>
          <a:noFill/>
        </p:spPr>
        <p:txBody>
          <a:bodyPr wrap="square" rtlCol="0">
            <a:spAutoFit/>
          </a:bodyPr>
          <a:lstStyle/>
          <a:p>
            <a:r>
              <a:rPr lang="en-US" sz="4000" b="1" dirty="0" err="1" smtClean="0">
                <a:solidFill>
                  <a:srgbClr val="FB2711"/>
                </a:solidFill>
              </a:rPr>
              <a:t>Bên</a:t>
            </a:r>
            <a:r>
              <a:rPr lang="en-US" sz="4000" b="1" dirty="0" smtClean="0">
                <a:solidFill>
                  <a:srgbClr val="FB2711"/>
                </a:solidFill>
              </a:rPr>
              <a:t> </a:t>
            </a:r>
            <a:r>
              <a:rPr lang="en-US" sz="4000" b="1" dirty="0" err="1" smtClean="0">
                <a:solidFill>
                  <a:srgbClr val="FB2711"/>
                </a:solidFill>
              </a:rPr>
              <a:t>trong</a:t>
            </a:r>
            <a:r>
              <a:rPr lang="en-US" sz="4000" b="1" dirty="0" smtClean="0">
                <a:solidFill>
                  <a:srgbClr val="FB2711"/>
                </a:solidFill>
              </a:rPr>
              <a:t> </a:t>
            </a:r>
            <a:r>
              <a:rPr lang="en-US" sz="4000" b="1" dirty="0" err="1" smtClean="0">
                <a:solidFill>
                  <a:srgbClr val="FB2711"/>
                </a:solidFill>
              </a:rPr>
              <a:t>máy</a:t>
            </a:r>
            <a:r>
              <a:rPr lang="en-US" sz="4000" b="1" dirty="0" smtClean="0">
                <a:solidFill>
                  <a:srgbClr val="FB2711"/>
                </a:solidFill>
              </a:rPr>
              <a:t> </a:t>
            </a:r>
            <a:r>
              <a:rPr lang="en-US" sz="4000" b="1" dirty="0" err="1" smtClean="0">
                <a:solidFill>
                  <a:srgbClr val="FB2711"/>
                </a:solidFill>
              </a:rPr>
              <a:t>tính</a:t>
            </a:r>
            <a:endParaRPr lang="en-US" sz="4000" b="1" dirty="0">
              <a:solidFill>
                <a:srgbClr val="FB2711"/>
              </a:solidFill>
            </a:endParaRPr>
          </a:p>
        </p:txBody>
      </p:sp>
      <p:pic>
        <p:nvPicPr>
          <p:cNvPr id="5122" name="Picture 2" descr="Những điều cần biết về phần cứng máy tính"/>
          <p:cNvPicPr>
            <a:picLocks noChangeAspect="1" noChangeArrowheads="1"/>
          </p:cNvPicPr>
          <p:nvPr/>
        </p:nvPicPr>
        <p:blipFill rotWithShape="1">
          <a:blip r:embed="rId4">
            <a:extLst>
              <a:ext uri="{28A0092B-C50C-407E-A947-70E740481C1C}">
                <a14:useLocalDpi xmlns:a14="http://schemas.microsoft.com/office/drawing/2010/main" val="0"/>
              </a:ext>
            </a:extLst>
          </a:blip>
          <a:srcRect l="5836"/>
          <a:stretch/>
        </p:blipFill>
        <p:spPr bwMode="auto">
          <a:xfrm>
            <a:off x="6335486" y="0"/>
            <a:ext cx="5856513"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6">
            <a:extLst>
              <a:ext uri="{FF2B5EF4-FFF2-40B4-BE49-F238E27FC236}">
                <a16:creationId xmlns="" xmlns:a16="http://schemas.microsoft.com/office/drawing/2014/main" id="{50A86E01-62BB-5145-A6C3-515717DD327C}"/>
              </a:ext>
            </a:extLst>
          </p:cNvPr>
          <p:cNvSpPr txBox="1">
            <a:spLocks/>
          </p:cNvSpPr>
          <p:nvPr/>
        </p:nvSpPr>
        <p:spPr>
          <a:xfrm>
            <a:off x="11144250" y="6356350"/>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pPr algn="r"/>
              <a:t>5</a:t>
            </a:fld>
            <a:endParaRPr lang="en-US" sz="1200" dirty="0"/>
          </a:p>
        </p:txBody>
      </p:sp>
    </p:spTree>
    <p:extLst>
      <p:ext uri="{BB962C8B-B14F-4D97-AF65-F5344CB8AC3E}">
        <p14:creationId xmlns:p14="http://schemas.microsoft.com/office/powerpoint/2010/main" val="33356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256B7E-1633-44AB-8584-82DF5B726834}"/>
              </a:ext>
            </a:extLst>
          </p:cNvPr>
          <p:cNvSpPr>
            <a:spLocks noGrp="1"/>
          </p:cNvSpPr>
          <p:nvPr>
            <p:ph type="title"/>
          </p:nvPr>
        </p:nvSpPr>
        <p:spPr>
          <a:xfrm>
            <a:off x="914190" y="136525"/>
            <a:ext cx="8907454" cy="819459"/>
          </a:xfrm>
        </p:spPr>
        <p:txBody>
          <a:bodyPr/>
          <a:lstStyle/>
          <a:p>
            <a:r>
              <a:rPr lang="en-US" sz="4400" dirty="0">
                <a:solidFill>
                  <a:srgbClr val="C00000"/>
                </a:solidFill>
              </a:rPr>
              <a:t>a. </a:t>
            </a:r>
            <a:r>
              <a:rPr lang="en-US" sz="4400" dirty="0" err="1">
                <a:solidFill>
                  <a:srgbClr val="C00000"/>
                </a:solidFill>
              </a:rPr>
              <a:t>Bộ</a:t>
            </a:r>
            <a:r>
              <a:rPr lang="en-US" sz="4400" dirty="0">
                <a:solidFill>
                  <a:srgbClr val="C00000"/>
                </a:solidFill>
              </a:rPr>
              <a:t> </a:t>
            </a:r>
            <a:r>
              <a:rPr lang="en-US" sz="4400" dirty="0" err="1">
                <a:solidFill>
                  <a:srgbClr val="C00000"/>
                </a:solidFill>
              </a:rPr>
              <a:t>xử</a:t>
            </a:r>
            <a:r>
              <a:rPr lang="en-US" sz="4400" dirty="0">
                <a:solidFill>
                  <a:srgbClr val="C00000"/>
                </a:solidFill>
              </a:rPr>
              <a:t> </a:t>
            </a:r>
            <a:r>
              <a:rPr lang="en-US" sz="4400" dirty="0" err="1">
                <a:solidFill>
                  <a:srgbClr val="C00000"/>
                </a:solidFill>
              </a:rPr>
              <a:t>lí</a:t>
            </a:r>
            <a:r>
              <a:rPr lang="en-US" sz="4400" dirty="0">
                <a:solidFill>
                  <a:srgbClr val="C00000"/>
                </a:solidFill>
              </a:rPr>
              <a:t> </a:t>
            </a:r>
            <a:r>
              <a:rPr lang="en-US" sz="4400" dirty="0" err="1">
                <a:solidFill>
                  <a:srgbClr val="C00000"/>
                </a:solidFill>
              </a:rPr>
              <a:t>trung</a:t>
            </a:r>
            <a:r>
              <a:rPr lang="en-US" sz="4400" dirty="0">
                <a:solidFill>
                  <a:srgbClr val="C00000"/>
                </a:solidFill>
              </a:rPr>
              <a:t> </a:t>
            </a:r>
            <a:r>
              <a:rPr lang="en-US" sz="4400" dirty="0" err="1">
                <a:solidFill>
                  <a:srgbClr val="C00000"/>
                </a:solidFill>
              </a:rPr>
              <a:t>tâm</a:t>
            </a:r>
            <a:r>
              <a:rPr lang="en-US" sz="4400" dirty="0">
                <a:solidFill>
                  <a:srgbClr val="C00000"/>
                </a:solidFill>
              </a:rPr>
              <a:t> (CPU)</a:t>
            </a:r>
          </a:p>
        </p:txBody>
      </p:sp>
      <p:sp>
        <p:nvSpPr>
          <p:cNvPr id="3" name="Text Placeholder 2">
            <a:extLst>
              <a:ext uri="{FF2B5EF4-FFF2-40B4-BE49-F238E27FC236}">
                <a16:creationId xmlns="" xmlns:a16="http://schemas.microsoft.com/office/drawing/2014/main" id="{EFB90AB4-D228-4548-B072-726498212362}"/>
              </a:ext>
            </a:extLst>
          </p:cNvPr>
          <p:cNvSpPr>
            <a:spLocks noGrp="1"/>
          </p:cNvSpPr>
          <p:nvPr>
            <p:ph idx="11"/>
          </p:nvPr>
        </p:nvSpPr>
        <p:spPr>
          <a:xfrm>
            <a:off x="661088" y="2228534"/>
            <a:ext cx="4663440" cy="522514"/>
          </a:xfrm>
        </p:spPr>
        <p:txBody>
          <a:bodyPr/>
          <a:lstStyle/>
          <a:p>
            <a:r>
              <a:rPr lang="en-US" sz="2800" dirty="0" smtClean="0">
                <a:solidFill>
                  <a:srgbClr val="FF0000"/>
                </a:solidFill>
              </a:rPr>
              <a:t>* </a:t>
            </a:r>
            <a:r>
              <a:rPr lang="en-US" sz="2800" dirty="0" err="1" smtClean="0">
                <a:solidFill>
                  <a:srgbClr val="FF0000"/>
                </a:solidFill>
              </a:rPr>
              <a:t>Hai</a:t>
            </a:r>
            <a:r>
              <a:rPr lang="en-US" sz="2800" dirty="0" smtClean="0">
                <a:solidFill>
                  <a:srgbClr val="FF0000"/>
                </a:solidFill>
              </a:rPr>
              <a:t> </a:t>
            </a:r>
            <a:r>
              <a:rPr lang="en-US" sz="2800" dirty="0" err="1">
                <a:solidFill>
                  <a:srgbClr val="FF0000"/>
                </a:solidFill>
              </a:rPr>
              <a:t>bộ</a:t>
            </a:r>
            <a:r>
              <a:rPr lang="en-US" sz="2800" dirty="0">
                <a:solidFill>
                  <a:srgbClr val="FF0000"/>
                </a:solidFill>
              </a:rPr>
              <a:t> </a:t>
            </a:r>
            <a:r>
              <a:rPr lang="en-US" sz="2800" dirty="0" err="1">
                <a:solidFill>
                  <a:srgbClr val="FF0000"/>
                </a:solidFill>
              </a:rPr>
              <a:t>phận</a:t>
            </a:r>
            <a:r>
              <a:rPr lang="en-US" sz="2800" dirty="0">
                <a:solidFill>
                  <a:srgbClr val="FF0000"/>
                </a:solidFill>
              </a:rPr>
              <a:t> </a:t>
            </a:r>
            <a:r>
              <a:rPr lang="en-US" sz="2800" dirty="0" err="1">
                <a:solidFill>
                  <a:srgbClr val="FF0000"/>
                </a:solidFill>
              </a:rPr>
              <a:t>chính</a:t>
            </a:r>
            <a:endParaRPr lang="en-US" sz="2800" dirty="0">
              <a:solidFill>
                <a:srgbClr val="FF0000"/>
              </a:solidFill>
            </a:endParaRPr>
          </a:p>
        </p:txBody>
      </p:sp>
      <p:sp>
        <p:nvSpPr>
          <p:cNvPr id="4" name="Content Placeholder 3">
            <a:extLst>
              <a:ext uri="{FF2B5EF4-FFF2-40B4-BE49-F238E27FC236}">
                <a16:creationId xmlns="" xmlns:a16="http://schemas.microsoft.com/office/drawing/2014/main" id="{950677C9-3E42-427F-93B8-526692906471}"/>
              </a:ext>
            </a:extLst>
          </p:cNvPr>
          <p:cNvSpPr>
            <a:spLocks noGrp="1"/>
          </p:cNvSpPr>
          <p:nvPr>
            <p:ph idx="1"/>
          </p:nvPr>
        </p:nvSpPr>
        <p:spPr>
          <a:xfrm>
            <a:off x="582217" y="2816358"/>
            <a:ext cx="4663440" cy="2828613"/>
          </a:xfrm>
        </p:spPr>
        <p:txBody>
          <a:bodyPr vert="horz" lIns="91440" tIns="45720" rIns="91440" bIns="45720" rtlCol="0" anchor="t">
            <a:normAutofit lnSpcReduction="10000"/>
          </a:bodyPr>
          <a:lstStyle/>
          <a:p>
            <a:pPr marL="342900" indent="-342900" algn="just">
              <a:buFont typeface="Arial" panose="020B0604020202020204" pitchFamily="34" charset="0"/>
              <a:buChar char="•"/>
            </a:pPr>
            <a:r>
              <a:rPr lang="en-US" sz="2400" b="1" dirty="0" err="1">
                <a:solidFill>
                  <a:srgbClr val="0070C0"/>
                </a:solidFill>
              </a:rPr>
              <a:t>Bộ</a:t>
            </a:r>
            <a:r>
              <a:rPr lang="en-US" sz="2400" b="1" dirty="0">
                <a:solidFill>
                  <a:srgbClr val="0070C0"/>
                </a:solidFill>
              </a:rPr>
              <a:t> </a:t>
            </a:r>
            <a:r>
              <a:rPr lang="en-US" sz="2400" b="1" dirty="0" err="1">
                <a:solidFill>
                  <a:srgbClr val="0070C0"/>
                </a:solidFill>
              </a:rPr>
              <a:t>số</a:t>
            </a:r>
            <a:r>
              <a:rPr lang="en-US" sz="2400" b="1" dirty="0">
                <a:solidFill>
                  <a:srgbClr val="0070C0"/>
                </a:solidFill>
              </a:rPr>
              <a:t> </a:t>
            </a:r>
            <a:r>
              <a:rPr lang="en-US" sz="2400" b="1" dirty="0" err="1">
                <a:solidFill>
                  <a:srgbClr val="0070C0"/>
                </a:solidFill>
              </a:rPr>
              <a:t>học</a:t>
            </a:r>
            <a:r>
              <a:rPr lang="en-US" sz="2400" b="1" dirty="0">
                <a:solidFill>
                  <a:srgbClr val="0070C0"/>
                </a:solidFill>
              </a:rPr>
              <a:t> </a:t>
            </a:r>
            <a:r>
              <a:rPr lang="en-US" sz="2400" b="1" dirty="0" err="1">
                <a:solidFill>
                  <a:srgbClr val="0070C0"/>
                </a:solidFill>
              </a:rPr>
              <a:t>và</a:t>
            </a:r>
            <a:r>
              <a:rPr lang="en-US" sz="2400" b="1" dirty="0">
                <a:solidFill>
                  <a:srgbClr val="0070C0"/>
                </a:solidFill>
              </a:rPr>
              <a:t> logic (ALU) </a:t>
            </a:r>
            <a:r>
              <a:rPr lang="en-US" sz="2400" b="1" dirty="0" err="1"/>
              <a:t>thực</a:t>
            </a:r>
            <a:r>
              <a:rPr lang="en-US" sz="2400" b="1" dirty="0"/>
              <a:t> </a:t>
            </a:r>
            <a:r>
              <a:rPr lang="en-US" sz="2400" b="1" dirty="0" err="1"/>
              <a:t>hiện</a:t>
            </a:r>
            <a:r>
              <a:rPr lang="en-US" sz="2400" b="1" dirty="0"/>
              <a:t> </a:t>
            </a:r>
            <a:r>
              <a:rPr lang="en-US" sz="2400" b="1" dirty="0" err="1"/>
              <a:t>các</a:t>
            </a:r>
            <a:r>
              <a:rPr lang="en-US" sz="2400" b="1" dirty="0"/>
              <a:t> </a:t>
            </a:r>
            <a:r>
              <a:rPr lang="en-US" sz="2400" b="1" dirty="0" err="1"/>
              <a:t>phép</a:t>
            </a:r>
            <a:r>
              <a:rPr lang="en-US" sz="2400" b="1" dirty="0"/>
              <a:t> </a:t>
            </a:r>
            <a:r>
              <a:rPr lang="en-US" sz="2400" b="1" dirty="0" err="1"/>
              <a:t>toán</a:t>
            </a:r>
            <a:r>
              <a:rPr lang="en-US" sz="2400" b="1" dirty="0"/>
              <a:t> </a:t>
            </a:r>
            <a:r>
              <a:rPr lang="en-US" sz="2400" b="1" dirty="0" err="1"/>
              <a:t>số</a:t>
            </a:r>
            <a:r>
              <a:rPr lang="en-US" sz="2400" b="1" dirty="0"/>
              <a:t> </a:t>
            </a:r>
            <a:r>
              <a:rPr lang="en-US" sz="2400" b="1" dirty="0" err="1"/>
              <a:t>học</a:t>
            </a:r>
            <a:r>
              <a:rPr lang="en-US" sz="2400" b="1" dirty="0"/>
              <a:t> </a:t>
            </a:r>
            <a:r>
              <a:rPr lang="en-US" sz="2400" b="1" dirty="0" err="1"/>
              <a:t>và</a:t>
            </a:r>
            <a:r>
              <a:rPr lang="en-US" sz="2400" b="1" dirty="0"/>
              <a:t> </a:t>
            </a:r>
            <a:r>
              <a:rPr lang="en-US" sz="2400" b="1" dirty="0" err="1"/>
              <a:t>lôgic</a:t>
            </a:r>
            <a:r>
              <a:rPr lang="en-US" sz="2400" b="1" dirty="0"/>
              <a:t>.</a:t>
            </a:r>
          </a:p>
          <a:p>
            <a:pPr marL="342900" indent="-342900" algn="just">
              <a:buFont typeface="Arial" panose="020B0604020202020204" pitchFamily="34" charset="0"/>
              <a:buChar char="•"/>
            </a:pPr>
            <a:r>
              <a:rPr lang="en-US" sz="2400" b="1" dirty="0" err="1">
                <a:solidFill>
                  <a:srgbClr val="0070C0"/>
                </a:solidFill>
              </a:rPr>
              <a:t>Bộ</a:t>
            </a:r>
            <a:r>
              <a:rPr lang="en-US" sz="2400" b="1" dirty="0">
                <a:solidFill>
                  <a:srgbClr val="0070C0"/>
                </a:solidFill>
              </a:rPr>
              <a:t> </a:t>
            </a:r>
            <a:r>
              <a:rPr lang="en-US" sz="2400" b="1" dirty="0" err="1">
                <a:solidFill>
                  <a:srgbClr val="0070C0"/>
                </a:solidFill>
              </a:rPr>
              <a:t>điều</a:t>
            </a:r>
            <a:r>
              <a:rPr lang="en-US" sz="2400" b="1" dirty="0">
                <a:solidFill>
                  <a:srgbClr val="0070C0"/>
                </a:solidFill>
              </a:rPr>
              <a:t> </a:t>
            </a:r>
            <a:r>
              <a:rPr lang="en-US" sz="2400" b="1" dirty="0" err="1">
                <a:solidFill>
                  <a:srgbClr val="0070C0"/>
                </a:solidFill>
              </a:rPr>
              <a:t>khiển</a:t>
            </a:r>
            <a:r>
              <a:rPr lang="en-US" sz="2400" b="1" dirty="0">
                <a:solidFill>
                  <a:srgbClr val="0070C0"/>
                </a:solidFill>
              </a:rPr>
              <a:t> (CU) </a:t>
            </a:r>
            <a:r>
              <a:rPr lang="en-US" sz="2400" b="1" dirty="0" err="1"/>
              <a:t>phối</a:t>
            </a:r>
            <a:r>
              <a:rPr lang="en-US" sz="2400" b="1" dirty="0"/>
              <a:t> </a:t>
            </a:r>
            <a:r>
              <a:rPr lang="en-US" sz="2400" b="1" dirty="0" err="1"/>
              <a:t>hợp</a:t>
            </a:r>
            <a:r>
              <a:rPr lang="en-US" sz="2400" b="1" dirty="0"/>
              <a:t> </a:t>
            </a:r>
            <a:r>
              <a:rPr lang="en-US" sz="2400" b="1" dirty="0" err="1"/>
              <a:t>đồng</a:t>
            </a:r>
            <a:r>
              <a:rPr lang="en-US" sz="2400" b="1" dirty="0"/>
              <a:t> </a:t>
            </a:r>
            <a:r>
              <a:rPr lang="en-US" sz="2400" b="1" dirty="0" err="1"/>
              <a:t>bộ</a:t>
            </a:r>
            <a:r>
              <a:rPr lang="en-US" sz="2400" b="1" dirty="0"/>
              <a:t> </a:t>
            </a:r>
            <a:r>
              <a:rPr lang="en-US" sz="2400" b="1" dirty="0" err="1"/>
              <a:t>các</a:t>
            </a:r>
            <a:r>
              <a:rPr lang="en-US" sz="2400" b="1" dirty="0"/>
              <a:t> </a:t>
            </a:r>
            <a:r>
              <a:rPr lang="en-US" sz="2400" b="1" dirty="0" err="1"/>
              <a:t>thiết</a:t>
            </a:r>
            <a:r>
              <a:rPr lang="en-US" sz="2400" b="1" dirty="0"/>
              <a:t> </a:t>
            </a:r>
            <a:r>
              <a:rPr lang="en-US" sz="2400" b="1" dirty="0" err="1"/>
              <a:t>bị</a:t>
            </a:r>
            <a:r>
              <a:rPr lang="en-US" sz="2400" b="1" dirty="0"/>
              <a:t> </a:t>
            </a:r>
            <a:r>
              <a:rPr lang="en-US" sz="2400" b="1" dirty="0" err="1"/>
              <a:t>của</a:t>
            </a:r>
            <a:r>
              <a:rPr lang="en-US" sz="2400" b="1" dirty="0"/>
              <a:t> </a:t>
            </a:r>
            <a:r>
              <a:rPr lang="en-US" sz="2400" b="1" dirty="0" err="1"/>
              <a:t>máy</a:t>
            </a:r>
            <a:r>
              <a:rPr lang="en-US" sz="2400" b="1" dirty="0"/>
              <a:t> </a:t>
            </a:r>
            <a:r>
              <a:rPr lang="en-US" sz="2400" b="1" dirty="0" err="1"/>
              <a:t>tính</a:t>
            </a:r>
            <a:r>
              <a:rPr lang="en-US" sz="2400" b="1" dirty="0"/>
              <a:t>, </a:t>
            </a:r>
            <a:r>
              <a:rPr lang="en-US" sz="2400" b="1" dirty="0" err="1"/>
              <a:t>đảm</a:t>
            </a:r>
            <a:r>
              <a:rPr lang="en-US" sz="2400" b="1" dirty="0"/>
              <a:t> </a:t>
            </a:r>
            <a:r>
              <a:rPr lang="en-US" sz="2400" b="1" dirty="0" err="1"/>
              <a:t>bảo</a:t>
            </a:r>
            <a:r>
              <a:rPr lang="en-US" sz="2400" b="1" dirty="0"/>
              <a:t> </a:t>
            </a:r>
            <a:r>
              <a:rPr lang="en-US" sz="2400" b="1" dirty="0" err="1"/>
              <a:t>máy</a:t>
            </a:r>
            <a:r>
              <a:rPr lang="en-US" sz="2400" b="1" dirty="0"/>
              <a:t> </a:t>
            </a:r>
            <a:r>
              <a:rPr lang="en-US" sz="2400" b="1" dirty="0" err="1"/>
              <a:t>tính</a:t>
            </a:r>
            <a:r>
              <a:rPr lang="en-US" sz="2400" b="1" dirty="0"/>
              <a:t> </a:t>
            </a:r>
            <a:r>
              <a:rPr lang="en-US" sz="2400" b="1" dirty="0" err="1"/>
              <a:t>thực</a:t>
            </a:r>
            <a:r>
              <a:rPr lang="en-US" sz="2400" b="1" dirty="0"/>
              <a:t> </a:t>
            </a:r>
            <a:r>
              <a:rPr lang="en-US" sz="2400" b="1" dirty="0" err="1"/>
              <a:t>hiện</a:t>
            </a:r>
            <a:r>
              <a:rPr lang="en-US" sz="2400" b="1" dirty="0"/>
              <a:t> </a:t>
            </a:r>
            <a:r>
              <a:rPr lang="en-US" sz="2400" b="1" dirty="0" err="1"/>
              <a:t>đúng</a:t>
            </a:r>
            <a:r>
              <a:rPr lang="en-US" sz="2400" b="1" dirty="0"/>
              <a:t> </a:t>
            </a:r>
            <a:r>
              <a:rPr lang="en-US" sz="2400" b="1" dirty="0" err="1"/>
              <a:t>ch</a:t>
            </a:r>
            <a:r>
              <a:rPr lang="vi-VN" sz="2400" b="1" dirty="0"/>
              <a:t>ư</a:t>
            </a:r>
            <a:r>
              <a:rPr lang="en-US" sz="2400" b="1" dirty="0" err="1"/>
              <a:t>ơng</a:t>
            </a:r>
            <a:r>
              <a:rPr lang="en-US" sz="2400" b="1" dirty="0"/>
              <a:t> </a:t>
            </a:r>
            <a:r>
              <a:rPr lang="en-US" sz="2400" b="1" dirty="0" err="1"/>
              <a:t>trình</a:t>
            </a:r>
            <a:r>
              <a:rPr lang="en-US" sz="2400" b="1" dirty="0"/>
              <a:t>.</a:t>
            </a:r>
          </a:p>
        </p:txBody>
      </p:sp>
      <p:sp>
        <p:nvSpPr>
          <p:cNvPr id="6" name="Text Placeholder 5">
            <a:extLst>
              <a:ext uri="{FF2B5EF4-FFF2-40B4-BE49-F238E27FC236}">
                <a16:creationId xmlns="" xmlns:a16="http://schemas.microsoft.com/office/drawing/2014/main" id="{F5018B6D-E395-49AD-92AD-AD69E3AB40C3}"/>
              </a:ext>
            </a:extLst>
          </p:cNvPr>
          <p:cNvSpPr>
            <a:spLocks noGrp="1"/>
          </p:cNvSpPr>
          <p:nvPr>
            <p:ph idx="12"/>
          </p:nvPr>
        </p:nvSpPr>
        <p:spPr>
          <a:xfrm>
            <a:off x="6201359" y="2236698"/>
            <a:ext cx="4663440" cy="522514"/>
          </a:xfrm>
        </p:spPr>
        <p:txBody>
          <a:bodyPr/>
          <a:lstStyle/>
          <a:p>
            <a:r>
              <a:rPr lang="en-US" sz="2800" dirty="0" smtClean="0">
                <a:solidFill>
                  <a:srgbClr val="FF0000"/>
                </a:solidFill>
              </a:rPr>
              <a:t>* </a:t>
            </a:r>
            <a:r>
              <a:rPr lang="en-US" sz="2800" dirty="0" err="1" smtClean="0">
                <a:solidFill>
                  <a:srgbClr val="FF0000"/>
                </a:solidFill>
              </a:rPr>
              <a:t>Một</a:t>
            </a:r>
            <a:r>
              <a:rPr lang="en-US" sz="2800" dirty="0" smtClean="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thành</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khác</a:t>
            </a:r>
            <a:endParaRPr lang="en-US" sz="2800" dirty="0">
              <a:solidFill>
                <a:srgbClr val="FF0000"/>
              </a:solidFill>
            </a:endParaRPr>
          </a:p>
        </p:txBody>
      </p:sp>
      <p:sp>
        <p:nvSpPr>
          <p:cNvPr id="5" name="Content Placeholder 4">
            <a:extLst>
              <a:ext uri="{FF2B5EF4-FFF2-40B4-BE49-F238E27FC236}">
                <a16:creationId xmlns="" xmlns:a16="http://schemas.microsoft.com/office/drawing/2014/main" id="{BDB9D020-1E25-453D-83DF-1420ACD3968D}"/>
              </a:ext>
            </a:extLst>
          </p:cNvPr>
          <p:cNvSpPr>
            <a:spLocks noGrp="1"/>
          </p:cNvSpPr>
          <p:nvPr>
            <p:ph idx="10"/>
          </p:nvPr>
        </p:nvSpPr>
        <p:spPr>
          <a:xfrm>
            <a:off x="6094639" y="2783704"/>
            <a:ext cx="4663440" cy="2667712"/>
          </a:xfrm>
        </p:spPr>
        <p:txBody>
          <a:bodyPr vert="horz" lIns="91440" tIns="45720" rIns="91440" bIns="45720" rtlCol="0" anchor="t">
            <a:normAutofit fontScale="92500" lnSpcReduction="10000"/>
          </a:bodyPr>
          <a:lstStyle/>
          <a:p>
            <a:pPr marL="342900" indent="-342900" algn="just">
              <a:buFont typeface="Arial" panose="020B0604020202020204" pitchFamily="34" charset="0"/>
              <a:buChar char="•"/>
            </a:pPr>
            <a:r>
              <a:rPr lang="en-US" sz="2400" b="1" dirty="0" err="1">
                <a:solidFill>
                  <a:srgbClr val="0070C0"/>
                </a:solidFill>
              </a:rPr>
              <a:t>Thanh</a:t>
            </a:r>
            <a:r>
              <a:rPr lang="en-US" sz="2400" b="1" dirty="0">
                <a:solidFill>
                  <a:srgbClr val="0070C0"/>
                </a:solidFill>
              </a:rPr>
              <a:t> </a:t>
            </a:r>
            <a:r>
              <a:rPr lang="en-US" sz="2400" b="1" dirty="0" err="1">
                <a:solidFill>
                  <a:srgbClr val="0070C0"/>
                </a:solidFill>
              </a:rPr>
              <a:t>ghi</a:t>
            </a:r>
            <a:r>
              <a:rPr lang="en-US" sz="2400" b="1" dirty="0">
                <a:solidFill>
                  <a:srgbClr val="0070C0"/>
                </a:solidFill>
              </a:rPr>
              <a:t> (Register)</a:t>
            </a:r>
            <a:r>
              <a:rPr lang="en-US" sz="2400" b="1" dirty="0"/>
              <a:t> l</a:t>
            </a:r>
            <a:r>
              <a:rPr lang="vi-VN" sz="2400" b="1" dirty="0"/>
              <a:t>ưu trữ tạm thời các lệnh và dữ liệu đang được xử lí</a:t>
            </a:r>
            <a:r>
              <a:rPr lang="en-US" sz="2400" b="1" dirty="0"/>
              <a:t>, </a:t>
            </a:r>
            <a:r>
              <a:rPr lang="en-US" sz="2400" b="1" dirty="0" err="1"/>
              <a:t>cho</a:t>
            </a:r>
            <a:r>
              <a:rPr lang="en-US" sz="2400" b="1" dirty="0"/>
              <a:t> </a:t>
            </a:r>
            <a:r>
              <a:rPr lang="en-US" sz="2400" b="1" dirty="0" err="1"/>
              <a:t>phép</a:t>
            </a:r>
            <a:r>
              <a:rPr lang="en-US" sz="2400" b="1" dirty="0"/>
              <a:t> CPU </a:t>
            </a:r>
            <a:r>
              <a:rPr lang="en-US" sz="2400" b="1" dirty="0" err="1"/>
              <a:t>truy</a:t>
            </a:r>
            <a:r>
              <a:rPr lang="en-US" sz="2400" b="1" dirty="0"/>
              <a:t> </a:t>
            </a:r>
            <a:r>
              <a:rPr lang="en-US" sz="2400" b="1" dirty="0" err="1"/>
              <a:t>cập</a:t>
            </a:r>
            <a:r>
              <a:rPr lang="en-US" sz="2400" b="1" dirty="0"/>
              <a:t> </a:t>
            </a:r>
            <a:r>
              <a:rPr lang="en-US" sz="2400" b="1" dirty="0" err="1"/>
              <a:t>với</a:t>
            </a:r>
            <a:r>
              <a:rPr lang="en-US" sz="2400" b="1" dirty="0"/>
              <a:t> </a:t>
            </a:r>
            <a:r>
              <a:rPr lang="en-US" sz="2400" b="1" dirty="0" err="1"/>
              <a:t>tốc</a:t>
            </a:r>
            <a:r>
              <a:rPr lang="en-US" sz="2400" b="1" dirty="0"/>
              <a:t> </a:t>
            </a:r>
            <a:r>
              <a:rPr lang="en-US" sz="2400" b="1" dirty="0" err="1"/>
              <a:t>độ</a:t>
            </a:r>
            <a:r>
              <a:rPr lang="en-US" sz="2400" b="1" dirty="0"/>
              <a:t> </a:t>
            </a:r>
            <a:r>
              <a:rPr lang="en-US" sz="2400" b="1" dirty="0" err="1"/>
              <a:t>rất</a:t>
            </a:r>
            <a:r>
              <a:rPr lang="en-US" sz="2400" b="1" dirty="0"/>
              <a:t> </a:t>
            </a:r>
            <a:r>
              <a:rPr lang="en-US" sz="2400" b="1" dirty="0" err="1"/>
              <a:t>nhanh</a:t>
            </a:r>
            <a:r>
              <a:rPr lang="en-US" sz="2400" b="1" dirty="0"/>
              <a:t>.</a:t>
            </a:r>
            <a:endParaRPr lang="vi-VN" sz="2400" b="1" dirty="0"/>
          </a:p>
          <a:p>
            <a:pPr marL="342900" indent="-342900" algn="just">
              <a:buFont typeface="Arial" panose="020B0604020202020204" pitchFamily="34" charset="0"/>
              <a:buChar char="•"/>
            </a:pPr>
            <a:r>
              <a:rPr lang="en-US" sz="2400" b="1" dirty="0" err="1">
                <a:solidFill>
                  <a:srgbClr val="0070C0"/>
                </a:solidFill>
              </a:rPr>
              <a:t>Bộ</a:t>
            </a:r>
            <a:r>
              <a:rPr lang="en-US" sz="2400" b="1" dirty="0">
                <a:solidFill>
                  <a:srgbClr val="0070C0"/>
                </a:solidFill>
              </a:rPr>
              <a:t> </a:t>
            </a:r>
            <a:r>
              <a:rPr lang="en-US" sz="2400" b="1" dirty="0" err="1">
                <a:solidFill>
                  <a:srgbClr val="0070C0"/>
                </a:solidFill>
              </a:rPr>
              <a:t>nhớ</a:t>
            </a:r>
            <a:r>
              <a:rPr lang="en-US" sz="2400" b="1" dirty="0">
                <a:solidFill>
                  <a:srgbClr val="0070C0"/>
                </a:solidFill>
              </a:rPr>
              <a:t> </a:t>
            </a:r>
            <a:r>
              <a:rPr lang="en-US" sz="2400" b="1" dirty="0" err="1">
                <a:solidFill>
                  <a:srgbClr val="0070C0"/>
                </a:solidFill>
              </a:rPr>
              <a:t>đệm</a:t>
            </a:r>
            <a:r>
              <a:rPr lang="en-US" sz="2400" b="1" dirty="0">
                <a:solidFill>
                  <a:srgbClr val="0070C0"/>
                </a:solidFill>
              </a:rPr>
              <a:t> (Cache)</a:t>
            </a:r>
            <a:r>
              <a:rPr lang="en-US" sz="2400" b="1" dirty="0"/>
              <a:t> </a:t>
            </a:r>
            <a:r>
              <a:rPr lang="en-US" sz="2400" b="1" dirty="0" err="1"/>
              <a:t>chứa</a:t>
            </a:r>
            <a:r>
              <a:rPr lang="en-US" sz="2400" b="1" dirty="0"/>
              <a:t> </a:t>
            </a:r>
            <a:r>
              <a:rPr lang="en-US" sz="2400" b="1" dirty="0" err="1"/>
              <a:t>dữ</a:t>
            </a:r>
            <a:r>
              <a:rPr lang="en-US" sz="2400" b="1" dirty="0"/>
              <a:t> </a:t>
            </a:r>
            <a:r>
              <a:rPr lang="en-US" sz="2400" b="1" dirty="0" err="1"/>
              <a:t>liệu</a:t>
            </a:r>
            <a:r>
              <a:rPr lang="en-US" sz="2400" b="1" dirty="0"/>
              <a:t> đ</a:t>
            </a:r>
            <a:r>
              <a:rPr lang="vi-VN" sz="2400" b="1" dirty="0"/>
              <a:t>ư</a:t>
            </a:r>
            <a:r>
              <a:rPr lang="en-US" sz="2400" b="1" dirty="0" err="1"/>
              <a:t>ợc</a:t>
            </a:r>
            <a:r>
              <a:rPr lang="en-US" sz="2400" b="1" dirty="0"/>
              <a:t> </a:t>
            </a:r>
            <a:r>
              <a:rPr lang="en-US" sz="2400" b="1" dirty="0" err="1" smtClean="0"/>
              <a:t>nạp</a:t>
            </a:r>
            <a:r>
              <a:rPr lang="en-US" sz="2400" b="1" dirty="0" smtClean="0"/>
              <a:t> </a:t>
            </a:r>
            <a:r>
              <a:rPr lang="en-US" sz="2400" b="1" dirty="0" err="1"/>
              <a:t>tr</a:t>
            </a:r>
            <a:r>
              <a:rPr lang="vi-VN" sz="2400" b="1" dirty="0"/>
              <a:t>ư</a:t>
            </a:r>
            <a:r>
              <a:rPr lang="en-US" sz="2400" b="1" dirty="0" err="1"/>
              <a:t>ớc</a:t>
            </a:r>
            <a:r>
              <a:rPr lang="en-US" sz="2400" b="1" dirty="0"/>
              <a:t> </a:t>
            </a:r>
            <a:r>
              <a:rPr lang="en-US" sz="2400" b="1" dirty="0" err="1"/>
              <a:t>từ</a:t>
            </a:r>
            <a:r>
              <a:rPr lang="en-US" sz="2400" b="1" dirty="0"/>
              <a:t> </a:t>
            </a:r>
            <a:r>
              <a:rPr lang="en-US" sz="2400" b="1" dirty="0" err="1"/>
              <a:t>bộ</a:t>
            </a:r>
            <a:r>
              <a:rPr lang="en-US" sz="2400" b="1" dirty="0"/>
              <a:t> </a:t>
            </a:r>
            <a:r>
              <a:rPr lang="en-US" sz="2400" b="1" dirty="0" err="1"/>
              <a:t>nhớ</a:t>
            </a:r>
            <a:r>
              <a:rPr lang="en-US" sz="2400" b="1" dirty="0"/>
              <a:t> </a:t>
            </a:r>
            <a:r>
              <a:rPr lang="en-US" sz="2400" b="1" dirty="0" err="1"/>
              <a:t>trong</a:t>
            </a:r>
            <a:r>
              <a:rPr lang="en-US" sz="2400" b="1" dirty="0"/>
              <a:t> </a:t>
            </a:r>
            <a:r>
              <a:rPr lang="en-US" sz="2400" b="1" dirty="0" err="1"/>
              <a:t>nhằm</a:t>
            </a:r>
            <a:r>
              <a:rPr lang="en-US" sz="2400" b="1" dirty="0"/>
              <a:t> </a:t>
            </a:r>
            <a:r>
              <a:rPr lang="en-US" sz="2400" b="1" dirty="0" err="1"/>
              <a:t>giảm</a:t>
            </a:r>
            <a:r>
              <a:rPr lang="en-US" sz="2400" b="1" dirty="0"/>
              <a:t> </a:t>
            </a:r>
            <a:r>
              <a:rPr lang="en-US" sz="2400" b="1" dirty="0" err="1"/>
              <a:t>thời</a:t>
            </a:r>
            <a:r>
              <a:rPr lang="en-US" sz="2400" b="1" dirty="0"/>
              <a:t> </a:t>
            </a:r>
            <a:r>
              <a:rPr lang="en-US" sz="2400" b="1" dirty="0" err="1"/>
              <a:t>gian</a:t>
            </a:r>
            <a:r>
              <a:rPr lang="en-US" sz="2400" b="1" dirty="0"/>
              <a:t> </a:t>
            </a:r>
            <a:r>
              <a:rPr lang="en-US" sz="2400" b="1" dirty="0" err="1"/>
              <a:t>đọc</a:t>
            </a:r>
            <a:r>
              <a:rPr lang="en-US" sz="2400" b="1" dirty="0"/>
              <a:t> </a:t>
            </a:r>
            <a:r>
              <a:rPr lang="en-US" sz="2400" b="1" dirty="0" err="1"/>
              <a:t>dữ</a:t>
            </a:r>
            <a:r>
              <a:rPr lang="en-US" sz="2400" b="1" dirty="0"/>
              <a:t> </a:t>
            </a:r>
            <a:r>
              <a:rPr lang="en-US" sz="2400" b="1" dirty="0" err="1"/>
              <a:t>liệu</a:t>
            </a:r>
            <a:r>
              <a:rPr lang="en-US" sz="2400" b="1" dirty="0"/>
              <a:t>.</a:t>
            </a:r>
          </a:p>
        </p:txBody>
      </p:sp>
      <p:sp>
        <p:nvSpPr>
          <p:cNvPr id="9" name="Slide Number Placeholder 8">
            <a:extLst>
              <a:ext uri="{FF2B5EF4-FFF2-40B4-BE49-F238E27FC236}">
                <a16:creationId xmlns=""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solidFill>
                  <a:schemeClr val="tx1"/>
                </a:solidFill>
              </a:rPr>
              <a:pPr/>
              <a:t>6</a:t>
            </a:fld>
            <a:endParaRPr lang="en-US" dirty="0">
              <a:solidFill>
                <a:schemeClr val="tx1"/>
              </a:solidFill>
            </a:endParaRPr>
          </a:p>
        </p:txBody>
      </p:sp>
      <p:sp>
        <p:nvSpPr>
          <p:cNvPr id="10" name="Rectangle 9">
            <a:extLst>
              <a:ext uri="{FF2B5EF4-FFF2-40B4-BE49-F238E27FC236}">
                <a16:creationId xmlns="" xmlns:a16="http://schemas.microsoft.com/office/drawing/2014/main" id="{3DEA0C7C-CAAF-46BC-A227-33BD5F3A1550}"/>
              </a:ext>
            </a:extLst>
          </p:cNvPr>
          <p:cNvSpPr/>
          <p:nvPr/>
        </p:nvSpPr>
        <p:spPr>
          <a:xfrm>
            <a:off x="922564" y="1008262"/>
            <a:ext cx="10344150" cy="1077218"/>
          </a:xfrm>
          <a:prstGeom prst="rect">
            <a:avLst/>
          </a:prstGeom>
        </p:spPr>
        <p:txBody>
          <a:bodyPr wrap="square">
            <a:spAutoFit/>
          </a:bodyPr>
          <a:lstStyle/>
          <a:p>
            <a:r>
              <a:rPr lang="vi-VN" sz="3200" b="1" dirty="0">
                <a:latin typeface="Times New Roman" pitchFamily="18" charset="0"/>
                <a:cs typeface="Times New Roman" pitchFamily="18" charset="0"/>
              </a:rPr>
              <a:t>Là thành phần quan trọng nhất của máy tính, </a:t>
            </a:r>
            <a:r>
              <a:rPr lang="en-US" sz="3200" b="1" dirty="0" err="1">
                <a:latin typeface="Times New Roman" pitchFamily="18" charset="0"/>
                <a:cs typeface="Times New Roman" pitchFamily="18" charset="0"/>
              </a:rPr>
              <a:t>đảm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vi-VN" sz="3200" b="1" dirty="0">
                <a:latin typeface="Times New Roman" pitchFamily="18" charset="0"/>
                <a:cs typeface="Times New Roman" pitchFamily="18" charset="0"/>
              </a:rPr>
              <a:t> thực hiện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a:t>
            </a:r>
            <a:r>
              <a:rPr lang="vi-VN" sz="3200" b="1" dirty="0">
                <a:latin typeface="Times New Roman" pitchFamily="18" charset="0"/>
                <a:cs typeface="Times New Roman" pitchFamily="18" charset="0"/>
              </a:rPr>
              <a:t>ư</a:t>
            </a:r>
            <a:r>
              <a:rPr lang="en-US" sz="3200" b="1" dirty="0" err="1">
                <a:latin typeface="Times New Roman" pitchFamily="18" charset="0"/>
                <a:cs typeface="Times New Roman" pitchFamily="18" charset="0"/>
              </a:rPr>
              <a:t>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máy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a:t>
            </a:r>
          </a:p>
        </p:txBody>
      </p:sp>
      <p:sp>
        <p:nvSpPr>
          <p:cNvPr id="14" name="Rectangle 13">
            <a:extLst>
              <a:ext uri="{FF2B5EF4-FFF2-40B4-BE49-F238E27FC236}">
                <a16:creationId xmlns="" xmlns:a16="http://schemas.microsoft.com/office/drawing/2014/main" id="{5606C802-DA7E-4676-ACB5-DBC12B122C79}"/>
              </a:ext>
            </a:extLst>
          </p:cNvPr>
          <p:cNvSpPr/>
          <p:nvPr/>
        </p:nvSpPr>
        <p:spPr>
          <a:xfrm>
            <a:off x="1288829" y="5537114"/>
            <a:ext cx="6263135" cy="830997"/>
          </a:xfrm>
          <a:prstGeom prst="rect">
            <a:avLst/>
          </a:prstGeom>
          <a:ln>
            <a:solidFill>
              <a:schemeClr val="tx1"/>
            </a:solidFill>
          </a:ln>
        </p:spPr>
        <p:txBody>
          <a:bodyPr wrap="square">
            <a:spAutoFit/>
          </a:bodyPr>
          <a:lstStyle/>
          <a:p>
            <a:r>
              <a:rPr lang="vi-VN" sz="2400" b="1" dirty="0">
                <a:solidFill>
                  <a:schemeClr val="accent6">
                    <a:lumMod val="50000"/>
                  </a:schemeClr>
                </a:solidFill>
              </a:rPr>
              <a:t>CPU máy tính có tần số là 4GHz </a:t>
            </a:r>
            <a:r>
              <a:rPr lang="en-US" sz="2400" b="1" dirty="0" err="1">
                <a:solidFill>
                  <a:schemeClr val="accent6">
                    <a:lumMod val="50000"/>
                  </a:schemeClr>
                </a:solidFill>
              </a:rPr>
              <a:t>thì</a:t>
            </a:r>
            <a:r>
              <a:rPr lang="vi-VN" sz="2400" b="1" dirty="0">
                <a:solidFill>
                  <a:schemeClr val="accent6">
                    <a:lumMod val="50000"/>
                  </a:schemeClr>
                </a:solidFill>
              </a:rPr>
              <a:t> 1 giây sẽ xử lý được </a:t>
            </a:r>
            <a:r>
              <a:rPr lang="en-US" sz="2400" b="1" dirty="0" err="1">
                <a:solidFill>
                  <a:schemeClr val="accent6">
                    <a:lumMod val="50000"/>
                  </a:schemeClr>
                </a:solidFill>
              </a:rPr>
              <a:t>bao</a:t>
            </a:r>
            <a:r>
              <a:rPr lang="en-US" sz="2400" b="1" dirty="0">
                <a:solidFill>
                  <a:schemeClr val="accent6">
                    <a:lumMod val="50000"/>
                  </a:schemeClr>
                </a:solidFill>
              </a:rPr>
              <a:t> </a:t>
            </a:r>
            <a:r>
              <a:rPr lang="en-US" sz="2400" b="1" dirty="0" err="1">
                <a:solidFill>
                  <a:schemeClr val="accent6">
                    <a:lumMod val="50000"/>
                  </a:schemeClr>
                </a:solidFill>
              </a:rPr>
              <a:t>nhiêu</a:t>
            </a:r>
            <a:r>
              <a:rPr lang="vi-VN" sz="2400" b="1" dirty="0">
                <a:solidFill>
                  <a:schemeClr val="accent6">
                    <a:lumMod val="50000"/>
                  </a:schemeClr>
                </a:solidFill>
              </a:rPr>
              <a:t> phép tính</a:t>
            </a:r>
            <a:r>
              <a:rPr lang="en-US" sz="2400" b="1" dirty="0">
                <a:solidFill>
                  <a:schemeClr val="accent6">
                    <a:lumMod val="50000"/>
                  </a:schemeClr>
                </a:solidFill>
              </a:rPr>
              <a:t>?</a:t>
            </a:r>
          </a:p>
        </p:txBody>
      </p:sp>
      <p:pic>
        <p:nvPicPr>
          <p:cNvPr id="11" name="Picture 10" descr="question_pop_up_from_box_rotat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5673" y="5402431"/>
            <a:ext cx="1041194" cy="9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11"/>
          <p:cNvSpPr/>
          <p:nvPr/>
        </p:nvSpPr>
        <p:spPr bwMode="auto">
          <a:xfrm>
            <a:off x="7616058" y="5221892"/>
            <a:ext cx="2613792" cy="1461439"/>
          </a:xfrm>
          <a:prstGeom prst="cloudCallout">
            <a:avLst>
              <a:gd name="adj1" fmla="val -80857"/>
              <a:gd name="adj2" fmla="val 11576"/>
            </a:avLst>
          </a:prstGeom>
          <a:solidFill>
            <a:srgbClr val="FFFF00"/>
          </a:solidFill>
          <a:ln w="38100" cap="flat" cmpd="sng" algn="ctr">
            <a:solidFill>
              <a:srgbClr val="FF33CC"/>
            </a:solidFill>
            <a:prstDash val="solid"/>
            <a:round/>
            <a:headEnd type="none" w="med" len="med"/>
            <a:tailEnd type="none" w="med" len="med"/>
          </a:ln>
          <a:effectLst/>
        </p:spPr>
        <p:txBody>
          <a:bodyPr lIns="91413" tIns="45707" rIns="91413" bIns="45707"/>
          <a:lstStyle/>
          <a:p>
            <a:pPr algn="ctr">
              <a:defRPr/>
            </a:pPr>
            <a:r>
              <a:rPr lang="en-US" sz="2400" b="1" dirty="0" smtClean="0">
                <a:solidFill>
                  <a:srgbClr val="FF0000"/>
                </a:solidFill>
                <a:effectLst>
                  <a:outerShdw blurRad="38100" dist="38100" dir="2700000" algn="tl">
                    <a:srgbClr val="000000">
                      <a:alpha val="43137"/>
                    </a:srgbClr>
                  </a:outerShdw>
                </a:effectLst>
              </a:rPr>
              <a:t>4 </a:t>
            </a:r>
            <a:r>
              <a:rPr lang="en-US" sz="2400" b="1" dirty="0" err="1" smtClean="0">
                <a:solidFill>
                  <a:srgbClr val="FF0000"/>
                </a:solidFill>
                <a:effectLst>
                  <a:outerShdw blurRad="38100" dist="38100" dir="2700000" algn="tl">
                    <a:srgbClr val="000000">
                      <a:alpha val="43137"/>
                    </a:srgbClr>
                  </a:outerShdw>
                </a:effectLst>
              </a:rPr>
              <a:t>tỷ</a:t>
            </a:r>
            <a:r>
              <a:rPr lang="en-US" sz="2400" b="1" dirty="0" smtClean="0">
                <a:solidFill>
                  <a:srgbClr val="FF0000"/>
                </a:solidFill>
                <a:effectLst>
                  <a:outerShdw blurRad="38100" dist="38100" dir="2700000" algn="tl">
                    <a:srgbClr val="000000">
                      <a:alpha val="43137"/>
                    </a:srgbClr>
                  </a:outerShdw>
                </a:effectLst>
              </a:rPr>
              <a:t> </a:t>
            </a:r>
          </a:p>
          <a:p>
            <a:pPr algn="ctr">
              <a:defRPr/>
            </a:pPr>
            <a:r>
              <a:rPr lang="en-US" sz="2400" b="1" dirty="0" err="1" smtClean="0">
                <a:solidFill>
                  <a:srgbClr val="FF0000"/>
                </a:solidFill>
                <a:effectLst>
                  <a:outerShdw blurRad="38100" dist="38100" dir="2700000" algn="tl">
                    <a:srgbClr val="000000">
                      <a:alpha val="43137"/>
                    </a:srgbClr>
                  </a:outerShdw>
                </a:effectLst>
              </a:rPr>
              <a:t>phép</a:t>
            </a:r>
            <a:r>
              <a:rPr lang="en-US" sz="2400" b="1" dirty="0" smtClean="0">
                <a:solidFill>
                  <a:srgbClr val="FF0000"/>
                </a:solidFill>
                <a:effectLst>
                  <a:outerShdw blurRad="38100" dist="38100" dir="2700000" algn="tl">
                    <a:srgbClr val="000000">
                      <a:alpha val="43137"/>
                    </a:srgbClr>
                  </a:outerShdw>
                </a:effectLst>
              </a:rPr>
              <a:t> </a:t>
            </a:r>
            <a:r>
              <a:rPr lang="en-US" sz="2400" b="1" dirty="0" err="1" smtClean="0">
                <a:solidFill>
                  <a:srgbClr val="FF0000"/>
                </a:solidFill>
                <a:effectLst>
                  <a:outerShdw blurRad="38100" dist="38100" dir="2700000" algn="tl">
                    <a:srgbClr val="000000">
                      <a:alpha val="43137"/>
                    </a:srgbClr>
                  </a:outerShdw>
                </a:effectLst>
              </a:rPr>
              <a:t>tính</a:t>
            </a:r>
            <a:endParaRPr lang="en-US" sz="2400" b="1" dirty="0">
              <a:ln w="12700">
                <a:solidFill>
                  <a:schemeClr val="tx2">
                    <a:lumMod val="10000"/>
                  </a:schemeClr>
                </a:solidFill>
                <a:prstDash val="solid"/>
              </a:ln>
              <a:solidFill>
                <a:srgbClr val="FF0000"/>
              </a:solidFill>
              <a:effectLst>
                <a:outerShdw blurRad="38100" dist="38100" dir="2700000" algn="tl">
                  <a:srgbClr val="000000">
                    <a:alpha val="43137"/>
                  </a:srgbClr>
                </a:outerShdw>
              </a:effectLst>
            </a:endParaRPr>
          </a:p>
          <a:p>
            <a:pPr eaLnBrk="1" hangingPunct="1">
              <a:defRPr/>
            </a:pPr>
            <a:endParaRPr lang="vi-VN" sz="2400" dirty="0">
              <a:ln w="12700">
                <a:solidFill>
                  <a:schemeClr val="tx2">
                    <a:lumMod val="10000"/>
                  </a:schemeClr>
                </a:solidFill>
                <a:prstDash val="solid"/>
              </a:ln>
              <a:solidFill>
                <a:srgbClr val="C00000"/>
              </a:solidFill>
              <a:effectLst>
                <a:innerShdw blurRad="177800">
                  <a:schemeClr val="accent3">
                    <a:lumMod val="50000"/>
                  </a:schemeClr>
                </a:innerShdw>
              </a:effectLst>
            </a:endParaRPr>
          </a:p>
        </p:txBody>
      </p:sp>
      <p:pic>
        <p:nvPicPr>
          <p:cNvPr id="13" name="Picture 12"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3"/>
          <a:stretch>
            <a:fillRect/>
          </a:stretch>
        </p:blipFill>
        <p:spPr>
          <a:xfrm>
            <a:off x="10680946" y="84015"/>
            <a:ext cx="1479308" cy="765071"/>
          </a:xfrm>
          <a:prstGeom prst="rect">
            <a:avLst/>
          </a:prstGeom>
        </p:spPr>
      </p:pic>
    </p:spTree>
    <p:extLst>
      <p:ext uri="{BB962C8B-B14F-4D97-AF65-F5344CB8AC3E}">
        <p14:creationId xmlns:p14="http://schemas.microsoft.com/office/powerpoint/2010/main" val="256311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6"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ircle(in)">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5" grpId="0" build="p"/>
      <p:bldP spid="1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5BBBFB-E572-4373-B43C-7DB6EA802A7D}"/>
              </a:ext>
            </a:extLst>
          </p:cNvPr>
          <p:cNvPicPr>
            <a:picLocks noChangeAspect="1"/>
          </p:cNvPicPr>
          <p:nvPr/>
        </p:nvPicPr>
        <p:blipFill rotWithShape="1">
          <a:blip r:embed="rId2"/>
          <a:srcRect l="5351" r="4029"/>
          <a:stretch/>
        </p:blipFill>
        <p:spPr>
          <a:xfrm>
            <a:off x="2879678" y="0"/>
            <a:ext cx="9312322" cy="6858000"/>
          </a:xfrm>
          <a:prstGeom prst="rect">
            <a:avLst/>
          </a:prstGeom>
        </p:spPr>
      </p:pic>
      <p:pic>
        <p:nvPicPr>
          <p:cNvPr id="5" name="Picture 4">
            <a:extLst>
              <a:ext uri="{FF2B5EF4-FFF2-40B4-BE49-F238E27FC236}">
                <a16:creationId xmlns="" xmlns:a16="http://schemas.microsoft.com/office/drawing/2014/main" id="{1AEBA68C-392A-4C86-BE4B-4F621AA118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75" b="90000" l="1375" r="97000"/>
                    </a14:imgEffect>
                  </a14:imgLayer>
                </a14:imgProps>
              </a:ext>
            </a:extLst>
          </a:blip>
          <a:stretch>
            <a:fillRect/>
          </a:stretch>
        </p:blipFill>
        <p:spPr>
          <a:xfrm>
            <a:off x="171356" y="696180"/>
            <a:ext cx="2394520" cy="2394520"/>
          </a:xfrm>
          <a:prstGeom prst="rect">
            <a:avLst/>
          </a:prstGeom>
        </p:spPr>
      </p:pic>
      <p:pic>
        <p:nvPicPr>
          <p:cNvPr id="6" name="Picture 5">
            <a:extLst>
              <a:ext uri="{FF2B5EF4-FFF2-40B4-BE49-F238E27FC236}">
                <a16:creationId xmlns="" xmlns:a16="http://schemas.microsoft.com/office/drawing/2014/main" id="{54A08737-9E96-45D0-9EAE-18BD0AAAD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533" r="91600"/>
                    </a14:imgEffect>
                  </a14:imgLayer>
                </a14:imgProps>
              </a:ext>
            </a:extLst>
          </a:blip>
          <a:stretch>
            <a:fillRect/>
          </a:stretch>
        </p:blipFill>
        <p:spPr>
          <a:xfrm>
            <a:off x="171356" y="2640396"/>
            <a:ext cx="2300411" cy="2300411"/>
          </a:xfrm>
          <a:prstGeom prst="rect">
            <a:avLst/>
          </a:prstGeom>
        </p:spPr>
      </p:pic>
      <p:pic>
        <p:nvPicPr>
          <p:cNvPr id="7" name="Picture 6">
            <a:extLst>
              <a:ext uri="{FF2B5EF4-FFF2-40B4-BE49-F238E27FC236}">
                <a16:creationId xmlns="" xmlns:a16="http://schemas.microsoft.com/office/drawing/2014/main" id="{A7FFEE8B-EBDD-43B1-9D96-52CAF4B8FCD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706" b="100000" l="709" r="93050"/>
                    </a14:imgEffect>
                  </a14:imgLayer>
                </a14:imgProps>
              </a:ext>
            </a:extLst>
          </a:blip>
          <a:srcRect l="8766" r="18909"/>
          <a:stretch/>
        </p:blipFill>
        <p:spPr>
          <a:xfrm>
            <a:off x="279909" y="4853047"/>
            <a:ext cx="2177414" cy="2002805"/>
          </a:xfrm>
          <a:prstGeom prst="rect">
            <a:avLst/>
          </a:prstGeom>
        </p:spPr>
      </p:pic>
      <p:sp>
        <p:nvSpPr>
          <p:cNvPr id="8" name="Slide Number Placeholder 6">
            <a:extLst>
              <a:ext uri="{FF2B5EF4-FFF2-40B4-BE49-F238E27FC236}">
                <a16:creationId xmlns="" xmlns:a16="http://schemas.microsoft.com/office/drawing/2014/main" id="{50A86E01-62BB-5145-A6C3-515717DD327C}"/>
              </a:ext>
            </a:extLst>
          </p:cNvPr>
          <p:cNvSpPr txBox="1">
            <a:spLocks/>
          </p:cNvSpPr>
          <p:nvPr/>
        </p:nvSpPr>
        <p:spPr>
          <a:xfrm>
            <a:off x="11278961" y="6501159"/>
            <a:ext cx="6667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94A09A9-5501-47C1-A89A-A340965A2BE2}" type="slidenum">
              <a:rPr lang="en-US" sz="1200" smtClean="0">
                <a:solidFill>
                  <a:srgbClr val="FF0000"/>
                </a:solidFill>
              </a:rPr>
              <a:pPr algn="r"/>
              <a:t>7</a:t>
            </a:fld>
            <a:endParaRPr lang="en-US" sz="1200" dirty="0">
              <a:solidFill>
                <a:srgbClr val="FF0000"/>
              </a:solidFill>
            </a:endParaRPr>
          </a:p>
        </p:txBody>
      </p:sp>
    </p:spTree>
    <p:extLst>
      <p:ext uri="{BB962C8B-B14F-4D97-AF65-F5344CB8AC3E}">
        <p14:creationId xmlns:p14="http://schemas.microsoft.com/office/powerpoint/2010/main" val="408673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F191A4-7839-4F63-B17C-7C366C59488C}"/>
              </a:ext>
            </a:extLst>
          </p:cNvPr>
          <p:cNvSpPr>
            <a:spLocks noGrp="1"/>
          </p:cNvSpPr>
          <p:nvPr>
            <p:ph type="title"/>
          </p:nvPr>
        </p:nvSpPr>
        <p:spPr>
          <a:xfrm>
            <a:off x="590143" y="232964"/>
            <a:ext cx="9517242" cy="846754"/>
          </a:xfrm>
        </p:spPr>
        <p:txBody>
          <a:bodyPr/>
          <a:lstStyle/>
          <a:p>
            <a:r>
              <a:rPr lang="en-US" dirty="0">
                <a:solidFill>
                  <a:srgbClr val="C00000"/>
                </a:solidFill>
              </a:rPr>
              <a:t>b. </a:t>
            </a:r>
            <a:r>
              <a:rPr lang="en-US" dirty="0" err="1">
                <a:solidFill>
                  <a:srgbClr val="C00000"/>
                </a:solidFill>
              </a:rPr>
              <a:t>Bộ</a:t>
            </a:r>
            <a:r>
              <a:rPr lang="en-US" dirty="0">
                <a:solidFill>
                  <a:srgbClr val="C00000"/>
                </a:solidFill>
              </a:rPr>
              <a:t> </a:t>
            </a:r>
            <a:r>
              <a:rPr lang="en-US" dirty="0" err="1">
                <a:solidFill>
                  <a:srgbClr val="C00000"/>
                </a:solidFill>
              </a:rPr>
              <a:t>nhớ</a:t>
            </a:r>
            <a:r>
              <a:rPr lang="en-US" dirty="0">
                <a:solidFill>
                  <a:srgbClr val="C00000"/>
                </a:solidFill>
              </a:rPr>
              <a:t> </a:t>
            </a:r>
            <a:r>
              <a:rPr lang="en-US" dirty="0" err="1" smtClean="0">
                <a:solidFill>
                  <a:srgbClr val="C00000"/>
                </a:solidFill>
              </a:rPr>
              <a:t>trong</a:t>
            </a:r>
            <a:r>
              <a:rPr lang="en-US" dirty="0" smtClean="0">
                <a:solidFill>
                  <a:srgbClr val="C00000"/>
                </a:solidFill>
              </a:rPr>
              <a:t> ROM </a:t>
            </a:r>
            <a:r>
              <a:rPr lang="en-US" dirty="0" err="1" smtClean="0">
                <a:solidFill>
                  <a:srgbClr val="C00000"/>
                </a:solidFill>
              </a:rPr>
              <a:t>và</a:t>
            </a:r>
            <a:r>
              <a:rPr lang="en-US" dirty="0" smtClean="0">
                <a:solidFill>
                  <a:srgbClr val="C00000"/>
                </a:solidFill>
              </a:rPr>
              <a:t> RAM</a:t>
            </a:r>
            <a:endParaRPr lang="en-US" dirty="0">
              <a:solidFill>
                <a:srgbClr val="C00000"/>
              </a:solidFill>
            </a:endParaRPr>
          </a:p>
        </p:txBody>
      </p:sp>
      <p:sp>
        <p:nvSpPr>
          <p:cNvPr id="4" name="Content Placeholder 3">
            <a:extLst>
              <a:ext uri="{FF2B5EF4-FFF2-40B4-BE49-F238E27FC236}">
                <a16:creationId xmlns="" xmlns:a16="http://schemas.microsoft.com/office/drawing/2014/main" id="{9B9ED227-95A7-4B08-91FE-5E0EF0D41D20}"/>
              </a:ext>
            </a:extLst>
          </p:cNvPr>
          <p:cNvSpPr>
            <a:spLocks noGrp="1"/>
          </p:cNvSpPr>
          <p:nvPr>
            <p:ph idx="1"/>
          </p:nvPr>
        </p:nvSpPr>
        <p:spPr>
          <a:xfrm>
            <a:off x="5919107" y="3870765"/>
            <a:ext cx="5472151" cy="2674731"/>
          </a:xfrm>
        </p:spPr>
        <p:txBody>
          <a:bodyPr vert="horz" lIns="91440" tIns="45720" rIns="91440" bIns="45720" rtlCol="0" anchor="t">
            <a:noAutofit/>
          </a:bodyPr>
          <a:lstStyle/>
          <a:p>
            <a:pPr algn="just">
              <a:lnSpc>
                <a:spcPct val="100000"/>
              </a:lnSpc>
              <a:spcBef>
                <a:spcPts val="0"/>
              </a:spcBef>
            </a:pPr>
            <a:r>
              <a:rPr lang="en-US" sz="2500" b="1" dirty="0">
                <a:latin typeface="Times New Roman" pitchFamily="18" charset="0"/>
                <a:cs typeface="Times New Roman" pitchFamily="18" charset="0"/>
              </a:rPr>
              <a:t>- </a:t>
            </a:r>
            <a:r>
              <a:rPr lang="en-US" sz="2500" b="1" dirty="0">
                <a:solidFill>
                  <a:srgbClr val="FB2711"/>
                </a:solidFill>
                <a:latin typeface="Times New Roman" pitchFamily="18" charset="0"/>
                <a:cs typeface="Times New Roman" pitchFamily="18" charset="0"/>
              </a:rPr>
              <a:t>ROM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thể</a:t>
            </a:r>
            <a:r>
              <a:rPr lang="en-US" sz="2500" b="1" dirty="0">
                <a:latin typeface="Times New Roman" pitchFamily="18" charset="0"/>
                <a:cs typeface="Times New Roman" pitchFamily="18" charset="0"/>
              </a:rPr>
              <a:t> l</a:t>
            </a:r>
            <a:r>
              <a:rPr lang="vi-VN" sz="2500" b="1" dirty="0">
                <a:latin typeface="Times New Roman" pitchFamily="18" charset="0"/>
                <a:cs typeface="Times New Roman" pitchFamily="18" charset="0"/>
              </a:rPr>
              <a:t>ư</a:t>
            </a:r>
            <a:r>
              <a:rPr lang="en-US" sz="2500" b="1" dirty="0">
                <a:latin typeface="Times New Roman" pitchFamily="18" charset="0"/>
                <a:cs typeface="Times New Roman" pitchFamily="18" charset="0"/>
              </a:rPr>
              <a:t>u </a:t>
            </a:r>
            <a:r>
              <a:rPr lang="en-US" sz="2500" b="1" dirty="0" err="1">
                <a:latin typeface="Times New Roman" pitchFamily="18" charset="0"/>
                <a:cs typeface="Times New Roman" pitchFamily="18" charset="0"/>
              </a:rPr>
              <a:t>trữ</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lâu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dữ</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liệu</a:t>
            </a:r>
            <a:r>
              <a:rPr lang="en-US" sz="2500" b="1" dirty="0">
                <a:latin typeface="Times New Roman" pitchFamily="18" charset="0"/>
                <a:cs typeface="Times New Roman" pitchFamily="18" charset="0"/>
              </a:rPr>
              <a:t>.</a:t>
            </a:r>
          </a:p>
          <a:p>
            <a:pPr algn="just">
              <a:lnSpc>
                <a:spcPct val="100000"/>
              </a:lnSpc>
              <a:spcBef>
                <a:spcPts val="0"/>
              </a:spcBef>
            </a:pP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Các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a:t>
            </a:r>
            <a:r>
              <a:rPr lang="vi-VN" sz="2500" b="1" dirty="0">
                <a:latin typeface="Times New Roman" pitchFamily="18" charset="0"/>
                <a:cs typeface="Times New Roman" pitchFamily="18" charset="0"/>
              </a:rPr>
              <a:t>ư</a:t>
            </a:r>
            <a:r>
              <a:rPr lang="en-US" sz="2500" b="1" dirty="0" err="1">
                <a:latin typeface="Times New Roman" pitchFamily="18" charset="0"/>
                <a:cs typeface="Times New Roman" pitchFamily="18" charset="0"/>
              </a:rPr>
              <a:t>ơng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ứng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dụng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chỉ</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thể</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đọc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mà</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không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thể</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ghi</a:t>
            </a:r>
            <a:r>
              <a:rPr lang="en-US" sz="2500" b="1" dirty="0">
                <a:latin typeface="Times New Roman" pitchFamily="18" charset="0"/>
                <a:cs typeface="Times New Roman" pitchFamily="18" charset="0"/>
              </a:rPr>
              <a:t> hay </a:t>
            </a:r>
            <a:r>
              <a:rPr lang="en-US" sz="2500" b="1" dirty="0" err="1">
                <a:latin typeface="Times New Roman" pitchFamily="18" charset="0"/>
                <a:cs typeface="Times New Roman" pitchFamily="18" charset="0"/>
              </a:rPr>
              <a:t>xóa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dữ</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liệu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trong</a:t>
            </a:r>
            <a:r>
              <a:rPr lang="en-US" sz="2500" b="1" dirty="0">
                <a:latin typeface="Times New Roman" pitchFamily="18" charset="0"/>
                <a:cs typeface="Times New Roman" pitchFamily="18" charset="0"/>
              </a:rPr>
              <a:t> ROM.</a:t>
            </a:r>
          </a:p>
          <a:p>
            <a:pPr algn="just">
              <a:lnSpc>
                <a:spcPct val="100000"/>
              </a:lnSpc>
              <a:spcBef>
                <a:spcPts val="0"/>
              </a:spcBef>
            </a:pP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a:t>
            </a:r>
            <a:r>
              <a:rPr lang="vi-VN" sz="2500" b="1" dirty="0">
                <a:latin typeface="Times New Roman" pitchFamily="18" charset="0"/>
                <a:cs typeface="Times New Roman" pitchFamily="18" charset="0"/>
              </a:rPr>
              <a:t>ư</a:t>
            </a:r>
            <a:r>
              <a:rPr lang="en-US" sz="2500" b="1" dirty="0" err="1">
                <a:latin typeface="Times New Roman" pitchFamily="18" charset="0"/>
                <a:cs typeface="Times New Roman" pitchFamily="18" charset="0"/>
              </a:rPr>
              <a:t>ờng</a:t>
            </a:r>
            <a:r>
              <a:rPr lang="en-US" sz="2500" b="1" dirty="0">
                <a:latin typeface="Times New Roman" pitchFamily="18" charset="0"/>
                <a:cs typeface="Times New Roman" pitchFamily="18" charset="0"/>
              </a:rPr>
              <a:t> l</a:t>
            </a:r>
            <a:r>
              <a:rPr lang="vi-VN" sz="2500" b="1" dirty="0">
                <a:latin typeface="Times New Roman" pitchFamily="18" charset="0"/>
                <a:cs typeface="Times New Roman" pitchFamily="18" charset="0"/>
              </a:rPr>
              <a:t>ư</a:t>
            </a:r>
            <a:r>
              <a:rPr lang="en-US" sz="2500" b="1" dirty="0">
                <a:latin typeface="Times New Roman" pitchFamily="18" charset="0"/>
                <a:cs typeface="Times New Roman" pitchFamily="18" charset="0"/>
              </a:rPr>
              <a:t>u </a:t>
            </a:r>
            <a:r>
              <a:rPr lang="en-US" sz="2500" b="1" dirty="0" err="1">
                <a:latin typeface="Times New Roman" pitchFamily="18" charset="0"/>
                <a:cs typeface="Times New Roman" pitchFamily="18" charset="0"/>
              </a:rPr>
              <a:t>các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dữ</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liệu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hệ</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thống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cố</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định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và</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các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a:t>
            </a:r>
            <a:r>
              <a:rPr lang="vi-VN" sz="2500" b="1" dirty="0">
                <a:latin typeface="Times New Roman" pitchFamily="18" charset="0"/>
                <a:cs typeface="Times New Roman" pitchFamily="18" charset="0"/>
              </a:rPr>
              <a:t>ư</a:t>
            </a:r>
            <a:r>
              <a:rPr lang="en-US" sz="2500" b="1" dirty="0" err="1">
                <a:latin typeface="Times New Roman" pitchFamily="18" charset="0"/>
                <a:cs typeface="Times New Roman" pitchFamily="18" charset="0"/>
              </a:rPr>
              <a:t>ơng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kiểm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tra</a:t>
            </a:r>
            <a:r>
              <a:rPr lang="en-US" sz="2500" b="1" dirty="0">
                <a:latin typeface="Times New Roman" pitchFamily="18" charset="0"/>
                <a:cs typeface="Times New Roman" pitchFamily="18" charset="0"/>
              </a:rPr>
              <a:t> hay </a:t>
            </a:r>
            <a:r>
              <a:rPr lang="en-US" sz="2500" b="1" dirty="0" err="1">
                <a:latin typeface="Times New Roman" pitchFamily="18" charset="0"/>
                <a:cs typeface="Times New Roman" pitchFamily="18" charset="0"/>
              </a:rPr>
              <a:t>khởi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động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máy</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tính</a:t>
            </a:r>
            <a:endParaRPr lang="en-US" sz="2500" b="1" dirty="0">
              <a:latin typeface="Times New Roman" pitchFamily="18" charset="0"/>
              <a:cs typeface="Times New Roman" pitchFamily="18" charset="0"/>
            </a:endParaRPr>
          </a:p>
          <a:p>
            <a:pPr algn="just"/>
            <a:endParaRPr lang="en-US" sz="2500" b="1" dirty="0">
              <a:latin typeface="Times New Roman" pitchFamily="18" charset="0"/>
              <a:cs typeface="Times New Roman" pitchFamily="18" charset="0"/>
            </a:endParaRPr>
          </a:p>
          <a:p>
            <a:pPr algn="just"/>
            <a:endParaRPr lang="en-US" sz="2500" b="1" dirty="0">
              <a:latin typeface="Times New Roman" pitchFamily="18" charset="0"/>
              <a:cs typeface="Times New Roman" pitchFamily="18" charset="0"/>
            </a:endParaRPr>
          </a:p>
          <a:p>
            <a:pPr algn="just"/>
            <a:endParaRPr lang="en-US" sz="2500" b="1" dirty="0">
              <a:latin typeface="Times New Roman" pitchFamily="18" charset="0"/>
              <a:cs typeface="Times New Roman" pitchFamily="18" charset="0"/>
            </a:endParaRPr>
          </a:p>
          <a:p>
            <a:pPr algn="just"/>
            <a:endParaRPr lang="en-US" sz="2500" b="1" dirty="0">
              <a:latin typeface="Times New Roman" pitchFamily="18" charset="0"/>
              <a:cs typeface="Times New Roman" pitchFamily="18" charset="0"/>
            </a:endParaRPr>
          </a:p>
        </p:txBody>
      </p:sp>
      <p:sp>
        <p:nvSpPr>
          <p:cNvPr id="5" name="Content Placeholder 4">
            <a:extLst>
              <a:ext uri="{FF2B5EF4-FFF2-40B4-BE49-F238E27FC236}">
                <a16:creationId xmlns="" xmlns:a16="http://schemas.microsoft.com/office/drawing/2014/main" id="{9C2ECAAA-1E9C-4845-8EA9-E11A76F08150}"/>
              </a:ext>
            </a:extLst>
          </p:cNvPr>
          <p:cNvSpPr>
            <a:spLocks noGrp="1"/>
          </p:cNvSpPr>
          <p:nvPr>
            <p:ph idx="10"/>
          </p:nvPr>
        </p:nvSpPr>
        <p:spPr>
          <a:xfrm>
            <a:off x="482039" y="4058933"/>
            <a:ext cx="5175812" cy="1791812"/>
          </a:xfrm>
        </p:spPr>
        <p:txBody>
          <a:bodyPr vert="horz" lIns="91440" tIns="45720" rIns="91440" bIns="45720" rtlCol="0" anchor="t">
            <a:normAutofit/>
          </a:bodyPr>
          <a:lstStyle/>
          <a:p>
            <a:pPr algn="just"/>
            <a:r>
              <a:rPr lang="en-US" sz="2800" b="1" dirty="0">
                <a:latin typeface="Times New Roman" pitchFamily="18" charset="0"/>
                <a:cs typeface="Times New Roman" pitchFamily="18" charset="0"/>
              </a:rPr>
              <a:t>- </a:t>
            </a:r>
            <a:r>
              <a:rPr lang="en-US" sz="2800" b="1" dirty="0">
                <a:solidFill>
                  <a:srgbClr val="FB2711"/>
                </a:solidFill>
                <a:latin typeface="Times New Roman" pitchFamily="18" charset="0"/>
                <a:cs typeface="Times New Roman" pitchFamily="18" charset="0"/>
              </a:rPr>
              <a:t>RAM</a:t>
            </a:r>
            <a:r>
              <a:rPr lang="en-US" sz="2800" b="1" dirty="0">
                <a:latin typeface="Times New Roman" pitchFamily="18" charset="0"/>
                <a:cs typeface="Times New Roman" pitchFamily="18" charset="0"/>
              </a:rPr>
              <a:t> l</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u </a:t>
            </a:r>
            <a:r>
              <a:rPr lang="en-US" sz="2800" b="1" dirty="0" err="1">
                <a:latin typeface="Times New Roman" pitchFamily="18" charset="0"/>
                <a:cs typeface="Times New Roman" pitchFamily="18" charset="0"/>
              </a:rPr>
              <a:t>trữ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a:t>
            </a:r>
            <a:r>
              <a:rPr lang="vi-VN" sz="2800" b="1" dirty="0">
                <a:latin typeface="Times New Roman" pitchFamily="18" charset="0"/>
                <a:cs typeface="Times New Roman" pitchFamily="18" charset="0"/>
              </a:rPr>
              <a:t>ư</a:t>
            </a:r>
            <a:r>
              <a:rPr lang="en-US" sz="2800" b="1" dirty="0" err="1">
                <a:latin typeface="Times New Roman" pitchFamily="18" charset="0"/>
                <a:cs typeface="Times New Roman" pitchFamily="18" charset="0"/>
              </a:rPr>
              <a:t>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a:t>
            </a:r>
          </a:p>
        </p:txBody>
      </p:sp>
      <p:sp>
        <p:nvSpPr>
          <p:cNvPr id="8" name="Slide Number Placeholder 7">
            <a:extLst>
              <a:ext uri="{FF2B5EF4-FFF2-40B4-BE49-F238E27FC236}">
                <a16:creationId xmlns=""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8</a:t>
            </a:fld>
            <a:endParaRPr lang="en-US" dirty="0"/>
          </a:p>
        </p:txBody>
      </p:sp>
      <p:sp>
        <p:nvSpPr>
          <p:cNvPr id="16" name="Rectangle 15">
            <a:extLst>
              <a:ext uri="{FF2B5EF4-FFF2-40B4-BE49-F238E27FC236}">
                <a16:creationId xmlns="" xmlns:a16="http://schemas.microsoft.com/office/drawing/2014/main" id="{12750D79-41B6-48F0-A80D-A62C8311BF0F}"/>
              </a:ext>
            </a:extLst>
          </p:cNvPr>
          <p:cNvSpPr/>
          <p:nvPr/>
        </p:nvSpPr>
        <p:spPr>
          <a:xfrm>
            <a:off x="693964" y="1079718"/>
            <a:ext cx="10128711" cy="1077218"/>
          </a:xfrm>
          <a:prstGeom prst="rect">
            <a:avLst/>
          </a:prstGeom>
        </p:spPr>
        <p:txBody>
          <a:bodyPr wrap="square">
            <a:spAutoFit/>
          </a:bodyPr>
          <a:lstStyle/>
          <a:p>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Là nơi chương trình được đưa vào để thực hiện và là nơi lưu trữ dữ liệu đang được xử lí.</a:t>
            </a:r>
          </a:p>
        </p:txBody>
      </p:sp>
      <p:pic>
        <p:nvPicPr>
          <p:cNvPr id="18" name="Picture 17">
            <a:extLst>
              <a:ext uri="{FF2B5EF4-FFF2-40B4-BE49-F238E27FC236}">
                <a16:creationId xmlns="" xmlns:a16="http://schemas.microsoft.com/office/drawing/2014/main" id="{B6EF8F52-8279-4A62-85AD-52E3CCB29EF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10667" y1="55059" x2="10667" y2="55059"/>
                        <a14:foregroundMark x1="11833" y1="50353" x2="11833" y2="50353"/>
                        <a14:foregroundMark x1="12667" y1="51529" x2="12667" y2="51529"/>
                        <a14:foregroundMark x1="14333" y1="59765" x2="14333" y2="59765"/>
                        <a14:foregroundMark x1="15833" y1="56471" x2="15833" y2="56471"/>
                        <a14:foregroundMark x1="18500" y1="56471" x2="18500" y2="56471"/>
                        <a14:foregroundMark x1="18833" y1="64000" x2="18833" y2="64000"/>
                        <a14:foregroundMark x1="18000" y1="65882" x2="18000" y2="65882"/>
                        <a14:foregroundMark x1="21000" y1="69882" x2="21000" y2="69882"/>
                        <a14:foregroundMark x1="23500" y1="68000" x2="23500" y2="68000"/>
                        <a14:foregroundMark x1="25500" y1="75529" x2="25500" y2="75529"/>
                        <a14:foregroundMark x1="27500" y1="70353" x2="27500" y2="70353"/>
                        <a14:foregroundMark x1="30500" y1="75529" x2="30500" y2="75529"/>
                        <a14:foregroundMark x1="29167" y1="81647" x2="29167" y2="81647"/>
                        <a14:foregroundMark x1="35000" y1="83294" x2="35000" y2="83294"/>
                        <a14:foregroundMark x1="33333" y1="86353" x2="33333" y2="86353"/>
                        <a14:foregroundMark x1="34667" y1="81412" x2="34667" y2="81412"/>
                        <a14:foregroundMark x1="37167" y1="93176" x2="37167" y2="93176"/>
                        <a14:foregroundMark x1="56000" y1="89647" x2="56000" y2="89647"/>
                        <a14:foregroundMark x1="57667" y1="94353" x2="57667" y2="94353"/>
                        <a14:foregroundMark x1="63167" y1="90353" x2="63167" y2="90353"/>
                        <a14:foregroundMark x1="62000" y1="87294" x2="62000" y2="87294"/>
                        <a14:foregroundMark x1="61500" y1="83765" x2="61500" y2="83765"/>
                        <a14:foregroundMark x1="62000" y1="89176" x2="62000" y2="89176"/>
                        <a14:foregroundMark x1="63167" y1="89176" x2="63167" y2="89176"/>
                        <a14:foregroundMark x1="67000" y1="85647" x2="67000" y2="85647"/>
                        <a14:foregroundMark x1="66000" y1="82824" x2="66000" y2="82824"/>
                        <a14:foregroundMark x1="66500" y1="77882" x2="66000" y2="77412"/>
                        <a14:foregroundMark x1="67667" y1="84000" x2="67667" y2="84000"/>
                        <a14:foregroundMark x1="11333" y1="48235" x2="11333" y2="48235"/>
                        <a14:foregroundMark x1="81833" y1="58118" x2="81833" y2="58118"/>
                        <a14:foregroundMark x1="82333" y1="60471" x2="82333" y2="60471"/>
                        <a14:foregroundMark x1="84167" y1="64000" x2="84167" y2="64000"/>
                        <a14:foregroundMark x1="85500" y1="54588" x2="85500" y2="54588"/>
                        <a14:foregroundMark x1="86333" y1="56235" x2="86333" y2="56235"/>
                        <a14:foregroundMark x1="87500" y1="59294" x2="87500" y2="59294"/>
                        <a14:foregroundMark x1="87167" y1="52235" x2="87167" y2="52235"/>
                        <a14:foregroundMark x1="87667" y1="51059" x2="87667" y2="51059"/>
                        <a14:foregroundMark x1="78833" y1="63529" x2="78833" y2="63529"/>
                        <a14:foregroundMark x1="79000" y1="67529" x2="79000" y2="67529"/>
                        <a14:foregroundMark x1="79833" y1="69647" x2="79833" y2="69647"/>
                        <a14:foregroundMark x1="75500" y1="67529" x2="75500" y2="67529"/>
                        <a14:foregroundMark x1="73833" y1="71059" x2="73833" y2="70353"/>
                        <a14:foregroundMark x1="76333" y1="74353" x2="76333" y2="74353"/>
                        <a14:foregroundMark x1="75667" y1="74588" x2="75667" y2="74588"/>
                        <a14:foregroundMark x1="70167" y1="72000" x2="70167" y2="72000"/>
                        <a14:foregroundMark x1="70500" y1="73412" x2="70500" y2="73412"/>
                        <a14:foregroundMark x1="71500" y1="77882" x2="71500" y2="77882"/>
                        <a14:foregroundMark x1="71500" y1="80235" x2="71500" y2="80235"/>
                        <a14:foregroundMark x1="69667" y1="76941" x2="69667" y2="76941"/>
                        <a14:foregroundMark x1="38333" y1="90118" x2="38333" y2="90118"/>
                        <a14:foregroundMark x1="40000" y1="86824" x2="40000" y2="86824"/>
                        <a14:foregroundMark x1="39833" y1="84706" x2="39833" y2="84706"/>
                        <a14:foregroundMark x1="38667" y1="92471" x2="38667" y2="92471"/>
                        <a14:foregroundMark x1="38500" y1="93647" x2="38500" y2="93647"/>
                        <a14:foregroundMark x1="23500" y1="61882" x2="23500" y2="61882"/>
                        <a14:foregroundMark x1="65167" y1="75529" x2="65167" y2="75529"/>
                        <a14:foregroundMark x1="65500" y1="81882" x2="65500" y2="81882"/>
                        <a14:foregroundMark x1="64833" y1="80471" x2="64833" y2="80471"/>
                        <a14:foregroundMark x1="70333" y1="69882" x2="70333" y2="69882"/>
                        <a14:foregroundMark x1="73833" y1="65176" x2="73833" y2="65176"/>
                        <a14:foregroundMark x1="56500" y1="92706" x2="56500" y2="92706"/>
                        <a14:foregroundMark x1="55333" y1="86118" x2="55333" y2="86118"/>
                        <a14:backgroundMark x1="37833" y1="95529" x2="42500" y2="90824"/>
                        <a14:backgroundMark x1="41833" y1="92235" x2="42667" y2="86824"/>
                        <a14:backgroundMark x1="56167" y1="96000" x2="52500" y2="88000"/>
                      </a14:backgroundRemoval>
                    </a14:imgEffect>
                  </a14:imgLayer>
                </a14:imgProps>
              </a:ext>
            </a:extLst>
          </a:blip>
          <a:srcRect l="7217"/>
          <a:stretch/>
        </p:blipFill>
        <p:spPr>
          <a:xfrm>
            <a:off x="7502979" y="1902279"/>
            <a:ext cx="2486940" cy="1968486"/>
          </a:xfrm>
          <a:prstGeom prst="rect">
            <a:avLst/>
          </a:prstGeom>
        </p:spPr>
      </p:pic>
      <p:pic>
        <p:nvPicPr>
          <p:cNvPr id="19" name="Picture 18" descr="A close-up of a computer chip&#10;&#10;Description automatically generated">
            <a:extLst>
              <a:ext uri="{FF2B5EF4-FFF2-40B4-BE49-F238E27FC236}">
                <a16:creationId xmlns="" xmlns:a16="http://schemas.microsoft.com/office/drawing/2014/main" id="{D3DC26B5-D438-491B-80C2-0A094D5D6F31}"/>
              </a:ext>
            </a:extLst>
          </p:cNvPr>
          <p:cNvPicPr>
            <a:picLocks noChangeAspect="1"/>
          </p:cNvPicPr>
          <p:nvPr/>
        </p:nvPicPr>
        <p:blipFill rotWithShape="1">
          <a:blip r:embed="rId4"/>
          <a:srcRect l="5849" t="38486" r="4806" b="38384"/>
          <a:stretch/>
        </p:blipFill>
        <p:spPr>
          <a:xfrm>
            <a:off x="800099" y="2350113"/>
            <a:ext cx="4857751" cy="1634057"/>
          </a:xfrm>
          <a:prstGeom prst="rect">
            <a:avLst/>
          </a:prstGeom>
        </p:spPr>
      </p:pic>
      <p:pic>
        <p:nvPicPr>
          <p:cNvPr id="9" name="Picture 8" descr="A computer and mouse with a mouse pad&#10;&#10;Description automatically generated">
            <a:extLst>
              <a:ext uri="{FF2B5EF4-FFF2-40B4-BE49-F238E27FC236}">
                <a16:creationId xmlns="" xmlns:a16="http://schemas.microsoft.com/office/drawing/2014/main" id="{2D4E40D5-A2CF-44A9-BE10-067A0B545063}"/>
              </a:ext>
            </a:extLst>
          </p:cNvPr>
          <p:cNvPicPr>
            <a:picLocks noChangeAspect="1"/>
          </p:cNvPicPr>
          <p:nvPr/>
        </p:nvPicPr>
        <p:blipFill>
          <a:blip r:embed="rId5"/>
          <a:stretch>
            <a:fillRect/>
          </a:stretch>
        </p:blipFill>
        <p:spPr>
          <a:xfrm>
            <a:off x="10586230" y="84016"/>
            <a:ext cx="1574023" cy="814056"/>
          </a:xfrm>
          <a:prstGeom prst="rect">
            <a:avLst/>
          </a:prstGeom>
        </p:spPr>
      </p:pic>
    </p:spTree>
    <p:extLst>
      <p:ext uri="{BB962C8B-B14F-4D97-AF65-F5344CB8AC3E}">
        <p14:creationId xmlns:p14="http://schemas.microsoft.com/office/powerpoint/2010/main" val="272150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arn(inVertic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9</a:t>
            </a:fld>
            <a:endParaRPr lang="en-US" dirty="0"/>
          </a:p>
        </p:txBody>
      </p:sp>
      <p:pic>
        <p:nvPicPr>
          <p:cNvPr id="12" name="Picture 11">
            <a:extLst>
              <a:ext uri="{FF2B5EF4-FFF2-40B4-BE49-F238E27FC236}">
                <a16:creationId xmlns="" xmlns:a16="http://schemas.microsoft.com/office/drawing/2014/main" id="{38BC3FE5-882C-4447-9CD7-D2080643E3E0}"/>
              </a:ext>
            </a:extLst>
          </p:cNvPr>
          <p:cNvPicPr>
            <a:picLocks noChangeAspect="1"/>
          </p:cNvPicPr>
          <p:nvPr/>
        </p:nvPicPr>
        <p:blipFill rotWithShape="1">
          <a:blip r:embed="rId2"/>
          <a:srcRect l="8814" t="12136" r="5994" b="12023"/>
          <a:stretch/>
        </p:blipFill>
        <p:spPr>
          <a:xfrm>
            <a:off x="9399158" y="3821700"/>
            <a:ext cx="2258201" cy="2093767"/>
          </a:xfrm>
          <a:prstGeom prst="rect">
            <a:avLst/>
          </a:prstGeom>
        </p:spPr>
      </p:pic>
      <p:sp>
        <p:nvSpPr>
          <p:cNvPr id="13" name="Title 1">
            <a:extLst>
              <a:ext uri="{FF2B5EF4-FFF2-40B4-BE49-F238E27FC236}">
                <a16:creationId xmlns="" xmlns:a16="http://schemas.microsoft.com/office/drawing/2014/main" id="{44D625DA-B18A-4CD5-B26F-745C57869D99}"/>
              </a:ext>
            </a:extLst>
          </p:cNvPr>
          <p:cNvSpPr txBox="1">
            <a:spLocks/>
          </p:cNvSpPr>
          <p:nvPr/>
        </p:nvSpPr>
        <p:spPr>
          <a:xfrm>
            <a:off x="467618" y="226250"/>
            <a:ext cx="5890885" cy="8467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4800" dirty="0">
                <a:solidFill>
                  <a:srgbClr val="C00000"/>
                </a:solidFill>
              </a:rPr>
              <a:t>b. </a:t>
            </a:r>
            <a:r>
              <a:rPr lang="en-US" sz="4800" dirty="0" err="1">
                <a:solidFill>
                  <a:srgbClr val="C00000"/>
                </a:solidFill>
              </a:rPr>
              <a:t>Bộ</a:t>
            </a:r>
            <a:r>
              <a:rPr lang="en-US" sz="4800" dirty="0">
                <a:solidFill>
                  <a:srgbClr val="C00000"/>
                </a:solidFill>
              </a:rPr>
              <a:t> </a:t>
            </a:r>
            <a:r>
              <a:rPr lang="en-US" sz="4800" dirty="0" err="1">
                <a:solidFill>
                  <a:srgbClr val="C00000"/>
                </a:solidFill>
              </a:rPr>
              <a:t>nhớ</a:t>
            </a:r>
            <a:r>
              <a:rPr lang="en-US" sz="4800" dirty="0">
                <a:solidFill>
                  <a:srgbClr val="C00000"/>
                </a:solidFill>
              </a:rPr>
              <a:t> </a:t>
            </a:r>
            <a:r>
              <a:rPr lang="en-US" sz="4800" dirty="0" err="1">
                <a:solidFill>
                  <a:srgbClr val="C00000"/>
                </a:solidFill>
              </a:rPr>
              <a:t>ngoài</a:t>
            </a:r>
            <a:endParaRPr lang="en-US" sz="4800" dirty="0">
              <a:solidFill>
                <a:srgbClr val="C00000"/>
              </a:solidFill>
            </a:endParaRPr>
          </a:p>
        </p:txBody>
      </p:sp>
      <p:pic>
        <p:nvPicPr>
          <p:cNvPr id="15" name="Picture 14">
            <a:extLst>
              <a:ext uri="{FF2B5EF4-FFF2-40B4-BE49-F238E27FC236}">
                <a16:creationId xmlns="" xmlns:a16="http://schemas.microsoft.com/office/drawing/2014/main" id="{69602528-FDAB-4AB2-99FF-187725D906A0}"/>
              </a:ext>
            </a:extLst>
          </p:cNvPr>
          <p:cNvPicPr>
            <a:picLocks noChangeAspect="1"/>
          </p:cNvPicPr>
          <p:nvPr/>
        </p:nvPicPr>
        <p:blipFill rotWithShape="1">
          <a:blip r:embed="rId3"/>
          <a:srcRect l="6365" r="13577"/>
          <a:stretch/>
        </p:blipFill>
        <p:spPr>
          <a:xfrm>
            <a:off x="3903482" y="3940092"/>
            <a:ext cx="2792185" cy="1975375"/>
          </a:xfrm>
          <a:prstGeom prst="rect">
            <a:avLst/>
          </a:prstGeom>
        </p:spPr>
      </p:pic>
      <p:pic>
        <p:nvPicPr>
          <p:cNvPr id="17" name="Picture 16">
            <a:extLst>
              <a:ext uri="{FF2B5EF4-FFF2-40B4-BE49-F238E27FC236}">
                <a16:creationId xmlns="" xmlns:a16="http://schemas.microsoft.com/office/drawing/2014/main" id="{578A2011-282B-47EA-9CB7-A14BFCD3025B}"/>
              </a:ext>
            </a:extLst>
          </p:cNvPr>
          <p:cNvPicPr>
            <a:picLocks noChangeAspect="1"/>
          </p:cNvPicPr>
          <p:nvPr/>
        </p:nvPicPr>
        <p:blipFill rotWithShape="1">
          <a:blip r:embed="rId4"/>
          <a:srcRect t="10497" b="5523"/>
          <a:stretch/>
        </p:blipFill>
        <p:spPr>
          <a:xfrm>
            <a:off x="6358503" y="928497"/>
            <a:ext cx="3034326" cy="2099258"/>
          </a:xfrm>
          <a:prstGeom prst="rect">
            <a:avLst/>
          </a:prstGeom>
        </p:spPr>
      </p:pic>
      <p:pic>
        <p:nvPicPr>
          <p:cNvPr id="20" name="Picture 19">
            <a:extLst>
              <a:ext uri="{FF2B5EF4-FFF2-40B4-BE49-F238E27FC236}">
                <a16:creationId xmlns="" xmlns:a16="http://schemas.microsoft.com/office/drawing/2014/main" id="{58348540-9453-4A97-A743-5BF39AC4958C}"/>
              </a:ext>
            </a:extLst>
          </p:cNvPr>
          <p:cNvPicPr>
            <a:picLocks noChangeAspect="1"/>
          </p:cNvPicPr>
          <p:nvPr/>
        </p:nvPicPr>
        <p:blipFill>
          <a:blip r:embed="rId5"/>
          <a:stretch>
            <a:fillRect/>
          </a:stretch>
        </p:blipFill>
        <p:spPr>
          <a:xfrm>
            <a:off x="9787258" y="1014220"/>
            <a:ext cx="1863772" cy="1863772"/>
          </a:xfrm>
          <a:prstGeom prst="rect">
            <a:avLst/>
          </a:prstGeom>
        </p:spPr>
      </p:pic>
      <p:pic>
        <p:nvPicPr>
          <p:cNvPr id="21" name="Picture 20">
            <a:extLst>
              <a:ext uri="{FF2B5EF4-FFF2-40B4-BE49-F238E27FC236}">
                <a16:creationId xmlns="" xmlns:a16="http://schemas.microsoft.com/office/drawing/2014/main" id="{DB80424E-7884-4DCC-AB4A-E04FDAB9E6F1}"/>
              </a:ext>
            </a:extLst>
          </p:cNvPr>
          <p:cNvPicPr>
            <a:picLocks noChangeAspect="1"/>
          </p:cNvPicPr>
          <p:nvPr/>
        </p:nvPicPr>
        <p:blipFill rotWithShape="1">
          <a:blip r:embed="rId6"/>
          <a:srcRect l="18796" t="27254" r="18921" b="27851"/>
          <a:stretch/>
        </p:blipFill>
        <p:spPr>
          <a:xfrm>
            <a:off x="3647121" y="1086973"/>
            <a:ext cx="2528581" cy="1822670"/>
          </a:xfrm>
          <a:prstGeom prst="rect">
            <a:avLst/>
          </a:prstGeom>
        </p:spPr>
      </p:pic>
      <p:pic>
        <p:nvPicPr>
          <p:cNvPr id="22" name="Picture 21">
            <a:extLst>
              <a:ext uri="{FF2B5EF4-FFF2-40B4-BE49-F238E27FC236}">
                <a16:creationId xmlns="" xmlns:a16="http://schemas.microsoft.com/office/drawing/2014/main" id="{EAC75836-0D57-4CD1-A717-AB1955322BA8}"/>
              </a:ext>
            </a:extLst>
          </p:cNvPr>
          <p:cNvPicPr>
            <a:picLocks noChangeAspect="1"/>
          </p:cNvPicPr>
          <p:nvPr/>
        </p:nvPicPr>
        <p:blipFill rotWithShape="1">
          <a:blip r:embed="rId7"/>
          <a:srcRect l="8248" t="21044" r="7970" b="15889"/>
          <a:stretch/>
        </p:blipFill>
        <p:spPr>
          <a:xfrm>
            <a:off x="6906986" y="4114800"/>
            <a:ext cx="2179864" cy="1666984"/>
          </a:xfrm>
          <a:prstGeom prst="rect">
            <a:avLst/>
          </a:prstGeom>
        </p:spPr>
      </p:pic>
      <p:sp>
        <p:nvSpPr>
          <p:cNvPr id="23" name="TextBox 22">
            <a:extLst>
              <a:ext uri="{FF2B5EF4-FFF2-40B4-BE49-F238E27FC236}">
                <a16:creationId xmlns="" xmlns:a16="http://schemas.microsoft.com/office/drawing/2014/main" id="{431F7F90-9DF3-40C0-BC4D-1902C03E0FC1}"/>
              </a:ext>
            </a:extLst>
          </p:cNvPr>
          <p:cNvSpPr txBox="1"/>
          <p:nvPr/>
        </p:nvSpPr>
        <p:spPr>
          <a:xfrm>
            <a:off x="4493071" y="3054101"/>
            <a:ext cx="670376" cy="461665"/>
          </a:xfrm>
          <a:prstGeom prst="rect">
            <a:avLst/>
          </a:prstGeom>
          <a:noFill/>
        </p:spPr>
        <p:txBody>
          <a:bodyPr wrap="none" rtlCol="0">
            <a:spAutoFit/>
          </a:bodyPr>
          <a:lstStyle/>
          <a:p>
            <a:r>
              <a:rPr lang="en-US" sz="2400" b="1" dirty="0">
                <a:solidFill>
                  <a:srgbClr val="FB2711"/>
                </a:solidFill>
              </a:rPr>
              <a:t>SSD</a:t>
            </a:r>
          </a:p>
        </p:txBody>
      </p:sp>
      <p:sp>
        <p:nvSpPr>
          <p:cNvPr id="24" name="TextBox 23">
            <a:extLst>
              <a:ext uri="{FF2B5EF4-FFF2-40B4-BE49-F238E27FC236}">
                <a16:creationId xmlns="" xmlns:a16="http://schemas.microsoft.com/office/drawing/2014/main" id="{37CA8451-3474-4D5B-8082-C323E883F952}"/>
              </a:ext>
            </a:extLst>
          </p:cNvPr>
          <p:cNvSpPr txBox="1"/>
          <p:nvPr/>
        </p:nvSpPr>
        <p:spPr>
          <a:xfrm>
            <a:off x="7533677" y="3062825"/>
            <a:ext cx="766557" cy="461665"/>
          </a:xfrm>
          <a:prstGeom prst="rect">
            <a:avLst/>
          </a:prstGeom>
          <a:noFill/>
        </p:spPr>
        <p:txBody>
          <a:bodyPr wrap="none" rtlCol="0">
            <a:spAutoFit/>
          </a:bodyPr>
          <a:lstStyle/>
          <a:p>
            <a:r>
              <a:rPr lang="en-US" sz="2400" b="1" dirty="0">
                <a:solidFill>
                  <a:srgbClr val="FB2711"/>
                </a:solidFill>
              </a:rPr>
              <a:t>HDD</a:t>
            </a:r>
          </a:p>
        </p:txBody>
      </p:sp>
      <p:sp>
        <p:nvSpPr>
          <p:cNvPr id="25" name="TextBox 24">
            <a:extLst>
              <a:ext uri="{FF2B5EF4-FFF2-40B4-BE49-F238E27FC236}">
                <a16:creationId xmlns="" xmlns:a16="http://schemas.microsoft.com/office/drawing/2014/main" id="{91CD3AD7-866D-40A2-824F-3D8E35D12E4C}"/>
              </a:ext>
            </a:extLst>
          </p:cNvPr>
          <p:cNvSpPr txBox="1"/>
          <p:nvPr/>
        </p:nvSpPr>
        <p:spPr>
          <a:xfrm>
            <a:off x="10092959" y="2975863"/>
            <a:ext cx="1241365" cy="461665"/>
          </a:xfrm>
          <a:prstGeom prst="rect">
            <a:avLst/>
          </a:prstGeom>
          <a:noFill/>
        </p:spPr>
        <p:txBody>
          <a:bodyPr wrap="none" rtlCol="0">
            <a:spAutoFit/>
          </a:bodyPr>
          <a:lstStyle/>
          <a:p>
            <a:r>
              <a:rPr lang="en-US" sz="2400" b="1">
                <a:solidFill>
                  <a:srgbClr val="FB2711"/>
                </a:solidFill>
              </a:rPr>
              <a:t>CD/DVD</a:t>
            </a:r>
          </a:p>
        </p:txBody>
      </p:sp>
      <p:sp>
        <p:nvSpPr>
          <p:cNvPr id="26" name="TextBox 25">
            <a:extLst>
              <a:ext uri="{FF2B5EF4-FFF2-40B4-BE49-F238E27FC236}">
                <a16:creationId xmlns="" xmlns:a16="http://schemas.microsoft.com/office/drawing/2014/main" id="{EE2E67A1-0367-4A23-8DD4-D812931D61BD}"/>
              </a:ext>
            </a:extLst>
          </p:cNvPr>
          <p:cNvSpPr txBox="1"/>
          <p:nvPr/>
        </p:nvSpPr>
        <p:spPr>
          <a:xfrm>
            <a:off x="4595536" y="5915467"/>
            <a:ext cx="704039" cy="461665"/>
          </a:xfrm>
          <a:prstGeom prst="rect">
            <a:avLst/>
          </a:prstGeom>
          <a:noFill/>
        </p:spPr>
        <p:txBody>
          <a:bodyPr wrap="none" rtlCol="0">
            <a:spAutoFit/>
          </a:bodyPr>
          <a:lstStyle/>
          <a:p>
            <a:r>
              <a:rPr lang="en-US" sz="2400" b="1">
                <a:solidFill>
                  <a:srgbClr val="FB2711"/>
                </a:solidFill>
              </a:rPr>
              <a:t>USB</a:t>
            </a:r>
          </a:p>
        </p:txBody>
      </p:sp>
      <p:sp>
        <p:nvSpPr>
          <p:cNvPr id="27" name="TextBox 26">
            <a:extLst>
              <a:ext uri="{FF2B5EF4-FFF2-40B4-BE49-F238E27FC236}">
                <a16:creationId xmlns="" xmlns:a16="http://schemas.microsoft.com/office/drawing/2014/main" id="{69825741-2223-4174-8F8C-584CF595FA83}"/>
              </a:ext>
            </a:extLst>
          </p:cNvPr>
          <p:cNvSpPr txBox="1"/>
          <p:nvPr/>
        </p:nvSpPr>
        <p:spPr>
          <a:xfrm>
            <a:off x="7310860" y="6001520"/>
            <a:ext cx="1353256" cy="461665"/>
          </a:xfrm>
          <a:prstGeom prst="rect">
            <a:avLst/>
          </a:prstGeom>
          <a:noFill/>
        </p:spPr>
        <p:txBody>
          <a:bodyPr wrap="none" rtlCol="0">
            <a:spAutoFit/>
          </a:bodyPr>
          <a:lstStyle/>
          <a:p>
            <a:r>
              <a:rPr lang="en-US" sz="2400" b="1">
                <a:solidFill>
                  <a:srgbClr val="FB2711"/>
                </a:solidFill>
              </a:rPr>
              <a:t>THẺ NHỚ</a:t>
            </a:r>
          </a:p>
        </p:txBody>
      </p:sp>
      <p:sp>
        <p:nvSpPr>
          <p:cNvPr id="28" name="TextBox 27">
            <a:extLst>
              <a:ext uri="{FF2B5EF4-FFF2-40B4-BE49-F238E27FC236}">
                <a16:creationId xmlns="" xmlns:a16="http://schemas.microsoft.com/office/drawing/2014/main" id="{432D855F-4F6A-4B0D-B3A6-D989A9C9E103}"/>
              </a:ext>
            </a:extLst>
          </p:cNvPr>
          <p:cNvSpPr txBox="1"/>
          <p:nvPr/>
        </p:nvSpPr>
        <p:spPr>
          <a:xfrm>
            <a:off x="9867566" y="6033859"/>
            <a:ext cx="1407758" cy="461665"/>
          </a:xfrm>
          <a:prstGeom prst="rect">
            <a:avLst/>
          </a:prstGeom>
          <a:noFill/>
        </p:spPr>
        <p:txBody>
          <a:bodyPr wrap="none" rtlCol="0">
            <a:spAutoFit/>
          </a:bodyPr>
          <a:lstStyle/>
          <a:p>
            <a:r>
              <a:rPr lang="en-US" sz="2400" b="1">
                <a:solidFill>
                  <a:srgbClr val="FB2711"/>
                </a:solidFill>
              </a:rPr>
              <a:t>ĐĨA MỀM</a:t>
            </a:r>
          </a:p>
        </p:txBody>
      </p:sp>
      <p:sp>
        <p:nvSpPr>
          <p:cNvPr id="29" name="Rectangle 28">
            <a:extLst>
              <a:ext uri="{FF2B5EF4-FFF2-40B4-BE49-F238E27FC236}">
                <a16:creationId xmlns="" xmlns:a16="http://schemas.microsoft.com/office/drawing/2014/main" id="{315FA955-4473-408E-9871-56C1611E4353}"/>
              </a:ext>
            </a:extLst>
          </p:cNvPr>
          <p:cNvSpPr/>
          <p:nvPr/>
        </p:nvSpPr>
        <p:spPr>
          <a:xfrm>
            <a:off x="310243" y="1126586"/>
            <a:ext cx="3336878" cy="424731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3000" b="1" dirty="0">
                <a:solidFill>
                  <a:schemeClr val="tx1"/>
                </a:solidFill>
              </a:rPr>
              <a:t>- </a:t>
            </a:r>
            <a:r>
              <a:rPr lang="vi-VN" sz="3000" b="1" dirty="0">
                <a:solidFill>
                  <a:schemeClr val="tx1"/>
                </a:solidFill>
              </a:rPr>
              <a:t>Là nơi lưu trữ </a:t>
            </a:r>
            <a:r>
              <a:rPr lang="en-US" sz="3000" b="1" dirty="0" err="1">
                <a:solidFill>
                  <a:schemeClr val="tx1"/>
                </a:solidFill>
              </a:rPr>
              <a:t>lâu</a:t>
            </a:r>
            <a:r>
              <a:rPr lang="en-US" sz="3000" b="1" dirty="0">
                <a:solidFill>
                  <a:schemeClr val="tx1"/>
                </a:solidFill>
              </a:rPr>
              <a:t> </a:t>
            </a:r>
            <a:r>
              <a:rPr lang="en-US" sz="3000" b="1" dirty="0" err="1">
                <a:solidFill>
                  <a:schemeClr val="tx1"/>
                </a:solidFill>
              </a:rPr>
              <a:t>dài</a:t>
            </a:r>
            <a:r>
              <a:rPr lang="en-US" sz="3000" b="1" dirty="0">
                <a:solidFill>
                  <a:schemeClr val="tx1"/>
                </a:solidFill>
              </a:rPr>
              <a:t> </a:t>
            </a:r>
            <a:r>
              <a:rPr lang="vi-VN" sz="3000" b="1" dirty="0">
                <a:solidFill>
                  <a:schemeClr val="tx1"/>
                </a:solidFill>
              </a:rPr>
              <a:t>dữ liệu.</a:t>
            </a:r>
            <a:endParaRPr lang="en-US" sz="3000" b="1" dirty="0">
              <a:solidFill>
                <a:schemeClr val="tx1"/>
              </a:solidFill>
            </a:endParaRPr>
          </a:p>
          <a:p>
            <a:pPr algn="ctr"/>
            <a:r>
              <a:rPr lang="en-US" sz="3000" b="1" dirty="0" smtClean="0">
                <a:solidFill>
                  <a:schemeClr val="tx1"/>
                </a:solidFill>
              </a:rPr>
              <a:t>- </a:t>
            </a:r>
            <a:r>
              <a:rPr lang="en-US" sz="3000" b="1" dirty="0" err="1" smtClean="0">
                <a:solidFill>
                  <a:schemeClr val="tx1"/>
                </a:solidFill>
              </a:rPr>
              <a:t>Bộ</a:t>
            </a:r>
            <a:r>
              <a:rPr lang="en-US" sz="3000" b="1" dirty="0" smtClean="0">
                <a:solidFill>
                  <a:schemeClr val="tx1"/>
                </a:solidFill>
              </a:rPr>
              <a:t> </a:t>
            </a:r>
            <a:r>
              <a:rPr lang="en-US" sz="3000" b="1" dirty="0" err="1">
                <a:solidFill>
                  <a:schemeClr val="tx1"/>
                </a:solidFill>
              </a:rPr>
              <a:t>nhớ</a:t>
            </a:r>
            <a:r>
              <a:rPr lang="en-US" sz="3000" b="1" dirty="0">
                <a:solidFill>
                  <a:schemeClr val="tx1"/>
                </a:solidFill>
              </a:rPr>
              <a:t> </a:t>
            </a:r>
            <a:r>
              <a:rPr lang="en-US" sz="3000" b="1" dirty="0" err="1">
                <a:solidFill>
                  <a:schemeClr val="tx1"/>
                </a:solidFill>
              </a:rPr>
              <a:t>ngoài</a:t>
            </a:r>
            <a:r>
              <a:rPr lang="en-US" sz="3000" b="1" dirty="0">
                <a:solidFill>
                  <a:schemeClr val="tx1"/>
                </a:solidFill>
              </a:rPr>
              <a:t> </a:t>
            </a:r>
            <a:r>
              <a:rPr lang="en-US" sz="3000" b="1" dirty="0" err="1">
                <a:solidFill>
                  <a:schemeClr val="tx1"/>
                </a:solidFill>
              </a:rPr>
              <a:t>th</a:t>
            </a:r>
            <a:r>
              <a:rPr lang="vi-VN" sz="3000" b="1" dirty="0">
                <a:solidFill>
                  <a:schemeClr val="tx1"/>
                </a:solidFill>
              </a:rPr>
              <a:t>ư</a:t>
            </a:r>
            <a:r>
              <a:rPr lang="en-US" sz="3000" b="1" dirty="0" err="1">
                <a:solidFill>
                  <a:schemeClr val="tx1"/>
                </a:solidFill>
              </a:rPr>
              <a:t>ờng</a:t>
            </a:r>
            <a:r>
              <a:rPr lang="en-US" sz="3000" b="1" dirty="0">
                <a:solidFill>
                  <a:schemeClr val="tx1"/>
                </a:solidFill>
              </a:rPr>
              <a:t> </a:t>
            </a:r>
            <a:r>
              <a:rPr lang="en-US" sz="3000" b="1" dirty="0" err="1">
                <a:solidFill>
                  <a:schemeClr val="tx1"/>
                </a:solidFill>
              </a:rPr>
              <a:t>là</a:t>
            </a:r>
            <a:r>
              <a:rPr lang="en-US" sz="3000" b="1" dirty="0">
                <a:solidFill>
                  <a:schemeClr val="tx1"/>
                </a:solidFill>
              </a:rPr>
              <a:t> </a:t>
            </a:r>
            <a:r>
              <a:rPr lang="en-US" sz="3000" b="1" dirty="0" err="1">
                <a:solidFill>
                  <a:schemeClr val="tx1"/>
                </a:solidFill>
              </a:rPr>
              <a:t>đĩa</a:t>
            </a:r>
            <a:r>
              <a:rPr lang="en-US" sz="3000" b="1" dirty="0">
                <a:solidFill>
                  <a:schemeClr val="tx1"/>
                </a:solidFill>
              </a:rPr>
              <a:t> </a:t>
            </a:r>
            <a:r>
              <a:rPr lang="en-US" sz="3000" b="1" dirty="0" err="1">
                <a:solidFill>
                  <a:schemeClr val="tx1"/>
                </a:solidFill>
              </a:rPr>
              <a:t>từ</a:t>
            </a:r>
            <a:r>
              <a:rPr lang="en-US" sz="3000" b="1" dirty="0">
                <a:solidFill>
                  <a:schemeClr val="tx1"/>
                </a:solidFill>
              </a:rPr>
              <a:t> </a:t>
            </a:r>
            <a:r>
              <a:rPr lang="en-US" sz="3000" b="1" i="1" dirty="0">
                <a:solidFill>
                  <a:schemeClr val="tx1"/>
                </a:solidFill>
              </a:rPr>
              <a:t>(</a:t>
            </a:r>
            <a:r>
              <a:rPr lang="en-US" sz="3000" b="1" i="1" dirty="0" err="1">
                <a:solidFill>
                  <a:schemeClr val="tx1"/>
                </a:solidFill>
              </a:rPr>
              <a:t>đĩa</a:t>
            </a:r>
            <a:r>
              <a:rPr lang="en-US" sz="3000" b="1" i="1" dirty="0">
                <a:solidFill>
                  <a:schemeClr val="tx1"/>
                </a:solidFill>
              </a:rPr>
              <a:t> </a:t>
            </a:r>
            <a:r>
              <a:rPr lang="en-US" sz="3000" b="1" i="1" dirty="0" err="1">
                <a:solidFill>
                  <a:schemeClr val="tx1"/>
                </a:solidFill>
              </a:rPr>
              <a:t>cứng</a:t>
            </a:r>
            <a:r>
              <a:rPr lang="en-US" sz="3000" b="1" i="1" dirty="0">
                <a:solidFill>
                  <a:schemeClr val="tx1"/>
                </a:solidFill>
              </a:rPr>
              <a:t> HDD, </a:t>
            </a:r>
            <a:r>
              <a:rPr lang="en-US" sz="3000" b="1" i="1" dirty="0" err="1">
                <a:solidFill>
                  <a:schemeClr val="tx1"/>
                </a:solidFill>
              </a:rPr>
              <a:t>đĩa</a:t>
            </a:r>
            <a:r>
              <a:rPr lang="en-US" sz="3000" b="1" i="1" dirty="0">
                <a:solidFill>
                  <a:schemeClr val="tx1"/>
                </a:solidFill>
              </a:rPr>
              <a:t> </a:t>
            </a:r>
            <a:r>
              <a:rPr lang="en-US" sz="3000" b="1" i="1" dirty="0" err="1">
                <a:solidFill>
                  <a:schemeClr val="tx1"/>
                </a:solidFill>
              </a:rPr>
              <a:t>mềm</a:t>
            </a:r>
            <a:r>
              <a:rPr lang="en-US" sz="3000" b="1" i="1" dirty="0">
                <a:solidFill>
                  <a:schemeClr val="tx1"/>
                </a:solidFill>
              </a:rPr>
              <a:t>)</a:t>
            </a:r>
            <a:r>
              <a:rPr lang="en-US" sz="3000" b="1" dirty="0">
                <a:solidFill>
                  <a:schemeClr val="tx1"/>
                </a:solidFill>
              </a:rPr>
              <a:t>, </a:t>
            </a:r>
            <a:r>
              <a:rPr lang="en-US" sz="3000" b="1" dirty="0" err="1" smtClean="0">
                <a:solidFill>
                  <a:schemeClr val="tx1"/>
                </a:solidFill>
              </a:rPr>
              <a:t>đĩa</a:t>
            </a:r>
            <a:r>
              <a:rPr lang="en-US" sz="3000" b="1" dirty="0" smtClean="0">
                <a:solidFill>
                  <a:schemeClr val="tx1"/>
                </a:solidFill>
              </a:rPr>
              <a:t> </a:t>
            </a:r>
            <a:r>
              <a:rPr lang="en-US" sz="3000" b="1" dirty="0" err="1">
                <a:solidFill>
                  <a:schemeClr val="tx1"/>
                </a:solidFill>
              </a:rPr>
              <a:t>thể</a:t>
            </a:r>
            <a:r>
              <a:rPr lang="en-US" sz="3000" b="1" dirty="0">
                <a:solidFill>
                  <a:schemeClr val="tx1"/>
                </a:solidFill>
              </a:rPr>
              <a:t> </a:t>
            </a:r>
            <a:r>
              <a:rPr lang="en-US" sz="3000" b="1" dirty="0" err="1">
                <a:solidFill>
                  <a:schemeClr val="tx1"/>
                </a:solidFill>
              </a:rPr>
              <a:t>rắn</a:t>
            </a:r>
            <a:r>
              <a:rPr lang="en-US" sz="3000" b="1" dirty="0">
                <a:solidFill>
                  <a:schemeClr val="tx1"/>
                </a:solidFill>
              </a:rPr>
              <a:t> </a:t>
            </a:r>
            <a:r>
              <a:rPr lang="en-US" sz="3000" b="1" i="1" dirty="0">
                <a:solidFill>
                  <a:schemeClr val="tx1"/>
                </a:solidFill>
              </a:rPr>
              <a:t>(SSD), </a:t>
            </a:r>
            <a:endParaRPr lang="en-US" sz="3000" b="1" i="1" dirty="0" smtClean="0">
              <a:solidFill>
                <a:schemeClr val="tx1"/>
              </a:solidFill>
            </a:endParaRPr>
          </a:p>
          <a:p>
            <a:pPr algn="ctr"/>
            <a:r>
              <a:rPr lang="en-US" sz="3000" b="1" dirty="0" err="1" smtClean="0">
                <a:solidFill>
                  <a:schemeClr val="tx1"/>
                </a:solidFill>
              </a:rPr>
              <a:t>đĩa</a:t>
            </a:r>
            <a:r>
              <a:rPr lang="en-US" sz="3000" b="1" dirty="0" smtClean="0">
                <a:solidFill>
                  <a:schemeClr val="tx1"/>
                </a:solidFill>
              </a:rPr>
              <a:t> </a:t>
            </a:r>
            <a:r>
              <a:rPr lang="en-US" sz="3000" b="1" dirty="0" err="1">
                <a:solidFill>
                  <a:schemeClr val="tx1"/>
                </a:solidFill>
              </a:rPr>
              <a:t>quang</a:t>
            </a:r>
            <a:r>
              <a:rPr lang="en-US" sz="3000" b="1" dirty="0">
                <a:solidFill>
                  <a:schemeClr val="tx1"/>
                </a:solidFill>
              </a:rPr>
              <a:t> </a:t>
            </a:r>
            <a:r>
              <a:rPr lang="en-US" sz="3000" b="1" i="1" dirty="0">
                <a:solidFill>
                  <a:schemeClr val="tx1"/>
                </a:solidFill>
              </a:rPr>
              <a:t>(CD/DVD</a:t>
            </a:r>
            <a:r>
              <a:rPr lang="en-US" sz="3000" b="1" i="1" dirty="0" smtClean="0">
                <a:solidFill>
                  <a:schemeClr val="tx1"/>
                </a:solidFill>
              </a:rPr>
              <a:t>),…</a:t>
            </a:r>
            <a:endParaRPr lang="vi-VN" sz="3000" b="1" i="1" dirty="0">
              <a:solidFill>
                <a:schemeClr val="tx1"/>
              </a:solidFill>
            </a:endParaRPr>
          </a:p>
        </p:txBody>
      </p:sp>
    </p:spTree>
    <p:extLst>
      <p:ext uri="{BB962C8B-B14F-4D97-AF65-F5344CB8AC3E}">
        <p14:creationId xmlns:p14="http://schemas.microsoft.com/office/powerpoint/2010/main" val="1079059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1)">
                                      <p:cBhvr>
                                        <p:cTn id="19" dur="2000"/>
                                        <p:tgtEl>
                                          <p:spTgt spid="2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heel(1)">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animBg="1"/>
    </p:bldLst>
  </p:timing>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340</TotalTime>
  <Words>1864</Words>
  <Application>Microsoft Office PowerPoint</Application>
  <PresentationFormat>Custom</PresentationFormat>
  <Paragraphs>182</Paragraphs>
  <Slides>23</Slides>
  <Notes>0</Notes>
  <HiddenSlides>0</HiddenSlides>
  <MMClips>6</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BÀI 4        BÊN TRONG     MÁY TÍNH  (2 tiết)</vt:lpstr>
      <vt:lpstr>Cấu trúc máy tính</vt:lpstr>
      <vt:lpstr>PowerPoint Presentation</vt:lpstr>
      <vt:lpstr>Một số thiết bị bên trong máy tính</vt:lpstr>
      <vt:lpstr>PowerPoint Presentation</vt:lpstr>
      <vt:lpstr>a. Bộ xử lí trung tâm (CPU)</vt:lpstr>
      <vt:lpstr>PowerPoint Presentation</vt:lpstr>
      <vt:lpstr>b. Bộ nhớ trong ROM và RAM</vt:lpstr>
      <vt:lpstr>PowerPoint Presentation</vt:lpstr>
      <vt:lpstr>1. Có thể đo tốc của CPU bằng số phép tính thực hiện trong một giây không ?</vt:lpstr>
      <vt:lpstr>PowerPoint Presentation</vt:lpstr>
      <vt:lpstr>Làm cách nào để đèn sáng?</vt:lpstr>
      <vt:lpstr>Làm cách nào để đèn sáng?</vt:lpstr>
      <vt:lpstr>Làm cách nào để đèn sáng?</vt:lpstr>
      <vt:lpstr>PowerPoint Presentation</vt:lpstr>
      <vt:lpstr>PowerPoint Presentation</vt:lpstr>
      <vt:lpstr>PowerPoint Presentation</vt:lpstr>
      <vt:lpstr>PowerPoint Presentation</vt:lpstr>
      <vt:lpstr>1. Thế nào là một mạch logic?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TIN11_BÀI 4. BÊN TRONG MÁY TÍNH</dc:title>
  <dc:creator>Trần Quốc Minh</dc:creator>
  <cp:lastModifiedBy>OS</cp:lastModifiedBy>
  <cp:revision>53</cp:revision>
  <dcterms:created xsi:type="dcterms:W3CDTF">2023-07-07T07:16:49Z</dcterms:created>
  <dcterms:modified xsi:type="dcterms:W3CDTF">2024-12-30T15:20:22Z</dcterms:modified>
</cp:coreProperties>
</file>