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 id="2147483762" r:id="rId3"/>
  </p:sldMasterIdLst>
  <p:notesMasterIdLst>
    <p:notesMasterId r:id="rId41"/>
  </p:notesMasterIdLst>
  <p:sldIdLst>
    <p:sldId id="335" r:id="rId4"/>
    <p:sldId id="313" r:id="rId5"/>
    <p:sldId id="334" r:id="rId6"/>
    <p:sldId id="258" r:id="rId7"/>
    <p:sldId id="260" r:id="rId8"/>
    <p:sldId id="261" r:id="rId9"/>
    <p:sldId id="301" r:id="rId10"/>
    <p:sldId id="262" r:id="rId11"/>
    <p:sldId id="263" r:id="rId12"/>
    <p:sldId id="264" r:id="rId13"/>
    <p:sldId id="333" r:id="rId14"/>
    <p:sldId id="266" r:id="rId15"/>
    <p:sldId id="267" r:id="rId16"/>
    <p:sldId id="319" r:id="rId17"/>
    <p:sldId id="268" r:id="rId18"/>
    <p:sldId id="332" r:id="rId19"/>
    <p:sldId id="330" r:id="rId20"/>
    <p:sldId id="270" r:id="rId21"/>
    <p:sldId id="316" r:id="rId22"/>
    <p:sldId id="271" r:id="rId23"/>
    <p:sldId id="275" r:id="rId24"/>
    <p:sldId id="302" r:id="rId25"/>
    <p:sldId id="273" r:id="rId26"/>
    <p:sldId id="331" r:id="rId27"/>
    <p:sldId id="276" r:id="rId28"/>
    <p:sldId id="279" r:id="rId29"/>
    <p:sldId id="281" r:id="rId30"/>
    <p:sldId id="306" r:id="rId31"/>
    <p:sldId id="312" r:id="rId32"/>
    <p:sldId id="282" r:id="rId33"/>
    <p:sldId id="280" r:id="rId34"/>
    <p:sldId id="303" r:id="rId35"/>
    <p:sldId id="283" r:id="rId36"/>
    <p:sldId id="285" r:id="rId37"/>
    <p:sldId id="304" r:id="rId38"/>
    <p:sldId id="305" r:id="rId39"/>
    <p:sldId id="298" r:id="rId40"/>
  </p:sldIdLst>
  <p:sldSz cx="18288000" cy="10287000"/>
  <p:notesSz cx="6858000" cy="9144000"/>
  <p:embeddedFontLst>
    <p:embeddedFont>
      <p:font typeface="Century Gothic" pitchFamily="34" charset="0"/>
      <p:regular r:id="rId42"/>
      <p:bold r:id="rId43"/>
      <p:italic r:id="rId44"/>
      <p:boldItalic r:id="rId45"/>
    </p:embeddedFont>
    <p:embeddedFont>
      <p:font typeface="Calibri" pitchFamily="34" charset="0"/>
      <p:regular r:id="rId46"/>
      <p:bold r:id="rId47"/>
      <p:italic r:id="rId48"/>
      <p:boldItalic r:id="rId49"/>
    </p:embeddedFont>
    <p:embeddedFont>
      <p:font typeface="Wingdings 3" pitchFamily="18" charset="2"/>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F81"/>
    <a:srgbClr val="A8D6CE"/>
    <a:srgbClr val="DA251D"/>
    <a:srgbClr val="FE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94622" autoAdjust="0"/>
  </p:normalViewPr>
  <p:slideViewPr>
    <p:cSldViewPr>
      <p:cViewPr varScale="1">
        <p:scale>
          <a:sx n="72" d="100"/>
          <a:sy n="72" d="100"/>
        </p:scale>
        <p:origin x="-4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EC623-55D3-4B2D-95B8-ECE5F05B2B59}" type="datetimeFigureOut">
              <a:rPr lang="en-US" smtClean="0"/>
              <a:t>30/12/24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C99B2-0595-4D76-8D7E-EEE7F0583F02}" type="slidenum">
              <a:rPr lang="en-US" smtClean="0"/>
              <a:t>‹#›</a:t>
            </a:fld>
            <a:endParaRPr lang="en-US"/>
          </a:p>
        </p:txBody>
      </p:sp>
    </p:spTree>
    <p:extLst>
      <p:ext uri="{BB962C8B-B14F-4D97-AF65-F5344CB8AC3E}">
        <p14:creationId xmlns:p14="http://schemas.microsoft.com/office/powerpoint/2010/main" val="42253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0024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3551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2684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38322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29359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2654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83717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35418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672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79978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5270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9390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95131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386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53534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smtClean="0"/>
              <a:t>Click to edit Master title style</a:t>
            </a:r>
            <a:endParaRPr lang="en-US" dirty="0"/>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298000"/>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067850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503555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67609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30/12/24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13979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71053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785442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8372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81618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1557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11833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smtClean="0"/>
              <a:t>Click to edit Master title style</a:t>
            </a:r>
            <a:endParaRPr lang="en-US" dirty="0"/>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815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smtClean="0"/>
              <a:t>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Tree>
    <p:extLst>
      <p:ext uri="{BB962C8B-B14F-4D97-AF65-F5344CB8AC3E}">
        <p14:creationId xmlns:p14="http://schemas.microsoft.com/office/powerpoint/2010/main" val="390970833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32658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smtClean="0"/>
              <a:t>Click to edit Master title style</a:t>
            </a:r>
            <a:endParaRPr lang="en-US" dirty="0"/>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733647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smtClean="0"/>
              <a:t>Click to edit Master title style</a:t>
            </a:r>
            <a:endParaRPr lang="en-US" dirty="0"/>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245553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888472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21060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0122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8645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06732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9664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0864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936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image" Target="../media/image4.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6620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7865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1D8BD707-D9CF-40AE-B4C6-C98DA3205C09}" type="datetimeFigureOut">
              <a:rPr lang="en-US" smtClean="0">
                <a:solidFill>
                  <a:prstClr val="black">
                    <a:tint val="75000"/>
                  </a:prstClr>
                </a:solidFill>
              </a:rPr>
              <a:pPr/>
              <a:t>30/12/24</a:t>
            </a:fld>
            <a:endParaRPr lang="en-US">
              <a:solidFill>
                <a:prstClr val="black">
                  <a:tint val="75000"/>
                </a:prstClr>
              </a:solidFill>
            </a:endParaRPr>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94759"/>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ransition>
    <p:fade/>
  </p:transition>
  <p:timing>
    <p:tnLst>
      <p:par>
        <p:cTn id="1" dur="indefinite" restart="never" nodeType="tmRoot"/>
      </p:par>
    </p:tnLst>
  </p:timing>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6.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gif"/><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7.gif"/><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gif"/><Relationship Id="rId2" Type="http://schemas.openxmlformats.org/officeDocument/2006/relationships/image" Target="../media/image32.jp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9.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gif"/><Relationship Id="rId5" Type="http://schemas.openxmlformats.org/officeDocument/2006/relationships/image" Target="../media/image34.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kscape.org/release/inkscape-1.0/" TargetMode="External"/><Relationship Id="rId1" Type="http://schemas.openxmlformats.org/officeDocument/2006/relationships/slideLayout" Target="../slideLayouts/slideLayout29.xml"/><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2.jfif"/><Relationship Id="rId4" Type="http://schemas.openxmlformats.org/officeDocument/2006/relationships/image" Target="../media/image11.jfi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17.gif"/><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7.gif"/><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7.gif"/><Relationship Id="rId2" Type="http://schemas.openxmlformats.org/officeDocument/2006/relationships/image" Target="../media/image42.png"/><Relationship Id="rId1" Type="http://schemas.openxmlformats.org/officeDocument/2006/relationships/slideLayout" Target="../slideLayouts/slideLayout29.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31.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17.gif"/></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7.png"/><Relationship Id="rId1" Type="http://schemas.openxmlformats.org/officeDocument/2006/relationships/slideLayout" Target="../slideLayouts/slideLayout29.xml"/><Relationship Id="rId4" Type="http://schemas.openxmlformats.org/officeDocument/2006/relationships/image" Target="../media/image17.gif"/></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7.gif"/><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9.xml"/><Relationship Id="rId5" Type="http://schemas.openxmlformats.org/officeDocument/2006/relationships/image" Target="../media/image12.jfif"/><Relationship Id="rId4" Type="http://schemas.openxmlformats.org/officeDocument/2006/relationships/image" Target="../media/image11.jfif"/></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7.gif"/><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9.xml"/><Relationship Id="rId5" Type="http://schemas.openxmlformats.org/officeDocument/2006/relationships/image" Target="../media/image17.gif"/><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2.png"/><Relationship Id="rId1" Type="http://schemas.openxmlformats.org/officeDocument/2006/relationships/slideLayout" Target="../slideLayouts/slideLayout29.xml"/><Relationship Id="rId5" Type="http://schemas.openxmlformats.org/officeDocument/2006/relationships/image" Target="../media/image17.gif"/><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29.xml"/><Relationship Id="rId5" Type="http://schemas.openxmlformats.org/officeDocument/2006/relationships/image" Target="../media/image17.gif"/><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7.gif"/><Relationship Id="rId2"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70.gif"/></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9.xml"/><Relationship Id="rId5" Type="http://schemas.openxmlformats.org/officeDocument/2006/relationships/image" Target="../media/image20.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7.gif"/><Relationship Id="rId5" Type="http://schemas.openxmlformats.org/officeDocument/2006/relationships/image" Target="../media/image22.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29.xml"/><Relationship Id="rId5" Type="http://schemas.openxmlformats.org/officeDocument/2006/relationships/image" Target="../media/image19.jf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17.gi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2320" y="5981700"/>
            <a:ext cx="4527084" cy="454360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785202" y="-638115"/>
            <a:ext cx="5570404" cy="5590734"/>
          </a:xfrm>
          <a:prstGeom prst="rect">
            <a:avLst/>
          </a:prstGeom>
        </p:spPr>
      </p:pic>
      <p:sp>
        <p:nvSpPr>
          <p:cNvPr id="10" name="TextBox 9">
            <a:extLst>
              <a:ext uri="{FF2B5EF4-FFF2-40B4-BE49-F238E27FC236}">
                <a16:creationId xmlns:a16="http://schemas.microsoft.com/office/drawing/2014/main" xmlns="" id="{4F76CFE0-31F3-0DF7-E11B-B4127FA06425}"/>
              </a:ext>
            </a:extLst>
          </p:cNvPr>
          <p:cNvSpPr txBox="1"/>
          <p:nvPr/>
        </p:nvSpPr>
        <p:spPr>
          <a:xfrm>
            <a:off x="3729789" y="568298"/>
            <a:ext cx="10820400" cy="3217227"/>
          </a:xfrm>
          <a:prstGeom prst="rect">
            <a:avLst/>
          </a:prstGeom>
          <a:noFill/>
        </p:spPr>
        <p:txBody>
          <a:bodyPr wrap="square">
            <a:spAutoFit/>
          </a:bodyPr>
          <a:lstStyle/>
          <a:p>
            <a:pPr algn="ctr">
              <a:lnSpc>
                <a:spcPct val="150000"/>
              </a:lnSpc>
              <a:tabLst>
                <a:tab pos="3429000" algn="ctr"/>
                <a:tab pos="4552315" algn="l"/>
              </a:tabLst>
            </a:pPr>
            <a:r>
              <a:rPr lang="nl-NL" sz="7200" b="1" dirty="0">
                <a:effectLst/>
                <a:latin typeface="Times New Roman" panose="02020603050405020304" pitchFamily="18" charset="0"/>
                <a:ea typeface="Times New Roman" panose="02020603050405020304" pitchFamily="18" charset="0"/>
                <a:cs typeface="Times New Roman" panose="02020603050405020304" pitchFamily="18" charset="0"/>
              </a:rPr>
              <a:t>CHỦ ĐỀ 4: </a:t>
            </a:r>
          </a:p>
          <a:p>
            <a:pPr algn="ctr">
              <a:lnSpc>
                <a:spcPct val="150000"/>
              </a:lnSpc>
              <a:tabLst>
                <a:tab pos="3429000" algn="ctr"/>
                <a:tab pos="4552315" algn="l"/>
              </a:tabLst>
            </a:pPr>
            <a:r>
              <a:rPr lang="nl-NL" sz="7200" b="1" dirty="0">
                <a:effectLst/>
                <a:latin typeface="Times New Roman" panose="02020603050405020304" pitchFamily="18" charset="0"/>
                <a:ea typeface="Times New Roman" panose="02020603050405020304" pitchFamily="18" charset="0"/>
                <a:cs typeface="Times New Roman" panose="02020603050405020304" pitchFamily="18" charset="0"/>
              </a:rPr>
              <a:t>ỨNG DỤNG TIN HỌC</a:t>
            </a:r>
            <a:endParaRPr lang="en-US" sz="7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84A52D4F-3471-2CAA-A390-6108DF4F9F0D}"/>
              </a:ext>
            </a:extLst>
          </p:cNvPr>
          <p:cNvSpPr txBox="1"/>
          <p:nvPr/>
        </p:nvSpPr>
        <p:spPr>
          <a:xfrm>
            <a:off x="1371600" y="4307305"/>
            <a:ext cx="14546762" cy="3416320"/>
          </a:xfrm>
          <a:prstGeom prst="rect">
            <a:avLst/>
          </a:prstGeom>
          <a:noFill/>
        </p:spPr>
        <p:txBody>
          <a:bodyPr wrap="square">
            <a:spAutoFit/>
          </a:bodyPr>
          <a:lstStyle/>
          <a:p>
            <a:pPr algn="ctr">
              <a:lnSpc>
                <a:spcPct val="150000"/>
              </a:lnSpc>
              <a:tabLst>
                <a:tab pos="3429000" algn="ctr"/>
                <a:tab pos="4552315" algn="l"/>
              </a:tabLst>
            </a:pPr>
            <a:r>
              <a:rPr lang="nl-NL" sz="7200" b="1" dirty="0">
                <a:solidFill>
                  <a:schemeClr val="tx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 12: </a:t>
            </a:r>
          </a:p>
          <a:p>
            <a:pPr algn="ctr">
              <a:lnSpc>
                <a:spcPct val="150000"/>
              </a:lnSpc>
              <a:tabLst>
                <a:tab pos="3429000" algn="ctr"/>
                <a:tab pos="4552315" algn="l"/>
              </a:tabLst>
            </a:pPr>
            <a:r>
              <a:rPr lang="nl-NL" sz="7200" b="1" dirty="0">
                <a:solidFill>
                  <a:schemeClr val="tx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 MỀM THIẾT KẾ ĐỒ HỌA </a:t>
            </a:r>
            <a:endParaRPr lang="en-US" sz="6600" dirty="0">
              <a:solidFill>
                <a:schemeClr val="tx1">
                  <a:lumMod val="9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xmlns="" id="{34DA99DF-3154-E316-6F56-5051ABE45A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074" y="7470886"/>
            <a:ext cx="4463581" cy="2816114"/>
          </a:xfrm>
          <a:prstGeom prst="rect">
            <a:avLst/>
          </a:prstGeom>
        </p:spPr>
      </p:pic>
    </p:spTree>
    <p:extLst>
      <p:ext uri="{BB962C8B-B14F-4D97-AF65-F5344CB8AC3E}">
        <p14:creationId xmlns:p14="http://schemas.microsoft.com/office/powerpoint/2010/main" val="394183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8CFCE72F-D92A-8637-4398-776F7AD5D854}"/>
              </a:ext>
            </a:extLst>
          </p:cNvPr>
          <p:cNvSpPr txBox="1"/>
          <p:nvPr/>
        </p:nvSpPr>
        <p:spPr>
          <a:xfrm>
            <a:off x="2095500" y="266700"/>
            <a:ext cx="14097000" cy="830997"/>
          </a:xfrm>
          <a:prstGeom prst="rect">
            <a:avLst/>
          </a:prstGeom>
          <a:noFill/>
        </p:spPr>
        <p:txBody>
          <a:bodyPr wrap="square">
            <a:spAutoFit/>
          </a:bodyPr>
          <a:lstStyle/>
          <a:p>
            <a:pPr algn="ctr">
              <a:spcAft>
                <a:spcPts val="800"/>
              </a:spcAft>
            </a:pPr>
            <a:r>
              <a:rPr lang="nl-NL" sz="4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So sánh giữa đồ họa điểm ảnh và đồ họa vectơ:</a:t>
            </a:r>
            <a:endPar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xmlns="" id="{71DD7C23-A55A-64BF-61A5-B0DAE33FA2A8}"/>
              </a:ext>
            </a:extLst>
          </p:cNvPr>
          <p:cNvGraphicFramePr>
            <a:graphicFrameLocks noGrp="1"/>
          </p:cNvGraphicFramePr>
          <p:nvPr>
            <p:extLst>
              <p:ext uri="{D42A27DB-BD31-4B8C-83A1-F6EECF244321}">
                <p14:modId xmlns:p14="http://schemas.microsoft.com/office/powerpoint/2010/main" val="194122941"/>
              </p:ext>
            </p:extLst>
          </p:nvPr>
        </p:nvGraphicFramePr>
        <p:xfrm>
          <a:off x="495663" y="1116330"/>
          <a:ext cx="17296674" cy="9340850"/>
        </p:xfrm>
        <a:graphic>
          <a:graphicData uri="http://schemas.openxmlformats.org/drawingml/2006/table">
            <a:tbl>
              <a:tblPr bandRow="1">
                <a:tableStyleId>{16D9F66E-5EB9-4882-86FB-DCBF35E3C3E4}</a:tableStyleId>
              </a:tblPr>
              <a:tblGrid>
                <a:gridCol w="8495937">
                  <a:extLst>
                    <a:ext uri="{9D8B030D-6E8A-4147-A177-3AD203B41FA5}">
                      <a16:colId xmlns:a16="http://schemas.microsoft.com/office/drawing/2014/main" xmlns="" val="4210381350"/>
                    </a:ext>
                  </a:extLst>
                </a:gridCol>
                <a:gridCol w="8800737">
                  <a:extLst>
                    <a:ext uri="{9D8B030D-6E8A-4147-A177-3AD203B41FA5}">
                      <a16:colId xmlns:a16="http://schemas.microsoft.com/office/drawing/2014/main" xmlns="" val="3709747801"/>
                    </a:ext>
                  </a:extLst>
                </a:gridCol>
              </a:tblGrid>
              <a:tr h="323810">
                <a:tc>
                  <a:txBody>
                    <a:bodyPr/>
                    <a:lstStyle/>
                    <a:p>
                      <a:pPr algn="ctr">
                        <a:lnSpc>
                          <a:spcPct val="150000"/>
                        </a:lnSpc>
                        <a:spcAft>
                          <a:spcPts val="800"/>
                        </a:spcAft>
                      </a:pPr>
                      <a:r>
                        <a:rPr lang="nl-NL" sz="3800" b="1" dirty="0">
                          <a:effectLst/>
                          <a:latin typeface="Times New Roman" panose="02020603050405020304" pitchFamily="18" charset="0"/>
                          <a:cs typeface="Times New Roman" panose="02020603050405020304" pitchFamily="18" charset="0"/>
                        </a:rPr>
                        <a:t>Đồ họa điểm ảnh</a:t>
                      </a:r>
                      <a:endParaRPr lang="en-US" sz="3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tc>
                <a:tc>
                  <a:txBody>
                    <a:bodyPr/>
                    <a:lstStyle/>
                    <a:p>
                      <a:pPr algn="ctr">
                        <a:lnSpc>
                          <a:spcPct val="150000"/>
                        </a:lnSpc>
                        <a:spcAft>
                          <a:spcPts val="800"/>
                        </a:spcAft>
                      </a:pPr>
                      <a:r>
                        <a:rPr lang="nl-NL" sz="3800" b="1">
                          <a:effectLst/>
                          <a:latin typeface="Times New Roman" panose="02020603050405020304" pitchFamily="18" charset="0"/>
                          <a:cs typeface="Times New Roman" panose="02020603050405020304" pitchFamily="18" charset="0"/>
                        </a:rPr>
                        <a:t>Đồ họa vectơ</a:t>
                      </a:r>
                      <a:endParaRPr lang="en-US" sz="3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tc>
                <a:extLst>
                  <a:ext uri="{0D108BD9-81ED-4DB2-BD59-A6C34878D82A}">
                    <a16:rowId xmlns:a16="http://schemas.microsoft.com/office/drawing/2014/main" xmlns="" val="3418950113"/>
                  </a:ext>
                </a:extLst>
              </a:tr>
              <a:tr h="1630045">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Định nghĩa bằng tập điểm</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Định nghĩa bằng phương trình toán học</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extLst>
                  <a:ext uri="{0D108BD9-81ED-4DB2-BD59-A6C34878D82A}">
                    <a16:rowId xmlns:a16="http://schemas.microsoft.com/office/drawing/2014/main" xmlns="" val="2774649644"/>
                  </a:ext>
                </a:extLst>
              </a:tr>
              <a:tr h="1630045">
                <a:tc>
                  <a:txBody>
                    <a:bodyPr/>
                    <a:lstStyle/>
                    <a:p>
                      <a:pPr algn="just">
                        <a:lnSpc>
                          <a:spcPct val="150000"/>
                        </a:lnSpc>
                        <a:spcAft>
                          <a:spcPts val="0"/>
                        </a:spcAft>
                      </a:pPr>
                      <a:r>
                        <a:rPr lang="nl-NL" sz="3800" dirty="0">
                          <a:effectLst/>
                          <a:latin typeface="Times New Roman" panose="02020603050405020304" pitchFamily="18" charset="0"/>
                          <a:cs typeface="Times New Roman" panose="02020603050405020304" pitchFamily="18" charset="0"/>
                        </a:rPr>
                        <a:t>Phù hợp chỉnh sửa ảnh, nhiều chi tiết, màu sắc liền mạch và chân thực.</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Phù hợp tạo logo, minh họa và bản vẽ kĩ thuật.</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extLst>
                  <a:ext uri="{0D108BD9-81ED-4DB2-BD59-A6C34878D82A}">
                    <a16:rowId xmlns:a16="http://schemas.microsoft.com/office/drawing/2014/main" xmlns="" val="1702969296"/>
                  </a:ext>
                </a:extLst>
              </a:tr>
              <a:tr h="1630045">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Phóng to ảnh hưởng chất lượng hình.</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Có thể co dãn mà không bị vỡ hình.</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extLst>
                  <a:ext uri="{0D108BD9-81ED-4DB2-BD59-A6C34878D82A}">
                    <a16:rowId xmlns:a16="http://schemas.microsoft.com/office/drawing/2014/main" xmlns="" val="2313076962"/>
                  </a:ext>
                </a:extLst>
              </a:tr>
              <a:tr h="1630045">
                <a:tc>
                  <a:txBody>
                    <a:bodyPr/>
                    <a:lstStyle/>
                    <a:p>
                      <a:pPr algn="just">
                        <a:lnSpc>
                          <a:spcPct val="150000"/>
                        </a:lnSpc>
                        <a:spcAft>
                          <a:spcPts val="0"/>
                        </a:spcAft>
                      </a:pPr>
                      <a:r>
                        <a:rPr lang="nl-NL" sz="3800" dirty="0">
                          <a:effectLst/>
                          <a:latin typeface="Times New Roman" panose="02020603050405020304" pitchFamily="18" charset="0"/>
                          <a:cs typeface="Times New Roman" panose="02020603050405020304" pitchFamily="18" charset="0"/>
                        </a:rPr>
                        <a:t>Ảnh lớn, độ chi tiết cao tương ứng tệp có kích thước lớn.</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tc>
                  <a:txBody>
                    <a:bodyPr/>
                    <a:lstStyle/>
                    <a:p>
                      <a:pPr algn="just">
                        <a:lnSpc>
                          <a:spcPct val="150000"/>
                        </a:lnSpc>
                        <a:spcAft>
                          <a:spcPts val="0"/>
                        </a:spcAft>
                      </a:pPr>
                      <a:r>
                        <a:rPr lang="nl-NL" sz="3800">
                          <a:effectLst/>
                          <a:latin typeface="Times New Roman" panose="02020603050405020304" pitchFamily="18" charset="0"/>
                          <a:cs typeface="Times New Roman" panose="02020603050405020304" pitchFamily="18" charset="0"/>
                        </a:rPr>
                        <a:t>Tạo bản in với kích thước tùy ý, độ lớn của tệp không thay đổi.</a:t>
                      </a:r>
                      <a:endParaRPr lang="en-US"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extLst>
                  <a:ext uri="{0D108BD9-81ED-4DB2-BD59-A6C34878D82A}">
                    <a16:rowId xmlns:a16="http://schemas.microsoft.com/office/drawing/2014/main" xmlns="" val="1366578266"/>
                  </a:ext>
                </a:extLst>
              </a:tr>
              <a:tr h="1630045">
                <a:tc>
                  <a:txBody>
                    <a:bodyPr/>
                    <a:lstStyle/>
                    <a:p>
                      <a:pPr algn="just">
                        <a:lnSpc>
                          <a:spcPct val="150000"/>
                        </a:lnSpc>
                        <a:spcAft>
                          <a:spcPts val="0"/>
                        </a:spcAft>
                      </a:pPr>
                      <a:r>
                        <a:rPr lang="nl-NL" sz="3800" dirty="0">
                          <a:effectLst/>
                          <a:latin typeface="Times New Roman" panose="02020603050405020304" pitchFamily="18" charset="0"/>
                          <a:cs typeface="Times New Roman" panose="02020603050405020304" pitchFamily="18" charset="0"/>
                        </a:rPr>
                        <a:t>Không thể chuyển sang đồ họa vectơ mà giữ nguyên chất lượng.</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tc>
                  <a:txBody>
                    <a:bodyPr/>
                    <a:lstStyle/>
                    <a:p>
                      <a:pPr algn="just">
                        <a:lnSpc>
                          <a:spcPct val="150000"/>
                        </a:lnSpc>
                        <a:spcAft>
                          <a:spcPts val="0"/>
                        </a:spcAft>
                      </a:pPr>
                      <a:r>
                        <a:rPr lang="nl-NL" sz="3800" dirty="0">
                          <a:effectLst/>
                          <a:latin typeface="Times New Roman" panose="02020603050405020304" pitchFamily="18" charset="0"/>
                          <a:cs typeface="Times New Roman" panose="02020603050405020304" pitchFamily="18" charset="0"/>
                        </a:rPr>
                        <a:t>Dễ dàng chuyển sang đồ họa điểm ảnh.</a:t>
                      </a:r>
                      <a:endParaRPr lang="en-US" sz="3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01" marR="36901" marT="0" marB="0" anchor="ctr"/>
                </a:tc>
                <a:extLst>
                  <a:ext uri="{0D108BD9-81ED-4DB2-BD59-A6C34878D82A}">
                    <a16:rowId xmlns:a16="http://schemas.microsoft.com/office/drawing/2014/main" xmlns="" val="1660438960"/>
                  </a:ext>
                </a:extLst>
              </a:tr>
            </a:tbl>
          </a:graphicData>
        </a:graphic>
      </p:graphicFrame>
      <p:cxnSp>
        <p:nvCxnSpPr>
          <p:cNvPr id="4" name="Straight Arrow Connector 3">
            <a:extLst>
              <a:ext uri="{FF2B5EF4-FFF2-40B4-BE49-F238E27FC236}">
                <a16:creationId xmlns:a16="http://schemas.microsoft.com/office/drawing/2014/main" xmlns="" id="{39EF2FB9-3929-FFF6-2225-9291DDBD6F66}"/>
              </a:ext>
            </a:extLst>
          </p:cNvPr>
          <p:cNvCxnSpPr/>
          <p:nvPr/>
        </p:nvCxnSpPr>
        <p:spPr>
          <a:xfrm>
            <a:off x="1752600" y="682198"/>
            <a:ext cx="1039376" cy="1"/>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xmlns="" id="{67E62D66-2FB6-408A-AB13-1658A3C8D616}"/>
              </a:ext>
            </a:extLst>
          </p:cNvPr>
          <p:cNvPicPr>
            <a:picLocks noChangeAspect="1"/>
          </p:cNvPicPr>
          <p:nvPr/>
        </p:nvPicPr>
        <p:blipFill>
          <a:blip r:embed="rId2"/>
          <a:srcRect/>
          <a:stretch>
            <a:fillRect/>
          </a:stretch>
        </p:blipFill>
        <p:spPr>
          <a:xfrm rot="406678">
            <a:off x="184277" y="77578"/>
            <a:ext cx="1324605" cy="9711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pic>
        <p:nvPicPr>
          <p:cNvPr id="4" name="Picture 53">
            <a:extLst>
              <a:ext uri="{FF2B5EF4-FFF2-40B4-BE49-F238E27FC236}">
                <a16:creationId xmlns:a16="http://schemas.microsoft.com/office/drawing/2014/main" xmlns="" id="{812A22F2-516E-509A-64F9-516F2C7656EF}"/>
              </a:ext>
            </a:extLst>
          </p:cNvPr>
          <p:cNvPicPr>
            <a:picLocks noChangeAspect="1"/>
          </p:cNvPicPr>
          <p:nvPr/>
        </p:nvPicPr>
        <p:blipFill>
          <a:blip r:embed="rId2"/>
          <a:srcRect/>
          <a:stretch>
            <a:fillRect/>
          </a:stretch>
        </p:blipFill>
        <p:spPr>
          <a:xfrm>
            <a:off x="1524000" y="495300"/>
            <a:ext cx="5059492" cy="5943600"/>
          </a:xfrm>
          <a:prstGeom prst="rect">
            <a:avLst/>
          </a:prstGeom>
        </p:spPr>
      </p:pic>
      <p:sp>
        <p:nvSpPr>
          <p:cNvPr id="5" name="Speech Bubble: Rectangle with Corners Rounded 4">
            <a:extLst>
              <a:ext uri="{FF2B5EF4-FFF2-40B4-BE49-F238E27FC236}">
                <a16:creationId xmlns:a16="http://schemas.microsoft.com/office/drawing/2014/main" xmlns="" id="{D84B9AA1-8CEF-999E-B33D-2E449F06F03D}"/>
              </a:ext>
            </a:extLst>
          </p:cNvPr>
          <p:cNvSpPr/>
          <p:nvPr/>
        </p:nvSpPr>
        <p:spPr>
          <a:xfrm>
            <a:off x="8511540" y="1371600"/>
            <a:ext cx="8953500" cy="4000500"/>
          </a:xfrm>
          <a:prstGeom prst="wedgeRoundRectCallout">
            <a:avLst>
              <a:gd name="adj1" fmla="val -92666"/>
              <a:gd name="adj2" fmla="val 492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chụp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 sao dùng đồ họa </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vect</a:t>
            </a:r>
            <a:r>
              <a:rPr lang="en-US" sz="4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 hợp hơn dùng đồ họa điểm ảnh khi thiết kế logo?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705BF31E-27B6-C93F-E0E0-EC0122902526}"/>
              </a:ext>
            </a:extLst>
          </p:cNvPr>
          <p:cNvSpPr txBox="1"/>
          <p:nvPr/>
        </p:nvSpPr>
        <p:spPr>
          <a:xfrm>
            <a:off x="7635240" y="5981700"/>
            <a:ext cx="9829800" cy="37741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 chụp là loại đồ họa điểm ảnh.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nl-NL"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 hình ảnh logo tuy đơn giản, nhưng cần in ra với nhiều kích thước khác nhau, có thể phóng to mà không bị vỡ nét.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xmlns="" id="{D7CEBFBD-E0E3-4186-239C-36DCA973783F}"/>
              </a:ext>
            </a:extLst>
          </p:cNvPr>
          <p:cNvSpPr/>
          <p:nvPr/>
        </p:nvSpPr>
        <p:spPr>
          <a:xfrm>
            <a:off x="2057212" y="6896100"/>
            <a:ext cx="4526092" cy="2133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lời</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extBox 32">
            <a:extLst>
              <a:ext uri="{FF2B5EF4-FFF2-40B4-BE49-F238E27FC236}">
                <a16:creationId xmlns:a16="http://schemas.microsoft.com/office/drawing/2014/main" xmlns="" id="{D1E7C2CD-0959-F980-ABFB-A4BEE23753D4}"/>
              </a:ext>
            </a:extLst>
          </p:cNvPr>
          <p:cNvSpPr txBox="1"/>
          <p:nvPr/>
        </p:nvSpPr>
        <p:spPr>
          <a:xfrm>
            <a:off x="2514600" y="184547"/>
            <a:ext cx="13182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CÂU HỎI </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55686" y="82751"/>
            <a:ext cx="1535664" cy="1034587"/>
          </a:xfrm>
          <a:prstGeom prst="rect">
            <a:avLst/>
          </a:prstGeom>
        </p:spPr>
      </p:pic>
    </p:spTree>
    <p:extLst>
      <p:ext uri="{BB962C8B-B14F-4D97-AF65-F5344CB8AC3E}">
        <p14:creationId xmlns:p14="http://schemas.microsoft.com/office/powerpoint/2010/main" val="4133929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5214" y="0"/>
            <a:ext cx="2382786" cy="10287000"/>
          </a:xfrm>
          <a:prstGeom prst="rect">
            <a:avLst/>
          </a:prstGeom>
        </p:spPr>
      </p:pic>
      <p:sp>
        <p:nvSpPr>
          <p:cNvPr id="13" name="TextBox 12">
            <a:extLst>
              <a:ext uri="{FF2B5EF4-FFF2-40B4-BE49-F238E27FC236}">
                <a16:creationId xmlns:a16="http://schemas.microsoft.com/office/drawing/2014/main" xmlns="" id="{2675254E-CB5B-B878-5A7E-698346141725}"/>
              </a:ext>
            </a:extLst>
          </p:cNvPr>
          <p:cNvSpPr txBox="1"/>
          <p:nvPr/>
        </p:nvSpPr>
        <p:spPr>
          <a:xfrm>
            <a:off x="3705464" y="408181"/>
            <a:ext cx="9395460" cy="1107996"/>
          </a:xfrm>
          <a:prstGeom prst="rect">
            <a:avLst/>
          </a:prstGeom>
          <a:noFill/>
        </p:spPr>
        <p:txBody>
          <a:bodyPr wrap="square">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2. PHẦN MỀM ĐỒ HỌA</a:t>
            </a:r>
          </a:p>
        </p:txBody>
      </p:sp>
      <p:sp>
        <p:nvSpPr>
          <p:cNvPr id="14" name="Arrow: Pentagon 13">
            <a:extLst>
              <a:ext uri="{FF2B5EF4-FFF2-40B4-BE49-F238E27FC236}">
                <a16:creationId xmlns:a16="http://schemas.microsoft.com/office/drawing/2014/main" xmlns="" id="{6CFD97AD-1347-4929-3448-4F40270B8AF3}"/>
              </a:ext>
            </a:extLst>
          </p:cNvPr>
          <p:cNvSpPr/>
          <p:nvPr/>
        </p:nvSpPr>
        <p:spPr>
          <a:xfrm>
            <a:off x="-208014" y="1920138"/>
            <a:ext cx="6705600" cy="937290"/>
          </a:xfrm>
          <a:prstGeom prst="homePlate">
            <a:avLst/>
          </a:prstGeom>
          <a:solidFill>
            <a:srgbClr val="A8D6CE"/>
          </a:solidFill>
          <a:ln>
            <a:solidFill>
              <a:srgbClr val="A8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FF0000"/>
                </a:solidFill>
                <a:latin typeface="Times New Roman" panose="02020603050405020304" pitchFamily="18" charset="0"/>
                <a:cs typeface="Times New Roman" panose="02020603050405020304" pitchFamily="18" charset="0"/>
              </a:rPr>
              <a:t>Hoạt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nhóm</a:t>
            </a:r>
            <a:r>
              <a:rPr lang="en-US" sz="5400" b="1" dirty="0" smtClean="0">
                <a:solidFill>
                  <a:srgbClr val="FF0000"/>
                </a:solidFill>
                <a:latin typeface="Times New Roman" panose="02020603050405020304" pitchFamily="18" charset="0"/>
                <a:cs typeface="Times New Roman" panose="02020603050405020304" pitchFamily="18" charset="0"/>
              </a:rPr>
              <a:t> </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9B3A5C8-F01D-0D51-D555-8B5B70714ADC}"/>
              </a:ext>
            </a:extLst>
          </p:cNvPr>
          <p:cNvSpPr txBox="1"/>
          <p:nvPr/>
        </p:nvSpPr>
        <p:spPr>
          <a:xfrm>
            <a:off x="6705600" y="1790700"/>
            <a:ext cx="8991600" cy="3671583"/>
          </a:xfrm>
          <a:prstGeom prst="rect">
            <a:avLst/>
          </a:prstGeom>
          <a:noFill/>
        </p:spPr>
        <p:txBody>
          <a:bodyPr wrap="square">
            <a:spAutoFit/>
          </a:bodyPr>
          <a:lstStyle/>
          <a:p>
            <a:pPr algn="just">
              <a:lnSpc>
                <a:spcPct val="150000"/>
              </a:lnSpc>
            </a:pPr>
            <a:r>
              <a:rPr lang="en-US" sz="4000" b="1" dirty="0" err="1">
                <a:solidFill>
                  <a:srgbClr val="000000"/>
                </a:solidFill>
                <a:latin typeface="Times New Roman" panose="02020603050405020304" pitchFamily="18" charset="0"/>
                <a:cs typeface="Times New Roman" panose="02020603050405020304" pitchFamily="18" charset="0"/>
              </a:rPr>
              <a:t>Hoạt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động</a:t>
            </a:r>
            <a:r>
              <a:rPr lang="en-US" sz="4000" b="1" dirty="0">
                <a:solidFill>
                  <a:srgbClr val="000000"/>
                </a:solidFill>
                <a:latin typeface="Times New Roman" panose="02020603050405020304" pitchFamily="18" charset="0"/>
                <a:cs typeface="Times New Roman" panose="02020603050405020304" pitchFamily="18" charset="0"/>
              </a:rPr>
              <a:t> 2: </a:t>
            </a:r>
            <a:r>
              <a:rPr lang="vi-VN" sz="4000" b="0" i="0" dirty="0">
                <a:solidFill>
                  <a:srgbClr val="000000"/>
                </a:solidFill>
                <a:effectLst/>
                <a:latin typeface="Times New Roman" panose="02020603050405020304" pitchFamily="18" charset="0"/>
                <a:cs typeface="Times New Roman" panose="02020603050405020304" pitchFamily="18" charset="0"/>
              </a:rPr>
              <a:t>Minh muốn thiết kế logo cho câu lạc bộ bóng đá của trường nhưng bạn ấy không biết bắt đầu từ đâu. Theo em, Minh cần những gì?</a:t>
            </a:r>
            <a:endParaRPr lang="en-US" sz="4000" dirty="0">
              <a:latin typeface="Times New Roman" panose="02020603050405020304" pitchFamily="18" charset="0"/>
              <a:cs typeface="Times New Roman" panose="02020603050405020304" pitchFamily="18" charset="0"/>
            </a:endParaRPr>
          </a:p>
        </p:txBody>
      </p:sp>
      <p:pic>
        <p:nvPicPr>
          <p:cNvPr id="18" name="Picture 4">
            <a:extLst>
              <a:ext uri="{FF2B5EF4-FFF2-40B4-BE49-F238E27FC236}">
                <a16:creationId xmlns:a16="http://schemas.microsoft.com/office/drawing/2014/main" xmlns="" id="{AC7A3F62-6803-B41E-2905-86B99F62C868}"/>
              </a:ext>
            </a:extLst>
          </p:cNvPr>
          <p:cNvPicPr>
            <a:picLocks noChangeAspect="1"/>
          </p:cNvPicPr>
          <p:nvPr/>
        </p:nvPicPr>
        <p:blipFill>
          <a:blip r:embed="rId4"/>
          <a:srcRect/>
          <a:stretch>
            <a:fillRect/>
          </a:stretch>
        </p:blipFill>
        <p:spPr>
          <a:xfrm>
            <a:off x="21802" y="3261390"/>
            <a:ext cx="5997998" cy="6864169"/>
          </a:xfrm>
          <a:prstGeom prst="rect">
            <a:avLst/>
          </a:prstGeom>
        </p:spPr>
      </p:pic>
      <p:pic>
        <p:nvPicPr>
          <p:cNvPr id="20" name="Picture 19" descr="Logo&#10;&#10;Description automatically generated">
            <a:extLst>
              <a:ext uri="{FF2B5EF4-FFF2-40B4-BE49-F238E27FC236}">
                <a16:creationId xmlns:a16="http://schemas.microsoft.com/office/drawing/2014/main" xmlns="" id="{F7A347F3-54C3-9E9A-355B-FFD9A712C0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656"/>
          <a:stretch/>
        </p:blipFill>
        <p:spPr>
          <a:xfrm>
            <a:off x="7254363" y="5981700"/>
            <a:ext cx="3314700" cy="2994660"/>
          </a:xfrm>
          <a:prstGeom prst="rect">
            <a:avLst/>
          </a:prstGeom>
        </p:spPr>
      </p:pic>
      <p:pic>
        <p:nvPicPr>
          <p:cNvPr id="22" name="Picture 21" descr="Logo&#10;&#10;Description automatically generated">
            <a:extLst>
              <a:ext uri="{FF2B5EF4-FFF2-40B4-BE49-F238E27FC236}">
                <a16:creationId xmlns:a16="http://schemas.microsoft.com/office/drawing/2014/main" xmlns="" id="{CB99188C-D72C-89F0-9A3F-36786B991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88015" y="5981700"/>
            <a:ext cx="3657607" cy="3657607"/>
          </a:xfrm>
          <a:prstGeom prst="rect">
            <a:avLst/>
          </a:prstGeom>
        </p:spPr>
      </p:pic>
      <p:pic>
        <p:nvPicPr>
          <p:cNvPr id="9" name="Picture 8">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133342" y="87006"/>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5422" y="0"/>
            <a:ext cx="2973878" cy="10287000"/>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6" name="TextBox 5">
            <a:extLst>
              <a:ext uri="{FF2B5EF4-FFF2-40B4-BE49-F238E27FC236}">
                <a16:creationId xmlns:a16="http://schemas.microsoft.com/office/drawing/2014/main" xmlns="" id="{22088D87-BAD2-D81C-4567-029B3D2EFFF4}"/>
              </a:ext>
            </a:extLst>
          </p:cNvPr>
          <p:cNvSpPr txBox="1"/>
          <p:nvPr/>
        </p:nvSpPr>
        <p:spPr>
          <a:xfrm>
            <a:off x="869628" y="968762"/>
            <a:ext cx="8107682" cy="4594912"/>
          </a:xfrm>
          <a:prstGeom prst="rect">
            <a:avLst/>
          </a:prstGeom>
          <a:noFill/>
        </p:spPr>
        <p:txBody>
          <a:bodyPr wrap="square">
            <a:spAutoFit/>
          </a:bodyPr>
          <a:lstStyle/>
          <a:p>
            <a:pPr algn="just">
              <a:lnSpc>
                <a:spcPct val="150000"/>
              </a:lnSpc>
            </a:pPr>
            <a:r>
              <a:rPr lang="vi-VN" sz="4000" b="0" i="0" dirty="0">
                <a:solidFill>
                  <a:srgbClr val="000000"/>
                </a:solidFill>
                <a:effectLst/>
                <a:latin typeface="+mj-lt"/>
                <a:cs typeface="Arial" panose="020B0604020202020204" pitchFamily="34" charset="0"/>
              </a:rPr>
              <a:t>Minh muốn thiết kế logo cho câu lạc bộ bóng đá của trường </a:t>
            </a:r>
            <a:r>
              <a:rPr lang="vi-VN" sz="4000" dirty="0">
                <a:solidFill>
                  <a:srgbClr val="000000"/>
                </a:solidFill>
                <a:latin typeface="+mj-lt"/>
                <a:cs typeface="Arial" panose="020B0604020202020204" pitchFamily="34" charset="0"/>
              </a:rPr>
              <a:t>phải có ý tưởng và công cụ.</a:t>
            </a:r>
          </a:p>
          <a:p>
            <a:pPr marL="571500" indent="-571500" algn="just">
              <a:lnSpc>
                <a:spcPct val="150000"/>
              </a:lnSpc>
              <a:buFont typeface="Arial" panose="020B0604020202020204" pitchFamily="34" charset="0"/>
              <a:buChar char="•"/>
            </a:pPr>
            <a:r>
              <a:rPr lang="vi-VN" sz="4000" dirty="0">
                <a:solidFill>
                  <a:srgbClr val="000000"/>
                </a:solidFill>
                <a:latin typeface="+mj-lt"/>
                <a:cs typeface="Arial" panose="020B0604020202020204" pitchFamily="34" charset="0"/>
              </a:rPr>
              <a:t>Ý tưởng: </a:t>
            </a:r>
            <a:r>
              <a:rPr lang="en-US" sz="4000" dirty="0">
                <a:solidFill>
                  <a:srgbClr val="000000"/>
                </a:solidFill>
                <a:latin typeface="+mj-lt"/>
                <a:cs typeface="Arial" panose="020B0604020202020204" pitchFamily="34" charset="0"/>
              </a:rPr>
              <a:t>T</a:t>
            </a:r>
            <a:r>
              <a:rPr lang="vi-VN" sz="4000" dirty="0">
                <a:solidFill>
                  <a:srgbClr val="000000"/>
                </a:solidFill>
                <a:latin typeface="+mj-lt"/>
                <a:cs typeface="Arial" panose="020B0604020202020204" pitchFamily="34" charset="0"/>
              </a:rPr>
              <a:t>ùy vào khả năng.</a:t>
            </a:r>
          </a:p>
          <a:p>
            <a:pPr marL="571500" indent="-571500" algn="just">
              <a:lnSpc>
                <a:spcPct val="150000"/>
              </a:lnSpc>
              <a:buFont typeface="Arial" panose="020B0604020202020204" pitchFamily="34" charset="0"/>
              <a:buChar char="•"/>
            </a:pPr>
            <a:r>
              <a:rPr lang="vi-VN" sz="4000" dirty="0">
                <a:solidFill>
                  <a:srgbClr val="000000"/>
                </a:solidFill>
                <a:latin typeface="+mj-lt"/>
                <a:cs typeface="Arial" panose="020B0604020202020204" pitchFamily="34" charset="0"/>
              </a:rPr>
              <a:t>Công cụ: Phần mềm đồ họa.</a:t>
            </a:r>
          </a:p>
        </p:txBody>
      </p:sp>
      <p:pic>
        <p:nvPicPr>
          <p:cNvPr id="7" name="Picture 5">
            <a:extLst>
              <a:ext uri="{FF2B5EF4-FFF2-40B4-BE49-F238E27FC236}">
                <a16:creationId xmlns:a16="http://schemas.microsoft.com/office/drawing/2014/main" xmlns="" id="{0D56402C-15C2-8F0B-C678-4BEF2ACAB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40364" y="3251320"/>
            <a:ext cx="9317155" cy="5674994"/>
          </a:xfrm>
          <a:prstGeom prst="rect">
            <a:avLst/>
          </a:prstGeom>
        </p:spPr>
      </p:pic>
      <p:grpSp>
        <p:nvGrpSpPr>
          <p:cNvPr id="11" name="Group 10">
            <a:extLst>
              <a:ext uri="{FF2B5EF4-FFF2-40B4-BE49-F238E27FC236}">
                <a16:creationId xmlns:a16="http://schemas.microsoft.com/office/drawing/2014/main" xmlns="" id="{AAFE3FD6-CCF5-3A54-345F-E05A2A16F1AE}"/>
              </a:ext>
            </a:extLst>
          </p:cNvPr>
          <p:cNvGrpSpPr/>
          <p:nvPr/>
        </p:nvGrpSpPr>
        <p:grpSpPr>
          <a:xfrm>
            <a:off x="9601200" y="571500"/>
            <a:ext cx="4114800" cy="2819400"/>
            <a:chOff x="9601200" y="1015418"/>
            <a:chExt cx="3997742" cy="2375482"/>
          </a:xfrm>
        </p:grpSpPr>
        <p:sp>
          <p:nvSpPr>
            <p:cNvPr id="8" name="Thought Bubble: Cloud 7">
              <a:extLst>
                <a:ext uri="{FF2B5EF4-FFF2-40B4-BE49-F238E27FC236}">
                  <a16:creationId xmlns:a16="http://schemas.microsoft.com/office/drawing/2014/main" xmlns="" id="{DFC5696F-9CCA-02B0-7A19-F09BD2D371D3}"/>
                </a:ext>
              </a:extLst>
            </p:cNvPr>
            <p:cNvSpPr/>
            <p:nvPr/>
          </p:nvSpPr>
          <p:spPr>
            <a:xfrm>
              <a:off x="9601200" y="1015418"/>
              <a:ext cx="3997742" cy="2375482"/>
            </a:xfrm>
            <a:prstGeom prst="cloudCallout">
              <a:avLst>
                <a:gd name="adj1" fmla="val 79069"/>
                <a:gd name="adj2" fmla="val 6378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outdoor object&#10;&#10;Description automatically generated">
              <a:extLst>
                <a:ext uri="{FF2B5EF4-FFF2-40B4-BE49-F238E27FC236}">
                  <a16:creationId xmlns:a16="http://schemas.microsoft.com/office/drawing/2014/main" xmlns="" id="{78044F3F-52C2-52A6-08BA-4476E28B8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7123" y="1154997"/>
              <a:ext cx="1671542" cy="2096323"/>
            </a:xfrm>
            <a:prstGeom prst="rect">
              <a:avLst/>
            </a:prstGeom>
          </p:spPr>
        </p:pic>
      </p:grpSp>
      <p:pic>
        <p:nvPicPr>
          <p:cNvPr id="12" name="Picture 11">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101796" y="87006"/>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5422" y="0"/>
            <a:ext cx="2973878" cy="10287000"/>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12" name="AutoShape 7"/>
          <p:cNvSpPr>
            <a:spLocks noChangeArrowheads="1"/>
          </p:cNvSpPr>
          <p:nvPr/>
        </p:nvSpPr>
        <p:spPr bwMode="auto">
          <a:xfrm rot="21391355">
            <a:off x="622561" y="622146"/>
            <a:ext cx="7882691" cy="3457530"/>
          </a:xfrm>
          <a:prstGeom prst="cloudCallout">
            <a:avLst>
              <a:gd name="adj1" fmla="val -28519"/>
              <a:gd name="adj2" fmla="val 103853"/>
            </a:avLst>
          </a:prstGeom>
          <a:gradFill rotWithShape="1">
            <a:gsLst>
              <a:gs pos="0">
                <a:schemeClr val="bg1"/>
              </a:gs>
              <a:gs pos="100000">
                <a:srgbClr val="C2E6FA"/>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8597" tIns="44299" rIns="88597" bIns="44299"/>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400" dirty="0" err="1" smtClean="0">
                <a:solidFill>
                  <a:srgbClr val="000000"/>
                </a:solidFill>
                <a:latin typeface="Times New Roman" panose="02020603050405020304" pitchFamily="18" charset="0"/>
                <a:cs typeface="Times New Roman" panose="02020603050405020304" pitchFamily="18" charset="0"/>
              </a:rPr>
              <a:t>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hãy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biết</a:t>
            </a:r>
            <a:r>
              <a:rPr lang="en-US" sz="4400" dirty="0" smtClean="0">
                <a:solidFill>
                  <a:srgbClr val="000000"/>
                </a:solidFill>
                <a:latin typeface="Times New Roman" panose="02020603050405020304" pitchFamily="18" charset="0"/>
                <a:cs typeface="Times New Roman" panose="02020603050405020304" pitchFamily="18" charset="0"/>
              </a:rPr>
              <a:t> p</a:t>
            </a:r>
            <a:r>
              <a:rPr lang="vi-VN" sz="4400" dirty="0" smtClean="0">
                <a:solidFill>
                  <a:srgbClr val="000000"/>
                </a:solidFill>
                <a:latin typeface="Times New Roman" panose="02020603050405020304" pitchFamily="18" charset="0"/>
                <a:cs typeface="Times New Roman" panose="02020603050405020304" pitchFamily="18" charset="0"/>
              </a:rPr>
              <a:t>hần </a:t>
            </a:r>
            <a:r>
              <a:rPr lang="vi-VN" sz="4400" dirty="0">
                <a:solidFill>
                  <a:srgbClr val="000000"/>
                </a:solidFill>
                <a:latin typeface="Times New Roman" panose="02020603050405020304" pitchFamily="18" charset="0"/>
                <a:cs typeface="Times New Roman" panose="02020603050405020304" pitchFamily="18" charset="0"/>
              </a:rPr>
              <a:t>mềm đồ </a:t>
            </a:r>
            <a:r>
              <a:rPr lang="vi-VN" sz="4400" dirty="0" smtClean="0">
                <a:solidFill>
                  <a:srgbClr val="000000"/>
                </a:solidFill>
                <a:latin typeface="Times New Roman" panose="02020603050405020304" pitchFamily="18" charset="0"/>
                <a:cs typeface="Times New Roman" panose="02020603050405020304" pitchFamily="18" charset="0"/>
              </a:rPr>
              <a:t>họa</a:t>
            </a:r>
            <a:r>
              <a:rPr lang="en-US" sz="4400" dirty="0" smtClean="0">
                <a:solidFill>
                  <a:srgbClr val="000000"/>
                </a:solidFill>
                <a:latin typeface="Times New Roman" panose="02020603050405020304" pitchFamily="18" charset="0"/>
                <a:cs typeface="Times New Roman" panose="02020603050405020304" pitchFamily="18" charset="0"/>
              </a:rPr>
              <a:t> chia </a:t>
            </a:r>
            <a:r>
              <a:rPr lang="en-US" sz="4400" dirty="0" err="1" smtClean="0">
                <a:solidFill>
                  <a:srgbClr val="000000"/>
                </a:solidFill>
                <a:latin typeface="Times New Roman" panose="02020603050405020304" pitchFamily="18" charset="0"/>
                <a:cs typeface="Times New Roman" panose="02020603050405020304" pitchFamily="18" charset="0"/>
              </a:rPr>
              <a:t>làm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loại</a:t>
            </a:r>
            <a:r>
              <a:rPr lang="en-US" sz="4400" dirty="0" smtClean="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830078B4-F782-473B-84DB-0D44E2737EE4}"/>
              </a:ext>
            </a:extLst>
          </p:cNvPr>
          <p:cNvGrpSpPr/>
          <p:nvPr/>
        </p:nvGrpSpPr>
        <p:grpSpPr>
          <a:xfrm>
            <a:off x="8686800" y="876300"/>
            <a:ext cx="4876800" cy="7238999"/>
            <a:chOff x="9829800" y="2145377"/>
            <a:chExt cx="6915636" cy="7761181"/>
          </a:xfrm>
        </p:grpSpPr>
        <p:pic>
          <p:nvPicPr>
            <p:cNvPr id="15" name="Picture 13">
              <a:extLst>
                <a:ext uri="{FF2B5EF4-FFF2-40B4-BE49-F238E27FC236}">
                  <a16:creationId xmlns:a16="http://schemas.microsoft.com/office/drawing/2014/main" xmlns="" id="{3E764140-B2C5-66EB-B111-9A392B6752BB}"/>
                </a:ext>
              </a:extLst>
            </p:cNvPr>
            <p:cNvPicPr>
              <a:picLocks noChangeAspect="1"/>
            </p:cNvPicPr>
            <p:nvPr/>
          </p:nvPicPr>
          <p:blipFill>
            <a:blip r:embed="rId4"/>
            <a:srcRect/>
            <a:stretch>
              <a:fillRect/>
            </a:stretch>
          </p:blipFill>
          <p:spPr>
            <a:xfrm>
              <a:off x="11201400" y="3166089"/>
              <a:ext cx="5544036" cy="6740469"/>
            </a:xfrm>
            <a:prstGeom prst="rect">
              <a:avLst/>
            </a:prstGeom>
          </p:spPr>
        </p:pic>
        <p:pic>
          <p:nvPicPr>
            <p:cNvPr id="16" name="Picture 34">
              <a:extLst>
                <a:ext uri="{FF2B5EF4-FFF2-40B4-BE49-F238E27FC236}">
                  <a16:creationId xmlns:a16="http://schemas.microsoft.com/office/drawing/2014/main" xmlns="" id="{E20EB90B-9800-6BD2-AA0D-F2C2443151FA}"/>
                </a:ext>
              </a:extLst>
            </p:cNvPr>
            <p:cNvPicPr>
              <a:picLocks noChangeAspect="1"/>
            </p:cNvPicPr>
            <p:nvPr/>
          </p:nvPicPr>
          <p:blipFill>
            <a:blip r:embed="rId5"/>
            <a:srcRect/>
            <a:stretch>
              <a:fillRect/>
            </a:stretch>
          </p:blipFill>
          <p:spPr>
            <a:xfrm>
              <a:off x="9829800" y="2145377"/>
              <a:ext cx="2528078" cy="2041423"/>
            </a:xfrm>
            <a:prstGeom prst="rect">
              <a:avLst/>
            </a:prstGeom>
          </p:spPr>
        </p:pic>
      </p:grpSp>
      <p:pic>
        <p:nvPicPr>
          <p:cNvPr id="1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7161427"/>
            <a:ext cx="2767884" cy="3309427"/>
          </a:xfrm>
          <a:prstGeom prst="rect">
            <a:avLst/>
          </a:prstGeom>
        </p:spPr>
      </p:pic>
      <p:pic>
        <p:nvPicPr>
          <p:cNvPr id="10" name="Picture 9">
            <a:extLst>
              <a:ext uri="{FF2B5EF4-FFF2-40B4-BE49-F238E27FC236}">
                <a16:creationId xmlns:a16="http://schemas.microsoft.com/office/drawing/2014/main" xmlns="" id="{67E62D66-2FB6-408A-AB13-1658A3C8D616}"/>
              </a:ext>
            </a:extLst>
          </p:cNvPr>
          <p:cNvPicPr>
            <a:picLocks noChangeAspect="1"/>
          </p:cNvPicPr>
          <p:nvPr/>
        </p:nvPicPr>
        <p:blipFill>
          <a:blip r:embed="rId8"/>
          <a:srcRect/>
          <a:stretch>
            <a:fillRect/>
          </a:stretch>
        </p:blipFill>
        <p:spPr>
          <a:xfrm rot="406678">
            <a:off x="208086" y="104786"/>
            <a:ext cx="1535664" cy="1034587"/>
          </a:xfrm>
          <a:prstGeom prst="rect">
            <a:avLst/>
          </a:prstGeom>
        </p:spPr>
      </p:pic>
    </p:spTree>
    <p:extLst>
      <p:ext uri="{BB962C8B-B14F-4D97-AF65-F5344CB8AC3E}">
        <p14:creationId xmlns:p14="http://schemas.microsoft.com/office/powerpoint/2010/main" val="175352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EB1F849B-E763-B17D-BBF0-D12BA2A4F08C}"/>
              </a:ext>
            </a:extLst>
          </p:cNvPr>
          <p:cNvSpPr/>
          <p:nvPr/>
        </p:nvSpPr>
        <p:spPr>
          <a:xfrm>
            <a:off x="10509999" y="2840493"/>
            <a:ext cx="6400800" cy="1758848"/>
          </a:xfrm>
          <a:prstGeom prst="roundRect">
            <a:avLst/>
          </a:prstGeom>
          <a:solidFill>
            <a:srgbClr val="F5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Phần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mềm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xử</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lí</a:t>
            </a:r>
            <a:r>
              <a:rPr lang="en-US" sz="4000" dirty="0">
                <a:solidFill>
                  <a:schemeClr val="bg1"/>
                </a:solidFill>
                <a:latin typeface="Times New Roman" panose="02020603050405020304" pitchFamily="18" charset="0"/>
                <a:cs typeface="Times New Roman" panose="02020603050405020304" pitchFamily="18" charset="0"/>
              </a:rPr>
              <a:t> </a:t>
            </a:r>
          </a:p>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ảnh</a:t>
            </a:r>
            <a:r>
              <a:rPr lang="en-US" sz="4000" dirty="0">
                <a:solidFill>
                  <a:schemeClr val="bg1"/>
                </a:solidFill>
                <a:latin typeface="Times New Roman" panose="02020603050405020304" pitchFamily="18" charset="0"/>
                <a:cs typeface="Times New Roman" panose="02020603050405020304" pitchFamily="18" charset="0"/>
              </a:rPr>
              <a:t> bitmap</a:t>
            </a:r>
          </a:p>
        </p:txBody>
      </p:sp>
      <p:sp>
        <p:nvSpPr>
          <p:cNvPr id="9" name="Rectangle: Rounded Corners 8">
            <a:extLst>
              <a:ext uri="{FF2B5EF4-FFF2-40B4-BE49-F238E27FC236}">
                <a16:creationId xmlns:a16="http://schemas.microsoft.com/office/drawing/2014/main" xmlns="" id="{8E878639-DEBA-5882-191F-84B20D4C7FF9}"/>
              </a:ext>
            </a:extLst>
          </p:cNvPr>
          <p:cNvSpPr/>
          <p:nvPr/>
        </p:nvSpPr>
        <p:spPr>
          <a:xfrm>
            <a:off x="1676400" y="2840494"/>
            <a:ext cx="6400800" cy="17588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Phần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mềm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tạo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chỉnh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sửa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vector</a:t>
            </a:r>
          </a:p>
        </p:txBody>
      </p:sp>
      <p:grpSp>
        <p:nvGrpSpPr>
          <p:cNvPr id="10" name="Group 9">
            <a:extLst>
              <a:ext uri="{FF2B5EF4-FFF2-40B4-BE49-F238E27FC236}">
                <a16:creationId xmlns:a16="http://schemas.microsoft.com/office/drawing/2014/main" xmlns="" id="{57000427-C66F-B3E0-BB2D-3837D9444620}"/>
              </a:ext>
            </a:extLst>
          </p:cNvPr>
          <p:cNvGrpSpPr/>
          <p:nvPr/>
        </p:nvGrpSpPr>
        <p:grpSpPr>
          <a:xfrm>
            <a:off x="4801999" y="1571634"/>
            <a:ext cx="8684000" cy="1268860"/>
            <a:chOff x="4850023" y="2063394"/>
            <a:chExt cx="8684000" cy="1268860"/>
          </a:xfrm>
        </p:grpSpPr>
        <p:cxnSp>
          <p:nvCxnSpPr>
            <p:cNvPr id="11" name="Straight Connector 10">
              <a:extLst>
                <a:ext uri="{FF2B5EF4-FFF2-40B4-BE49-F238E27FC236}">
                  <a16:creationId xmlns:a16="http://schemas.microsoft.com/office/drawing/2014/main" xmlns="" id="{5E7A242B-ABD2-B1D9-37C3-9AE0D2E204E7}"/>
                </a:ext>
              </a:extLst>
            </p:cNvPr>
            <p:cNvCxnSpPr>
              <a:cxnSpLocks/>
            </p:cNvCxnSpPr>
            <p:nvPr/>
          </p:nvCxnSpPr>
          <p:spPr>
            <a:xfrm>
              <a:off x="9144000" y="2063394"/>
              <a:ext cx="0" cy="566496"/>
            </a:xfrm>
            <a:prstGeom prst="line">
              <a:avLst/>
            </a:prstGeom>
            <a:ln w="57150"/>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xmlns="" id="{FD79D922-D985-C7CA-FD48-3295892C4BB4}"/>
                </a:ext>
              </a:extLst>
            </p:cNvPr>
            <p:cNvCxnSpPr>
              <a:cxnSpLocks/>
            </p:cNvCxnSpPr>
            <p:nvPr/>
          </p:nvCxnSpPr>
          <p:spPr>
            <a:xfrm>
              <a:off x="4850023" y="2628900"/>
              <a:ext cx="0" cy="70335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F1A1765D-2165-E41C-2E36-C07FD2CEEA79}"/>
                </a:ext>
              </a:extLst>
            </p:cNvPr>
            <p:cNvCxnSpPr>
              <a:cxnSpLocks/>
            </p:cNvCxnSpPr>
            <p:nvPr/>
          </p:nvCxnSpPr>
          <p:spPr>
            <a:xfrm>
              <a:off x="13534023" y="2619527"/>
              <a:ext cx="0" cy="68791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905D2DCF-1B1C-F6B0-2550-BD1193A1BDFC}"/>
                </a:ext>
              </a:extLst>
            </p:cNvPr>
            <p:cNvCxnSpPr>
              <a:cxnSpLocks/>
            </p:cNvCxnSpPr>
            <p:nvPr/>
          </p:nvCxnSpPr>
          <p:spPr>
            <a:xfrm>
              <a:off x="4850023" y="2625776"/>
              <a:ext cx="8684000" cy="0"/>
            </a:xfrm>
            <a:prstGeom prst="line">
              <a:avLst/>
            </a:prstGeom>
            <a:ln w="57150"/>
          </p:spPr>
          <p:style>
            <a:lnRef idx="3">
              <a:schemeClr val="dk1"/>
            </a:lnRef>
            <a:fillRef idx="0">
              <a:schemeClr val="dk1"/>
            </a:fillRef>
            <a:effectRef idx="2">
              <a:schemeClr val="dk1"/>
            </a:effectRef>
            <a:fontRef idx="minor">
              <a:schemeClr val="tx1"/>
            </a:fontRef>
          </p:style>
        </p:cxnSp>
      </p:grpSp>
      <p:sp>
        <p:nvSpPr>
          <p:cNvPr id="15" name="Rectangle: Rounded Corners 14">
            <a:extLst>
              <a:ext uri="{FF2B5EF4-FFF2-40B4-BE49-F238E27FC236}">
                <a16:creationId xmlns:a16="http://schemas.microsoft.com/office/drawing/2014/main" xmlns="" id="{AB8037F1-48F0-6A8B-5746-9ACDB69FF146}"/>
              </a:ext>
            </a:extLst>
          </p:cNvPr>
          <p:cNvSpPr/>
          <p:nvPr/>
        </p:nvSpPr>
        <p:spPr>
          <a:xfrm>
            <a:off x="5581599" y="623066"/>
            <a:ext cx="7124801" cy="960778"/>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Times New Roman" panose="02020603050405020304" pitchFamily="18" charset="0"/>
                <a:cs typeface="Times New Roman" panose="02020603050405020304" pitchFamily="18" charset="0"/>
              </a:rPr>
              <a:t>Hai </a:t>
            </a:r>
            <a:r>
              <a:rPr lang="en-US" sz="4400" dirty="0" err="1">
                <a:solidFill>
                  <a:schemeClr val="bg1"/>
                </a:solidFill>
                <a:latin typeface="Times New Roman" panose="02020603050405020304" pitchFamily="18" charset="0"/>
                <a:cs typeface="Times New Roman" panose="02020603050405020304" pitchFamily="18" charset="0"/>
              </a:rPr>
              <a:t>loại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phần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mềm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đồ</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họa</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9" name="Picture 18" descr="Logo, company name&#10;&#10;Description automatically generated">
            <a:extLst>
              <a:ext uri="{FF2B5EF4-FFF2-40B4-BE49-F238E27FC236}">
                <a16:creationId xmlns:a16="http://schemas.microsoft.com/office/drawing/2014/main" xmlns="" id="{E334F645-1A5F-CF6C-B7DB-F1F5F027D1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234" y="4747786"/>
            <a:ext cx="2196966" cy="2477939"/>
          </a:xfrm>
          <a:prstGeom prst="rect">
            <a:avLst/>
          </a:prstGeom>
        </p:spPr>
      </p:pic>
      <p:grpSp>
        <p:nvGrpSpPr>
          <p:cNvPr id="24" name="Group 23">
            <a:extLst>
              <a:ext uri="{FF2B5EF4-FFF2-40B4-BE49-F238E27FC236}">
                <a16:creationId xmlns:a16="http://schemas.microsoft.com/office/drawing/2014/main" xmlns="" id="{CC4131A7-61F8-0E36-DAF8-A406F3F8AE77}"/>
              </a:ext>
            </a:extLst>
          </p:cNvPr>
          <p:cNvGrpSpPr/>
          <p:nvPr/>
        </p:nvGrpSpPr>
        <p:grpSpPr>
          <a:xfrm>
            <a:off x="613346" y="4747786"/>
            <a:ext cx="3276598" cy="3062714"/>
            <a:chOff x="613346" y="4991099"/>
            <a:chExt cx="3276598" cy="3062714"/>
          </a:xfrm>
        </p:grpSpPr>
        <p:pic>
          <p:nvPicPr>
            <p:cNvPr id="17" name="Picture 16" descr="Logo&#10;&#10;Description automatically generated">
              <a:extLst>
                <a:ext uri="{FF2B5EF4-FFF2-40B4-BE49-F238E27FC236}">
                  <a16:creationId xmlns:a16="http://schemas.microsoft.com/office/drawing/2014/main" xmlns="" id="{39527777-EAE4-44F4-3A3B-20263ABDE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003" y="4991099"/>
              <a:ext cx="2540794" cy="2477939"/>
            </a:xfrm>
            <a:prstGeom prst="rect">
              <a:avLst/>
            </a:prstGeom>
          </p:spPr>
        </p:pic>
        <p:sp>
          <p:nvSpPr>
            <p:cNvPr id="23" name="TextBox 22">
              <a:extLst>
                <a:ext uri="{FF2B5EF4-FFF2-40B4-BE49-F238E27FC236}">
                  <a16:creationId xmlns:a16="http://schemas.microsoft.com/office/drawing/2014/main" xmlns="" id="{830CB524-22B6-7ABF-E1D5-479B72C0FC57}"/>
                </a:ext>
              </a:extLst>
            </p:cNvPr>
            <p:cNvSpPr txBox="1"/>
            <p:nvPr/>
          </p:nvSpPr>
          <p:spPr>
            <a:xfrm>
              <a:off x="613346" y="7469038"/>
              <a:ext cx="3276598" cy="584775"/>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Adobe Illustrator</a:t>
              </a:r>
              <a:endParaRPr lang="en-US" sz="3200" dirty="0">
                <a:solidFill>
                  <a:schemeClr val="bg1"/>
                </a:solidFill>
              </a:endParaRPr>
            </a:p>
          </p:txBody>
        </p:sp>
      </p:grpSp>
      <p:grpSp>
        <p:nvGrpSpPr>
          <p:cNvPr id="27" name="Group 26">
            <a:extLst>
              <a:ext uri="{FF2B5EF4-FFF2-40B4-BE49-F238E27FC236}">
                <a16:creationId xmlns:a16="http://schemas.microsoft.com/office/drawing/2014/main" xmlns="" id="{AF412B07-87BE-AEED-51E8-E3636C28F23E}"/>
              </a:ext>
            </a:extLst>
          </p:cNvPr>
          <p:cNvGrpSpPr/>
          <p:nvPr/>
        </p:nvGrpSpPr>
        <p:grpSpPr>
          <a:xfrm>
            <a:off x="3321446" y="6819900"/>
            <a:ext cx="2918458" cy="3210845"/>
            <a:chOff x="3335287" y="6896100"/>
            <a:chExt cx="2918458" cy="3210845"/>
          </a:xfrm>
        </p:grpSpPr>
        <p:pic>
          <p:nvPicPr>
            <p:cNvPr id="21" name="Picture 20" descr="A picture containing text, helmet, dark&#10;&#10;Description automatically generated">
              <a:extLst>
                <a:ext uri="{FF2B5EF4-FFF2-40B4-BE49-F238E27FC236}">
                  <a16:creationId xmlns:a16="http://schemas.microsoft.com/office/drawing/2014/main" xmlns="" id="{6276DA54-8BDF-A6D3-EA1D-1D0FA113C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287" y="6896100"/>
              <a:ext cx="2918458" cy="2918458"/>
            </a:xfrm>
            <a:prstGeom prst="rect">
              <a:avLst/>
            </a:prstGeom>
          </p:spPr>
        </p:pic>
        <p:sp>
          <p:nvSpPr>
            <p:cNvPr id="26" name="TextBox 25">
              <a:extLst>
                <a:ext uri="{FF2B5EF4-FFF2-40B4-BE49-F238E27FC236}">
                  <a16:creationId xmlns:a16="http://schemas.microsoft.com/office/drawing/2014/main" xmlns="" id="{9EA35DF8-9C82-A548-3DA0-F6276B3F24FF}"/>
                </a:ext>
              </a:extLst>
            </p:cNvPr>
            <p:cNvSpPr txBox="1"/>
            <p:nvPr/>
          </p:nvSpPr>
          <p:spPr>
            <a:xfrm>
              <a:off x="3335287" y="9522170"/>
              <a:ext cx="2918458" cy="584775"/>
            </a:xfrm>
            <a:prstGeom prst="rect">
              <a:avLst/>
            </a:prstGeom>
            <a:noFill/>
          </p:spPr>
          <p:txBody>
            <a:bodyPr wrap="square">
              <a:spAutoFit/>
            </a:bodyPr>
            <a:lstStyle/>
            <a:p>
              <a:pPr algn="ctr"/>
              <a:r>
                <a:rPr lang="en-US" sz="3200" dirty="0" err="1">
                  <a:solidFill>
                    <a:schemeClr val="bg1"/>
                  </a:solidFill>
                  <a:latin typeface="Arial" panose="020B0604020202020204" pitchFamily="34" charset="0"/>
                  <a:cs typeface="Arial" panose="020B0604020202020204" pitchFamily="34" charset="0"/>
                </a:rPr>
                <a:t>Inkscape</a:t>
              </a:r>
              <a:endParaRPr lang="en-US" sz="3200" dirty="0">
                <a:solidFill>
                  <a:schemeClr val="bg1"/>
                </a:solidFill>
              </a:endParaRPr>
            </a:p>
          </p:txBody>
        </p:sp>
      </p:grpSp>
      <p:grpSp>
        <p:nvGrpSpPr>
          <p:cNvPr id="33" name="Group 32">
            <a:extLst>
              <a:ext uri="{FF2B5EF4-FFF2-40B4-BE49-F238E27FC236}">
                <a16:creationId xmlns:a16="http://schemas.microsoft.com/office/drawing/2014/main" xmlns="" id="{3EF4DB50-F0EC-708A-B6B4-EEBB91769AC5}"/>
              </a:ext>
            </a:extLst>
          </p:cNvPr>
          <p:cNvGrpSpPr/>
          <p:nvPr/>
        </p:nvGrpSpPr>
        <p:grpSpPr>
          <a:xfrm>
            <a:off x="10058400" y="4732021"/>
            <a:ext cx="3659129" cy="3420963"/>
            <a:chOff x="10058400" y="4732021"/>
            <a:chExt cx="3659129" cy="3420963"/>
          </a:xfrm>
        </p:grpSpPr>
        <p:pic>
          <p:nvPicPr>
            <p:cNvPr id="29" name="Picture 28" descr="Logo, icon&#10;&#10;Description automatically generated">
              <a:extLst>
                <a:ext uri="{FF2B5EF4-FFF2-40B4-BE49-F238E27FC236}">
                  <a16:creationId xmlns:a16="http://schemas.microsoft.com/office/drawing/2014/main" xmlns="" id="{2A529223-3B4B-38D0-0A65-8782A9BDB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2462" y="4732021"/>
              <a:ext cx="2813537" cy="2743199"/>
            </a:xfrm>
            <a:prstGeom prst="rect">
              <a:avLst/>
            </a:prstGeom>
          </p:spPr>
        </p:pic>
        <p:sp>
          <p:nvSpPr>
            <p:cNvPr id="32" name="TextBox 31">
              <a:extLst>
                <a:ext uri="{FF2B5EF4-FFF2-40B4-BE49-F238E27FC236}">
                  <a16:creationId xmlns:a16="http://schemas.microsoft.com/office/drawing/2014/main" xmlns="" id="{8EA14F6A-8E67-4A3A-7E26-28AD33316BDF}"/>
                </a:ext>
              </a:extLst>
            </p:cNvPr>
            <p:cNvSpPr txBox="1"/>
            <p:nvPr/>
          </p:nvSpPr>
          <p:spPr>
            <a:xfrm>
              <a:off x="10058400" y="7568209"/>
              <a:ext cx="3659129" cy="584775"/>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Adobe Photoshop</a:t>
              </a:r>
              <a:endParaRPr lang="en-US" sz="3200" dirty="0">
                <a:solidFill>
                  <a:schemeClr val="bg1"/>
                </a:solidFill>
              </a:endParaRPr>
            </a:p>
          </p:txBody>
        </p:sp>
      </p:grpSp>
      <p:grpSp>
        <p:nvGrpSpPr>
          <p:cNvPr id="35" name="Group 34">
            <a:extLst>
              <a:ext uri="{FF2B5EF4-FFF2-40B4-BE49-F238E27FC236}">
                <a16:creationId xmlns:a16="http://schemas.microsoft.com/office/drawing/2014/main" xmlns="" id="{9883C702-9081-D422-279A-51E069A44134}"/>
              </a:ext>
            </a:extLst>
          </p:cNvPr>
          <p:cNvGrpSpPr/>
          <p:nvPr/>
        </p:nvGrpSpPr>
        <p:grpSpPr>
          <a:xfrm>
            <a:off x="13485999" y="6382595"/>
            <a:ext cx="4017467" cy="3793067"/>
            <a:chOff x="13485999" y="6382595"/>
            <a:chExt cx="4017467" cy="3793067"/>
          </a:xfrm>
        </p:grpSpPr>
        <p:pic>
          <p:nvPicPr>
            <p:cNvPr id="31" name="Picture 30" descr="A picture containing logo&#10;&#10;Description automatically generated">
              <a:extLst>
                <a:ext uri="{FF2B5EF4-FFF2-40B4-BE49-F238E27FC236}">
                  <a16:creationId xmlns:a16="http://schemas.microsoft.com/office/drawing/2014/main" xmlns="" id="{1C52852D-2C03-6138-F9BA-6B88AE5524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0399" y="6382595"/>
              <a:ext cx="3793067" cy="3793067"/>
            </a:xfrm>
            <a:prstGeom prst="rect">
              <a:avLst/>
            </a:prstGeom>
          </p:spPr>
        </p:pic>
        <p:sp>
          <p:nvSpPr>
            <p:cNvPr id="34" name="TextBox 33">
              <a:extLst>
                <a:ext uri="{FF2B5EF4-FFF2-40B4-BE49-F238E27FC236}">
                  <a16:creationId xmlns:a16="http://schemas.microsoft.com/office/drawing/2014/main" xmlns="" id="{877A2786-2037-F808-9128-8D09CF97E2B9}"/>
                </a:ext>
              </a:extLst>
            </p:cNvPr>
            <p:cNvSpPr txBox="1"/>
            <p:nvPr/>
          </p:nvSpPr>
          <p:spPr>
            <a:xfrm>
              <a:off x="13485999" y="9338182"/>
              <a:ext cx="3659129" cy="584775"/>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GIMP</a:t>
              </a:r>
              <a:endParaRPr lang="en-US" sz="3200" dirty="0">
                <a:solidFill>
                  <a:schemeClr val="bg1"/>
                </a:solidFill>
              </a:endParaRPr>
            </a:p>
          </p:txBody>
        </p:sp>
      </p:grpSp>
      <p:cxnSp>
        <p:nvCxnSpPr>
          <p:cNvPr id="36" name="Straight Connector 35">
            <a:extLst>
              <a:ext uri="{FF2B5EF4-FFF2-40B4-BE49-F238E27FC236}">
                <a16:creationId xmlns:a16="http://schemas.microsoft.com/office/drawing/2014/main" xmlns="" id="{D951DCA3-04C7-A7F2-D25A-53CA5B9AE35B}"/>
              </a:ext>
            </a:extLst>
          </p:cNvPr>
          <p:cNvCxnSpPr>
            <a:cxnSpLocks/>
          </p:cNvCxnSpPr>
          <p:nvPr/>
        </p:nvCxnSpPr>
        <p:spPr>
          <a:xfrm>
            <a:off x="5880234" y="9292878"/>
            <a:ext cx="868400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xmlns="" id="{95774E58-7C35-5A05-A863-0BDC59E70A24}"/>
              </a:ext>
            </a:extLst>
          </p:cNvPr>
          <p:cNvSpPr txBox="1"/>
          <p:nvPr/>
        </p:nvSpPr>
        <p:spPr>
          <a:xfrm>
            <a:off x="8388969" y="8523437"/>
            <a:ext cx="3659129" cy="769441"/>
          </a:xfrm>
          <a:prstGeom prst="rect">
            <a:avLst/>
          </a:prstGeom>
          <a:noFill/>
        </p:spPr>
        <p:txBody>
          <a:bodyPr wrap="square">
            <a:spAutoFit/>
          </a:bodyPr>
          <a:lstStyle/>
          <a:p>
            <a:pPr algn="ctr"/>
            <a:r>
              <a:rPr lang="en-US" sz="4400" b="1" dirty="0" err="1">
                <a:solidFill>
                  <a:srgbClr val="FF0000"/>
                </a:solidFill>
                <a:latin typeface="Arial" panose="020B0604020202020204" pitchFamily="34" charset="0"/>
                <a:cs typeface="Arial" panose="020B0604020202020204" pitchFamily="34" charset="0"/>
              </a:rPr>
              <a:t>Miễn</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phí</a:t>
            </a:r>
            <a:endParaRPr lang="en-US" sz="4400" b="1" dirty="0">
              <a:solidFill>
                <a:srgbClr val="FF0000"/>
              </a:solidFill>
            </a:endParaRPr>
          </a:p>
        </p:txBody>
      </p:sp>
      <p:pic>
        <p:nvPicPr>
          <p:cNvPr id="25" name="Picture 24">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93555" y="113831"/>
            <a:ext cx="1389103" cy="10184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par>
                                <p:cTn id="37" presetID="14" presetClass="entr" presetSubtype="1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outVertical)">
                                      <p:cBhvr>
                                        <p:cTn id="44" dur="500"/>
                                        <p:tgtEl>
                                          <p:spTgt spid="3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5774E58-7C35-5A05-A863-0BDC59E70A24}"/>
              </a:ext>
            </a:extLst>
          </p:cNvPr>
          <p:cNvSpPr txBox="1"/>
          <p:nvPr/>
        </p:nvSpPr>
        <p:spPr>
          <a:xfrm>
            <a:off x="990600" y="4076700"/>
            <a:ext cx="16306800" cy="5170646"/>
          </a:xfrm>
          <a:prstGeom prst="rect">
            <a:avLst/>
          </a:prstGeom>
          <a:noFill/>
        </p:spPr>
        <p:txBody>
          <a:bodyPr wrap="square">
            <a:spAutoFit/>
          </a:bodyPr>
          <a:lstStyle/>
          <a:p>
            <a:pPr algn="just">
              <a:lnSpc>
                <a:spcPct val="150000"/>
              </a:lnSpc>
            </a:pPr>
            <a:r>
              <a:rPr lang="en-US" sz="4400" b="1" dirty="0" err="1" smtClean="0">
                <a:solidFill>
                  <a:srgbClr val="FF0000"/>
                </a:solidFill>
                <a:latin typeface="Times New Roman" panose="02020603050405020304" pitchFamily="18" charset="0"/>
                <a:cs typeface="Times New Roman" panose="02020603050405020304" pitchFamily="18" charset="0"/>
              </a:rPr>
              <a:t>Inkscape</a:t>
            </a:r>
            <a:r>
              <a:rPr lang="en-US" sz="4400" b="1" dirty="0" smtClean="0">
                <a:solidFill>
                  <a:srgbClr val="FF0000"/>
                </a:solidFill>
                <a:latin typeface="Times New Roman" panose="02020603050405020304" pitchFamily="18" charset="0"/>
                <a:cs typeface="Times New Roman" panose="02020603050405020304" pitchFamily="18" charset="0"/>
              </a:rPr>
              <a:t>, GIMP </a:t>
            </a:r>
            <a:r>
              <a:rPr lang="en-US" sz="4400" b="1" dirty="0" err="1" smtClean="0">
                <a:solidFill>
                  <a:srgbClr val="FF0000"/>
                </a:solidFill>
                <a:latin typeface="Times New Roman" panose="02020603050405020304" pitchFamily="18" charset="0"/>
                <a:cs typeface="Times New Roman" panose="02020603050405020304" pitchFamily="18" charset="0"/>
              </a:rPr>
              <a:t>là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phần</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mềm</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được</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sử</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dụng</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a:solidFill>
                  <a:srgbClr val="00B0F0"/>
                </a:solidFill>
                <a:latin typeface="Times New Roman" panose="02020603050405020304" pitchFamily="18" charset="0"/>
                <a:cs typeface="Times New Roman" panose="02020603050405020304" pitchFamily="18" charset="0"/>
              </a:rPr>
              <a:t>m</a:t>
            </a:r>
            <a:r>
              <a:rPr lang="en-US" sz="4400" b="1" u="sng" dirty="0" err="1" smtClean="0">
                <a:solidFill>
                  <a:srgbClr val="00B0F0"/>
                </a:solidFill>
                <a:latin typeface="Times New Roman" panose="02020603050405020304" pitchFamily="18" charset="0"/>
                <a:cs typeface="Times New Roman" panose="02020603050405020304" pitchFamily="18" charset="0"/>
              </a:rPr>
              <a:t>iễn</a:t>
            </a:r>
            <a:r>
              <a:rPr lang="en-US" sz="4400" b="1" u="sng" dirty="0" smtClean="0">
                <a:solidFill>
                  <a:srgbClr val="00B0F0"/>
                </a:solidFill>
                <a:latin typeface="Times New Roman" panose="02020603050405020304" pitchFamily="18" charset="0"/>
                <a:cs typeface="Times New Roman" panose="02020603050405020304" pitchFamily="18" charset="0"/>
              </a:rPr>
              <a:t> </a:t>
            </a:r>
            <a:r>
              <a:rPr lang="en-US" sz="4400" b="1" u="sng" dirty="0" err="1" smtClean="0">
                <a:solidFill>
                  <a:srgbClr val="00B0F0"/>
                </a:solidFill>
                <a:latin typeface="Times New Roman" panose="02020603050405020304" pitchFamily="18" charset="0"/>
                <a:cs typeface="Times New Roman" panose="02020603050405020304" pitchFamily="18" charset="0"/>
              </a:rPr>
              <a:t>phí</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Tùy</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vào</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tính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chất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cần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của</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công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việc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chọn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phần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mềm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hợp</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lý</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Ví</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dụ</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để</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thiết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kế</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sản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phẩm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cần</a:t>
            </a:r>
            <a:r>
              <a:rPr lang="en-US" sz="4400" b="1" dirty="0" smtClean="0">
                <a:solidFill>
                  <a:srgbClr val="FF0000"/>
                </a:solidFill>
                <a:latin typeface="Times New Roman" panose="02020603050405020304" pitchFamily="18" charset="0"/>
                <a:cs typeface="Times New Roman" panose="02020603050405020304" pitchFamily="18" charset="0"/>
              </a:rPr>
              <a:t> in </a:t>
            </a:r>
            <a:r>
              <a:rPr lang="en-US" sz="4400" b="1" dirty="0" err="1" smtClean="0">
                <a:solidFill>
                  <a:srgbClr val="FF0000"/>
                </a:solidFill>
                <a:latin typeface="Times New Roman" panose="02020603050405020304" pitchFamily="18" charset="0"/>
                <a:cs typeface="Times New Roman" panose="02020603050405020304" pitchFamily="18" charset="0"/>
              </a:rPr>
              <a:t>với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kích</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thước</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đa</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dạng</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như</a:t>
            </a:r>
            <a:r>
              <a:rPr lang="en-US" sz="4400" b="1" u="sng" dirty="0" smtClean="0">
                <a:solidFill>
                  <a:srgbClr val="0070C0"/>
                </a:solidFill>
                <a:latin typeface="Times New Roman" panose="02020603050405020304" pitchFamily="18" charset="0"/>
                <a:cs typeface="Times New Roman" panose="02020603050405020304" pitchFamily="18" charset="0"/>
              </a:rPr>
              <a:t> logo, </a:t>
            </a:r>
            <a:r>
              <a:rPr lang="en-US" sz="4400" b="1" u="sng" dirty="0" err="1" smtClean="0">
                <a:solidFill>
                  <a:srgbClr val="0070C0"/>
                </a:solidFill>
                <a:latin typeface="Times New Roman" panose="02020603050405020304" pitchFamily="18" charset="0"/>
                <a:cs typeface="Times New Roman" panose="02020603050405020304" pitchFamily="18" charset="0"/>
              </a:rPr>
              <a:t>biển</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quảng</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cáo</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thì</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chọn</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phần</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mềm</a:t>
            </a:r>
            <a:r>
              <a:rPr lang="en-US" sz="4400" b="1" u="sng" dirty="0" smtClean="0">
                <a:solidFill>
                  <a:srgbClr val="0070C0"/>
                </a:solidFill>
                <a:latin typeface="Times New Roman" panose="02020603050405020304" pitchFamily="18" charset="0"/>
                <a:cs typeface="Times New Roman" panose="02020603050405020304" pitchFamily="18" charset="0"/>
              </a:rPr>
              <a:t> </a:t>
            </a:r>
            <a:r>
              <a:rPr lang="en-US" sz="4400" b="1" u="sng" dirty="0" err="1" smtClean="0">
                <a:solidFill>
                  <a:srgbClr val="0070C0"/>
                </a:solidFill>
                <a:latin typeface="Times New Roman" panose="02020603050405020304" pitchFamily="18" charset="0"/>
                <a:cs typeface="Times New Roman" panose="02020603050405020304" pitchFamily="18" charset="0"/>
              </a:rPr>
              <a:t>Inkscape</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để</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xử</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lí</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ảnh</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thì</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dùng</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phần</a:t>
            </a:r>
            <a:r>
              <a:rPr lang="en-US" sz="4400" b="1" u="sng" dirty="0" smtClean="0">
                <a:solidFill>
                  <a:srgbClr val="378F81"/>
                </a:solidFill>
                <a:latin typeface="Times New Roman" panose="02020603050405020304" pitchFamily="18" charset="0"/>
                <a:cs typeface="Times New Roman" panose="02020603050405020304" pitchFamily="18" charset="0"/>
              </a:rPr>
              <a:t> </a:t>
            </a:r>
            <a:r>
              <a:rPr lang="en-US" sz="4400" b="1" u="sng" dirty="0" err="1" smtClean="0">
                <a:solidFill>
                  <a:srgbClr val="378F81"/>
                </a:solidFill>
                <a:latin typeface="Times New Roman" panose="02020603050405020304" pitchFamily="18" charset="0"/>
                <a:cs typeface="Times New Roman" panose="02020603050405020304" pitchFamily="18" charset="0"/>
              </a:rPr>
              <a:t>mềm</a:t>
            </a:r>
            <a:r>
              <a:rPr lang="en-US" sz="4400" b="1" u="sng" dirty="0" smtClean="0">
                <a:solidFill>
                  <a:srgbClr val="378F81"/>
                </a:solidFill>
                <a:latin typeface="Times New Roman" panose="02020603050405020304" pitchFamily="18" charset="0"/>
                <a:cs typeface="Times New Roman" panose="02020603050405020304" pitchFamily="18" charset="0"/>
              </a:rPr>
              <a:t> GIMP</a:t>
            </a:r>
            <a:r>
              <a:rPr lang="en-US" sz="4400" b="1" dirty="0" smtClean="0">
                <a:solidFill>
                  <a:srgbClr val="FF0000"/>
                </a:solidFill>
                <a:latin typeface="Times New Roman" panose="02020603050405020304" pitchFamily="18" charset="0"/>
                <a:cs typeface="Times New Roman" panose="02020603050405020304" pitchFamily="18" charset="0"/>
              </a:rPr>
              <a:t>.</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AF412B07-87BE-AEED-51E8-E3636C28F23E}"/>
              </a:ext>
            </a:extLst>
          </p:cNvPr>
          <p:cNvGrpSpPr/>
          <p:nvPr/>
        </p:nvGrpSpPr>
        <p:grpSpPr>
          <a:xfrm>
            <a:off x="2438400" y="571500"/>
            <a:ext cx="2918458" cy="3210845"/>
            <a:chOff x="3335287" y="6896100"/>
            <a:chExt cx="2918458" cy="3210845"/>
          </a:xfrm>
        </p:grpSpPr>
        <p:pic>
          <p:nvPicPr>
            <p:cNvPr id="9" name="Picture 8" descr="A picture containing text, helmet, dark&#10;&#10;Description automatically generated">
              <a:extLst>
                <a:ext uri="{FF2B5EF4-FFF2-40B4-BE49-F238E27FC236}">
                  <a16:creationId xmlns:a16="http://schemas.microsoft.com/office/drawing/2014/main" xmlns="" id="{6276DA54-8BDF-A6D3-EA1D-1D0FA113C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287" y="6896100"/>
              <a:ext cx="2918458" cy="2918458"/>
            </a:xfrm>
            <a:prstGeom prst="rect">
              <a:avLst/>
            </a:prstGeom>
          </p:spPr>
        </p:pic>
        <p:sp>
          <p:nvSpPr>
            <p:cNvPr id="10" name="TextBox 9">
              <a:extLst>
                <a:ext uri="{FF2B5EF4-FFF2-40B4-BE49-F238E27FC236}">
                  <a16:creationId xmlns:a16="http://schemas.microsoft.com/office/drawing/2014/main" xmlns="" id="{9EA35DF8-9C82-A548-3DA0-F6276B3F24FF}"/>
                </a:ext>
              </a:extLst>
            </p:cNvPr>
            <p:cNvSpPr txBox="1"/>
            <p:nvPr/>
          </p:nvSpPr>
          <p:spPr>
            <a:xfrm>
              <a:off x="3335287" y="9522170"/>
              <a:ext cx="2918458" cy="584775"/>
            </a:xfrm>
            <a:prstGeom prst="rect">
              <a:avLst/>
            </a:prstGeom>
            <a:noFill/>
          </p:spPr>
          <p:txBody>
            <a:bodyPr wrap="square">
              <a:spAutoFit/>
            </a:bodyPr>
            <a:lstStyle/>
            <a:p>
              <a:pPr algn="ctr"/>
              <a:r>
                <a:rPr lang="en-US" sz="3200" dirty="0" err="1">
                  <a:solidFill>
                    <a:schemeClr val="bg1"/>
                  </a:solidFill>
                  <a:latin typeface="Arial" panose="020B0604020202020204" pitchFamily="34" charset="0"/>
                  <a:cs typeface="Arial" panose="020B0604020202020204" pitchFamily="34" charset="0"/>
                </a:rPr>
                <a:t>Inkscape</a:t>
              </a:r>
              <a:endParaRPr lang="en-US" sz="3200" dirty="0">
                <a:solidFill>
                  <a:schemeClr val="bg1"/>
                </a:solidFill>
              </a:endParaRPr>
            </a:p>
          </p:txBody>
        </p:sp>
      </p:grpSp>
      <p:grpSp>
        <p:nvGrpSpPr>
          <p:cNvPr id="11" name="Group 10">
            <a:extLst>
              <a:ext uri="{FF2B5EF4-FFF2-40B4-BE49-F238E27FC236}">
                <a16:creationId xmlns:a16="http://schemas.microsoft.com/office/drawing/2014/main" xmlns="" id="{9883C702-9081-D422-279A-51E069A44134}"/>
              </a:ext>
            </a:extLst>
          </p:cNvPr>
          <p:cNvGrpSpPr/>
          <p:nvPr/>
        </p:nvGrpSpPr>
        <p:grpSpPr>
          <a:xfrm>
            <a:off x="9906000" y="-10722"/>
            <a:ext cx="4017467" cy="3793067"/>
            <a:chOff x="13485999" y="6382595"/>
            <a:chExt cx="4017467" cy="3793067"/>
          </a:xfrm>
        </p:grpSpPr>
        <p:pic>
          <p:nvPicPr>
            <p:cNvPr id="12" name="Picture 11" descr="A picture containing logo&#10;&#10;Description automatically generated">
              <a:extLst>
                <a:ext uri="{FF2B5EF4-FFF2-40B4-BE49-F238E27FC236}">
                  <a16:creationId xmlns:a16="http://schemas.microsoft.com/office/drawing/2014/main" xmlns="" id="{1C52852D-2C03-6138-F9BA-6B88AE552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0399" y="6382595"/>
              <a:ext cx="3793067" cy="3793067"/>
            </a:xfrm>
            <a:prstGeom prst="rect">
              <a:avLst/>
            </a:prstGeom>
          </p:spPr>
        </p:pic>
        <p:sp>
          <p:nvSpPr>
            <p:cNvPr id="13" name="TextBox 12">
              <a:extLst>
                <a:ext uri="{FF2B5EF4-FFF2-40B4-BE49-F238E27FC236}">
                  <a16:creationId xmlns:a16="http://schemas.microsoft.com/office/drawing/2014/main" xmlns="" id="{877A2786-2037-F808-9128-8D09CF97E2B9}"/>
                </a:ext>
              </a:extLst>
            </p:cNvPr>
            <p:cNvSpPr txBox="1"/>
            <p:nvPr/>
          </p:nvSpPr>
          <p:spPr>
            <a:xfrm>
              <a:off x="13485999" y="9338182"/>
              <a:ext cx="3659129" cy="584775"/>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GIMP</a:t>
              </a:r>
              <a:endParaRPr lang="en-US" sz="3200" dirty="0">
                <a:solidFill>
                  <a:schemeClr val="bg1"/>
                </a:solidFill>
              </a:endParaRPr>
            </a:p>
          </p:txBody>
        </p:sp>
      </p:grpSp>
      <p:pic>
        <p:nvPicPr>
          <p:cNvPr id="14" name="Picture 13">
            <a:extLst>
              <a:ext uri="{FF2B5EF4-FFF2-40B4-BE49-F238E27FC236}">
                <a16:creationId xmlns:a16="http://schemas.microsoft.com/office/drawing/2014/main" xmlns="" id="{67E62D66-2FB6-408A-AB13-1658A3C8D616}"/>
              </a:ext>
            </a:extLst>
          </p:cNvPr>
          <p:cNvPicPr>
            <a:picLocks noChangeAspect="1"/>
          </p:cNvPicPr>
          <p:nvPr/>
        </p:nvPicPr>
        <p:blipFill>
          <a:blip r:embed="rId4"/>
          <a:srcRect/>
          <a:stretch>
            <a:fillRect/>
          </a:stretch>
        </p:blipFill>
        <p:spPr>
          <a:xfrm rot="406678">
            <a:off x="152205" y="89546"/>
            <a:ext cx="1535664" cy="1034587"/>
          </a:xfrm>
          <a:prstGeom prst="rect">
            <a:avLst/>
          </a:prstGeom>
        </p:spPr>
      </p:pic>
    </p:spTree>
    <p:extLst>
      <p:ext uri="{BB962C8B-B14F-4D97-AF65-F5344CB8AC3E}">
        <p14:creationId xmlns:p14="http://schemas.microsoft.com/office/powerpoint/2010/main" val="93916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90512496192895811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5600" y="140971"/>
            <a:ext cx="10515600" cy="9726928"/>
          </a:xfrm>
          <a:prstGeom prst="rect">
            <a:avLst/>
          </a:prstGeom>
        </p:spPr>
      </p:pic>
      <p:grpSp>
        <p:nvGrpSpPr>
          <p:cNvPr id="3" name="Group 2">
            <a:extLst>
              <a:ext uri="{FF2B5EF4-FFF2-40B4-BE49-F238E27FC236}">
                <a16:creationId xmlns:a16="http://schemas.microsoft.com/office/drawing/2014/main" xmlns="" id="{AF412B07-87BE-AEED-51E8-E3636C28F23E}"/>
              </a:ext>
            </a:extLst>
          </p:cNvPr>
          <p:cNvGrpSpPr/>
          <p:nvPr/>
        </p:nvGrpSpPr>
        <p:grpSpPr>
          <a:xfrm>
            <a:off x="838200" y="360281"/>
            <a:ext cx="4191000" cy="7069219"/>
            <a:chOff x="3091010" y="6896100"/>
            <a:chExt cx="3407012" cy="4669319"/>
          </a:xfrm>
        </p:grpSpPr>
        <p:pic>
          <p:nvPicPr>
            <p:cNvPr id="4" name="Picture 3" descr="A picture containing text, helmet, dark&#10;&#10;Description automatically generated">
              <a:extLst>
                <a:ext uri="{FF2B5EF4-FFF2-40B4-BE49-F238E27FC236}">
                  <a16:creationId xmlns:a16="http://schemas.microsoft.com/office/drawing/2014/main" xmlns="" id="{6276DA54-8BDF-A6D3-EA1D-1D0FA113C8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5287" y="6896100"/>
              <a:ext cx="2918458" cy="2918458"/>
            </a:xfrm>
            <a:prstGeom prst="rect">
              <a:avLst/>
            </a:prstGeom>
          </p:spPr>
        </p:pic>
        <p:sp>
          <p:nvSpPr>
            <p:cNvPr id="5" name="TextBox 4">
              <a:extLst>
                <a:ext uri="{FF2B5EF4-FFF2-40B4-BE49-F238E27FC236}">
                  <a16:creationId xmlns:a16="http://schemas.microsoft.com/office/drawing/2014/main" xmlns="" id="{9EA35DF8-9C82-A548-3DA0-F6276B3F24FF}"/>
                </a:ext>
              </a:extLst>
            </p:cNvPr>
            <p:cNvSpPr txBox="1"/>
            <p:nvPr/>
          </p:nvSpPr>
          <p:spPr>
            <a:xfrm>
              <a:off x="3091010" y="9811093"/>
              <a:ext cx="340701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video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Inkscape</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thiết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kế</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sản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67E62D66-2FB6-408A-AB13-1658A3C8D616}"/>
              </a:ext>
            </a:extLst>
          </p:cNvPr>
          <p:cNvPicPr>
            <a:picLocks noChangeAspect="1"/>
          </p:cNvPicPr>
          <p:nvPr/>
        </p:nvPicPr>
        <p:blipFill>
          <a:blip r:embed="rId6"/>
          <a:srcRect/>
          <a:stretch>
            <a:fillRect/>
          </a:stretch>
        </p:blipFill>
        <p:spPr>
          <a:xfrm rot="406678">
            <a:off x="101406" y="109865"/>
            <a:ext cx="1535664" cy="1034587"/>
          </a:xfrm>
          <a:prstGeom prst="rect">
            <a:avLst/>
          </a:prstGeom>
        </p:spPr>
      </p:pic>
    </p:spTree>
    <p:extLst>
      <p:ext uri="{BB962C8B-B14F-4D97-AF65-F5344CB8AC3E}">
        <p14:creationId xmlns:p14="http://schemas.microsoft.com/office/powerpoint/2010/main" val="276597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2E6DF29-6CD2-9249-880B-FCE72088A43D}"/>
              </a:ext>
            </a:extLst>
          </p:cNvPr>
          <p:cNvSpPr txBox="1"/>
          <p:nvPr/>
        </p:nvSpPr>
        <p:spPr>
          <a:xfrm>
            <a:off x="3670935" y="800100"/>
            <a:ext cx="10946130" cy="1015663"/>
          </a:xfrm>
          <a:prstGeom prst="rect">
            <a:avLst/>
          </a:prstGeom>
          <a:noFill/>
        </p:spPr>
        <p:txBody>
          <a:bodyPr wrap="square">
            <a:spAutoFit/>
          </a:bodyPr>
          <a:lstStyle/>
          <a:p>
            <a:pPr algn="ctr"/>
            <a:r>
              <a:rPr lang="en-US" sz="6000" b="1" dirty="0" smtClean="0">
                <a:solidFill>
                  <a:schemeClr val="bg1"/>
                </a:solidFill>
                <a:latin typeface="Times New Roman" panose="02020603050405020304" pitchFamily="18" charset="0"/>
                <a:cs typeface="Times New Roman" panose="02020603050405020304" pitchFamily="18" charset="0"/>
              </a:rPr>
              <a:t>a. </a:t>
            </a:r>
            <a:r>
              <a:rPr lang="en-US" sz="6000" b="1" dirty="0" err="1" smtClean="0">
                <a:solidFill>
                  <a:schemeClr val="bg1"/>
                </a:solidFill>
                <a:latin typeface="Times New Roman" panose="02020603050405020304" pitchFamily="18" charset="0"/>
                <a:cs typeface="Times New Roman" panose="02020603050405020304" pitchFamily="18" charset="0"/>
              </a:rPr>
              <a:t>Tải</a:t>
            </a:r>
            <a:r>
              <a:rPr lang="en-US" sz="6000" b="1" dirty="0" smtClean="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và</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cài</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đặt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phần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mềm</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D5C3EEFF-4D18-236C-46B1-36E355F2219E}"/>
              </a:ext>
            </a:extLst>
          </p:cNvPr>
          <p:cNvSpPr txBox="1"/>
          <p:nvPr/>
        </p:nvSpPr>
        <p:spPr>
          <a:xfrm>
            <a:off x="533400" y="2121999"/>
            <a:ext cx="9601200" cy="6555641"/>
          </a:xfrm>
          <a:prstGeom prst="rect">
            <a:avLst/>
          </a:prstGeom>
          <a:noFill/>
        </p:spPr>
        <p:txBody>
          <a:bodyPr wrap="square">
            <a:spAutoFit/>
          </a:bodyPr>
          <a:lstStyle/>
          <a:p>
            <a:pPr marL="571500" indent="-571500">
              <a:lnSpc>
                <a:spcPct val="150000"/>
              </a:lnSpc>
              <a:buFontTx/>
              <a:buChar char="-"/>
            </a:pPr>
            <a:r>
              <a:rPr lang="en-US" sz="4000" b="1" u="sng" dirty="0" err="1">
                <a:solidFill>
                  <a:schemeClr val="bg1"/>
                </a:solidFill>
                <a:latin typeface="Times New Roman" panose="02020603050405020304" pitchFamily="18" charset="0"/>
                <a:cs typeface="Times New Roman" panose="02020603050405020304" pitchFamily="18" charset="0"/>
              </a:rPr>
              <a:t>Bước</a:t>
            </a:r>
            <a:r>
              <a:rPr lang="en-US" sz="4000" b="1" u="sng" dirty="0">
                <a:solidFill>
                  <a:schemeClr val="bg1"/>
                </a:solidFill>
                <a:latin typeface="Times New Roman" panose="02020603050405020304" pitchFamily="18" charset="0"/>
                <a:cs typeface="Times New Roman" panose="02020603050405020304" pitchFamily="18" charset="0"/>
              </a:rPr>
              <a:t> 1</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mềm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địa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chỉ</a:t>
            </a:r>
            <a:r>
              <a:rPr lang="en-US" sz="4000" dirty="0">
                <a:solidFill>
                  <a:schemeClr val="bg1"/>
                </a:solidFill>
                <a:latin typeface="Times New Roman" panose="02020603050405020304" pitchFamily="18" charset="0"/>
                <a:cs typeface="Times New Roman" panose="02020603050405020304" pitchFamily="18" charset="0"/>
              </a:rPr>
              <a:t> </a:t>
            </a:r>
            <a:r>
              <a:rPr lang="en-US" sz="4000" u="sng"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https</a:t>
            </a:r>
            <a:r>
              <a:rPr lang="en-US" sz="4000"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hlinkClick r:id="rId2"/>
              </a:rPr>
              <a:t>://inkscape.org/release/inkscape-1.0/</a:t>
            </a:r>
            <a:endParaRPr lang="en-US" sz="4000" dirty="0">
              <a:solidFill>
                <a:schemeClr val="bg1"/>
              </a:solidFill>
              <a:latin typeface="Times New Roman" panose="02020603050405020304" pitchFamily="18" charset="0"/>
              <a:cs typeface="Times New Roman" panose="02020603050405020304" pitchFamily="18" charset="0"/>
            </a:endParaRPr>
          </a:p>
          <a:p>
            <a:pPr marL="571500" indent="-571500" algn="just">
              <a:lnSpc>
                <a:spcPct val="150000"/>
              </a:lnSpc>
              <a:buFontTx/>
              <a:buChar char="-"/>
            </a:pPr>
            <a:r>
              <a:rPr lang="en-US" sz="4000" b="1" u="sng" dirty="0" err="1">
                <a:solidFill>
                  <a:schemeClr val="bg1"/>
                </a:solidFill>
                <a:latin typeface="Times New Roman" panose="02020603050405020304" pitchFamily="18" charset="0"/>
                <a:cs typeface="Times New Roman" panose="02020603050405020304" pitchFamily="18" charset="0"/>
              </a:rPr>
              <a:t>Bước</a:t>
            </a:r>
            <a:r>
              <a:rPr lang="en-US" sz="4000" b="1" u="sng" dirty="0">
                <a:solidFill>
                  <a:schemeClr val="bg1"/>
                </a:solidFill>
                <a:latin typeface="Times New Roman" panose="02020603050405020304" pitchFamily="18" charset="0"/>
                <a:cs typeface="Times New Roman" panose="02020603050405020304" pitchFamily="18" charset="0"/>
              </a:rPr>
              <a:t> 2</a:t>
            </a:r>
            <a:r>
              <a:rPr lang="en-US" sz="4000" dirty="0">
                <a:solidFill>
                  <a:schemeClr val="bg1"/>
                </a:solidFill>
                <a:latin typeface="Times New Roman" panose="02020603050405020304" pitchFamily="18" charset="0"/>
                <a:cs typeface="Times New Roman" panose="02020603050405020304" pitchFamily="18" charset="0"/>
              </a:rPr>
              <a:t>: </a:t>
            </a:r>
            <a:r>
              <a:rPr lang="vi-VN" sz="4000" dirty="0">
                <a:solidFill>
                  <a:schemeClr val="bg1"/>
                </a:solidFill>
                <a:latin typeface="Times New Roman" panose="02020603050405020304" pitchFamily="18" charset="0"/>
                <a:cs typeface="Times New Roman" panose="02020603050405020304" pitchFamily="18" charset="0"/>
              </a:rPr>
              <a:t>Chọn phiên bản tương ứng với hệ điều hành đang sử dụng </a:t>
            </a:r>
            <a:r>
              <a:rPr lang="en-US" sz="4000" dirty="0">
                <a:solidFill>
                  <a:schemeClr val="bg1"/>
                </a:solidFill>
                <a:latin typeface="Times New Roman" panose="02020603050405020304" pitchFamily="18" charset="0"/>
                <a:cs typeface="Times New Roman" panose="02020603050405020304" pitchFamily="18" charset="0"/>
              </a:rPr>
              <a:t>(Windows, </a:t>
            </a:r>
            <a:r>
              <a:rPr lang="en-US" sz="4000" dirty="0" err="1">
                <a:solidFill>
                  <a:schemeClr val="bg1"/>
                </a:solidFill>
                <a:latin typeface="Times New Roman" panose="02020603050405020304" pitchFamily="18" charset="0"/>
                <a:cs typeface="Times New Roman" panose="02020603050405020304" pitchFamily="18" charset="0"/>
              </a:rPr>
              <a:t>MacOS</a:t>
            </a:r>
            <a:r>
              <a:rPr lang="en-US" sz="4000" dirty="0">
                <a:solidFill>
                  <a:schemeClr val="bg1"/>
                </a:solidFill>
                <a:latin typeface="Times New Roman" panose="02020603050405020304" pitchFamily="18" charset="0"/>
                <a:cs typeface="Times New Roman" panose="02020603050405020304" pitchFamily="18" charset="0"/>
              </a:rPr>
              <a:t>,…)</a:t>
            </a:r>
          </a:p>
          <a:p>
            <a:pPr marL="571500" indent="-571500" algn="just">
              <a:lnSpc>
                <a:spcPct val="150000"/>
              </a:lnSpc>
              <a:buFontTx/>
              <a:buChar char="-"/>
            </a:pPr>
            <a:r>
              <a:rPr lang="en-US" sz="4000" b="1" u="sng" dirty="0" err="1">
                <a:solidFill>
                  <a:schemeClr val="bg1"/>
                </a:solidFill>
                <a:latin typeface="Times New Roman" panose="02020603050405020304" pitchFamily="18" charset="0"/>
                <a:cs typeface="Times New Roman" panose="02020603050405020304" pitchFamily="18" charset="0"/>
              </a:rPr>
              <a:t>Bước</a:t>
            </a:r>
            <a:r>
              <a:rPr lang="en-US" sz="4000" b="1" u="sng" dirty="0">
                <a:solidFill>
                  <a:schemeClr val="bg1"/>
                </a:solidFill>
                <a:latin typeface="Times New Roman" panose="02020603050405020304" pitchFamily="18" charset="0"/>
                <a:cs typeface="Times New Roman" panose="02020603050405020304" pitchFamily="18" charset="0"/>
              </a:rPr>
              <a:t> 3</a:t>
            </a:r>
            <a:r>
              <a:rPr lang="en-US" sz="4000" dirty="0">
                <a:solidFill>
                  <a:schemeClr val="bg1"/>
                </a:solidFill>
                <a:latin typeface="Times New Roman" panose="02020603050405020304" pitchFamily="18" charset="0"/>
                <a:cs typeface="Times New Roman" panose="02020603050405020304" pitchFamily="18" charset="0"/>
              </a:rPr>
              <a:t>: </a:t>
            </a:r>
            <a:r>
              <a:rPr lang="vi-VN" sz="4000" dirty="0">
                <a:solidFill>
                  <a:schemeClr val="bg1"/>
                </a:solidFill>
                <a:latin typeface="Times New Roman" panose="02020603050405020304" pitchFamily="18" charset="0"/>
                <a:cs typeface="Times New Roman" panose="02020603050405020304" pitchFamily="18" charset="0"/>
              </a:rPr>
              <a:t>Sau khi tải xong, cài đặt theo hướng dẫn.</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Graphical user interface, website&#10;&#10;Description automatically generated">
            <a:extLst>
              <a:ext uri="{FF2B5EF4-FFF2-40B4-BE49-F238E27FC236}">
                <a16:creationId xmlns:a16="http://schemas.microsoft.com/office/drawing/2014/main" xmlns="" id="{D0CB2C28-0DF9-7F9E-A084-3B7F822A4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1800" y="2094059"/>
            <a:ext cx="7315200" cy="6386991"/>
          </a:xfrm>
          <a:prstGeom prst="rect">
            <a:avLst/>
          </a:prstGeom>
        </p:spPr>
      </p:pic>
      <p:pic>
        <p:nvPicPr>
          <p:cNvPr id="5" name="Picture 4">
            <a:extLst>
              <a:ext uri="{FF2B5EF4-FFF2-40B4-BE49-F238E27FC236}">
                <a16:creationId xmlns:a16="http://schemas.microsoft.com/office/drawing/2014/main" xmlns="" id="{67E62D66-2FB6-408A-AB13-1658A3C8D616}"/>
              </a:ext>
            </a:extLst>
          </p:cNvPr>
          <p:cNvPicPr>
            <a:picLocks noChangeAspect="1"/>
          </p:cNvPicPr>
          <p:nvPr/>
        </p:nvPicPr>
        <p:blipFill>
          <a:blip r:embed="rId4"/>
          <a:srcRect/>
          <a:stretch>
            <a:fillRect/>
          </a:stretch>
        </p:blipFill>
        <p:spPr>
          <a:xfrm rot="406678">
            <a:off x="208445" y="127806"/>
            <a:ext cx="1409149" cy="10331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man-hinh-lam-viec-cua-Inkscape-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86246"/>
            <a:ext cx="15697200" cy="92981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7354A72-7F07-D4AC-7094-42BF45B1C55F}"/>
              </a:ext>
            </a:extLst>
          </p:cNvPr>
          <p:cNvSpPr txBox="1"/>
          <p:nvPr/>
        </p:nvSpPr>
        <p:spPr>
          <a:xfrm>
            <a:off x="609600" y="102605"/>
            <a:ext cx="9283065" cy="707886"/>
          </a:xfrm>
          <a:prstGeom prst="rect">
            <a:avLst/>
          </a:prstGeom>
          <a:noFill/>
        </p:spPr>
        <p:txBody>
          <a:bodyPr wrap="square">
            <a:spAutoFit/>
          </a:bodyPr>
          <a:lstStyle/>
          <a:p>
            <a:pPr algn="ctr"/>
            <a:r>
              <a:rPr lang="en-US" sz="4000" b="1" dirty="0" smtClean="0">
                <a:solidFill>
                  <a:schemeClr val="tx1"/>
                </a:solidFill>
                <a:latin typeface="Times New Roman" panose="02020603050405020304" pitchFamily="18" charset="0"/>
                <a:cs typeface="Times New Roman" panose="02020603050405020304" pitchFamily="18" charset="0"/>
              </a:rPr>
              <a:t>b. </a:t>
            </a:r>
            <a:r>
              <a:rPr lang="en-US" sz="4000" b="1" dirty="0" err="1">
                <a:solidFill>
                  <a:schemeClr val="tx1"/>
                </a:solidFill>
                <a:latin typeface="Times New Roman" panose="02020603050405020304" pitchFamily="18" charset="0"/>
                <a:cs typeface="Times New Roman" panose="02020603050405020304" pitchFamily="18" charset="0"/>
              </a:rPr>
              <a:t>Giao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Inkscape</a:t>
            </a:r>
            <a:endParaRPr lang="en-US"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68414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4098" name="Picture 2" descr="C:\Users\Administrator\Desktop\06620878fa3a2fb6e0c134a1d1b14e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461" y="5219700"/>
            <a:ext cx="4890812" cy="44863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2">
            <a:extLst>
              <a:ext uri="{FF2B5EF4-FFF2-40B4-BE49-F238E27FC236}">
                <a16:creationId xmlns:a16="http://schemas.microsoft.com/office/drawing/2014/main" xmlns="" id="{847E7D0C-AF7D-0180-3FB0-92615602156A}"/>
              </a:ext>
            </a:extLst>
          </p:cNvPr>
          <p:cNvSpPr txBox="1"/>
          <p:nvPr/>
        </p:nvSpPr>
        <p:spPr>
          <a:xfrm>
            <a:off x="10515600" y="437147"/>
            <a:ext cx="5105400" cy="1015663"/>
          </a:xfrm>
          <a:prstGeom prst="rect">
            <a:avLst/>
          </a:prstGeom>
        </p:spPr>
        <p:txBody>
          <a:bodyPr wrap="square" lIns="0" tIns="0" rIns="0" bIns="0" rtlCol="0" anchor="t">
            <a:spAutoFit/>
          </a:bodyPr>
          <a:lstStyle/>
          <a:p>
            <a:pPr algn="ctr">
              <a:spcBef>
                <a:spcPct val="0"/>
              </a:spcBef>
            </a:pPr>
            <a:r>
              <a:rPr lang="en-US" sz="6600" b="1" dirty="0">
                <a:solidFill>
                  <a:srgbClr val="C00000"/>
                </a:solidFill>
                <a:latin typeface="Times New Roman" panose="02020603050405020304" pitchFamily="18" charset="0"/>
                <a:cs typeface="Times New Roman" panose="02020603050405020304" pitchFamily="18" charset="0"/>
              </a:rPr>
              <a:t>KHỞI ĐỘNG</a:t>
            </a:r>
          </a:p>
        </p:txBody>
      </p:sp>
      <p:sp>
        <p:nvSpPr>
          <p:cNvPr id="11" name="TextBox 10">
            <a:extLst>
              <a:ext uri="{FF2B5EF4-FFF2-40B4-BE49-F238E27FC236}">
                <a16:creationId xmlns:a16="http://schemas.microsoft.com/office/drawing/2014/main" xmlns="" id="{9FD14CD6-F920-EB95-2CB5-B372F3C1CF09}"/>
              </a:ext>
            </a:extLst>
          </p:cNvPr>
          <p:cNvSpPr txBox="1"/>
          <p:nvPr/>
        </p:nvSpPr>
        <p:spPr>
          <a:xfrm>
            <a:off x="10515600" y="1866900"/>
            <a:ext cx="7391400" cy="5533631"/>
          </a:xfrm>
          <a:prstGeom prst="rect">
            <a:avLst/>
          </a:prstGeom>
          <a:noFill/>
          <a:ln>
            <a:solidFill>
              <a:schemeClr val="accent1">
                <a:alpha val="10000"/>
              </a:schemeClr>
            </a:solidFill>
          </a:ln>
        </p:spPr>
        <p:txBody>
          <a:bodyPr wrap="square">
            <a:spAutoFit/>
          </a:bodyPr>
          <a:lstStyle/>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Những hình ảnh này thường xuất hiện ở đâu?</a:t>
            </a:r>
          </a:p>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Hình ảnh dùng với mục đích gì?</a:t>
            </a:r>
          </a:p>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Ngành nghề nào tạo ra các </a:t>
            </a:r>
            <a:r>
              <a:rPr lang="en-US" sz="4000" b="1" dirty="0" err="1">
                <a:solidFill>
                  <a:schemeClr val="bg1"/>
                </a:solidFill>
                <a:latin typeface="+mj-lt"/>
                <a:ea typeface="Calibri" panose="020F0502020204030204" pitchFamily="34" charset="0"/>
                <a:cs typeface="Arial" panose="020B0604020202020204" pitchFamily="34" charset="0"/>
              </a:rPr>
              <a:t>hình</a:t>
            </a:r>
            <a:r>
              <a:rPr lang="en-US" sz="4000" b="1" dirty="0">
                <a:solidFill>
                  <a:schemeClr val="bg1"/>
                </a:solidFill>
                <a:latin typeface="+mj-lt"/>
                <a:ea typeface="Calibri" panose="020F0502020204030204" pitchFamily="34" charset="0"/>
                <a:cs typeface="Arial" panose="020B0604020202020204" pitchFamily="34" charset="0"/>
              </a:rPr>
              <a:t> </a:t>
            </a:r>
            <a:r>
              <a:rPr lang="vi-VN" sz="4000" b="1" dirty="0">
                <a:solidFill>
                  <a:schemeClr val="bg1"/>
                </a:solidFill>
                <a:latin typeface="+mj-lt"/>
                <a:ea typeface="Calibri" panose="020F0502020204030204" pitchFamily="34" charset="0"/>
                <a:cs typeface="Arial" panose="020B0604020202020204" pitchFamily="34" charset="0"/>
              </a:rPr>
              <a:t>ảnh này?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0" y="5143500"/>
            <a:ext cx="4872886" cy="47149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63" y="190500"/>
            <a:ext cx="4827043" cy="44342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461" y="190500"/>
            <a:ext cx="4890812" cy="4434201"/>
          </a:xfrm>
          <a:prstGeom prst="rect">
            <a:avLst/>
          </a:prstGeom>
        </p:spPr>
      </p:pic>
      <p:sp>
        <p:nvSpPr>
          <p:cNvPr id="15" name="Rectangle 14"/>
          <p:cNvSpPr/>
          <p:nvPr/>
        </p:nvSpPr>
        <p:spPr>
          <a:xfrm>
            <a:off x="2263992" y="4573369"/>
            <a:ext cx="569387" cy="646331"/>
          </a:xfrm>
          <a:prstGeom prst="rect">
            <a:avLst/>
          </a:prstGeom>
        </p:spPr>
        <p:txBody>
          <a:bodyPr wrap="none">
            <a:spAutoFit/>
          </a:bodyPr>
          <a:lstStyle/>
          <a:p>
            <a:pPr lvl="0" algn="ctr"/>
            <a:r>
              <a:rPr lang="en-US" sz="3600" b="1" dirty="0" smtClean="0">
                <a:solidFill>
                  <a:srgbClr val="7030A0"/>
                </a:solidFill>
                <a:latin typeface="Arial" panose="020B0604020202020204" pitchFamily="34" charset="0"/>
                <a:cs typeface="Arial" panose="020B0604020202020204" pitchFamily="34" charset="0"/>
              </a:rPr>
              <a:t> 1</a:t>
            </a:r>
            <a:endParaRPr lang="en-US" sz="3600" b="1" dirty="0">
              <a:solidFill>
                <a:srgbClr val="7030A0"/>
              </a:solidFill>
              <a:latin typeface="Arial" panose="020B0604020202020204" pitchFamily="34" charset="0"/>
              <a:cs typeface="Arial" panose="020B0604020202020204" pitchFamily="34" charset="0"/>
            </a:endParaRPr>
          </a:p>
        </p:txBody>
      </p:sp>
      <p:sp>
        <p:nvSpPr>
          <p:cNvPr id="16" name="Rectangle 15"/>
          <p:cNvSpPr/>
          <p:nvPr/>
        </p:nvSpPr>
        <p:spPr>
          <a:xfrm>
            <a:off x="7324479" y="4624701"/>
            <a:ext cx="569388" cy="646331"/>
          </a:xfrm>
          <a:prstGeom prst="rect">
            <a:avLst/>
          </a:prstGeom>
        </p:spPr>
        <p:txBody>
          <a:bodyPr wrap="none">
            <a:spAutoFit/>
          </a:bodyPr>
          <a:lstStyle/>
          <a:p>
            <a:pPr lvl="0" algn="ctr"/>
            <a:r>
              <a:rPr lang="en-US" sz="3600" b="1" dirty="0" smtClean="0">
                <a:solidFill>
                  <a:srgbClr val="7030A0"/>
                </a:solidFill>
                <a:latin typeface="Arial" panose="020B0604020202020204" pitchFamily="34" charset="0"/>
                <a:cs typeface="Arial" panose="020B0604020202020204" pitchFamily="34" charset="0"/>
              </a:rPr>
              <a:t> </a:t>
            </a:r>
            <a:r>
              <a:rPr lang="en-US" sz="3600" b="1" dirty="0">
                <a:solidFill>
                  <a:srgbClr val="7030A0"/>
                </a:solidFill>
                <a:latin typeface="Arial" panose="020B0604020202020204" pitchFamily="34" charset="0"/>
                <a:cs typeface="Arial" panose="020B0604020202020204" pitchFamily="34" charset="0"/>
              </a:rPr>
              <a:t>2</a:t>
            </a:r>
          </a:p>
        </p:txBody>
      </p:sp>
      <p:sp>
        <p:nvSpPr>
          <p:cNvPr id="17" name="Rectangle 16"/>
          <p:cNvSpPr/>
          <p:nvPr/>
        </p:nvSpPr>
        <p:spPr>
          <a:xfrm>
            <a:off x="2310109" y="9706072"/>
            <a:ext cx="569388" cy="646331"/>
          </a:xfrm>
          <a:prstGeom prst="rect">
            <a:avLst/>
          </a:prstGeom>
        </p:spPr>
        <p:txBody>
          <a:bodyPr wrap="none">
            <a:spAutoFit/>
          </a:bodyPr>
          <a:lstStyle/>
          <a:p>
            <a:pPr lvl="0" algn="ctr"/>
            <a:r>
              <a:rPr lang="en-US" sz="3600" b="1" dirty="0" smtClean="0">
                <a:solidFill>
                  <a:srgbClr val="7030A0"/>
                </a:solidFill>
                <a:latin typeface="Arial" panose="020B0604020202020204" pitchFamily="34" charset="0"/>
                <a:cs typeface="Arial" panose="020B0604020202020204" pitchFamily="34" charset="0"/>
              </a:rPr>
              <a:t> </a:t>
            </a:r>
            <a:r>
              <a:rPr lang="en-US" sz="3600" b="1" dirty="0">
                <a:solidFill>
                  <a:srgbClr val="7030A0"/>
                </a:solidFill>
                <a:latin typeface="Arial" panose="020B0604020202020204" pitchFamily="34" charset="0"/>
                <a:cs typeface="Arial" panose="020B0604020202020204" pitchFamily="34" charset="0"/>
              </a:rPr>
              <a:t>3</a:t>
            </a:r>
          </a:p>
        </p:txBody>
      </p:sp>
      <p:sp>
        <p:nvSpPr>
          <p:cNvPr id="18" name="Rectangle 17"/>
          <p:cNvSpPr/>
          <p:nvPr/>
        </p:nvSpPr>
        <p:spPr>
          <a:xfrm>
            <a:off x="7431612" y="9639300"/>
            <a:ext cx="569388" cy="646331"/>
          </a:xfrm>
          <a:prstGeom prst="rect">
            <a:avLst/>
          </a:prstGeom>
        </p:spPr>
        <p:txBody>
          <a:bodyPr wrap="none">
            <a:spAutoFit/>
          </a:bodyPr>
          <a:lstStyle/>
          <a:p>
            <a:pPr lvl="0" algn="ctr"/>
            <a:r>
              <a:rPr lang="en-US" sz="3600" b="1" dirty="0" smtClean="0">
                <a:solidFill>
                  <a:srgbClr val="7030A0"/>
                </a:solidFill>
                <a:latin typeface="Arial" panose="020B0604020202020204" pitchFamily="34" charset="0"/>
                <a:cs typeface="Arial" panose="020B0604020202020204" pitchFamily="34" charset="0"/>
              </a:rPr>
              <a:t> </a:t>
            </a:r>
            <a:r>
              <a:rPr lang="en-US" sz="3600" b="1"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5382378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A698A7F-7FC3-7D5D-682B-80AFB5F546D0}"/>
              </a:ext>
            </a:extLst>
          </p:cNvPr>
          <p:cNvSpPr txBox="1"/>
          <p:nvPr/>
        </p:nvSpPr>
        <p:spPr>
          <a:xfrm>
            <a:off x="1600200" y="528356"/>
            <a:ext cx="14592300" cy="861774"/>
          </a:xfrm>
          <a:prstGeom prst="rect">
            <a:avLst/>
          </a:prstGeom>
          <a:noFill/>
        </p:spPr>
        <p:txBody>
          <a:bodyPr wrap="square">
            <a:spAutoFit/>
          </a:bodyPr>
          <a:lstStyle/>
          <a:p>
            <a:pPr algn="ctr"/>
            <a:r>
              <a:rPr lang="vi-VN" sz="5000" b="1" dirty="0">
                <a:solidFill>
                  <a:srgbClr val="FF0000"/>
                </a:solidFill>
                <a:latin typeface="+mj-lt"/>
                <a:cs typeface="Arial" panose="020B0604020202020204" pitchFamily="34" charset="0"/>
              </a:rPr>
              <a:t>3. CÁC ĐỐI TƯỢNG ĐỒ HỌA CỦA HÌNH VẼ</a:t>
            </a:r>
            <a:endParaRPr lang="en-US" sz="5000" b="1" dirty="0">
              <a:solidFill>
                <a:srgbClr val="FF0000"/>
              </a:solidFill>
              <a:latin typeface="+mj-lt"/>
              <a:cs typeface="Arial" panose="020B0604020202020204" pitchFamily="34" charset="0"/>
            </a:endParaRPr>
          </a:p>
        </p:txBody>
      </p:sp>
      <p:sp>
        <p:nvSpPr>
          <p:cNvPr id="10" name="Arrow: Pentagon 9">
            <a:extLst>
              <a:ext uri="{FF2B5EF4-FFF2-40B4-BE49-F238E27FC236}">
                <a16:creationId xmlns:a16="http://schemas.microsoft.com/office/drawing/2014/main" xmlns="" id="{5D56115C-0EFF-80CD-DA74-3FE1649F9B5A}"/>
              </a:ext>
            </a:extLst>
          </p:cNvPr>
          <p:cNvSpPr/>
          <p:nvPr/>
        </p:nvSpPr>
        <p:spPr>
          <a:xfrm>
            <a:off x="0" y="1831896"/>
            <a:ext cx="6019800" cy="797004"/>
          </a:xfrm>
          <a:prstGeom prst="homePlate">
            <a:avLst/>
          </a:prstGeom>
          <a:solidFill>
            <a:srgbClr val="A8D6CE"/>
          </a:solidFill>
          <a:ln>
            <a:solidFill>
              <a:srgbClr val="A8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Hoạt</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nhóm</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DE895C6-35A5-D681-8239-6570A6228ABD}"/>
              </a:ext>
            </a:extLst>
          </p:cNvPr>
          <p:cNvSpPr txBox="1"/>
          <p:nvPr/>
        </p:nvSpPr>
        <p:spPr>
          <a:xfrm>
            <a:off x="502920" y="3280854"/>
            <a:ext cx="12874445" cy="6441572"/>
          </a:xfrm>
          <a:prstGeom prst="rect">
            <a:avLst/>
          </a:prstGeom>
          <a:noFill/>
        </p:spPr>
        <p:txBody>
          <a:bodyPr wrap="square">
            <a:spAutoFit/>
          </a:bodyPr>
          <a:lstStyle/>
          <a:p>
            <a:pPr algn="just">
              <a:lnSpc>
                <a:spcPct val="150000"/>
              </a:lnSpc>
            </a:pPr>
            <a:r>
              <a:rPr lang="en-US" sz="4000" b="1" dirty="0" err="1">
                <a:solidFill>
                  <a:srgbClr val="000000"/>
                </a:solidFill>
                <a:latin typeface="Times New Roman" panose="02020603050405020304" pitchFamily="18" charset="0"/>
                <a:cs typeface="Times New Roman" panose="02020603050405020304" pitchFamily="18" charset="0"/>
              </a:rPr>
              <a:t>Hoạt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động</a:t>
            </a:r>
            <a:r>
              <a:rPr lang="en-US" sz="4000" b="1" dirty="0">
                <a:solidFill>
                  <a:srgbClr val="000000"/>
                </a:solidFill>
                <a:latin typeface="Times New Roman" panose="02020603050405020304" pitchFamily="18" charset="0"/>
                <a:cs typeface="Times New Roman" panose="02020603050405020304" pitchFamily="18" charset="0"/>
              </a:rPr>
              <a:t> 3: </a:t>
            </a:r>
            <a:r>
              <a:rPr lang="vi-VN" sz="4000" dirty="0">
                <a:solidFill>
                  <a:srgbClr val="000000"/>
                </a:solidFill>
                <a:latin typeface="Times New Roman" panose="02020603050405020304" pitchFamily="18" charset="0"/>
                <a:cs typeface="Times New Roman" panose="02020603050405020304" pitchFamily="18" charset="0"/>
              </a:rPr>
              <a:t>Nếu chúng ta có một quả dưa hấu và một quả cam ở trên bàn. Xác định xem cần xếp hai quả này như thế nào để:</a:t>
            </a: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a) Nhìn thấy đủ cả hai quả, không quả nào bị che khuất</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b) Chỉ nhìn thấy quả dưa hấu</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c) Nhìn thấy đủ quả cam, quả dưa hấu bị che một phần.</a:t>
            </a: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000" dirty="0">
                <a:latin typeface="Times New Roman" panose="02020603050405020304" pitchFamily="18" charset="0"/>
                <a:cs typeface="Times New Roman" panose="02020603050405020304" pitchFamily="18" charset="0"/>
              </a:rPr>
              <a:t>d) Nhìn thấy đủ quả dưa hấu, quả cam bị che một phần</a:t>
            </a:r>
            <a:endParaRPr lang="en-US" sz="4000" dirty="0">
              <a:latin typeface="Times New Roman" panose="02020603050405020304" pitchFamily="18" charset="0"/>
              <a:cs typeface="Times New Roman" panose="02020603050405020304" pitchFamily="18" charset="0"/>
            </a:endParaRPr>
          </a:p>
        </p:txBody>
      </p:sp>
      <p:pic>
        <p:nvPicPr>
          <p:cNvPr id="16" name="Picture 22">
            <a:extLst>
              <a:ext uri="{FF2B5EF4-FFF2-40B4-BE49-F238E27FC236}">
                <a16:creationId xmlns:a16="http://schemas.microsoft.com/office/drawing/2014/main" xmlns="" id="{4D97FD4E-7510-EFBD-7944-BD977690C1E5}"/>
              </a:ext>
            </a:extLst>
          </p:cNvPr>
          <p:cNvPicPr>
            <a:picLocks noChangeAspect="1"/>
          </p:cNvPicPr>
          <p:nvPr/>
        </p:nvPicPr>
        <p:blipFill>
          <a:blip r:embed="rId2"/>
          <a:srcRect/>
          <a:stretch>
            <a:fillRect/>
          </a:stretch>
        </p:blipFill>
        <p:spPr>
          <a:xfrm>
            <a:off x="13507550" y="3280854"/>
            <a:ext cx="4277530" cy="3592386"/>
          </a:xfrm>
          <a:prstGeom prst="rect">
            <a:avLst/>
          </a:prstGeom>
        </p:spPr>
      </p:pic>
      <p:pic>
        <p:nvPicPr>
          <p:cNvPr id="17" name="Picture 8">
            <a:extLst>
              <a:ext uri="{FF2B5EF4-FFF2-40B4-BE49-F238E27FC236}">
                <a16:creationId xmlns:a16="http://schemas.microsoft.com/office/drawing/2014/main" xmlns="" id="{9EAD0200-B44B-4936-187F-DEF7CAB709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6991609"/>
            <a:ext cx="3090034" cy="2730817"/>
          </a:xfrm>
          <a:prstGeom prst="rect">
            <a:avLst/>
          </a:prstGeom>
        </p:spPr>
      </p:pic>
      <p:pic>
        <p:nvPicPr>
          <p:cNvPr id="7" name="Picture 6">
            <a:extLst>
              <a:ext uri="{FF2B5EF4-FFF2-40B4-BE49-F238E27FC236}">
                <a16:creationId xmlns:a16="http://schemas.microsoft.com/office/drawing/2014/main" xmlns="" id="{67E62D66-2FB6-408A-AB13-1658A3C8D616}"/>
              </a:ext>
            </a:extLst>
          </p:cNvPr>
          <p:cNvPicPr>
            <a:picLocks noChangeAspect="1"/>
          </p:cNvPicPr>
          <p:nvPr/>
        </p:nvPicPr>
        <p:blipFill>
          <a:blip r:embed="rId5"/>
          <a:srcRect/>
          <a:stretch>
            <a:fillRect/>
          </a:stretch>
        </p:blipFill>
        <p:spPr>
          <a:xfrm rot="406678">
            <a:off x="55685" y="99706"/>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5" name="Picture 20">
            <a:extLst>
              <a:ext uri="{FF2B5EF4-FFF2-40B4-BE49-F238E27FC236}">
                <a16:creationId xmlns:a16="http://schemas.microsoft.com/office/drawing/2014/main" xmlns="" id="{B31EF3C9-5533-B28A-95A1-2B45CC86A0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4526038"/>
            <a:ext cx="7879084" cy="3581400"/>
          </a:xfrm>
          <a:prstGeom prst="rect">
            <a:avLst/>
          </a:prstGeom>
        </p:spPr>
      </p:pic>
      <p:pic>
        <p:nvPicPr>
          <p:cNvPr id="16" name="Picture 18">
            <a:extLst>
              <a:ext uri="{FF2B5EF4-FFF2-40B4-BE49-F238E27FC236}">
                <a16:creationId xmlns:a16="http://schemas.microsoft.com/office/drawing/2014/main" xmlns="" id="{5782EB94-E654-08F0-A3A4-E58F81447773}"/>
              </a:ext>
            </a:extLst>
          </p:cNvPr>
          <p:cNvPicPr>
            <a:picLocks noChangeAspect="1"/>
          </p:cNvPicPr>
          <p:nvPr/>
        </p:nvPicPr>
        <p:blipFill>
          <a:blip r:embed="rId4"/>
          <a:srcRect/>
          <a:stretch>
            <a:fillRect/>
          </a:stretch>
        </p:blipFill>
        <p:spPr>
          <a:xfrm>
            <a:off x="4250896" y="2414354"/>
            <a:ext cx="2683303" cy="2928571"/>
          </a:xfrm>
          <a:prstGeom prst="rect">
            <a:avLst/>
          </a:prstGeom>
        </p:spPr>
      </p:pic>
      <p:pic>
        <p:nvPicPr>
          <p:cNvPr id="17" name="Picture 11">
            <a:extLst>
              <a:ext uri="{FF2B5EF4-FFF2-40B4-BE49-F238E27FC236}">
                <a16:creationId xmlns:a16="http://schemas.microsoft.com/office/drawing/2014/main" xmlns="" id="{8F576D09-754B-5271-B708-B763389D10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27302" y="3490313"/>
            <a:ext cx="1530720" cy="1852612"/>
          </a:xfrm>
          <a:prstGeom prst="rect">
            <a:avLst/>
          </a:prstGeom>
        </p:spPr>
      </p:pic>
      <p:pic>
        <p:nvPicPr>
          <p:cNvPr id="18" name="Picture 20">
            <a:extLst>
              <a:ext uri="{FF2B5EF4-FFF2-40B4-BE49-F238E27FC236}">
                <a16:creationId xmlns:a16="http://schemas.microsoft.com/office/drawing/2014/main" xmlns="" id="{8A57D0C9-3154-1C66-3AAE-C08E1DA2F2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23118" y="4526038"/>
            <a:ext cx="7879084" cy="3581400"/>
          </a:xfrm>
          <a:prstGeom prst="rect">
            <a:avLst/>
          </a:prstGeom>
        </p:spPr>
      </p:pic>
      <p:sp>
        <p:nvSpPr>
          <p:cNvPr id="20" name="TextBox 19">
            <a:extLst>
              <a:ext uri="{FF2B5EF4-FFF2-40B4-BE49-F238E27FC236}">
                <a16:creationId xmlns:a16="http://schemas.microsoft.com/office/drawing/2014/main" xmlns="" id="{35CB4774-6BA1-A0BC-D14F-A1D97CEF31EA}"/>
              </a:ext>
            </a:extLst>
          </p:cNvPr>
          <p:cNvSpPr txBox="1"/>
          <p:nvPr/>
        </p:nvSpPr>
        <p:spPr>
          <a:xfrm>
            <a:off x="1202896" y="8352243"/>
            <a:ext cx="6096000" cy="901593"/>
          </a:xfrm>
          <a:prstGeom prst="rect">
            <a:avLst/>
          </a:prstGeom>
          <a:noFill/>
        </p:spPr>
        <p:txBody>
          <a:bodyPr wrap="square">
            <a:spAutoFit/>
          </a:bodyPr>
          <a:lstStyle/>
          <a:p>
            <a:pPr algn="ctr">
              <a:lnSpc>
                <a:spcPct val="150000"/>
              </a:lnSpc>
            </a:pP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a </a:t>
            </a:r>
            <a:r>
              <a:rPr lang="en-US" sz="4000" dirty="0" err="1">
                <a:solidFill>
                  <a:srgbClr val="000000"/>
                </a:solidFill>
                <a:latin typeface="Times New Roman" panose="02020603050405020304" pitchFamily="18" charset="0"/>
                <a:cs typeface="Times New Roman" panose="02020603050405020304" pitchFamily="18" charset="0"/>
              </a:rPr>
              <a:t>x</a:t>
            </a:r>
            <a:r>
              <a:rPr lang="en-US" sz="4000" dirty="0" err="1" smtClean="0">
                <a:solidFill>
                  <a:srgbClr val="000000"/>
                </a:solidFill>
                <a:latin typeface="Times New Roman" panose="02020603050405020304" pitchFamily="18" charset="0"/>
                <a:cs typeface="Times New Roman" panose="02020603050405020304" pitchFamily="18" charset="0"/>
              </a:rPr>
              <a:t>ếp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ngang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nhau</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6CD1499-1AC4-D15B-4C01-0F4676649EF0}"/>
              </a:ext>
            </a:extLst>
          </p:cNvPr>
          <p:cNvSpPr txBox="1"/>
          <p:nvPr/>
        </p:nvSpPr>
        <p:spPr>
          <a:xfrm>
            <a:off x="10614660" y="7890577"/>
            <a:ext cx="6096000" cy="1828386"/>
          </a:xfrm>
          <a:prstGeom prst="rect">
            <a:avLst/>
          </a:prstGeom>
          <a:noFill/>
        </p:spPr>
        <p:txBody>
          <a:bodyPr wrap="square">
            <a:spAutoFit/>
          </a:bodyPr>
          <a:lstStyle/>
          <a:p>
            <a:pPr algn="ctr">
              <a:lnSpc>
                <a:spcPct val="150000"/>
              </a:lnSpc>
            </a:pP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b </a:t>
            </a:r>
            <a:r>
              <a:rPr lang="en-US" sz="4000" dirty="0">
                <a:solidFill>
                  <a:srgbClr val="000000"/>
                </a:solidFill>
                <a:latin typeface="Times New Roman" panose="02020603050405020304" pitchFamily="18" charset="0"/>
                <a:cs typeface="Times New Roman" panose="02020603050405020304" pitchFamily="18" charset="0"/>
              </a:rPr>
              <a:t>x</a:t>
            </a:r>
            <a:r>
              <a:rPr lang="vi-VN" sz="4000" dirty="0" smtClean="0">
                <a:solidFill>
                  <a:srgbClr val="000000"/>
                </a:solidFill>
                <a:latin typeface="Times New Roman" panose="02020603050405020304" pitchFamily="18" charset="0"/>
                <a:cs typeface="Times New Roman" panose="02020603050405020304" pitchFamily="18" charset="0"/>
              </a:rPr>
              <a:t>ếp </a:t>
            </a:r>
            <a:r>
              <a:rPr lang="vi-VN" sz="4000" dirty="0">
                <a:solidFill>
                  <a:srgbClr val="000000"/>
                </a:solidFill>
                <a:latin typeface="Times New Roman" panose="02020603050405020304" pitchFamily="18" charset="0"/>
                <a:cs typeface="Times New Roman" panose="02020603050405020304" pitchFamily="18" charset="0"/>
              </a:rPr>
              <a:t>quả cam hoàn toàn nằm sau quả dưa.</a:t>
            </a:r>
          </a:p>
        </p:txBody>
      </p:sp>
      <p:pic>
        <p:nvPicPr>
          <p:cNvPr id="22" name="Picture 11">
            <a:extLst>
              <a:ext uri="{FF2B5EF4-FFF2-40B4-BE49-F238E27FC236}">
                <a16:creationId xmlns:a16="http://schemas.microsoft.com/office/drawing/2014/main" xmlns="" id="{490EDAB8-3B34-2307-11DD-8DECB5EDE4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25400" y="3086100"/>
            <a:ext cx="1530720" cy="1852612"/>
          </a:xfrm>
          <a:prstGeom prst="rect">
            <a:avLst/>
          </a:prstGeom>
        </p:spPr>
      </p:pic>
      <p:pic>
        <p:nvPicPr>
          <p:cNvPr id="23" name="Picture 18">
            <a:extLst>
              <a:ext uri="{FF2B5EF4-FFF2-40B4-BE49-F238E27FC236}">
                <a16:creationId xmlns:a16="http://schemas.microsoft.com/office/drawing/2014/main" xmlns="" id="{E007BE0A-B3DC-17AC-8AA9-30995D615180}"/>
              </a:ext>
            </a:extLst>
          </p:cNvPr>
          <p:cNvPicPr>
            <a:picLocks noChangeAspect="1"/>
          </p:cNvPicPr>
          <p:nvPr/>
        </p:nvPicPr>
        <p:blipFill>
          <a:blip r:embed="rId4"/>
          <a:srcRect/>
          <a:stretch>
            <a:fillRect/>
          </a:stretch>
        </p:blipFill>
        <p:spPr>
          <a:xfrm>
            <a:off x="12149108" y="2548120"/>
            <a:ext cx="2683303" cy="2928571"/>
          </a:xfrm>
          <a:prstGeom prst="rect">
            <a:avLst/>
          </a:prstGeom>
        </p:spPr>
      </p:pic>
      <p:sp>
        <p:nvSpPr>
          <p:cNvPr id="2" name="Rectangle 1"/>
          <p:cNvSpPr/>
          <p:nvPr/>
        </p:nvSpPr>
        <p:spPr>
          <a:xfrm>
            <a:off x="685800" y="1090915"/>
            <a:ext cx="7221107" cy="1323439"/>
          </a:xfrm>
          <a:prstGeom prst="rect">
            <a:avLst/>
          </a:prstGeom>
        </p:spPr>
        <p:txBody>
          <a:bodyPr wrap="square">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a) </a:t>
            </a:r>
            <a:r>
              <a:rPr lang="vi-VN" sz="4000" b="1" dirty="0" smtClean="0">
                <a:solidFill>
                  <a:srgbClr val="0070C0"/>
                </a:solidFill>
                <a:latin typeface="Times New Roman" panose="02020603050405020304" pitchFamily="18" charset="0"/>
                <a:cs typeface="Times New Roman" panose="02020603050405020304" pitchFamily="18" charset="0"/>
              </a:rPr>
              <a:t>Nhìn </a:t>
            </a:r>
            <a:r>
              <a:rPr lang="vi-VN" sz="4000" b="1" dirty="0">
                <a:solidFill>
                  <a:srgbClr val="0070C0"/>
                </a:solidFill>
                <a:latin typeface="Times New Roman" panose="02020603050405020304" pitchFamily="18" charset="0"/>
                <a:cs typeface="Times New Roman" panose="02020603050405020304" pitchFamily="18" charset="0"/>
              </a:rPr>
              <a:t>thấy đủ cả hai quả, không quả nào bị che khuất</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316454" y="1320026"/>
            <a:ext cx="6817892" cy="916982"/>
          </a:xfrm>
          <a:prstGeom prst="rect">
            <a:avLst/>
          </a:prstGeom>
        </p:spPr>
        <p:txBody>
          <a:bodyPr wrap="none">
            <a:spAutoFit/>
          </a:bodyPr>
          <a:lstStyle/>
          <a:p>
            <a:pPr algn="just">
              <a:lnSpc>
                <a:spcPct val="150000"/>
              </a:lnSpc>
            </a:pPr>
            <a:r>
              <a:rPr lang="vi-VN" sz="4000" b="1" dirty="0">
                <a:solidFill>
                  <a:srgbClr val="0070C0"/>
                </a:solidFill>
                <a:latin typeface="+mj-lt"/>
                <a:cs typeface="Arial" panose="020B0604020202020204" pitchFamily="34" charset="0"/>
              </a:rPr>
              <a:t>b) Chỉ nhìn thấy quả dưa hấu</a:t>
            </a:r>
            <a:r>
              <a:rPr lang="en-US" sz="4000" b="1" dirty="0">
                <a:solidFill>
                  <a:srgbClr val="0070C0"/>
                </a:solidFill>
                <a:latin typeface="+mj-lt"/>
                <a:cs typeface="Arial" panose="020B0604020202020204" pitchFamily="34" charset="0"/>
              </a:rPr>
              <a:t>.</a:t>
            </a:r>
            <a:endParaRPr lang="vi-VN" sz="4000" b="1" dirty="0">
              <a:solidFill>
                <a:srgbClr val="0070C0"/>
              </a:solidFill>
              <a:latin typeface="+mj-lt"/>
              <a:cs typeface="Arial" panose="020B0604020202020204" pitchFamily="34" charset="0"/>
            </a:endParaRPr>
          </a:p>
        </p:txBody>
      </p:sp>
      <p:pic>
        <p:nvPicPr>
          <p:cNvPr id="12" name="Picture 11">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65846" y="101962"/>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5" name="Picture 20">
            <a:extLst>
              <a:ext uri="{FF2B5EF4-FFF2-40B4-BE49-F238E27FC236}">
                <a16:creationId xmlns:a16="http://schemas.microsoft.com/office/drawing/2014/main" xmlns="" id="{B31EF3C9-5533-B28A-95A1-2B45CC86A0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4526038"/>
            <a:ext cx="7879084" cy="3581400"/>
          </a:xfrm>
          <a:prstGeom prst="rect">
            <a:avLst/>
          </a:prstGeom>
        </p:spPr>
      </p:pic>
      <p:pic>
        <p:nvPicPr>
          <p:cNvPr id="16" name="Picture 18">
            <a:extLst>
              <a:ext uri="{FF2B5EF4-FFF2-40B4-BE49-F238E27FC236}">
                <a16:creationId xmlns:a16="http://schemas.microsoft.com/office/drawing/2014/main" xmlns="" id="{5782EB94-E654-08F0-A3A4-E58F81447773}"/>
              </a:ext>
            </a:extLst>
          </p:cNvPr>
          <p:cNvPicPr>
            <a:picLocks noChangeAspect="1"/>
          </p:cNvPicPr>
          <p:nvPr/>
        </p:nvPicPr>
        <p:blipFill>
          <a:blip r:embed="rId4"/>
          <a:srcRect/>
          <a:stretch>
            <a:fillRect/>
          </a:stretch>
        </p:blipFill>
        <p:spPr>
          <a:xfrm>
            <a:off x="3283690" y="2338406"/>
            <a:ext cx="2683303" cy="2928571"/>
          </a:xfrm>
          <a:prstGeom prst="rect">
            <a:avLst/>
          </a:prstGeom>
        </p:spPr>
      </p:pic>
      <p:pic>
        <p:nvPicPr>
          <p:cNvPr id="17" name="Picture 11">
            <a:extLst>
              <a:ext uri="{FF2B5EF4-FFF2-40B4-BE49-F238E27FC236}">
                <a16:creationId xmlns:a16="http://schemas.microsoft.com/office/drawing/2014/main" xmlns="" id="{8F576D09-754B-5271-B708-B763389D10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9981" y="3414365"/>
            <a:ext cx="1530720" cy="1852612"/>
          </a:xfrm>
          <a:prstGeom prst="rect">
            <a:avLst/>
          </a:prstGeom>
        </p:spPr>
      </p:pic>
      <p:pic>
        <p:nvPicPr>
          <p:cNvPr id="18" name="Picture 20">
            <a:extLst>
              <a:ext uri="{FF2B5EF4-FFF2-40B4-BE49-F238E27FC236}">
                <a16:creationId xmlns:a16="http://schemas.microsoft.com/office/drawing/2014/main" xmlns="" id="{8A57D0C9-3154-1C66-3AAE-C08E1DA2F2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23118" y="4526038"/>
            <a:ext cx="7879084" cy="3581400"/>
          </a:xfrm>
          <a:prstGeom prst="rect">
            <a:avLst/>
          </a:prstGeom>
        </p:spPr>
      </p:pic>
      <p:sp>
        <p:nvSpPr>
          <p:cNvPr id="20" name="TextBox 19">
            <a:extLst>
              <a:ext uri="{FF2B5EF4-FFF2-40B4-BE49-F238E27FC236}">
                <a16:creationId xmlns:a16="http://schemas.microsoft.com/office/drawing/2014/main" xmlns="" id="{35CB4774-6BA1-A0BC-D14F-A1D97CEF31EA}"/>
              </a:ext>
            </a:extLst>
          </p:cNvPr>
          <p:cNvSpPr txBox="1"/>
          <p:nvPr/>
        </p:nvSpPr>
        <p:spPr>
          <a:xfrm>
            <a:off x="1314023" y="7890577"/>
            <a:ext cx="5873746" cy="1828386"/>
          </a:xfrm>
          <a:prstGeom prst="rect">
            <a:avLst/>
          </a:prstGeom>
          <a:noFill/>
        </p:spPr>
        <p:txBody>
          <a:bodyPr wrap="square">
            <a:spAutoFit/>
          </a:bodyPr>
          <a:lstStyle/>
          <a:p>
            <a:pPr algn="ctr">
              <a:lnSpc>
                <a:spcPct val="150000"/>
              </a:lnSpc>
            </a:pP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c </a:t>
            </a:r>
            <a:r>
              <a:rPr lang="en-US" sz="4000" dirty="0" err="1">
                <a:solidFill>
                  <a:srgbClr val="000000"/>
                </a:solidFill>
                <a:latin typeface="Times New Roman" panose="02020603050405020304" pitchFamily="18" charset="0"/>
                <a:cs typeface="Times New Roman" panose="02020603050405020304" pitchFamily="18" charset="0"/>
              </a:rPr>
              <a:t>x</a:t>
            </a:r>
            <a:r>
              <a:rPr lang="en-US" sz="4000" dirty="0" err="1" smtClean="0">
                <a:solidFill>
                  <a:srgbClr val="000000"/>
                </a:solidFill>
                <a:latin typeface="Times New Roman" panose="02020603050405020304" pitchFamily="18" charset="0"/>
                <a:cs typeface="Times New Roman" panose="02020603050405020304" pitchFamily="18" charset="0"/>
              </a:rPr>
              <a:t>ếp</a:t>
            </a:r>
            <a:r>
              <a:rPr lang="vi-VN" sz="4000" dirty="0" smtClean="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quả dưa hấu ở phía sau quả cam</a:t>
            </a:r>
            <a:r>
              <a:rPr lang="en-US" sz="4000" dirty="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6CD1499-1AC4-D15B-4C01-0F4676649EF0}"/>
              </a:ext>
            </a:extLst>
          </p:cNvPr>
          <p:cNvSpPr txBox="1"/>
          <p:nvPr/>
        </p:nvSpPr>
        <p:spPr>
          <a:xfrm>
            <a:off x="9193107" y="7890577"/>
            <a:ext cx="8751407" cy="1828386"/>
          </a:xfrm>
          <a:prstGeom prst="rect">
            <a:avLst/>
          </a:prstGeom>
          <a:noFill/>
        </p:spPr>
        <p:txBody>
          <a:bodyPr wrap="square">
            <a:spAutoFit/>
          </a:bodyPr>
          <a:lstStyle/>
          <a:p>
            <a:pPr algn="ctr">
              <a:lnSpc>
                <a:spcPct val="150000"/>
              </a:lnSpc>
            </a:pP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vi-VN" sz="4000" dirty="0" smtClean="0">
                <a:solidFill>
                  <a:srgbClr val="000000"/>
                </a:solidFill>
                <a:latin typeface="Times New Roman" panose="02020603050405020304" pitchFamily="18" charset="0"/>
                <a:cs typeface="Times New Roman" panose="02020603050405020304" pitchFamily="18" charset="0"/>
              </a:rPr>
              <a:t>d </a:t>
            </a:r>
            <a:r>
              <a:rPr lang="en-US" sz="4000" dirty="0">
                <a:solidFill>
                  <a:srgbClr val="000000"/>
                </a:solidFill>
                <a:latin typeface="Times New Roman" panose="02020603050405020304" pitchFamily="18" charset="0"/>
                <a:cs typeface="Times New Roman" panose="02020603050405020304" pitchFamily="18" charset="0"/>
              </a:rPr>
              <a:t>x</a:t>
            </a:r>
            <a:r>
              <a:rPr lang="vi-VN" sz="4000" dirty="0" smtClean="0">
                <a:solidFill>
                  <a:srgbClr val="000000"/>
                </a:solidFill>
                <a:latin typeface="Times New Roman" panose="02020603050405020304" pitchFamily="18" charset="0"/>
                <a:cs typeface="Times New Roman" panose="02020603050405020304" pitchFamily="18" charset="0"/>
              </a:rPr>
              <a:t>ếp </a:t>
            </a:r>
            <a:r>
              <a:rPr lang="vi-VN" sz="4000" dirty="0">
                <a:solidFill>
                  <a:srgbClr val="000000"/>
                </a:solidFill>
                <a:latin typeface="Times New Roman" panose="02020603050405020304" pitchFamily="18" charset="0"/>
                <a:cs typeface="Times New Roman" panose="02020603050405020304" pitchFamily="18" charset="0"/>
              </a:rPr>
              <a:t>quả dưa hấu trước, quả cam phía sau lệch ra ngoài một phần.</a:t>
            </a:r>
          </a:p>
        </p:txBody>
      </p:sp>
      <p:pic>
        <p:nvPicPr>
          <p:cNvPr id="22" name="Picture 11">
            <a:extLst>
              <a:ext uri="{FF2B5EF4-FFF2-40B4-BE49-F238E27FC236}">
                <a16:creationId xmlns:a16="http://schemas.microsoft.com/office/drawing/2014/main" xmlns="" id="{490EDAB8-3B34-2307-11DD-8DECB5EDE4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814235" y="3086099"/>
            <a:ext cx="1530720" cy="1852612"/>
          </a:xfrm>
          <a:prstGeom prst="rect">
            <a:avLst/>
          </a:prstGeom>
        </p:spPr>
      </p:pic>
      <p:pic>
        <p:nvPicPr>
          <p:cNvPr id="23" name="Picture 18">
            <a:extLst>
              <a:ext uri="{FF2B5EF4-FFF2-40B4-BE49-F238E27FC236}">
                <a16:creationId xmlns:a16="http://schemas.microsoft.com/office/drawing/2014/main" xmlns="" id="{E007BE0A-B3DC-17AC-8AA9-30995D615180}"/>
              </a:ext>
            </a:extLst>
          </p:cNvPr>
          <p:cNvPicPr>
            <a:picLocks noChangeAspect="1"/>
          </p:cNvPicPr>
          <p:nvPr/>
        </p:nvPicPr>
        <p:blipFill>
          <a:blip r:embed="rId4"/>
          <a:srcRect/>
          <a:stretch>
            <a:fillRect/>
          </a:stretch>
        </p:blipFill>
        <p:spPr>
          <a:xfrm>
            <a:off x="12564355" y="2548119"/>
            <a:ext cx="2683303" cy="2928571"/>
          </a:xfrm>
          <a:prstGeom prst="rect">
            <a:avLst/>
          </a:prstGeom>
        </p:spPr>
      </p:pic>
      <p:sp>
        <p:nvSpPr>
          <p:cNvPr id="2" name="Rectangle 1"/>
          <p:cNvSpPr/>
          <p:nvPr/>
        </p:nvSpPr>
        <p:spPr>
          <a:xfrm>
            <a:off x="75868" y="1025275"/>
            <a:ext cx="7884320" cy="1754326"/>
          </a:xfrm>
          <a:prstGeom prst="rect">
            <a:avLst/>
          </a:prstGeom>
        </p:spPr>
        <p:txBody>
          <a:bodyPr wrap="square">
            <a:spAutoFit/>
          </a:bodyPr>
          <a:lstStyle/>
          <a:p>
            <a:pPr algn="just">
              <a:lnSpc>
                <a:spcPct val="150000"/>
              </a:lnSpc>
            </a:pPr>
            <a:r>
              <a:rPr lang="vi-VN" sz="3600" b="1" dirty="0">
                <a:solidFill>
                  <a:srgbClr val="0070C0"/>
                </a:solidFill>
                <a:latin typeface="+mj-lt"/>
                <a:cs typeface="Arial" panose="020B0604020202020204" pitchFamily="34" charset="0"/>
              </a:rPr>
              <a:t>c) Nhìn thấy đủ quả cam, quả dưa hấu bị che một phần.</a:t>
            </a:r>
            <a:endParaRPr lang="en-US" sz="3600" b="1" dirty="0">
              <a:solidFill>
                <a:srgbClr val="0070C0"/>
              </a:solidFill>
              <a:latin typeface="+mj-lt"/>
              <a:cs typeface="Arial" panose="020B0604020202020204" pitchFamily="34" charset="0"/>
            </a:endParaRPr>
          </a:p>
        </p:txBody>
      </p:sp>
      <p:sp>
        <p:nvSpPr>
          <p:cNvPr id="3" name="Rectangle 2"/>
          <p:cNvSpPr/>
          <p:nvPr/>
        </p:nvSpPr>
        <p:spPr>
          <a:xfrm>
            <a:off x="9306120" y="867142"/>
            <a:ext cx="6314879" cy="1754326"/>
          </a:xfrm>
          <a:prstGeom prst="rect">
            <a:avLst/>
          </a:prstGeom>
        </p:spPr>
        <p:txBody>
          <a:bodyPr wrap="square">
            <a:spAutoFit/>
          </a:bodyPr>
          <a:lstStyle/>
          <a:p>
            <a:pPr algn="just">
              <a:lnSpc>
                <a:spcPct val="150000"/>
              </a:lnSpc>
            </a:pPr>
            <a:r>
              <a:rPr lang="vi-VN" sz="3600" b="1" dirty="0">
                <a:solidFill>
                  <a:srgbClr val="0070C0"/>
                </a:solidFill>
                <a:latin typeface="+mj-lt"/>
                <a:cs typeface="Arial" panose="020B0604020202020204" pitchFamily="34" charset="0"/>
              </a:rPr>
              <a:t>d) Nhìn thấy đủ quả dưa hấu, quả cam bị che một phần</a:t>
            </a:r>
            <a:endParaRPr lang="en-US" sz="3600" b="1" dirty="0">
              <a:solidFill>
                <a:srgbClr val="0070C0"/>
              </a:solidFill>
              <a:latin typeface="+mj-lt"/>
              <a:cs typeface="Arial" panose="020B0604020202020204" pitchFamily="34" charset="0"/>
            </a:endParaRPr>
          </a:p>
        </p:txBody>
      </p:sp>
      <p:pic>
        <p:nvPicPr>
          <p:cNvPr id="12" name="Picture 11">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116314" y="129849"/>
            <a:ext cx="1535664" cy="1034587"/>
          </a:xfrm>
          <a:prstGeom prst="rect">
            <a:avLst/>
          </a:prstGeom>
        </p:spPr>
      </p:pic>
    </p:spTree>
    <p:extLst>
      <p:ext uri="{BB962C8B-B14F-4D97-AF65-F5344CB8AC3E}">
        <p14:creationId xmlns:p14="http://schemas.microsoft.com/office/powerpoint/2010/main" val="598848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15681" y="-1824136"/>
            <a:ext cx="2179242" cy="1211113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21890" y="5753100"/>
            <a:ext cx="8066110" cy="4912994"/>
          </a:xfrm>
          <a:prstGeom prst="rect">
            <a:avLst/>
          </a:prstGeom>
        </p:spPr>
      </p:pic>
      <p:grpSp>
        <p:nvGrpSpPr>
          <p:cNvPr id="10" name="Group 9">
            <a:extLst>
              <a:ext uri="{FF2B5EF4-FFF2-40B4-BE49-F238E27FC236}">
                <a16:creationId xmlns:a16="http://schemas.microsoft.com/office/drawing/2014/main" xmlns="" id="{0B191414-420F-7404-0F0F-714B2481563E}"/>
              </a:ext>
            </a:extLst>
          </p:cNvPr>
          <p:cNvGrpSpPr/>
          <p:nvPr/>
        </p:nvGrpSpPr>
        <p:grpSpPr>
          <a:xfrm>
            <a:off x="8305800" y="495300"/>
            <a:ext cx="9119213" cy="5470949"/>
            <a:chOff x="-499141" y="2238266"/>
            <a:chExt cx="9728813" cy="5470949"/>
          </a:xfrm>
        </p:grpSpPr>
        <p:grpSp>
          <p:nvGrpSpPr>
            <p:cNvPr id="11" name="Group 2">
              <a:extLst>
                <a:ext uri="{FF2B5EF4-FFF2-40B4-BE49-F238E27FC236}">
                  <a16:creationId xmlns:a16="http://schemas.microsoft.com/office/drawing/2014/main" xmlns="" id="{C543F1A2-62A6-0E9A-1F3A-C4A02FDEB315}"/>
                </a:ext>
              </a:extLst>
            </p:cNvPr>
            <p:cNvGrpSpPr>
              <a:grpSpLocks noChangeAspect="1"/>
            </p:cNvGrpSpPr>
            <p:nvPr/>
          </p:nvGrpSpPr>
          <p:grpSpPr>
            <a:xfrm>
              <a:off x="-499141" y="2238266"/>
              <a:ext cx="9728813" cy="5470949"/>
              <a:chOff x="-1424122" y="524088"/>
              <a:chExt cx="8334904" cy="4687091"/>
            </a:xfrm>
          </p:grpSpPr>
          <p:sp>
            <p:nvSpPr>
              <p:cNvPr id="13" name="Freeform 3">
                <a:extLst>
                  <a:ext uri="{FF2B5EF4-FFF2-40B4-BE49-F238E27FC236}">
                    <a16:creationId xmlns:a16="http://schemas.microsoft.com/office/drawing/2014/main" xmlns="" id="{C24A817A-85B8-F11F-98A3-082496B1F571}"/>
                  </a:ext>
                </a:extLst>
              </p:cNvPr>
              <p:cNvSpPr/>
              <p:nvPr/>
            </p:nvSpPr>
            <p:spPr>
              <a:xfrm>
                <a:off x="-1424122" y="524088"/>
                <a:ext cx="8334904" cy="4687091"/>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chemeClr val="bg1"/>
              </a:solidFill>
            </p:spPr>
          </p:sp>
        </p:grpSp>
        <p:sp>
          <p:nvSpPr>
            <p:cNvPr id="12" name="TextBox 11">
              <a:extLst>
                <a:ext uri="{FF2B5EF4-FFF2-40B4-BE49-F238E27FC236}">
                  <a16:creationId xmlns:a16="http://schemas.microsoft.com/office/drawing/2014/main" xmlns="" id="{B8FDC568-72EF-C655-A0E1-75A9AD747B27}"/>
                </a:ext>
              </a:extLst>
            </p:cNvPr>
            <p:cNvSpPr txBox="1"/>
            <p:nvPr/>
          </p:nvSpPr>
          <p:spPr>
            <a:xfrm>
              <a:off x="1210964" y="2958991"/>
              <a:ext cx="6584606" cy="4154984"/>
            </a:xfrm>
            <a:prstGeom prst="rect">
              <a:avLst/>
            </a:prstGeom>
            <a:noFill/>
          </p:spPr>
          <p:txBody>
            <a:bodyPr wrap="square">
              <a:spAutoFit/>
            </a:bodyPr>
            <a:lstStyle/>
            <a:p>
              <a:pPr algn="just">
                <a:lnSpc>
                  <a:spcPct val="150000"/>
                </a:lnSpc>
              </a:pP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Qua </a:t>
              </a:r>
              <a:r>
                <a:rPr lang="en-US" sz="44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44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ảnh hưởng thứ tự xếp các đối tượng đến kết quả hiển thị.</a:t>
              </a:r>
              <a:endParaRPr lang="en-US" sz="4400" dirty="0">
                <a:solidFill>
                  <a:schemeClr val="tx2"/>
                </a:solidFill>
                <a:latin typeface="Times New Roman" panose="02020603050405020304" pitchFamily="18" charset="0"/>
                <a:cs typeface="Times New Roman" panose="02020603050405020304" pitchFamily="18" charset="0"/>
              </a:endParaRPr>
            </a:p>
          </p:txBody>
        </p:sp>
      </p:grpSp>
      <p:pic>
        <p:nvPicPr>
          <p:cNvPr id="14" name="Picture 3">
            <a:extLst>
              <a:ext uri="{FF2B5EF4-FFF2-40B4-BE49-F238E27FC236}">
                <a16:creationId xmlns:a16="http://schemas.microsoft.com/office/drawing/2014/main" xmlns="" id="{D82E217F-86DE-AB49-B445-19EA3C0AE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72200" y="876300"/>
            <a:ext cx="2780270" cy="2057400"/>
          </a:xfrm>
          <a:prstGeom prst="rect">
            <a:avLst/>
          </a:prstGeom>
        </p:spPr>
      </p:pic>
      <p:sp>
        <p:nvSpPr>
          <p:cNvPr id="15" name="TextBox 8">
            <a:extLst>
              <a:ext uri="{FF2B5EF4-FFF2-40B4-BE49-F238E27FC236}">
                <a16:creationId xmlns:a16="http://schemas.microsoft.com/office/drawing/2014/main" xmlns="" id="{4E5FFA63-C574-DC22-A0F8-BA2F01E6C45C}"/>
              </a:ext>
            </a:extLst>
          </p:cNvPr>
          <p:cNvSpPr txBox="1"/>
          <p:nvPr/>
        </p:nvSpPr>
        <p:spPr>
          <a:xfrm>
            <a:off x="2658433" y="2322588"/>
            <a:ext cx="3857986" cy="819199"/>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Câu trả lời</a:t>
            </a:r>
          </a:p>
        </p:txBody>
      </p:sp>
      <p:sp>
        <p:nvSpPr>
          <p:cNvPr id="17" name="TextBox 16">
            <a:extLst>
              <a:ext uri="{FF2B5EF4-FFF2-40B4-BE49-F238E27FC236}">
                <a16:creationId xmlns:a16="http://schemas.microsoft.com/office/drawing/2014/main" xmlns="" id="{C11DD0BD-CD47-D315-B78C-86091861CA37}"/>
              </a:ext>
            </a:extLst>
          </p:cNvPr>
          <p:cNvSpPr txBox="1"/>
          <p:nvPr/>
        </p:nvSpPr>
        <p:spPr>
          <a:xfrm>
            <a:off x="917522" y="3349874"/>
            <a:ext cx="7339808" cy="6186309"/>
          </a:xfrm>
          <a:prstGeom prst="rect">
            <a:avLst/>
          </a:prstGeom>
          <a:noFill/>
        </p:spPr>
        <p:txBody>
          <a:bodyPr wrap="square">
            <a:spAutoFit/>
          </a:bodyPr>
          <a:lstStyle/>
          <a:p>
            <a:pPr algn="just">
              <a:lnSpc>
                <a:spcPct val="150000"/>
              </a:lnSpc>
            </a:pPr>
            <a:r>
              <a:rPr lang="nl-NL"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 hưởng thứ tự xếp các đối tượng đến kết quả hiển thị: </a:t>
            </a:r>
            <a:r>
              <a:rPr lang="vi-VN"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 tượng vẽ trước là lớp dưới, có thể bị che khuất toàn bộ hay một phần bởi các đối tượng vẽ sau.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67E62D66-2FB6-408A-AB13-1658A3C8D616}"/>
              </a:ext>
            </a:extLst>
          </p:cNvPr>
          <p:cNvPicPr>
            <a:picLocks noChangeAspect="1"/>
          </p:cNvPicPr>
          <p:nvPr/>
        </p:nvPicPr>
        <p:blipFill>
          <a:blip r:embed="rId8"/>
          <a:srcRect/>
          <a:stretch>
            <a:fillRect/>
          </a:stretch>
        </p:blipFill>
        <p:spPr>
          <a:xfrm rot="406678">
            <a:off x="52942" y="115423"/>
            <a:ext cx="1395564" cy="10232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19" name="Rectangle 18"/>
          <p:cNvSpPr/>
          <p:nvPr/>
        </p:nvSpPr>
        <p:spPr>
          <a:xfrm>
            <a:off x="1019908" y="1792984"/>
            <a:ext cx="17268092" cy="5170646"/>
          </a:xfrm>
          <a:prstGeom prst="rect">
            <a:avLst/>
          </a:prstGeom>
        </p:spPr>
        <p:txBody>
          <a:bodyPr wrap="square">
            <a:spAutoFit/>
          </a:bodyPr>
          <a:lstStyle/>
          <a:p>
            <a:pPr algn="just" defTabSz="685800">
              <a:spcBef>
                <a:spcPts val="1800"/>
              </a:spcBef>
              <a:spcAft>
                <a:spcPts val="1800"/>
              </a:spcAft>
            </a:pPr>
            <a:r>
              <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Tạo tệp mới bằng lệnh File/New… </a:t>
            </a:r>
            <a:r>
              <a:rPr lang="nl-NL" sz="4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 (Ctrl </a:t>
            </a:r>
            <a:r>
              <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4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endParaRPr lang="en-US"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spcBef>
                <a:spcPts val="1800"/>
              </a:spcBef>
              <a:spcAft>
                <a:spcPts val="1800"/>
              </a:spcAft>
            </a:pPr>
            <a:r>
              <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Các đối tượng được thêm vào hình bằng cách:</a:t>
            </a:r>
            <a:endParaRPr lang="en-US"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spcBef>
                <a:spcPts val="1800"/>
              </a:spcBef>
              <a:spcAft>
                <a:spcPts val="1800"/>
              </a:spcAft>
            </a:pPr>
            <a:r>
              <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C1. Tạo ra các bản sao của các đối tượng đã có trong vùng làm </a:t>
            </a:r>
            <a:r>
              <a:rPr lang="nl-NL" sz="4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Ctrl + </a:t>
            </a:r>
            <a:r>
              <a:rPr lang="nl-NL" sz="4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endParaRPr lang="nl-NL" sz="4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spcBef>
                <a:spcPts val="1800"/>
              </a:spcBef>
              <a:spcAft>
                <a:spcPts val="1800"/>
              </a:spcAft>
            </a:pPr>
            <a:r>
              <a:rPr lang="en-US" sz="4800" b="1" dirty="0">
                <a:solidFill>
                  <a:schemeClr val="bg1"/>
                </a:solidFill>
                <a:latin typeface="Times New Roman" panose="02020603050405020304" pitchFamily="18" charset="0"/>
                <a:cs typeface="Times New Roman" panose="02020603050405020304" pitchFamily="18" charset="0"/>
              </a:rPr>
              <a:t>+ C2. </a:t>
            </a:r>
            <a:r>
              <a:rPr lang="en-US" sz="4800" b="1" dirty="0" err="1">
                <a:solidFill>
                  <a:schemeClr val="bg1"/>
                </a:solidFill>
                <a:latin typeface="Times New Roman" panose="02020603050405020304" pitchFamily="18" charset="0"/>
                <a:cs typeface="Times New Roman" panose="02020603050405020304" pitchFamily="18" charset="0"/>
              </a:rPr>
              <a:t>Chọn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đối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tượng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từ</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hộp</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công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cụ</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vẽ</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vào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vùng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làm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việc</a:t>
            </a:r>
            <a:r>
              <a:rPr lang="en-US" sz="4800" b="1" dirty="0">
                <a:solidFill>
                  <a:schemeClr val="bg1"/>
                </a:solidFill>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xmlns="" id="{67E62D66-2FB6-408A-AB13-1658A3C8D616}"/>
              </a:ext>
            </a:extLst>
          </p:cNvPr>
          <p:cNvPicPr>
            <a:picLocks noChangeAspect="1"/>
          </p:cNvPicPr>
          <p:nvPr/>
        </p:nvPicPr>
        <p:blipFill>
          <a:blip r:embed="rId2"/>
          <a:srcRect/>
          <a:stretch>
            <a:fillRect/>
          </a:stretch>
        </p:blipFill>
        <p:spPr>
          <a:xfrm rot="406678">
            <a:off x="55686" y="87005"/>
            <a:ext cx="1535664" cy="1034587"/>
          </a:xfrm>
          <a:prstGeom prst="rect">
            <a:avLst/>
          </a:prstGeom>
        </p:spPr>
      </p:pic>
    </p:spTree>
    <p:extLst>
      <p:ext uri="{BB962C8B-B14F-4D97-AF65-F5344CB8AC3E}">
        <p14:creationId xmlns:p14="http://schemas.microsoft.com/office/powerpoint/2010/main" val="295665347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73000" y="-199002"/>
            <a:ext cx="5123306" cy="8827003"/>
          </a:xfrm>
          <a:prstGeom prst="rect">
            <a:avLst/>
          </a:prstGeom>
        </p:spPr>
      </p:pic>
      <p:grpSp>
        <p:nvGrpSpPr>
          <p:cNvPr id="4" name="Group 4"/>
          <p:cNvGrpSpPr/>
          <p:nvPr/>
        </p:nvGrpSpPr>
        <p:grpSpPr>
          <a:xfrm>
            <a:off x="-1016406" y="8496300"/>
            <a:ext cx="19550446" cy="1992821"/>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6" name="TextBox 5">
            <a:extLst>
              <a:ext uri="{FF2B5EF4-FFF2-40B4-BE49-F238E27FC236}">
                <a16:creationId xmlns:a16="http://schemas.microsoft.com/office/drawing/2014/main" xmlns="" id="{F72F63AD-EB61-3EC9-F3BE-1A89AB861610}"/>
              </a:ext>
            </a:extLst>
          </p:cNvPr>
          <p:cNvSpPr txBox="1"/>
          <p:nvPr/>
        </p:nvSpPr>
        <p:spPr>
          <a:xfrm>
            <a:off x="990600" y="952500"/>
            <a:ext cx="11353800" cy="6186309"/>
          </a:xfrm>
          <a:prstGeom prst="rect">
            <a:avLst/>
          </a:prstGeom>
          <a:noFill/>
        </p:spPr>
        <p:txBody>
          <a:bodyPr wrap="square">
            <a:spAutoFit/>
          </a:bodyPr>
          <a:lstStyle/>
          <a:p>
            <a:pPr algn="just">
              <a:lnSpc>
                <a:spcPct val="150000"/>
              </a:lnSpc>
            </a:pP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 – SGK tr.66, 67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thêm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sẵn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phần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mềm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Inkscape</a:t>
            </a:r>
            <a:r>
              <a:rPr lang="en-US" sz="4400" dirty="0">
                <a:solidFill>
                  <a:schemeClr val="bg1"/>
                </a:solidFill>
                <a:latin typeface="Times New Roman" panose="02020603050405020304" pitchFamily="18" charset="0"/>
                <a:cs typeface="Times New Roman" panose="02020603050405020304" pitchFamily="18" charset="0"/>
              </a:rPr>
              <a:t>.</a:t>
            </a:r>
          </a:p>
          <a:p>
            <a:pPr marL="571500" indent="-571500" algn="just">
              <a:lnSpc>
                <a:spcPct val="150000"/>
              </a:lnSpc>
              <a:buFont typeface="Arial" panose="020B0604020202020204" pitchFamily="34" charset="0"/>
              <a:buChar char="•"/>
            </a:pPr>
            <a:r>
              <a:rPr lang="en-US" sz="4400" dirty="0" err="1">
                <a:solidFill>
                  <a:schemeClr val="bg1"/>
                </a:solidFill>
                <a:latin typeface="Times New Roman" panose="02020603050405020304" pitchFamily="18" charset="0"/>
                <a:cs typeface="Times New Roman" panose="02020603050405020304" pitchFamily="18" charset="0"/>
              </a:rPr>
              <a:t>Nêu</a:t>
            </a:r>
            <a:r>
              <a:rPr lang="en-US" sz="4400" dirty="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5 công cụ sử dụng thường xuyên nhất trong hộp công cụ </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67E62D66-2FB6-408A-AB13-1658A3C8D616}"/>
              </a:ext>
            </a:extLst>
          </p:cNvPr>
          <p:cNvPicPr>
            <a:picLocks noChangeAspect="1"/>
          </p:cNvPicPr>
          <p:nvPr/>
        </p:nvPicPr>
        <p:blipFill>
          <a:blip r:embed="rId4"/>
          <a:srcRect/>
          <a:stretch>
            <a:fillRect/>
          </a:stretch>
        </p:blipFill>
        <p:spPr>
          <a:xfrm rot="406678">
            <a:off x="55686" y="117565"/>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779" y="6714065"/>
            <a:ext cx="2468573" cy="3572935"/>
          </a:xfrm>
          <a:prstGeom prst="rect">
            <a:avLst/>
          </a:prstGeom>
        </p:spPr>
      </p:pic>
      <p:sp>
        <p:nvSpPr>
          <p:cNvPr id="7" name="TextBox 32">
            <a:extLst>
              <a:ext uri="{FF2B5EF4-FFF2-40B4-BE49-F238E27FC236}">
                <a16:creationId xmlns:a16="http://schemas.microsoft.com/office/drawing/2014/main" xmlns="" id="{847E7D0C-AF7D-0180-3FB0-92615602156A}"/>
              </a:ext>
            </a:extLst>
          </p:cNvPr>
          <p:cNvSpPr txBox="1"/>
          <p:nvPr/>
        </p:nvSpPr>
        <p:spPr>
          <a:xfrm>
            <a:off x="2057400" y="266700"/>
            <a:ext cx="13411200" cy="1994585"/>
          </a:xfrm>
          <a:prstGeom prst="rect">
            <a:avLst/>
          </a:prstGeom>
        </p:spPr>
        <p:txBody>
          <a:bodyPr wrap="square" lIns="0" tIns="0" rIns="0" bIns="0" rtlCol="0" anchor="t">
            <a:spAutoFit/>
          </a:bodyPr>
          <a:lstStyle/>
          <a:p>
            <a:pPr algn="just">
              <a:lnSpc>
                <a:spcPct val="150000"/>
              </a:lnSpc>
              <a:spcBef>
                <a:spcPct val="0"/>
              </a:spcBef>
            </a:pPr>
            <a:r>
              <a:rPr lang="vi-VN" sz="4600" b="1" dirty="0">
                <a:solidFill>
                  <a:srgbClr val="050A30"/>
                </a:solidFill>
                <a:latin typeface="+mj-lt"/>
                <a:cs typeface="Arial" panose="020B0604020202020204" pitchFamily="34" charset="0"/>
              </a:rPr>
              <a:t>Các bước để thêm các đối tượng có sẵn trên hộp công cụ trong phần mềm </a:t>
            </a:r>
            <a:r>
              <a:rPr lang="vi-VN" sz="4600" b="1" dirty="0" smtClean="0">
                <a:solidFill>
                  <a:srgbClr val="050A30"/>
                </a:solidFill>
                <a:latin typeface="+mj-lt"/>
                <a:cs typeface="Arial" panose="020B0604020202020204" pitchFamily="34" charset="0"/>
              </a:rPr>
              <a:t>Inkscape</a:t>
            </a:r>
            <a:r>
              <a:rPr lang="en-US" sz="4600" b="1" dirty="0" smtClean="0">
                <a:solidFill>
                  <a:srgbClr val="050A30"/>
                </a:solidFill>
                <a:latin typeface="+mj-lt"/>
                <a:cs typeface="Arial" panose="020B0604020202020204" pitchFamily="34" charset="0"/>
              </a:rPr>
              <a:t>:</a:t>
            </a:r>
            <a:endParaRPr lang="en-US" sz="4600" b="1" dirty="0">
              <a:solidFill>
                <a:srgbClr val="050A30"/>
              </a:solidFill>
              <a:latin typeface="+mj-lt"/>
              <a:cs typeface="Arial" panose="020B0604020202020204" pitchFamily="34" charset="0"/>
            </a:endParaRPr>
          </a:p>
        </p:txBody>
      </p:sp>
      <p:sp>
        <p:nvSpPr>
          <p:cNvPr id="5" name="Rectangle 4">
            <a:extLst>
              <a:ext uri="{FF2B5EF4-FFF2-40B4-BE49-F238E27FC236}">
                <a16:creationId xmlns:a16="http://schemas.microsoft.com/office/drawing/2014/main" xmlns="" id="{7102A1F4-174C-E77A-4F57-F7B9AF3F3F5F}"/>
              </a:ext>
            </a:extLst>
          </p:cNvPr>
          <p:cNvSpPr/>
          <p:nvPr/>
        </p:nvSpPr>
        <p:spPr>
          <a:xfrm>
            <a:off x="3352800" y="2436126"/>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bg1"/>
                </a:solidFill>
                <a:latin typeface="+mj-lt"/>
                <a:cs typeface="Arial" panose="020B0604020202020204" pitchFamily="34" charset="0"/>
              </a:rPr>
              <a:t>Bước 1: </a:t>
            </a:r>
            <a:r>
              <a:rPr lang="vi-VN" sz="4000" dirty="0">
                <a:solidFill>
                  <a:schemeClr val="bg1"/>
                </a:solidFill>
                <a:latin typeface="+mj-lt"/>
                <a:cs typeface="Arial" panose="020B0604020202020204" pitchFamily="34" charset="0"/>
              </a:rPr>
              <a:t>Chọn công cụ tương ứng trên hộp công cụ.</a:t>
            </a:r>
            <a:endParaRPr lang="en-US" sz="4000" dirty="0">
              <a:solidFill>
                <a:schemeClr val="bg1"/>
              </a:solidFill>
              <a:latin typeface="+mj-lt"/>
              <a:cs typeface="Arial" panose="020B0604020202020204" pitchFamily="34" charset="0"/>
            </a:endParaRPr>
          </a:p>
        </p:txBody>
      </p:sp>
      <p:sp>
        <p:nvSpPr>
          <p:cNvPr id="8" name="Rectangle 7">
            <a:extLst>
              <a:ext uri="{FF2B5EF4-FFF2-40B4-BE49-F238E27FC236}">
                <a16:creationId xmlns:a16="http://schemas.microsoft.com/office/drawing/2014/main" xmlns="" id="{B664134F-7470-255F-2A25-39A0D4975D67}"/>
              </a:ext>
            </a:extLst>
          </p:cNvPr>
          <p:cNvSpPr/>
          <p:nvPr/>
        </p:nvSpPr>
        <p:spPr>
          <a:xfrm>
            <a:off x="4267200" y="4483160"/>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bg1"/>
                </a:solidFill>
                <a:latin typeface="+mj-lt"/>
                <a:cs typeface="Arial" panose="020B0604020202020204" pitchFamily="34" charset="0"/>
              </a:rPr>
              <a:t>Bước 2: </a:t>
            </a:r>
            <a:r>
              <a:rPr lang="vi-VN" sz="4000" dirty="0">
                <a:solidFill>
                  <a:schemeClr val="bg1"/>
                </a:solidFill>
                <a:latin typeface="+mj-lt"/>
                <a:cs typeface="Arial" panose="020B0604020202020204" pitchFamily="34" charset="0"/>
              </a:rPr>
              <a:t>Chỉnh tùy chọn trong thanh điều khiển thuộc tính nếu cần.</a:t>
            </a:r>
            <a:endParaRPr lang="en-US" sz="4000"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xmlns="" id="{64C606DE-1BB7-0DDF-A948-B81990E99488}"/>
              </a:ext>
            </a:extLst>
          </p:cNvPr>
          <p:cNvSpPr/>
          <p:nvPr/>
        </p:nvSpPr>
        <p:spPr>
          <a:xfrm>
            <a:off x="5067300" y="6530194"/>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bg1"/>
                </a:solidFill>
                <a:latin typeface="+mj-lt"/>
                <a:cs typeface="Arial" panose="020B0604020202020204" pitchFamily="34" charset="0"/>
              </a:rPr>
              <a:t>Bước 3: </a:t>
            </a:r>
            <a:r>
              <a:rPr lang="vi-VN" sz="4000" dirty="0">
                <a:solidFill>
                  <a:schemeClr val="bg1"/>
                </a:solidFill>
                <a:latin typeface="+mj-lt"/>
                <a:cs typeface="Arial" panose="020B0604020202020204" pitchFamily="34" charset="0"/>
              </a:rPr>
              <a:t>Xác định vị trí hình vẽ trong vùng làm việc, kéo thả chuột để vẽ hình.</a:t>
            </a:r>
            <a:endParaRPr lang="en-US" sz="4000" dirty="0">
              <a:solidFill>
                <a:schemeClr val="bg1"/>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xmlns="" id="{A15D946A-DDF4-96C4-AEB1-510E07044A63}"/>
              </a:ext>
            </a:extLst>
          </p:cNvPr>
          <p:cNvSpPr txBox="1"/>
          <p:nvPr/>
        </p:nvSpPr>
        <p:spPr>
          <a:xfrm>
            <a:off x="571500" y="8420100"/>
            <a:ext cx="13449300" cy="2872581"/>
          </a:xfrm>
          <a:prstGeom prst="rect">
            <a:avLst/>
          </a:prstGeom>
          <a:noFill/>
        </p:spPr>
        <p:txBody>
          <a:bodyPr wrap="square">
            <a:spAutoFit/>
          </a:bodyPr>
          <a:lstStyle/>
          <a:p>
            <a:pPr algn="just">
              <a:lnSpc>
                <a:spcPct val="150000"/>
              </a:lnSpc>
              <a:spcAft>
                <a:spcPts val="800"/>
              </a:spcAft>
            </a:pPr>
            <a:r>
              <a:rPr lang="nl-NL" sz="40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Lưu ý: </a:t>
            </a:r>
            <a:r>
              <a:rPr lang="nl-NL"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 lưu: Sử dụng lệnh </a:t>
            </a:r>
            <a:r>
              <a:rPr lang="nl-NL"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File/Save </a:t>
            </a:r>
            <a:r>
              <a:rPr lang="nl-NL"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hoặc nhấn </a:t>
            </a:r>
            <a:r>
              <a:rPr lang="nl-NL" sz="4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Ctrl + </a:t>
            </a:r>
            <a:r>
              <a:rPr lang="nl-NL" sz="4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 </a:t>
            </a:r>
            <a:r>
              <a:rPr lang="nl-NL" sz="40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Tệp hình vector có phần mở rộng là </a:t>
            </a:r>
            <a:r>
              <a:rPr lang="nl-NL" sz="4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svg.</a:t>
            </a:r>
          </a:p>
          <a:p>
            <a:pPr algn="just">
              <a:lnSpc>
                <a:spcPct val="150000"/>
              </a:lnSpc>
              <a:spcAft>
                <a:spcPts val="800"/>
              </a:spcAft>
            </a:pPr>
            <a:endPar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67E62D66-2FB6-408A-AB13-1658A3C8D616}"/>
              </a:ext>
            </a:extLst>
          </p:cNvPr>
          <p:cNvPicPr>
            <a:picLocks noChangeAspect="1"/>
          </p:cNvPicPr>
          <p:nvPr/>
        </p:nvPicPr>
        <p:blipFill>
          <a:blip r:embed="rId4"/>
          <a:srcRect/>
          <a:stretch>
            <a:fillRect/>
          </a:stretch>
        </p:blipFill>
        <p:spPr>
          <a:xfrm rot="406678">
            <a:off x="52307" y="76781"/>
            <a:ext cx="1315194" cy="964281"/>
          </a:xfrm>
          <a:prstGeom prst="rect">
            <a:avLst/>
          </a:prstGeom>
        </p:spPr>
      </p:pic>
    </p:spTree>
    <p:extLst>
      <p:ext uri="{BB962C8B-B14F-4D97-AF65-F5344CB8AC3E}">
        <p14:creationId xmlns:p14="http://schemas.microsoft.com/office/powerpoint/2010/main" val="233561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8" grpId="0" animBg="1"/>
      <p:bldP spid="9"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20967" cy="3002180"/>
          </a:xfrm>
          <a:solidFill>
            <a:srgbClr val="A8D6CE"/>
          </a:solidFill>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sp>
        <p:nvSpPr>
          <p:cNvPr id="11" name="TextBox 32">
            <a:extLst>
              <a:ext uri="{FF2B5EF4-FFF2-40B4-BE49-F238E27FC236}">
                <a16:creationId xmlns:a16="http://schemas.microsoft.com/office/drawing/2014/main" xmlns="" id="{0ABADF9C-352A-17D0-F545-73C3CB37C906}"/>
              </a:ext>
            </a:extLst>
          </p:cNvPr>
          <p:cNvSpPr txBox="1"/>
          <p:nvPr/>
        </p:nvSpPr>
        <p:spPr>
          <a:xfrm>
            <a:off x="1752600" y="1257300"/>
            <a:ext cx="15087600" cy="1107996"/>
          </a:xfrm>
          <a:prstGeom prst="rect">
            <a:avLst/>
          </a:prstGeom>
        </p:spPr>
        <p:txBody>
          <a:bodyPr wrap="square" lIns="0" tIns="0" rIns="0" bIns="0" rtlCol="0" anchor="t">
            <a:spAutoFit/>
          </a:bodyPr>
          <a:lstStyle/>
          <a:p>
            <a:pPr algn="just">
              <a:lnSpc>
                <a:spcPct val="150000"/>
              </a:lnSpc>
              <a:spcBef>
                <a:spcPct val="0"/>
              </a:spcBef>
            </a:pPr>
            <a:r>
              <a:rPr lang="vi-VN" sz="4800" b="1" dirty="0">
                <a:solidFill>
                  <a:srgbClr val="050A30"/>
                </a:solidFill>
                <a:latin typeface="+mj-lt"/>
                <a:cs typeface="Arial" panose="020B0604020202020204" pitchFamily="34" charset="0"/>
              </a:rPr>
              <a:t>5 công cụ sử dụng thường xuyên nhất trong hộp công </a:t>
            </a:r>
            <a:r>
              <a:rPr lang="vi-VN" sz="4800" b="1" dirty="0" smtClean="0">
                <a:solidFill>
                  <a:srgbClr val="050A30"/>
                </a:solidFill>
                <a:latin typeface="+mj-lt"/>
                <a:cs typeface="Arial" panose="020B0604020202020204" pitchFamily="34" charset="0"/>
              </a:rPr>
              <a:t>cụ</a:t>
            </a:r>
            <a:r>
              <a:rPr lang="en-US" sz="4800" b="1" dirty="0" smtClean="0">
                <a:solidFill>
                  <a:srgbClr val="050A30"/>
                </a:solidFill>
                <a:latin typeface="+mj-lt"/>
                <a:cs typeface="Arial" panose="020B0604020202020204" pitchFamily="34" charset="0"/>
              </a:rPr>
              <a:t>:</a:t>
            </a:r>
            <a:r>
              <a:rPr lang="vi-VN" sz="4800" b="1" dirty="0" smtClean="0">
                <a:solidFill>
                  <a:srgbClr val="050A30"/>
                </a:solidFill>
                <a:latin typeface="+mj-lt"/>
                <a:cs typeface="Arial" panose="020B0604020202020204" pitchFamily="34" charset="0"/>
              </a:rPr>
              <a:t> </a:t>
            </a:r>
            <a:endParaRPr lang="vi-VN" sz="4800" b="1" dirty="0">
              <a:solidFill>
                <a:srgbClr val="050A30"/>
              </a:solidFill>
              <a:latin typeface="+mj-lt"/>
              <a:cs typeface="Arial" panose="020B0604020202020204" pitchFamily="34" charset="0"/>
            </a:endParaRPr>
          </a:p>
        </p:txBody>
      </p:sp>
      <p:pic>
        <p:nvPicPr>
          <p:cNvPr id="13" name="Picture 12" descr="A picture containing text, monitor, picture frame&#10;&#10;Description automatically generated">
            <a:extLst>
              <a:ext uri="{FF2B5EF4-FFF2-40B4-BE49-F238E27FC236}">
                <a16:creationId xmlns:a16="http://schemas.microsoft.com/office/drawing/2014/main" xmlns="" id="{A5343D6F-AE61-AAC4-77F9-B779CE565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4235905"/>
            <a:ext cx="1630584" cy="158191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BABACA71-F72E-3956-8748-AA7418A3C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884" y="4228700"/>
            <a:ext cx="1654923" cy="15819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DA53B5C8-61AB-1911-9D16-B8094E38E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708" y="4235905"/>
            <a:ext cx="1630584" cy="1581911"/>
          </a:xfrm>
          <a:prstGeom prst="rect">
            <a:avLst/>
          </a:prstGeom>
        </p:spPr>
      </p:pic>
      <p:pic>
        <p:nvPicPr>
          <p:cNvPr id="19" name="Picture 18" descr="A picture containing text, tool&#10;&#10;Description automatically generated">
            <a:extLst>
              <a:ext uri="{FF2B5EF4-FFF2-40B4-BE49-F238E27FC236}">
                <a16:creationId xmlns:a16="http://schemas.microsoft.com/office/drawing/2014/main" xmlns="" id="{18E90759-F5F2-C54F-8BA5-84402BE692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2193" y="4211981"/>
            <a:ext cx="1654923" cy="159863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423AFCA0-D574-8D2B-8A68-E1A95D13D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016" y="4235905"/>
            <a:ext cx="1727934" cy="1581911"/>
          </a:xfrm>
          <a:prstGeom prst="rect">
            <a:avLst/>
          </a:prstGeom>
        </p:spPr>
      </p:pic>
      <p:cxnSp>
        <p:nvCxnSpPr>
          <p:cNvPr id="22" name="Straight Arrow Connector 21">
            <a:extLst>
              <a:ext uri="{FF2B5EF4-FFF2-40B4-BE49-F238E27FC236}">
                <a16:creationId xmlns:a16="http://schemas.microsoft.com/office/drawing/2014/main" xmlns="" id="{A6E039DC-41DE-FE02-E6B9-98BA8DD9F41F}"/>
              </a:ext>
            </a:extLst>
          </p:cNvPr>
          <p:cNvCxnSpPr>
            <a:cxnSpLocks/>
          </p:cNvCxnSpPr>
          <p:nvPr/>
        </p:nvCxnSpPr>
        <p:spPr>
          <a:xfrm flipV="1">
            <a:off x="2819400" y="5091173"/>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9F8FDF6E-2494-C0B3-737E-4FB35D7F4366}"/>
              </a:ext>
            </a:extLst>
          </p:cNvPr>
          <p:cNvSpPr txBox="1"/>
          <p:nvPr/>
        </p:nvSpPr>
        <p:spPr>
          <a:xfrm>
            <a:off x="1006403" y="6958712"/>
            <a:ext cx="3625994" cy="1828386"/>
          </a:xfrm>
          <a:prstGeom prst="rect">
            <a:avLst/>
          </a:prstGeom>
          <a:noFill/>
        </p:spPr>
        <p:txBody>
          <a:bodyPr wrap="square">
            <a:spAutoFit/>
          </a:bodyP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vuông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chữ</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nhật</a:t>
            </a:r>
            <a:endParaRPr lang="en-US" sz="4000" dirty="0">
              <a:solidFill>
                <a:schemeClr val="bg1"/>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xmlns="" id="{F9D6D7C2-C43F-4380-71CB-67DFE243BCF6}"/>
              </a:ext>
            </a:extLst>
          </p:cNvPr>
          <p:cNvCxnSpPr>
            <a:cxnSpLocks/>
          </p:cNvCxnSpPr>
          <p:nvPr/>
        </p:nvCxnSpPr>
        <p:spPr>
          <a:xfrm flipV="1">
            <a:off x="6008345" y="5091173"/>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388C9383-ACE5-3E5B-F532-A3BBB3CF58B4}"/>
              </a:ext>
            </a:extLst>
          </p:cNvPr>
          <p:cNvSpPr txBox="1"/>
          <p:nvPr/>
        </p:nvSpPr>
        <p:spPr>
          <a:xfrm>
            <a:off x="4736177" y="6958712"/>
            <a:ext cx="2981383" cy="1828386"/>
          </a:xfrm>
          <a:prstGeom prst="rect">
            <a:avLst/>
          </a:prstGeom>
          <a:noFill/>
        </p:spPr>
        <p:txBody>
          <a:bodyPr wrap="square">
            <a:spAutoFit/>
          </a:bodyP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tròn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elip</a:t>
            </a:r>
            <a:endParaRPr lang="en-US" sz="4000" dirty="0">
              <a:solidFill>
                <a:schemeClr val="bg1"/>
              </a:solidFill>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xmlns="" id="{E8E8D6C8-B824-5E8A-32E9-549569F5A425}"/>
              </a:ext>
            </a:extLst>
          </p:cNvPr>
          <p:cNvCxnSpPr>
            <a:cxnSpLocks/>
          </p:cNvCxnSpPr>
          <p:nvPr/>
        </p:nvCxnSpPr>
        <p:spPr>
          <a:xfrm flipV="1">
            <a:off x="9093508" y="5015712"/>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906D519F-DCA1-7D67-E5CA-22795227E8B5}"/>
              </a:ext>
            </a:extLst>
          </p:cNvPr>
          <p:cNvSpPr txBox="1"/>
          <p:nvPr/>
        </p:nvSpPr>
        <p:spPr>
          <a:xfrm>
            <a:off x="7767230" y="6993674"/>
            <a:ext cx="3256737" cy="1828386"/>
          </a:xfrm>
          <a:prstGeom prst="rect">
            <a:avLst/>
          </a:prstGeom>
          <a:noFill/>
        </p:spPr>
        <p:txBody>
          <a:bodyPr wrap="square">
            <a:spAutoFit/>
          </a:bodyP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giác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sao</a:t>
            </a:r>
            <a:endParaRPr lang="en-US" sz="4000" dirty="0">
              <a:solidFill>
                <a:schemeClr val="bg1"/>
              </a:solidFill>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xmlns="" id="{090176A6-6230-077C-85A1-28B804A053CB}"/>
              </a:ext>
            </a:extLst>
          </p:cNvPr>
          <p:cNvCxnSpPr>
            <a:cxnSpLocks/>
          </p:cNvCxnSpPr>
          <p:nvPr/>
        </p:nvCxnSpPr>
        <p:spPr>
          <a:xfrm flipV="1">
            <a:off x="12399915" y="4995077"/>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AA610B9A-8FE9-2214-0A8E-B6A09B1CB233}"/>
              </a:ext>
            </a:extLst>
          </p:cNvPr>
          <p:cNvSpPr txBox="1"/>
          <p:nvPr/>
        </p:nvSpPr>
        <p:spPr>
          <a:xfrm>
            <a:off x="11073638" y="6973039"/>
            <a:ext cx="2657622" cy="905056"/>
          </a:xfrm>
          <a:prstGeom prst="rect">
            <a:avLst/>
          </a:prstGeom>
          <a:noFill/>
        </p:spPr>
        <p:txBody>
          <a:bodyPr wrap="square">
            <a:spAutoFit/>
          </a:bodyP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Bút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vẽ</a:t>
            </a:r>
            <a:endParaRPr lang="en-US" sz="4000" dirty="0">
              <a:solidFill>
                <a:schemeClr val="bg1"/>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xmlns="" id="{1BD7A9C3-93B0-7829-A26B-B859CEC622A7}"/>
              </a:ext>
            </a:extLst>
          </p:cNvPr>
          <p:cNvCxnSpPr>
            <a:cxnSpLocks/>
          </p:cNvCxnSpPr>
          <p:nvPr/>
        </p:nvCxnSpPr>
        <p:spPr>
          <a:xfrm flipV="1">
            <a:off x="15392400" y="4995077"/>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FE45C79D-23D7-DC87-92E0-69E9FD6EE035}"/>
              </a:ext>
            </a:extLst>
          </p:cNvPr>
          <p:cNvSpPr txBox="1"/>
          <p:nvPr/>
        </p:nvSpPr>
        <p:spPr>
          <a:xfrm>
            <a:off x="13976506" y="6973039"/>
            <a:ext cx="2657622" cy="905056"/>
          </a:xfrm>
          <a:prstGeom prst="rect">
            <a:avLst/>
          </a:prstGeom>
          <a:noFill/>
        </p:spPr>
        <p:txBody>
          <a:bodyPr wrap="square">
            <a:spAutoFit/>
          </a:bodyPr>
          <a:lstStyle/>
          <a:p>
            <a:pPr algn="ctr">
              <a:lnSpc>
                <a:spcPct val="150000"/>
              </a:lnSpc>
            </a:pPr>
            <a:r>
              <a:rPr lang="en-US" sz="4000" dirty="0" err="1">
                <a:solidFill>
                  <a:schemeClr val="bg1"/>
                </a:solidFill>
                <a:latin typeface="Times New Roman" panose="02020603050405020304" pitchFamily="18" charset="0"/>
                <a:cs typeface="Times New Roman" panose="02020603050405020304" pitchFamily="18" charset="0"/>
              </a:rPr>
              <a:t>Văn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bản</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28805" y="78077"/>
            <a:ext cx="1390310" cy="1019355"/>
          </a:xfrm>
          <a:prstGeom prst="rect">
            <a:avLst/>
          </a:prstGeom>
        </p:spPr>
      </p:pic>
    </p:spTree>
    <p:extLst>
      <p:ext uri="{BB962C8B-B14F-4D97-AF65-F5344CB8AC3E}">
        <p14:creationId xmlns:p14="http://schemas.microsoft.com/office/powerpoint/2010/main" val="3862091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6" grpId="0"/>
      <p:bldP spid="28" grpId="0"/>
      <p:bldP spid="3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8D6CE">
            <a:alpha val="72000"/>
          </a:srgbClr>
        </a:solid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xmlns="" id="{D1E7C2CD-0959-F980-ABFB-A4BEE23753D4}"/>
              </a:ext>
            </a:extLst>
          </p:cNvPr>
          <p:cNvSpPr txBox="1"/>
          <p:nvPr/>
        </p:nvSpPr>
        <p:spPr>
          <a:xfrm>
            <a:off x="4114800" y="238343"/>
            <a:ext cx="8787976" cy="830997"/>
          </a:xfrm>
          <a:prstGeom prst="rect">
            <a:avLst/>
          </a:prstGeom>
        </p:spPr>
        <p:txBody>
          <a:bodyPr lIns="0" tIns="0" rIns="0" bIns="0" rtlCol="0" anchor="t">
            <a:spAutoFit/>
          </a:bodyPr>
          <a:lstStyle/>
          <a:p>
            <a:pPr algn="ctr">
              <a:spcBef>
                <a:spcPct val="0"/>
              </a:spcBef>
            </a:pPr>
            <a:r>
              <a:rPr lang="en-US" sz="5400" b="1" dirty="0" smtClean="0">
                <a:solidFill>
                  <a:srgbClr val="C00000"/>
                </a:solidFill>
                <a:latin typeface="Times New Roman" panose="02020603050405020304" pitchFamily="18" charset="0"/>
                <a:cs typeface="Times New Roman" panose="02020603050405020304" pitchFamily="18" charset="0"/>
              </a:rPr>
              <a:t>CỦNG CỐ BÀI</a:t>
            </a:r>
            <a:endParaRPr lang="en-US" sz="5400" b="1" dirty="0">
              <a:solidFill>
                <a:srgbClr val="C00000"/>
              </a:solidFill>
              <a:latin typeface="Times New Roman" panose="02020603050405020304" pitchFamily="18" charset="0"/>
              <a:cs typeface="Times New Roman" panose="02020603050405020304" pitchFamily="18" charset="0"/>
            </a:endParaRPr>
          </a:p>
        </p:txBody>
      </p:sp>
      <p:pic>
        <p:nvPicPr>
          <p:cNvPr id="1026" name="Picture 2" descr="C:\Users\Administrator\Desktop\sach-moi-so-do-tu-duy-tin-10-bai-12-ket-noi-tri-thuc-phan-mem-thiet-ke-do-hoa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8700"/>
            <a:ext cx="16522090" cy="90808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70368" y="87006"/>
            <a:ext cx="1535664" cy="1034587"/>
          </a:xfrm>
          <a:prstGeom prst="rect">
            <a:avLst/>
          </a:prstGeom>
        </p:spPr>
      </p:pic>
    </p:spTree>
    <p:extLst>
      <p:ext uri="{BB962C8B-B14F-4D97-AF65-F5344CB8AC3E}">
        <p14:creationId xmlns:p14="http://schemas.microsoft.com/office/powerpoint/2010/main" val="191261160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3CD1E08-4786-EF4D-0967-075ECE6CF7B1}"/>
              </a:ext>
            </a:extLst>
          </p:cNvPr>
          <p:cNvSpPr txBox="1"/>
          <p:nvPr/>
        </p:nvSpPr>
        <p:spPr>
          <a:xfrm>
            <a:off x="1238250" y="1042652"/>
            <a:ext cx="15849600" cy="1651671"/>
          </a:xfrm>
          <a:prstGeom prst="rect">
            <a:avLst/>
          </a:prstGeom>
          <a:noFill/>
        </p:spPr>
        <p:txBody>
          <a:bodyPr wrap="square">
            <a:spAutoFit/>
          </a:bodyPr>
          <a:lstStyle/>
          <a:p>
            <a:pPr>
              <a:lnSpc>
                <a:spcPct val="150000"/>
              </a:lnSpc>
            </a:pPr>
            <a:r>
              <a:rPr lang="vi-VN" sz="3600" b="1" i="0" dirty="0">
                <a:solidFill>
                  <a:srgbClr val="0070C0"/>
                </a:solidFill>
                <a:effectLst/>
                <a:latin typeface="+mj-lt"/>
                <a:cs typeface="Arial" panose="020B0604020202020204" pitchFamily="34" charset="0"/>
              </a:rPr>
              <a:t>Câu 1.</a:t>
            </a:r>
            <a:r>
              <a:rPr lang="vi-VN" sz="3600" b="0" i="0" dirty="0">
                <a:solidFill>
                  <a:srgbClr val="0070C0"/>
                </a:solidFill>
                <a:effectLst/>
                <a:latin typeface="+mj-lt"/>
                <a:cs typeface="Arial" panose="020B0604020202020204" pitchFamily="34" charset="0"/>
              </a:rPr>
              <a:t> Cần thiết kế một bộ các sản phẩm bút, sổ, danh thiếp, bì thư, túi giấy. Theo em nên dùng phần mềm nào?</a:t>
            </a:r>
            <a:endParaRPr lang="en-US" sz="3600" dirty="0">
              <a:solidFill>
                <a:srgbClr val="0070C0"/>
              </a:solidFill>
              <a:latin typeface="+mj-lt"/>
              <a:cs typeface="Arial" panose="020B0604020202020204" pitchFamily="34" charset="0"/>
            </a:endParaRPr>
          </a:p>
        </p:txBody>
      </p:sp>
      <p:sp>
        <p:nvSpPr>
          <p:cNvPr id="6" name="Flowchart: Preparation 5">
            <a:extLst>
              <a:ext uri="{FF2B5EF4-FFF2-40B4-BE49-F238E27FC236}">
                <a16:creationId xmlns:a16="http://schemas.microsoft.com/office/drawing/2014/main" xmlns="" id="{55DC2A09-423F-D9E7-FA08-45B0E2D0421F}"/>
              </a:ext>
            </a:extLst>
          </p:cNvPr>
          <p:cNvSpPr/>
          <p:nvPr/>
        </p:nvSpPr>
        <p:spPr>
          <a:xfrm>
            <a:off x="2438400" y="29741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A. Photoshop</a:t>
            </a:r>
          </a:p>
        </p:txBody>
      </p:sp>
      <p:sp>
        <p:nvSpPr>
          <p:cNvPr id="7" name="Flowchart: Preparation 6">
            <a:extLst>
              <a:ext uri="{FF2B5EF4-FFF2-40B4-BE49-F238E27FC236}">
                <a16:creationId xmlns:a16="http://schemas.microsoft.com/office/drawing/2014/main" xmlns="" id="{D4ED6AE0-FAFD-92E6-51CB-44520D8A281C}"/>
              </a:ext>
            </a:extLst>
          </p:cNvPr>
          <p:cNvSpPr/>
          <p:nvPr/>
        </p:nvSpPr>
        <p:spPr>
          <a:xfrm>
            <a:off x="10210800" y="26289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Inkscape</a:t>
            </a:r>
          </a:p>
        </p:txBody>
      </p:sp>
      <p:sp>
        <p:nvSpPr>
          <p:cNvPr id="8" name="Flowchart: Preparation 7">
            <a:extLst>
              <a:ext uri="{FF2B5EF4-FFF2-40B4-BE49-F238E27FC236}">
                <a16:creationId xmlns:a16="http://schemas.microsoft.com/office/drawing/2014/main" xmlns="" id="{F27E53DB-B35D-D7C3-CD98-91870F3B1EA9}"/>
              </a:ext>
            </a:extLst>
          </p:cNvPr>
          <p:cNvSpPr/>
          <p:nvPr/>
        </p:nvSpPr>
        <p:spPr>
          <a:xfrm>
            <a:off x="10190163" y="2974100"/>
            <a:ext cx="5638800" cy="2133600"/>
          </a:xfrm>
          <a:prstGeom prst="flowChartPrepa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B. </a:t>
            </a:r>
            <a:r>
              <a:rPr lang="en-US" sz="4000" dirty="0" err="1">
                <a:solidFill>
                  <a:schemeClr val="tx1"/>
                </a:solidFill>
                <a:latin typeface="Times New Roman" panose="02020603050405020304" pitchFamily="18" charset="0"/>
                <a:cs typeface="Times New Roman" panose="02020603050405020304" pitchFamily="18" charset="0"/>
              </a:rPr>
              <a:t>Inkscape</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92271E8E-15BE-0C81-79B4-46C93F35C41A}"/>
              </a:ext>
            </a:extLst>
          </p:cNvPr>
          <p:cNvSpPr txBox="1"/>
          <p:nvPr/>
        </p:nvSpPr>
        <p:spPr>
          <a:xfrm>
            <a:off x="1238250" y="5630030"/>
            <a:ext cx="14192250" cy="1665521"/>
          </a:xfrm>
          <a:prstGeom prst="rect">
            <a:avLst/>
          </a:prstGeom>
          <a:noFill/>
        </p:spPr>
        <p:txBody>
          <a:bodyPr wrap="square">
            <a:spAutoFit/>
          </a:bodyPr>
          <a:lstStyle/>
          <a:p>
            <a:pPr>
              <a:lnSpc>
                <a:spcPct val="150000"/>
              </a:lnSpc>
            </a:pPr>
            <a:r>
              <a:rPr lang="vi-VN" sz="3600" b="1" dirty="0">
                <a:solidFill>
                  <a:srgbClr val="0070C0"/>
                </a:solidFill>
                <a:latin typeface="+mj-lt"/>
                <a:cs typeface="Arial" panose="020B0604020202020204" pitchFamily="34" charset="0"/>
              </a:rPr>
              <a:t>Câu </a:t>
            </a:r>
            <a:r>
              <a:rPr lang="en-US" sz="3600" b="1" dirty="0">
                <a:solidFill>
                  <a:srgbClr val="0070C0"/>
                </a:solidFill>
                <a:latin typeface="+mj-lt"/>
                <a:cs typeface="Arial" panose="020B0604020202020204" pitchFamily="34" charset="0"/>
              </a:rPr>
              <a:t>2</a:t>
            </a:r>
            <a:r>
              <a:rPr lang="vi-VN" sz="3600" b="1" dirty="0">
                <a:solidFill>
                  <a:srgbClr val="0070C0"/>
                </a:solidFill>
                <a:latin typeface="+mj-lt"/>
                <a:cs typeface="Arial" panose="020B0604020202020204" pitchFamily="34" charset="0"/>
              </a:rPr>
              <a:t>.</a:t>
            </a:r>
            <a:r>
              <a:rPr lang="vi-VN" sz="3600" dirty="0">
                <a:solidFill>
                  <a:srgbClr val="0070C0"/>
                </a:solidFill>
                <a:latin typeface="+mj-lt"/>
                <a:cs typeface="Arial" panose="020B0604020202020204" pitchFamily="34" charset="0"/>
              </a:rPr>
              <a:t> Em hãy cho biết có thể vẽ hình vào đâu trên màn hình làm việc của Inkscape</a:t>
            </a:r>
            <a:r>
              <a:rPr lang="en-US" sz="3600" dirty="0">
                <a:solidFill>
                  <a:srgbClr val="0070C0"/>
                </a:solidFill>
                <a:latin typeface="+mj-lt"/>
                <a:cs typeface="Arial" panose="020B0604020202020204" pitchFamily="34" charset="0"/>
              </a:rPr>
              <a:t>.</a:t>
            </a:r>
          </a:p>
        </p:txBody>
      </p:sp>
      <p:sp>
        <p:nvSpPr>
          <p:cNvPr id="10" name="Flowchart: Preparation 9">
            <a:extLst>
              <a:ext uri="{FF2B5EF4-FFF2-40B4-BE49-F238E27FC236}">
                <a16:creationId xmlns:a16="http://schemas.microsoft.com/office/drawing/2014/main" xmlns="" id="{74F4E3A1-D37D-A09B-8DC7-712DB96D9914}"/>
              </a:ext>
            </a:extLst>
          </p:cNvPr>
          <p:cNvSpPr/>
          <p:nvPr/>
        </p:nvSpPr>
        <p:spPr>
          <a:xfrm>
            <a:off x="2438400" y="73533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Toàn bộ vùng làm việc</a:t>
            </a:r>
          </a:p>
        </p:txBody>
      </p:sp>
      <p:sp>
        <p:nvSpPr>
          <p:cNvPr id="11" name="Flowchart: Preparation 10">
            <a:extLst>
              <a:ext uri="{FF2B5EF4-FFF2-40B4-BE49-F238E27FC236}">
                <a16:creationId xmlns:a16="http://schemas.microsoft.com/office/drawing/2014/main" xmlns="" id="{6A9BB066-4EE4-CEE4-92DC-F78F0BFF4546}"/>
              </a:ext>
            </a:extLst>
          </p:cNvPr>
          <p:cNvSpPr/>
          <p:nvPr/>
        </p:nvSpPr>
        <p:spPr>
          <a:xfrm>
            <a:off x="10210800" y="73533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B.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vực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trang</a:t>
            </a:r>
            <a:r>
              <a:rPr lang="en-US" sz="4000" dirty="0">
                <a:solidFill>
                  <a:schemeClr val="tx1"/>
                </a:solidFill>
                <a:latin typeface="Times New Roman" panose="02020603050405020304" pitchFamily="18" charset="0"/>
                <a:cs typeface="Times New Roman" panose="02020603050405020304" pitchFamily="18" charset="0"/>
              </a:rPr>
              <a:t> in</a:t>
            </a:r>
          </a:p>
        </p:txBody>
      </p:sp>
      <p:sp>
        <p:nvSpPr>
          <p:cNvPr id="13" name="Flowchart: Preparation 12">
            <a:extLst>
              <a:ext uri="{FF2B5EF4-FFF2-40B4-BE49-F238E27FC236}">
                <a16:creationId xmlns:a16="http://schemas.microsoft.com/office/drawing/2014/main" xmlns="" id="{97B299A8-AFBB-7B4F-1AB4-9A011FB51E7E}"/>
              </a:ext>
            </a:extLst>
          </p:cNvPr>
          <p:cNvSpPr/>
          <p:nvPr/>
        </p:nvSpPr>
        <p:spPr>
          <a:xfrm>
            <a:off x="2438400" y="7353300"/>
            <a:ext cx="5638800" cy="2133600"/>
          </a:xfrm>
          <a:prstGeom prst="flowChartPrepa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Times New Roman" panose="02020603050405020304" pitchFamily="18" charset="0"/>
                <a:cs typeface="Times New Roman" panose="02020603050405020304" pitchFamily="18" charset="0"/>
              </a:rPr>
              <a:t>A. </a:t>
            </a:r>
            <a:r>
              <a:rPr lang="en-US" sz="4000" dirty="0" err="1">
                <a:solidFill>
                  <a:schemeClr val="tx1"/>
                </a:solidFill>
                <a:latin typeface="Times New Roman" panose="02020603050405020304" pitchFamily="18" charset="0"/>
                <a:cs typeface="Times New Roman" panose="02020603050405020304" pitchFamily="18" charset="0"/>
              </a:rPr>
              <a:t>Toàn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bộ</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việc</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50" y="34925"/>
            <a:ext cx="1318101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55686" y="121930"/>
            <a:ext cx="1535664" cy="1034587"/>
          </a:xfrm>
          <a:prstGeom prst="rect">
            <a:avLst/>
          </a:prstGeom>
        </p:spPr>
      </p:pic>
    </p:spTree>
    <p:extLst>
      <p:ext uri="{BB962C8B-B14F-4D97-AF65-F5344CB8AC3E}">
        <p14:creationId xmlns:p14="http://schemas.microsoft.com/office/powerpoint/2010/main" val="156951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4098" name="Picture 2" descr="C:\Users\Administrator\Desktop\06620878fa3a2fb6e0c134a1d1b14e9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461" y="5219700"/>
            <a:ext cx="4890812" cy="44863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0" y="5143500"/>
            <a:ext cx="4872886" cy="47149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63" y="190500"/>
            <a:ext cx="4827043" cy="44342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461" y="190500"/>
            <a:ext cx="4890812" cy="4434201"/>
          </a:xfrm>
          <a:prstGeom prst="rect">
            <a:avLst/>
          </a:prstGeom>
        </p:spPr>
      </p:pic>
      <p:sp>
        <p:nvSpPr>
          <p:cNvPr id="15" name="Rectangle 14"/>
          <p:cNvSpPr/>
          <p:nvPr/>
        </p:nvSpPr>
        <p:spPr>
          <a:xfrm>
            <a:off x="2263992" y="4573369"/>
            <a:ext cx="56938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 1</a:t>
            </a:r>
            <a:endPar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7324479" y="4624701"/>
            <a:ext cx="569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2</a:t>
            </a:r>
          </a:p>
        </p:txBody>
      </p:sp>
      <p:sp>
        <p:nvSpPr>
          <p:cNvPr id="17" name="Rectangle 16"/>
          <p:cNvSpPr/>
          <p:nvPr/>
        </p:nvSpPr>
        <p:spPr>
          <a:xfrm>
            <a:off x="2310109" y="9706072"/>
            <a:ext cx="569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3</a:t>
            </a:r>
          </a:p>
        </p:txBody>
      </p:sp>
      <p:sp>
        <p:nvSpPr>
          <p:cNvPr id="18" name="Rectangle 17"/>
          <p:cNvSpPr/>
          <p:nvPr/>
        </p:nvSpPr>
        <p:spPr>
          <a:xfrm>
            <a:off x="7431612" y="9639300"/>
            <a:ext cx="569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a:t>
            </a:r>
          </a:p>
        </p:txBody>
      </p:sp>
      <p:sp>
        <p:nvSpPr>
          <p:cNvPr id="12" name="TextBox 11">
            <a:extLst>
              <a:ext uri="{FF2B5EF4-FFF2-40B4-BE49-F238E27FC236}">
                <a16:creationId xmlns:a16="http://schemas.microsoft.com/office/drawing/2014/main" xmlns="" id="{9FD14CD6-F920-EB95-2CB5-B372F3C1CF09}"/>
              </a:ext>
            </a:extLst>
          </p:cNvPr>
          <p:cNvSpPr txBox="1"/>
          <p:nvPr/>
        </p:nvSpPr>
        <p:spPr>
          <a:xfrm>
            <a:off x="10336360" y="1781353"/>
            <a:ext cx="7543800" cy="6445034"/>
          </a:xfrm>
          <a:prstGeom prst="rect">
            <a:avLst/>
          </a:prstGeom>
          <a:noFill/>
          <a:ln>
            <a:solidFill>
              <a:schemeClr val="accent1">
                <a:alpha val="0"/>
              </a:schemeClr>
            </a:solidFill>
          </a:ln>
        </p:spPr>
        <p:txBody>
          <a:bodyPr wrap="square">
            <a:spAutoFit/>
          </a:bodyPr>
          <a:lstStyle/>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Hình ảnh này thường xuất hiện trên phương tiện truyền thông, trên </a:t>
            </a:r>
            <a:r>
              <a:rPr lang="vi-VN" sz="4000" b="1" dirty="0" smtClean="0">
                <a:solidFill>
                  <a:schemeClr val="bg1"/>
                </a:solidFill>
                <a:latin typeface="+mj-lt"/>
                <a:ea typeface="Calibri" panose="020F0502020204030204" pitchFamily="34" charset="0"/>
                <a:cs typeface="Arial" panose="020B0604020202020204" pitchFamily="34" charset="0"/>
              </a:rPr>
              <a:t>mạng...</a:t>
            </a:r>
            <a:endParaRPr lang="vi-VN" sz="4000" b="1" dirty="0">
              <a:solidFill>
                <a:schemeClr val="bg1"/>
              </a:solidFill>
              <a:latin typeface="+mj-lt"/>
              <a:ea typeface="Calibri" panose="020F0502020204030204" pitchFamily="34" charset="0"/>
              <a:cs typeface="Arial" panose="020B0604020202020204" pitchFamily="34" charset="0"/>
            </a:endParaRPr>
          </a:p>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Hình ảnh dùng với mục đích truyền đạt nội dung thông tin đến người xem.</a:t>
            </a:r>
          </a:p>
          <a:p>
            <a:pPr marL="685800" indent="-685800" algn="just">
              <a:lnSpc>
                <a:spcPct val="150000"/>
              </a:lnSpc>
              <a:buFont typeface="Arial" panose="020B0604020202020204" pitchFamily="34" charset="0"/>
              <a:buChar char="•"/>
            </a:pPr>
            <a:r>
              <a:rPr lang="vi-VN" sz="4000" b="1" dirty="0">
                <a:solidFill>
                  <a:schemeClr val="bg1"/>
                </a:solidFill>
                <a:latin typeface="+mj-lt"/>
                <a:ea typeface="Calibri" panose="020F0502020204030204" pitchFamily="34" charset="0"/>
                <a:cs typeface="Arial" panose="020B0604020202020204" pitchFamily="34" charset="0"/>
              </a:rPr>
              <a:t>Ngành nghề: Thiết kế đồ họa.</a:t>
            </a:r>
          </a:p>
        </p:txBody>
      </p:sp>
      <p:sp>
        <p:nvSpPr>
          <p:cNvPr id="13" name="TextBox 32">
            <a:extLst>
              <a:ext uri="{FF2B5EF4-FFF2-40B4-BE49-F238E27FC236}">
                <a16:creationId xmlns:a16="http://schemas.microsoft.com/office/drawing/2014/main" xmlns="" id="{847E7D0C-AF7D-0180-3FB0-92615602156A}"/>
              </a:ext>
            </a:extLst>
          </p:cNvPr>
          <p:cNvSpPr txBox="1"/>
          <p:nvPr/>
        </p:nvSpPr>
        <p:spPr>
          <a:xfrm>
            <a:off x="10515600" y="437147"/>
            <a:ext cx="5105400" cy="1015663"/>
          </a:xfrm>
          <a:prstGeom prst="rect">
            <a:avLst/>
          </a:prstGeom>
        </p:spPr>
        <p:txBody>
          <a:bodyPr wrap="square" lIns="0" tIns="0" rIns="0" bIns="0" rtlCol="0" anchor="t">
            <a:spAutoFit/>
          </a:bodyPr>
          <a:lstStyle/>
          <a:p>
            <a:pPr algn="ctr">
              <a:spcBef>
                <a:spcPct val="0"/>
              </a:spcBef>
            </a:pPr>
            <a:r>
              <a:rPr lang="en-US" sz="6600" b="1" dirty="0">
                <a:solidFill>
                  <a:srgbClr val="C0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535750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barn(inVertical)">
                                      <p:cBhvr>
                                        <p:cTn id="7" dur="500"/>
                                        <p:tgtEl>
                                          <p:spTgt spid="1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sp>
        <p:nvSpPr>
          <p:cNvPr id="11" name="TextBox 11"/>
          <p:cNvSpPr txBox="1"/>
          <p:nvPr/>
        </p:nvSpPr>
        <p:spPr>
          <a:xfrm>
            <a:off x="363250" y="1442014"/>
            <a:ext cx="17211080" cy="1107996"/>
          </a:xfrm>
          <a:prstGeom prst="rect">
            <a:avLst/>
          </a:prstGeom>
        </p:spPr>
        <p:txBody>
          <a:bodyPr wrap="square" lIns="0" tIns="0" rIns="0" bIns="0" rtlCol="0" anchor="t">
            <a:spAutoFit/>
          </a:bodyPr>
          <a:lstStyle/>
          <a:p>
            <a:pPr algn="just">
              <a:lnSpc>
                <a:spcPct val="150000"/>
              </a:lnSpc>
            </a:pPr>
            <a:r>
              <a:rPr lang="vi-VN" sz="4800" dirty="0">
                <a:solidFill>
                  <a:srgbClr val="000000"/>
                </a:solidFill>
                <a:latin typeface="+mj-lt"/>
              </a:rPr>
              <a:t>Theo em, thanh công cụ nào được sử dụng nhiều nhất trong Inkscape?</a:t>
            </a:r>
            <a:endParaRPr lang="en-US" sz="4800" dirty="0">
              <a:solidFill>
                <a:srgbClr val="000000"/>
              </a:solidFill>
              <a:latin typeface="+mj-lt"/>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Rectangle: Rounded Corners 16">
            <a:extLst>
              <a:ext uri="{FF2B5EF4-FFF2-40B4-BE49-F238E27FC236}">
                <a16:creationId xmlns:a16="http://schemas.microsoft.com/office/drawing/2014/main" xmlns="" id="{5B48604B-CED5-3A54-24B5-A9EE1A2A0940}"/>
              </a:ext>
            </a:extLst>
          </p:cNvPr>
          <p:cNvSpPr/>
          <p:nvPr/>
        </p:nvSpPr>
        <p:spPr>
          <a:xfrm>
            <a:off x="614680" y="2765368"/>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Arial" panose="020B0604020202020204" pitchFamily="34" charset="0"/>
                <a:cs typeface="Arial" panose="020B0604020202020204" pitchFamily="34" charset="0"/>
              </a:rPr>
              <a:t>A. </a:t>
            </a:r>
            <a:r>
              <a:rPr lang="en-US" sz="4400" dirty="0" err="1">
                <a:solidFill>
                  <a:schemeClr val="bg1"/>
                </a:solidFill>
                <a:latin typeface="Arial" panose="020B0604020202020204" pitchFamily="34" charset="0"/>
                <a:cs typeface="Arial" panose="020B0604020202020204" pitchFamily="34" charset="0"/>
              </a:rPr>
              <a:t>Bảng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màu</a:t>
            </a:r>
            <a:endParaRPr lang="en-US" sz="4400" dirty="0">
              <a:solidFill>
                <a:schemeClr val="bg1"/>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4C3F8339-9006-FD00-34B7-B8C6C1087CCE}"/>
              </a:ext>
            </a:extLst>
          </p:cNvPr>
          <p:cNvSpPr/>
          <p:nvPr/>
        </p:nvSpPr>
        <p:spPr>
          <a:xfrm>
            <a:off x="609600"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solidFill>
                  <a:schemeClr val="bg1"/>
                </a:solidFill>
                <a:latin typeface="Arial" panose="020B0604020202020204" pitchFamily="34" charset="0"/>
                <a:cs typeface="Arial" panose="020B0604020202020204" pitchFamily="34" charset="0"/>
              </a:rPr>
              <a:t>C. </a:t>
            </a:r>
            <a:r>
              <a:rPr lang="en-US" sz="4400" dirty="0" err="1">
                <a:solidFill>
                  <a:schemeClr val="bg1"/>
                </a:solidFill>
                <a:latin typeface="Arial" panose="020B0604020202020204" pitchFamily="34" charset="0"/>
                <a:cs typeface="Arial" panose="020B0604020202020204" pitchFamily="34" charset="0"/>
              </a:rPr>
              <a:t>Thanh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khiển</a:t>
            </a:r>
            <a:r>
              <a:rPr lang="en-US" sz="4400" dirty="0">
                <a:solidFill>
                  <a:schemeClr val="bg1"/>
                </a:solidFill>
                <a:latin typeface="Arial" panose="020B0604020202020204" pitchFamily="34" charset="0"/>
                <a:cs typeface="Arial" panose="020B0604020202020204" pitchFamily="34" charset="0"/>
              </a:rPr>
              <a:t> </a:t>
            </a:r>
          </a:p>
          <a:p>
            <a:pPr algn="ctr">
              <a:lnSpc>
                <a:spcPct val="150000"/>
              </a:lnSpc>
            </a:pPr>
            <a:r>
              <a:rPr lang="en-US" sz="4400" dirty="0" err="1">
                <a:solidFill>
                  <a:schemeClr val="bg1"/>
                </a:solidFill>
                <a:latin typeface="Arial" panose="020B0604020202020204" pitchFamily="34" charset="0"/>
                <a:cs typeface="Arial" panose="020B0604020202020204" pitchFamily="34" charset="0"/>
              </a:rPr>
              <a:t>thuộc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p>
        </p:txBody>
      </p:sp>
      <p:sp>
        <p:nvSpPr>
          <p:cNvPr id="19" name="Rectangle: Rounded Corners 18">
            <a:extLst>
              <a:ext uri="{FF2B5EF4-FFF2-40B4-BE49-F238E27FC236}">
                <a16:creationId xmlns:a16="http://schemas.microsoft.com/office/drawing/2014/main" xmlns="" id="{6D8042C8-98D5-268B-656B-CC213A951D7C}"/>
              </a:ext>
            </a:extLst>
          </p:cNvPr>
          <p:cNvSpPr/>
          <p:nvPr/>
        </p:nvSpPr>
        <p:spPr>
          <a:xfrm>
            <a:off x="10627401" y="27299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solidFill>
                  <a:schemeClr val="bg1"/>
                </a:solidFill>
                <a:latin typeface="Arial" panose="020B0604020202020204" pitchFamily="34" charset="0"/>
                <a:cs typeface="Arial" panose="020B0604020202020204" pitchFamily="34" charset="0"/>
              </a:rPr>
              <a:t>B. </a:t>
            </a:r>
            <a:r>
              <a:rPr lang="en-US" sz="4400" dirty="0" err="1">
                <a:solidFill>
                  <a:schemeClr val="bg1"/>
                </a:solidFill>
                <a:latin typeface="Arial" panose="020B0604020202020204" pitchFamily="34" charset="0"/>
                <a:cs typeface="Arial" panose="020B0604020202020204" pitchFamily="34" charset="0"/>
              </a:rPr>
              <a:t>Thanh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thiết</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chế</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độ</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kết</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dính</a:t>
            </a:r>
            <a:endParaRPr lang="en-US" sz="4400" dirty="0">
              <a:solidFill>
                <a:schemeClr val="bg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3D0BBB05-0854-6F52-8553-2E39E74CF8BC}"/>
              </a:ext>
            </a:extLst>
          </p:cNvPr>
          <p:cNvSpPr/>
          <p:nvPr/>
        </p:nvSpPr>
        <p:spPr>
          <a:xfrm>
            <a:off x="10627401" y="5511973"/>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Arial" panose="020B0604020202020204" pitchFamily="34" charset="0"/>
                <a:cs typeface="Arial" panose="020B0604020202020204" pitchFamily="34" charset="0"/>
              </a:rPr>
              <a:t>D. </a:t>
            </a:r>
            <a:r>
              <a:rPr lang="en-US" sz="4400" dirty="0" err="1">
                <a:solidFill>
                  <a:schemeClr val="bg1"/>
                </a:solidFill>
                <a:latin typeface="Arial" panose="020B0604020202020204" pitchFamily="34" charset="0"/>
                <a:cs typeface="Arial" panose="020B0604020202020204" pitchFamily="34" charset="0"/>
              </a:rPr>
              <a:t>Hộp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công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cụ</a:t>
            </a:r>
            <a:endParaRPr lang="en-US" sz="4400" dirty="0">
              <a:solidFill>
                <a:schemeClr val="bg1"/>
              </a:solidFill>
              <a:latin typeface="Arial" panose="020B0604020202020204" pitchFamily="34" charset="0"/>
              <a:cs typeface="Arial" panose="020B0604020202020204" pitchFamily="34" charset="0"/>
            </a:endParaRPr>
          </a:p>
        </p:txBody>
      </p:sp>
      <p:pic>
        <p:nvPicPr>
          <p:cNvPr id="22" name="Picture 21" descr="A picture containing text, helmet, dark&#10;&#10;Description automatically generated">
            <a:extLst>
              <a:ext uri="{FF2B5EF4-FFF2-40B4-BE49-F238E27FC236}">
                <a16:creationId xmlns:a16="http://schemas.microsoft.com/office/drawing/2014/main" xmlns="" id="{4301B791-89E1-6A14-4FE9-2F77B10D7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5420562"/>
            <a:ext cx="2552700" cy="2552700"/>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68530"/>
            <a:ext cx="131873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xmlns="" id="{67E62D66-2FB6-408A-AB13-1658A3C8D616}"/>
              </a:ext>
            </a:extLst>
          </p:cNvPr>
          <p:cNvPicPr>
            <a:picLocks noChangeAspect="1"/>
          </p:cNvPicPr>
          <p:nvPr/>
        </p:nvPicPr>
        <p:blipFill>
          <a:blip r:embed="rId6"/>
          <a:srcRect/>
          <a:stretch>
            <a:fillRect/>
          </a:stretch>
        </p:blipFill>
        <p:spPr>
          <a:xfrm rot="406678">
            <a:off x="7387" y="66641"/>
            <a:ext cx="1535664" cy="1034587"/>
          </a:xfrm>
          <a:prstGeom prst="rect">
            <a:avLst/>
          </a:prstGeom>
        </p:spPr>
      </p:pic>
    </p:spTree>
    <p:extLst>
      <p:ext uri="{BB962C8B-B14F-4D97-AF65-F5344CB8AC3E}">
        <p14:creationId xmlns:p14="http://schemas.microsoft.com/office/powerpoint/2010/main" val="1824641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423B1BAD-C06E-E160-2FA7-9FD358CE4054}"/>
              </a:ext>
            </a:extLst>
          </p:cNvPr>
          <p:cNvGrpSpPr/>
          <p:nvPr/>
        </p:nvGrpSpPr>
        <p:grpSpPr>
          <a:xfrm>
            <a:off x="1028700" y="1028700"/>
            <a:ext cx="16230600" cy="8229600"/>
            <a:chOff x="0" y="0"/>
            <a:chExt cx="5920967" cy="3002180"/>
          </a:xfrm>
          <a:solidFill>
            <a:srgbClr val="FEEDD5"/>
          </a:solidFill>
        </p:grpSpPr>
        <p:sp>
          <p:nvSpPr>
            <p:cNvPr id="13" name="Freeform 3">
              <a:extLst>
                <a:ext uri="{FF2B5EF4-FFF2-40B4-BE49-F238E27FC236}">
                  <a16:creationId xmlns:a16="http://schemas.microsoft.com/office/drawing/2014/main" xmlns="" id="{AD009295-83F3-BB25-05C3-938C1B922370}"/>
                </a:ext>
              </a:extLst>
            </p:cNvPr>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sp>
        <p:nvSpPr>
          <p:cNvPr id="8" name="TextBox 32">
            <a:extLst>
              <a:ext uri="{FF2B5EF4-FFF2-40B4-BE49-F238E27FC236}">
                <a16:creationId xmlns:a16="http://schemas.microsoft.com/office/drawing/2014/main" xmlns="" id="{D1E7C2CD-0959-F980-ABFB-A4BEE23753D4}"/>
              </a:ext>
            </a:extLst>
          </p:cNvPr>
          <p:cNvSpPr txBox="1"/>
          <p:nvPr/>
        </p:nvSpPr>
        <p:spPr>
          <a:xfrm>
            <a:off x="4750012" y="1714500"/>
            <a:ext cx="8787976" cy="1015663"/>
          </a:xfrm>
          <a:prstGeom prst="rect">
            <a:avLst/>
          </a:prstGeom>
        </p:spPr>
        <p:txBody>
          <a:bodyPr lIns="0" tIns="0" rIns="0" bIns="0" rtlCol="0" anchor="t">
            <a:spAutoFit/>
          </a:bodyPr>
          <a:lstStyle/>
          <a:p>
            <a:pPr algn="ctr">
              <a:spcBef>
                <a:spcPct val="0"/>
              </a:spcBef>
            </a:pPr>
            <a:r>
              <a:rPr lang="en-US" sz="6600" b="1" dirty="0">
                <a:solidFill>
                  <a:srgbClr val="C00000"/>
                </a:solidFill>
                <a:latin typeface="Times New Roman" panose="02020603050405020304" pitchFamily="18" charset="0"/>
                <a:cs typeface="Times New Roman" panose="02020603050405020304" pitchFamily="18" charset="0"/>
              </a:rPr>
              <a:t>THỰC HÀNH</a:t>
            </a:r>
          </a:p>
        </p:txBody>
      </p:sp>
      <p:sp>
        <p:nvSpPr>
          <p:cNvPr id="15" name="TextBox 14">
            <a:extLst>
              <a:ext uri="{FF2B5EF4-FFF2-40B4-BE49-F238E27FC236}">
                <a16:creationId xmlns:a16="http://schemas.microsoft.com/office/drawing/2014/main" xmlns="" id="{362D5FDF-06BC-F557-90CD-FA634B59F0BF}"/>
              </a:ext>
            </a:extLst>
          </p:cNvPr>
          <p:cNvSpPr txBox="1"/>
          <p:nvPr/>
        </p:nvSpPr>
        <p:spPr>
          <a:xfrm>
            <a:off x="533400" y="3162300"/>
            <a:ext cx="9144000" cy="830997"/>
          </a:xfrm>
          <a:prstGeom prst="rect">
            <a:avLst/>
          </a:prstGeom>
          <a:noFill/>
        </p:spPr>
        <p:txBody>
          <a:bodyPr wrap="square">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Nhiệm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vụ</a:t>
            </a:r>
            <a:r>
              <a:rPr lang="en-US" sz="4800" b="1" dirty="0">
                <a:solidFill>
                  <a:srgbClr val="FF0000"/>
                </a:solidFill>
                <a:latin typeface="Times New Roman" panose="02020603050405020304" pitchFamily="18" charset="0"/>
                <a:cs typeface="Times New Roman" panose="02020603050405020304" pitchFamily="18" charset="0"/>
              </a:rPr>
              <a:t> 1: </a:t>
            </a:r>
            <a:r>
              <a:rPr lang="en-US" sz="4800" b="1" dirty="0" err="1">
                <a:solidFill>
                  <a:srgbClr val="FF0000"/>
                </a:solidFill>
                <a:latin typeface="Times New Roman" panose="02020603050405020304" pitchFamily="18" charset="0"/>
                <a:cs typeface="Times New Roman" panose="02020603050405020304" pitchFamily="18" charset="0"/>
              </a:rPr>
              <a:t>Vẽ</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hoa</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descr="Chart, scatter chart, box and whisker chart&#10;&#10;Description automatically generated">
            <a:extLst>
              <a:ext uri="{FF2B5EF4-FFF2-40B4-BE49-F238E27FC236}">
                <a16:creationId xmlns:a16="http://schemas.microsoft.com/office/drawing/2014/main" xmlns="" id="{AC3CCA98-7F9A-8A48-B775-6F0E4CDB4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808" y="4305300"/>
            <a:ext cx="15598384" cy="4415795"/>
          </a:xfrm>
          <a:prstGeom prst="rect">
            <a:avLst/>
          </a:prstGeom>
        </p:spPr>
      </p:pic>
      <p:pic>
        <p:nvPicPr>
          <p:cNvPr id="7" name="Picture 6">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55685" y="87005"/>
            <a:ext cx="1535664" cy="1034587"/>
          </a:xfrm>
          <a:prstGeom prst="rect">
            <a:avLst/>
          </a:prstGeom>
        </p:spPr>
      </p:pic>
    </p:spTree>
    <p:extLst>
      <p:ext uri="{BB962C8B-B14F-4D97-AF65-F5344CB8AC3E}">
        <p14:creationId xmlns:p14="http://schemas.microsoft.com/office/powerpoint/2010/main" val="3401247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423B1BAD-C06E-E160-2FA7-9FD358CE4054}"/>
              </a:ext>
            </a:extLst>
          </p:cNvPr>
          <p:cNvGrpSpPr/>
          <p:nvPr/>
        </p:nvGrpSpPr>
        <p:grpSpPr>
          <a:xfrm>
            <a:off x="1028700" y="1028700"/>
            <a:ext cx="16230600" cy="8229600"/>
            <a:chOff x="0" y="0"/>
            <a:chExt cx="5920967" cy="3002180"/>
          </a:xfrm>
          <a:solidFill>
            <a:srgbClr val="FEEDD5"/>
          </a:solidFill>
        </p:grpSpPr>
        <p:sp>
          <p:nvSpPr>
            <p:cNvPr id="13" name="Freeform 3">
              <a:extLst>
                <a:ext uri="{FF2B5EF4-FFF2-40B4-BE49-F238E27FC236}">
                  <a16:creationId xmlns:a16="http://schemas.microsoft.com/office/drawing/2014/main" xmlns="" id="{AD009295-83F3-BB25-05C3-938C1B922370}"/>
                </a:ext>
              </a:extLst>
            </p:cNvPr>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sp>
        <p:nvSpPr>
          <p:cNvPr id="8" name="TextBox 32">
            <a:extLst>
              <a:ext uri="{FF2B5EF4-FFF2-40B4-BE49-F238E27FC236}">
                <a16:creationId xmlns:a16="http://schemas.microsoft.com/office/drawing/2014/main" xmlns="" id="{D1E7C2CD-0959-F980-ABFB-A4BEE23753D4}"/>
              </a:ext>
            </a:extLst>
          </p:cNvPr>
          <p:cNvSpPr txBox="1"/>
          <p:nvPr/>
        </p:nvSpPr>
        <p:spPr>
          <a:xfrm>
            <a:off x="4750012" y="1714500"/>
            <a:ext cx="8787976" cy="1015663"/>
          </a:xfrm>
          <a:prstGeom prst="rect">
            <a:avLst/>
          </a:prstGeom>
        </p:spPr>
        <p:txBody>
          <a:bodyPr lIns="0" tIns="0" rIns="0" bIns="0" rtlCol="0" anchor="t">
            <a:spAutoFit/>
          </a:bodyPr>
          <a:lstStyle/>
          <a:p>
            <a:pPr algn="ctr">
              <a:spcBef>
                <a:spcPct val="0"/>
              </a:spcBef>
            </a:pPr>
            <a:r>
              <a:rPr lang="en-US" sz="6600" b="1" dirty="0">
                <a:solidFill>
                  <a:srgbClr val="C00000"/>
                </a:solidFill>
                <a:latin typeface="Times New Roman" panose="02020603050405020304" pitchFamily="18" charset="0"/>
                <a:cs typeface="Times New Roman" panose="02020603050405020304" pitchFamily="18" charset="0"/>
              </a:rPr>
              <a:t>THỰC HÀNH</a:t>
            </a:r>
          </a:p>
        </p:txBody>
      </p:sp>
      <p:sp>
        <p:nvSpPr>
          <p:cNvPr id="15" name="TextBox 14">
            <a:extLst>
              <a:ext uri="{FF2B5EF4-FFF2-40B4-BE49-F238E27FC236}">
                <a16:creationId xmlns:a16="http://schemas.microsoft.com/office/drawing/2014/main" xmlns="" id="{362D5FDF-06BC-F557-90CD-FA634B59F0BF}"/>
              </a:ext>
            </a:extLst>
          </p:cNvPr>
          <p:cNvSpPr txBox="1"/>
          <p:nvPr/>
        </p:nvSpPr>
        <p:spPr>
          <a:xfrm>
            <a:off x="304800" y="3102233"/>
            <a:ext cx="11811000" cy="830997"/>
          </a:xfrm>
          <a:prstGeom prst="rect">
            <a:avLst/>
          </a:prstGeom>
          <a:noFill/>
        </p:spPr>
        <p:txBody>
          <a:bodyPr wrap="square">
            <a:spAutoFit/>
          </a:bodyPr>
          <a:lstStyle/>
          <a:p>
            <a:pPr algn="ctr"/>
            <a:r>
              <a:rPr lang="en-US" sz="4800" b="1" dirty="0" err="1">
                <a:solidFill>
                  <a:srgbClr val="FF0000"/>
                </a:solidFill>
                <a:latin typeface="Times New Roman" panose="02020603050405020304" pitchFamily="18" charset="0"/>
                <a:cs typeface="Times New Roman" panose="02020603050405020304" pitchFamily="18" charset="0"/>
              </a:rPr>
              <a:t>Nhiệm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vụ</a:t>
            </a:r>
            <a:r>
              <a:rPr lang="en-US" sz="4800" b="1" dirty="0">
                <a:solidFill>
                  <a:srgbClr val="FF0000"/>
                </a:solidFill>
                <a:latin typeface="Times New Roman" panose="02020603050405020304" pitchFamily="18" charset="0"/>
                <a:cs typeface="Times New Roman" panose="02020603050405020304" pitchFamily="18" charset="0"/>
              </a:rPr>
              <a:t> 2: </a:t>
            </a:r>
            <a:r>
              <a:rPr lang="en-US" sz="4800" b="1" dirty="0" err="1">
                <a:solidFill>
                  <a:srgbClr val="FF0000"/>
                </a:solidFill>
                <a:latin typeface="Times New Roman" panose="02020603050405020304" pitchFamily="18" charset="0"/>
                <a:cs typeface="Times New Roman" panose="02020603050405020304" pitchFamily="18" charset="0"/>
              </a:rPr>
              <a:t>Vẽ</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Quốc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kì</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Việt</a:t>
            </a:r>
            <a:r>
              <a:rPr lang="en-US" sz="4800" b="1" dirty="0">
                <a:solidFill>
                  <a:srgbClr val="FF0000"/>
                </a:solidFill>
                <a:latin typeface="Times New Roman" panose="02020603050405020304" pitchFamily="18" charset="0"/>
                <a:cs typeface="Times New Roman" panose="02020603050405020304" pitchFamily="18" charset="0"/>
              </a:rPr>
              <a:t> Nam</a:t>
            </a:r>
          </a:p>
        </p:txBody>
      </p:sp>
      <p:pic>
        <p:nvPicPr>
          <p:cNvPr id="5" name="Picture 4" descr="A yellow star with a black background&#10;&#10;Description automatically generated with low confidence">
            <a:extLst>
              <a:ext uri="{FF2B5EF4-FFF2-40B4-BE49-F238E27FC236}">
                <a16:creationId xmlns:a16="http://schemas.microsoft.com/office/drawing/2014/main" xmlns="" id="{CB79A47A-22EA-6A9D-610C-950C219EED2C}"/>
              </a:ext>
            </a:extLst>
          </p:cNvPr>
          <p:cNvPicPr>
            <a:picLocks noChangeAspect="1"/>
          </p:cNvPicPr>
          <p:nvPr/>
        </p:nvPicPr>
        <p:blipFill rotWithShape="1">
          <a:blip r:embed="rId2">
            <a:extLst>
              <a:ext uri="{28A0092B-C50C-407E-A947-70E740481C1C}">
                <a14:useLocalDpi xmlns:a14="http://schemas.microsoft.com/office/drawing/2010/main" val="0"/>
              </a:ext>
            </a:extLst>
          </a:blip>
          <a:srcRect t="13457" b="20136"/>
          <a:stretch/>
        </p:blipFill>
        <p:spPr>
          <a:xfrm>
            <a:off x="1304732" y="4792772"/>
            <a:ext cx="3324009" cy="3121998"/>
          </a:xfrm>
          <a:prstGeom prst="rect">
            <a:avLst/>
          </a:prstGeom>
        </p:spPr>
      </p:pic>
      <p:pic>
        <p:nvPicPr>
          <p:cNvPr id="7" name="Picture 6" descr="Icon&#10;&#10;Description automatically generated">
            <a:extLst>
              <a:ext uri="{FF2B5EF4-FFF2-40B4-BE49-F238E27FC236}">
                <a16:creationId xmlns:a16="http://schemas.microsoft.com/office/drawing/2014/main" xmlns="" id="{F2F63207-84E4-21B1-B618-DB7A405E2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095" y="4488762"/>
            <a:ext cx="5597213" cy="3730018"/>
          </a:xfrm>
          <a:prstGeom prst="rect">
            <a:avLst/>
          </a:prstGeom>
        </p:spPr>
      </p:pic>
      <p:pic>
        <p:nvPicPr>
          <p:cNvPr id="9" name="Picture 8">
            <a:extLst>
              <a:ext uri="{FF2B5EF4-FFF2-40B4-BE49-F238E27FC236}">
                <a16:creationId xmlns:a16="http://schemas.microsoft.com/office/drawing/2014/main" xmlns="" id="{0A3BCE56-138B-504F-D9E9-1DFD8D006521}"/>
              </a:ext>
            </a:extLst>
          </p:cNvPr>
          <p:cNvPicPr>
            <a:picLocks noChangeAspect="1"/>
          </p:cNvPicPr>
          <p:nvPr/>
        </p:nvPicPr>
        <p:blipFill>
          <a:blip r:embed="rId4"/>
          <a:stretch>
            <a:fillRect/>
          </a:stretch>
        </p:blipFill>
        <p:spPr>
          <a:xfrm>
            <a:off x="4997517" y="4488762"/>
            <a:ext cx="5595027" cy="3730018"/>
          </a:xfrm>
          <a:prstGeom prst="rect">
            <a:avLst/>
          </a:prstGeom>
        </p:spPr>
      </p:pic>
      <p:pic>
        <p:nvPicPr>
          <p:cNvPr id="10" name="Picture 9">
            <a:extLst>
              <a:ext uri="{FF2B5EF4-FFF2-40B4-BE49-F238E27FC236}">
                <a16:creationId xmlns:a16="http://schemas.microsoft.com/office/drawing/2014/main" xmlns="" id="{67E62D66-2FB6-408A-AB13-1658A3C8D616}"/>
              </a:ext>
            </a:extLst>
          </p:cNvPr>
          <p:cNvPicPr>
            <a:picLocks noChangeAspect="1"/>
          </p:cNvPicPr>
          <p:nvPr/>
        </p:nvPicPr>
        <p:blipFill>
          <a:blip r:embed="rId5"/>
          <a:srcRect/>
          <a:stretch>
            <a:fillRect/>
          </a:stretch>
        </p:blipFill>
        <p:spPr>
          <a:xfrm rot="406678">
            <a:off x="55686" y="87005"/>
            <a:ext cx="1535664" cy="1034587"/>
          </a:xfrm>
          <a:prstGeom prst="rect">
            <a:avLst/>
          </a:prstGeom>
        </p:spPr>
      </p:pic>
    </p:spTree>
    <p:extLst>
      <p:ext uri="{BB962C8B-B14F-4D97-AF65-F5344CB8AC3E}">
        <p14:creationId xmlns:p14="http://schemas.microsoft.com/office/powerpoint/2010/main" val="317653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xmlns="" id="{2E93E52B-5277-C655-DB43-96D636B85847}"/>
              </a:ext>
            </a:extLst>
          </p:cNvPr>
          <p:cNvSpPr txBox="1"/>
          <p:nvPr/>
        </p:nvSpPr>
        <p:spPr>
          <a:xfrm>
            <a:off x="40640" y="1376938"/>
            <a:ext cx="2791186" cy="897682"/>
          </a:xfrm>
          <a:prstGeom prst="rect">
            <a:avLst/>
          </a:prstGeom>
        </p:spPr>
        <p:txBody>
          <a:bodyPr wrap="square" lIns="0" tIns="0" rIns="0" bIns="0" rtlCol="0" anchor="t">
            <a:spAutoFit/>
          </a:bodyPr>
          <a:lstStyle/>
          <a:p>
            <a:pPr algn="ctr">
              <a:lnSpc>
                <a:spcPts val="6999"/>
              </a:lnSpc>
            </a:pPr>
            <a:r>
              <a:rPr lang="en-US" sz="4999" b="1" dirty="0" err="1">
                <a:solidFill>
                  <a:srgbClr val="FF0000"/>
                </a:solidFill>
                <a:latin typeface="Times New Roman" panose="02020603050405020304" pitchFamily="18" charset="0"/>
                <a:cs typeface="Times New Roman" panose="02020603050405020304" pitchFamily="18" charset="0"/>
              </a:rPr>
              <a:t>Lưu</a:t>
            </a:r>
            <a:r>
              <a:rPr lang="en-US" sz="4999" b="1" dirty="0">
                <a:solidFill>
                  <a:srgbClr val="FF0000"/>
                </a:solidFill>
                <a:latin typeface="Times New Roman" panose="02020603050405020304" pitchFamily="18" charset="0"/>
                <a:cs typeface="Times New Roman" panose="02020603050405020304" pitchFamily="18" charset="0"/>
              </a:rPr>
              <a:t> ý</a:t>
            </a:r>
          </a:p>
        </p:txBody>
      </p:sp>
      <p:sp>
        <p:nvSpPr>
          <p:cNvPr id="6" name="TextBox 5">
            <a:extLst>
              <a:ext uri="{FF2B5EF4-FFF2-40B4-BE49-F238E27FC236}">
                <a16:creationId xmlns:a16="http://schemas.microsoft.com/office/drawing/2014/main" xmlns="" id="{C26B1B5F-1381-0895-9843-0C5A96B230F6}"/>
              </a:ext>
            </a:extLst>
          </p:cNvPr>
          <p:cNvSpPr txBox="1"/>
          <p:nvPr/>
        </p:nvSpPr>
        <p:spPr>
          <a:xfrm>
            <a:off x="304800" y="2274620"/>
            <a:ext cx="13106400" cy="7879080"/>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nl-NL"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Chèn các đối tượng đã được định nghĩa sẵn như hình tròn, đa giác, hình sao từ hộp công cụ bằng cách nháy chuột vào biểu tượng tương ứng trên hộp công cụ.</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nl-NL"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Sửa thuộc tính của đối tượng trên thanh điều khiển thuộc tính để có số đỉnh, loại hình, độ mở góc... khác nhau. </a:t>
            </a:r>
          </a:p>
          <a:p>
            <a:pPr marL="571500" indent="-571500" algn="just">
              <a:lnSpc>
                <a:spcPct val="150000"/>
              </a:lnSpc>
              <a:spcAft>
                <a:spcPts val="800"/>
              </a:spcAft>
              <a:buFont typeface="Arial" panose="020B0604020202020204" pitchFamily="34" charset="0"/>
              <a:buChar char="•"/>
            </a:pPr>
            <a:r>
              <a:rPr lang="nl-NL"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 giãn hình bất kì bằng cách nháy chuột vào hình, kéo thả chuôt tại vị trí các mũi tên.</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nl-NL"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tổ hợp phím tắt cho Copy (Ctrl + C), Paste (Ctrl + V) và các phím tắt khác để thao tác nhanh hơn.</a:t>
            </a:r>
            <a:endParaRPr lang="en-US"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descr="A picture containing text&#10;&#10;Description automatically generated">
            <a:extLst>
              <a:ext uri="{FF2B5EF4-FFF2-40B4-BE49-F238E27FC236}">
                <a16:creationId xmlns:a16="http://schemas.microsoft.com/office/drawing/2014/main" xmlns="" id="{6B2FA502-32BF-F48F-94A7-BAF8889BD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9800" y="3009900"/>
            <a:ext cx="3890037" cy="4562394"/>
          </a:xfrm>
          <a:prstGeom prst="rect">
            <a:avLst/>
          </a:prstGeom>
        </p:spPr>
      </p:pic>
      <p:pic>
        <p:nvPicPr>
          <p:cNvPr id="5" name="Picture 4">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132444" y="99887"/>
            <a:ext cx="1535664" cy="1034587"/>
          </a:xfrm>
          <a:prstGeom prst="rect">
            <a:avLst/>
          </a:prstGeom>
        </p:spPr>
      </p:pic>
    </p:spTree>
    <p:extLst>
      <p:ext uri="{BB962C8B-B14F-4D97-AF65-F5344CB8AC3E}">
        <p14:creationId xmlns:p14="http://schemas.microsoft.com/office/powerpoint/2010/main" val="887788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arn(inVertic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FFE818B6-80C5-3D01-A4D7-ACA296B14AD4}"/>
              </a:ext>
            </a:extLst>
          </p:cNvPr>
          <p:cNvSpPr txBox="1"/>
          <p:nvPr/>
        </p:nvSpPr>
        <p:spPr>
          <a:xfrm>
            <a:off x="6324955" y="618068"/>
            <a:ext cx="5638090" cy="1066189"/>
          </a:xfrm>
          <a:prstGeom prst="rect">
            <a:avLst/>
          </a:prstGeom>
        </p:spPr>
        <p:txBody>
          <a:bodyPr wrap="square" lIns="0" tIns="0" rIns="0" bIns="0" rtlCol="0" anchor="t">
            <a:spAutoFit/>
          </a:bodyPr>
          <a:lstStyle/>
          <a:p>
            <a:pPr algn="ctr">
              <a:lnSpc>
                <a:spcPts val="8880"/>
              </a:lnSpc>
            </a:pPr>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nvGrpSpPr>
          <p:cNvPr id="14" name="Group 13">
            <a:extLst>
              <a:ext uri="{FF2B5EF4-FFF2-40B4-BE49-F238E27FC236}">
                <a16:creationId xmlns:a16="http://schemas.microsoft.com/office/drawing/2014/main" xmlns="" id="{BBEB122F-C7E2-7A04-038D-BA18F43204D9}"/>
              </a:ext>
            </a:extLst>
          </p:cNvPr>
          <p:cNvGrpSpPr/>
          <p:nvPr/>
        </p:nvGrpSpPr>
        <p:grpSpPr>
          <a:xfrm>
            <a:off x="971550" y="1809255"/>
            <a:ext cx="16344900" cy="5632311"/>
            <a:chOff x="971550" y="1809255"/>
            <a:chExt cx="16344900" cy="5632311"/>
          </a:xfrm>
        </p:grpSpPr>
        <p:sp>
          <p:nvSpPr>
            <p:cNvPr id="7" name="Rectangle 1">
              <a:extLst>
                <a:ext uri="{FF2B5EF4-FFF2-40B4-BE49-F238E27FC236}">
                  <a16:creationId xmlns:a16="http://schemas.microsoft.com/office/drawing/2014/main" xmlns="" id="{03CDC7D7-B23E-7627-6D4B-A149298994EF}"/>
                </a:ext>
              </a:extLst>
            </p:cNvPr>
            <p:cNvSpPr>
              <a:spLocks noChangeArrowheads="1"/>
            </p:cNvSpPr>
            <p:nvPr/>
          </p:nvSpPr>
          <p:spPr bwMode="auto">
            <a:xfrm>
              <a:off x="971550" y="1809255"/>
              <a:ext cx="163449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4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khi</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tròn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Inkscape</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Ta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thực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hiện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liên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tục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thao</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Nháy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cụ</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hộp</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cụ</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nháy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chuột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nháy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chuột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con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lần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lượt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40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giữ</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phím</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Shift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nháy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chuột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trên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bảng</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xem</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tròn</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sẽ</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màu</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sắc</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thế</a:t>
              </a:r>
              <a:r>
                <a:rPr kumimoji="0" lang="en-US"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1B2430D6-41E5-B530-5295-B3FB9CEF8F54}"/>
                </a:ext>
              </a:extLst>
            </p:cNvPr>
            <p:cNvGrpSpPr/>
            <p:nvPr/>
          </p:nvGrpSpPr>
          <p:grpSpPr>
            <a:xfrm>
              <a:off x="2919818" y="3868580"/>
              <a:ext cx="4708897" cy="2467196"/>
              <a:chOff x="2919818" y="3868580"/>
              <a:chExt cx="4708897" cy="2467196"/>
            </a:xfrm>
          </p:grpSpPr>
          <p:pic>
            <p:nvPicPr>
              <p:cNvPr id="8" name="Picture 7">
                <a:extLst>
                  <a:ext uri="{FF2B5EF4-FFF2-40B4-BE49-F238E27FC236}">
                    <a16:creationId xmlns:a16="http://schemas.microsoft.com/office/drawing/2014/main" xmlns="" id="{5AC3AA96-E1AE-486E-5E54-F70FC83279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54104" y="3868580"/>
                <a:ext cx="611863" cy="731660"/>
              </a:xfrm>
              <a:prstGeom prst="rect">
                <a:avLst/>
              </a:prstGeom>
            </p:spPr>
          </p:pic>
          <p:sp>
            <p:nvSpPr>
              <p:cNvPr id="9" name="Rectangle 8">
                <a:extLst>
                  <a:ext uri="{FF2B5EF4-FFF2-40B4-BE49-F238E27FC236}">
                    <a16:creationId xmlns:a16="http://schemas.microsoft.com/office/drawing/2014/main" xmlns="" id="{00BE0F5E-E4D8-63D5-FA48-ABF9F6C3AA7A}"/>
                  </a:ext>
                </a:extLst>
              </p:cNvPr>
              <p:cNvSpPr/>
              <p:nvPr/>
            </p:nvSpPr>
            <p:spPr>
              <a:xfrm>
                <a:off x="2919818" y="5753100"/>
                <a:ext cx="661582" cy="5826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7F755D6-F7C7-DDD7-42EE-300CA71F6340}"/>
                  </a:ext>
                </a:extLst>
              </p:cNvPr>
              <p:cNvPicPr>
                <a:picLocks noChangeAspect="1"/>
              </p:cNvPicPr>
              <p:nvPr/>
            </p:nvPicPr>
            <p:blipFill>
              <a:blip r:embed="rId4"/>
              <a:stretch>
                <a:fillRect/>
              </a:stretch>
            </p:blipFill>
            <p:spPr>
              <a:xfrm>
                <a:off x="5665967" y="4866643"/>
                <a:ext cx="1962748" cy="605334"/>
              </a:xfrm>
              <a:prstGeom prst="rect">
                <a:avLst/>
              </a:prstGeom>
            </p:spPr>
          </p:pic>
        </p:grpSp>
      </p:grpSp>
      <p:sp>
        <p:nvSpPr>
          <p:cNvPr id="15" name="Arrow: Right 14">
            <a:extLst>
              <a:ext uri="{FF2B5EF4-FFF2-40B4-BE49-F238E27FC236}">
                <a16:creationId xmlns:a16="http://schemas.microsoft.com/office/drawing/2014/main" xmlns="" id="{80363E5C-7F7F-D209-287F-E6E812D8446D}"/>
              </a:ext>
            </a:extLst>
          </p:cNvPr>
          <p:cNvSpPr/>
          <p:nvPr/>
        </p:nvSpPr>
        <p:spPr>
          <a:xfrm>
            <a:off x="1190172" y="7697291"/>
            <a:ext cx="4526092" cy="2133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9D40303B-AFB0-6CBB-2454-B87CD8350595}"/>
              </a:ext>
            </a:extLst>
          </p:cNvPr>
          <p:cNvSpPr txBox="1"/>
          <p:nvPr/>
        </p:nvSpPr>
        <p:spPr>
          <a:xfrm>
            <a:off x="5943601" y="7844009"/>
            <a:ext cx="6705600" cy="1938992"/>
          </a:xfrm>
          <a:prstGeom prst="rect">
            <a:avLst/>
          </a:prstGeom>
          <a:noFill/>
        </p:spPr>
        <p:txBody>
          <a:bodyPr wrap="square">
            <a:spAutoFit/>
          </a:bodyPr>
          <a:lstStyle/>
          <a:p>
            <a:pPr algn="just">
              <a:lnSpc>
                <a:spcPct val="150000"/>
              </a:lnSpc>
              <a:spcAft>
                <a:spcPts val="800"/>
              </a:spcAft>
            </a:pPr>
            <a:r>
              <a:rPr lang="nl-NL"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quả thu được là hình tròn có nền màu cam và nét màu đỏ.</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67E62D66-2FB6-408A-AB13-1658A3C8D616}"/>
              </a:ext>
            </a:extLst>
          </p:cNvPr>
          <p:cNvPicPr>
            <a:picLocks noChangeAspect="1"/>
          </p:cNvPicPr>
          <p:nvPr/>
        </p:nvPicPr>
        <p:blipFill>
          <a:blip r:embed="rId5"/>
          <a:srcRect/>
          <a:stretch>
            <a:fillRect/>
          </a:stretch>
        </p:blipFill>
        <p:spPr>
          <a:xfrm rot="406678">
            <a:off x="203718" y="100774"/>
            <a:ext cx="1535664" cy="1034587"/>
          </a:xfrm>
          <a:prstGeom prst="rect">
            <a:avLst/>
          </a:prstGeom>
        </p:spPr>
      </p:pic>
    </p:spTree>
    <p:extLst>
      <p:ext uri="{BB962C8B-B14F-4D97-AF65-F5344CB8AC3E}">
        <p14:creationId xmlns:p14="http://schemas.microsoft.com/office/powerpoint/2010/main" val="429121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sp>
        <p:nvSpPr>
          <p:cNvPr id="11" name="TextBox 11"/>
          <p:cNvSpPr txBox="1"/>
          <p:nvPr/>
        </p:nvSpPr>
        <p:spPr>
          <a:xfrm>
            <a:off x="1447800" y="993274"/>
            <a:ext cx="14461473" cy="2215991"/>
          </a:xfrm>
          <a:prstGeom prst="rect">
            <a:avLst/>
          </a:prstGeom>
        </p:spPr>
        <p:txBody>
          <a:bodyPr wrap="square" lIns="0" tIns="0" rIns="0" bIns="0" rtlCol="0" anchor="t">
            <a:spAutoFit/>
          </a:bodyPr>
          <a:lstStyle/>
          <a:p>
            <a:pPr algn="just">
              <a:lnSpc>
                <a:spcPct val="150000"/>
              </a:lnSpc>
            </a:pPr>
            <a:r>
              <a:rPr lang="en-US" sz="4800" b="1" dirty="0" err="1">
                <a:solidFill>
                  <a:srgbClr val="000000"/>
                </a:solidFill>
                <a:latin typeface="Times New Roman" panose="02020603050405020304" pitchFamily="18" charset="0"/>
                <a:cs typeface="Times New Roman" panose="02020603050405020304" pitchFamily="18" charset="0"/>
              </a:rPr>
              <a:t>Câu</a:t>
            </a:r>
            <a:r>
              <a:rPr lang="en-US" sz="4800" b="1" dirty="0">
                <a:solidFill>
                  <a:srgbClr val="000000"/>
                </a:solidFill>
                <a:latin typeface="Times New Roman" panose="02020603050405020304" pitchFamily="18" charset="0"/>
                <a:cs typeface="Times New Roman" panose="02020603050405020304" pitchFamily="18" charset="0"/>
              </a:rPr>
              <a:t> 2: </a:t>
            </a:r>
            <a:r>
              <a:rPr lang="vi-VN" sz="4800" dirty="0">
                <a:solidFill>
                  <a:srgbClr val="000000"/>
                </a:solidFill>
                <a:latin typeface="Times New Roman" panose="02020603050405020304" pitchFamily="18" charset="0"/>
                <a:cs typeface="Times New Roman" panose="02020603050405020304" pitchFamily="18" charset="0"/>
              </a:rPr>
              <a:t>Để thay một ngôi sao thành một khối lập phương. </a:t>
            </a:r>
            <a:endParaRPr lang="en-US" sz="4800" dirty="0" smtClean="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800" dirty="0" smtClean="0">
                <a:solidFill>
                  <a:srgbClr val="000000"/>
                </a:solidFill>
                <a:latin typeface="Times New Roman" panose="02020603050405020304" pitchFamily="18" charset="0"/>
                <a:cs typeface="Times New Roman" panose="02020603050405020304" pitchFamily="18" charset="0"/>
              </a:rPr>
              <a:t>Em </a:t>
            </a:r>
            <a:r>
              <a:rPr lang="vi-VN" sz="4800" dirty="0">
                <a:solidFill>
                  <a:srgbClr val="000000"/>
                </a:solidFill>
                <a:latin typeface="Times New Roman" panose="02020603050405020304" pitchFamily="18" charset="0"/>
                <a:cs typeface="Times New Roman" panose="02020603050405020304" pitchFamily="18" charset="0"/>
              </a:rPr>
              <a:t>sẽ tìm công cụ ở thanh công cụ nào?</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Rectangle: Rounded Corners 16">
            <a:extLst>
              <a:ext uri="{FF2B5EF4-FFF2-40B4-BE49-F238E27FC236}">
                <a16:creationId xmlns:a16="http://schemas.microsoft.com/office/drawing/2014/main" xmlns="" id="{5B48604B-CED5-3A54-24B5-A9EE1A2A0940}"/>
              </a:ext>
            </a:extLst>
          </p:cNvPr>
          <p:cNvSpPr/>
          <p:nvPr/>
        </p:nvSpPr>
        <p:spPr>
          <a:xfrm>
            <a:off x="1219200"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Bảng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màu</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4C3F8339-9006-FD00-34B7-B8C6C1087CCE}"/>
              </a:ext>
            </a:extLst>
          </p:cNvPr>
          <p:cNvSpPr/>
          <p:nvPr/>
        </p:nvSpPr>
        <p:spPr>
          <a:xfrm>
            <a:off x="1219200"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Hộp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cụ</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6D8042C8-98D5-268B-656B-CC213A951D7C}"/>
              </a:ext>
            </a:extLst>
          </p:cNvPr>
          <p:cNvSpPr/>
          <p:nvPr/>
        </p:nvSpPr>
        <p:spPr>
          <a:xfrm>
            <a:off x="10058402"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Thanh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khiển</a:t>
            </a:r>
            <a:r>
              <a:rPr lang="en-US" sz="4400" dirty="0">
                <a:solidFill>
                  <a:schemeClr val="bg1"/>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chemeClr val="bg1"/>
                </a:solidFill>
                <a:latin typeface="Times New Roman" panose="02020603050405020304" pitchFamily="18" charset="0"/>
                <a:cs typeface="Times New Roman" panose="02020603050405020304" pitchFamily="18" charset="0"/>
              </a:rPr>
              <a:t>thuộc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tính</a:t>
            </a: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20" name="Rectangle: Rounded Corners 19">
            <a:extLst>
              <a:ext uri="{FF2B5EF4-FFF2-40B4-BE49-F238E27FC236}">
                <a16:creationId xmlns:a16="http://schemas.microsoft.com/office/drawing/2014/main" xmlns="" id="{3D0BBB05-0854-6F52-8553-2E39E74CF8BC}"/>
              </a:ext>
            </a:extLst>
          </p:cNvPr>
          <p:cNvSpPr/>
          <p:nvPr/>
        </p:nvSpPr>
        <p:spPr>
          <a:xfrm>
            <a:off x="10058402"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Hộp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lệnh</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22" name="Picture 21" descr="A picture containing text, helmet, dark&#10;&#10;Description automatically generated">
            <a:extLst>
              <a:ext uri="{FF2B5EF4-FFF2-40B4-BE49-F238E27FC236}">
                <a16:creationId xmlns:a16="http://schemas.microsoft.com/office/drawing/2014/main" xmlns="" id="{4301B791-89E1-6A14-4FE9-2F77B10D7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800" y="3206757"/>
            <a:ext cx="2133600" cy="2133600"/>
          </a:xfrm>
          <a:prstGeom prst="rect">
            <a:avLst/>
          </a:prstGeom>
        </p:spPr>
      </p:pic>
      <p:pic>
        <p:nvPicPr>
          <p:cNvPr id="15" name="Picture 14">
            <a:extLst>
              <a:ext uri="{FF2B5EF4-FFF2-40B4-BE49-F238E27FC236}">
                <a16:creationId xmlns:a16="http://schemas.microsoft.com/office/drawing/2014/main" xmlns="" id="{67E62D66-2FB6-408A-AB13-1658A3C8D616}"/>
              </a:ext>
            </a:extLst>
          </p:cNvPr>
          <p:cNvPicPr>
            <a:picLocks noChangeAspect="1"/>
          </p:cNvPicPr>
          <p:nvPr/>
        </p:nvPicPr>
        <p:blipFill>
          <a:blip r:embed="rId5"/>
          <a:srcRect/>
          <a:stretch>
            <a:fillRect/>
          </a:stretch>
        </p:blipFill>
        <p:spPr>
          <a:xfrm rot="406678">
            <a:off x="208086" y="194782"/>
            <a:ext cx="1535664" cy="1034587"/>
          </a:xfrm>
          <a:prstGeom prst="rect">
            <a:avLst/>
          </a:prstGeom>
        </p:spPr>
      </p:pic>
    </p:spTree>
    <p:extLst>
      <p:ext uri="{BB962C8B-B14F-4D97-AF65-F5344CB8AC3E}">
        <p14:creationId xmlns:p14="http://schemas.microsoft.com/office/powerpoint/2010/main" val="1766495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FFE818B6-80C5-3D01-A4D7-ACA296B14AD4}"/>
              </a:ext>
            </a:extLst>
          </p:cNvPr>
          <p:cNvSpPr txBox="1"/>
          <p:nvPr/>
        </p:nvSpPr>
        <p:spPr>
          <a:xfrm>
            <a:off x="6324955" y="618068"/>
            <a:ext cx="5638090" cy="1066189"/>
          </a:xfrm>
          <a:prstGeom prst="rect">
            <a:avLst/>
          </a:prstGeom>
        </p:spPr>
        <p:txBody>
          <a:bodyPr wrap="square" lIns="0" tIns="0" rIns="0" bIns="0" rtlCol="0" anchor="t">
            <a:spAutoFit/>
          </a:bodyPr>
          <a:lstStyle/>
          <a:p>
            <a:pPr algn="ctr">
              <a:lnSpc>
                <a:spcPts val="8880"/>
              </a:lnSpc>
            </a:pPr>
            <a:r>
              <a:rPr lang="en-US" sz="6600" b="1" dirty="0">
                <a:solidFill>
                  <a:srgbClr val="FF0000"/>
                </a:solidFill>
                <a:latin typeface="Times New Roman" panose="02020603050405020304" pitchFamily="18" charset="0"/>
                <a:cs typeface="Times New Roman" panose="02020603050405020304" pitchFamily="18" charset="0"/>
              </a:rPr>
              <a:t>VẬN DỤNG</a:t>
            </a:r>
          </a:p>
        </p:txBody>
      </p:sp>
      <p:sp>
        <p:nvSpPr>
          <p:cNvPr id="7" name="Rectangle 1">
            <a:extLst>
              <a:ext uri="{FF2B5EF4-FFF2-40B4-BE49-F238E27FC236}">
                <a16:creationId xmlns:a16="http://schemas.microsoft.com/office/drawing/2014/main" xmlns="" id="{03CDC7D7-B23E-7627-6D4B-A149298994EF}"/>
              </a:ext>
            </a:extLst>
          </p:cNvPr>
          <p:cNvSpPr>
            <a:spLocks noChangeArrowheads="1"/>
          </p:cNvSpPr>
          <p:nvPr/>
        </p:nvSpPr>
        <p:spPr bwMode="auto">
          <a:xfrm>
            <a:off x="971550" y="1991801"/>
            <a:ext cx="1634490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4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 </a:t>
            </a:r>
            <a:r>
              <a:rPr kumimoji="0" lang="vi-VN" altLang="en-US" sz="4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Hãy vẽ quốc kì các nước: Thái Lan, Lào, Myanmar và Anh.</a:t>
            </a:r>
            <a:endParaRPr kumimoji="0" lang="en-US" altLang="en-US"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48241380-C58F-7A24-8F85-7623FBFC7594}"/>
              </a:ext>
            </a:extLst>
          </p:cNvPr>
          <p:cNvSpPr>
            <a:spLocks noChangeArrowheads="1"/>
          </p:cNvSpPr>
          <p:nvPr/>
        </p:nvSpPr>
        <p:spPr bwMode="auto">
          <a:xfrm>
            <a:off x="971550" y="5753100"/>
            <a:ext cx="1634490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en-US" sz="4000" b="1" i="0" u="none" strike="noStrike" cap="none" normalizeH="0" baseline="0" dirty="0">
                <a:ln>
                  <a:noFill/>
                </a:ln>
                <a:solidFill>
                  <a:srgbClr val="000000"/>
                </a:solidFill>
                <a:effectLst/>
                <a:latin typeface="+mj-lt"/>
                <a:cs typeface="Arial" panose="020B0604020202020204" pitchFamily="34" charset="0"/>
              </a:rPr>
              <a:t>Câu 2. </a:t>
            </a:r>
            <a:r>
              <a:rPr kumimoji="0" lang="vi-VN" altLang="en-US" sz="4000" i="0" u="none" strike="noStrike" cap="none" normalizeH="0" baseline="0" dirty="0">
                <a:ln>
                  <a:noFill/>
                </a:ln>
                <a:solidFill>
                  <a:srgbClr val="000000"/>
                </a:solidFill>
                <a:effectLst/>
                <a:latin typeface="+mj-lt"/>
                <a:cs typeface="Arial" panose="020B0604020202020204" pitchFamily="34" charset="0"/>
              </a:rPr>
              <a:t>Hãy vẽ các hình sau bằng các hình cơ bản</a:t>
            </a:r>
          </a:p>
        </p:txBody>
      </p:sp>
      <p:pic>
        <p:nvPicPr>
          <p:cNvPr id="4" name="Picture 3" descr="Icon&#10;&#10;Description automatically generated">
            <a:extLst>
              <a:ext uri="{FF2B5EF4-FFF2-40B4-BE49-F238E27FC236}">
                <a16:creationId xmlns:a16="http://schemas.microsoft.com/office/drawing/2014/main" xmlns="" id="{A89E4B02-800D-B34E-309E-465D601DB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731" y="3162301"/>
            <a:ext cx="3658458" cy="2437448"/>
          </a:xfrm>
          <a:prstGeom prst="rect">
            <a:avLst/>
          </a:prstGeom>
        </p:spPr>
      </p:pic>
      <p:pic>
        <p:nvPicPr>
          <p:cNvPr id="10" name="Picture 9" descr="A red and yellow flag&#10;&#10;Description automatically generated with low confidence">
            <a:extLst>
              <a:ext uri="{FF2B5EF4-FFF2-40B4-BE49-F238E27FC236}">
                <a16:creationId xmlns:a16="http://schemas.microsoft.com/office/drawing/2014/main" xmlns="" id="{3FA16FF9-6D07-E491-D9A8-3C2A1652D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5794" y="3162301"/>
            <a:ext cx="3657601" cy="2437448"/>
          </a:xfrm>
          <a:prstGeom prst="rect">
            <a:avLst/>
          </a:prstGeom>
        </p:spPr>
      </p:pic>
      <p:pic>
        <p:nvPicPr>
          <p:cNvPr id="16" name="Picture 15" descr="Rectangle&#10;&#10;Description automatically generated with medium confidence">
            <a:extLst>
              <a:ext uri="{FF2B5EF4-FFF2-40B4-BE49-F238E27FC236}">
                <a16:creationId xmlns:a16="http://schemas.microsoft.com/office/drawing/2014/main" xmlns="" id="{86F47B48-C8AC-99B3-45A0-EE3B81924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526" y="3162300"/>
            <a:ext cx="3657600" cy="2437448"/>
          </a:xfrm>
          <a:prstGeom prst="rect">
            <a:avLst/>
          </a:prstGeom>
        </p:spPr>
      </p:pic>
      <p:pic>
        <p:nvPicPr>
          <p:cNvPr id="19" name="Picture 18" descr="Logo, company name&#10;&#10;Description automatically generated">
            <a:extLst>
              <a:ext uri="{FF2B5EF4-FFF2-40B4-BE49-F238E27FC236}">
                <a16:creationId xmlns:a16="http://schemas.microsoft.com/office/drawing/2014/main" xmlns="" id="{4F19D95C-7715-1541-C750-7A0CC0119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0" y="3162300"/>
            <a:ext cx="3657600" cy="2437448"/>
          </a:xfrm>
          <a:prstGeom prst="rect">
            <a:avLst/>
          </a:prstGeom>
        </p:spPr>
      </p:pic>
      <p:pic>
        <p:nvPicPr>
          <p:cNvPr id="21" name="Picture 20" descr="Diagram&#10;&#10;Description automatically generated">
            <a:extLst>
              <a:ext uri="{FF2B5EF4-FFF2-40B4-BE49-F238E27FC236}">
                <a16:creationId xmlns:a16="http://schemas.microsoft.com/office/drawing/2014/main" xmlns="" id="{2F342B50-99B4-C3F6-1F1D-87CC922C1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06" y="6796189"/>
            <a:ext cx="6899388" cy="3109585"/>
          </a:xfrm>
          <a:prstGeom prst="rect">
            <a:avLst/>
          </a:prstGeom>
        </p:spPr>
      </p:pic>
      <p:pic>
        <p:nvPicPr>
          <p:cNvPr id="11" name="Picture 10">
            <a:extLst>
              <a:ext uri="{FF2B5EF4-FFF2-40B4-BE49-F238E27FC236}">
                <a16:creationId xmlns:a16="http://schemas.microsoft.com/office/drawing/2014/main" xmlns="" id="{67E62D66-2FB6-408A-AB13-1658A3C8D616}"/>
              </a:ext>
            </a:extLst>
          </p:cNvPr>
          <p:cNvPicPr>
            <a:picLocks noChangeAspect="1"/>
          </p:cNvPicPr>
          <p:nvPr/>
        </p:nvPicPr>
        <p:blipFill>
          <a:blip r:embed="rId7"/>
          <a:srcRect/>
          <a:stretch>
            <a:fillRect/>
          </a:stretch>
        </p:blipFill>
        <p:spPr>
          <a:xfrm rot="406678">
            <a:off x="203718" y="189234"/>
            <a:ext cx="1535664" cy="1034587"/>
          </a:xfrm>
          <a:prstGeom prst="rect">
            <a:avLst/>
          </a:prstGeom>
        </p:spPr>
      </p:pic>
    </p:spTree>
    <p:extLst>
      <p:ext uri="{BB962C8B-B14F-4D97-AF65-F5344CB8AC3E}">
        <p14:creationId xmlns:p14="http://schemas.microsoft.com/office/powerpoint/2010/main" val="4011366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3540" y="-249287"/>
            <a:ext cx="6034460" cy="8827003"/>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7" name="TextBox 2">
            <a:extLst>
              <a:ext uri="{FF2B5EF4-FFF2-40B4-BE49-F238E27FC236}">
                <a16:creationId xmlns:a16="http://schemas.microsoft.com/office/drawing/2014/main" xmlns="" id="{6942B2A4-5EAB-F8FF-2C31-B6677875CEE8}"/>
              </a:ext>
            </a:extLst>
          </p:cNvPr>
          <p:cNvSpPr txBox="1"/>
          <p:nvPr/>
        </p:nvSpPr>
        <p:spPr>
          <a:xfrm>
            <a:off x="4090161" y="2552700"/>
            <a:ext cx="6172200" cy="1950534"/>
          </a:xfrm>
          <a:prstGeom prst="rect">
            <a:avLst/>
          </a:prstGeom>
        </p:spPr>
        <p:txBody>
          <a:bodyPr wrap="square" lIns="0" tIns="0" rIns="0" bIns="0" rtlCol="0" anchor="t">
            <a:spAutoFit/>
          </a:bodyPr>
          <a:lstStyle/>
          <a:p>
            <a:pPr algn="ctr">
              <a:lnSpc>
                <a:spcPct val="150000"/>
              </a:lnSpc>
            </a:pPr>
            <a:r>
              <a:rPr lang="en-US" sz="9600" b="1" dirty="0">
                <a:solidFill>
                  <a:srgbClr val="FF0000"/>
                </a:solidFill>
                <a:latin typeface="Times New Roman" panose="02020603050405020304" pitchFamily="18" charset="0"/>
                <a:cs typeface="Times New Roman" panose="02020603050405020304" pitchFamily="18" charset="0"/>
              </a:rPr>
              <a:t>CẢM </a:t>
            </a:r>
            <a:r>
              <a:rPr lang="en-US" sz="9600" b="1" dirty="0" smtClean="0">
                <a:solidFill>
                  <a:srgbClr val="FF0000"/>
                </a:solidFill>
                <a:latin typeface="Times New Roman" panose="02020603050405020304" pitchFamily="18" charset="0"/>
                <a:cs typeface="Times New Roman" panose="02020603050405020304" pitchFamily="18" charset="0"/>
              </a:rPr>
              <a:t>ƠN!</a:t>
            </a:r>
            <a:endParaRPr lang="en-US" sz="96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74DE1D4-A641-D4BB-7D1D-C788EE493873}"/>
              </a:ext>
            </a:extLst>
          </p:cNvPr>
          <p:cNvPicPr>
            <a:picLocks noChangeAspect="1"/>
          </p:cNvPicPr>
          <p:nvPr/>
        </p:nvPicPr>
        <p:blipFill>
          <a:blip r:embed="rId4"/>
          <a:srcRect/>
          <a:stretch>
            <a:fillRect/>
          </a:stretch>
        </p:blipFill>
        <p:spPr>
          <a:xfrm>
            <a:off x="-152400" y="5535357"/>
            <a:ext cx="4252721" cy="4751643"/>
          </a:xfrm>
          <a:prstGeom prst="rect">
            <a:avLst/>
          </a:prstGeom>
        </p:spPr>
      </p:pic>
    </p:spTree>
    <p:extLst>
      <p:ext uri="{BB962C8B-B14F-4D97-AF65-F5344CB8AC3E}">
        <p14:creationId xmlns:p14="http://schemas.microsoft.com/office/powerpoint/2010/main" val="4260518190"/>
      </p:ext>
    </p:extLst>
  </p:cSld>
  <p:clrMapOvr>
    <a:masterClrMapping/>
  </p:clrMapOvr>
  <p:transition>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1" y="4267879"/>
            <a:ext cx="3688080" cy="601912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4691880" cy="4691880"/>
          </a:xfrm>
          <a:prstGeom prst="rect">
            <a:avLst/>
          </a:prstGeom>
        </p:spPr>
      </p:pic>
      <p:sp>
        <p:nvSpPr>
          <p:cNvPr id="7" name="TextBox 7"/>
          <p:cNvSpPr txBox="1"/>
          <p:nvPr/>
        </p:nvSpPr>
        <p:spPr>
          <a:xfrm>
            <a:off x="2971800" y="266700"/>
            <a:ext cx="12185930" cy="1015663"/>
          </a:xfrm>
          <a:prstGeom prst="rect">
            <a:avLst/>
          </a:prstGeom>
        </p:spPr>
        <p:txBody>
          <a:bodyPr lIns="0" tIns="0" rIns="0" bIns="0" rtlCol="0" anchor="t">
            <a:spAutoFit/>
          </a:bodyPr>
          <a:lstStyle/>
          <a:p>
            <a:pPr algn="ctr"/>
            <a:r>
              <a:rPr lang="en-US" sz="6600" b="1" dirty="0">
                <a:solidFill>
                  <a:srgbClr val="211A15"/>
                </a:solidFill>
                <a:latin typeface="Times New Roman" panose="02020603050405020304" pitchFamily="18" charset="0"/>
                <a:cs typeface="Times New Roman" panose="02020603050405020304" pitchFamily="18" charset="0"/>
              </a:rPr>
              <a:t>NỘI DUNG BÀI HỌC</a:t>
            </a:r>
          </a:p>
        </p:txBody>
      </p:sp>
      <p:sp>
        <p:nvSpPr>
          <p:cNvPr id="8" name="Rectangle: Rounded Corners 7">
            <a:extLst>
              <a:ext uri="{FF2B5EF4-FFF2-40B4-BE49-F238E27FC236}">
                <a16:creationId xmlns:a16="http://schemas.microsoft.com/office/drawing/2014/main" xmlns="" id="{F579F500-AE8E-A96F-684F-7A9F9E9E7F46}"/>
              </a:ext>
            </a:extLst>
          </p:cNvPr>
          <p:cNvSpPr/>
          <p:nvPr/>
        </p:nvSpPr>
        <p:spPr>
          <a:xfrm>
            <a:off x="5105400" y="2575204"/>
            <a:ext cx="1218593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1. </a:t>
            </a:r>
            <a:r>
              <a:rPr lang="en-US" sz="5400" b="1" dirty="0" err="1">
                <a:solidFill>
                  <a:srgbClr val="FF0000"/>
                </a:solidFill>
                <a:latin typeface="Times New Roman" panose="02020603050405020304" pitchFamily="18" charset="0"/>
                <a:cs typeface="Times New Roman" panose="02020603050405020304" pitchFamily="18" charset="0"/>
              </a:rPr>
              <a:t>Thiết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kế</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đồ</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họa</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ED33BF93-706D-21AC-911B-60DF8B071C26}"/>
              </a:ext>
            </a:extLst>
          </p:cNvPr>
          <p:cNvSpPr/>
          <p:nvPr/>
        </p:nvSpPr>
        <p:spPr>
          <a:xfrm>
            <a:off x="5105400" y="5067657"/>
            <a:ext cx="1218593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2. </a:t>
            </a:r>
            <a:r>
              <a:rPr lang="en-US" sz="5400" b="1" dirty="0" err="1">
                <a:solidFill>
                  <a:srgbClr val="FF0000"/>
                </a:solidFill>
                <a:latin typeface="Times New Roman" panose="02020603050405020304" pitchFamily="18" charset="0"/>
                <a:cs typeface="Times New Roman" panose="02020603050405020304" pitchFamily="18" charset="0"/>
              </a:rPr>
              <a:t>Phần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mềm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đồ</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họa</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A2FA1089-482C-BECE-7158-BF87BB9178DC}"/>
              </a:ext>
            </a:extLst>
          </p:cNvPr>
          <p:cNvSpPr/>
          <p:nvPr/>
        </p:nvSpPr>
        <p:spPr>
          <a:xfrm>
            <a:off x="5105400" y="7560110"/>
            <a:ext cx="1257300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cs typeface="Times New Roman" panose="02020603050405020304" pitchFamily="18" charset="0"/>
              </a:rPr>
              <a:t>3.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đối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tượng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đồ</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họa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vẽ</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TextBox 16">
            <a:extLst>
              <a:ext uri="{FF2B5EF4-FFF2-40B4-BE49-F238E27FC236}">
                <a16:creationId xmlns:a16="http://schemas.microsoft.com/office/drawing/2014/main" xmlns="" id="{1D169FCB-AC1D-4C1D-12BF-54BA57989B75}"/>
              </a:ext>
            </a:extLst>
          </p:cNvPr>
          <p:cNvSpPr txBox="1"/>
          <p:nvPr/>
        </p:nvSpPr>
        <p:spPr>
          <a:xfrm>
            <a:off x="4271060" y="362126"/>
            <a:ext cx="9395460" cy="1107996"/>
          </a:xfrm>
          <a:prstGeom prst="rect">
            <a:avLst/>
          </a:prstGeom>
          <a:noFill/>
        </p:spPr>
        <p:txBody>
          <a:bodyPr wrap="square">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1. THIẾT KẾ ĐỒ HỌA</a:t>
            </a:r>
          </a:p>
        </p:txBody>
      </p:sp>
      <p:pic>
        <p:nvPicPr>
          <p:cNvPr id="18" name="Picture 11">
            <a:extLst>
              <a:ext uri="{FF2B5EF4-FFF2-40B4-BE49-F238E27FC236}">
                <a16:creationId xmlns:a16="http://schemas.microsoft.com/office/drawing/2014/main" xmlns="" id="{9748417E-95E7-5A44-A079-BCE1859D05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30000" y="2052060"/>
            <a:ext cx="5809375" cy="8234940"/>
          </a:xfrm>
          <a:prstGeom prst="rect">
            <a:avLst/>
          </a:prstGeom>
        </p:spPr>
      </p:pic>
      <p:sp>
        <p:nvSpPr>
          <p:cNvPr id="19" name="Speech Bubble: Rectangle with Corners Rounded 18">
            <a:extLst>
              <a:ext uri="{FF2B5EF4-FFF2-40B4-BE49-F238E27FC236}">
                <a16:creationId xmlns:a16="http://schemas.microsoft.com/office/drawing/2014/main" xmlns="" id="{057231E5-EEFC-96A8-51C2-A0A35766AACB}"/>
              </a:ext>
            </a:extLst>
          </p:cNvPr>
          <p:cNvSpPr/>
          <p:nvPr/>
        </p:nvSpPr>
        <p:spPr>
          <a:xfrm>
            <a:off x="838200" y="3160056"/>
            <a:ext cx="9372600" cy="4421844"/>
          </a:xfrm>
          <a:prstGeom prst="wedgeRoundRectCallout">
            <a:avLst>
              <a:gd name="adj1" fmla="val 70353"/>
              <a:gd name="adj2" fmla="val -38828"/>
              <a:gd name="adj3" fmla="val 16667"/>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spcAft>
                <a:spcPts val="800"/>
              </a:spcAft>
              <a:buFont typeface="Arial" panose="020B0604020202020204" pitchFamily="34" charset="0"/>
              <a:buChar char="•"/>
            </a:pPr>
            <a:r>
              <a:rPr lang="nl-NL"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đồ họa là gì?</a:t>
            </a:r>
            <a:endPar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nl-NL"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mấy loại đồ họa cơ bản?</a:t>
            </a:r>
          </a:p>
          <a:p>
            <a:pPr marL="571500" indent="-571500" algn="just">
              <a:lnSpc>
                <a:spcPct val="150000"/>
              </a:lnSpc>
              <a:spcAft>
                <a:spcPts val="800"/>
              </a:spcAft>
              <a:buFont typeface="Arial" panose="020B0604020202020204" pitchFamily="34" charset="0"/>
              <a:buChar char="•"/>
            </a:pPr>
            <a:r>
              <a:rPr lang="nl-NL"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 đặc điểm của từng loại đồ họa cơ bản?</a:t>
            </a:r>
            <a:endParaRPr lang="en-US" sz="4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67E62D66-2FB6-408A-AB13-1658A3C8D616}"/>
              </a:ext>
            </a:extLst>
          </p:cNvPr>
          <p:cNvPicPr>
            <a:picLocks noChangeAspect="1"/>
          </p:cNvPicPr>
          <p:nvPr/>
        </p:nvPicPr>
        <p:blipFill>
          <a:blip r:embed="rId6"/>
          <a:srcRect/>
          <a:stretch>
            <a:fillRect/>
          </a:stretch>
        </p:blipFill>
        <p:spPr>
          <a:xfrm rot="406678">
            <a:off x="101406" y="120026"/>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13DCBC-B00B-5725-E6B4-1FD8BD3D1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83642" y="0"/>
            <a:ext cx="2973878" cy="10287000"/>
          </a:xfrm>
          <a:prstGeom prst="rect">
            <a:avLst/>
          </a:prstGeom>
        </p:spPr>
      </p:pic>
      <p:sp>
        <p:nvSpPr>
          <p:cNvPr id="6" name="TextBox 5">
            <a:extLst>
              <a:ext uri="{FF2B5EF4-FFF2-40B4-BE49-F238E27FC236}">
                <a16:creationId xmlns:a16="http://schemas.microsoft.com/office/drawing/2014/main" xmlns="" id="{C457BC09-F8FE-A817-0D61-8DD4479A255A}"/>
              </a:ext>
            </a:extLst>
          </p:cNvPr>
          <p:cNvSpPr txBox="1"/>
          <p:nvPr/>
        </p:nvSpPr>
        <p:spPr>
          <a:xfrm>
            <a:off x="-1" y="1576923"/>
            <a:ext cx="10353273" cy="6463308"/>
          </a:xfrm>
          <a:prstGeom prst="rect">
            <a:avLst/>
          </a:prstGeom>
          <a:noFill/>
        </p:spPr>
        <p:txBody>
          <a:bodyPr wrap="square">
            <a:spAutoFit/>
          </a:bodyPr>
          <a:lstStyle/>
          <a:p>
            <a:pPr algn="just">
              <a:lnSpc>
                <a:spcPct val="150000"/>
              </a:lnSpc>
              <a:spcAft>
                <a:spcPts val="800"/>
              </a:spcAft>
            </a:pPr>
            <a:r>
              <a:rPr lang="nl-NL" sz="46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Khái </a:t>
            </a:r>
            <a:r>
              <a:rPr lang="nl-NL" sz="4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niệm: </a:t>
            </a:r>
            <a:r>
              <a:rPr lang="nl-NL" sz="4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đồ </a:t>
            </a:r>
            <a:r>
              <a:rPr lang="nl-NL" sz="46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 (graphic design) </a:t>
            </a:r>
            <a:r>
              <a:rPr lang="nl-NL" sz="4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nl-NL" sz="46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quá trình thiết kế các thông điệp truyền thông bằng hình ảnh; giải quyết vấn đề thông qua sự kết hợp giữa </a:t>
            </a:r>
            <a:r>
              <a:rPr lang="nl-NL" sz="4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 ảnh, </a:t>
            </a:r>
            <a:r>
              <a:rPr lang="nl-NL" sz="46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kiểu chữ với ý tưởng </a:t>
            </a:r>
            <a:r>
              <a:rPr lang="nl-NL" sz="4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 truyền tải thông tin đến người xem</a:t>
            </a:r>
            <a:r>
              <a:rPr lang="nl-NL" sz="46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67E62D66-2FB6-408A-AB13-1658A3C8D616}"/>
              </a:ext>
            </a:extLst>
          </p:cNvPr>
          <p:cNvPicPr>
            <a:picLocks noChangeAspect="1"/>
          </p:cNvPicPr>
          <p:nvPr/>
        </p:nvPicPr>
        <p:blipFill>
          <a:blip r:embed="rId4"/>
          <a:srcRect/>
          <a:stretch>
            <a:fillRect/>
          </a:stretch>
        </p:blipFill>
        <p:spPr>
          <a:xfrm rot="406678">
            <a:off x="55686" y="120026"/>
            <a:ext cx="1535664" cy="103458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0"/>
            <a:ext cx="7665720" cy="10287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13DCBC-B00B-5725-E6B4-1FD8BD3D1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0"/>
            <a:ext cx="2255520" cy="10287000"/>
          </a:xfrm>
          <a:prstGeom prst="rect">
            <a:avLst/>
          </a:prstGeom>
        </p:spPr>
      </p:pic>
      <p:sp>
        <p:nvSpPr>
          <p:cNvPr id="6" name="TextBox 5">
            <a:extLst>
              <a:ext uri="{FF2B5EF4-FFF2-40B4-BE49-F238E27FC236}">
                <a16:creationId xmlns:a16="http://schemas.microsoft.com/office/drawing/2014/main" xmlns="" id="{C457BC09-F8FE-A817-0D61-8DD4479A255A}"/>
              </a:ext>
            </a:extLst>
          </p:cNvPr>
          <p:cNvSpPr txBox="1"/>
          <p:nvPr/>
        </p:nvSpPr>
        <p:spPr>
          <a:xfrm>
            <a:off x="533400" y="1587714"/>
            <a:ext cx="7086600" cy="905056"/>
          </a:xfrm>
          <a:prstGeom prst="rect">
            <a:avLst/>
          </a:prstGeom>
          <a:noFill/>
        </p:spPr>
        <p:txBody>
          <a:bodyPr wrap="square">
            <a:spAutoFit/>
          </a:bodyPr>
          <a:lstStyle/>
          <a:p>
            <a:pPr marL="571500" indent="-571500" algn="just">
              <a:lnSpc>
                <a:spcPct val="150000"/>
              </a:lnSpc>
              <a:spcAft>
                <a:spcPts val="800"/>
              </a:spcAft>
              <a:buFontTx/>
              <a:buChar char="-"/>
            </a:pP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(bitmap)</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4D1050CF-F668-2730-1302-6D5286AFD215}"/>
              </a:ext>
            </a:extLst>
          </p:cNvPr>
          <p:cNvSpPr txBox="1"/>
          <p:nvPr/>
        </p:nvSpPr>
        <p:spPr>
          <a:xfrm>
            <a:off x="533400" y="5854914"/>
            <a:ext cx="6019800" cy="905056"/>
          </a:xfrm>
          <a:prstGeom prst="rect">
            <a:avLst/>
          </a:prstGeom>
          <a:noFill/>
        </p:spPr>
        <p:txBody>
          <a:bodyPr wrap="square">
            <a:spAutoFit/>
          </a:bodyPr>
          <a:lstStyle/>
          <a:p>
            <a:pPr marL="571500" indent="-571500" algn="just">
              <a:lnSpc>
                <a:spcPct val="150000"/>
              </a:lnSpc>
              <a:spcAft>
                <a:spcPts val="800"/>
              </a:spcAft>
              <a:buFontTx/>
              <a:buChar char="-"/>
            </a:pP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vectơ</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(vector)</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xmlns="" id="{39EF2FB9-3929-FFF6-2225-9291DDBD6F66}"/>
              </a:ext>
            </a:extLst>
          </p:cNvPr>
          <p:cNvCxnSpPr>
            <a:stCxn id="6" idx="3"/>
          </p:cNvCxnSpPr>
          <p:nvPr/>
        </p:nvCxnSpPr>
        <p:spPr>
          <a:xfrm flipV="1">
            <a:off x="7620000" y="926788"/>
            <a:ext cx="1677265" cy="11134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D43AF5E0-42E8-5349-D9D9-F70595D6CE37}"/>
              </a:ext>
            </a:extLst>
          </p:cNvPr>
          <p:cNvCxnSpPr>
            <a:cxnSpLocks/>
          </p:cNvCxnSpPr>
          <p:nvPr/>
        </p:nvCxnSpPr>
        <p:spPr>
          <a:xfrm>
            <a:off x="7620000" y="2038510"/>
            <a:ext cx="1677265" cy="1047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27BD2A8-009F-8D28-AC4A-86A30B0229F9}"/>
              </a:ext>
            </a:extLst>
          </p:cNvPr>
          <p:cNvSpPr txBox="1"/>
          <p:nvPr/>
        </p:nvSpPr>
        <p:spPr>
          <a:xfrm>
            <a:off x="9297266" y="378473"/>
            <a:ext cx="5789469" cy="1828386"/>
          </a:xfrm>
          <a:prstGeom prst="rect">
            <a:avLst/>
          </a:prstGeom>
          <a:noFill/>
        </p:spPr>
        <p:txBody>
          <a:bodyPr wrap="square">
            <a:spAutoFit/>
          </a:bodyPr>
          <a:lstStyle/>
          <a:p>
            <a:pPr>
              <a:lnSpc>
                <a:spcPct val="150000"/>
              </a:lnSpc>
            </a:pP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512EDC3-DE2A-0348-3909-C50E77CC6D00}"/>
              </a:ext>
            </a:extLst>
          </p:cNvPr>
          <p:cNvSpPr txBox="1"/>
          <p:nvPr/>
        </p:nvSpPr>
        <p:spPr>
          <a:xfrm>
            <a:off x="9297266" y="2476500"/>
            <a:ext cx="5981699" cy="905056"/>
          </a:xfrm>
          <a:prstGeom prst="rect">
            <a:avLst/>
          </a:prstGeom>
          <a:noFill/>
        </p:spPr>
        <p:txBody>
          <a:bodyPr wrap="square">
            <a:spAutoFit/>
          </a:bodyPr>
          <a:lstStyle/>
          <a:p>
            <a:pPr>
              <a:lnSpc>
                <a:spcPct val="150000"/>
              </a:lnSpc>
            </a:pP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xmlns="" id="{880CA53E-A147-C24D-94FD-38B29D57F5A8}"/>
              </a:ext>
            </a:extLst>
          </p:cNvPr>
          <p:cNvCxnSpPr>
            <a:cxnSpLocks/>
          </p:cNvCxnSpPr>
          <p:nvPr/>
        </p:nvCxnSpPr>
        <p:spPr>
          <a:xfrm flipV="1">
            <a:off x="6687603" y="5067300"/>
            <a:ext cx="2609662" cy="13935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DC4690B0-56C1-7503-0A11-928486D2B2BD}"/>
              </a:ext>
            </a:extLst>
          </p:cNvPr>
          <p:cNvCxnSpPr>
            <a:cxnSpLocks/>
          </p:cNvCxnSpPr>
          <p:nvPr/>
        </p:nvCxnSpPr>
        <p:spPr>
          <a:xfrm>
            <a:off x="6687603" y="6460865"/>
            <a:ext cx="2609662" cy="295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A31AE17-C943-F98F-4B6C-D58B87540430}"/>
              </a:ext>
            </a:extLst>
          </p:cNvPr>
          <p:cNvSpPr txBox="1"/>
          <p:nvPr/>
        </p:nvSpPr>
        <p:spPr>
          <a:xfrm>
            <a:off x="9297266" y="4469290"/>
            <a:ext cx="5802630" cy="1828386"/>
          </a:xfrm>
          <a:prstGeom prst="rect">
            <a:avLst/>
          </a:prstGeom>
          <a:noFill/>
        </p:spPr>
        <p:txBody>
          <a:bodyPr wrap="square">
            <a:spAutoFit/>
          </a:bodyPr>
          <a:lstStyle/>
          <a:p>
            <a:pPr>
              <a:lnSpc>
                <a:spcPct val="150000"/>
              </a:lnSpc>
            </a:pP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nét</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F644C95E-ED9A-76E8-2950-951469D91E84}"/>
              </a:ext>
            </a:extLst>
          </p:cNvPr>
          <p:cNvSpPr txBox="1"/>
          <p:nvPr/>
        </p:nvSpPr>
        <p:spPr>
          <a:xfrm>
            <a:off x="9297265" y="6305710"/>
            <a:ext cx="5981700" cy="1828386"/>
          </a:xfrm>
          <a:prstGeom prst="rect">
            <a:avLst/>
          </a:prstGeom>
          <a:noFill/>
        </p:spPr>
        <p:txBody>
          <a:bodyPr wrap="square">
            <a:spAutoFit/>
          </a:bodyPr>
          <a:lstStyle/>
          <a:p>
            <a:pPr>
              <a:lnSpc>
                <a:spcPct val="150000"/>
              </a:lnSpc>
            </a:pP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6912A350-7BF8-199A-71DB-F6248E576637}"/>
              </a:ext>
            </a:extLst>
          </p:cNvPr>
          <p:cNvSpPr txBox="1"/>
          <p:nvPr/>
        </p:nvSpPr>
        <p:spPr>
          <a:xfrm>
            <a:off x="9297265" y="8157151"/>
            <a:ext cx="5802631" cy="1828386"/>
          </a:xfrm>
          <a:prstGeom prst="rect">
            <a:avLst/>
          </a:prstGeom>
          <a:noFill/>
        </p:spPr>
        <p:txBody>
          <a:bodyPr wrap="square">
            <a:spAutoFit/>
          </a:bodyPr>
          <a:lstStyle/>
          <a:p>
            <a:pPr>
              <a:lnSpc>
                <a:spcPct val="150000"/>
              </a:lnSpc>
            </a:pP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4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xmlns="" id="{222C410F-A741-413A-D576-714EE463D4DB}"/>
              </a:ext>
            </a:extLst>
          </p:cNvPr>
          <p:cNvCxnSpPr>
            <a:cxnSpLocks/>
          </p:cNvCxnSpPr>
          <p:nvPr/>
        </p:nvCxnSpPr>
        <p:spPr>
          <a:xfrm>
            <a:off x="6687603" y="6457032"/>
            <a:ext cx="2609662" cy="23440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171CBACB-8250-E5F7-4622-C00AEF860AD6}"/>
              </a:ext>
            </a:extLst>
          </p:cNvPr>
          <p:cNvPicPr>
            <a:picLocks noChangeAspect="1"/>
          </p:cNvPicPr>
          <p:nvPr/>
        </p:nvPicPr>
        <p:blipFill>
          <a:blip r:embed="rId4"/>
          <a:stretch>
            <a:fillRect/>
          </a:stretch>
        </p:blipFill>
        <p:spPr>
          <a:xfrm>
            <a:off x="2697682" y="2749380"/>
            <a:ext cx="2930763" cy="2752110"/>
          </a:xfrm>
          <a:prstGeom prst="rect">
            <a:avLst/>
          </a:prstGeom>
        </p:spPr>
      </p:pic>
      <p:pic>
        <p:nvPicPr>
          <p:cNvPr id="23" name="Picture 22">
            <a:extLst>
              <a:ext uri="{FF2B5EF4-FFF2-40B4-BE49-F238E27FC236}">
                <a16:creationId xmlns:a16="http://schemas.microsoft.com/office/drawing/2014/main" xmlns="" id="{42A3057C-1F01-CE9C-552A-A56185823E01}"/>
              </a:ext>
            </a:extLst>
          </p:cNvPr>
          <p:cNvPicPr>
            <a:picLocks noChangeAspect="1"/>
          </p:cNvPicPr>
          <p:nvPr/>
        </p:nvPicPr>
        <p:blipFill>
          <a:blip r:embed="rId5"/>
          <a:stretch>
            <a:fillRect/>
          </a:stretch>
        </p:blipFill>
        <p:spPr>
          <a:xfrm>
            <a:off x="2438400" y="7035686"/>
            <a:ext cx="2930763" cy="2742784"/>
          </a:xfrm>
          <a:prstGeom prst="rect">
            <a:avLst/>
          </a:prstGeom>
        </p:spPr>
      </p:pic>
      <p:sp>
        <p:nvSpPr>
          <p:cNvPr id="25" name="Rectangle 24"/>
          <p:cNvSpPr/>
          <p:nvPr/>
        </p:nvSpPr>
        <p:spPr>
          <a:xfrm>
            <a:off x="2209800" y="44797"/>
            <a:ext cx="7087464" cy="1338828"/>
          </a:xfrm>
          <a:prstGeom prst="rect">
            <a:avLst/>
          </a:prstGeom>
        </p:spPr>
        <p:txBody>
          <a:bodyPr wrap="square">
            <a:spAutoFit/>
          </a:bodyPr>
          <a:lstStyle/>
          <a:p>
            <a:pPr algn="just">
              <a:lnSpc>
                <a:spcPct val="150000"/>
              </a:lnSpc>
              <a:spcAft>
                <a:spcPts val="800"/>
              </a:spcAft>
            </a:pPr>
            <a:r>
              <a:rPr lang="nl-NL" sz="5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 hai loại đồ họa:</a:t>
            </a:r>
            <a:endParaRPr lang="en-US" sz="5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67E62D66-2FB6-408A-AB13-1658A3C8D616}"/>
              </a:ext>
            </a:extLst>
          </p:cNvPr>
          <p:cNvPicPr>
            <a:picLocks noChangeAspect="1"/>
          </p:cNvPicPr>
          <p:nvPr/>
        </p:nvPicPr>
        <p:blipFill>
          <a:blip r:embed="rId6"/>
          <a:srcRect/>
          <a:stretch>
            <a:fillRect/>
          </a:stretch>
        </p:blipFill>
        <p:spPr>
          <a:xfrm rot="406678">
            <a:off x="160818" y="131802"/>
            <a:ext cx="1535664" cy="1034587"/>
          </a:xfrm>
          <a:prstGeom prst="rect">
            <a:avLst/>
          </a:prstGeom>
        </p:spPr>
      </p:pic>
    </p:spTree>
    <p:extLst>
      <p:ext uri="{BB962C8B-B14F-4D97-AF65-F5344CB8AC3E}">
        <p14:creationId xmlns:p14="http://schemas.microsoft.com/office/powerpoint/2010/main" val="1291505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P spid="12" grpId="0"/>
      <p:bldP spid="13" grpId="0"/>
      <p:bldP spid="18"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C4D4CD6-D8C4-EE60-FA28-47AD1D17DBBC}"/>
              </a:ext>
            </a:extLst>
          </p:cNvPr>
          <p:cNvGrpSpPr/>
          <p:nvPr/>
        </p:nvGrpSpPr>
        <p:grpSpPr>
          <a:xfrm>
            <a:off x="5097179" y="122833"/>
            <a:ext cx="7475822" cy="1439268"/>
            <a:chOff x="-387287" y="-182235"/>
            <a:chExt cx="7702487" cy="1820535"/>
          </a:xfrm>
        </p:grpSpPr>
        <p:grpSp>
          <p:nvGrpSpPr>
            <p:cNvPr id="5" name="Group 5"/>
            <p:cNvGrpSpPr/>
            <p:nvPr/>
          </p:nvGrpSpPr>
          <p:grpSpPr>
            <a:xfrm>
              <a:off x="-387287" y="-182235"/>
              <a:ext cx="7702487" cy="1820535"/>
              <a:chOff x="0" y="0"/>
              <a:chExt cx="7252143" cy="1560990"/>
            </a:xfrm>
          </p:grpSpPr>
          <p:sp>
            <p:nvSpPr>
              <p:cNvPr id="6" name="Freeform 6"/>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sp>
          <p:nvSpPr>
            <p:cNvPr id="14" name="TextBox 14"/>
            <p:cNvSpPr txBox="1"/>
            <p:nvPr/>
          </p:nvSpPr>
          <p:spPr>
            <a:xfrm>
              <a:off x="170756" y="96128"/>
              <a:ext cx="6758961" cy="1184144"/>
            </a:xfrm>
            <a:prstGeom prst="rect">
              <a:avLst/>
            </a:prstGeom>
          </p:spPr>
          <p:txBody>
            <a:bodyPr wrap="square" lIns="0" tIns="0" rIns="0" bIns="0" rtlCol="0" anchor="t">
              <a:spAutoFit/>
            </a:bodyPr>
            <a:lstStyle/>
            <a:p>
              <a:pPr>
                <a:lnSpc>
                  <a:spcPts val="7279"/>
                </a:lnSpc>
              </a:pPr>
              <a:r>
                <a:rPr lang="en-US" sz="5199" b="1" dirty="0">
                  <a:solidFill>
                    <a:srgbClr val="211A15"/>
                  </a:solidFill>
                  <a:latin typeface="Times New Roman" panose="02020603050405020304" pitchFamily="18" charset="0"/>
                  <a:cs typeface="Times New Roman" panose="02020603050405020304" pitchFamily="18" charset="0"/>
                </a:rPr>
                <a:t>THẢO LUẬN NHÓM</a:t>
              </a:r>
            </a:p>
          </p:txBody>
        </p:sp>
      </p:grpSp>
      <p:sp>
        <p:nvSpPr>
          <p:cNvPr id="24" name="TextBox 23">
            <a:extLst>
              <a:ext uri="{FF2B5EF4-FFF2-40B4-BE49-F238E27FC236}">
                <a16:creationId xmlns:a16="http://schemas.microsoft.com/office/drawing/2014/main" xmlns="" id="{5679B06D-0C61-BE6C-C39F-C67EBA2B0EAE}"/>
              </a:ext>
            </a:extLst>
          </p:cNvPr>
          <p:cNvSpPr txBox="1"/>
          <p:nvPr/>
        </p:nvSpPr>
        <p:spPr>
          <a:xfrm>
            <a:off x="7737445" y="2705100"/>
            <a:ext cx="10134600" cy="6427401"/>
          </a:xfrm>
          <a:prstGeom prst="rect">
            <a:avLst/>
          </a:prstGeom>
          <a:noFill/>
        </p:spPr>
        <p:txBody>
          <a:bodyPr wrap="square">
            <a:spAutoFit/>
          </a:bodyPr>
          <a:lstStyle/>
          <a:p>
            <a:pPr algn="ctr">
              <a:lnSpc>
                <a:spcPct val="150000"/>
              </a:lnSpc>
              <a:spcAft>
                <a:spcPts val="800"/>
              </a:spcAft>
            </a:pPr>
            <a:r>
              <a:rPr lang="nl-NL" sz="54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p>
          <a:p>
            <a:pPr marL="571500" indent="-571500" algn="just">
              <a:lnSpc>
                <a:spcPct val="150000"/>
              </a:lnSpc>
              <a:spcAft>
                <a:spcPts val="800"/>
              </a:spcAft>
              <a:buFont typeface="Arial" panose="020B0604020202020204" pitchFamily="34" charset="0"/>
              <a:buChar char="•"/>
            </a:pPr>
            <a:r>
              <a:rPr lang="nl-NL" sz="5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hai loại ảnh: tính chân thật, độ sắc nét, khả năng thu </a:t>
            </a:r>
            <a:r>
              <a:rPr lang="nl-NL" sz="5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phóng, dùng ứng </a:t>
            </a:r>
            <a:r>
              <a:rPr lang="nl-NL" sz="5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 </a:t>
            </a:r>
            <a:r>
              <a:rPr lang="nl-NL" sz="54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 tạo ra 2 sản phẩm ảnh trên?</a:t>
            </a:r>
          </a:p>
        </p:txBody>
      </p:sp>
      <p:pic>
        <p:nvPicPr>
          <p:cNvPr id="21" name="Picture 20" descr="A picture containing text, outdoor&#10;&#10;Description automatically generated">
            <a:extLst>
              <a:ext uri="{FF2B5EF4-FFF2-40B4-BE49-F238E27FC236}">
                <a16:creationId xmlns:a16="http://schemas.microsoft.com/office/drawing/2014/main" xmlns="" id="{D516F100-1F26-9137-5635-DAA3293FD12B}"/>
              </a:ext>
            </a:extLst>
          </p:cNvPr>
          <p:cNvPicPr>
            <a:picLocks noChangeAspect="1"/>
          </p:cNvPicPr>
          <p:nvPr/>
        </p:nvPicPr>
        <p:blipFill rotWithShape="1">
          <a:blip r:embed="rId2">
            <a:extLst>
              <a:ext uri="{28A0092B-C50C-407E-A947-70E740481C1C}">
                <a14:useLocalDpi xmlns:a14="http://schemas.microsoft.com/office/drawing/2010/main" val="0"/>
              </a:ext>
            </a:extLst>
          </a:blip>
          <a:srcRect l="3386" t="26963" r="51746" b="7005"/>
          <a:stretch/>
        </p:blipFill>
        <p:spPr>
          <a:xfrm>
            <a:off x="245165" y="1767949"/>
            <a:ext cx="4876800" cy="4784784"/>
          </a:xfrm>
          <a:prstGeom prst="rect">
            <a:avLst/>
          </a:prstGeom>
        </p:spPr>
      </p:pic>
      <p:pic>
        <p:nvPicPr>
          <p:cNvPr id="22" name="Picture 21" descr="A picture containing text, outdoor&#10;&#10;Description automatically generated">
            <a:extLst>
              <a:ext uri="{FF2B5EF4-FFF2-40B4-BE49-F238E27FC236}">
                <a16:creationId xmlns:a16="http://schemas.microsoft.com/office/drawing/2014/main" xmlns="" id="{D5F1F7ED-C2A7-1E17-95A7-281F9839F520}"/>
              </a:ext>
            </a:extLst>
          </p:cNvPr>
          <p:cNvPicPr>
            <a:picLocks noChangeAspect="1"/>
          </p:cNvPicPr>
          <p:nvPr/>
        </p:nvPicPr>
        <p:blipFill rotWithShape="1">
          <a:blip r:embed="rId2">
            <a:extLst>
              <a:ext uri="{28A0092B-C50C-407E-A947-70E740481C1C}">
                <a14:useLocalDpi xmlns:a14="http://schemas.microsoft.com/office/drawing/2010/main" val="0"/>
              </a:ext>
            </a:extLst>
          </a:blip>
          <a:srcRect l="53334" t="27310" r="1798" b="6658"/>
          <a:stretch/>
        </p:blipFill>
        <p:spPr>
          <a:xfrm>
            <a:off x="2860645" y="5502216"/>
            <a:ext cx="4876800" cy="4784784"/>
          </a:xfrm>
          <a:prstGeom prst="rect">
            <a:avLst/>
          </a:prstGeom>
        </p:spPr>
      </p:pic>
      <p:sp>
        <p:nvSpPr>
          <p:cNvPr id="2" name="Rectangle 1"/>
          <p:cNvSpPr/>
          <p:nvPr/>
        </p:nvSpPr>
        <p:spPr>
          <a:xfrm>
            <a:off x="1724430" y="1104957"/>
            <a:ext cx="1377300" cy="646331"/>
          </a:xfrm>
          <a:prstGeom prst="rect">
            <a:avLst/>
          </a:prstGeom>
        </p:spPr>
        <p:txBody>
          <a:bodyPr wrap="none">
            <a:spAutoFit/>
          </a:bodyPr>
          <a:lstStyle/>
          <a:p>
            <a:pPr lvl="0" algn="ctr"/>
            <a:r>
              <a:rPr lang="en-US" sz="3600" b="1" dirty="0" err="1">
                <a:solidFill>
                  <a:srgbClr val="7030A0"/>
                </a:solidFill>
                <a:latin typeface="Times New Roman" panose="02020603050405020304" pitchFamily="18" charset="0"/>
                <a:cs typeface="Times New Roman" panose="02020603050405020304" pitchFamily="18" charset="0"/>
              </a:rPr>
              <a:t>Ảnh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smtClean="0">
                <a:solidFill>
                  <a:srgbClr val="7030A0"/>
                </a:solidFill>
                <a:latin typeface="Times New Roman" panose="02020603050405020304" pitchFamily="18" charset="0"/>
                <a:cs typeface="Times New Roman" panose="02020603050405020304" pitchFamily="18" charset="0"/>
              </a:rPr>
              <a:t>1</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978350" y="9135001"/>
            <a:ext cx="1377300" cy="646331"/>
          </a:xfrm>
          <a:prstGeom prst="rect">
            <a:avLst/>
          </a:prstGeom>
        </p:spPr>
        <p:txBody>
          <a:bodyPr wrap="none">
            <a:spAutoFit/>
          </a:bodyPr>
          <a:lstStyle/>
          <a:p>
            <a:pPr lvl="0" algn="ctr"/>
            <a:r>
              <a:rPr lang="en-US" sz="3600" b="1" dirty="0" err="1">
                <a:solidFill>
                  <a:srgbClr val="7030A0"/>
                </a:solidFill>
                <a:latin typeface="Times New Roman" panose="02020603050405020304" pitchFamily="18" charset="0"/>
                <a:cs typeface="Times New Roman" panose="02020603050405020304" pitchFamily="18" charset="0"/>
              </a:rPr>
              <a:t>Ảnh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smtClean="0">
                <a:solidFill>
                  <a:srgbClr val="7030A0"/>
                </a:solidFill>
                <a:latin typeface="Times New Roman" panose="02020603050405020304" pitchFamily="18" charset="0"/>
                <a:cs typeface="Times New Roman" panose="02020603050405020304" pitchFamily="18" charset="0"/>
              </a:rPr>
              <a:t>2</a:t>
            </a:r>
            <a:endParaRPr lang="en-US" sz="3600" b="1" dirty="0">
              <a:solidFill>
                <a:srgbClr val="7030A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67E62D66-2FB6-408A-AB13-1658A3C8D616}"/>
              </a:ext>
            </a:extLst>
          </p:cNvPr>
          <p:cNvPicPr>
            <a:picLocks noChangeAspect="1"/>
          </p:cNvPicPr>
          <p:nvPr/>
        </p:nvPicPr>
        <p:blipFill>
          <a:blip r:embed="rId3"/>
          <a:srcRect/>
          <a:stretch>
            <a:fillRect/>
          </a:stretch>
        </p:blipFill>
        <p:spPr>
          <a:xfrm rot="406678">
            <a:off x="76007" y="157462"/>
            <a:ext cx="1535664" cy="10345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xmlns="" id="{CD7A922A-DD3B-D374-19BA-6518A2D402C0}"/>
              </a:ext>
            </a:extLst>
          </p:cNvPr>
          <p:cNvGraphicFramePr>
            <a:graphicFrameLocks noGrp="1"/>
          </p:cNvGraphicFramePr>
          <p:nvPr>
            <p:extLst>
              <p:ext uri="{D42A27DB-BD31-4B8C-83A1-F6EECF244321}">
                <p14:modId xmlns:p14="http://schemas.microsoft.com/office/powerpoint/2010/main" val="688228316"/>
              </p:ext>
            </p:extLst>
          </p:nvPr>
        </p:nvGraphicFramePr>
        <p:xfrm>
          <a:off x="5791200" y="800100"/>
          <a:ext cx="12536834" cy="9189722"/>
        </p:xfrm>
        <a:graphic>
          <a:graphicData uri="http://schemas.openxmlformats.org/drawingml/2006/table">
            <a:tbl>
              <a:tblPr firstRow="1" bandRow="1">
                <a:tableStyleId>{22838BEF-8BB2-4498-84A7-C5851F593DF1}</a:tableStyleId>
              </a:tblPr>
              <a:tblGrid>
                <a:gridCol w="4377056">
                  <a:extLst>
                    <a:ext uri="{9D8B030D-6E8A-4147-A177-3AD203B41FA5}">
                      <a16:colId xmlns:a16="http://schemas.microsoft.com/office/drawing/2014/main" xmlns="" val="3466048943"/>
                    </a:ext>
                  </a:extLst>
                </a:gridCol>
                <a:gridCol w="3754749">
                  <a:extLst>
                    <a:ext uri="{9D8B030D-6E8A-4147-A177-3AD203B41FA5}">
                      <a16:colId xmlns:a16="http://schemas.microsoft.com/office/drawing/2014/main" xmlns="" val="24745719"/>
                    </a:ext>
                  </a:extLst>
                </a:gridCol>
                <a:gridCol w="4405029">
                  <a:extLst>
                    <a:ext uri="{9D8B030D-6E8A-4147-A177-3AD203B41FA5}">
                      <a16:colId xmlns:a16="http://schemas.microsoft.com/office/drawing/2014/main" xmlns="" val="1207436787"/>
                    </a:ext>
                  </a:extLst>
                </a:gridCol>
              </a:tblGrid>
              <a:tr h="956814">
                <a:tc>
                  <a:txBody>
                    <a:bodyPr/>
                    <a:lstStyle/>
                    <a:p>
                      <a:pPr algn="ct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endParaRPr lang="en-US" sz="3600" dirty="0">
                        <a:latin typeface="Times New Roman" panose="02020603050405020304" pitchFamily="18" charset="0"/>
                        <a:cs typeface="Times New Roman" panose="02020603050405020304" pitchFamily="18" charset="0"/>
                      </a:endParaRPr>
                    </a:p>
                  </a:txBody>
                  <a:tcPr anchor="ctr"/>
                </a:tc>
                <a:tc>
                  <a:txBody>
                    <a:bodyPr/>
                    <a:lstStyle/>
                    <a:p>
                      <a:pPr algn="ct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1</a:t>
                      </a:r>
                    </a:p>
                  </a:txBody>
                  <a:tcPr anchor="ctr"/>
                </a:tc>
                <a:tc>
                  <a:txBody>
                    <a:bodyPr/>
                    <a:lstStyle/>
                    <a:p>
                      <a:pPr algn="ctr"/>
                      <a:r>
                        <a:rPr lang="en-US" sz="3600">
                          <a:latin typeface="Times New Roman" panose="02020603050405020304" pitchFamily="18" charset="0"/>
                          <a:cs typeface="Times New Roman" panose="02020603050405020304" pitchFamily="18" charset="0"/>
                        </a:rPr>
                        <a:t>Ảnh 2</a:t>
                      </a:r>
                    </a:p>
                  </a:txBody>
                  <a:tcPr anchor="ctr"/>
                </a:tc>
                <a:extLst>
                  <a:ext uri="{0D108BD9-81ED-4DB2-BD59-A6C34878D82A}">
                    <a16:rowId xmlns:a16="http://schemas.microsoft.com/office/drawing/2014/main" xmlns="" val="948165503"/>
                  </a:ext>
                </a:extLst>
              </a:tr>
              <a:tr h="2058227">
                <a:tc>
                  <a:txBody>
                    <a:bodyPr/>
                    <a:lstStyle/>
                    <a:p>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endParaRPr lang="en-US" sz="3600" dirty="0">
                        <a:latin typeface="Times New Roman" panose="02020603050405020304" pitchFamily="18" charset="0"/>
                        <a:cs typeface="Times New Roman" panose="02020603050405020304" pitchFamily="18" charset="0"/>
                      </a:endParaRPr>
                    </a:p>
                  </a:txBody>
                  <a:tcPr anchor="ctr"/>
                </a:tc>
                <a:tc>
                  <a:txBody>
                    <a:bodyPr/>
                    <a:lstStyle/>
                    <a:p>
                      <a:endParaRPr lang="en-US" sz="3600">
                        <a:latin typeface="Times New Roman" panose="02020603050405020304" pitchFamily="18" charset="0"/>
                        <a:cs typeface="Times New Roman" panose="02020603050405020304" pitchFamily="18" charset="0"/>
                      </a:endParaRPr>
                    </a:p>
                  </a:txBody>
                  <a:tcPr/>
                </a:tc>
                <a:tc>
                  <a:txBody>
                    <a:bodyPr/>
                    <a:lstStyle/>
                    <a:p>
                      <a:endParaRPr lang="en-US" sz="3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642870123"/>
                  </a:ext>
                </a:extLst>
              </a:tr>
              <a:tr h="2058227">
                <a:tc>
                  <a:txBody>
                    <a:bodyPr/>
                    <a:lstStyle/>
                    <a:p>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nét</a:t>
                      </a:r>
                      <a:endParaRPr lang="en-US" sz="3600" dirty="0">
                        <a:latin typeface="Times New Roman" panose="02020603050405020304" pitchFamily="18" charset="0"/>
                        <a:cs typeface="Times New Roman" panose="02020603050405020304" pitchFamily="18" charset="0"/>
                      </a:endParaRPr>
                    </a:p>
                  </a:txBody>
                  <a:tcPr anchor="ctr"/>
                </a:tc>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94768120"/>
                  </a:ext>
                </a:extLst>
              </a:tr>
              <a:tr h="2058227">
                <a:tc>
                  <a:txBody>
                    <a:bodyPr/>
                    <a:lstStyle/>
                    <a:p>
                      <a:r>
                        <a:rPr lang="en-US" sz="3600">
                          <a:latin typeface="Times New Roman" panose="02020603050405020304" pitchFamily="18" charset="0"/>
                          <a:cs typeface="Times New Roman" panose="02020603050405020304" pitchFamily="18" charset="0"/>
                        </a:rPr>
                        <a:t>Khả năng thu phóng</a:t>
                      </a:r>
                    </a:p>
                  </a:txBody>
                  <a:tcPr anchor="ctr"/>
                </a:tc>
                <a:tc>
                  <a:txBody>
                    <a:bodyPr/>
                    <a:lstStyle/>
                    <a:p>
                      <a:endParaRPr lang="en-US" sz="3600">
                        <a:latin typeface="Times New Roman" panose="02020603050405020304" pitchFamily="18" charset="0"/>
                        <a:cs typeface="Times New Roman" panose="02020603050405020304" pitchFamily="18" charset="0"/>
                      </a:endParaRPr>
                    </a:p>
                  </a:txBody>
                  <a:tcPr/>
                </a:tc>
                <a:tc>
                  <a:txBody>
                    <a:bodyPr/>
                    <a:lstStyle/>
                    <a:p>
                      <a:endParaRPr lang="en-US" sz="36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79782054"/>
                  </a:ext>
                </a:extLst>
              </a:tr>
              <a:tr h="2058227">
                <a:tc>
                  <a:txBody>
                    <a:bodyPr/>
                    <a:lstStyle/>
                    <a:p>
                      <a:r>
                        <a:rPr lang="en-US" sz="3600" dirty="0" err="1">
                          <a:latin typeface="Times New Roman" panose="02020603050405020304" pitchFamily="18" charset="0"/>
                          <a:cs typeface="Times New Roman" panose="02020603050405020304" pitchFamily="18" charset="0"/>
                        </a:rPr>
                        <a:t>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endParaRPr lang="en-US" sz="3600" dirty="0">
                        <a:latin typeface="Times New Roman" panose="02020603050405020304" pitchFamily="18" charset="0"/>
                        <a:cs typeface="Times New Roman" panose="02020603050405020304" pitchFamily="18" charset="0"/>
                      </a:endParaRPr>
                    </a:p>
                  </a:txBody>
                  <a:tcPr anchor="ctr"/>
                </a:tc>
                <a:tc>
                  <a:txBody>
                    <a:bodyPr/>
                    <a:lstStyle/>
                    <a:p>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395183283"/>
                  </a:ext>
                </a:extLst>
              </a:tr>
            </a:tbl>
          </a:graphicData>
        </a:graphic>
      </p:graphicFrame>
      <p:sp>
        <p:nvSpPr>
          <p:cNvPr id="8" name="TextBox 7">
            <a:extLst>
              <a:ext uri="{FF2B5EF4-FFF2-40B4-BE49-F238E27FC236}">
                <a16:creationId xmlns:a16="http://schemas.microsoft.com/office/drawing/2014/main" xmlns="" id="{4B38FC0E-0258-A7CC-5682-47A883391177}"/>
              </a:ext>
            </a:extLst>
          </p:cNvPr>
          <p:cNvSpPr txBox="1"/>
          <p:nvPr/>
        </p:nvSpPr>
        <p:spPr>
          <a:xfrm>
            <a:off x="10698480" y="2384068"/>
            <a:ext cx="2590800" cy="707886"/>
          </a:xfrm>
          <a:prstGeom prst="rect">
            <a:avLst/>
          </a:prstGeom>
          <a:noFill/>
        </p:spPr>
        <p:txBody>
          <a:bodyPr wrap="square">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thật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7FB06DD-CBB7-74A0-3F01-9E53C59D14C9}"/>
              </a:ext>
            </a:extLst>
          </p:cNvPr>
          <p:cNvSpPr txBox="1"/>
          <p:nvPr/>
        </p:nvSpPr>
        <p:spPr>
          <a:xfrm>
            <a:off x="10424160" y="4305300"/>
            <a:ext cx="1996440" cy="707886"/>
          </a:xfrm>
          <a:prstGeom prst="rect">
            <a:avLst/>
          </a:prstGeom>
          <a:noFill/>
        </p:spPr>
        <p:txBody>
          <a:bodyPr wrap="square">
            <a:spAutoFit/>
          </a:bodyPr>
          <a:lstStyle/>
          <a:p>
            <a:pPr algn="ct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Nhòe</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52310A0-9099-EDF6-7D6B-9063D19F8F2E}"/>
              </a:ext>
            </a:extLst>
          </p:cNvPr>
          <p:cNvSpPr txBox="1"/>
          <p:nvPr/>
        </p:nvSpPr>
        <p:spPr>
          <a:xfrm>
            <a:off x="14612317" y="2340114"/>
            <a:ext cx="2590800" cy="707886"/>
          </a:xfrm>
          <a:prstGeom prst="rect">
            <a:avLst/>
          </a:prstGeom>
          <a:noFill/>
        </p:spPr>
        <p:txBody>
          <a:bodyPr wrap="square">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hân thật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7C08086C-179D-E981-327A-BFA9750B02CF}"/>
              </a:ext>
            </a:extLst>
          </p:cNvPr>
          <p:cNvSpPr txBox="1"/>
          <p:nvPr/>
        </p:nvSpPr>
        <p:spPr>
          <a:xfrm>
            <a:off x="10517827" y="6308641"/>
            <a:ext cx="3175313" cy="1323439"/>
          </a:xfrm>
          <a:prstGeom prst="rect">
            <a:avLst/>
          </a:prstGeom>
          <a:noFill/>
        </p:spPr>
        <p:txBody>
          <a:bodyPr wrap="square">
            <a:spAutoFit/>
          </a:bodyPr>
          <a:lstStyle/>
          <a:p>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ỡ ảnh khi </a:t>
            </a:r>
            <a:endParaRPr lang="nl-NL" sz="4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l-NL" sz="40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phóng </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6DCCF143-3CE6-9C7E-D4A9-D123778DFFB2}"/>
              </a:ext>
            </a:extLst>
          </p:cNvPr>
          <p:cNvSpPr txBox="1"/>
          <p:nvPr/>
        </p:nvSpPr>
        <p:spPr>
          <a:xfrm>
            <a:off x="10517827" y="8581730"/>
            <a:ext cx="2699416" cy="707886"/>
          </a:xfrm>
          <a:prstGeom prst="rect">
            <a:avLst/>
          </a:prstGeom>
          <a:noFill/>
        </p:spPr>
        <p:txBody>
          <a:bodyPr wrap="square">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a:t>
            </a: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 chụp</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F8E63068-3FC9-D736-909C-A1D051CBA74C}"/>
              </a:ext>
            </a:extLst>
          </p:cNvPr>
          <p:cNvSpPr txBox="1"/>
          <p:nvPr/>
        </p:nvSpPr>
        <p:spPr>
          <a:xfrm>
            <a:off x="14617397" y="4514932"/>
            <a:ext cx="1996440" cy="707886"/>
          </a:xfrm>
          <a:prstGeom prst="rect">
            <a:avLst/>
          </a:prstGeom>
          <a:noFill/>
        </p:spPr>
        <p:txBody>
          <a:bodyPr wrap="square">
            <a:spAutoFit/>
          </a:bodyPr>
          <a:lstStyle/>
          <a:p>
            <a:pPr algn="ct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Sắc nét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C8E8712-8AA8-FE70-DB97-9E8C09088410}"/>
              </a:ext>
            </a:extLst>
          </p:cNvPr>
          <p:cNvSpPr txBox="1"/>
          <p:nvPr/>
        </p:nvSpPr>
        <p:spPr>
          <a:xfrm>
            <a:off x="13792200" y="6057900"/>
            <a:ext cx="4724400" cy="1824923"/>
          </a:xfrm>
          <a:prstGeom prst="rect">
            <a:avLst/>
          </a:prstGeom>
          <a:noFill/>
        </p:spPr>
        <p:txBody>
          <a:bodyPr wrap="square">
            <a:spAutoFit/>
          </a:bodyPr>
          <a:lstStyle/>
          <a:p>
            <a:pPr algn="ctr">
              <a:lnSpc>
                <a:spcPct val="150000"/>
              </a:lnSpc>
            </a:pPr>
            <a:r>
              <a:rPr lang="nl-NL"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vỡ ảnh khi phóng to</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11B044A7-F5D7-8A79-9F29-F9F9B474357C}"/>
              </a:ext>
            </a:extLst>
          </p:cNvPr>
          <p:cNvSpPr txBox="1"/>
          <p:nvPr/>
        </p:nvSpPr>
        <p:spPr>
          <a:xfrm>
            <a:off x="13693140" y="8550414"/>
            <a:ext cx="4899660" cy="1323439"/>
          </a:xfrm>
          <a:prstGeom prst="rect">
            <a:avLst/>
          </a:prstGeom>
          <a:noFill/>
        </p:spPr>
        <p:txBody>
          <a:bodyPr wrap="square">
            <a:spAutoFit/>
          </a:bodyPr>
          <a:lstStyle/>
          <a:p>
            <a:pPr algn="ct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 phẩm tự </a:t>
            </a:r>
            <a:endParaRPr lang="nl-NL"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nl-NL" sz="4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thiết </a:t>
            </a: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descr="A picture containing text, outdoor&#10;&#10;Description automatically generated">
            <a:extLst>
              <a:ext uri="{FF2B5EF4-FFF2-40B4-BE49-F238E27FC236}">
                <a16:creationId xmlns:a16="http://schemas.microsoft.com/office/drawing/2014/main" xmlns="" id="{D516F100-1F26-9137-5635-DAA3293FD12B}"/>
              </a:ext>
            </a:extLst>
          </p:cNvPr>
          <p:cNvPicPr>
            <a:picLocks noChangeAspect="1"/>
          </p:cNvPicPr>
          <p:nvPr/>
        </p:nvPicPr>
        <p:blipFill rotWithShape="1">
          <a:blip r:embed="rId2">
            <a:extLst>
              <a:ext uri="{28A0092B-C50C-407E-A947-70E740481C1C}">
                <a14:useLocalDpi xmlns:a14="http://schemas.microsoft.com/office/drawing/2010/main" val="0"/>
              </a:ext>
            </a:extLst>
          </a:blip>
          <a:srcRect l="3386" t="26963" r="51746" b="7005"/>
          <a:stretch/>
        </p:blipFill>
        <p:spPr>
          <a:xfrm>
            <a:off x="512554" y="133197"/>
            <a:ext cx="4876800" cy="4784784"/>
          </a:xfrm>
          <a:prstGeom prst="rect">
            <a:avLst/>
          </a:prstGeom>
        </p:spPr>
      </p:pic>
      <p:pic>
        <p:nvPicPr>
          <p:cNvPr id="17" name="Picture 16" descr="A picture containing text, outdoor&#10;&#10;Description automatically generated">
            <a:extLst>
              <a:ext uri="{FF2B5EF4-FFF2-40B4-BE49-F238E27FC236}">
                <a16:creationId xmlns:a16="http://schemas.microsoft.com/office/drawing/2014/main" xmlns="" id="{D5F1F7ED-C2A7-1E17-95A7-281F9839F520}"/>
              </a:ext>
            </a:extLst>
          </p:cNvPr>
          <p:cNvPicPr>
            <a:picLocks noChangeAspect="1"/>
          </p:cNvPicPr>
          <p:nvPr/>
        </p:nvPicPr>
        <p:blipFill rotWithShape="1">
          <a:blip r:embed="rId2">
            <a:extLst>
              <a:ext uri="{28A0092B-C50C-407E-A947-70E740481C1C}">
                <a14:useLocalDpi xmlns:a14="http://schemas.microsoft.com/office/drawing/2010/main" val="0"/>
              </a:ext>
            </a:extLst>
          </a:blip>
          <a:srcRect l="53334" t="27310" r="1798" b="6658"/>
          <a:stretch/>
        </p:blipFill>
        <p:spPr>
          <a:xfrm>
            <a:off x="438502" y="5205038"/>
            <a:ext cx="4876800" cy="4784784"/>
          </a:xfrm>
          <a:prstGeom prst="rect">
            <a:avLst/>
          </a:prstGeom>
        </p:spPr>
      </p:pic>
      <p:sp>
        <p:nvSpPr>
          <p:cNvPr id="18" name="Rectangle 17"/>
          <p:cNvSpPr/>
          <p:nvPr/>
        </p:nvSpPr>
        <p:spPr>
          <a:xfrm>
            <a:off x="3520440" y="4654671"/>
            <a:ext cx="1467068" cy="646331"/>
          </a:xfrm>
          <a:prstGeom prst="rect">
            <a:avLst/>
          </a:prstGeom>
        </p:spPr>
        <p:txBody>
          <a:bodyPr wrap="none">
            <a:spAutoFit/>
          </a:bodyPr>
          <a:lstStyle/>
          <a:p>
            <a:pPr lvl="0" algn="ctr"/>
            <a:r>
              <a:rPr lang="en-US" sz="3600" b="1" dirty="0" err="1">
                <a:solidFill>
                  <a:srgbClr val="7030A0"/>
                </a:solidFill>
                <a:latin typeface="Arial" panose="020B0604020202020204" pitchFamily="34" charset="0"/>
                <a:cs typeface="Arial" panose="020B0604020202020204" pitchFamily="34" charset="0"/>
              </a:rPr>
              <a:t>Ảnh</a:t>
            </a:r>
            <a:r>
              <a:rPr lang="en-US" sz="3600" b="1" dirty="0">
                <a:solidFill>
                  <a:srgbClr val="7030A0"/>
                </a:solidFill>
                <a:latin typeface="Arial" panose="020B0604020202020204" pitchFamily="34" charset="0"/>
                <a:cs typeface="Arial" panose="020B0604020202020204" pitchFamily="34" charset="0"/>
              </a:rPr>
              <a:t> </a:t>
            </a:r>
            <a:r>
              <a:rPr lang="en-US" sz="3600" b="1" dirty="0" smtClean="0">
                <a:solidFill>
                  <a:srgbClr val="7030A0"/>
                </a:solidFill>
                <a:latin typeface="Arial" panose="020B0604020202020204" pitchFamily="34" charset="0"/>
                <a:cs typeface="Arial" panose="020B0604020202020204" pitchFamily="34" charset="0"/>
              </a:rPr>
              <a:t>1</a:t>
            </a:r>
            <a:endParaRPr lang="en-US" sz="3600" b="1" dirty="0">
              <a:solidFill>
                <a:srgbClr val="7030A0"/>
              </a:solidFill>
              <a:latin typeface="Arial" panose="020B0604020202020204" pitchFamily="34" charset="0"/>
              <a:cs typeface="Arial" panose="020B0604020202020204" pitchFamily="34" charset="0"/>
            </a:endParaRPr>
          </a:p>
        </p:txBody>
      </p:sp>
      <p:sp>
        <p:nvSpPr>
          <p:cNvPr id="19" name="Rectangle 18"/>
          <p:cNvSpPr/>
          <p:nvPr/>
        </p:nvSpPr>
        <p:spPr>
          <a:xfrm>
            <a:off x="1091456" y="9640669"/>
            <a:ext cx="1467068" cy="646331"/>
          </a:xfrm>
          <a:prstGeom prst="rect">
            <a:avLst/>
          </a:prstGeom>
        </p:spPr>
        <p:txBody>
          <a:bodyPr wrap="none">
            <a:spAutoFit/>
          </a:bodyPr>
          <a:lstStyle/>
          <a:p>
            <a:pPr lvl="0" algn="ctr"/>
            <a:r>
              <a:rPr lang="en-US" sz="3600" b="1" dirty="0" err="1">
                <a:solidFill>
                  <a:srgbClr val="7030A0"/>
                </a:solidFill>
                <a:latin typeface="Arial" panose="020B0604020202020204" pitchFamily="34" charset="0"/>
                <a:cs typeface="Arial" panose="020B0604020202020204" pitchFamily="34" charset="0"/>
              </a:rPr>
              <a:t>Ảnh</a:t>
            </a:r>
            <a:r>
              <a:rPr lang="en-US" sz="3600" b="1" dirty="0">
                <a:solidFill>
                  <a:srgbClr val="7030A0"/>
                </a:solidFill>
                <a:latin typeface="Arial" panose="020B0604020202020204" pitchFamily="34" charset="0"/>
                <a:cs typeface="Arial" panose="020B0604020202020204" pitchFamily="34" charset="0"/>
              </a:rPr>
              <a:t> </a:t>
            </a:r>
            <a:r>
              <a:rPr lang="en-US" sz="3600" b="1" dirty="0" smtClean="0">
                <a:solidFill>
                  <a:srgbClr val="7030A0"/>
                </a:solidFill>
                <a:latin typeface="Arial" panose="020B0604020202020204" pitchFamily="34" charset="0"/>
                <a:cs typeface="Arial" panose="020B0604020202020204" pitchFamily="34" charset="0"/>
              </a:rPr>
              <a:t>2</a:t>
            </a:r>
            <a:endParaRPr lang="en-US" sz="3600" b="1" dirty="0">
              <a:solidFill>
                <a:srgbClr val="7030A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1442</TotalTime>
  <Words>1714</Words>
  <Application>Microsoft Office PowerPoint</Application>
  <PresentationFormat>Custom</PresentationFormat>
  <Paragraphs>182</Paragraphs>
  <Slides>37</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Arial</vt:lpstr>
      <vt:lpstr>Century Gothic</vt:lpstr>
      <vt:lpstr>Times New Roman</vt:lpstr>
      <vt:lpstr>Calibri</vt:lpstr>
      <vt:lpstr>Wingdings 3</vt:lpstr>
      <vt:lpstr>3_Office Theme</vt:lpstr>
      <vt:lpstr>2_Office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NTT</dc:creator>
  <cp:lastModifiedBy>OS</cp:lastModifiedBy>
  <cp:revision>77</cp:revision>
  <dcterms:created xsi:type="dcterms:W3CDTF">2006-08-16T00:00:00Z</dcterms:created>
  <dcterms:modified xsi:type="dcterms:W3CDTF">2024-12-30T15:34:09Z</dcterms:modified>
  <dc:identifier>DAFNV-YsaNs</dc:identifier>
</cp:coreProperties>
</file>