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579B4-FF14-43B9-B658-9890E36B5D0C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0ED03-2BCB-4F3F-9754-59EAC4A90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80ED03-2BCB-4F3F-9754-59EAC4A90CE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9573-734A-4D49-98A3-06B174122E6C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E31C5-E36A-4EC8-95D7-320BC8318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9573-734A-4D49-98A3-06B174122E6C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E31C5-E36A-4EC8-95D7-320BC8318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9573-734A-4D49-98A3-06B174122E6C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E31C5-E36A-4EC8-95D7-320BC8318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9573-734A-4D49-98A3-06B174122E6C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E31C5-E36A-4EC8-95D7-320BC8318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9573-734A-4D49-98A3-06B174122E6C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E31C5-E36A-4EC8-95D7-320BC8318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9573-734A-4D49-98A3-06B174122E6C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E31C5-E36A-4EC8-95D7-320BC8318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9573-734A-4D49-98A3-06B174122E6C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E31C5-E36A-4EC8-95D7-320BC8318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9573-734A-4D49-98A3-06B174122E6C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E31C5-E36A-4EC8-95D7-320BC8318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9573-734A-4D49-98A3-06B174122E6C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E31C5-E36A-4EC8-95D7-320BC8318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9573-734A-4D49-98A3-06B174122E6C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E31C5-E36A-4EC8-95D7-320BC8318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9573-734A-4D49-98A3-06B174122E6C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E31C5-E36A-4EC8-95D7-320BC8318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09573-734A-4D49-98A3-06B174122E6C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E31C5-E36A-4EC8-95D7-320BC8318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THIEN\Desktop\V&#7909;%20'chuy&#7871;n%20bay%20gi&#7843;i%20c&#7913;u'-%20Vi&#7879;n%20ki&#7875;m%20s&#225;t%20lu&#7853;n%20t&#7897;i%20b&#7883;%20c&#225;o.mp4" TargetMode="External"/><Relationship Id="rId2" Type="http://schemas.openxmlformats.org/officeDocument/2006/relationships/hyperlink" Target="file:///C:\Users\THIEN\Desktop\V&#7909;%20chuy&#7871;n%20bay%20gi&#7843;i%20c&#7913;u-%20H&#7897;i%20&#273;&#7891;ng%20x&#233;t%20x&#7917;%20&#273;&#227;%20tuy&#234;n%20c&#225;c%20m&#7913;c%20&#225;n%20&#273;&#7889;i%20v&#7899;i%2054%20b&#7883;%20c&#225;o.mp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1752600"/>
          </a:xfrm>
        </p:spPr>
        <p:txBody>
          <a:bodyPr/>
          <a:lstStyle/>
          <a:p>
            <a:r>
              <a:rPr lang="vi-VN" b="1" dirty="0">
                <a:solidFill>
                  <a:srgbClr val="C00000"/>
                </a:solidFill>
              </a:rPr>
              <a:t>Bài </a:t>
            </a:r>
            <a:r>
              <a:rPr lang="vi-VN" b="1" dirty="0" smtClean="0">
                <a:solidFill>
                  <a:srgbClr val="C00000"/>
                </a:solidFill>
              </a:rPr>
              <a:t>18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  <a:r>
              <a:rPr lang="vi-VN" b="1" dirty="0" smtClean="0">
                <a:solidFill>
                  <a:srgbClr val="C00000"/>
                </a:solidFill>
              </a:rPr>
              <a:t> </a:t>
            </a:r>
            <a:r>
              <a:rPr lang="vi-VN" b="1" dirty="0">
                <a:solidFill>
                  <a:srgbClr val="C00000"/>
                </a:solidFill>
              </a:rPr>
              <a:t>HIẾN PHÁP NƯỚC CỘNG HÒA XÃ HỘI CHỦ NGHĨA VIỆT NAM VỀ BỘ MÁY </a:t>
            </a:r>
            <a:endParaRPr lang="en-US" b="1" dirty="0" smtClean="0">
              <a:solidFill>
                <a:srgbClr val="C00000"/>
              </a:solidFill>
            </a:endParaRPr>
          </a:p>
          <a:p>
            <a:r>
              <a:rPr lang="vi-VN" b="1" dirty="0" smtClean="0">
                <a:solidFill>
                  <a:srgbClr val="C00000"/>
                </a:solidFill>
              </a:rPr>
              <a:t>NHÀ NƯỚC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(</a:t>
            </a:r>
            <a:r>
              <a:rPr lang="en-US" b="1" dirty="0" err="1" smtClean="0">
                <a:solidFill>
                  <a:srgbClr val="C00000"/>
                </a:solidFill>
              </a:rPr>
              <a:t>tiết</a:t>
            </a:r>
            <a:r>
              <a:rPr lang="en-US" b="1" dirty="0" smtClean="0">
                <a:solidFill>
                  <a:srgbClr val="C00000"/>
                </a:solidFill>
              </a:rPr>
              <a:t> 03)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4" name="Cloud Callout 3"/>
          <p:cNvSpPr/>
          <p:nvPr/>
        </p:nvSpPr>
        <p:spPr>
          <a:xfrm>
            <a:off x="0" y="1828800"/>
            <a:ext cx="4953000" cy="28956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C00000"/>
                </a:solidFill>
              </a:rPr>
              <a:t>Hãy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nhắc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lại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các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cơ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quan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nhà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nước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đã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học</a:t>
            </a:r>
            <a:r>
              <a:rPr lang="en-US" sz="3600" dirty="0" smtClean="0">
                <a:solidFill>
                  <a:srgbClr val="C00000"/>
                </a:solidFill>
              </a:rPr>
              <a:t> ở </a:t>
            </a:r>
            <a:r>
              <a:rPr lang="en-US" sz="3600" dirty="0" err="1" smtClean="0">
                <a:solidFill>
                  <a:srgbClr val="C00000"/>
                </a:solidFill>
              </a:rPr>
              <a:t>tiết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trước</a:t>
            </a:r>
            <a:r>
              <a:rPr lang="en-US" sz="3600" dirty="0" smtClean="0">
                <a:solidFill>
                  <a:srgbClr val="C00000"/>
                </a:solidFill>
              </a:rPr>
              <a:t>?</a:t>
            </a:r>
            <a:endParaRPr lang="en-US" sz="3600" dirty="0">
              <a:solidFill>
                <a:srgbClr val="C0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948873" y="2290441"/>
            <a:ext cx="1223327" cy="2802547"/>
            <a:chOff x="4948873" y="2290441"/>
            <a:chExt cx="1223327" cy="2802547"/>
          </a:xfrm>
        </p:grpSpPr>
        <p:cxnSp>
          <p:nvCxnSpPr>
            <p:cNvPr id="6" name="Straight Arrow Connector 5"/>
            <p:cNvCxnSpPr>
              <a:stCxn id="4" idx="2"/>
              <a:endCxn id="1025" idx="1"/>
            </p:cNvCxnSpPr>
            <p:nvPr/>
          </p:nvCxnSpPr>
          <p:spPr>
            <a:xfrm flipV="1">
              <a:off x="4948873" y="2290441"/>
              <a:ext cx="1147127" cy="98615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4" idx="2"/>
              <a:endCxn id="13" idx="1"/>
            </p:cNvCxnSpPr>
            <p:nvPr/>
          </p:nvCxnSpPr>
          <p:spPr>
            <a:xfrm>
              <a:off x="4948873" y="3276600"/>
              <a:ext cx="1223327" cy="18163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4" idx="2"/>
            </p:cNvCxnSpPr>
            <p:nvPr/>
          </p:nvCxnSpPr>
          <p:spPr>
            <a:xfrm>
              <a:off x="4948873" y="3276600"/>
              <a:ext cx="1223327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096000" y="1828800"/>
            <a:ext cx="2362200" cy="92328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Quốc hội. 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41255" y="3276600"/>
            <a:ext cx="30027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 b="1" dirty="0"/>
              <a:t>Chủ tịch nước</a:t>
            </a:r>
            <a:endParaRPr lang="en-US" sz="3200" b="1" dirty="0"/>
          </a:p>
        </p:txBody>
      </p:sp>
      <p:sp>
        <p:nvSpPr>
          <p:cNvPr id="13" name="Rectangle 12"/>
          <p:cNvSpPr/>
          <p:nvPr/>
        </p:nvSpPr>
        <p:spPr>
          <a:xfrm>
            <a:off x="6172200" y="4800600"/>
            <a:ext cx="22092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 b="1" dirty="0"/>
              <a:t>Chính phủ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25" grpId="0" animBg="1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514600"/>
            <a:ext cx="3048000" cy="2438400"/>
          </a:xfr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Tiết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học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hôm</a:t>
            </a:r>
            <a:r>
              <a:rPr lang="en-US" b="1" dirty="0" smtClean="0">
                <a:solidFill>
                  <a:srgbClr val="002060"/>
                </a:solidFill>
              </a:rPr>
              <a:t> nay </a:t>
            </a:r>
            <a:r>
              <a:rPr lang="en-US" b="1" dirty="0" err="1" smtClean="0">
                <a:solidFill>
                  <a:srgbClr val="002060"/>
                </a:solidFill>
              </a:rPr>
              <a:t>tiếp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tục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học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các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cơ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quan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3200" b="1" dirty="0" smtClean="0">
                <a:solidFill>
                  <a:srgbClr val="C00000"/>
                </a:solidFill>
              </a:rPr>
              <a:t>Bài 18</a:t>
            </a:r>
            <a:r>
              <a:rPr lang="en-US" sz="3200" b="1" dirty="0" smtClean="0">
                <a:solidFill>
                  <a:srgbClr val="C00000"/>
                </a:solidFill>
              </a:rPr>
              <a:t>:</a:t>
            </a:r>
            <a:r>
              <a:rPr lang="vi-VN" sz="3200" b="1" dirty="0" smtClean="0">
                <a:solidFill>
                  <a:srgbClr val="C00000"/>
                </a:solidFill>
              </a:rPr>
              <a:t> HIẾN PHÁP NƯỚC CỘNG HÒA XÃ HỘI CHỦ NGHĨA VIỆT NAM VỀ BỘ MÁY 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pPr algn="ctr"/>
            <a:r>
              <a:rPr lang="vi-VN" sz="3200" b="1" dirty="0" smtClean="0">
                <a:solidFill>
                  <a:srgbClr val="C00000"/>
                </a:solidFill>
              </a:rPr>
              <a:t>NHÀ NƯỚC</a:t>
            </a:r>
            <a:r>
              <a:rPr lang="en-US" sz="3200" b="1" dirty="0" smtClean="0">
                <a:solidFill>
                  <a:srgbClr val="C00000"/>
                </a:solidFill>
              </a:rPr>
              <a:t> (</a:t>
            </a:r>
            <a:r>
              <a:rPr lang="en-US" sz="3200" b="1" dirty="0" err="1" smtClean="0">
                <a:solidFill>
                  <a:srgbClr val="C00000"/>
                </a:solidFill>
              </a:rPr>
              <a:t>tiết</a:t>
            </a:r>
            <a:r>
              <a:rPr lang="en-US" sz="3200" b="1" dirty="0" smtClean="0">
                <a:solidFill>
                  <a:srgbClr val="C00000"/>
                </a:solidFill>
              </a:rPr>
              <a:t> 03)</a:t>
            </a:r>
            <a:endParaRPr lang="en-US" sz="3200" dirty="0">
              <a:solidFill>
                <a:srgbClr val="C00000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276600" y="2590800"/>
            <a:ext cx="1371600" cy="2209800"/>
            <a:chOff x="3276600" y="2590800"/>
            <a:chExt cx="1371600" cy="2209800"/>
          </a:xfrm>
        </p:grpSpPr>
        <p:cxnSp>
          <p:nvCxnSpPr>
            <p:cNvPr id="8" name="Straight Arrow Connector 7"/>
            <p:cNvCxnSpPr>
              <a:stCxn id="2" idx="3"/>
            </p:cNvCxnSpPr>
            <p:nvPr/>
          </p:nvCxnSpPr>
          <p:spPr>
            <a:xfrm flipV="1">
              <a:off x="3276600" y="2590800"/>
              <a:ext cx="1219200" cy="114300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2" idx="3"/>
            </p:cNvCxnSpPr>
            <p:nvPr/>
          </p:nvCxnSpPr>
          <p:spPr>
            <a:xfrm>
              <a:off x="3276600" y="3733800"/>
              <a:ext cx="1371600" cy="1588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3276600" y="3733800"/>
              <a:ext cx="1371600" cy="106680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4648200" y="2067818"/>
            <a:ext cx="4343400" cy="107721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err="1" smtClean="0"/>
              <a:t>Tòa</a:t>
            </a:r>
            <a:r>
              <a:rPr lang="en-US" sz="3200" dirty="0" smtClean="0"/>
              <a:t> </a:t>
            </a:r>
            <a:r>
              <a:rPr lang="en-US" sz="3200" dirty="0" err="1" smtClean="0"/>
              <a:t>án</a:t>
            </a:r>
            <a:r>
              <a:rPr lang="en-US" sz="3200" dirty="0" smtClean="0"/>
              <a:t>, </a:t>
            </a:r>
            <a:r>
              <a:rPr lang="en-US" sz="3200" dirty="0" err="1" smtClean="0"/>
              <a:t>Viện</a:t>
            </a:r>
            <a:r>
              <a:rPr lang="en-US" sz="3200" dirty="0" smtClean="0"/>
              <a:t> </a:t>
            </a:r>
            <a:r>
              <a:rPr lang="en-US" sz="3200" dirty="0" err="1" smtClean="0"/>
              <a:t>kiểm</a:t>
            </a:r>
            <a:r>
              <a:rPr lang="en-US" sz="3200" dirty="0" smtClean="0"/>
              <a:t> </a:t>
            </a:r>
            <a:r>
              <a:rPr lang="en-US" sz="3200" dirty="0" err="1" smtClean="0"/>
              <a:t>sát</a:t>
            </a:r>
            <a:r>
              <a:rPr lang="en-US" sz="3200" dirty="0" smtClean="0"/>
              <a:t> </a:t>
            </a:r>
            <a:r>
              <a:rPr lang="en-US" sz="3200" dirty="0" err="1" smtClean="0"/>
              <a:t>nhân</a:t>
            </a:r>
            <a:r>
              <a:rPr lang="en-US" sz="3200" dirty="0" smtClean="0"/>
              <a:t> </a:t>
            </a:r>
            <a:r>
              <a:rPr lang="en-US" sz="3200" dirty="0" err="1" smtClean="0"/>
              <a:t>dân</a:t>
            </a:r>
            <a:endParaRPr lang="en-US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4648200" y="3276600"/>
            <a:ext cx="4343400" cy="1077218"/>
          </a:xfrm>
          <a:prstGeom prst="rect">
            <a:avLst/>
          </a:prstGeom>
          <a:ln>
            <a:solidFill>
              <a:srgbClr val="C000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err="1" smtClean="0"/>
              <a:t>Chính</a:t>
            </a:r>
            <a:r>
              <a:rPr lang="en-US" sz="3200" dirty="0" smtClean="0"/>
              <a:t> </a:t>
            </a:r>
            <a:r>
              <a:rPr lang="en-US" sz="3200" dirty="0" err="1" smtClean="0"/>
              <a:t>quyền</a:t>
            </a:r>
            <a:r>
              <a:rPr lang="en-US" sz="3200" dirty="0" smtClean="0"/>
              <a:t> </a:t>
            </a:r>
            <a:r>
              <a:rPr lang="en-US" sz="3200" dirty="0" err="1" smtClean="0"/>
              <a:t>địa</a:t>
            </a:r>
            <a:r>
              <a:rPr lang="en-US" sz="3200" dirty="0" smtClean="0"/>
              <a:t> </a:t>
            </a:r>
            <a:r>
              <a:rPr lang="en-US" sz="3200" dirty="0" err="1" smtClean="0"/>
              <a:t>phương</a:t>
            </a:r>
            <a:r>
              <a:rPr lang="en-US" sz="3200" dirty="0" smtClean="0"/>
              <a:t> </a:t>
            </a:r>
          </a:p>
          <a:p>
            <a:pPr algn="ctr"/>
            <a:r>
              <a:rPr lang="en-US" sz="3200" dirty="0" smtClean="0"/>
              <a:t>(UBND, HĐND)</a:t>
            </a:r>
            <a:endParaRPr 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4648200" y="4409182"/>
            <a:ext cx="4343400" cy="1077218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err="1" smtClean="0"/>
              <a:t>Hội</a:t>
            </a:r>
            <a:r>
              <a:rPr lang="en-US" sz="3200" dirty="0" smtClean="0"/>
              <a:t> </a:t>
            </a:r>
            <a:r>
              <a:rPr lang="en-US" sz="3200" dirty="0" err="1" smtClean="0"/>
              <a:t>đồng</a:t>
            </a:r>
            <a:r>
              <a:rPr lang="en-US" sz="3200" dirty="0" smtClean="0"/>
              <a:t> </a:t>
            </a:r>
            <a:r>
              <a:rPr lang="en-US" sz="3200" dirty="0" err="1" smtClean="0"/>
              <a:t>bầu</a:t>
            </a:r>
            <a:r>
              <a:rPr lang="en-US" sz="3200" dirty="0" smtClean="0"/>
              <a:t> </a:t>
            </a:r>
            <a:r>
              <a:rPr lang="en-US" sz="3200" dirty="0" err="1" smtClean="0"/>
              <a:t>cử</a:t>
            </a:r>
            <a:r>
              <a:rPr lang="en-US" sz="3200" dirty="0" smtClean="0"/>
              <a:t> </a:t>
            </a:r>
            <a:r>
              <a:rPr lang="en-US" sz="3200" dirty="0" err="1" smtClean="0"/>
              <a:t>quốc</a:t>
            </a:r>
            <a:r>
              <a:rPr lang="en-US" sz="3200" dirty="0" smtClean="0"/>
              <a:t> </a:t>
            </a:r>
            <a:r>
              <a:rPr lang="en-US" sz="3200" dirty="0" err="1" smtClean="0"/>
              <a:t>gia</a:t>
            </a:r>
            <a:r>
              <a:rPr lang="en-US" sz="3200" dirty="0" smtClean="0"/>
              <a:t>, </a:t>
            </a:r>
            <a:r>
              <a:rPr lang="en-US" sz="3200" dirty="0" err="1" smtClean="0"/>
              <a:t>Kiểm</a:t>
            </a:r>
            <a:r>
              <a:rPr lang="en-US" sz="3200" dirty="0" smtClean="0"/>
              <a:t> </a:t>
            </a:r>
            <a:r>
              <a:rPr lang="en-US" sz="3200" dirty="0" err="1" smtClean="0"/>
              <a:t>toán</a:t>
            </a:r>
            <a:r>
              <a:rPr lang="en-US" sz="3200" dirty="0" smtClean="0"/>
              <a:t> </a:t>
            </a:r>
            <a:r>
              <a:rPr lang="en-US" sz="3200" dirty="0" err="1" smtClean="0"/>
              <a:t>nhà</a:t>
            </a:r>
            <a:r>
              <a:rPr lang="en-US" sz="3200" dirty="0" smtClean="0"/>
              <a:t> </a:t>
            </a:r>
            <a:r>
              <a:rPr lang="en-US" sz="3200" dirty="0" err="1" smtClean="0"/>
              <a:t>nước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vi-VN" b="1" dirty="0">
                <a:solidFill>
                  <a:srgbClr val="C00000"/>
                </a:solidFill>
              </a:rPr>
              <a:t>4. </a:t>
            </a:r>
            <a:r>
              <a:rPr lang="vi-VN" b="1" u="sng" dirty="0">
                <a:solidFill>
                  <a:srgbClr val="C00000"/>
                </a:solidFill>
              </a:rPr>
              <a:t>Tòa án nhân dân, Viện kiểm sát nhân dân</a:t>
            </a:r>
            <a:endParaRPr lang="en-US" b="1" u="sng" dirty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Cloud Callout 3"/>
          <p:cNvSpPr/>
          <p:nvPr/>
        </p:nvSpPr>
        <p:spPr>
          <a:xfrm>
            <a:off x="228600" y="457200"/>
            <a:ext cx="4648200" cy="6019800"/>
          </a:xfrm>
          <a:prstGeom prst="cloudCallout">
            <a:avLst>
              <a:gd name="adj1" fmla="val -33769"/>
              <a:gd name="adj2" fmla="val 537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</a:rPr>
              <a:t>Quan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sát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hình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và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đọc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thông</a:t>
            </a:r>
            <a:r>
              <a:rPr lang="en-US" sz="3200" b="1" dirty="0" smtClean="0">
                <a:solidFill>
                  <a:srgbClr val="C00000"/>
                </a:solidFill>
              </a:rPr>
              <a:t> tin 1, 2 </a:t>
            </a:r>
            <a:r>
              <a:rPr lang="en-US" sz="3200" b="1" dirty="0" err="1" smtClean="0">
                <a:solidFill>
                  <a:srgbClr val="C00000"/>
                </a:solidFill>
              </a:rPr>
              <a:t>sách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giáo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khoa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trang</a:t>
            </a:r>
            <a:r>
              <a:rPr lang="en-US" sz="3200" b="1" dirty="0" smtClean="0">
                <a:solidFill>
                  <a:srgbClr val="C00000"/>
                </a:solidFill>
              </a:rPr>
              <a:t> 114. </a:t>
            </a:r>
            <a:r>
              <a:rPr lang="en-US" sz="3200" b="1" dirty="0" err="1" smtClean="0">
                <a:solidFill>
                  <a:srgbClr val="C00000"/>
                </a:solidFill>
              </a:rPr>
              <a:t>Từ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đó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cho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biết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nhiệm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vụ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của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tòa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án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và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viện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kiểm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sát</a:t>
            </a:r>
            <a:r>
              <a:rPr lang="en-US" sz="3200" b="1" dirty="0" smtClean="0">
                <a:solidFill>
                  <a:srgbClr val="C00000"/>
                </a:solidFill>
              </a:rPr>
              <a:t>?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33400"/>
            <a:ext cx="9144000" cy="2133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a/ </a:t>
            </a:r>
            <a:r>
              <a:rPr kumimoji="0" lang="en-US" altLang="ko-KR" sz="3200" b="1" i="0" u="sng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Tòa</a:t>
            </a:r>
            <a:r>
              <a:rPr kumimoji="0" lang="en-US" altLang="ko-KR" sz="3200" b="1" i="0" u="sng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kumimoji="0" lang="en-US" altLang="ko-KR" sz="3200" b="1" i="0" u="sng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án</a:t>
            </a:r>
            <a:r>
              <a:rPr kumimoji="0" lang="en-US" altLang="ko-KR" sz="3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:</a:t>
            </a:r>
            <a:endParaRPr kumimoji="0" lang="vi-VN" altLang="ko-KR" sz="4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en-US" altLang="ko-KR" sz="3200" b="1" i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B</a:t>
            </a:r>
            <a:r>
              <a:rPr kumimoji="0" lang="vi-VN" altLang="ko-KR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ảo vệ</a:t>
            </a:r>
            <a:r>
              <a:rPr kumimoji="0" lang="en-US" altLang="ko-KR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:</a:t>
            </a:r>
            <a:r>
              <a:rPr kumimoji="0" lang="en-US" altLang="ko-KR" sz="32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kumimoji="0" lang="vi-VN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công lí,</a:t>
            </a:r>
            <a:r>
              <a:rPr kumimoji="0" lang="en-US" altLang="ko-KR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kumimoji="0" lang="vi-VN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quyền con người, quyền công dân, chế độ xã hội chủ nghĩa, lợi ích của Nhà nước, quyền và lợi ích hợp pháp của tổ chức, cá nhân.</a:t>
            </a:r>
            <a:endParaRPr lang="en-US" sz="3200" dirty="0"/>
          </a:p>
        </p:txBody>
      </p:sp>
      <p:sp>
        <p:nvSpPr>
          <p:cNvPr id="13" name="Rectangle 12"/>
          <p:cNvSpPr/>
          <p:nvPr/>
        </p:nvSpPr>
        <p:spPr>
          <a:xfrm>
            <a:off x="0" y="31242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b/ </a:t>
            </a:r>
            <a:r>
              <a:rPr lang="vi-VN" sz="3200" b="1" u="sng" dirty="0" smtClean="0">
                <a:solidFill>
                  <a:srgbClr val="002060"/>
                </a:solidFill>
              </a:rPr>
              <a:t>Viện Ki</a:t>
            </a:r>
            <a:r>
              <a:rPr lang="en-US" sz="3200" b="1" u="sng" dirty="0" smtClean="0">
                <a:solidFill>
                  <a:srgbClr val="002060"/>
                </a:solidFill>
              </a:rPr>
              <a:t>ể</a:t>
            </a:r>
            <a:r>
              <a:rPr lang="vi-VN" sz="3200" b="1" u="sng" dirty="0" smtClean="0">
                <a:solidFill>
                  <a:srgbClr val="002060"/>
                </a:solidFill>
              </a:rPr>
              <a:t>m </a:t>
            </a:r>
            <a:r>
              <a:rPr lang="vi-VN" sz="3200" b="1" u="sng" dirty="0">
                <a:solidFill>
                  <a:srgbClr val="002060"/>
                </a:solidFill>
              </a:rPr>
              <a:t>sát </a:t>
            </a:r>
            <a:r>
              <a:rPr lang="vi-VN" sz="3200" b="1" dirty="0" smtClean="0"/>
              <a:t>: </a:t>
            </a:r>
            <a:endParaRPr lang="en-US" sz="3200" b="1" dirty="0" smtClean="0"/>
          </a:p>
          <a:p>
            <a:r>
              <a:rPr lang="en-US" sz="3200" b="1" i="1" dirty="0"/>
              <a:t>B</a:t>
            </a:r>
            <a:r>
              <a:rPr lang="vi-VN" sz="3200" b="1" i="1" dirty="0" smtClean="0"/>
              <a:t>ảo vệ</a:t>
            </a:r>
            <a:r>
              <a:rPr lang="en-US" sz="3200" b="1" i="1" dirty="0" smtClean="0"/>
              <a:t>:</a:t>
            </a:r>
            <a:r>
              <a:rPr lang="vi-VN" sz="3200" dirty="0" smtClean="0"/>
              <a:t> </a:t>
            </a:r>
            <a:r>
              <a:rPr lang="vi-VN" sz="3200" dirty="0"/>
              <a:t>pháp luật, </a:t>
            </a:r>
            <a:r>
              <a:rPr lang="vi-VN" sz="3200" dirty="0" smtClean="0"/>
              <a:t>quyền </a:t>
            </a:r>
            <a:r>
              <a:rPr lang="vi-VN" sz="3200" dirty="0"/>
              <a:t>con người, quyền công dân, </a:t>
            </a:r>
            <a:r>
              <a:rPr lang="vi-VN" sz="3200" dirty="0" smtClean="0"/>
              <a:t>chế </a:t>
            </a:r>
            <a:r>
              <a:rPr lang="vi-VN" sz="3200" dirty="0"/>
              <a:t>độ xã hội chủ nghĩa, </a:t>
            </a:r>
            <a:r>
              <a:rPr lang="vi-VN" sz="3200" dirty="0" smtClean="0"/>
              <a:t>lợi </a:t>
            </a:r>
            <a:r>
              <a:rPr lang="vi-VN" sz="3200" dirty="0"/>
              <a:t>ích của Nhà nước, quyền và lợi ích hợp pháp của tổ chức, cá nhân, góp phần bảo đảm pháp luật được chấp hành nghiêm chỉnh và thống nhất.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6764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err="1" smtClean="0"/>
              <a:t>Đọc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thông</a:t>
            </a:r>
            <a:r>
              <a:rPr lang="en-US" sz="3200" b="1" dirty="0" smtClean="0"/>
              <a:t> tin 1, 2 SGK </a:t>
            </a:r>
            <a:r>
              <a:rPr lang="en-US" sz="3200" b="1" dirty="0" err="1" smtClean="0"/>
              <a:t>trang</a:t>
            </a:r>
            <a:r>
              <a:rPr lang="en-US" sz="3200" b="1" dirty="0" smtClean="0"/>
              <a:t> 114, </a:t>
            </a:r>
            <a:r>
              <a:rPr lang="en-US" sz="3200" b="1" dirty="0" err="1" smtClean="0"/>
              <a:t>xem</a:t>
            </a:r>
            <a:r>
              <a:rPr lang="en-US" sz="3200" b="1" dirty="0" smtClean="0"/>
              <a:t> video, </a:t>
            </a:r>
            <a:r>
              <a:rPr lang="en-US" sz="3200" b="1" dirty="0" err="1" smtClean="0"/>
              <a:t>sau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đó</a:t>
            </a:r>
            <a:r>
              <a:rPr lang="en-US" sz="3200" b="1" dirty="0" smtClean="0">
                <a:solidFill>
                  <a:srgbClr val="C00000"/>
                </a:solidFill>
              </a:rPr>
              <a:t/>
            </a:r>
            <a:br>
              <a:rPr lang="en-US" sz="3200" b="1" dirty="0" smtClean="0">
                <a:solidFill>
                  <a:srgbClr val="C00000"/>
                </a:solidFill>
              </a:rPr>
            </a:br>
            <a:r>
              <a:rPr lang="en-US" sz="3200" b="1" dirty="0" smtClean="0"/>
              <a:t>4 </a:t>
            </a:r>
            <a:r>
              <a:rPr lang="en-US" sz="3200" b="1" dirty="0" err="1" smtClean="0"/>
              <a:t>nhóm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thảo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luận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nội</a:t>
            </a:r>
            <a:r>
              <a:rPr lang="en-US" sz="3200" b="1" dirty="0" smtClean="0"/>
              <a:t> dung </a:t>
            </a:r>
            <a:r>
              <a:rPr lang="en-US" sz="3200" b="1" dirty="0" err="1" smtClean="0"/>
              <a:t>sau</a:t>
            </a:r>
            <a:r>
              <a:rPr lang="en-US" sz="3200" b="1" dirty="0" smtClean="0"/>
              <a:t> (</a:t>
            </a:r>
            <a:r>
              <a:rPr lang="en-US" sz="3200" b="1" dirty="0" err="1" smtClean="0"/>
              <a:t>thời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gian</a:t>
            </a:r>
            <a:r>
              <a:rPr lang="en-US" sz="3200" b="1" dirty="0" smtClean="0"/>
              <a:t> 05’): </a:t>
            </a:r>
            <a:r>
              <a:rPr lang="en-US" sz="3200" b="1" dirty="0" err="1" smtClean="0"/>
              <a:t>Hãy</a:t>
            </a:r>
            <a:r>
              <a:rPr lang="en-US" sz="3200" b="1" dirty="0" smtClean="0"/>
              <a:t> so </a:t>
            </a:r>
            <a:r>
              <a:rPr lang="en-US" sz="3200" b="1" dirty="0" err="1" smtClean="0"/>
              <a:t>sánh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những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điểm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giống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và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khác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nhau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cơ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bản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giữa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viện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kiểm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sát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và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tòa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án</a:t>
            </a:r>
            <a:r>
              <a:rPr lang="en-US" sz="3200" b="1" dirty="0" smtClean="0"/>
              <a:t>?</a:t>
            </a:r>
            <a:endParaRPr lang="en-US" sz="3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674934"/>
          <a:ext cx="9144000" cy="6183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2200"/>
                <a:gridCol w="3238500"/>
                <a:gridCol w="3543300"/>
              </a:tblGrid>
              <a:tr h="1470556">
                <a:tc gridSpan="3"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u="sng" dirty="0" err="1" smtClean="0">
                          <a:solidFill>
                            <a:srgbClr val="FF0000"/>
                          </a:solidFill>
                        </a:rPr>
                        <a:t>Giống</a:t>
                      </a:r>
                      <a:r>
                        <a:rPr lang="en-US" sz="3200" b="1" u="sng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3200" b="1" u="sng" baseline="0" dirty="0" err="1" smtClean="0">
                          <a:solidFill>
                            <a:srgbClr val="FF0000"/>
                          </a:solidFill>
                        </a:rPr>
                        <a:t>nhau</a:t>
                      </a:r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</a:rPr>
                        <a:t>:</a:t>
                      </a:r>
                    </a:p>
                    <a:p>
                      <a:r>
                        <a:rPr lang="en-US" sz="3200" b="0" baseline="0" dirty="0" smtClean="0"/>
                        <a:t>- </a:t>
                      </a:r>
                      <a:r>
                        <a:rPr lang="en-US" sz="3200" b="0" baseline="0" dirty="0" err="1" smtClean="0"/>
                        <a:t>Hoạt</a:t>
                      </a:r>
                      <a:r>
                        <a:rPr lang="en-US" sz="3200" b="0" baseline="0" dirty="0" smtClean="0"/>
                        <a:t> </a:t>
                      </a:r>
                      <a:r>
                        <a:rPr lang="en-US" sz="3200" b="0" baseline="0" dirty="0" err="1" smtClean="0"/>
                        <a:t>động</a:t>
                      </a:r>
                      <a:r>
                        <a:rPr lang="en-US" sz="3200" b="0" baseline="0" dirty="0" smtClean="0"/>
                        <a:t> </a:t>
                      </a:r>
                      <a:r>
                        <a:rPr lang="en-US" sz="3200" b="0" baseline="0" dirty="0" err="1" smtClean="0"/>
                        <a:t>trong</a:t>
                      </a:r>
                      <a:r>
                        <a:rPr lang="en-US" sz="3200" b="0" baseline="0" dirty="0" smtClean="0"/>
                        <a:t> </a:t>
                      </a:r>
                      <a:r>
                        <a:rPr lang="en-US" sz="3200" b="0" baseline="0" dirty="0" err="1" smtClean="0"/>
                        <a:t>lĩnh</a:t>
                      </a:r>
                      <a:r>
                        <a:rPr lang="en-US" sz="3200" b="0" baseline="0" dirty="0" smtClean="0"/>
                        <a:t> </a:t>
                      </a:r>
                      <a:r>
                        <a:rPr lang="en-US" sz="3200" b="0" baseline="0" dirty="0" err="1" smtClean="0"/>
                        <a:t>vực</a:t>
                      </a:r>
                      <a:r>
                        <a:rPr lang="en-US" sz="3200" b="0" baseline="0" dirty="0" smtClean="0"/>
                        <a:t> </a:t>
                      </a:r>
                      <a:r>
                        <a:rPr lang="en-US" sz="3200" b="0" baseline="0" dirty="0" err="1" smtClean="0"/>
                        <a:t>tư</a:t>
                      </a:r>
                      <a:r>
                        <a:rPr lang="en-US" sz="3200" b="0" baseline="0" dirty="0" smtClean="0"/>
                        <a:t> </a:t>
                      </a:r>
                      <a:r>
                        <a:rPr lang="en-US" sz="3200" b="0" baseline="0" dirty="0" err="1" smtClean="0"/>
                        <a:t>pháp</a:t>
                      </a:r>
                      <a:r>
                        <a:rPr lang="en-US" sz="3200" b="1" baseline="0" dirty="0" smtClean="0"/>
                        <a:t>;</a:t>
                      </a:r>
                      <a:r>
                        <a:rPr kumimoji="0" lang="vi-VN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  <a:cs typeface="Times New Roman" pitchFamily="18" charset="0"/>
                        </a:rPr>
                        <a:t>bảo</a:t>
                      </a:r>
                      <a:r>
                        <a:rPr kumimoji="0" lang="en-US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  <a:cs typeface="Times New Roman" pitchFamily="18" charset="0"/>
                        </a:rPr>
                        <a:t>vệ</a:t>
                      </a:r>
                      <a:r>
                        <a:rPr kumimoji="0" lang="en-US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  <a:cs typeface="Times New Roman" pitchFamily="18" charset="0"/>
                        </a:rPr>
                        <a:t>: </a:t>
                      </a:r>
                      <a:r>
                        <a:rPr kumimoji="0" lang="vi-VN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  <a:cs typeface="Times New Roman" pitchFamily="18" charset="0"/>
                        </a:rPr>
                        <a:t>công lí,</a:t>
                      </a:r>
                      <a:r>
                        <a:rPr kumimoji="0" lang="en-US" altLang="ko-KR" sz="3200" b="0" i="0" u="none" strike="noStrike" cap="none" normalizeH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vi-VN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  <a:cs typeface="Times New Roman" pitchFamily="18" charset="0"/>
                        </a:rPr>
                        <a:t>quyền con người, quyền công dân</a:t>
                      </a:r>
                      <a:r>
                        <a:rPr lang="en-US" sz="3200" b="1" baseline="0" dirty="0" smtClean="0"/>
                        <a:t> ….</a:t>
                      </a:r>
                      <a:endParaRPr lang="en-US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4319">
                <a:tc gridSpan="3">
                  <a:txBody>
                    <a:bodyPr/>
                    <a:lstStyle/>
                    <a:p>
                      <a:pPr algn="l"/>
                      <a:endParaRPr lang="en-US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78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u="none" dirty="0" smtClean="0">
                          <a:solidFill>
                            <a:srgbClr val="FF0000"/>
                          </a:solidFill>
                        </a:rPr>
                        <a:t>* </a:t>
                      </a:r>
                      <a:r>
                        <a:rPr lang="en-US" sz="3200" b="1" u="sng" dirty="0" err="1" smtClean="0">
                          <a:solidFill>
                            <a:srgbClr val="FF0000"/>
                          </a:solidFill>
                        </a:rPr>
                        <a:t>Khác</a:t>
                      </a:r>
                      <a:r>
                        <a:rPr lang="en-US" sz="3200" b="1" u="sng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3200" b="1" u="sng" baseline="0" dirty="0" err="1" smtClean="0">
                          <a:solidFill>
                            <a:srgbClr val="FF0000"/>
                          </a:solidFill>
                        </a:rPr>
                        <a:t>nhau</a:t>
                      </a:r>
                      <a:r>
                        <a:rPr lang="en-US" sz="3200" b="1" u="none" baseline="0" dirty="0" smtClean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3200" b="1" u="none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70C0"/>
                          </a:solidFill>
                        </a:rPr>
                        <a:t>Tòa</a:t>
                      </a:r>
                      <a:r>
                        <a:rPr lang="en-US" sz="32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70C0"/>
                          </a:solidFill>
                        </a:rPr>
                        <a:t>án</a:t>
                      </a:r>
                      <a:endParaRPr lang="en-US" sz="3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err="1" smtClean="0">
                          <a:solidFill>
                            <a:srgbClr val="0070C0"/>
                          </a:solidFill>
                        </a:rPr>
                        <a:t>Viện</a:t>
                      </a:r>
                      <a:r>
                        <a:rPr lang="en-US" sz="32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70C0"/>
                          </a:solidFill>
                        </a:rPr>
                        <a:t>kiểm</a:t>
                      </a:r>
                      <a:r>
                        <a:rPr lang="en-US" sz="32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70C0"/>
                          </a:solidFill>
                        </a:rPr>
                        <a:t>sát</a:t>
                      </a:r>
                      <a:endParaRPr lang="en-US" sz="3200" b="1" baseline="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5478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</a:rPr>
                        <a:t>Chức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năng</a:t>
                      </a:r>
                      <a:endParaRPr lang="en-US" sz="3200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err="1" smtClean="0"/>
                        <a:t>Xét</a:t>
                      </a:r>
                      <a:r>
                        <a:rPr lang="en-US" sz="3200" b="0" baseline="0" dirty="0" smtClean="0"/>
                        <a:t> </a:t>
                      </a:r>
                      <a:r>
                        <a:rPr lang="en-US" sz="3200" b="0" baseline="0" dirty="0" err="1" smtClean="0"/>
                        <a:t>xử</a:t>
                      </a:r>
                      <a:endParaRPr lang="en-US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baseline="0" dirty="0" err="1" smtClean="0"/>
                        <a:t>Công</a:t>
                      </a:r>
                      <a:r>
                        <a:rPr lang="en-US" sz="3200" b="0" baseline="0" dirty="0" smtClean="0"/>
                        <a:t> </a:t>
                      </a:r>
                      <a:r>
                        <a:rPr lang="en-US" sz="3200" b="0" baseline="0" dirty="0" err="1" smtClean="0"/>
                        <a:t>tố</a:t>
                      </a:r>
                      <a:r>
                        <a:rPr lang="en-US" sz="3200" b="0" baseline="0" dirty="0" smtClean="0"/>
                        <a:t> , </a:t>
                      </a:r>
                      <a:r>
                        <a:rPr lang="en-US" sz="3200" b="0" baseline="0" dirty="0" err="1" smtClean="0"/>
                        <a:t>giám</a:t>
                      </a:r>
                      <a:r>
                        <a:rPr lang="en-US" sz="3200" b="0" baseline="0" dirty="0" smtClean="0"/>
                        <a:t> </a:t>
                      </a:r>
                      <a:r>
                        <a:rPr lang="en-US" sz="3200" b="0" baseline="0" dirty="0" err="1" smtClean="0"/>
                        <a:t>sát</a:t>
                      </a:r>
                      <a:endParaRPr lang="en-US" sz="3200" b="0" baseline="0" dirty="0" smtClean="0"/>
                    </a:p>
                  </a:txBody>
                  <a:tcPr/>
                </a:tc>
              </a:tr>
              <a:tr h="547854"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</a:rPr>
                        <a:t>Người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đứng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</a:rPr>
                        <a:t>đầu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en-US" sz="3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err="1" smtClean="0"/>
                        <a:t>Chánh</a:t>
                      </a:r>
                      <a:r>
                        <a:rPr lang="en-US" sz="3200" b="0" baseline="0" dirty="0" smtClean="0"/>
                        <a:t> </a:t>
                      </a:r>
                      <a:r>
                        <a:rPr lang="en-US" sz="3200" b="0" baseline="0" dirty="0" err="1" smtClean="0"/>
                        <a:t>án</a:t>
                      </a:r>
                      <a:endParaRPr lang="en-US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baseline="0" dirty="0" err="1" smtClean="0"/>
                        <a:t>Viện</a:t>
                      </a:r>
                      <a:r>
                        <a:rPr lang="en-US" sz="3200" b="0" baseline="0" dirty="0" smtClean="0"/>
                        <a:t> </a:t>
                      </a:r>
                      <a:r>
                        <a:rPr lang="en-US" sz="3200" b="0" baseline="0" dirty="0" err="1" smtClean="0"/>
                        <a:t>trưởng</a:t>
                      </a:r>
                      <a:endParaRPr lang="en-US" sz="3200" b="0" baseline="0" dirty="0" smtClean="0"/>
                    </a:p>
                  </a:txBody>
                  <a:tcPr/>
                </a:tc>
              </a:tr>
              <a:tr h="1824426">
                <a:tc>
                  <a:txBody>
                    <a:bodyPr/>
                    <a:lstStyle/>
                    <a:p>
                      <a:pPr algn="l" fontAlgn="t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/>
                        </a:rPr>
                        <a:t>Cơ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  <a:latin typeface="arial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  <a:latin typeface="arial"/>
                        </a:rPr>
                        <a:t>sở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  <a:latin typeface="arial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  <a:latin typeface="arial"/>
                        </a:rPr>
                        <a:t>pháp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  <a:latin typeface="arial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  <a:latin typeface="arial"/>
                        </a:rPr>
                        <a:t>l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/>
                        </a:rPr>
                        <a:t>uật</a:t>
                      </a:r>
                      <a:endParaRPr lang="en-US" sz="3200" dirty="0">
                        <a:solidFill>
                          <a:srgbClr val="002060"/>
                        </a:solidFill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3200" u="none" dirty="0" err="1" smtClean="0"/>
                        <a:t>Luật</a:t>
                      </a:r>
                      <a:r>
                        <a:rPr lang="en-US" sz="3200" u="none" dirty="0" smtClean="0"/>
                        <a:t> </a:t>
                      </a:r>
                      <a:r>
                        <a:rPr lang="en-US" sz="3200" u="none" dirty="0" err="1" smtClean="0"/>
                        <a:t>tổ</a:t>
                      </a:r>
                      <a:r>
                        <a:rPr lang="en-US" sz="3200" u="none" baseline="0" dirty="0" smtClean="0"/>
                        <a:t> </a:t>
                      </a:r>
                      <a:r>
                        <a:rPr lang="en-US" sz="3200" u="none" baseline="0" dirty="0" err="1" smtClean="0"/>
                        <a:t>chức</a:t>
                      </a:r>
                      <a:r>
                        <a:rPr lang="en-US" sz="3200" u="none" baseline="0" dirty="0" smtClean="0"/>
                        <a:t> </a:t>
                      </a:r>
                      <a:r>
                        <a:rPr lang="en-US" sz="3200" u="none" baseline="0" dirty="0" err="1" smtClean="0"/>
                        <a:t>tòa</a:t>
                      </a:r>
                      <a:r>
                        <a:rPr lang="en-US" sz="3200" u="none" baseline="0" dirty="0" smtClean="0"/>
                        <a:t> </a:t>
                      </a:r>
                      <a:r>
                        <a:rPr lang="en-US" sz="3200" u="none" baseline="0" dirty="0" err="1" smtClean="0"/>
                        <a:t>án</a:t>
                      </a:r>
                      <a:r>
                        <a:rPr lang="en-US" sz="3200" u="none" baseline="0" dirty="0" smtClean="0"/>
                        <a:t> </a:t>
                      </a:r>
                      <a:r>
                        <a:rPr lang="en-US" sz="3200" u="none" baseline="0" dirty="0" err="1" smtClean="0"/>
                        <a:t>nhân</a:t>
                      </a:r>
                      <a:r>
                        <a:rPr lang="en-US" sz="3200" u="none" baseline="0" dirty="0" smtClean="0"/>
                        <a:t> </a:t>
                      </a:r>
                      <a:r>
                        <a:rPr lang="en-US" sz="3200" u="none" baseline="0" dirty="0" err="1" smtClean="0"/>
                        <a:t>dân</a:t>
                      </a:r>
                      <a:r>
                        <a:rPr lang="en-US" sz="3200" u="none" baseline="0" dirty="0" smtClean="0"/>
                        <a:t> </a:t>
                      </a:r>
                      <a:r>
                        <a:rPr lang="en-US" sz="3200" u="none" baseline="0" dirty="0" err="1" smtClean="0"/>
                        <a:t>năm</a:t>
                      </a:r>
                      <a:r>
                        <a:rPr lang="en-US" sz="3200" u="none" baseline="0" dirty="0" smtClean="0"/>
                        <a:t> 2014</a:t>
                      </a:r>
                      <a:endParaRPr lang="en-US" sz="3200" u="none" dirty="0"/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3200" u="none" dirty="0" err="1" smtClean="0"/>
                        <a:t>Luật</a:t>
                      </a:r>
                      <a:r>
                        <a:rPr lang="en-US" sz="3200" u="none" baseline="0" dirty="0" smtClean="0"/>
                        <a:t> </a:t>
                      </a:r>
                      <a:r>
                        <a:rPr lang="en-US" sz="3200" u="none" baseline="0" dirty="0" err="1" smtClean="0"/>
                        <a:t>tổ</a:t>
                      </a:r>
                      <a:r>
                        <a:rPr lang="en-US" sz="3200" u="none" baseline="0" dirty="0" smtClean="0"/>
                        <a:t> </a:t>
                      </a:r>
                      <a:r>
                        <a:rPr lang="en-US" sz="3200" u="none" baseline="0" dirty="0" err="1" smtClean="0"/>
                        <a:t>chức</a:t>
                      </a:r>
                      <a:r>
                        <a:rPr lang="en-US" sz="3200" u="none" baseline="0" dirty="0" smtClean="0"/>
                        <a:t> </a:t>
                      </a:r>
                      <a:r>
                        <a:rPr lang="en-US" sz="3200" u="none" baseline="0" dirty="0" err="1" smtClean="0"/>
                        <a:t>viện</a:t>
                      </a:r>
                      <a:r>
                        <a:rPr lang="en-US" sz="3200" u="none" baseline="0" dirty="0" smtClean="0"/>
                        <a:t> </a:t>
                      </a:r>
                      <a:r>
                        <a:rPr lang="en-US" sz="3200" u="none" baseline="0" dirty="0" err="1" smtClean="0"/>
                        <a:t>kiểm</a:t>
                      </a:r>
                      <a:r>
                        <a:rPr lang="en-US" sz="3200" u="none" baseline="0" dirty="0" smtClean="0"/>
                        <a:t> </a:t>
                      </a:r>
                      <a:r>
                        <a:rPr lang="en-US" sz="3200" u="none" baseline="0" dirty="0" err="1" smtClean="0"/>
                        <a:t>sát</a:t>
                      </a:r>
                      <a:r>
                        <a:rPr lang="en-US" sz="3200" u="none" baseline="0" dirty="0" smtClean="0"/>
                        <a:t> </a:t>
                      </a:r>
                      <a:r>
                        <a:rPr lang="en-US" sz="3200" u="none" baseline="0" dirty="0" err="1" smtClean="0"/>
                        <a:t>nhân</a:t>
                      </a:r>
                      <a:r>
                        <a:rPr lang="en-US" sz="3200" u="none" baseline="0" dirty="0" smtClean="0"/>
                        <a:t> </a:t>
                      </a:r>
                      <a:r>
                        <a:rPr lang="en-US" sz="3200" u="none" baseline="0" dirty="0" err="1" smtClean="0"/>
                        <a:t>dân</a:t>
                      </a:r>
                      <a:r>
                        <a:rPr lang="en-US" sz="3200" u="none" baseline="0" dirty="0" smtClean="0"/>
                        <a:t> </a:t>
                      </a:r>
                      <a:r>
                        <a:rPr lang="en-US" sz="3200" u="none" baseline="0" dirty="0" err="1" smtClean="0"/>
                        <a:t>năm</a:t>
                      </a:r>
                      <a:r>
                        <a:rPr lang="en-US" sz="3200" u="none" baseline="0" dirty="0" smtClean="0"/>
                        <a:t> 2014</a:t>
                      </a:r>
                      <a:endParaRPr lang="en-US" sz="3200" u="none" dirty="0"/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0"/>
            <a:ext cx="41721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err="1" smtClean="0">
                <a:solidFill>
                  <a:srgbClr val="C00000"/>
                </a:solidFill>
              </a:rPr>
              <a:t>Bài</a:t>
            </a:r>
            <a:r>
              <a:rPr lang="en-US" sz="3200" b="1" u="sng" dirty="0" smtClean="0">
                <a:solidFill>
                  <a:srgbClr val="C00000"/>
                </a:solidFill>
              </a:rPr>
              <a:t> </a:t>
            </a:r>
            <a:r>
              <a:rPr lang="en-US" sz="3200" b="1" u="sng" dirty="0" err="1" smtClean="0">
                <a:solidFill>
                  <a:srgbClr val="C00000"/>
                </a:solidFill>
              </a:rPr>
              <a:t>tập</a:t>
            </a:r>
            <a:r>
              <a:rPr lang="en-US" sz="3200" b="1" u="sng" dirty="0" smtClean="0">
                <a:solidFill>
                  <a:srgbClr val="C00000"/>
                </a:solidFill>
              </a:rPr>
              <a:t> </a:t>
            </a:r>
            <a:r>
              <a:rPr lang="en-US" sz="3200" b="1" u="sng" dirty="0" err="1" smtClean="0">
                <a:solidFill>
                  <a:srgbClr val="C00000"/>
                </a:solidFill>
              </a:rPr>
              <a:t>thảo</a:t>
            </a:r>
            <a:r>
              <a:rPr lang="en-US" sz="3200" b="1" u="sng" dirty="0" smtClean="0">
                <a:solidFill>
                  <a:srgbClr val="C00000"/>
                </a:solidFill>
              </a:rPr>
              <a:t> </a:t>
            </a:r>
            <a:r>
              <a:rPr lang="en-US" sz="3200" b="1" u="sng" dirty="0" err="1" smtClean="0">
                <a:solidFill>
                  <a:srgbClr val="C00000"/>
                </a:solidFill>
              </a:rPr>
              <a:t>luận</a:t>
            </a:r>
            <a:r>
              <a:rPr lang="en-US" sz="3200" b="1" u="sng" dirty="0" smtClean="0">
                <a:solidFill>
                  <a:srgbClr val="C00000"/>
                </a:solidFill>
              </a:rPr>
              <a:t> </a:t>
            </a:r>
            <a:r>
              <a:rPr lang="en-US" sz="3200" b="1" u="sng" dirty="0" err="1" smtClean="0">
                <a:solidFill>
                  <a:srgbClr val="C00000"/>
                </a:solidFill>
              </a:rPr>
              <a:t>nhóm</a:t>
            </a:r>
            <a:endParaRPr lang="en-US" sz="3200" dirty="0"/>
          </a:p>
        </p:txBody>
      </p:sp>
      <p:sp>
        <p:nvSpPr>
          <p:cNvPr id="8" name="Action Button: Forward or Next 7">
            <a:hlinkClick r:id="rId2" action="ppaction://hlinkfile" highlightClick="1"/>
          </p:cNvPr>
          <p:cNvSpPr/>
          <p:nvPr/>
        </p:nvSpPr>
        <p:spPr>
          <a:xfrm>
            <a:off x="4343400" y="152400"/>
            <a:ext cx="533400" cy="381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End 8">
            <a:hlinkClick r:id="rId3" action="ppaction://hlinkfile" highlightClick="1"/>
          </p:cNvPr>
          <p:cNvSpPr/>
          <p:nvPr/>
        </p:nvSpPr>
        <p:spPr>
          <a:xfrm>
            <a:off x="5181600" y="152400"/>
            <a:ext cx="533400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8305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None/>
            </a:pPr>
            <a:r>
              <a:rPr lang="vi-VN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5. </a:t>
            </a:r>
            <a:r>
              <a:rPr lang="vi-VN" sz="3200" b="1" u="sng" dirty="0" smtClean="0">
                <a:solidFill>
                  <a:srgbClr val="FF0000"/>
                </a:solidFill>
                <a:latin typeface="Times New Roman"/>
                <a:ea typeface="Times New Roman"/>
              </a:rPr>
              <a:t>Chính quyền địa phương</a:t>
            </a:r>
            <a:r>
              <a:rPr lang="en-US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( UBND, HĐND)</a:t>
            </a:r>
            <a:endParaRPr lang="en-US" sz="3600" b="1" dirty="0" smtClean="0">
              <a:solidFill>
                <a:srgbClr val="FF0000"/>
              </a:solidFill>
              <a:latin typeface="Arial"/>
              <a:ea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334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vi-VN" sz="3200" dirty="0" smtClean="0">
                <a:latin typeface="Times New Roman"/>
                <a:ea typeface="Batang"/>
              </a:rPr>
              <a:t>Tổ chức và bảo đảm việc thị hành Hiến pháp và pháp</a:t>
            </a:r>
            <a:r>
              <a:rPr lang="en-US" sz="3200" dirty="0" smtClean="0">
                <a:latin typeface="Times New Roman"/>
                <a:ea typeface="Batang"/>
              </a:rPr>
              <a:t> </a:t>
            </a:r>
            <a:r>
              <a:rPr lang="vi-VN" sz="3200" dirty="0" smtClean="0">
                <a:latin typeface="Times New Roman"/>
                <a:ea typeface="Batang"/>
              </a:rPr>
              <a:t>luật tại địa phương</a:t>
            </a:r>
            <a:r>
              <a:rPr lang="en-US" sz="3200" dirty="0" smtClean="0">
                <a:latin typeface="Times New Roman"/>
                <a:ea typeface="Batang"/>
              </a:rPr>
              <a:t>.</a:t>
            </a:r>
            <a:r>
              <a:rPr lang="vi-VN" sz="3200" dirty="0" smtClean="0">
                <a:latin typeface="Times New Roman"/>
                <a:ea typeface="Batang"/>
              </a:rPr>
              <a:t> </a:t>
            </a:r>
            <a:endParaRPr lang="en-US" sz="3200" dirty="0" smtClean="0">
              <a:latin typeface="Times New Roman"/>
              <a:ea typeface="Batang"/>
            </a:endParaRPr>
          </a:p>
          <a:p>
            <a:r>
              <a:rPr lang="en-US" sz="3200" dirty="0" smtClean="0">
                <a:latin typeface="Times New Roman"/>
                <a:ea typeface="Batang"/>
              </a:rPr>
              <a:t>- Q</a:t>
            </a:r>
            <a:r>
              <a:rPr lang="vi-VN" sz="3200" dirty="0" smtClean="0">
                <a:latin typeface="Times New Roman"/>
                <a:ea typeface="Batang"/>
              </a:rPr>
              <a:t>uyết định các vấn đ</a:t>
            </a:r>
            <a:r>
              <a:rPr lang="en-US" sz="3200" dirty="0" smtClean="0">
                <a:latin typeface="Times New Roman"/>
                <a:ea typeface="Batang"/>
              </a:rPr>
              <a:t>ề</a:t>
            </a:r>
            <a:r>
              <a:rPr lang="vi-VN" sz="3200" dirty="0" smtClean="0">
                <a:latin typeface="Times New Roman"/>
                <a:ea typeface="Batang"/>
              </a:rPr>
              <a:t> của địa phương do luật định</a:t>
            </a:r>
            <a:r>
              <a:rPr lang="en-US" sz="3200" dirty="0" smtClean="0">
                <a:latin typeface="Times New Roman"/>
                <a:ea typeface="Batang"/>
              </a:rPr>
              <a:t>.</a:t>
            </a:r>
            <a:r>
              <a:rPr lang="vi-VN" sz="3200" dirty="0" smtClean="0">
                <a:latin typeface="Times New Roman"/>
                <a:ea typeface="Batang"/>
              </a:rPr>
              <a:t> </a:t>
            </a:r>
            <a:r>
              <a:rPr lang="en-US" sz="3200" dirty="0" smtClean="0">
                <a:latin typeface="Times New Roman"/>
                <a:ea typeface="Batang"/>
              </a:rPr>
              <a:t> - C</a:t>
            </a:r>
            <a:r>
              <a:rPr lang="vi-VN" sz="3200" dirty="0" smtClean="0">
                <a:latin typeface="Times New Roman"/>
                <a:ea typeface="Batang"/>
              </a:rPr>
              <a:t>hịu sự kiểm tra, giám sát của cơ quan nhà nước cấp trên.</a:t>
            </a:r>
            <a:endParaRPr lang="en-US" dirty="0"/>
          </a:p>
        </p:txBody>
      </p:sp>
      <p:sp>
        <p:nvSpPr>
          <p:cNvPr id="4" name="Cloud Callout 3"/>
          <p:cNvSpPr/>
          <p:nvPr/>
        </p:nvSpPr>
        <p:spPr>
          <a:xfrm>
            <a:off x="0" y="533400"/>
            <a:ext cx="5257800" cy="4648200"/>
          </a:xfrm>
          <a:prstGeom prst="cloudCallout">
            <a:avLst>
              <a:gd name="adj1" fmla="val -41970"/>
              <a:gd name="adj2" fmla="val 476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</a:rPr>
              <a:t>Đọc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thông</a:t>
            </a:r>
            <a:r>
              <a:rPr lang="en-US" sz="3200" b="1" dirty="0" smtClean="0">
                <a:solidFill>
                  <a:srgbClr val="C00000"/>
                </a:solidFill>
              </a:rPr>
              <a:t> tin 1, 2 </a:t>
            </a:r>
            <a:r>
              <a:rPr lang="en-US" sz="3200" b="1" dirty="0" err="1" smtClean="0">
                <a:solidFill>
                  <a:srgbClr val="C00000"/>
                </a:solidFill>
              </a:rPr>
              <a:t>và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quan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sát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các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ảnh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của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mục</a:t>
            </a:r>
            <a:r>
              <a:rPr lang="en-US" sz="3200" b="1" dirty="0" smtClean="0">
                <a:solidFill>
                  <a:srgbClr val="C00000"/>
                </a:solidFill>
              </a:rPr>
              <a:t> 5. </a:t>
            </a:r>
            <a:r>
              <a:rPr lang="en-US" sz="3200" b="1" dirty="0" err="1" smtClean="0">
                <a:solidFill>
                  <a:srgbClr val="C00000"/>
                </a:solidFill>
              </a:rPr>
              <a:t>Sau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đó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cho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biết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nhiệm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vụ</a:t>
            </a:r>
            <a:r>
              <a:rPr lang="en-US" sz="3200" b="1" dirty="0" smtClean="0">
                <a:solidFill>
                  <a:srgbClr val="C00000"/>
                </a:solidFill>
              </a:rPr>
              <a:t>, </a:t>
            </a:r>
            <a:r>
              <a:rPr lang="en-US" sz="3200" b="1" dirty="0" err="1" smtClean="0">
                <a:solidFill>
                  <a:srgbClr val="C00000"/>
                </a:solidFill>
              </a:rPr>
              <a:t>quyền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hạn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của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chính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quyền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địa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phương</a:t>
            </a:r>
            <a:r>
              <a:rPr lang="en-US" sz="3200" b="1" dirty="0" smtClean="0">
                <a:solidFill>
                  <a:srgbClr val="C00000"/>
                </a:solidFill>
              </a:rPr>
              <a:t>?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95800" y="533400"/>
            <a:ext cx="4648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latin typeface="+mj-lt"/>
              </a:rPr>
              <a:t>H là học sinh của một trường trung học phổ thông muốn thực hiện quyền khiếu nại vì có quyết định cho H đi nghĩa vụ quân sự. H gửi đơn khiếu nại đến Hội đồng nhân dân xã X.</a:t>
            </a:r>
          </a:p>
          <a:p>
            <a:r>
              <a:rPr lang="vi-VN" sz="3200" b="1" i="1" dirty="0" smtClean="0">
                <a:latin typeface="+mj-lt"/>
              </a:rPr>
              <a:t>Trong trường hợp trên, nếu là bạn của H, em sẽ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vi-VN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Action Button: Help 10">
            <a:hlinkClick r:id="" action="ppaction://noaction" highlightClick="1"/>
          </p:cNvPr>
          <p:cNvSpPr/>
          <p:nvPr/>
        </p:nvSpPr>
        <p:spPr>
          <a:xfrm>
            <a:off x="0" y="533400"/>
            <a:ext cx="4038600" cy="243840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/>
              <a:t>Làm</a:t>
            </a:r>
            <a:r>
              <a:rPr lang="en-US" sz="4400" dirty="0" smtClean="0"/>
              <a:t> </a:t>
            </a:r>
            <a:r>
              <a:rPr lang="en-US" sz="4400" dirty="0" err="1" smtClean="0"/>
              <a:t>bài</a:t>
            </a:r>
            <a:r>
              <a:rPr lang="en-US" sz="4400" dirty="0" smtClean="0"/>
              <a:t> </a:t>
            </a:r>
            <a:r>
              <a:rPr lang="en-US" sz="4400" dirty="0" err="1" smtClean="0"/>
              <a:t>tập</a:t>
            </a:r>
            <a:r>
              <a:rPr lang="en-US" sz="4400" dirty="0" smtClean="0"/>
              <a:t> </a:t>
            </a:r>
            <a:r>
              <a:rPr lang="en-US" sz="4400" dirty="0" err="1" smtClean="0"/>
              <a:t>nhanh</a:t>
            </a:r>
            <a:endParaRPr lang="en-US" sz="4400" dirty="0"/>
          </a:p>
        </p:txBody>
      </p:sp>
      <p:sp>
        <p:nvSpPr>
          <p:cNvPr id="13" name="Left Arrow Callout 12"/>
          <p:cNvSpPr/>
          <p:nvPr/>
        </p:nvSpPr>
        <p:spPr>
          <a:xfrm>
            <a:off x="4038600" y="4572000"/>
            <a:ext cx="457200" cy="13716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0" y="3072348"/>
            <a:ext cx="4038600" cy="3785652"/>
          </a:xfrm>
          <a:prstGeom prst="rect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000" b="1" i="1" dirty="0" smtClean="0"/>
              <a:t>- </a:t>
            </a:r>
            <a:r>
              <a:rPr lang="en-US" sz="3000" b="1" i="1" dirty="0" err="1" smtClean="0"/>
              <a:t>Giải</a:t>
            </a:r>
            <a:r>
              <a:rPr lang="en-US" sz="3000" b="1" i="1" dirty="0" smtClean="0"/>
              <a:t> </a:t>
            </a:r>
            <a:r>
              <a:rPr lang="en-US" sz="3000" b="1" i="1" dirty="0" err="1" smtClean="0"/>
              <a:t>thích</a:t>
            </a:r>
            <a:r>
              <a:rPr lang="en-US" sz="3000" b="1" i="1" dirty="0" smtClean="0"/>
              <a:t> </a:t>
            </a:r>
            <a:r>
              <a:rPr lang="en-US" sz="3000" b="1" i="1" dirty="0" err="1" smtClean="0"/>
              <a:t>cho</a:t>
            </a:r>
            <a:r>
              <a:rPr lang="en-US" sz="3000" b="1" i="1" dirty="0" smtClean="0"/>
              <a:t> H </a:t>
            </a:r>
            <a:r>
              <a:rPr lang="en-US" sz="3000" b="1" i="1" dirty="0" err="1" smtClean="0"/>
              <a:t>biết</a:t>
            </a:r>
            <a:r>
              <a:rPr lang="en-US" sz="3000" b="1" i="1" dirty="0" smtClean="0"/>
              <a:t> </a:t>
            </a:r>
            <a:r>
              <a:rPr lang="en-US" sz="3000" b="1" i="1" dirty="0" err="1" smtClean="0"/>
              <a:t>nhiệm</a:t>
            </a:r>
            <a:r>
              <a:rPr lang="en-US" sz="3000" b="1" i="1" dirty="0" smtClean="0"/>
              <a:t> </a:t>
            </a:r>
            <a:r>
              <a:rPr lang="en-US" sz="3000" b="1" i="1" dirty="0" err="1" smtClean="0"/>
              <a:t>vụ</a:t>
            </a:r>
            <a:r>
              <a:rPr lang="en-US" sz="3000" b="1" i="1" dirty="0" smtClean="0"/>
              <a:t>, </a:t>
            </a:r>
            <a:r>
              <a:rPr lang="en-US" sz="3000" b="1" i="1" dirty="0" err="1" smtClean="0"/>
              <a:t>quyền</a:t>
            </a:r>
            <a:r>
              <a:rPr lang="en-US" sz="3000" b="1" i="1" dirty="0" smtClean="0"/>
              <a:t> </a:t>
            </a:r>
            <a:r>
              <a:rPr lang="en-US" sz="3000" b="1" i="1" dirty="0" err="1" smtClean="0"/>
              <a:t>hạn</a:t>
            </a:r>
            <a:r>
              <a:rPr lang="en-US" sz="3000" b="1" i="1" dirty="0" smtClean="0"/>
              <a:t> </a:t>
            </a:r>
            <a:r>
              <a:rPr lang="en-US" sz="3000" b="1" i="1" dirty="0" err="1" smtClean="0"/>
              <a:t>của</a:t>
            </a:r>
            <a:r>
              <a:rPr lang="en-US" sz="3000" b="1" i="1" dirty="0" smtClean="0"/>
              <a:t> HĐND, UBND </a:t>
            </a:r>
            <a:r>
              <a:rPr lang="en-US" sz="3000" b="1" i="1" dirty="0" err="1" smtClean="0"/>
              <a:t>cấp</a:t>
            </a:r>
            <a:r>
              <a:rPr lang="en-US" sz="3000" b="1" i="1" dirty="0" smtClean="0"/>
              <a:t> </a:t>
            </a:r>
            <a:r>
              <a:rPr lang="en-US" sz="3000" b="1" i="1" dirty="0" err="1" smtClean="0"/>
              <a:t>xã</a:t>
            </a:r>
            <a:r>
              <a:rPr lang="en-US" sz="3000" b="1" i="1" dirty="0" smtClean="0"/>
              <a:t>.</a:t>
            </a:r>
          </a:p>
          <a:p>
            <a:r>
              <a:rPr lang="en-US" sz="3000" b="1" i="1" dirty="0" smtClean="0"/>
              <a:t>- </a:t>
            </a:r>
            <a:r>
              <a:rPr lang="en-US" sz="3000" b="1" i="1" dirty="0" err="1" smtClean="0"/>
              <a:t>Từ</a:t>
            </a:r>
            <a:r>
              <a:rPr lang="en-US" sz="3000" b="1" i="1" dirty="0" smtClean="0"/>
              <a:t> </a:t>
            </a:r>
            <a:r>
              <a:rPr lang="en-US" sz="3000" b="1" i="1" dirty="0" err="1" smtClean="0"/>
              <a:t>đó</a:t>
            </a:r>
            <a:r>
              <a:rPr lang="en-US" sz="3000" b="1" i="1" dirty="0" smtClean="0"/>
              <a:t> </a:t>
            </a:r>
            <a:r>
              <a:rPr lang="en-US" sz="3000" b="1" i="1" dirty="0" err="1" smtClean="0"/>
              <a:t>hướng</a:t>
            </a:r>
            <a:r>
              <a:rPr lang="en-US" sz="3000" b="1" i="1" dirty="0" smtClean="0"/>
              <a:t> </a:t>
            </a:r>
            <a:r>
              <a:rPr lang="en-US" sz="3000" b="1" i="1" dirty="0" err="1" smtClean="0"/>
              <a:t>dẫn</a:t>
            </a:r>
            <a:r>
              <a:rPr lang="en-US" sz="3000" b="1" i="1" dirty="0" smtClean="0"/>
              <a:t> </a:t>
            </a:r>
            <a:r>
              <a:rPr lang="en-US" sz="3000" b="1" i="1" dirty="0" err="1" smtClean="0"/>
              <a:t>cho</a:t>
            </a:r>
            <a:r>
              <a:rPr lang="en-US" sz="3000" b="1" i="1" dirty="0" smtClean="0"/>
              <a:t> H </a:t>
            </a:r>
            <a:r>
              <a:rPr lang="en-US" sz="3000" b="1" i="1" dirty="0" err="1" smtClean="0"/>
              <a:t>gửi</a:t>
            </a:r>
            <a:r>
              <a:rPr lang="en-US" sz="3000" b="1" i="1" dirty="0" smtClean="0"/>
              <a:t> </a:t>
            </a:r>
            <a:r>
              <a:rPr lang="en-US" sz="3000" b="1" i="1" dirty="0" err="1" smtClean="0"/>
              <a:t>đơn</a:t>
            </a:r>
            <a:r>
              <a:rPr lang="en-US" sz="3000" b="1" i="1" dirty="0" smtClean="0"/>
              <a:t> </a:t>
            </a:r>
            <a:r>
              <a:rPr lang="en-US" sz="3000" b="1" i="1" dirty="0" err="1" smtClean="0"/>
              <a:t>khiếu</a:t>
            </a:r>
            <a:r>
              <a:rPr lang="en-US" sz="3000" b="1" i="1" dirty="0" smtClean="0"/>
              <a:t> </a:t>
            </a:r>
            <a:r>
              <a:rPr lang="en-US" sz="3000" b="1" i="1" dirty="0" err="1" smtClean="0"/>
              <a:t>nại</a:t>
            </a:r>
            <a:r>
              <a:rPr lang="en-US" sz="3000" b="1" i="1" dirty="0" smtClean="0"/>
              <a:t> </a:t>
            </a:r>
            <a:r>
              <a:rPr lang="en-US" sz="3000" b="1" i="1" dirty="0" err="1" smtClean="0"/>
              <a:t>đến</a:t>
            </a:r>
            <a:r>
              <a:rPr lang="en-US" sz="3000" b="1" i="1" dirty="0" smtClean="0"/>
              <a:t>:  UBND </a:t>
            </a:r>
            <a:r>
              <a:rPr lang="en-US" sz="3000" b="1" i="1" dirty="0" err="1" smtClean="0"/>
              <a:t>xã</a:t>
            </a:r>
            <a:r>
              <a:rPr lang="en-US" sz="3000" b="1" i="1" dirty="0" smtClean="0"/>
              <a:t> X; </a:t>
            </a:r>
            <a:r>
              <a:rPr lang="en-US" sz="3000" b="1" i="1" dirty="0" err="1" smtClean="0"/>
              <a:t>Hội</a:t>
            </a:r>
            <a:r>
              <a:rPr lang="en-US" sz="3000" b="1" i="1" dirty="0" smtClean="0"/>
              <a:t> </a:t>
            </a:r>
            <a:r>
              <a:rPr lang="en-US" sz="3000" b="1" i="1" dirty="0" err="1" smtClean="0"/>
              <a:t>đồng</a:t>
            </a:r>
            <a:r>
              <a:rPr lang="en-US" sz="3000" b="1" i="1" dirty="0" smtClean="0"/>
              <a:t> </a:t>
            </a:r>
            <a:r>
              <a:rPr lang="en-US" sz="3000" b="1" i="1" dirty="0" err="1" smtClean="0"/>
              <a:t>quân</a:t>
            </a:r>
            <a:r>
              <a:rPr lang="en-US" sz="3000" b="1" i="1" dirty="0" smtClean="0"/>
              <a:t> </a:t>
            </a:r>
            <a:r>
              <a:rPr lang="en-US" sz="3000" b="1" i="1" dirty="0" err="1" smtClean="0"/>
              <a:t>sự</a:t>
            </a:r>
            <a:r>
              <a:rPr lang="en-US" sz="3000" b="1" i="1" dirty="0" smtClean="0"/>
              <a:t> </a:t>
            </a:r>
            <a:r>
              <a:rPr lang="en-US" sz="3000" b="1" i="1" dirty="0" err="1" smtClean="0"/>
              <a:t>xã</a:t>
            </a:r>
            <a:r>
              <a:rPr lang="en-US" sz="3000" b="1" i="1" dirty="0" smtClean="0"/>
              <a:t> x.</a:t>
            </a:r>
            <a:endParaRPr lang="en-US" sz="3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4" grpId="0" animBg="1"/>
      <p:bldP spid="4" grpId="1" animBg="1"/>
      <p:bldP spid="5" grpId="0"/>
      <p:bldP spid="11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4628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</a:t>
            </a:r>
            <a:r>
              <a:rPr kumimoji="0" lang="vi-VN" sz="32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Hội đồng bầu cử quốc gia, Kiểm to</a:t>
            </a: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vi-VN" sz="32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nhà nước</a:t>
            </a:r>
            <a:endParaRPr kumimoji="0" lang="en-US" sz="3200" b="1" i="0" u="sng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858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a/ </a:t>
            </a:r>
            <a:r>
              <a:rPr lang="vi-VN" sz="32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Hội đồng bầu cử quốc gia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vi-VN" sz="3200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3200" dirty="0" smtClean="0">
              <a:solidFill>
                <a:srgbClr val="002060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32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L</a:t>
            </a:r>
            <a:r>
              <a:rPr lang="vi-VN" sz="32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à cơ quan do Quốc hội thành lập</a:t>
            </a:r>
            <a:endParaRPr lang="en-US" sz="3200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- N</a:t>
            </a:r>
            <a:r>
              <a:rPr lang="vi-VN" sz="3200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hiệm vụ</a:t>
            </a:r>
            <a:r>
              <a:rPr lang="en-US" sz="3200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lang="vi-VN" sz="32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T</a:t>
            </a:r>
            <a:r>
              <a:rPr lang="vi-VN" sz="32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ổ chức bầu cử đại biểu Quốc hội; </a:t>
            </a:r>
            <a:endParaRPr lang="en-US" sz="3200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+ C</a:t>
            </a:r>
            <a:r>
              <a:rPr lang="vi-VN" sz="32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hỉ đạo và hướng dẫn công tác bầu cử đại biểu Hội đồng nhân dân các cấp.</a:t>
            </a:r>
            <a:endParaRPr lang="en-US" sz="3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0" y="685800"/>
            <a:ext cx="5867400" cy="5181600"/>
          </a:xfrm>
          <a:prstGeom prst="cloudCallout">
            <a:avLst>
              <a:gd name="adj1" fmla="val -43196"/>
              <a:gd name="adj2" fmla="val 606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Đọc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thông</a:t>
            </a:r>
            <a:r>
              <a:rPr lang="en-US" sz="3200" b="1" dirty="0" smtClean="0"/>
              <a:t> tin 1,2 </a:t>
            </a:r>
            <a:r>
              <a:rPr lang="en-US" sz="3200" b="1" dirty="0" err="1" smtClean="0"/>
              <a:t>quan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sát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hình</a:t>
            </a:r>
            <a:r>
              <a:rPr lang="en-US" sz="3200" b="1" dirty="0" smtClean="0"/>
              <a:t> ở </a:t>
            </a:r>
            <a:r>
              <a:rPr lang="en-US" sz="3200" b="1" dirty="0" err="1" smtClean="0"/>
              <a:t>mục</a:t>
            </a:r>
            <a:r>
              <a:rPr lang="en-US" sz="3200" b="1" dirty="0" smtClean="0"/>
              <a:t> 6 SGK </a:t>
            </a:r>
            <a:r>
              <a:rPr lang="en-US" sz="3200" b="1" dirty="0" err="1" smtClean="0"/>
              <a:t>trang</a:t>
            </a:r>
            <a:r>
              <a:rPr lang="en-US" sz="3200" b="1" dirty="0" smtClean="0"/>
              <a:t> 115, 116. </a:t>
            </a:r>
            <a:r>
              <a:rPr lang="en-US" sz="3200" b="1" dirty="0" err="1" smtClean="0"/>
              <a:t>Sau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đó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cho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biết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nhiệm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vụ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của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Hội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động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bầu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cử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quốc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và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cơ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quan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Kiểm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toán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nhà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nước</a:t>
            </a:r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7" name="Rectangle 6"/>
          <p:cNvSpPr/>
          <p:nvPr/>
        </p:nvSpPr>
        <p:spPr>
          <a:xfrm>
            <a:off x="0" y="3811012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b/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Kiểm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toán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nhà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nước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lang="en-US" sz="3200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cơ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quan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do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Quốc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hội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thành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lập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hoạt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động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độc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lập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và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chỉ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tuân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theo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pháp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luật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- N</a:t>
            </a:r>
            <a:r>
              <a:rPr lang="vi-VN" sz="3200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hiệm vụ</a:t>
            </a:r>
            <a:r>
              <a:rPr lang="en-US" sz="3200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thực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hiện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kiểm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toán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việc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quản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lí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sử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dụng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tài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chính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tài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sản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công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6" grpId="1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tập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57200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000" b="1" dirty="0" smtClean="0"/>
              <a:t>Câu </a:t>
            </a:r>
            <a:r>
              <a:rPr lang="en-US" sz="3000" b="1" dirty="0" smtClean="0"/>
              <a:t>1</a:t>
            </a:r>
            <a:r>
              <a:rPr lang="vi-VN" sz="3000" b="1" dirty="0" smtClean="0"/>
              <a:t>:</a:t>
            </a:r>
            <a:r>
              <a:rPr lang="vi-VN" sz="3000" dirty="0" smtClean="0"/>
              <a:t> Nhiệm vụ nào dưới đây</a:t>
            </a:r>
            <a:r>
              <a:rPr lang="vi-VN" sz="3000" b="1" dirty="0" smtClean="0"/>
              <a:t> </a:t>
            </a:r>
            <a:r>
              <a:rPr lang="vi-VN" sz="3000" b="1" i="1" dirty="0" smtClean="0"/>
              <a:t>không</a:t>
            </a:r>
            <a:r>
              <a:rPr lang="vi-VN" sz="3000" i="1" dirty="0" smtClean="0"/>
              <a:t> </a:t>
            </a:r>
            <a:r>
              <a:rPr lang="vi-VN" sz="3000" dirty="0" smtClean="0"/>
              <a:t>phải là của Toà án nhân dân?</a:t>
            </a:r>
          </a:p>
          <a:p>
            <a:r>
              <a:rPr lang="vi-VN" sz="3000" dirty="0" smtClean="0"/>
              <a:t>A. Bảo vệ quyền con người, quyền công dân.</a:t>
            </a:r>
          </a:p>
          <a:p>
            <a:r>
              <a:rPr lang="vi-VN" sz="3000" dirty="0" smtClean="0"/>
              <a:t>B. Bảo vệ quyền và lợi ích hợp pháp của tổ chức, cá nhân.</a:t>
            </a:r>
          </a:p>
          <a:p>
            <a:r>
              <a:rPr lang="vi-VN" sz="3000" dirty="0" smtClean="0"/>
              <a:t>C. Bảo vệ mọi hoạt động của các tổ chức, cá nhân</a:t>
            </a:r>
            <a:r>
              <a:rPr lang="vi-VN" sz="3000" b="1" dirty="0" smtClean="0"/>
              <a:t>.</a:t>
            </a:r>
          </a:p>
          <a:p>
            <a:r>
              <a:rPr lang="vi-VN" sz="3000" dirty="0" smtClean="0"/>
              <a:t>D. Bảo vệ lợi ích của Nhà nước.</a:t>
            </a:r>
            <a:endParaRPr lang="vi-VN" sz="3000" dirty="0"/>
          </a:p>
        </p:txBody>
      </p:sp>
      <p:sp>
        <p:nvSpPr>
          <p:cNvPr id="5" name="Rectangle 4"/>
          <p:cNvSpPr/>
          <p:nvPr/>
        </p:nvSpPr>
        <p:spPr>
          <a:xfrm>
            <a:off x="0" y="457200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000" b="1" dirty="0" smtClean="0"/>
              <a:t>Câu </a:t>
            </a:r>
            <a:r>
              <a:rPr lang="en-US" sz="3000" b="1" dirty="0" smtClean="0"/>
              <a:t>3</a:t>
            </a:r>
            <a:r>
              <a:rPr lang="vi-VN" sz="3000" b="1" dirty="0" smtClean="0"/>
              <a:t>:</a:t>
            </a:r>
            <a:r>
              <a:rPr lang="vi-VN" sz="3000" dirty="0" smtClean="0"/>
              <a:t>  Hội đồng bầu cử quốc gia có nhiệm vụ nào dưới đây? </a:t>
            </a:r>
          </a:p>
          <a:p>
            <a:r>
              <a:rPr lang="vi-VN" sz="3000" dirty="0" smtClean="0"/>
              <a:t>A. Chỉ đạo và hướng dẫn công tác bầu cử đại biểu Hội đồng nhân dân các cấp.</a:t>
            </a:r>
            <a:r>
              <a:rPr lang="vi-VN" sz="3000" b="1" dirty="0" smtClean="0"/>
              <a:t> </a:t>
            </a:r>
          </a:p>
          <a:p>
            <a:r>
              <a:rPr lang="vi-VN" sz="3000" dirty="0" smtClean="0"/>
              <a:t>B. Thực hiện công tác bầu cử ở Trung ương.</a:t>
            </a:r>
          </a:p>
          <a:p>
            <a:r>
              <a:rPr lang="vi-VN" sz="3000" dirty="0" smtClean="0"/>
              <a:t>C. Đề xuất người ứng cử vào Quốc hội và Hội đồng nhân dân các cấp. </a:t>
            </a:r>
          </a:p>
          <a:p>
            <a:r>
              <a:rPr lang="vi-VN" sz="3000" dirty="0" smtClean="0"/>
              <a:t>D. Kiểm tra hoạt động của Hội đồng nhân dân các cấp.</a:t>
            </a:r>
            <a:endParaRPr lang="vi-VN" sz="3000" dirty="0"/>
          </a:p>
        </p:txBody>
      </p:sp>
      <p:sp>
        <p:nvSpPr>
          <p:cNvPr id="6" name="Rectangle 5"/>
          <p:cNvSpPr/>
          <p:nvPr/>
        </p:nvSpPr>
        <p:spPr>
          <a:xfrm>
            <a:off x="0" y="4533543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000" b="1" dirty="0" smtClean="0"/>
              <a:t>Câu </a:t>
            </a:r>
            <a:r>
              <a:rPr lang="en-US" sz="3000" b="1" dirty="0" smtClean="0"/>
              <a:t>4</a:t>
            </a:r>
            <a:r>
              <a:rPr lang="vi-VN" sz="3000" b="1" dirty="0" smtClean="0"/>
              <a:t>:</a:t>
            </a:r>
            <a:r>
              <a:rPr lang="vi-VN" sz="3000" dirty="0" smtClean="0"/>
              <a:t> Kiểm </a:t>
            </a:r>
            <a:r>
              <a:rPr lang="en-US" sz="3000" dirty="0" err="1" smtClean="0"/>
              <a:t>toán</a:t>
            </a:r>
            <a:r>
              <a:rPr lang="en-US" sz="3000" dirty="0" smtClean="0"/>
              <a:t> </a:t>
            </a:r>
            <a:r>
              <a:rPr lang="en-US" sz="3000" dirty="0" err="1" smtClean="0"/>
              <a:t>việc</a:t>
            </a:r>
            <a:r>
              <a:rPr lang="en-US" sz="3000" dirty="0" smtClean="0"/>
              <a:t> </a:t>
            </a:r>
            <a:r>
              <a:rPr lang="en-US" sz="3000" dirty="0" err="1" smtClean="0"/>
              <a:t>quản</a:t>
            </a:r>
            <a:r>
              <a:rPr lang="en-US" sz="3000" dirty="0" smtClean="0"/>
              <a:t> </a:t>
            </a:r>
            <a:r>
              <a:rPr lang="en-US" sz="3000" dirty="0" err="1" smtClean="0"/>
              <a:t>lí</a:t>
            </a:r>
            <a:r>
              <a:rPr lang="en-US" sz="3000" dirty="0" smtClean="0"/>
              <a:t>, </a:t>
            </a:r>
            <a:r>
              <a:rPr lang="en-US" sz="3000" dirty="0" err="1" smtClean="0"/>
              <a:t>sử</a:t>
            </a:r>
            <a:r>
              <a:rPr lang="en-US" sz="3000" dirty="0" smtClean="0"/>
              <a:t> </a:t>
            </a:r>
            <a:r>
              <a:rPr lang="en-US" sz="3000" dirty="0" err="1" smtClean="0"/>
              <a:t>dụng</a:t>
            </a:r>
            <a:r>
              <a:rPr lang="en-US" sz="3000" dirty="0" smtClean="0"/>
              <a:t> </a:t>
            </a:r>
            <a:r>
              <a:rPr lang="en-US" sz="3000" dirty="0" err="1" smtClean="0"/>
              <a:t>tài</a:t>
            </a:r>
            <a:r>
              <a:rPr lang="en-US" sz="3000" dirty="0" smtClean="0"/>
              <a:t> </a:t>
            </a:r>
            <a:r>
              <a:rPr lang="en-US" sz="3000" dirty="0" err="1" smtClean="0"/>
              <a:t>sản</a:t>
            </a:r>
            <a:r>
              <a:rPr lang="en-US" sz="3000" dirty="0" smtClean="0"/>
              <a:t> </a:t>
            </a:r>
            <a:r>
              <a:rPr lang="en-US" sz="3000" dirty="0" err="1" smtClean="0"/>
              <a:t>chính</a:t>
            </a:r>
            <a:r>
              <a:rPr lang="en-US" sz="3000" dirty="0" smtClean="0"/>
              <a:t>, </a:t>
            </a:r>
            <a:r>
              <a:rPr lang="en-US" sz="3000" dirty="0" err="1" smtClean="0"/>
              <a:t>tài</a:t>
            </a:r>
            <a:r>
              <a:rPr lang="en-US" sz="3000" dirty="0" smtClean="0"/>
              <a:t> </a:t>
            </a:r>
            <a:r>
              <a:rPr lang="en-US" sz="3000" dirty="0" err="1" smtClean="0"/>
              <a:t>sản</a:t>
            </a:r>
            <a:r>
              <a:rPr lang="en-US" sz="3000" dirty="0" smtClean="0"/>
              <a:t> </a:t>
            </a:r>
            <a:r>
              <a:rPr lang="en-US" sz="3000" dirty="0" err="1" smtClean="0"/>
              <a:t>công</a:t>
            </a:r>
            <a:r>
              <a:rPr lang="en-US" sz="3000" dirty="0" smtClean="0"/>
              <a:t> </a:t>
            </a:r>
            <a:r>
              <a:rPr lang="en-US" sz="3000" dirty="0" err="1" smtClean="0"/>
              <a:t>là</a:t>
            </a:r>
            <a:r>
              <a:rPr lang="en-US" sz="3000" dirty="0" smtClean="0"/>
              <a:t> </a:t>
            </a:r>
            <a:r>
              <a:rPr lang="en-US" sz="3000" dirty="0" err="1" smtClean="0"/>
              <a:t>nhiệm</a:t>
            </a:r>
            <a:r>
              <a:rPr lang="en-US" sz="3000" dirty="0" smtClean="0"/>
              <a:t> </a:t>
            </a:r>
            <a:r>
              <a:rPr lang="en-US" sz="3000" dirty="0" err="1" smtClean="0"/>
              <a:t>vụ</a:t>
            </a:r>
            <a:r>
              <a:rPr lang="en-US" sz="3000" dirty="0" smtClean="0"/>
              <a:t> </a:t>
            </a:r>
            <a:r>
              <a:rPr lang="en-US" sz="3000" dirty="0" err="1" smtClean="0"/>
              <a:t>của</a:t>
            </a:r>
            <a:r>
              <a:rPr lang="en-US" sz="3000" dirty="0" smtClean="0"/>
              <a:t> </a:t>
            </a:r>
            <a:endParaRPr lang="vi-VN" sz="3000" dirty="0" smtClean="0"/>
          </a:p>
          <a:p>
            <a:r>
              <a:rPr lang="vi-VN" sz="3000" dirty="0" smtClean="0"/>
              <a:t>A. Kiểm toán nhà nước.</a:t>
            </a:r>
          </a:p>
          <a:p>
            <a:r>
              <a:rPr lang="vi-VN" sz="3000" dirty="0" smtClean="0"/>
              <a:t>B. </a:t>
            </a:r>
            <a:r>
              <a:rPr lang="en-US" sz="3000" dirty="0" err="1" smtClean="0"/>
              <a:t>Hội</a:t>
            </a:r>
            <a:r>
              <a:rPr lang="en-US" sz="3000" dirty="0" smtClean="0"/>
              <a:t> </a:t>
            </a:r>
            <a:r>
              <a:rPr lang="en-US" sz="3000" dirty="0" err="1" smtClean="0"/>
              <a:t>động</a:t>
            </a:r>
            <a:r>
              <a:rPr lang="en-US" sz="3000" dirty="0" smtClean="0"/>
              <a:t> b</a:t>
            </a:r>
            <a:r>
              <a:rPr lang="vi-VN" sz="3000" dirty="0" smtClean="0"/>
              <a:t>ầu cử quốc gia.</a:t>
            </a:r>
          </a:p>
          <a:p>
            <a:r>
              <a:rPr lang="vi-VN" sz="3000" dirty="0" smtClean="0"/>
              <a:t>C. Quốc hội.</a:t>
            </a:r>
            <a:r>
              <a:rPr lang="en-US" sz="3000" dirty="0" smtClean="0"/>
              <a:t>                             </a:t>
            </a:r>
            <a:r>
              <a:rPr lang="vi-VN" sz="3000" dirty="0" smtClean="0"/>
              <a:t>D. Ủy ban nhân dân.</a:t>
            </a:r>
            <a:endParaRPr lang="vi-VN" sz="3000" dirty="0"/>
          </a:p>
        </p:txBody>
      </p:sp>
      <p:sp>
        <p:nvSpPr>
          <p:cNvPr id="7" name="Rectangle 6"/>
          <p:cNvSpPr/>
          <p:nvPr/>
        </p:nvSpPr>
        <p:spPr>
          <a:xfrm>
            <a:off x="0" y="37338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Câu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2: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  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Viện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kiểm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sát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nhân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dân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nhiệm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vụ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A.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vệ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lợi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ích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dân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B.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vệ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luật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C.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vệ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an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toàn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nhân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dân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D.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vệ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trật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xã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hội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5110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361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7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B131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301B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  <p:bldP spid="4" grpId="1" build="allAtOnce"/>
      <p:bldP spid="5" grpId="0" build="allAtOnce"/>
      <p:bldP spid="6" grpId="0" build="allAtOnce"/>
      <p:bldP spid="7" grpId="0" build="allAtOnce"/>
      <p:bldP spid="7" grpI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4953000"/>
          </a:xfrm>
        </p:spPr>
        <p:txBody>
          <a:bodyPr>
            <a:noAutofit/>
          </a:bodyPr>
          <a:lstStyle/>
          <a:p>
            <a:r>
              <a:rPr lang="en-US" sz="6600" dirty="0" err="1" smtClean="0">
                <a:solidFill>
                  <a:srgbClr val="FF0000"/>
                </a:solidFill>
              </a:rPr>
              <a:t>Cảm</a:t>
            </a:r>
            <a:r>
              <a:rPr lang="en-US" sz="6600" dirty="0" smtClean="0">
                <a:solidFill>
                  <a:srgbClr val="FF0000"/>
                </a:solidFill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</a:rPr>
              <a:t>ơn</a:t>
            </a:r>
            <a:r>
              <a:rPr lang="en-US" sz="6600" dirty="0" smtClean="0">
                <a:solidFill>
                  <a:srgbClr val="FF0000"/>
                </a:solidFill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</a:rPr>
              <a:t>quý</a:t>
            </a:r>
            <a:r>
              <a:rPr lang="en-US" sz="6600" dirty="0" smtClean="0">
                <a:solidFill>
                  <a:srgbClr val="FF0000"/>
                </a:solidFill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</a:rPr>
              <a:t>thầy</a:t>
            </a:r>
            <a:r>
              <a:rPr lang="en-US" sz="6600" dirty="0" smtClean="0">
                <a:solidFill>
                  <a:srgbClr val="FF0000"/>
                </a:solidFill>
              </a:rPr>
              <a:t>, </a:t>
            </a:r>
            <a:r>
              <a:rPr lang="en-US" sz="6600" dirty="0" err="1" smtClean="0">
                <a:solidFill>
                  <a:srgbClr val="FF0000"/>
                </a:solidFill>
              </a:rPr>
              <a:t>cô</a:t>
            </a:r>
            <a:r>
              <a:rPr lang="en-US" sz="6600" dirty="0" smtClean="0">
                <a:solidFill>
                  <a:srgbClr val="FF0000"/>
                </a:solidFill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</a:rPr>
              <a:t>giáo</a:t>
            </a:r>
            <a:r>
              <a:rPr lang="en-US" sz="6600" dirty="0" smtClean="0">
                <a:solidFill>
                  <a:srgbClr val="FF0000"/>
                </a:solidFill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</a:rPr>
              <a:t>đã</a:t>
            </a:r>
            <a:r>
              <a:rPr lang="en-US" sz="6600" dirty="0" smtClean="0">
                <a:solidFill>
                  <a:srgbClr val="FF0000"/>
                </a:solidFill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</a:rPr>
              <a:t>đến</a:t>
            </a:r>
            <a:r>
              <a:rPr lang="en-US" sz="6600" dirty="0" smtClean="0">
                <a:solidFill>
                  <a:srgbClr val="FF0000"/>
                </a:solidFill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</a:rPr>
              <a:t>dự</a:t>
            </a:r>
            <a:r>
              <a:rPr lang="en-US" sz="6600" dirty="0" smtClean="0">
                <a:solidFill>
                  <a:srgbClr val="FF0000"/>
                </a:solidFill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</a:rPr>
              <a:t>tiết</a:t>
            </a:r>
            <a:r>
              <a:rPr lang="en-US" sz="6600" dirty="0" smtClean="0">
                <a:solidFill>
                  <a:srgbClr val="FF0000"/>
                </a:solidFill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</a:rPr>
              <a:t>học</a:t>
            </a:r>
            <a:r>
              <a:rPr lang="en-US" sz="6600" dirty="0" smtClean="0">
                <a:solidFill>
                  <a:srgbClr val="FF0000"/>
                </a:solidFill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</a:rPr>
              <a:t>của</a:t>
            </a:r>
            <a:r>
              <a:rPr lang="en-US" sz="6600" dirty="0" smtClean="0">
                <a:solidFill>
                  <a:srgbClr val="FF0000"/>
                </a:solidFill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</a:rPr>
              <a:t>lớp</a:t>
            </a:r>
            <a:r>
              <a:rPr lang="en-US" sz="6600" dirty="0" smtClean="0">
                <a:solidFill>
                  <a:srgbClr val="FF0000"/>
                </a:solidFill>
              </a:rPr>
              <a:t>!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741</Words>
  <Application>Microsoft Office PowerPoint</Application>
  <PresentationFormat>On-screen Show (4:3)</PresentationFormat>
  <Paragraphs>77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Tiết học hôm nay tiếp tục học các cơ quan </vt:lpstr>
      <vt:lpstr>Slide 3</vt:lpstr>
      <vt:lpstr>Đọc thông tin 1, 2 SGK trang 114, xem video, sau đó 4 nhóm thảo luận nội dung sau (thời gian 05’): Hãy so sánh những điểm giống và khác nhau cơ bản giữa viện kiểm sát và tòa án?</vt:lpstr>
      <vt:lpstr>Slide 5</vt:lpstr>
      <vt:lpstr>Slide 6</vt:lpstr>
      <vt:lpstr>Luyện tập</vt:lpstr>
      <vt:lpstr>Cảm ơn quý thầy, cô giáo đã đến dự tiết học của lớp!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THIEN</dc:creator>
  <cp:lastModifiedBy>THIEN</cp:lastModifiedBy>
  <cp:revision>72</cp:revision>
  <dcterms:created xsi:type="dcterms:W3CDTF">2024-03-24T10:47:38Z</dcterms:created>
  <dcterms:modified xsi:type="dcterms:W3CDTF">2024-09-12T11:00:20Z</dcterms:modified>
</cp:coreProperties>
</file>