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355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4" r:id="rId14"/>
    <p:sldId id="292" r:id="rId15"/>
    <p:sldId id="273" r:id="rId16"/>
    <p:sldId id="283" r:id="rId17"/>
    <p:sldId id="270" r:id="rId18"/>
    <p:sldId id="276" r:id="rId19"/>
    <p:sldId id="279" r:id="rId20"/>
    <p:sldId id="277" r:id="rId21"/>
    <p:sldId id="280" r:id="rId22"/>
    <p:sldId id="271" r:id="rId23"/>
    <p:sldId id="282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0" r:id="rId32"/>
    <p:sldId id="293" r:id="rId33"/>
    <p:sldId id="294" r:id="rId34"/>
    <p:sldId id="295" r:id="rId35"/>
    <p:sldId id="296" r:id="rId36"/>
    <p:sldId id="29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8150AA-C967-46FB-A23B-052950B7C1FC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A4FB65E-FBC8-4566-ADCB-F0E62187699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7/5/1953,</a:t>
          </a:r>
        </a:p>
        <a:p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Nava</a:t>
          </a:r>
        </a:p>
      </dgm:t>
    </dgm:pt>
    <dgm:pt modelId="{189CB603-FEBB-4147-82C0-46117A756F5B}" type="parTrans" cxnId="{546227A8-C4A6-4F30-8022-98CD81CF0377}">
      <dgm:prSet/>
      <dgm:spPr/>
      <dgm:t>
        <a:bodyPr/>
        <a:lstStyle/>
        <a:p>
          <a:endParaRPr lang="en-US"/>
        </a:p>
      </dgm:t>
    </dgm:pt>
    <dgm:pt modelId="{6E06F359-9D02-4C2A-B56C-4B4A19E0F32A}" type="sibTrans" cxnId="{546227A8-C4A6-4F30-8022-98CD81CF0377}">
      <dgm:prSet/>
      <dgm:spPr/>
      <dgm:t>
        <a:bodyPr/>
        <a:lstStyle/>
        <a:p>
          <a:endParaRPr lang="en-US"/>
        </a:p>
      </dgm:t>
    </dgm:pt>
    <dgm:pt modelId="{E0A79DB0-7E30-40A8-A9E5-5150609DB816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thiệt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34A06E-3A19-4334-855A-F1CAC904B3BC}" type="parTrans" cxnId="{BE33CFD5-6940-452F-B2E0-28A4D0EDC6B0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B04BA9A0-34F9-4C2C-B2AF-4925823B46C4}" type="sibTrans" cxnId="{BE33CFD5-6940-452F-B2E0-28A4D0EDC6B0}">
      <dgm:prSet/>
      <dgm:spPr/>
      <dgm:t>
        <a:bodyPr/>
        <a:lstStyle/>
        <a:p>
          <a:endParaRPr lang="en-US"/>
        </a:p>
      </dgm:t>
    </dgm:pt>
    <dgm:pt modelId="{3347E45D-FB9C-4714-AB64-94A4443C268F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Mĩ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30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3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E42EBE-04CF-4BC2-91E8-465B255154AC}" type="parTrans" cxnId="{4388C596-E18B-49FF-9F98-C670E523E9D6}">
      <dgm:prSet/>
      <dgm:spPr>
        <a:solidFill>
          <a:schemeClr val="accent2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7197F136-3C4E-4BCE-87E5-43B0F9D6D2CD}" type="sibTrans" cxnId="{4388C596-E18B-49FF-9F98-C670E523E9D6}">
      <dgm:prSet/>
      <dgm:spPr/>
      <dgm:t>
        <a:bodyPr/>
        <a:lstStyle/>
        <a:p>
          <a:endParaRPr lang="en-US"/>
        </a:p>
      </dgm:t>
    </dgm:pt>
    <dgm:pt modelId="{9ABDF473-867A-4D2B-A90D-D43598F96890}" type="pres">
      <dgm:prSet presAssocID="{AA8150AA-C967-46FB-A23B-052950B7C1F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1D14795-D78E-4074-9632-9286880D76FA}" type="pres">
      <dgm:prSet presAssocID="{EA4FB65E-FBC8-4566-ADCB-F0E621876996}" presName="centerShape" presStyleLbl="node0" presStyleIdx="0" presStyleCnt="1"/>
      <dgm:spPr/>
    </dgm:pt>
    <dgm:pt modelId="{A38A0C04-0143-44ED-A48F-421A4C3561F1}" type="pres">
      <dgm:prSet presAssocID="{EC34A06E-3A19-4334-855A-F1CAC904B3BC}" presName="parTrans" presStyleLbl="bgSibTrans2D1" presStyleIdx="0" presStyleCnt="2"/>
      <dgm:spPr/>
    </dgm:pt>
    <dgm:pt modelId="{12ADA98C-0123-412D-92C1-A880C94630E2}" type="pres">
      <dgm:prSet presAssocID="{E0A79DB0-7E30-40A8-A9E5-5150609DB816}" presName="node" presStyleLbl="node1" presStyleIdx="0" presStyleCnt="2">
        <dgm:presLayoutVars>
          <dgm:bulletEnabled val="1"/>
        </dgm:presLayoutVars>
      </dgm:prSet>
      <dgm:spPr/>
    </dgm:pt>
    <dgm:pt modelId="{212E8FD7-9FBF-4FFA-9E5A-45AD067FBB7D}" type="pres">
      <dgm:prSet presAssocID="{8AE42EBE-04CF-4BC2-91E8-465B255154AC}" presName="parTrans" presStyleLbl="bgSibTrans2D1" presStyleIdx="1" presStyleCnt="2"/>
      <dgm:spPr/>
    </dgm:pt>
    <dgm:pt modelId="{AC147479-85EA-4DF9-8D74-AD55F1B6189B}" type="pres">
      <dgm:prSet presAssocID="{3347E45D-FB9C-4714-AB64-94A4443C268F}" presName="node" presStyleLbl="node1" presStyleIdx="1" presStyleCnt="2">
        <dgm:presLayoutVars>
          <dgm:bulletEnabled val="1"/>
        </dgm:presLayoutVars>
      </dgm:prSet>
      <dgm:spPr/>
    </dgm:pt>
  </dgm:ptLst>
  <dgm:cxnLst>
    <dgm:cxn modelId="{391B2F21-CA01-4C6C-B4AC-6C8A3A93C035}" type="presOf" srcId="{AA8150AA-C967-46FB-A23B-052950B7C1FC}" destId="{9ABDF473-867A-4D2B-A90D-D43598F96890}" srcOrd="0" destOrd="0" presId="urn:microsoft.com/office/officeart/2005/8/layout/radial4"/>
    <dgm:cxn modelId="{22CE666C-F9FB-4E9A-B4A3-C77D17EC0807}" type="presOf" srcId="{EA4FB65E-FBC8-4566-ADCB-F0E621876996}" destId="{B1D14795-D78E-4074-9632-9286880D76FA}" srcOrd="0" destOrd="0" presId="urn:microsoft.com/office/officeart/2005/8/layout/radial4"/>
    <dgm:cxn modelId="{AF412255-3983-4023-855B-A957191500E2}" type="presOf" srcId="{E0A79DB0-7E30-40A8-A9E5-5150609DB816}" destId="{12ADA98C-0123-412D-92C1-A880C94630E2}" srcOrd="0" destOrd="0" presId="urn:microsoft.com/office/officeart/2005/8/layout/radial4"/>
    <dgm:cxn modelId="{1E80A280-F03B-446A-B304-067F3C54EC96}" type="presOf" srcId="{8AE42EBE-04CF-4BC2-91E8-465B255154AC}" destId="{212E8FD7-9FBF-4FFA-9E5A-45AD067FBB7D}" srcOrd="0" destOrd="0" presId="urn:microsoft.com/office/officeart/2005/8/layout/radial4"/>
    <dgm:cxn modelId="{4388C596-E18B-49FF-9F98-C670E523E9D6}" srcId="{EA4FB65E-FBC8-4566-ADCB-F0E621876996}" destId="{3347E45D-FB9C-4714-AB64-94A4443C268F}" srcOrd="1" destOrd="0" parTransId="{8AE42EBE-04CF-4BC2-91E8-465B255154AC}" sibTransId="{7197F136-3C4E-4BCE-87E5-43B0F9D6D2CD}"/>
    <dgm:cxn modelId="{546227A8-C4A6-4F30-8022-98CD81CF0377}" srcId="{AA8150AA-C967-46FB-A23B-052950B7C1FC}" destId="{EA4FB65E-FBC8-4566-ADCB-F0E621876996}" srcOrd="0" destOrd="0" parTransId="{189CB603-FEBB-4147-82C0-46117A756F5B}" sibTransId="{6E06F359-9D02-4C2A-B56C-4B4A19E0F32A}"/>
    <dgm:cxn modelId="{0EE538D4-5079-441C-ADE4-89AFF5F1494C}" type="presOf" srcId="{3347E45D-FB9C-4714-AB64-94A4443C268F}" destId="{AC147479-85EA-4DF9-8D74-AD55F1B6189B}" srcOrd="0" destOrd="0" presId="urn:microsoft.com/office/officeart/2005/8/layout/radial4"/>
    <dgm:cxn modelId="{BE33CFD5-6940-452F-B2E0-28A4D0EDC6B0}" srcId="{EA4FB65E-FBC8-4566-ADCB-F0E621876996}" destId="{E0A79DB0-7E30-40A8-A9E5-5150609DB816}" srcOrd="0" destOrd="0" parTransId="{EC34A06E-3A19-4334-855A-F1CAC904B3BC}" sibTransId="{B04BA9A0-34F9-4C2C-B2AF-4925823B46C4}"/>
    <dgm:cxn modelId="{FA6FD0E2-5D2C-420C-B265-0705B0E7CB85}" type="presOf" srcId="{EC34A06E-3A19-4334-855A-F1CAC904B3BC}" destId="{A38A0C04-0143-44ED-A48F-421A4C3561F1}" srcOrd="0" destOrd="0" presId="urn:microsoft.com/office/officeart/2005/8/layout/radial4"/>
    <dgm:cxn modelId="{8BC6FBB4-139E-45D7-BD6C-9B3350FC077D}" type="presParOf" srcId="{9ABDF473-867A-4D2B-A90D-D43598F96890}" destId="{B1D14795-D78E-4074-9632-9286880D76FA}" srcOrd="0" destOrd="0" presId="urn:microsoft.com/office/officeart/2005/8/layout/radial4"/>
    <dgm:cxn modelId="{EE5F0B96-794A-4276-8FCB-1037FC516243}" type="presParOf" srcId="{9ABDF473-867A-4D2B-A90D-D43598F96890}" destId="{A38A0C04-0143-44ED-A48F-421A4C3561F1}" srcOrd="1" destOrd="0" presId="urn:microsoft.com/office/officeart/2005/8/layout/radial4"/>
    <dgm:cxn modelId="{31E5367D-A16A-403D-9D0C-0533EE5EAD54}" type="presParOf" srcId="{9ABDF473-867A-4D2B-A90D-D43598F96890}" destId="{12ADA98C-0123-412D-92C1-A880C94630E2}" srcOrd="2" destOrd="0" presId="urn:microsoft.com/office/officeart/2005/8/layout/radial4"/>
    <dgm:cxn modelId="{6AA17878-3AC6-4EC6-B5AC-F109082F6D55}" type="presParOf" srcId="{9ABDF473-867A-4D2B-A90D-D43598F96890}" destId="{212E8FD7-9FBF-4FFA-9E5A-45AD067FBB7D}" srcOrd="3" destOrd="0" presId="urn:microsoft.com/office/officeart/2005/8/layout/radial4"/>
    <dgm:cxn modelId="{18D26775-3A30-4CB6-AEBD-36CCCDE00AAA}" type="presParOf" srcId="{9ABDF473-867A-4D2B-A90D-D43598F96890}" destId="{AC147479-85EA-4DF9-8D74-AD55F1B6189B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A8A9C62-959E-4205-A3F2-9ED2E88C5A43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9B27E59-220E-4C95-8A69-A2B24804ADE8}">
      <dgm:prSet phldrT="[Text]" custT="1"/>
      <dgm:spPr>
        <a:solidFill>
          <a:srgbClr val="C00000"/>
        </a:solidFill>
      </dgm:spPr>
      <dgm:t>
        <a:bodyPr/>
        <a:lstStyle/>
        <a:p>
          <a:r>
            <a:rPr lang="en-US" sz="2200" dirty="0" err="1"/>
            <a:t>Tiêu</a:t>
          </a:r>
          <a:r>
            <a:rPr lang="en-US" sz="2200" dirty="0"/>
            <a:t> </a:t>
          </a:r>
          <a:r>
            <a:rPr lang="en-US" sz="2200" dirty="0" err="1"/>
            <a:t>diệt</a:t>
          </a:r>
          <a:r>
            <a:rPr lang="en-US" sz="2200" dirty="0"/>
            <a:t> </a:t>
          </a:r>
          <a:r>
            <a:rPr lang="en-US" sz="2200" dirty="0" err="1"/>
            <a:t>sinh</a:t>
          </a:r>
          <a:r>
            <a:rPr lang="en-US" sz="2200" dirty="0"/>
            <a:t> </a:t>
          </a:r>
          <a:r>
            <a:rPr lang="en-US" sz="2200" dirty="0" err="1"/>
            <a:t>lực</a:t>
          </a:r>
          <a:r>
            <a:rPr lang="en-US" sz="2200" dirty="0"/>
            <a:t> </a:t>
          </a:r>
          <a:r>
            <a:rPr lang="en-US" sz="2200" dirty="0" err="1"/>
            <a:t>địch</a:t>
          </a:r>
          <a:endParaRPr lang="en-US" sz="2200" dirty="0"/>
        </a:p>
      </dgm:t>
    </dgm:pt>
    <dgm:pt modelId="{2435AC3E-045A-4D2B-A0CB-5E3DC39F8443}" type="parTrans" cxnId="{BDEBA1FD-C9E4-42DA-9E00-E8FC5FCC4504}">
      <dgm:prSet/>
      <dgm:spPr/>
      <dgm:t>
        <a:bodyPr/>
        <a:lstStyle/>
        <a:p>
          <a:endParaRPr lang="en-US"/>
        </a:p>
      </dgm:t>
    </dgm:pt>
    <dgm:pt modelId="{D4A76D42-339D-433A-9801-957D2650BFB0}" type="sibTrans" cxnId="{BDEBA1FD-C9E4-42DA-9E00-E8FC5FCC4504}">
      <dgm:prSet/>
      <dgm:spPr/>
      <dgm:t>
        <a:bodyPr/>
        <a:lstStyle/>
        <a:p>
          <a:endParaRPr lang="en-US"/>
        </a:p>
      </dgm:t>
    </dgm:pt>
    <dgm:pt modelId="{36541011-83E2-42D3-AAA7-72DEB4B1586D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dirty="0" err="1"/>
            <a:t>Tiến</a:t>
          </a:r>
          <a:r>
            <a:rPr lang="en-US" dirty="0"/>
            <a:t> </a:t>
          </a:r>
          <a:r>
            <a:rPr lang="en-US" dirty="0" err="1"/>
            <a:t>công</a:t>
          </a:r>
          <a:r>
            <a:rPr lang="en-US" dirty="0"/>
            <a:t> </a:t>
          </a:r>
          <a:r>
            <a:rPr lang="en-US" dirty="0" err="1"/>
            <a:t>hướng</a:t>
          </a:r>
          <a:r>
            <a:rPr lang="en-US" dirty="0"/>
            <a:t> </a:t>
          </a:r>
          <a:r>
            <a:rPr lang="en-US" dirty="0" err="1"/>
            <a:t>quan</a:t>
          </a:r>
          <a:r>
            <a:rPr lang="en-US" dirty="0"/>
            <a:t> </a:t>
          </a:r>
          <a:r>
            <a:rPr lang="en-US" dirty="0" err="1"/>
            <a:t>trọng</a:t>
          </a:r>
          <a:endParaRPr lang="en-US" dirty="0"/>
        </a:p>
      </dgm:t>
    </dgm:pt>
    <dgm:pt modelId="{0F360D96-9E27-4016-8088-519FA298CBFD}" type="parTrans" cxnId="{F8AD6FB1-7CDE-49E7-9800-94F850756852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FE54B639-E005-42BE-BCFF-41EA0D68ED68}" type="sibTrans" cxnId="{F8AD6FB1-7CDE-49E7-9800-94F850756852}">
      <dgm:prSet/>
      <dgm:spPr/>
      <dgm:t>
        <a:bodyPr/>
        <a:lstStyle/>
        <a:p>
          <a:endParaRPr lang="en-US"/>
        </a:p>
      </dgm:t>
    </dgm:pt>
    <dgm:pt modelId="{E68472F3-A507-4C90-861A-24C3A74B5250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 err="1"/>
            <a:t>Địch</a:t>
          </a:r>
          <a:r>
            <a:rPr lang="en-US" dirty="0"/>
            <a:t> </a:t>
          </a:r>
          <a:r>
            <a:rPr lang="en-US" dirty="0" err="1"/>
            <a:t>tương</a:t>
          </a:r>
          <a:r>
            <a:rPr lang="en-US" dirty="0"/>
            <a:t> </a:t>
          </a:r>
          <a:r>
            <a:rPr lang="en-US" dirty="0" err="1"/>
            <a:t>đối</a:t>
          </a:r>
          <a:r>
            <a:rPr lang="en-US" dirty="0"/>
            <a:t> </a:t>
          </a:r>
          <a:r>
            <a:rPr lang="en-US" dirty="0" err="1"/>
            <a:t>yếu</a:t>
          </a:r>
          <a:endParaRPr lang="en-US" dirty="0"/>
        </a:p>
      </dgm:t>
    </dgm:pt>
    <dgm:pt modelId="{872706AA-BDCE-4361-AF0C-B8C1710FB6C2}" type="parTrans" cxnId="{857D0358-DA96-40B7-996C-19B85310C42A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5CD3A435-03A5-465F-A5F1-0820796F35C5}" type="sibTrans" cxnId="{857D0358-DA96-40B7-996C-19B85310C42A}">
      <dgm:prSet/>
      <dgm:spPr/>
      <dgm:t>
        <a:bodyPr/>
        <a:lstStyle/>
        <a:p>
          <a:endParaRPr lang="en-US"/>
        </a:p>
      </dgm:t>
    </dgm:pt>
    <dgm:pt modelId="{9B39EA8A-7A07-438F-9BA5-1EBB509BA28E}">
      <dgm:prSet phldrT="[Text]"/>
      <dgm:spPr>
        <a:solidFill>
          <a:srgbClr val="003300"/>
        </a:solidFill>
      </dgm:spPr>
      <dgm:t>
        <a:bodyPr/>
        <a:lstStyle/>
        <a:p>
          <a:r>
            <a:rPr lang="en-US" dirty="0" err="1"/>
            <a:t>Buộc</a:t>
          </a:r>
          <a:r>
            <a:rPr lang="en-US" dirty="0"/>
            <a:t> </a:t>
          </a:r>
          <a:r>
            <a:rPr lang="en-US" dirty="0" err="1"/>
            <a:t>địch</a:t>
          </a:r>
          <a:r>
            <a:rPr lang="en-US" dirty="0"/>
            <a:t> </a:t>
          </a:r>
          <a:r>
            <a:rPr lang="en-US" dirty="0" err="1"/>
            <a:t>phân</a:t>
          </a:r>
          <a:r>
            <a:rPr lang="en-US" dirty="0"/>
            <a:t> </a:t>
          </a:r>
          <a:r>
            <a:rPr lang="en-US" dirty="0" err="1"/>
            <a:t>tán</a:t>
          </a:r>
          <a:r>
            <a:rPr lang="en-US" dirty="0"/>
            <a:t> </a:t>
          </a:r>
          <a:r>
            <a:rPr lang="en-US" dirty="0" err="1"/>
            <a:t>lực</a:t>
          </a:r>
          <a:r>
            <a:rPr lang="en-US" dirty="0"/>
            <a:t> </a:t>
          </a:r>
          <a:r>
            <a:rPr lang="en-US" dirty="0" err="1"/>
            <a:t>lượng</a:t>
          </a:r>
          <a:endParaRPr lang="en-US" dirty="0"/>
        </a:p>
      </dgm:t>
    </dgm:pt>
    <dgm:pt modelId="{459DB224-9159-4602-99C6-BD62AF5794D4}" type="parTrans" cxnId="{7432840E-AD49-4E2B-8EED-A54E59CAA8C7}">
      <dgm:prSet/>
      <dgm:spPr>
        <a:solidFill>
          <a:schemeClr val="accent3">
            <a:lumMod val="50000"/>
          </a:schemeClr>
        </a:solidFill>
      </dgm:spPr>
      <dgm:t>
        <a:bodyPr/>
        <a:lstStyle/>
        <a:p>
          <a:endParaRPr lang="en-US"/>
        </a:p>
      </dgm:t>
    </dgm:pt>
    <dgm:pt modelId="{1AF278C3-92CB-4B7E-BB14-FF60BF3685F6}" type="sibTrans" cxnId="{7432840E-AD49-4E2B-8EED-A54E59CAA8C7}">
      <dgm:prSet/>
      <dgm:spPr/>
      <dgm:t>
        <a:bodyPr/>
        <a:lstStyle/>
        <a:p>
          <a:endParaRPr lang="en-US"/>
        </a:p>
      </dgm:t>
    </dgm:pt>
    <dgm:pt modelId="{4C1EC013-C11F-4C11-8E17-698A338073A5}" type="pres">
      <dgm:prSet presAssocID="{5A8A9C62-959E-4205-A3F2-9ED2E88C5A43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4BE89D2-BFE2-4D94-8437-3F9C34CB912D}" type="pres">
      <dgm:prSet presAssocID="{F9B27E59-220E-4C95-8A69-A2B24804ADE8}" presName="centerShape" presStyleLbl="node0" presStyleIdx="0" presStyleCnt="1"/>
      <dgm:spPr/>
    </dgm:pt>
    <dgm:pt modelId="{17E69673-EBB8-4BC7-91A4-D927114C7336}" type="pres">
      <dgm:prSet presAssocID="{0F360D96-9E27-4016-8088-519FA298CBFD}" presName="parTrans" presStyleLbl="bgSibTrans2D1" presStyleIdx="0" presStyleCnt="3"/>
      <dgm:spPr/>
    </dgm:pt>
    <dgm:pt modelId="{53E393E1-3A5F-4F07-8A3D-2CB763CF4083}" type="pres">
      <dgm:prSet presAssocID="{36541011-83E2-42D3-AAA7-72DEB4B1586D}" presName="node" presStyleLbl="node1" presStyleIdx="0" presStyleCnt="3">
        <dgm:presLayoutVars>
          <dgm:bulletEnabled val="1"/>
        </dgm:presLayoutVars>
      </dgm:prSet>
      <dgm:spPr/>
    </dgm:pt>
    <dgm:pt modelId="{BF2C293A-4D2A-4DE9-A55A-ABA58E47045A}" type="pres">
      <dgm:prSet presAssocID="{872706AA-BDCE-4361-AF0C-B8C1710FB6C2}" presName="parTrans" presStyleLbl="bgSibTrans2D1" presStyleIdx="1" presStyleCnt="3"/>
      <dgm:spPr/>
    </dgm:pt>
    <dgm:pt modelId="{9B471E42-6A71-4213-9196-CDB4EF8639F8}" type="pres">
      <dgm:prSet presAssocID="{E68472F3-A507-4C90-861A-24C3A74B5250}" presName="node" presStyleLbl="node1" presStyleIdx="1" presStyleCnt="3">
        <dgm:presLayoutVars>
          <dgm:bulletEnabled val="1"/>
        </dgm:presLayoutVars>
      </dgm:prSet>
      <dgm:spPr/>
    </dgm:pt>
    <dgm:pt modelId="{BE4D4BCD-D101-461E-8F9E-02BBC512A642}" type="pres">
      <dgm:prSet presAssocID="{459DB224-9159-4602-99C6-BD62AF5794D4}" presName="parTrans" presStyleLbl="bgSibTrans2D1" presStyleIdx="2" presStyleCnt="3"/>
      <dgm:spPr/>
    </dgm:pt>
    <dgm:pt modelId="{449A1A01-05AC-45AB-9E7F-6B522476BB55}" type="pres">
      <dgm:prSet presAssocID="{9B39EA8A-7A07-438F-9BA5-1EBB509BA28E}" presName="node" presStyleLbl="node1" presStyleIdx="2" presStyleCnt="3">
        <dgm:presLayoutVars>
          <dgm:bulletEnabled val="1"/>
        </dgm:presLayoutVars>
      </dgm:prSet>
      <dgm:spPr/>
    </dgm:pt>
  </dgm:ptLst>
  <dgm:cxnLst>
    <dgm:cxn modelId="{7432840E-AD49-4E2B-8EED-A54E59CAA8C7}" srcId="{F9B27E59-220E-4C95-8A69-A2B24804ADE8}" destId="{9B39EA8A-7A07-438F-9BA5-1EBB509BA28E}" srcOrd="2" destOrd="0" parTransId="{459DB224-9159-4602-99C6-BD62AF5794D4}" sibTransId="{1AF278C3-92CB-4B7E-BB14-FF60BF3685F6}"/>
    <dgm:cxn modelId="{4F7E531E-AB16-47E6-93C4-AE9271829388}" type="presOf" srcId="{F9B27E59-220E-4C95-8A69-A2B24804ADE8}" destId="{14BE89D2-BFE2-4D94-8437-3F9C34CB912D}" srcOrd="0" destOrd="0" presId="urn:microsoft.com/office/officeart/2005/8/layout/radial4"/>
    <dgm:cxn modelId="{D4BABF21-42FB-46F2-A684-DE24A124258C}" type="presOf" srcId="{5A8A9C62-959E-4205-A3F2-9ED2E88C5A43}" destId="{4C1EC013-C11F-4C11-8E17-698A338073A5}" srcOrd="0" destOrd="0" presId="urn:microsoft.com/office/officeart/2005/8/layout/radial4"/>
    <dgm:cxn modelId="{FDAD8223-E930-49E7-9A6A-496ACBE8B38A}" type="presOf" srcId="{872706AA-BDCE-4361-AF0C-B8C1710FB6C2}" destId="{BF2C293A-4D2A-4DE9-A55A-ABA58E47045A}" srcOrd="0" destOrd="0" presId="urn:microsoft.com/office/officeart/2005/8/layout/radial4"/>
    <dgm:cxn modelId="{852E0A40-DBB6-4E46-A9CB-8F51B836BE05}" type="presOf" srcId="{E68472F3-A507-4C90-861A-24C3A74B5250}" destId="{9B471E42-6A71-4213-9196-CDB4EF8639F8}" srcOrd="0" destOrd="0" presId="urn:microsoft.com/office/officeart/2005/8/layout/radial4"/>
    <dgm:cxn modelId="{8EBBC344-E0F0-4DA2-B3FB-80042933840D}" type="presOf" srcId="{36541011-83E2-42D3-AAA7-72DEB4B1586D}" destId="{53E393E1-3A5F-4F07-8A3D-2CB763CF4083}" srcOrd="0" destOrd="0" presId="urn:microsoft.com/office/officeart/2005/8/layout/radial4"/>
    <dgm:cxn modelId="{857D0358-DA96-40B7-996C-19B85310C42A}" srcId="{F9B27E59-220E-4C95-8A69-A2B24804ADE8}" destId="{E68472F3-A507-4C90-861A-24C3A74B5250}" srcOrd="1" destOrd="0" parTransId="{872706AA-BDCE-4361-AF0C-B8C1710FB6C2}" sibTransId="{5CD3A435-03A5-465F-A5F1-0820796F35C5}"/>
    <dgm:cxn modelId="{37AC77A8-408F-4793-B2BB-F2738C004DFD}" type="presOf" srcId="{459DB224-9159-4602-99C6-BD62AF5794D4}" destId="{BE4D4BCD-D101-461E-8F9E-02BBC512A642}" srcOrd="0" destOrd="0" presId="urn:microsoft.com/office/officeart/2005/8/layout/radial4"/>
    <dgm:cxn modelId="{F8AD6FB1-7CDE-49E7-9800-94F850756852}" srcId="{F9B27E59-220E-4C95-8A69-A2B24804ADE8}" destId="{36541011-83E2-42D3-AAA7-72DEB4B1586D}" srcOrd="0" destOrd="0" parTransId="{0F360D96-9E27-4016-8088-519FA298CBFD}" sibTransId="{FE54B639-E005-42BE-BCFF-41EA0D68ED68}"/>
    <dgm:cxn modelId="{F3F7C8BA-A517-41AD-A674-ABC212549FAA}" type="presOf" srcId="{9B39EA8A-7A07-438F-9BA5-1EBB509BA28E}" destId="{449A1A01-05AC-45AB-9E7F-6B522476BB55}" srcOrd="0" destOrd="0" presId="urn:microsoft.com/office/officeart/2005/8/layout/radial4"/>
    <dgm:cxn modelId="{BDEBA1FD-C9E4-42DA-9E00-E8FC5FCC4504}" srcId="{5A8A9C62-959E-4205-A3F2-9ED2E88C5A43}" destId="{F9B27E59-220E-4C95-8A69-A2B24804ADE8}" srcOrd="0" destOrd="0" parTransId="{2435AC3E-045A-4D2B-A0CB-5E3DC39F8443}" sibTransId="{D4A76D42-339D-433A-9801-957D2650BFB0}"/>
    <dgm:cxn modelId="{44BCCFFE-40AF-4D95-AAF0-2EE1B6A8BF46}" type="presOf" srcId="{0F360D96-9E27-4016-8088-519FA298CBFD}" destId="{17E69673-EBB8-4BC7-91A4-D927114C7336}" srcOrd="0" destOrd="0" presId="urn:microsoft.com/office/officeart/2005/8/layout/radial4"/>
    <dgm:cxn modelId="{CA681FD3-1932-4603-8745-70FCEBB55C2A}" type="presParOf" srcId="{4C1EC013-C11F-4C11-8E17-698A338073A5}" destId="{14BE89D2-BFE2-4D94-8437-3F9C34CB912D}" srcOrd="0" destOrd="0" presId="urn:microsoft.com/office/officeart/2005/8/layout/radial4"/>
    <dgm:cxn modelId="{28CFAFD3-9138-4D67-95D0-5C0CFE6DC24E}" type="presParOf" srcId="{4C1EC013-C11F-4C11-8E17-698A338073A5}" destId="{17E69673-EBB8-4BC7-91A4-D927114C7336}" srcOrd="1" destOrd="0" presId="urn:microsoft.com/office/officeart/2005/8/layout/radial4"/>
    <dgm:cxn modelId="{9921E53F-56A1-48FB-B533-F025DCF30982}" type="presParOf" srcId="{4C1EC013-C11F-4C11-8E17-698A338073A5}" destId="{53E393E1-3A5F-4F07-8A3D-2CB763CF4083}" srcOrd="2" destOrd="0" presId="urn:microsoft.com/office/officeart/2005/8/layout/radial4"/>
    <dgm:cxn modelId="{841EF8D5-EB00-454D-B3BD-4F6B657332B9}" type="presParOf" srcId="{4C1EC013-C11F-4C11-8E17-698A338073A5}" destId="{BF2C293A-4D2A-4DE9-A55A-ABA58E47045A}" srcOrd="3" destOrd="0" presId="urn:microsoft.com/office/officeart/2005/8/layout/radial4"/>
    <dgm:cxn modelId="{A5F7A076-0191-44A6-B4EB-C6DE0AF385A1}" type="presParOf" srcId="{4C1EC013-C11F-4C11-8E17-698A338073A5}" destId="{9B471E42-6A71-4213-9196-CDB4EF8639F8}" srcOrd="4" destOrd="0" presId="urn:microsoft.com/office/officeart/2005/8/layout/radial4"/>
    <dgm:cxn modelId="{1BDF7C87-A3F8-4308-8690-E4FAFF8037F6}" type="presParOf" srcId="{4C1EC013-C11F-4C11-8E17-698A338073A5}" destId="{BE4D4BCD-D101-461E-8F9E-02BBC512A642}" srcOrd="5" destOrd="0" presId="urn:microsoft.com/office/officeart/2005/8/layout/radial4"/>
    <dgm:cxn modelId="{64590375-5500-4131-8398-8E9D8ECB122F}" type="presParOf" srcId="{4C1EC013-C11F-4C11-8E17-698A338073A5}" destId="{449A1A01-05AC-45AB-9E7F-6B522476BB55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D14795-D78E-4074-9632-9286880D76FA}">
      <dsp:nvSpPr>
        <dsp:cNvPr id="0" name=""/>
        <dsp:cNvSpPr/>
      </dsp:nvSpPr>
      <dsp:spPr>
        <a:xfrm>
          <a:off x="2781299" y="2266729"/>
          <a:ext cx="2565400" cy="2565400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7/5/1953,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kế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hoạch</a:t>
          </a:r>
          <a:r>
            <a:rPr lang="en-US" sz="3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600" kern="1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Nava</a:t>
          </a:r>
        </a:p>
      </dsp:txBody>
      <dsp:txXfrm>
        <a:off x="3156993" y="2642423"/>
        <a:ext cx="1814012" cy="1814012"/>
      </dsp:txXfrm>
    </dsp:sp>
    <dsp:sp modelId="{A38A0C04-0143-44ED-A48F-421A4C3561F1}">
      <dsp:nvSpPr>
        <dsp:cNvPr id="0" name=""/>
        <dsp:cNvSpPr/>
      </dsp:nvSpPr>
      <dsp:spPr>
        <a:xfrm rot="12900000">
          <a:off x="1038216" y="1787538"/>
          <a:ext cx="2063257" cy="73113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DA98C-0123-412D-92C1-A880C94630E2}">
      <dsp:nvSpPr>
        <dsp:cNvPr id="0" name=""/>
        <dsp:cNvSpPr/>
      </dsp:nvSpPr>
      <dsp:spPr>
        <a:xfrm>
          <a:off x="6219" y="586537"/>
          <a:ext cx="2437130" cy="1949704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8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năm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chiến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thiệt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nặng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nề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324" y="643642"/>
        <a:ext cx="2322920" cy="1835494"/>
      </dsp:txXfrm>
    </dsp:sp>
    <dsp:sp modelId="{212E8FD7-9FBF-4FFA-9E5A-45AD067FBB7D}">
      <dsp:nvSpPr>
        <dsp:cNvPr id="0" name=""/>
        <dsp:cNvSpPr/>
      </dsp:nvSpPr>
      <dsp:spPr>
        <a:xfrm rot="19500000">
          <a:off x="5026525" y="1787538"/>
          <a:ext cx="2063257" cy="731139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147479-85EA-4DF9-8D74-AD55F1B6189B}">
      <dsp:nvSpPr>
        <dsp:cNvPr id="0" name=""/>
        <dsp:cNvSpPr/>
      </dsp:nvSpPr>
      <dsp:spPr>
        <a:xfrm>
          <a:off x="5684650" y="586537"/>
          <a:ext cx="2437130" cy="1949704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Mĩ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tích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cực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chuẩn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bị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thế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Pháp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Đông</a:t>
          </a:r>
          <a:r>
            <a:rPr lang="en-US" sz="3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Dương</a:t>
          </a:r>
          <a:endParaRPr lang="en-US" sz="3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41755" y="643642"/>
        <a:ext cx="2322920" cy="18354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BE89D2-BFE2-4D94-8437-3F9C34CB912D}">
      <dsp:nvSpPr>
        <dsp:cNvPr id="0" name=""/>
        <dsp:cNvSpPr/>
      </dsp:nvSpPr>
      <dsp:spPr>
        <a:xfrm>
          <a:off x="3777859" y="2012361"/>
          <a:ext cx="1689291" cy="1689291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Tiêu</a:t>
          </a:r>
          <a:r>
            <a:rPr lang="en-US" sz="2200" kern="1200" dirty="0"/>
            <a:t> </a:t>
          </a:r>
          <a:r>
            <a:rPr lang="en-US" sz="2200" kern="1200" dirty="0" err="1"/>
            <a:t>diệt</a:t>
          </a:r>
          <a:r>
            <a:rPr lang="en-US" sz="2200" kern="1200" dirty="0"/>
            <a:t> </a:t>
          </a:r>
          <a:r>
            <a:rPr lang="en-US" sz="2200" kern="1200" dirty="0" err="1"/>
            <a:t>sinh</a:t>
          </a:r>
          <a:r>
            <a:rPr lang="en-US" sz="2200" kern="1200" dirty="0"/>
            <a:t> </a:t>
          </a:r>
          <a:r>
            <a:rPr lang="en-US" sz="2200" kern="1200" dirty="0" err="1"/>
            <a:t>lực</a:t>
          </a:r>
          <a:r>
            <a:rPr lang="en-US" sz="2200" kern="1200" dirty="0"/>
            <a:t> </a:t>
          </a:r>
          <a:r>
            <a:rPr lang="en-US" sz="2200" kern="1200" dirty="0" err="1"/>
            <a:t>địch</a:t>
          </a:r>
          <a:endParaRPr lang="en-US" sz="2200" kern="1200" dirty="0"/>
        </a:p>
      </dsp:txBody>
      <dsp:txXfrm>
        <a:off x="4025250" y="2259752"/>
        <a:ext cx="1194509" cy="1194509"/>
      </dsp:txXfrm>
    </dsp:sp>
    <dsp:sp modelId="{17E69673-EBB8-4BC7-91A4-D927114C7336}">
      <dsp:nvSpPr>
        <dsp:cNvPr id="0" name=""/>
        <dsp:cNvSpPr/>
      </dsp:nvSpPr>
      <dsp:spPr>
        <a:xfrm rot="12900000">
          <a:off x="2691295" y="1717301"/>
          <a:ext cx="1294661" cy="48144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E393E1-3A5F-4F07-8A3D-2CB763CF4083}">
      <dsp:nvSpPr>
        <dsp:cNvPr id="0" name=""/>
        <dsp:cNvSpPr/>
      </dsp:nvSpPr>
      <dsp:spPr>
        <a:xfrm>
          <a:off x="2005950" y="944800"/>
          <a:ext cx="1604826" cy="1283861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Tiến</a:t>
          </a:r>
          <a:r>
            <a:rPr lang="en-US" sz="2500" kern="1200" dirty="0"/>
            <a:t> </a:t>
          </a:r>
          <a:r>
            <a:rPr lang="en-US" sz="2500" kern="1200" dirty="0" err="1"/>
            <a:t>công</a:t>
          </a:r>
          <a:r>
            <a:rPr lang="en-US" sz="2500" kern="1200" dirty="0"/>
            <a:t> </a:t>
          </a:r>
          <a:r>
            <a:rPr lang="en-US" sz="2500" kern="1200" dirty="0" err="1"/>
            <a:t>hướng</a:t>
          </a:r>
          <a:r>
            <a:rPr lang="en-US" sz="2500" kern="1200" dirty="0"/>
            <a:t> </a:t>
          </a:r>
          <a:r>
            <a:rPr lang="en-US" sz="2500" kern="1200" dirty="0" err="1"/>
            <a:t>quan</a:t>
          </a:r>
          <a:r>
            <a:rPr lang="en-US" sz="2500" kern="1200" dirty="0"/>
            <a:t> </a:t>
          </a:r>
          <a:r>
            <a:rPr lang="en-US" sz="2500" kern="1200" dirty="0" err="1"/>
            <a:t>trọng</a:t>
          </a:r>
          <a:endParaRPr lang="en-US" sz="2500" kern="1200" dirty="0"/>
        </a:p>
      </dsp:txBody>
      <dsp:txXfrm>
        <a:off x="2043553" y="982403"/>
        <a:ext cx="1529620" cy="1208655"/>
      </dsp:txXfrm>
    </dsp:sp>
    <dsp:sp modelId="{BF2C293A-4D2A-4DE9-A55A-ABA58E47045A}">
      <dsp:nvSpPr>
        <dsp:cNvPr id="0" name=""/>
        <dsp:cNvSpPr/>
      </dsp:nvSpPr>
      <dsp:spPr>
        <a:xfrm rot="16200000">
          <a:off x="3975174" y="1048955"/>
          <a:ext cx="1294661" cy="48144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71E42-6A71-4213-9196-CDB4EF8639F8}">
      <dsp:nvSpPr>
        <dsp:cNvPr id="0" name=""/>
        <dsp:cNvSpPr/>
      </dsp:nvSpPr>
      <dsp:spPr>
        <a:xfrm>
          <a:off x="3820092" y="418"/>
          <a:ext cx="1604826" cy="1283861"/>
        </a:xfrm>
        <a:prstGeom prst="roundRect">
          <a:avLst>
            <a:gd name="adj" fmla="val 10000"/>
          </a:avLst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Địch</a:t>
          </a:r>
          <a:r>
            <a:rPr lang="en-US" sz="2500" kern="1200" dirty="0"/>
            <a:t> </a:t>
          </a:r>
          <a:r>
            <a:rPr lang="en-US" sz="2500" kern="1200" dirty="0" err="1"/>
            <a:t>tương</a:t>
          </a:r>
          <a:r>
            <a:rPr lang="en-US" sz="2500" kern="1200" dirty="0"/>
            <a:t> </a:t>
          </a:r>
          <a:r>
            <a:rPr lang="en-US" sz="2500" kern="1200" dirty="0" err="1"/>
            <a:t>đối</a:t>
          </a:r>
          <a:r>
            <a:rPr lang="en-US" sz="2500" kern="1200" dirty="0"/>
            <a:t> </a:t>
          </a:r>
          <a:r>
            <a:rPr lang="en-US" sz="2500" kern="1200" dirty="0" err="1"/>
            <a:t>yếu</a:t>
          </a:r>
          <a:endParaRPr lang="en-US" sz="2500" kern="1200" dirty="0"/>
        </a:p>
      </dsp:txBody>
      <dsp:txXfrm>
        <a:off x="3857695" y="38021"/>
        <a:ext cx="1529620" cy="1208655"/>
      </dsp:txXfrm>
    </dsp:sp>
    <dsp:sp modelId="{BE4D4BCD-D101-461E-8F9E-02BBC512A642}">
      <dsp:nvSpPr>
        <dsp:cNvPr id="0" name=""/>
        <dsp:cNvSpPr/>
      </dsp:nvSpPr>
      <dsp:spPr>
        <a:xfrm rot="19500000">
          <a:off x="5259053" y="1717301"/>
          <a:ext cx="1294661" cy="481447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9A1A01-05AC-45AB-9E7F-6B522476BB55}">
      <dsp:nvSpPr>
        <dsp:cNvPr id="0" name=""/>
        <dsp:cNvSpPr/>
      </dsp:nvSpPr>
      <dsp:spPr>
        <a:xfrm>
          <a:off x="5634233" y="944800"/>
          <a:ext cx="1604826" cy="1283861"/>
        </a:xfrm>
        <a:prstGeom prst="roundRect">
          <a:avLst>
            <a:gd name="adj" fmla="val 10000"/>
          </a:avLst>
        </a:prstGeom>
        <a:solidFill>
          <a:srgbClr val="0033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7625" tIns="47625" rIns="47625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/>
            <a:t>Buộc</a:t>
          </a:r>
          <a:r>
            <a:rPr lang="en-US" sz="2500" kern="1200" dirty="0"/>
            <a:t> </a:t>
          </a:r>
          <a:r>
            <a:rPr lang="en-US" sz="2500" kern="1200" dirty="0" err="1"/>
            <a:t>địch</a:t>
          </a:r>
          <a:r>
            <a:rPr lang="en-US" sz="2500" kern="1200" dirty="0"/>
            <a:t> </a:t>
          </a:r>
          <a:r>
            <a:rPr lang="en-US" sz="2500" kern="1200" dirty="0" err="1"/>
            <a:t>phân</a:t>
          </a:r>
          <a:r>
            <a:rPr lang="en-US" sz="2500" kern="1200" dirty="0"/>
            <a:t> </a:t>
          </a:r>
          <a:r>
            <a:rPr lang="en-US" sz="2500" kern="1200" dirty="0" err="1"/>
            <a:t>tán</a:t>
          </a:r>
          <a:r>
            <a:rPr lang="en-US" sz="2500" kern="1200" dirty="0"/>
            <a:t> </a:t>
          </a:r>
          <a:r>
            <a:rPr lang="en-US" sz="2500" kern="1200" dirty="0" err="1"/>
            <a:t>lực</a:t>
          </a:r>
          <a:r>
            <a:rPr lang="en-US" sz="2500" kern="1200" dirty="0"/>
            <a:t> </a:t>
          </a:r>
          <a:r>
            <a:rPr lang="en-US" sz="2500" kern="1200" dirty="0" err="1"/>
            <a:t>lượng</a:t>
          </a:r>
          <a:endParaRPr lang="en-US" sz="2500" kern="1200" dirty="0"/>
        </a:p>
      </dsp:txBody>
      <dsp:txXfrm>
        <a:off x="5671836" y="982403"/>
        <a:ext cx="1529620" cy="1208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80FD1-19DC-47BC-ACBF-32001C2B722C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8E5EC-7A29-43EA-863F-263A6C61A9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97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5DE883-74DC-43C8-B558-27A00FACA5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76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59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13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409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1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64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550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83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19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99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4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94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99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BA6C8-DD7C-436F-A7D8-50E6427082D9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96920-843D-4968-B999-D645431DF4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0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FE433D-33EE-2CB5-A215-0DB2AA4F83E3}"/>
              </a:ext>
            </a:extLst>
          </p:cNvPr>
          <p:cNvSpPr/>
          <p:nvPr/>
        </p:nvSpPr>
        <p:spPr>
          <a:xfrm>
            <a:off x="1443076" y="1772816"/>
            <a:ext cx="7652410" cy="4663440"/>
          </a:xfrm>
          <a:prstGeom prst="roundRect">
            <a:avLst>
              <a:gd name="adj" fmla="val 8535"/>
            </a:avLst>
          </a:prstGeom>
          <a:solidFill>
            <a:srgbClr val="EB64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5857F94-38EA-5F10-3AAA-00D5290B90B8}"/>
              </a:ext>
            </a:extLst>
          </p:cNvPr>
          <p:cNvSpPr/>
          <p:nvPr/>
        </p:nvSpPr>
        <p:spPr>
          <a:xfrm>
            <a:off x="1714870" y="2039300"/>
            <a:ext cx="7108822" cy="4130471"/>
          </a:xfrm>
          <a:prstGeom prst="roundRect">
            <a:avLst>
              <a:gd name="adj" fmla="val 8535"/>
            </a:avLst>
          </a:prstGeom>
          <a:solidFill>
            <a:srgbClr val="F2FAFC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40467027-7D78-F8D3-1212-09321B911576}"/>
              </a:ext>
            </a:extLst>
          </p:cNvPr>
          <p:cNvSpPr/>
          <p:nvPr/>
        </p:nvSpPr>
        <p:spPr>
          <a:xfrm>
            <a:off x="419100" y="16029"/>
            <a:ext cx="11772900" cy="4379909"/>
          </a:xfrm>
          <a:custGeom>
            <a:avLst/>
            <a:gdLst/>
            <a:ahLst/>
            <a:cxnLst/>
            <a:rect l="l" t="t" r="r" b="b"/>
            <a:pathLst>
              <a:path w="9232192" h="9258300">
                <a:moveTo>
                  <a:pt x="0" y="0"/>
                </a:moveTo>
                <a:lnTo>
                  <a:pt x="9232192" y="0"/>
                </a:lnTo>
                <a:lnTo>
                  <a:pt x="9232192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73840" r="-84990" b="-106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66DB6A32-B40E-4A37-44B9-B1F80D07BF19}"/>
              </a:ext>
            </a:extLst>
          </p:cNvPr>
          <p:cNvSpPr/>
          <p:nvPr/>
        </p:nvSpPr>
        <p:spPr>
          <a:xfrm>
            <a:off x="455167" y="358665"/>
            <a:ext cx="897780" cy="897780"/>
          </a:xfrm>
          <a:custGeom>
            <a:avLst/>
            <a:gdLst/>
            <a:ahLst/>
            <a:cxnLst/>
            <a:rect l="l" t="t" r="r" b="b"/>
            <a:pathLst>
              <a:path w="897780" h="897780">
                <a:moveTo>
                  <a:pt x="0" y="0"/>
                </a:moveTo>
                <a:lnTo>
                  <a:pt x="897780" y="0"/>
                </a:lnTo>
                <a:lnTo>
                  <a:pt x="897780" y="897780"/>
                </a:lnTo>
                <a:lnTo>
                  <a:pt x="0" y="8977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7304D11-A605-90E9-DB67-AA9E01D7AF09}"/>
              </a:ext>
            </a:extLst>
          </p:cNvPr>
          <p:cNvSpPr/>
          <p:nvPr/>
        </p:nvSpPr>
        <p:spPr>
          <a:xfrm>
            <a:off x="3505715" y="1362269"/>
            <a:ext cx="3526972" cy="1156996"/>
          </a:xfrm>
          <a:prstGeom prst="roundRect">
            <a:avLst>
              <a:gd name="adj" fmla="val 40861"/>
            </a:avLst>
          </a:prstGeom>
          <a:gradFill>
            <a:gsLst>
              <a:gs pos="55000">
                <a:srgbClr val="EF8163"/>
              </a:gs>
              <a:gs pos="0">
                <a:srgbClr val="F0886C"/>
              </a:gs>
              <a:gs pos="100000">
                <a:srgbClr val="FADBD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4, chunk 1">
            <a:extLst>
              <a:ext uri="{FF2B5EF4-FFF2-40B4-BE49-F238E27FC236}">
                <a16:creationId xmlns:a16="http://schemas.microsoft.com/office/drawing/2014/main" id="{B40D4F33-15E4-5C8B-1EA9-2649AEDCFE03}"/>
              </a:ext>
            </a:extLst>
          </p:cNvPr>
          <p:cNvSpPr txBox="1"/>
          <p:nvPr/>
        </p:nvSpPr>
        <p:spPr>
          <a:xfrm>
            <a:off x="2129983" y="155533"/>
            <a:ext cx="6109277" cy="10624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4000" kern="100">
                <a:solidFill>
                  <a:srgbClr val="FF6969"/>
                </a:solidFill>
                <a:effectLst/>
                <a:latin typeface="#9Slide01 Tieu de ngan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4600" b="1" dirty="0">
                <a:solidFill>
                  <a:srgbClr val="5F6CAF"/>
                </a:solidFill>
                <a:latin typeface="#9Slide03 BoosterNextFYBlack" panose="02000A03000000020004" pitchFamily="2" charset="0"/>
              </a:rPr>
              <a:t>CHÀO ĐÓN CÁC EM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7CB8E8-D501-78FE-95D4-364DB24E7C28}"/>
              </a:ext>
            </a:extLst>
          </p:cNvPr>
          <p:cNvSpPr txBox="1"/>
          <p:nvPr/>
        </p:nvSpPr>
        <p:spPr>
          <a:xfrm>
            <a:off x="3889860" y="1446889"/>
            <a:ext cx="3100769" cy="81676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6969">
                <a:alpha val="22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500" kern="100" dirty="0">
                <a:solidFill>
                  <a:schemeClr val="bg1"/>
                </a:solidFill>
                <a:latin typeface="#9Slide01 Tieu de ngan" panose="00000800000000000000" pitchFamily="2" charset="0"/>
                <a:cs typeface="Times New Roman" panose="02020603050405020304" pitchFamily="18" charset="0"/>
              </a:rPr>
              <a:t>LỚP 12a1 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B614B3-A443-5302-17EB-2AA6F9995ACE}"/>
              </a:ext>
            </a:extLst>
          </p:cNvPr>
          <p:cNvSpPr txBox="1"/>
          <p:nvPr/>
        </p:nvSpPr>
        <p:spPr>
          <a:xfrm>
            <a:off x="1965279" y="2857922"/>
            <a:ext cx="6605516" cy="2756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Bold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THAM GIA TIẾT HỌC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Bold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LỊCH SỬ CÙNG </a:t>
            </a:r>
          </a:p>
          <a:p>
            <a:pPr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#9Slide03 Quicksand Bold" panose="000008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GV: LÝ THỊ BÍCH NGHĨA</a:t>
            </a:r>
            <a:endParaRPr lang="en-US" sz="4000" kern="1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#9Slide03 Quicksand Bold" panose="000008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4343F8F-0ADF-5B2A-AB9A-4AABF612880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0000">
            <a:off x="812625" y="5401189"/>
            <a:ext cx="1281776" cy="1215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83850-DBC3-1955-822D-F9C63DFE4C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957699"/>
            <a:ext cx="8891242" cy="898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9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667000" y="105104"/>
            <a:ext cx="8426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vũ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Phủ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8528" y="4139220"/>
            <a:ext cx="3832412" cy="26404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62499" y="6275118"/>
            <a:ext cx="3904129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/>
              <a:t>N</a:t>
            </a:r>
            <a:r>
              <a:rPr lang="vi-VN" dirty="0"/>
              <a:t>ặng 18,4 tấn, vận tốc 40 km/h trên các địa hình gồ ghề</a:t>
            </a:r>
            <a:r>
              <a:rPr lang="en-US" dirty="0">
                <a:solidFill>
                  <a:srgbClr val="555555"/>
                </a:solidFill>
              </a:rPr>
              <a:t>.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293222" y="4233909"/>
            <a:ext cx="25683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X</a:t>
            </a:r>
            <a:r>
              <a:rPr lang="vi-VN" dirty="0"/>
              <a:t>e tăng M24 Chaffee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2317" y="733426"/>
            <a:ext cx="3469342" cy="33006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632908" y="837328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Pháp</a:t>
            </a:r>
            <a:r>
              <a:rPr lang="en-US" dirty="0">
                <a:latin typeface="Arial" panose="020B0604020202020204" pitchFamily="34" charset="0"/>
              </a:rPr>
              <a:t> M101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22" y="4139219"/>
            <a:ext cx="4701289" cy="270996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523" y="6165502"/>
            <a:ext cx="4701288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Phạm</a:t>
            </a:r>
            <a:r>
              <a:rPr lang="en-US" dirty="0">
                <a:latin typeface="Arial" panose="020B0604020202020204" pitchFamily="34" charset="0"/>
              </a:rPr>
              <a:t> vi </a:t>
            </a:r>
            <a:r>
              <a:rPr lang="en-US" dirty="0" err="1">
                <a:latin typeface="Arial" panose="020B0604020202020204" pitchFamily="34" charset="0"/>
              </a:rPr>
              <a:t>bắn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tối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đạt</a:t>
            </a:r>
            <a:r>
              <a:rPr lang="en-US" dirty="0">
                <a:latin typeface="Arial" panose="020B0604020202020204" pitchFamily="34" charset="0"/>
              </a:rPr>
              <a:t> 14.600 m </a:t>
            </a:r>
            <a:r>
              <a:rPr lang="en-US" dirty="0" err="1">
                <a:latin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tốc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đạn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rời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nòng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lên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tới</a:t>
            </a:r>
            <a:r>
              <a:rPr lang="en-US" dirty="0">
                <a:latin typeface="Arial" panose="020B0604020202020204" pitchFamily="34" charset="0"/>
              </a:rPr>
              <a:t> 563 m/s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523" y="4283400"/>
            <a:ext cx="45130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Pháo</a:t>
            </a:r>
            <a:r>
              <a:rPr lang="en-US" dirty="0">
                <a:latin typeface="Arial" panose="020B0604020202020204" pitchFamily="34" charset="0"/>
              </a:rPr>
              <a:t> M114</a:t>
            </a:r>
            <a:r>
              <a:rPr lang="en-US" dirty="0">
                <a:solidFill>
                  <a:srgbClr val="555555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dài</a:t>
            </a:r>
            <a:r>
              <a:rPr lang="en-US" dirty="0">
                <a:latin typeface="Arial" panose="020B0604020202020204" pitchFamily="34" charset="0"/>
              </a:rPr>
              <a:t> 7,3 m </a:t>
            </a:r>
            <a:r>
              <a:rPr lang="en-US" dirty="0" err="1">
                <a:latin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nòng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dài</a:t>
            </a:r>
            <a:r>
              <a:rPr lang="en-US" dirty="0">
                <a:latin typeface="Arial" panose="020B0604020202020204" pitchFamily="34" charset="0"/>
              </a:rPr>
              <a:t> 3,56 m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188" y="724798"/>
            <a:ext cx="3895164" cy="32288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706468" y="3619459"/>
            <a:ext cx="4155142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555555"/>
                </a:solidFill>
              </a:rPr>
              <a:t> </a:t>
            </a:r>
            <a:r>
              <a:rPr lang="en-US" dirty="0"/>
              <a:t>C</a:t>
            </a:r>
            <a:r>
              <a:rPr lang="vi-VN" dirty="0"/>
              <a:t>hiến đấu cơ Grumman F8F Bearcat 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3692" y="4020671"/>
            <a:ext cx="3478307" cy="284494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82317" y="6442501"/>
            <a:ext cx="369524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en-US" dirty="0" err="1">
                <a:latin typeface="Arial" panose="020B0604020202020204" pitchFamily="34" charset="0"/>
              </a:rPr>
              <a:t>Súng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phóng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lựu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cỡ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nòng</a:t>
            </a:r>
            <a:r>
              <a:rPr lang="en-US" dirty="0">
                <a:latin typeface="Arial" panose="020B0604020202020204" pitchFamily="34" charset="0"/>
              </a:rPr>
              <a:t> 120 mm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23" y="733427"/>
            <a:ext cx="4701289" cy="330069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8650941" y="3109914"/>
            <a:ext cx="3500718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</a:rPr>
              <a:t>Dài</a:t>
            </a:r>
            <a:r>
              <a:rPr lang="en-US" dirty="0">
                <a:latin typeface="Arial" panose="020B0604020202020204" pitchFamily="34" charset="0"/>
              </a:rPr>
              <a:t> 5,94 m </a:t>
            </a:r>
            <a:r>
              <a:rPr lang="en-US" dirty="0" err="1">
                <a:latin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nòng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dài</a:t>
            </a:r>
            <a:r>
              <a:rPr lang="en-US" dirty="0">
                <a:latin typeface="Arial" panose="020B0604020202020204" pitchFamily="34" charset="0"/>
              </a:rPr>
              <a:t> 2,31 m, </a:t>
            </a:r>
            <a:r>
              <a:rPr lang="en-US" dirty="0" err="1">
                <a:latin typeface="Arial" panose="020B0604020202020204" pitchFamily="34" charset="0"/>
              </a:rPr>
              <a:t>phạm</a:t>
            </a:r>
            <a:r>
              <a:rPr lang="en-US" dirty="0">
                <a:latin typeface="Arial" panose="020B0604020202020204" pitchFamily="34" charset="0"/>
              </a:rPr>
              <a:t> vi </a:t>
            </a:r>
            <a:r>
              <a:rPr lang="en-US" dirty="0" err="1">
                <a:latin typeface="Arial" panose="020B0604020202020204" pitchFamily="34" charset="0"/>
              </a:rPr>
              <a:t>bắn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tối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</a:rPr>
              <a:t> 11.200 m. </a:t>
            </a:r>
            <a:r>
              <a:rPr lang="en-US" dirty="0" err="1">
                <a:latin typeface="Arial" panose="020B0604020202020204" pitchFamily="34" charset="0"/>
              </a:rPr>
              <a:t>Vận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tốc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đạn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rời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nòng</a:t>
            </a:r>
            <a:r>
              <a:rPr lang="en-US" dirty="0">
                <a:latin typeface="Arial" panose="020B0604020202020204" pitchFamily="34" charset="0"/>
              </a:rPr>
              <a:t> 472 m/s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16" y="728507"/>
            <a:ext cx="4713195" cy="322517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107576" y="3374775"/>
            <a:ext cx="4926104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11/1953, 63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chuyến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bay C-47 Dakota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thả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3.000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lính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dù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chiến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cụ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xuống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Biên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11111"/>
                </a:solidFill>
                <a:latin typeface="Arial" panose="020B0604020202020204" pitchFamily="34" charset="0"/>
              </a:rPr>
              <a:t>Phủ</a:t>
            </a:r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</a:rPr>
              <a:t>.</a:t>
            </a:r>
            <a:endParaRPr lang="en-US" dirty="0"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16156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14" grpId="0"/>
      <p:bldP spid="10" grpId="0"/>
      <p:bldP spid="12" grpId="0" animBg="1"/>
      <p:bldP spid="13" grpId="0"/>
      <p:bldP spid="16" grpId="0" animBg="1"/>
      <p:bldP spid="19" grpId="0" animBg="1"/>
      <p:bldP spid="27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1" y="140633"/>
            <a:ext cx="5842083" cy="34631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486" y="3073115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Morane-Saulnier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 MS.500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</a:rPr>
              <a:t>Crique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645" y="26894"/>
            <a:ext cx="6281355" cy="36038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13662" y="878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Vought F4U Corsair, vận tốc 671 km/h cùng trần bay 11.247 m</a:t>
            </a:r>
            <a:r>
              <a:rPr lang="en-US" dirty="0"/>
              <a:t>, </a:t>
            </a:r>
            <a:r>
              <a:rPr lang="vi-VN" dirty="0"/>
              <a:t>được trang bị súng máy, tên lửa và bom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" y="3671047"/>
            <a:ext cx="5842083" cy="31735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176717"/>
            <a:ext cx="5876364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 Douglas A-26 Invader, </a:t>
            </a:r>
            <a:r>
              <a:rPr lang="en-US" dirty="0" err="1">
                <a:latin typeface="Arial" panose="020B0604020202020204" pitchFamily="34" charset="0"/>
              </a:rPr>
              <a:t>cất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cánh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với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tải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trọng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tối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</a:rPr>
              <a:t> 15.900 kg </a:t>
            </a:r>
            <a:r>
              <a:rPr lang="en-US" dirty="0" err="1">
                <a:latin typeface="Arial" panose="020B0604020202020204" pitchFamily="34" charset="0"/>
              </a:rPr>
              <a:t>cùng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tốc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độ</a:t>
            </a:r>
            <a:r>
              <a:rPr lang="en-US" dirty="0">
                <a:latin typeface="Arial" panose="020B0604020202020204" pitchFamily="34" charset="0"/>
              </a:rPr>
              <a:t> bay 570 km/h.</a:t>
            </a:r>
            <a:r>
              <a:rPr lang="en-US" dirty="0">
                <a:solidFill>
                  <a:srgbClr val="555555"/>
                </a:solidFill>
                <a:latin typeface="Arial" panose="020B0604020202020204" pitchFamily="34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645" y="3630706"/>
            <a:ext cx="6164814" cy="31869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10645" y="363070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>Consolidated PB4Y-2 Privateer, máy bay tuần tra ném bom Mỹ. </a:t>
            </a:r>
            <a:r>
              <a:rPr lang="en-US" dirty="0"/>
              <a:t>C</a:t>
            </a:r>
            <a:r>
              <a:rPr lang="vi-VN" dirty="0"/>
              <a:t>ất cánh với tải trọng tối đa 29.500 kg cùng phạm vi hoạt động 4.540 km.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88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kenh14cdn.com/thumb_w/600/2oQ5H25tXBXBOKJvZlhOQmSQushJd/Image/2014/05/IMG_1662-adf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4" y="56340"/>
            <a:ext cx="6096000" cy="567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4674" y="56340"/>
            <a:ext cx="5695406" cy="56782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23093" y="6029049"/>
            <a:ext cx="4410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Hầm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súng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</a:rPr>
              <a:t> 12,7mm </a:t>
            </a:r>
            <a:r>
              <a:rPr lang="en-US" sz="28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</a:rPr>
              <a:t>.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15234" y="5875161"/>
            <a:ext cx="635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</a:rPr>
              <a:t>H</a:t>
            </a:r>
            <a:r>
              <a:rPr lang="vi-VN" sz="2800" dirty="0">
                <a:solidFill>
                  <a:srgbClr val="222222"/>
                </a:solidFill>
                <a:latin typeface="Times New Roman" panose="02020603050405020304" pitchFamily="18" charset="0"/>
              </a:rPr>
              <a:t>ệ thống công sự và chiến hào vững chắc, với lưới thép gai và lưới mìn dày đặc.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159738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trương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ta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5575" y="1957024"/>
            <a:ext cx="1162404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12/1953,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tiêu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diệt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Lào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" y="2899954"/>
            <a:ext cx="6254857" cy="3927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046" y="2899953"/>
            <a:ext cx="5773783" cy="390766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057" y="6376735"/>
            <a:ext cx="6206177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Bác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Hồ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giao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nhiệm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đồng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chí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Võ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Giáp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6283233" y="6181513"/>
            <a:ext cx="5734596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 "</a:t>
            </a:r>
            <a:r>
              <a:rPr lang="en-US" dirty="0" err="1">
                <a:latin typeface="Arial" panose="020B0604020202020204" pitchFamily="34" charset="0"/>
              </a:rPr>
              <a:t>Trận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này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rất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quan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trọng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phải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đánh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cho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</a:rPr>
              <a:t>Chắc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mới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đánh</a:t>
            </a:r>
            <a:r>
              <a:rPr lang="en-US" dirty="0">
                <a:latin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chắc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thắng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không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đánh</a:t>
            </a:r>
            <a:r>
              <a:rPr lang="en-US" dirty="0">
                <a:latin typeface="Arial" panose="020B0604020202020204" pitchFamily="34" charset="0"/>
              </a:rPr>
              <a:t>".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0951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  <p:bldP spid="14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858" y="0"/>
            <a:ext cx="6629401" cy="3190714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77870" y="5817545"/>
            <a:ext cx="80682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châm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… - “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khó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khăn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huy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49704" y="558529"/>
            <a:ext cx="39323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- 13/1/1954: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9703" y="1730476"/>
            <a:ext cx="39323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Đêm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16/1/1954: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địa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49702" y="2821424"/>
            <a:ext cx="393233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- 25/1/1954: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nổ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8001001" y="558528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- 26/1/1954: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đổi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099613" y="1730475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- 5/2/1954: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vụ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pháo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03" y="3337511"/>
            <a:ext cx="4066804" cy="3555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7870" y="3317320"/>
            <a:ext cx="3872754" cy="24682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1987" y="3337511"/>
            <a:ext cx="3563472" cy="244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2.infonet.vn/w480/Uploaded/vietkhanh/2016_05_05/phao_cao_xa_ban_may_bay_Dien_Bien_Ph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362" y="535577"/>
            <a:ext cx="5899701" cy="321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080" y="3866606"/>
            <a:ext cx="5715000" cy="29913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362" y="3866607"/>
            <a:ext cx="5899701" cy="2991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9079" y="535576"/>
            <a:ext cx="5715000" cy="321658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359079" y="3321279"/>
            <a:ext cx="5031732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Vận chuyển lương thực bằng thuyền mảng</a:t>
            </a:r>
            <a:endParaRPr lang="en-US" sz="2200" dirty="0"/>
          </a:p>
        </p:txBody>
      </p:sp>
      <p:sp>
        <p:nvSpPr>
          <p:cNvPr id="7" name="Rectangle 6"/>
          <p:cNvSpPr/>
          <p:nvPr/>
        </p:nvSpPr>
        <p:spPr>
          <a:xfrm>
            <a:off x="6359079" y="6427113"/>
            <a:ext cx="5031732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Vận chuyển lương thực bằng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đạp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thồ</a:t>
            </a:r>
            <a:endParaRPr lang="en-US" sz="2200" dirty="0"/>
          </a:p>
        </p:txBody>
      </p:sp>
      <p:sp>
        <p:nvSpPr>
          <p:cNvPr id="8" name="Rectangle 7"/>
          <p:cNvSpPr/>
          <p:nvPr/>
        </p:nvSpPr>
        <p:spPr>
          <a:xfrm>
            <a:off x="2229751" y="6427113"/>
            <a:ext cx="3879312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Xẻ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núi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làm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đường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trận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767" y="535577"/>
            <a:ext cx="5899701" cy="32165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5488" y="3321278"/>
            <a:ext cx="3879312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Kéo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pháo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(105mm)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trận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địa</a:t>
            </a:r>
            <a:endParaRPr lang="en-US" sz="2200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89767" y="12356"/>
            <a:ext cx="12002233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3/1954,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chuẩn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bị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mọi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mặt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hoàn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tất</a:t>
            </a:r>
            <a:endParaRPr lang="en-US" altLang="en-US" sz="26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3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31027"/>
            <a:ext cx="6003178" cy="555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397" y="231027"/>
            <a:ext cx="5715000" cy="5551207"/>
          </a:xfrm>
          <a:prstGeom prst="rect">
            <a:avLst/>
          </a:prstGeom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115829" y="6046145"/>
            <a:ext cx="90990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Anh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hùng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Vĩnh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lấy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chèn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bánh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pháo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26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kenh14cdn.com/thumb_w/600/2oQ5H25tXBXBOKJvZlhOQmSQushJd/Image/2014/05/IMG_1652-adf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9" y="167323"/>
            <a:ext cx="4937760" cy="342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29" y="3762104"/>
            <a:ext cx="4937760" cy="31481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2891" y="167323"/>
            <a:ext cx="6744789" cy="67429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4688" y="6427113"/>
            <a:ext cx="6139186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y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văn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vụ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chiến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dịch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6612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biến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5575" y="2009276"/>
            <a:ext cx="11624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đợt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" y="2625633"/>
            <a:ext cx="3951485" cy="41459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04062" y="2625633"/>
            <a:ext cx="7702759" cy="10904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(13 – 17/3/1954)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Him Lam,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8674" y="3870759"/>
            <a:ext cx="5551714" cy="2859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17" y="3870759"/>
            <a:ext cx="2325189" cy="285903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16051" y="6298907"/>
            <a:ext cx="8043455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Giót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Him Lam</a:t>
            </a:r>
          </a:p>
        </p:txBody>
      </p:sp>
    </p:spTree>
    <p:extLst>
      <p:ext uri="{BB962C8B-B14F-4D97-AF65-F5344CB8AC3E}">
        <p14:creationId xmlns:p14="http://schemas.microsoft.com/office/powerpoint/2010/main" val="192965234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  <p:bldP spid="6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biến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5575" y="2009276"/>
            <a:ext cx="11624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đợt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" y="2625633"/>
            <a:ext cx="3951485" cy="41459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04062" y="2625633"/>
            <a:ext cx="7702759" cy="10904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(13 – 17/3/1954)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Him Lam,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12769" y="3914507"/>
            <a:ext cx="7702759" cy="10904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(30/3 – 26/4/1954)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(E1, A1, C1…)</a:t>
            </a:r>
          </a:p>
        </p:txBody>
      </p:sp>
    </p:spTree>
    <p:extLst>
      <p:ext uri="{BB962C8B-B14F-4D97-AF65-F5344CB8AC3E}">
        <p14:creationId xmlns:p14="http://schemas.microsoft.com/office/powerpoint/2010/main" val="54675276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8" name="Picture 12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" y="13063"/>
            <a:ext cx="1676400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9" name="Picture 13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452741" y="287211"/>
            <a:ext cx="1853387" cy="145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Kết quả hình ảnh cho khu vực đông bắc 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237" y="35563"/>
            <a:ext cx="1158189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 20</a:t>
            </a:r>
          </a:p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CUỘC KHÁNG CHIẾN TOÀN QUỐC CHỐNG THỰC DÂN PHÁP KẾT THÚC (1953 – 1954)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2554942"/>
            <a:ext cx="6011092" cy="40549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955" y="2554942"/>
            <a:ext cx="5768576" cy="4054944"/>
          </a:xfrm>
          <a:prstGeom prst="rect">
            <a:avLst/>
          </a:prstGeom>
        </p:spPr>
      </p:pic>
      <p:pic>
        <p:nvPicPr>
          <p:cNvPr id="11" name="Picture 14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721" y="5135880"/>
            <a:ext cx="1676400" cy="176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POINS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73840">
            <a:off x="10466026" y="5430716"/>
            <a:ext cx="1676400" cy="139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524208"/>
      </p:ext>
    </p:extLst>
  </p:cSld>
  <p:clrMapOvr>
    <a:masterClrMapping/>
  </p:clrMapOvr>
  <p:transition>
    <p:strips dir="r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44"/>
            <a:ext cx="6383111" cy="34766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61488" y="6049583"/>
            <a:ext cx="55955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222222"/>
                </a:solidFill>
                <a:latin typeface="+mj-lt"/>
              </a:rPr>
              <a:t>6-5, nhờ khối bộc phá 1 tấn được đào bí mật phá sập hệ thống hầm ngầm, </a:t>
            </a:r>
            <a:r>
              <a:rPr lang="en-US" sz="2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vi-VN" sz="2000" dirty="0">
                <a:solidFill>
                  <a:srgbClr val="222222"/>
                </a:solidFill>
                <a:latin typeface="+mj-lt"/>
              </a:rPr>
              <a:t>hoàn tất việc chiếm đồi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4014" y="83955"/>
            <a:ext cx="2956558" cy="285518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14014" y="2320183"/>
            <a:ext cx="2956558" cy="6463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Nguyễn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Văn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Bạch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-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châm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bộc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phá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arial" panose="020B0604020202020204" pitchFamily="34" charset="0"/>
              </a:rPr>
              <a:t>đồi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A1</a:t>
            </a:r>
            <a:endParaRPr lang="en-US" b="1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49040"/>
            <a:ext cx="6383111" cy="3108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487" y="2966514"/>
            <a:ext cx="5504089" cy="3089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3098" y="0"/>
            <a:ext cx="2619375" cy="293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726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biến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5575" y="2009276"/>
            <a:ext cx="11624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đợt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" y="2625633"/>
            <a:ext cx="3951485" cy="41459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204062" y="2625633"/>
            <a:ext cx="7702759" cy="10904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(13 – 17/3/1954)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Him Lam,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212769" y="3914507"/>
            <a:ext cx="7702759" cy="10904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(30/3 – 26/4/1954)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(E1, A1, C1…)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212769" y="5233856"/>
            <a:ext cx="7702759" cy="1090435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(1/5 – 7/5/1954)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75403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enh14cdn.com/thumb_w/600/2oQ5H25tXBXBOKJvZlhOQmSQushJd/Image/2014/05/IMG_1691-adf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781" y="60841"/>
            <a:ext cx="5715000" cy="56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699754" y="5950773"/>
            <a:ext cx="54680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1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vạn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tù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binh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bị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sống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tại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mặt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trận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Điện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Biên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Phủ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.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9" y="60841"/>
            <a:ext cx="6272078" cy="5695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258" y="5950773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17h30 ngày 7/5, tướng chỉ huy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Đờ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Caxtơri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vi-VN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và toàn ban tham mưu tập đoàn cứ điểm bị bắt sống.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578381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17" y="241119"/>
            <a:ext cx="6621780" cy="5624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747" y="28439"/>
            <a:ext cx="5360125" cy="33809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810" y="3618410"/>
            <a:ext cx="5347063" cy="33310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258" y="6185904"/>
            <a:ext cx="664123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Cờ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đỏ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vàng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tung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bay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trên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nóc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hầm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tướng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Đờ</a:t>
            </a:r>
            <a:r>
              <a:rPr lang="en-US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22222"/>
                </a:solidFill>
                <a:latin typeface="Times New Roman" panose="02020603050405020304" pitchFamily="18" charset="0"/>
              </a:rPr>
              <a:t>Caxtơri</a:t>
            </a:r>
            <a:r>
              <a:rPr lang="vi-VN" sz="2200" dirty="0">
                <a:solidFill>
                  <a:srgbClr val="222222"/>
                </a:solidFill>
                <a:latin typeface="Times New Roman" panose="02020603050405020304" pitchFamily="18" charset="0"/>
              </a:rPr>
              <a:t>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421413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d.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quả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5575" y="1957024"/>
            <a:ext cx="11624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–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1953-1954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thắng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77323" y="2465952"/>
            <a:ext cx="11624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khỏi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128200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19000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súng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hủy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162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bay…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81806" y="2941080"/>
            <a:ext cx="11624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Riêng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trận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khỏi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vòng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16200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hạ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62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bay…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3" y="3452637"/>
            <a:ext cx="5656030" cy="3374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8178" y="3453276"/>
            <a:ext cx="6180045" cy="337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456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15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đ. Ý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nghĩa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77323" y="2039730"/>
            <a:ext cx="116240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Đập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tan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Nava,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đòn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79451" y="2578199"/>
            <a:ext cx="116240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xoay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12216" y="3119374"/>
            <a:ext cx="1162404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kiện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ngoại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giành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lợi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23" y="3826968"/>
            <a:ext cx="6371395" cy="29497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8341" y="3826967"/>
            <a:ext cx="5210894" cy="294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0738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  <p:bldP spid="15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III. HIỆP ĐỊNH GIƠNEVƠ NĂM 1954 VỀ CHẤM DỨT CHIẾN TRANH, LẬP LẠI HÒA BÌNH Ở ĐÔNG DƯƠNG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Giơnevơ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86622" y="1484593"/>
            <a:ext cx="81168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Giơnevơ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21/7/1954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" y="2184580"/>
            <a:ext cx="6261690" cy="4543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1825" y="2184580"/>
            <a:ext cx="5499846" cy="45437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523" y="6039772"/>
            <a:ext cx="11757977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vi-VN" sz="2200" dirty="0">
                <a:latin typeface="+mj-lt"/>
              </a:rPr>
              <a:t>Phó Thủ tướng Phạm Văn Đồng cùng phái đoàn nước Việt Nam Dân chủ Cộng hòa đến Thụy Sĩ tham dự Hội nghị Giơnevơ về Đông Dương, ngày 4 -5-1954.</a:t>
            </a:r>
            <a:endParaRPr lang="en-US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5979805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III. HIỆP ĐỊNH GIƠNEVƠ NĂM 1954 VỀ CHẤM DỨT CHIẾN TRANH, LẬP LẠI HÒA BÌNH Ở ĐÔNG DƯƠNG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Giơnevơ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86622" y="1484593"/>
            <a:ext cx="81168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Giơnevơ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21/7/1954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2041405"/>
            <a:ext cx="4572000" cy="24178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1318"/>
            <a:ext cx="4827494" cy="2366682"/>
          </a:xfrm>
          <a:prstGeom prst="rect">
            <a:avLst/>
          </a:prstGeom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61446" y="6211437"/>
            <a:ext cx="4717442" cy="646331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n-US" dirty="0"/>
              <a:t>T</a:t>
            </a:r>
            <a:r>
              <a:rPr lang="vi-VN" dirty="0"/>
              <a:t>hứ trưởng</a:t>
            </a:r>
            <a:r>
              <a:rPr lang="en-US" dirty="0"/>
              <a:t> </a:t>
            </a:r>
            <a:r>
              <a:rPr lang="vi-VN" dirty="0"/>
              <a:t>Tạ Quang Bửu ký Hiệp định đình chiến ở Đông Dương, 7-1954.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888785" y="2119929"/>
            <a:ext cx="7303215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cam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tôn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tộc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lập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vẹn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thổ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cam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can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thiệp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4933609" y="3953206"/>
            <a:ext cx="730321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ngừng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chuyển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giao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vực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856291" y="5114367"/>
            <a:ext cx="7303215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Cấm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938092" y="5773034"/>
            <a:ext cx="730321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Nam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thống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tuyển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cử</a:t>
            </a:r>
            <a:r>
              <a:rPr lang="en-US" altLang="en-US" sz="2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7/1956</a:t>
            </a:r>
          </a:p>
        </p:txBody>
      </p:sp>
    </p:spTree>
    <p:extLst>
      <p:ext uri="{BB962C8B-B14F-4D97-AF65-F5344CB8AC3E}">
        <p14:creationId xmlns:p14="http://schemas.microsoft.com/office/powerpoint/2010/main" val="14988723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  <p:bldP spid="15" grpId="0" animBg="1"/>
      <p:bldP spid="16" grpId="0"/>
      <p:bldP spid="18" grpId="0"/>
      <p:bldP spid="19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III. HIỆP ĐỊNH GIƠNEVƠ NĂM 1954 VỀ CHẤM DỨT CHIẾN TRANH, LẬP LẠI HÒA BÌNH Ở ĐÔNG DƯƠNG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Giơnevơ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3686622" y="1484593"/>
            <a:ext cx="811687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Giơnevơ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kí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6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21/7/1954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378824" y="2158351"/>
            <a:ext cx="675378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Hiệp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văn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lí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ghi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quyền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cơ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5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05718" y="3082968"/>
            <a:ext cx="6838676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lợi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chống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song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chưa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trọn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vẹn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phóng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miền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endParaRPr lang="en-US" altLang="en-US" sz="25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459506" y="4460210"/>
            <a:ext cx="67000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Buộc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thất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bại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mưu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dài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mở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xâm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5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0" name="Picture 2" descr="Kết quả hình ảnh cho hội nghị giơnevơ 195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24" y="2112839"/>
            <a:ext cx="5134076" cy="244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8" y="4639905"/>
            <a:ext cx="5160971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15354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8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IV. NGUYÊN NHÂN THẮNG LỢI, Ý NGHĨA LỊCH SỬ CỦA CUỘC KHÁNG CHIẾN CHỐNG THỰC DÂN PHÁP (1945 – 1954)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thắng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lợi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7974" y="2078441"/>
            <a:ext cx="1185022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lãnh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đạo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suốt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Đảng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tịch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Minh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07974" y="2591322"/>
            <a:ext cx="11962006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toàn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đấu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endParaRPr lang="en-US" altLang="en-US" sz="25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96576" y="3059669"/>
            <a:ext cx="1159884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tình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ủng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đỡ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Liên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Xô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Quốc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5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" y="3987448"/>
            <a:ext cx="4217737" cy="28653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6633" y="3987448"/>
            <a:ext cx="3839520" cy="2870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174" y="3987447"/>
            <a:ext cx="3855024" cy="286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1689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9192" y="544284"/>
            <a:ext cx="10698477" cy="47705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I. ÂM MƯU MỚI CỦA PHÁP – MĨ Ở ĐÔNG DƯƠNG: KẾ HOẠCH NAVA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378" y="1086680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mưu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Mĩ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752032257"/>
              </p:ext>
            </p:extLst>
          </p:nvPr>
        </p:nvGraphicFramePr>
        <p:xfrm>
          <a:off x="2162629" y="113768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848600" y="4336868"/>
            <a:ext cx="4156165" cy="1907178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/>
              <a:t>”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78" y="3853543"/>
            <a:ext cx="4389119" cy="300445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378" y="6147788"/>
            <a:ext cx="4389119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Tổng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huy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đội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viễn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chinh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- Nava</a:t>
            </a:r>
            <a:endParaRPr lang="en-US" sz="2000" dirty="0"/>
          </a:p>
        </p:txBody>
      </p:sp>
      <p:sp>
        <p:nvSpPr>
          <p:cNvPr id="2" name="Oval 1"/>
          <p:cNvSpPr/>
          <p:nvPr/>
        </p:nvSpPr>
        <p:spPr>
          <a:xfrm>
            <a:off x="4926149" y="3377517"/>
            <a:ext cx="2599509" cy="258644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5156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3" grpId="0">
        <p:bldAsOne/>
      </p:bldGraphic>
      <p:bldP spid="8" grpId="0" animBg="1"/>
      <p:bldP spid="11" grpId="0" animBg="1"/>
      <p:bldP spid="2" grpId="0" animBg="1"/>
      <p:bldP spid="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61" y="107734"/>
            <a:ext cx="5447105" cy="41376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94312"/>
            <a:ext cx="56039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600" b="1" dirty="0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600" b="1" dirty="0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600" b="1" dirty="0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600" b="1" dirty="0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00" b="1" dirty="0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600" b="1" dirty="0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600" b="1" dirty="0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417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endParaRPr lang="en-US" sz="2600" b="1" dirty="0">
              <a:solidFill>
                <a:srgbClr val="00417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00" b="1" i="0" dirty="0">
                <a:solidFill>
                  <a:srgbClr val="00407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5/1954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281" y="107734"/>
            <a:ext cx="6466114" cy="660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3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IV. NGUYÊN NHÂN THẮNG LỢI, Ý NGHĨA LỊCH SỬ CỦA CUỘC KHÁNG CHIẾN CHỐNG THỰC DÂN PHÁP (1945 – 1954)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Ý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nghĩa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endParaRPr lang="en-US" altLang="en-US" sz="2800" b="1" dirty="0">
              <a:solidFill>
                <a:srgbClr val="C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07974" y="2078441"/>
            <a:ext cx="1185022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5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+ </a:t>
            </a:r>
            <a:r>
              <a:rPr lang="vi-VN" sz="2500" b="1" dirty="0">
                <a:solidFill>
                  <a:srgbClr val="002060"/>
                </a:solidFill>
                <a:latin typeface="+mj-lt"/>
              </a:rPr>
              <a:t>Chấm dứt cuộc chiến tranh xâm lược và ách thống trị thực dân của Pháp trong gần một thế kỷ trên đất nước ta</a:t>
            </a:r>
            <a:r>
              <a:rPr lang="vi-VN" sz="2400" dirty="0">
                <a:latin typeface="+mj-lt"/>
              </a:rPr>
              <a:t>.</a:t>
            </a:r>
            <a:endParaRPr lang="en-US" alt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254186" y="2978987"/>
            <a:ext cx="1185022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vi-VN" sz="2400" b="1" dirty="0">
                <a:solidFill>
                  <a:srgbClr val="002060"/>
                </a:solidFill>
                <a:latin typeface="+mj-lt"/>
              </a:rPr>
              <a:t> </a:t>
            </a:r>
            <a:r>
              <a:rPr lang="en-US" sz="2400" b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Miền Bắc được giải phóng, chuyển sang cách mạng xã hội chủ nghĩa, tạo cơ sở để nhân dân ta giải phóng miền Nam, thống nhất Tổ quốc.</a:t>
            </a:r>
            <a:r>
              <a:rPr lang="en-US" altLang="en-US" sz="2400" b="1" dirty="0">
                <a:solidFill>
                  <a:srgbClr val="002060"/>
                </a:solidFill>
                <a:latin typeface="+mj-lt"/>
              </a:rPr>
              <a:t>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974" y="3939786"/>
            <a:ext cx="11598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vi-VN" sz="2400" b="1" dirty="0">
                <a:solidFill>
                  <a:srgbClr val="002060"/>
                </a:solidFill>
                <a:latin typeface="+mj-lt"/>
              </a:rPr>
              <a:t>iáng đòn nặng nề vào tham vọng xâm lược, nô dịch của chủ nghĩa đế quốc sau Chiến tranh thế giới thứ hai.</a:t>
            </a:r>
            <a:endParaRPr lang="en-US" sz="2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5563" y="4912453"/>
            <a:ext cx="115988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+mj-lt"/>
              </a:rPr>
              <a:t>+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Á, Phi,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La-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0402433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19" grpId="0"/>
      <p:bldP spid="4" grpId="0"/>
      <p:bldP spid="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0845" y="229207"/>
            <a:ext cx="419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BÀI HỌC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920" y="829405"/>
            <a:ext cx="1126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1953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TD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0963" y="1901623"/>
            <a:ext cx="5723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53" y="2547098"/>
            <a:ext cx="5785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5633" y="1896139"/>
            <a:ext cx="53213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5633" y="2623671"/>
            <a:ext cx="487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1065" y="3371140"/>
            <a:ext cx="11482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9/1953,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1953 – 1954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0963" y="4489525"/>
            <a:ext cx="112950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963" y="5087865"/>
            <a:ext cx="11447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962" y="5656925"/>
            <a:ext cx="10945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963" y="6252416"/>
            <a:ext cx="1129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7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5" grpId="0"/>
      <p:bldP spid="6" grpId="0"/>
      <p:bldP spid="7" grpId="0"/>
      <p:bldP spid="13" grpId="0"/>
      <p:bldP spid="14" grpId="0"/>
      <p:bldP spid="14" grpId="1"/>
      <p:bldP spid="15" grpId="0"/>
      <p:bldP spid="16" grpId="0"/>
      <p:bldP spid="1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3359" y="143688"/>
            <a:ext cx="419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BÀI HỌC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972" y="631477"/>
            <a:ext cx="11588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1953 – 1954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76" y="1668310"/>
            <a:ext cx="11227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GB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6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376" y="2173954"/>
            <a:ext cx="12052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dirty="0">
                <a:solidFill>
                  <a:srgbClr val="003300"/>
                </a:solidFill>
              </a:rPr>
              <a:t>.</a:t>
            </a:r>
            <a:endParaRPr lang="en-US" sz="2400" dirty="0">
              <a:solidFill>
                <a:srgbClr val="0033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4376" y="2649496"/>
            <a:ext cx="1170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7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3371" y="3182969"/>
            <a:ext cx="11544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dirty="0">
                <a:solidFill>
                  <a:srgbClr val="003300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9573" y="3770001"/>
            <a:ext cx="11431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0048" y="4600998"/>
            <a:ext cx="111905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80048" y="5134471"/>
            <a:ext cx="10984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dirty="0"/>
              <a:t>.</a:t>
            </a:r>
            <a:endParaRPr lang="en-US" sz="4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3371" y="5707832"/>
            <a:ext cx="12035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Chinh</a:t>
            </a:r>
            <a:r>
              <a:rPr lang="en-GB" sz="2400" dirty="0"/>
              <a:t>.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6642" y="6265223"/>
            <a:ext cx="11478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GB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7630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6" grpId="1"/>
      <p:bldP spid="7" grpId="0"/>
      <p:bldP spid="13" grpId="0"/>
      <p:bldP spid="14" grpId="0"/>
      <p:bldP spid="15" grpId="0"/>
      <p:bldP spid="15" grpId="1"/>
      <p:bldP spid="16" grpId="0"/>
      <p:bldP spid="1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3359" y="143688"/>
            <a:ext cx="419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BÀI HỌC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86797" y="3335297"/>
            <a:ext cx="1135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1954?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9323" y="4685983"/>
            <a:ext cx="1135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5181" y="4040200"/>
            <a:ext cx="1122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Nava.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9324" y="5406074"/>
            <a:ext cx="11809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GB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9324" y="6095789"/>
            <a:ext cx="11785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0603" y="1045534"/>
            <a:ext cx="11531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</a:t>
            </a:r>
            <a:r>
              <a:rPr lang="en-GB" dirty="0"/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Nava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8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9638" y="1753777"/>
            <a:ext cx="5649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9321" y="2532513"/>
            <a:ext cx="5192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1953-1954</a:t>
            </a:r>
            <a:r>
              <a:rPr lang="en-US" dirty="0">
                <a:solidFill>
                  <a:srgbClr val="003300"/>
                </a:solidFill>
              </a:rPr>
              <a:t>.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14247" y="1753778"/>
            <a:ext cx="547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1950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4247" y="2522109"/>
            <a:ext cx="3536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Giơnevơ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67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2" grpId="1"/>
      <p:bldP spid="13" grpId="0"/>
      <p:bldP spid="14" grpId="0"/>
      <p:bldP spid="15" grpId="0"/>
      <p:bldP spid="15" grpId="1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3359" y="143688"/>
            <a:ext cx="419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BÀI HỌC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3760" y="4152194"/>
            <a:ext cx="11560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1954,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–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462" y="5210670"/>
            <a:ext cx="3724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8462" y="5824699"/>
            <a:ext cx="4044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00800" y="5228432"/>
            <a:ext cx="39534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00800" y="5824699"/>
            <a:ext cx="101444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9306" y="816473"/>
            <a:ext cx="11635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1954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29306" y="1774260"/>
            <a:ext cx="11890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1208" y="2306727"/>
            <a:ext cx="11912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1208" y="2876150"/>
            <a:ext cx="1200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vết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GB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ĐD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41208" y="3392396"/>
            <a:ext cx="1185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ĐD</a:t>
            </a:r>
            <a:endParaRPr lang="en-US" sz="23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68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6" grpId="1"/>
      <p:bldP spid="17" grpId="0"/>
      <p:bldP spid="23" grpId="0"/>
      <p:bldP spid="24" grpId="0"/>
      <p:bldP spid="25" grpId="0"/>
      <p:bldP spid="26" grpId="0"/>
      <p:bldP spid="27" grpId="0"/>
      <p:bldP spid="27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3359" y="143688"/>
            <a:ext cx="4193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 BÀI HỌC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5662" y="928672"/>
            <a:ext cx="1195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7510" y="1680446"/>
            <a:ext cx="1219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3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5663" y="2509053"/>
            <a:ext cx="6111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24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55058" y="1699266"/>
            <a:ext cx="536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Phan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Giót</a:t>
            </a:r>
            <a:endParaRPr lang="en-US" sz="4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7044" y="2529344"/>
            <a:ext cx="5184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3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lang="en-US" sz="23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665" y="3564396"/>
            <a:ext cx="119568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Nava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9775" y="4284946"/>
            <a:ext cx="11532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2156" y="4796655"/>
            <a:ext cx="11375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</a:t>
            </a:r>
            <a:r>
              <a:rPr lang="en-US" dirty="0"/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9775" y="5510429"/>
            <a:ext cx="11191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086" y="6145248"/>
            <a:ext cx="11510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73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7" grpId="1"/>
      <p:bldP spid="13" grpId="0"/>
      <p:bldP spid="14" grpId="0"/>
      <p:bldP spid="15" grpId="0"/>
      <p:bldP spid="16" grpId="0"/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9192" y="544284"/>
            <a:ext cx="10698477" cy="47705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I. ÂM MƯU MỚI CỦA PHÁP – MĨ Ở ĐÔNG DƯƠNG: KẾ HOẠCH NAVA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378" y="1086680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Nava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Rounded Rectangle 20"/>
          <p:cNvSpPr/>
          <p:nvPr/>
        </p:nvSpPr>
        <p:spPr>
          <a:xfrm>
            <a:off x="1156521" y="1866235"/>
            <a:ext cx="1654604" cy="5725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5286400" y="4363158"/>
            <a:ext cx="949121" cy="753035"/>
          </a:xfrm>
          <a:prstGeom prst="rightArrow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082" y="2692130"/>
            <a:ext cx="3350376" cy="4165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0459" y="2661449"/>
            <a:ext cx="2066364" cy="41564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1081" y="2692131"/>
            <a:ext cx="2662920" cy="40950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10" y="2692131"/>
            <a:ext cx="1688790" cy="4095091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848600" y="1903888"/>
            <a:ext cx="1654604" cy="57257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Explosion 2 9"/>
          <p:cNvSpPr/>
          <p:nvPr/>
        </p:nvSpPr>
        <p:spPr>
          <a:xfrm>
            <a:off x="8175812" y="2705425"/>
            <a:ext cx="2232211" cy="1592708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44/84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27369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 animBg="1"/>
      <p:bldP spid="13" grpId="0" animBg="1"/>
      <p:bldP spid="27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39192" y="544284"/>
            <a:ext cx="10698477" cy="47705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I. ÂM MƯU MỚI CỦA PHÁP – MĨ Ở ĐÔNG DƯƠNG: KẾ HOẠCH NAVA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8378" y="1086680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Nava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75" y="1815352"/>
            <a:ext cx="6003177" cy="4076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76" y="1815352"/>
            <a:ext cx="5768789" cy="40767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378" y="5946083"/>
            <a:ext cx="6080374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trợ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cường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lực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ngụy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12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334000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(1954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</a:t>
            </a:r>
            <a:endParaRPr lang="en-US" sz="2000" dirty="0"/>
          </a:p>
        </p:txBody>
      </p:sp>
      <p:sp>
        <p:nvSpPr>
          <p:cNvPr id="31" name="TextBox 30"/>
          <p:cNvSpPr txBox="1"/>
          <p:nvPr/>
        </p:nvSpPr>
        <p:spPr>
          <a:xfrm>
            <a:off x="6279776" y="5683129"/>
            <a:ext cx="5768789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Pháp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hành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càn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quét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Ninh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Hóa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Âu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Bồ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Nông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10/1953)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34071266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1953 - 1954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558" y="1982979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Chủ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trương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ta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5" y="2625635"/>
            <a:ext cx="4804580" cy="4202480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5080583" y="2061178"/>
            <a:ext cx="69088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Cuối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9/1953,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Việt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kế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hoạch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1953- 1954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15269233"/>
              </p:ext>
            </p:extLst>
          </p:nvPr>
        </p:nvGraphicFramePr>
        <p:xfrm>
          <a:off x="3948475" y="3082834"/>
          <a:ext cx="9245011" cy="3702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13478339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Cuộc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Xuân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1953 - 1954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52558" y="1982979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b.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biến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16" y="2572295"/>
            <a:ext cx="4217737" cy="4212610"/>
          </a:xfrm>
          <a:prstGeom prst="rect">
            <a:avLst/>
          </a:prstGeom>
        </p:spPr>
      </p:pic>
      <p:sp>
        <p:nvSpPr>
          <p:cNvPr id="15" name="AutoShape 29"/>
          <p:cNvSpPr>
            <a:spLocks noChangeArrowheads="1"/>
          </p:cNvSpPr>
          <p:nvPr/>
        </p:nvSpPr>
        <p:spPr bwMode="auto">
          <a:xfrm>
            <a:off x="867616" y="2840793"/>
            <a:ext cx="457200" cy="4572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504765" y="2081068"/>
            <a:ext cx="7503459" cy="1113653"/>
          </a:xfrm>
          <a:prstGeom prst="wedgeRoundRectCallout">
            <a:avLst>
              <a:gd name="adj1" fmla="val -91979"/>
              <a:gd name="adj2" fmla="val 23506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10/12/1953,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29"/>
          <p:cNvSpPr>
            <a:spLocks noChangeArrowheads="1"/>
          </p:cNvSpPr>
          <p:nvPr/>
        </p:nvSpPr>
        <p:spPr bwMode="auto">
          <a:xfrm>
            <a:off x="1755223" y="3288850"/>
            <a:ext cx="457200" cy="4572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1" name="Rounded Rectangular Callout 20"/>
          <p:cNvSpPr/>
          <p:nvPr/>
        </p:nvSpPr>
        <p:spPr>
          <a:xfrm>
            <a:off x="4504764" y="3316486"/>
            <a:ext cx="7503459" cy="1113653"/>
          </a:xfrm>
          <a:prstGeom prst="wedgeRoundRectCallout">
            <a:avLst>
              <a:gd name="adj1" fmla="val -84990"/>
              <a:gd name="adj2" fmla="val 46448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12/1953,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Xênô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AutoShape 31"/>
          <p:cNvSpPr>
            <a:spLocks noChangeArrowheads="1"/>
          </p:cNvSpPr>
          <p:nvPr/>
        </p:nvSpPr>
        <p:spPr bwMode="auto">
          <a:xfrm>
            <a:off x="1385811" y="4272105"/>
            <a:ext cx="457200" cy="3810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23" name="Rounded Rectangular Callout 22"/>
          <p:cNvSpPr/>
          <p:nvPr/>
        </p:nvSpPr>
        <p:spPr>
          <a:xfrm>
            <a:off x="4504764" y="4485228"/>
            <a:ext cx="7503459" cy="1113653"/>
          </a:xfrm>
          <a:prstGeom prst="wedgeRoundRectCallout">
            <a:avLst>
              <a:gd name="adj1" fmla="val -99327"/>
              <a:gd name="adj2" fmla="val -98449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1/1954,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Phabang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29"/>
          <p:cNvSpPr>
            <a:spLocks noChangeArrowheads="1"/>
          </p:cNvSpPr>
          <p:nvPr/>
        </p:nvSpPr>
        <p:spPr bwMode="auto">
          <a:xfrm>
            <a:off x="307975" y="3616064"/>
            <a:ext cx="457200" cy="4572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6" name="Rounded Rectangular Callout 25"/>
          <p:cNvSpPr/>
          <p:nvPr/>
        </p:nvSpPr>
        <p:spPr>
          <a:xfrm>
            <a:off x="4504763" y="5666116"/>
            <a:ext cx="7503459" cy="1113653"/>
          </a:xfrm>
          <a:prstGeom prst="wedgeRoundRectCallout">
            <a:avLst>
              <a:gd name="adj1" fmla="val -71549"/>
              <a:gd name="adj2" fmla="val -63432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2/1954,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Plâyku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AutoShape 29"/>
          <p:cNvSpPr>
            <a:spLocks noChangeArrowheads="1"/>
          </p:cNvSpPr>
          <p:nvPr/>
        </p:nvSpPr>
        <p:spPr bwMode="auto">
          <a:xfrm>
            <a:off x="2545977" y="5042054"/>
            <a:ext cx="457200" cy="4572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523" y="5899790"/>
            <a:ext cx="4196788" cy="879979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địch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34222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 animBg="1"/>
      <p:bldP spid="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6" grpId="0" animBg="1"/>
      <p:bldP spid="2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74" y="2205318"/>
            <a:ext cx="4244631" cy="45795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968" y="2205318"/>
            <a:ext cx="2880423" cy="4652682"/>
          </a:xfrm>
          <a:prstGeom prst="rect">
            <a:avLst/>
          </a:prstGeom>
        </p:spPr>
      </p:pic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5478267" y="2891216"/>
            <a:ext cx="304800" cy="152400"/>
          </a:xfrm>
          <a:prstGeom prst="star5">
            <a:avLst/>
          </a:prstGeom>
          <a:solidFill>
            <a:srgbClr val="FD2413"/>
          </a:solidFill>
          <a:ln w="9525">
            <a:solidFill>
              <a:srgbClr val="FD2413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1400" b="1">
              <a:solidFill>
                <a:srgbClr val="FF5050"/>
              </a:solidFill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133619" y="4953051"/>
            <a:ext cx="304800" cy="304800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5325867" y="3873384"/>
            <a:ext cx="304800" cy="304800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8" name="AutoShape 51"/>
          <p:cNvSpPr>
            <a:spLocks noChangeArrowheads="1"/>
          </p:cNvSpPr>
          <p:nvPr/>
        </p:nvSpPr>
        <p:spPr bwMode="auto">
          <a:xfrm>
            <a:off x="4607859" y="3176036"/>
            <a:ext cx="304800" cy="304800"/>
          </a:xfrm>
          <a:prstGeom prst="star16">
            <a:avLst>
              <a:gd name="adj" fmla="val 37500"/>
            </a:avLst>
          </a:prstGeom>
          <a:solidFill>
            <a:srgbClr val="00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5582971" y="3006398"/>
            <a:ext cx="304800" cy="304800"/>
          </a:xfrm>
          <a:prstGeom prst="star16">
            <a:avLst>
              <a:gd name="adj" fmla="val 37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vi-V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1" name="AutoShape 51"/>
          <p:cNvSpPr>
            <a:spLocks noChangeArrowheads="1"/>
          </p:cNvSpPr>
          <p:nvPr/>
        </p:nvSpPr>
        <p:spPr bwMode="auto">
          <a:xfrm>
            <a:off x="4953000" y="2633770"/>
            <a:ext cx="304800" cy="304800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vi-VN" altLang="en-US" sz="2800" b="1">
              <a:latin typeface="Times New Roman" panose="02020603050405020304" pitchFamily="18" charset="0"/>
            </a:endParaRP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5383687" y="4178184"/>
            <a:ext cx="6648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 err="1"/>
              <a:t>Xê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nô</a:t>
            </a:r>
            <a:endParaRPr lang="en-US" altLang="en-US" sz="1600" b="1" dirty="0"/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6438419" y="4973127"/>
            <a:ext cx="7329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 err="1"/>
              <a:t>Plâycu</a:t>
            </a:r>
            <a:endParaRPr lang="en-US" altLang="en-US" sz="1600" b="1" dirty="0"/>
          </a:p>
        </p:txBody>
      </p:sp>
      <p:sp>
        <p:nvSpPr>
          <p:cNvPr id="26" name="Text Box 39"/>
          <p:cNvSpPr txBox="1">
            <a:spLocks noChangeArrowheads="1"/>
          </p:cNvSpPr>
          <p:nvPr/>
        </p:nvSpPr>
        <p:spPr bwMode="auto">
          <a:xfrm>
            <a:off x="4342856" y="3463598"/>
            <a:ext cx="148790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 err="1"/>
              <a:t>Luông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Phabang</a:t>
            </a:r>
            <a:endParaRPr lang="en-US" altLang="en-US" sz="1600" b="1" dirty="0"/>
          </a:p>
        </p:txBody>
      </p:sp>
      <p:sp>
        <p:nvSpPr>
          <p:cNvPr id="27" name="Rectangle 26"/>
          <p:cNvSpPr>
            <a:spLocks noChangeArrowheads="1"/>
          </p:cNvSpPr>
          <p:nvPr/>
        </p:nvSpPr>
        <p:spPr bwMode="auto">
          <a:xfrm>
            <a:off x="7249630" y="5992461"/>
            <a:ext cx="519952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giáp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Lào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then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chốt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2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630" y="2205318"/>
            <a:ext cx="4909875" cy="3691046"/>
          </a:xfrm>
          <a:prstGeom prst="rect">
            <a:avLst/>
          </a:prstGeom>
        </p:spPr>
      </p:pic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4760259" y="2351849"/>
            <a:ext cx="138050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1" dirty="0" err="1"/>
              <a:t>Điện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Biên</a:t>
            </a:r>
            <a:r>
              <a:rPr lang="en-US" altLang="en-US" sz="1600" b="1" dirty="0"/>
              <a:t> </a:t>
            </a:r>
            <a:r>
              <a:rPr lang="en-US" altLang="en-US" sz="1600" b="1" dirty="0" err="1"/>
              <a:t>Phủ</a:t>
            </a:r>
            <a:endParaRPr lang="en-US" alt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8391" y="2255254"/>
            <a:ext cx="4891114" cy="36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42271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3" grpId="0"/>
      <p:bldP spid="24" grpId="0"/>
      <p:bldP spid="26" grpId="0"/>
      <p:bldP spid="27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2667000" y="1"/>
            <a:ext cx="5181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en-US">
              <a:cs typeface="Arial" panose="020B0604020202020204" pitchFamily="34" charset="0"/>
            </a:endParaRPr>
          </a:p>
        </p:txBody>
      </p:sp>
      <p:sp>
        <p:nvSpPr>
          <p:cNvPr id="551942" name="Text Box 14"/>
          <p:cNvSpPr txBox="1">
            <a:spLocks noChangeArrowheads="1"/>
          </p:cNvSpPr>
          <p:nvPr/>
        </p:nvSpPr>
        <p:spPr bwMode="auto">
          <a:xfrm>
            <a:off x="0" y="1"/>
            <a:ext cx="12192000" cy="49244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20: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(1953-1954)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71875" y="558449"/>
            <a:ext cx="12087631" cy="861774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II. CUỘC TIẾN CÔNG CHIẾN LƯỢC ĐÔNG – XUÂN 1953- 1954 VÀ CHIẾN DỊCH ĐIỆN BIÊN PHỦ NĂM 1954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1875" y="1485881"/>
            <a:ext cx="118349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Chiến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dịch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lịch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(1954)</a:t>
            </a:r>
          </a:p>
        </p:txBody>
      </p:sp>
      <p:sp>
        <p:nvSpPr>
          <p:cNvPr id="7" name="AutoShape 2" descr="Kết quả hình ảnh cho liên xô tổn thất sau chiến tranh thế giới thứ ha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523" y="6488668"/>
            <a:ext cx="38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346735" y="1433804"/>
            <a:ext cx="37470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a.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Âm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mưu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</a:rPr>
              <a:t>địch</a:t>
            </a:r>
            <a:endParaRPr lang="en-US" altLang="en-US" sz="2800" b="1" dirty="0">
              <a:solidFill>
                <a:srgbClr val="00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5575" y="1957024"/>
            <a:ext cx="11624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Nava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Biên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Phủ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đoàn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Dương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7500" y="2608730"/>
            <a:ext cx="6311590" cy="4155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7" y="2608730"/>
            <a:ext cx="5661925" cy="4375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28284"/>
      </p:ext>
    </p:extLst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11924</TotalTime>
  <Words>3168</Words>
  <Application>Microsoft Office PowerPoint</Application>
  <PresentationFormat>Widescreen</PresentationFormat>
  <Paragraphs>232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#9Slide01 Tieu de ngan</vt:lpstr>
      <vt:lpstr>#9Slide03 BoosterNextFYBlack</vt:lpstr>
      <vt:lpstr>#9Slide03 Quicksand Bold</vt:lpstr>
      <vt:lpstr>Arial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82</cp:revision>
  <dcterms:created xsi:type="dcterms:W3CDTF">2017-11-21T07:58:00Z</dcterms:created>
  <dcterms:modified xsi:type="dcterms:W3CDTF">2023-12-29T04:15:28Z</dcterms:modified>
</cp:coreProperties>
</file>