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73"/>
  </p:notesMasterIdLst>
  <p:sldIdLst>
    <p:sldId id="350" r:id="rId2"/>
    <p:sldId id="256" r:id="rId3"/>
    <p:sldId id="351" r:id="rId4"/>
    <p:sldId id="262" r:id="rId5"/>
    <p:sldId id="312" r:id="rId6"/>
    <p:sldId id="352" r:id="rId7"/>
    <p:sldId id="260" r:id="rId8"/>
    <p:sldId id="264" r:id="rId9"/>
    <p:sldId id="313" r:id="rId10"/>
    <p:sldId id="353" r:id="rId11"/>
    <p:sldId id="314" r:id="rId12"/>
    <p:sldId id="354" r:id="rId13"/>
    <p:sldId id="259" r:id="rId14"/>
    <p:sldId id="315" r:id="rId15"/>
    <p:sldId id="316" r:id="rId16"/>
    <p:sldId id="317" r:id="rId17"/>
    <p:sldId id="355" r:id="rId18"/>
    <p:sldId id="318" r:id="rId19"/>
    <p:sldId id="319" r:id="rId20"/>
    <p:sldId id="320" r:id="rId21"/>
    <p:sldId id="356" r:id="rId22"/>
    <p:sldId id="321" r:id="rId23"/>
    <p:sldId id="322" r:id="rId24"/>
    <p:sldId id="357" r:id="rId25"/>
    <p:sldId id="270" r:id="rId26"/>
    <p:sldId id="358" r:id="rId27"/>
    <p:sldId id="268" r:id="rId28"/>
    <p:sldId id="323" r:id="rId29"/>
    <p:sldId id="324" r:id="rId30"/>
    <p:sldId id="325" r:id="rId31"/>
    <p:sldId id="326" r:id="rId32"/>
    <p:sldId id="327" r:id="rId33"/>
    <p:sldId id="359" r:id="rId34"/>
    <p:sldId id="328" r:id="rId35"/>
    <p:sldId id="329" r:id="rId36"/>
    <p:sldId id="360" r:id="rId37"/>
    <p:sldId id="330" r:id="rId38"/>
    <p:sldId id="331" r:id="rId39"/>
    <p:sldId id="332" r:id="rId40"/>
    <p:sldId id="11456" r:id="rId41"/>
    <p:sldId id="333" r:id="rId42"/>
    <p:sldId id="361" r:id="rId43"/>
    <p:sldId id="362" r:id="rId44"/>
    <p:sldId id="335" r:id="rId45"/>
    <p:sldId id="334" r:id="rId46"/>
    <p:sldId id="363" r:id="rId47"/>
    <p:sldId id="336" r:id="rId48"/>
    <p:sldId id="337" r:id="rId49"/>
    <p:sldId id="338" r:id="rId50"/>
    <p:sldId id="339" r:id="rId51"/>
    <p:sldId id="340" r:id="rId52"/>
    <p:sldId id="341" r:id="rId53"/>
    <p:sldId id="364" r:id="rId54"/>
    <p:sldId id="342" r:id="rId55"/>
    <p:sldId id="343" r:id="rId56"/>
    <p:sldId id="365" r:id="rId57"/>
    <p:sldId id="344" r:id="rId58"/>
    <p:sldId id="261" r:id="rId59"/>
    <p:sldId id="11441" r:id="rId60"/>
    <p:sldId id="11442" r:id="rId61"/>
    <p:sldId id="11443" r:id="rId62"/>
    <p:sldId id="11444" r:id="rId63"/>
    <p:sldId id="11445" r:id="rId64"/>
    <p:sldId id="11449" r:id="rId65"/>
    <p:sldId id="11452" r:id="rId66"/>
    <p:sldId id="11450" r:id="rId67"/>
    <p:sldId id="11453" r:id="rId68"/>
    <p:sldId id="11451" r:id="rId69"/>
    <p:sldId id="11454" r:id="rId70"/>
    <p:sldId id="11455" r:id="rId71"/>
    <p:sldId id="349" r:id="rId72"/>
  </p:sldIdLst>
  <p:sldSz cx="9144000" cy="5143500" type="screen16x9"/>
  <p:notesSz cx="6858000" cy="9144000"/>
  <p:embeddedFontLst>
    <p:embeddedFont>
      <p:font typeface="Cambria Math" panose="02040503050406030204" pitchFamily="18" charset="0"/>
      <p:regular r:id="rId74"/>
    </p:embeddedFont>
    <p:embeddedFont>
      <p:font typeface="Karla" panose="020F0502020204030204" pitchFamily="34" charset="0"/>
      <p:regular r:id="rId75"/>
      <p:bold r:id="rId76"/>
    </p:embeddedFont>
    <p:embeddedFont>
      <p:font typeface="Lexend Deca" pitchFamily="2" charset="77"/>
      <p:regular r:id="rId77"/>
      <p:bold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6">
          <p15:clr>
            <a:srgbClr val="9AA0A6"/>
          </p15:clr>
        </p15:guide>
        <p15:guide id="2" orient="horz" pos="70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33CC33"/>
    <a:srgbClr val="23463E"/>
    <a:srgbClr val="C2E1DA"/>
    <a:srgbClr val="7030A0"/>
    <a:srgbClr val="CAE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BB51AC-FA46-4A8D-A0A0-36F0AC88392D}">
  <a:tblStyle styleId="{95BB51AC-FA46-4A8D-A0A0-36F0AC8839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6"/>
  </p:normalViewPr>
  <p:slideViewPr>
    <p:cSldViewPr snapToGrid="0">
      <p:cViewPr varScale="1">
        <p:scale>
          <a:sx n="120" d="100"/>
          <a:sy n="120" d="100"/>
        </p:scale>
        <p:origin x="200" y="544"/>
      </p:cViewPr>
      <p:guideLst>
        <p:guide orient="horz" pos="606"/>
        <p:guide orient="horz" pos="70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95195a5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95195a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90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336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ad005257f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0ad005257f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ad005257f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ad005257f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45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96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00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83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5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2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cfeb3bdc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cfeb3bdc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84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5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9456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640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893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351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80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13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70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ad005257f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0ad005257f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0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cfeb3bdc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cfeb3bdc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89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f94f842b85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f94f842b85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ad005257f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ad005257f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16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911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693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96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079258" y="3961770"/>
            <a:ext cx="3212922"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 name="Google Shape;10;p2"/>
          <p:cNvSpPr txBox="1">
            <a:spLocks noGrp="1"/>
          </p:cNvSpPr>
          <p:nvPr>
            <p:ph type="subTitle" idx="1"/>
          </p:nvPr>
        </p:nvSpPr>
        <p:spPr>
          <a:xfrm>
            <a:off x="4135975" y="3436975"/>
            <a:ext cx="2644500" cy="677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1" name="Google Shape;11;p2"/>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200"/>
              <a:buNone/>
              <a:defRPr sz="48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
        <p:nvSpPr>
          <p:cNvPr id="13" name="Google Shape;13;p2"/>
          <p:cNvSpPr/>
          <p:nvPr/>
        </p:nvSpPr>
        <p:spPr>
          <a:xfrm rot="-899999">
            <a:off x="4821272" y="280788"/>
            <a:ext cx="596232" cy="51718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14;p2"/>
          <p:cNvSpPr/>
          <p:nvPr/>
        </p:nvSpPr>
        <p:spPr>
          <a:xfrm rot="301025">
            <a:off x="8392867" y="2061425"/>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4567625" y="2018100"/>
            <a:ext cx="3863100" cy="17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400"/>
              <a:buNone/>
              <a:defRPr>
                <a:highlight>
                  <a:schemeClr val="lt2"/>
                </a:highlight>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
        <p:nvSpPr>
          <p:cNvPr id="294" name="Google Shape;294;p20"/>
          <p:cNvSpPr txBox="1">
            <a:spLocks noGrp="1"/>
          </p:cNvSpPr>
          <p:nvPr>
            <p:ph type="subTitle" idx="1"/>
          </p:nvPr>
        </p:nvSpPr>
        <p:spPr>
          <a:xfrm>
            <a:off x="4567600" y="3772800"/>
            <a:ext cx="35541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95" name="Google Shape;295;p20"/>
          <p:cNvSpPr/>
          <p:nvPr/>
        </p:nvSpPr>
        <p:spPr>
          <a:xfrm rot="301044">
            <a:off x="3581450" y="4022124"/>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96" name="Google Shape;296;p20"/>
          <p:cNvSpPr/>
          <p:nvPr/>
        </p:nvSpPr>
        <p:spPr>
          <a:xfrm rot="10800000" flipH="1">
            <a:off x="-547924" y="11"/>
            <a:ext cx="6775419" cy="3262719"/>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9_1_1">
    <p:spTree>
      <p:nvGrpSpPr>
        <p:cNvPr id="1" name="Shape 388"/>
        <p:cNvGrpSpPr/>
        <p:nvPr/>
      </p:nvGrpSpPr>
      <p:grpSpPr>
        <a:xfrm>
          <a:off x="0" y="0"/>
          <a:ext cx="0" cy="0"/>
          <a:chOff x="0" y="0"/>
          <a:chExt cx="0" cy="0"/>
        </a:xfrm>
      </p:grpSpPr>
      <p:sp>
        <p:nvSpPr>
          <p:cNvPr id="389" name="Google Shape;389;p27"/>
          <p:cNvSpPr/>
          <p:nvPr/>
        </p:nvSpPr>
        <p:spPr>
          <a:xfrm rot="10800000">
            <a:off x="3775362"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390" name="Google Shape;390;p27"/>
          <p:cNvSpPr txBox="1">
            <a:spLocks noGrp="1"/>
          </p:cNvSpPr>
          <p:nvPr>
            <p:ph type="subTitle" idx="1"/>
          </p:nvPr>
        </p:nvSpPr>
        <p:spPr>
          <a:xfrm>
            <a:off x="2485050" y="2537338"/>
            <a:ext cx="4103100" cy="101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391" name="Google Shape;391;p27"/>
          <p:cNvSpPr txBox="1">
            <a:spLocks noGrp="1"/>
          </p:cNvSpPr>
          <p:nvPr>
            <p:ph type="title"/>
          </p:nvPr>
        </p:nvSpPr>
        <p:spPr>
          <a:xfrm>
            <a:off x="2485100" y="1401588"/>
            <a:ext cx="4103100" cy="1293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400"/>
              <a:buNone/>
              <a:defRPr sz="7200"/>
            </a:lvl1pPr>
            <a:lvl2pPr lvl="1" rtl="0">
              <a:spcBef>
                <a:spcPts val="0"/>
              </a:spcBef>
              <a:spcAft>
                <a:spcPts val="0"/>
              </a:spcAft>
              <a:buClr>
                <a:schemeClr val="accent2"/>
              </a:buClr>
              <a:buSzPts val="3400"/>
              <a:buNone/>
              <a:defRPr>
                <a:solidFill>
                  <a:schemeClr val="accent2"/>
                </a:solidFill>
              </a:defRPr>
            </a:lvl2pPr>
            <a:lvl3pPr lvl="2" rtl="0">
              <a:spcBef>
                <a:spcPts val="0"/>
              </a:spcBef>
              <a:spcAft>
                <a:spcPts val="0"/>
              </a:spcAft>
              <a:buClr>
                <a:schemeClr val="accent2"/>
              </a:buClr>
              <a:buSzPts val="3400"/>
              <a:buNone/>
              <a:defRPr>
                <a:solidFill>
                  <a:schemeClr val="accent2"/>
                </a:solidFill>
              </a:defRPr>
            </a:lvl3pPr>
            <a:lvl4pPr lvl="3" rtl="0">
              <a:spcBef>
                <a:spcPts val="0"/>
              </a:spcBef>
              <a:spcAft>
                <a:spcPts val="0"/>
              </a:spcAft>
              <a:buClr>
                <a:schemeClr val="accent2"/>
              </a:buClr>
              <a:buSzPts val="3400"/>
              <a:buNone/>
              <a:defRPr>
                <a:solidFill>
                  <a:schemeClr val="accent2"/>
                </a:solidFill>
              </a:defRPr>
            </a:lvl4pPr>
            <a:lvl5pPr lvl="4" rtl="0">
              <a:spcBef>
                <a:spcPts val="0"/>
              </a:spcBef>
              <a:spcAft>
                <a:spcPts val="0"/>
              </a:spcAft>
              <a:buClr>
                <a:schemeClr val="accent2"/>
              </a:buClr>
              <a:buSzPts val="3400"/>
              <a:buNone/>
              <a:defRPr>
                <a:solidFill>
                  <a:schemeClr val="accent2"/>
                </a:solidFill>
              </a:defRPr>
            </a:lvl5pPr>
            <a:lvl6pPr lvl="5" rtl="0">
              <a:spcBef>
                <a:spcPts val="0"/>
              </a:spcBef>
              <a:spcAft>
                <a:spcPts val="0"/>
              </a:spcAft>
              <a:buClr>
                <a:schemeClr val="accent2"/>
              </a:buClr>
              <a:buSzPts val="3400"/>
              <a:buNone/>
              <a:defRPr>
                <a:solidFill>
                  <a:schemeClr val="accent2"/>
                </a:solidFill>
              </a:defRPr>
            </a:lvl6pPr>
            <a:lvl7pPr lvl="6" rtl="0">
              <a:spcBef>
                <a:spcPts val="0"/>
              </a:spcBef>
              <a:spcAft>
                <a:spcPts val="0"/>
              </a:spcAft>
              <a:buClr>
                <a:schemeClr val="accent2"/>
              </a:buClr>
              <a:buSzPts val="3400"/>
              <a:buNone/>
              <a:defRPr>
                <a:solidFill>
                  <a:schemeClr val="accent2"/>
                </a:solidFill>
              </a:defRPr>
            </a:lvl7pPr>
            <a:lvl8pPr lvl="7" rtl="0">
              <a:spcBef>
                <a:spcPts val="0"/>
              </a:spcBef>
              <a:spcAft>
                <a:spcPts val="0"/>
              </a:spcAft>
              <a:buClr>
                <a:schemeClr val="accent2"/>
              </a:buClr>
              <a:buSzPts val="3400"/>
              <a:buNone/>
              <a:defRPr>
                <a:solidFill>
                  <a:schemeClr val="accent2"/>
                </a:solidFill>
              </a:defRPr>
            </a:lvl8pPr>
            <a:lvl9pPr lvl="8" rtl="0">
              <a:spcBef>
                <a:spcPts val="0"/>
              </a:spcBef>
              <a:spcAft>
                <a:spcPts val="0"/>
              </a:spcAft>
              <a:buClr>
                <a:schemeClr val="accent2"/>
              </a:buClr>
              <a:buSzPts val="3400"/>
              <a:buNone/>
              <a:defRPr>
                <a:solidFill>
                  <a:schemeClr val="accent2"/>
                </a:solidFill>
              </a:defRPr>
            </a:lvl9pPr>
          </a:lstStyle>
          <a:p>
            <a:endParaRPr/>
          </a:p>
        </p:txBody>
      </p:sp>
      <p:sp>
        <p:nvSpPr>
          <p:cNvPr id="392" name="Google Shape;392;p27"/>
          <p:cNvSpPr/>
          <p:nvPr/>
        </p:nvSpPr>
        <p:spPr>
          <a:xfrm flipH="1">
            <a:off x="7108274" y="4064725"/>
            <a:ext cx="1487005" cy="53938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393" name="Google Shape;393;p27"/>
          <p:cNvSpPr/>
          <p:nvPr/>
        </p:nvSpPr>
        <p:spPr>
          <a:xfrm>
            <a:off x="231224" y="1959700"/>
            <a:ext cx="1487005" cy="53938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394" name="Google Shape;394;p27"/>
          <p:cNvSpPr/>
          <p:nvPr/>
        </p:nvSpPr>
        <p:spPr>
          <a:xfrm>
            <a:off x="-491820" y="-391502"/>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521"/>
        <p:cNvGrpSpPr/>
        <p:nvPr/>
      </p:nvGrpSpPr>
      <p:grpSpPr>
        <a:xfrm>
          <a:off x="0" y="0"/>
          <a:ext cx="0" cy="0"/>
          <a:chOff x="0" y="0"/>
          <a:chExt cx="0" cy="0"/>
        </a:xfrm>
      </p:grpSpPr>
      <p:sp>
        <p:nvSpPr>
          <p:cNvPr id="522" name="Google Shape;522;p34"/>
          <p:cNvSpPr/>
          <p:nvPr/>
        </p:nvSpPr>
        <p:spPr>
          <a:xfrm>
            <a:off x="-200000" y="-5365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523" name="Google Shape;523;p34"/>
          <p:cNvGrpSpPr/>
          <p:nvPr/>
        </p:nvGrpSpPr>
        <p:grpSpPr>
          <a:xfrm>
            <a:off x="278749" y="1353426"/>
            <a:ext cx="331557" cy="331557"/>
            <a:chOff x="3796125" y="-35750"/>
            <a:chExt cx="773400" cy="773400"/>
          </a:xfrm>
        </p:grpSpPr>
        <p:sp>
          <p:nvSpPr>
            <p:cNvPr id="524" name="Google Shape;524;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25" name="Google Shape;525;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526" name="Google Shape;526;p34"/>
          <p:cNvSpPr/>
          <p:nvPr/>
        </p:nvSpPr>
        <p:spPr>
          <a:xfrm>
            <a:off x="-171698" y="4082950"/>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27" name="Google Shape;527;p34"/>
          <p:cNvSpPr/>
          <p:nvPr/>
        </p:nvSpPr>
        <p:spPr>
          <a:xfrm rot="10800000">
            <a:off x="7088327" y="-2331"/>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28" name="Google Shape;528;p34"/>
          <p:cNvSpPr/>
          <p:nvPr/>
        </p:nvSpPr>
        <p:spPr>
          <a:xfrm rot="-301037" flipH="1">
            <a:off x="6397992" y="13357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29" name="Google Shape;529;p34"/>
          <p:cNvSpPr/>
          <p:nvPr/>
        </p:nvSpPr>
        <p:spPr>
          <a:xfrm rot="-301037" flipH="1">
            <a:off x="2319892" y="477612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530" name="Google Shape;530;p34"/>
          <p:cNvGrpSpPr/>
          <p:nvPr/>
        </p:nvGrpSpPr>
        <p:grpSpPr>
          <a:xfrm>
            <a:off x="-171691" y="2850450"/>
            <a:ext cx="1577723" cy="893906"/>
            <a:chOff x="3467026" y="90021"/>
            <a:chExt cx="2493241" cy="1412619"/>
          </a:xfrm>
        </p:grpSpPr>
        <p:grpSp>
          <p:nvGrpSpPr>
            <p:cNvPr id="531" name="Google Shape;531;p34"/>
            <p:cNvGrpSpPr/>
            <p:nvPr/>
          </p:nvGrpSpPr>
          <p:grpSpPr>
            <a:xfrm>
              <a:off x="3467026" y="259199"/>
              <a:ext cx="835891" cy="835891"/>
              <a:chOff x="3796125" y="-35750"/>
              <a:chExt cx="773400" cy="773400"/>
            </a:xfrm>
          </p:grpSpPr>
          <p:sp>
            <p:nvSpPr>
              <p:cNvPr id="532" name="Google Shape;53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33" name="Google Shape;533;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cxnSp>
          <p:nvCxnSpPr>
            <p:cNvPr id="534" name="Google Shape;534;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35" name="Google Shape;535;p34"/>
            <p:cNvGrpSpPr/>
            <p:nvPr/>
          </p:nvGrpSpPr>
          <p:grpSpPr>
            <a:xfrm>
              <a:off x="4724445" y="90021"/>
              <a:ext cx="576724" cy="576724"/>
              <a:chOff x="3796125" y="-35750"/>
              <a:chExt cx="773400" cy="773400"/>
            </a:xfrm>
          </p:grpSpPr>
          <p:sp>
            <p:nvSpPr>
              <p:cNvPr id="536" name="Google Shape;536;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37" name="Google Shape;537;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cxnSp>
          <p:nvCxnSpPr>
            <p:cNvPr id="538" name="Google Shape;538;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39" name="Google Shape;539;p34"/>
            <p:cNvGrpSpPr/>
            <p:nvPr/>
          </p:nvGrpSpPr>
          <p:grpSpPr>
            <a:xfrm>
              <a:off x="5124376" y="666749"/>
              <a:ext cx="835891" cy="835891"/>
              <a:chOff x="3796125" y="-35750"/>
              <a:chExt cx="773400" cy="773400"/>
            </a:xfrm>
          </p:grpSpPr>
          <p:sp>
            <p:nvSpPr>
              <p:cNvPr id="540" name="Google Shape;540;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41" name="Google Shape;541;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grpSp>
        <p:nvGrpSpPr>
          <p:cNvPr id="542" name="Google Shape;542;p34"/>
          <p:cNvGrpSpPr/>
          <p:nvPr/>
        </p:nvGrpSpPr>
        <p:grpSpPr>
          <a:xfrm rot="10800000" flipH="1">
            <a:off x="7944681" y="1412600"/>
            <a:ext cx="1413169" cy="800673"/>
            <a:chOff x="3467026" y="90021"/>
            <a:chExt cx="2493241" cy="1412619"/>
          </a:xfrm>
        </p:grpSpPr>
        <p:grpSp>
          <p:nvGrpSpPr>
            <p:cNvPr id="543" name="Google Shape;543;p34"/>
            <p:cNvGrpSpPr/>
            <p:nvPr/>
          </p:nvGrpSpPr>
          <p:grpSpPr>
            <a:xfrm>
              <a:off x="3467026" y="259199"/>
              <a:ext cx="835891" cy="835891"/>
              <a:chOff x="3796125" y="-35750"/>
              <a:chExt cx="773400" cy="773400"/>
            </a:xfrm>
          </p:grpSpPr>
          <p:sp>
            <p:nvSpPr>
              <p:cNvPr id="544" name="Google Shape;544;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45" name="Google Shape;545;p34"/>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cxnSp>
          <p:nvCxnSpPr>
            <p:cNvPr id="546" name="Google Shape;546;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47" name="Google Shape;547;p34"/>
            <p:cNvGrpSpPr/>
            <p:nvPr/>
          </p:nvGrpSpPr>
          <p:grpSpPr>
            <a:xfrm>
              <a:off x="4724445" y="90021"/>
              <a:ext cx="576724" cy="576724"/>
              <a:chOff x="3796125" y="-35750"/>
              <a:chExt cx="773400" cy="773400"/>
            </a:xfrm>
          </p:grpSpPr>
          <p:sp>
            <p:nvSpPr>
              <p:cNvPr id="548" name="Google Shape;548;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49" name="Google Shape;549;p34"/>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cxnSp>
          <p:nvCxnSpPr>
            <p:cNvPr id="550" name="Google Shape;550;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51" name="Google Shape;551;p34"/>
            <p:cNvGrpSpPr/>
            <p:nvPr/>
          </p:nvGrpSpPr>
          <p:grpSpPr>
            <a:xfrm>
              <a:off x="5124376" y="666749"/>
              <a:ext cx="835891" cy="835891"/>
              <a:chOff x="3796125" y="-35750"/>
              <a:chExt cx="773400" cy="773400"/>
            </a:xfrm>
          </p:grpSpPr>
          <p:sp>
            <p:nvSpPr>
              <p:cNvPr id="552" name="Google Shape;55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3" name="Google Shape;553;p34"/>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sp>
        <p:nvSpPr>
          <p:cNvPr id="554" name="Google Shape;554;p34"/>
          <p:cNvSpPr/>
          <p:nvPr/>
        </p:nvSpPr>
        <p:spPr>
          <a:xfrm>
            <a:off x="7973425" y="36120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10800000" flipH="1">
            <a:off x="-548987"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7" name="Google Shape;17;p3"/>
          <p:cNvSpPr txBox="1">
            <a:spLocks noGrp="1"/>
          </p:cNvSpPr>
          <p:nvPr>
            <p:ph type="title" hasCustomPrompt="1"/>
          </p:nvPr>
        </p:nvSpPr>
        <p:spPr>
          <a:xfrm>
            <a:off x="3379072" y="1092153"/>
            <a:ext cx="992100" cy="60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4000">
                <a:solidFill>
                  <a:schemeClr val="accent5"/>
                </a:solidFill>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8" name="Google Shape;18;p3"/>
          <p:cNvSpPr txBox="1">
            <a:spLocks noGrp="1"/>
          </p:cNvSpPr>
          <p:nvPr>
            <p:ph type="subTitle" idx="1"/>
          </p:nvPr>
        </p:nvSpPr>
        <p:spPr>
          <a:xfrm>
            <a:off x="4128325" y="3269563"/>
            <a:ext cx="3117900" cy="73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b="1"/>
            </a:lvl2pPr>
            <a:lvl3pPr lvl="2" rtl="0">
              <a:spcBef>
                <a:spcPts val="0"/>
              </a:spcBef>
              <a:spcAft>
                <a:spcPts val="0"/>
              </a:spcAft>
              <a:buNone/>
              <a:defRPr sz="1800" b="1"/>
            </a:lvl3pPr>
            <a:lvl4pPr lvl="3" rtl="0">
              <a:spcBef>
                <a:spcPts val="0"/>
              </a:spcBef>
              <a:spcAft>
                <a:spcPts val="0"/>
              </a:spcAft>
              <a:buNone/>
              <a:defRPr sz="1800" b="1"/>
            </a:lvl4pPr>
            <a:lvl5pPr lvl="4" rtl="0">
              <a:spcBef>
                <a:spcPts val="0"/>
              </a:spcBef>
              <a:spcAft>
                <a:spcPts val="0"/>
              </a:spcAft>
              <a:buNone/>
              <a:defRPr sz="1800" b="1"/>
            </a:lvl5pPr>
            <a:lvl6pPr lvl="5" rtl="0">
              <a:spcBef>
                <a:spcPts val="0"/>
              </a:spcBef>
              <a:spcAft>
                <a:spcPts val="0"/>
              </a:spcAft>
              <a:buNone/>
              <a:defRPr sz="1800" b="1"/>
            </a:lvl6pPr>
            <a:lvl7pPr lvl="6" rtl="0">
              <a:spcBef>
                <a:spcPts val="0"/>
              </a:spcBef>
              <a:spcAft>
                <a:spcPts val="0"/>
              </a:spcAft>
              <a:buNone/>
              <a:defRPr sz="1800" b="1"/>
            </a:lvl7pPr>
            <a:lvl8pPr lvl="7" rtl="0">
              <a:spcBef>
                <a:spcPts val="0"/>
              </a:spcBef>
              <a:spcAft>
                <a:spcPts val="0"/>
              </a:spcAft>
              <a:buNone/>
              <a:defRPr sz="1800" b="1"/>
            </a:lvl8pPr>
            <a:lvl9pPr lvl="8" rtl="0">
              <a:spcBef>
                <a:spcPts val="0"/>
              </a:spcBef>
              <a:spcAft>
                <a:spcPts val="0"/>
              </a:spcAft>
              <a:buNone/>
              <a:defRPr sz="1800" b="1"/>
            </a:lvl9pPr>
          </a:lstStyle>
          <a:p>
            <a:endParaRPr/>
          </a:p>
        </p:txBody>
      </p:sp>
      <p:sp>
        <p:nvSpPr>
          <p:cNvPr id="19" name="Google Shape;19;p3"/>
          <p:cNvSpPr txBox="1">
            <a:spLocks noGrp="1"/>
          </p:cNvSpPr>
          <p:nvPr>
            <p:ph type="title" idx="2"/>
          </p:nvPr>
        </p:nvSpPr>
        <p:spPr>
          <a:xfrm>
            <a:off x="4128325" y="1976575"/>
            <a:ext cx="4302300" cy="129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 name="Google Shape;20;p3"/>
          <p:cNvSpPr/>
          <p:nvPr/>
        </p:nvSpPr>
        <p:spPr>
          <a:xfrm rot="301025">
            <a:off x="8519867" y="2297050"/>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1" name="Google Shape;21;p3"/>
          <p:cNvSpPr/>
          <p:nvPr/>
        </p:nvSpPr>
        <p:spPr>
          <a:xfrm flipH="1">
            <a:off x="5517534" y="3667850"/>
            <a:ext cx="4068217"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7" name="Google Shape;67;p7"/>
          <p:cNvSpPr txBox="1">
            <a:spLocks noGrp="1"/>
          </p:cNvSpPr>
          <p:nvPr>
            <p:ph type="body" idx="1"/>
          </p:nvPr>
        </p:nvSpPr>
        <p:spPr>
          <a:xfrm>
            <a:off x="1894800" y="1826350"/>
            <a:ext cx="5354400" cy="2124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Font typeface="Karla"/>
              <a:buChar char="●"/>
              <a:defRPr/>
            </a:lvl1pPr>
            <a:lvl2pPr marL="914400" lvl="1" indent="-317500" rtl="0">
              <a:spcBef>
                <a:spcPts val="0"/>
              </a:spcBef>
              <a:spcAft>
                <a:spcPts val="0"/>
              </a:spcAft>
              <a:buClr>
                <a:srgbClr val="211F1F"/>
              </a:buClr>
              <a:buSzPts val="1400"/>
              <a:buFont typeface="Karla"/>
              <a:buChar char="○"/>
              <a:defRPr/>
            </a:lvl2pPr>
            <a:lvl3pPr marL="1371600" lvl="2" indent="-317500" rtl="0">
              <a:spcBef>
                <a:spcPts val="0"/>
              </a:spcBef>
              <a:spcAft>
                <a:spcPts val="0"/>
              </a:spcAft>
              <a:buClr>
                <a:srgbClr val="211F1F"/>
              </a:buClr>
              <a:buSzPts val="1400"/>
              <a:buFont typeface="Karla"/>
              <a:buChar char="■"/>
              <a:defRPr/>
            </a:lvl3pPr>
            <a:lvl4pPr marL="1828800" lvl="3" indent="-317500" rtl="0">
              <a:spcBef>
                <a:spcPts val="0"/>
              </a:spcBef>
              <a:spcAft>
                <a:spcPts val="0"/>
              </a:spcAft>
              <a:buClr>
                <a:srgbClr val="211F1F"/>
              </a:buClr>
              <a:buSzPts val="1400"/>
              <a:buFont typeface="Karla"/>
              <a:buChar char="●"/>
              <a:defRPr/>
            </a:lvl4pPr>
            <a:lvl5pPr marL="2286000" lvl="4" indent="-317500" rtl="0">
              <a:spcBef>
                <a:spcPts val="0"/>
              </a:spcBef>
              <a:spcAft>
                <a:spcPts val="0"/>
              </a:spcAft>
              <a:buClr>
                <a:srgbClr val="211F1F"/>
              </a:buClr>
              <a:buSzPts val="1400"/>
              <a:buFont typeface="Karla"/>
              <a:buChar char="○"/>
              <a:defRPr/>
            </a:lvl5pPr>
            <a:lvl6pPr marL="2743200" lvl="5" indent="-317500" rtl="0">
              <a:spcBef>
                <a:spcPts val="0"/>
              </a:spcBef>
              <a:spcAft>
                <a:spcPts val="0"/>
              </a:spcAft>
              <a:buClr>
                <a:srgbClr val="211F1F"/>
              </a:buClr>
              <a:buSzPts val="1400"/>
              <a:buFont typeface="Karla"/>
              <a:buChar char="■"/>
              <a:defRPr/>
            </a:lvl6pPr>
            <a:lvl7pPr marL="3200400" lvl="6" indent="-317500" rtl="0">
              <a:spcBef>
                <a:spcPts val="0"/>
              </a:spcBef>
              <a:spcAft>
                <a:spcPts val="0"/>
              </a:spcAft>
              <a:buClr>
                <a:srgbClr val="211F1F"/>
              </a:buClr>
              <a:buSzPts val="1400"/>
              <a:buFont typeface="Karla"/>
              <a:buChar char="●"/>
              <a:defRPr/>
            </a:lvl7pPr>
            <a:lvl8pPr marL="3657600" lvl="7" indent="-317500" rtl="0">
              <a:spcBef>
                <a:spcPts val="0"/>
              </a:spcBef>
              <a:spcAft>
                <a:spcPts val="0"/>
              </a:spcAft>
              <a:buClr>
                <a:srgbClr val="211F1F"/>
              </a:buClr>
              <a:buSzPts val="1400"/>
              <a:buFont typeface="Karla"/>
              <a:buChar char="○"/>
              <a:defRPr/>
            </a:lvl8pPr>
            <a:lvl9pPr marL="4114800" lvl="8" indent="-317500" rtl="0">
              <a:spcBef>
                <a:spcPts val="0"/>
              </a:spcBef>
              <a:spcAft>
                <a:spcPts val="0"/>
              </a:spcAft>
              <a:buClr>
                <a:srgbClr val="211F1F"/>
              </a:buClr>
              <a:buSzPts val="1400"/>
              <a:buFont typeface="Karla"/>
              <a:buChar char="■"/>
              <a:defRPr/>
            </a:lvl9pPr>
          </a:lstStyle>
          <a:p>
            <a:endParaRPr/>
          </a:p>
        </p:txBody>
      </p:sp>
      <p:sp>
        <p:nvSpPr>
          <p:cNvPr id="68" name="Google Shape;68;p7"/>
          <p:cNvSpPr txBox="1">
            <a:spLocks noGrp="1"/>
          </p:cNvSpPr>
          <p:nvPr>
            <p:ph type="title"/>
          </p:nvPr>
        </p:nvSpPr>
        <p:spPr>
          <a:xfrm>
            <a:off x="1894800" y="1087450"/>
            <a:ext cx="5354400" cy="7389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1" name="Google Shape;71;p8"/>
          <p:cNvSpPr txBox="1">
            <a:spLocks noGrp="1"/>
          </p:cNvSpPr>
          <p:nvPr>
            <p:ph type="title"/>
          </p:nvPr>
        </p:nvSpPr>
        <p:spPr>
          <a:xfrm>
            <a:off x="713275" y="1833000"/>
            <a:ext cx="7717500" cy="14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40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Google Shape;74;p9"/>
          <p:cNvSpPr txBox="1">
            <a:spLocks noGrp="1"/>
          </p:cNvSpPr>
          <p:nvPr>
            <p:ph type="title"/>
          </p:nvPr>
        </p:nvSpPr>
        <p:spPr>
          <a:xfrm>
            <a:off x="2371700" y="1356525"/>
            <a:ext cx="4400400" cy="80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75" name="Google Shape;75;p9"/>
          <p:cNvSpPr txBox="1">
            <a:spLocks noGrp="1"/>
          </p:cNvSpPr>
          <p:nvPr>
            <p:ph type="subTitle" idx="1"/>
          </p:nvPr>
        </p:nvSpPr>
        <p:spPr>
          <a:xfrm>
            <a:off x="2372317" y="2217075"/>
            <a:ext cx="4400100" cy="15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rot="544898">
            <a:off x="7445424" y="2480334"/>
            <a:ext cx="1480057" cy="2886420"/>
            <a:chOff x="6945350" y="145425"/>
            <a:chExt cx="317325" cy="618850"/>
          </a:xfrm>
        </p:grpSpPr>
        <p:sp>
          <p:nvSpPr>
            <p:cNvPr id="77" name="Google Shape;77;p9"/>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8" name="Google Shape;78;p9"/>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9" name="Google Shape;79;p9"/>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80;p9"/>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81" name="Google Shape;81;p9"/>
          <p:cNvGrpSpPr/>
          <p:nvPr/>
        </p:nvGrpSpPr>
        <p:grpSpPr>
          <a:xfrm rot="-2019428">
            <a:off x="173931" y="276323"/>
            <a:ext cx="1078938" cy="1614954"/>
            <a:chOff x="7166500" y="-57275"/>
            <a:chExt cx="414050" cy="619750"/>
          </a:xfrm>
        </p:grpSpPr>
        <p:sp>
          <p:nvSpPr>
            <p:cNvPr id="82" name="Google Shape;82;p9"/>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83;p9"/>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4" name="Google Shape;84;p9"/>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5" name="Google Shape;85;p9"/>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6" name="Google Shape;86;p9"/>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87" name="Google Shape;87;p9"/>
          <p:cNvGrpSpPr/>
          <p:nvPr/>
        </p:nvGrpSpPr>
        <p:grpSpPr>
          <a:xfrm>
            <a:off x="6882210" y="4033046"/>
            <a:ext cx="609207" cy="609207"/>
            <a:chOff x="3796125" y="-35750"/>
            <a:chExt cx="773400" cy="773400"/>
          </a:xfrm>
        </p:grpSpPr>
        <p:sp>
          <p:nvSpPr>
            <p:cNvPr id="88" name="Google Shape;88;p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9" name="Google Shape;89;p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90" name="Google Shape;90;p9"/>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13400" y="426536"/>
            <a:ext cx="2496600" cy="20319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3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211"/>
        <p:cNvGrpSpPr/>
        <p:nvPr/>
      </p:nvGrpSpPr>
      <p:grpSpPr>
        <a:xfrm>
          <a:off x="0" y="0"/>
          <a:ext cx="0" cy="0"/>
          <a:chOff x="0" y="0"/>
          <a:chExt cx="0" cy="0"/>
        </a:xfrm>
      </p:grpSpPr>
      <p:sp>
        <p:nvSpPr>
          <p:cNvPr id="212" name="Google Shape;212;p16"/>
          <p:cNvSpPr txBox="1">
            <a:spLocks noGrp="1"/>
          </p:cNvSpPr>
          <p:nvPr>
            <p:ph type="subTitle" idx="1"/>
          </p:nvPr>
        </p:nvSpPr>
        <p:spPr>
          <a:xfrm>
            <a:off x="3910213" y="927630"/>
            <a:ext cx="36129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3" name="Google Shape;213;p16"/>
          <p:cNvSpPr txBox="1">
            <a:spLocks noGrp="1"/>
          </p:cNvSpPr>
          <p:nvPr>
            <p:ph type="subTitle" idx="2"/>
          </p:nvPr>
        </p:nvSpPr>
        <p:spPr>
          <a:xfrm>
            <a:off x="3911113" y="2314801"/>
            <a:ext cx="36120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4" name="Google Shape;214;p16"/>
          <p:cNvSpPr txBox="1">
            <a:spLocks noGrp="1"/>
          </p:cNvSpPr>
          <p:nvPr>
            <p:ph type="title" hasCustomPrompt="1"/>
          </p:nvPr>
        </p:nvSpPr>
        <p:spPr>
          <a:xfrm>
            <a:off x="2094613" y="854304"/>
            <a:ext cx="13971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15" name="Google Shape;215;p16"/>
          <p:cNvSpPr txBox="1">
            <a:spLocks noGrp="1"/>
          </p:cNvSpPr>
          <p:nvPr>
            <p:ph type="title" idx="3" hasCustomPrompt="1"/>
          </p:nvPr>
        </p:nvSpPr>
        <p:spPr>
          <a:xfrm>
            <a:off x="2095098" y="2241475"/>
            <a:ext cx="13962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16" name="Google Shape;216;p16"/>
          <p:cNvSpPr txBox="1">
            <a:spLocks noGrp="1"/>
          </p:cNvSpPr>
          <p:nvPr>
            <p:ph type="title" idx="4"/>
          </p:nvPr>
        </p:nvSpPr>
        <p:spPr>
          <a:xfrm>
            <a:off x="3910213" y="481529"/>
            <a:ext cx="36093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7" name="Google Shape;217;p16"/>
          <p:cNvSpPr txBox="1">
            <a:spLocks noGrp="1"/>
          </p:cNvSpPr>
          <p:nvPr>
            <p:ph type="title" idx="5"/>
          </p:nvPr>
        </p:nvSpPr>
        <p:spPr>
          <a:xfrm>
            <a:off x="3911113" y="1868700"/>
            <a:ext cx="36084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8" name="Google Shape;218;p16"/>
          <p:cNvSpPr txBox="1">
            <a:spLocks noGrp="1"/>
          </p:cNvSpPr>
          <p:nvPr>
            <p:ph type="subTitle" idx="6"/>
          </p:nvPr>
        </p:nvSpPr>
        <p:spPr>
          <a:xfrm>
            <a:off x="3911113" y="3700363"/>
            <a:ext cx="36120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9" name="Google Shape;219;p16"/>
          <p:cNvSpPr txBox="1">
            <a:spLocks noGrp="1"/>
          </p:cNvSpPr>
          <p:nvPr>
            <p:ph type="title" idx="7" hasCustomPrompt="1"/>
          </p:nvPr>
        </p:nvSpPr>
        <p:spPr>
          <a:xfrm>
            <a:off x="2095098" y="3627038"/>
            <a:ext cx="13962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20" name="Google Shape;220;p16"/>
          <p:cNvSpPr txBox="1">
            <a:spLocks noGrp="1"/>
          </p:cNvSpPr>
          <p:nvPr>
            <p:ph type="title" idx="8"/>
          </p:nvPr>
        </p:nvSpPr>
        <p:spPr>
          <a:xfrm>
            <a:off x="3911113" y="3254263"/>
            <a:ext cx="36084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1" name="Google Shape;221;p16"/>
          <p:cNvSpPr/>
          <p:nvPr/>
        </p:nvSpPr>
        <p:spPr>
          <a:xfrm rot="-5400000">
            <a:off x="7188506" y="3485240"/>
            <a:ext cx="2639881" cy="127129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22" name="Google Shape;222;p16"/>
          <p:cNvSpPr/>
          <p:nvPr/>
        </p:nvSpPr>
        <p:spPr>
          <a:xfrm rot="5400000">
            <a:off x="-734405" y="459087"/>
            <a:ext cx="2833128" cy="13643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23" name="Google Shape;223;p16"/>
          <p:cNvSpPr/>
          <p:nvPr/>
        </p:nvSpPr>
        <p:spPr>
          <a:xfrm rot="301049">
            <a:off x="-337103" y="2749362"/>
            <a:ext cx="836305" cy="72540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24" name="Google Shape;224;p16"/>
          <p:cNvSpPr/>
          <p:nvPr/>
        </p:nvSpPr>
        <p:spPr>
          <a:xfrm rot="301037">
            <a:off x="8302992" y="2285495"/>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25" name="Google Shape;225;p16"/>
          <p:cNvSpPr/>
          <p:nvPr/>
        </p:nvSpPr>
        <p:spPr>
          <a:xfrm>
            <a:off x="8024077" y="-537400"/>
            <a:ext cx="1770000" cy="17700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26" name="Google Shape;226;p16"/>
          <p:cNvGrpSpPr/>
          <p:nvPr/>
        </p:nvGrpSpPr>
        <p:grpSpPr>
          <a:xfrm>
            <a:off x="7816114" y="269722"/>
            <a:ext cx="539292" cy="539292"/>
            <a:chOff x="3796125" y="-35750"/>
            <a:chExt cx="773400" cy="773400"/>
          </a:xfrm>
        </p:grpSpPr>
        <p:sp>
          <p:nvSpPr>
            <p:cNvPr id="227" name="Google Shape;227;p1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28" name="Google Shape;228;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229" name="Google Shape;229;p16"/>
          <p:cNvGrpSpPr/>
          <p:nvPr/>
        </p:nvGrpSpPr>
        <p:grpSpPr>
          <a:xfrm>
            <a:off x="529314" y="4256097"/>
            <a:ext cx="539292" cy="539292"/>
            <a:chOff x="3796125" y="-35750"/>
            <a:chExt cx="773400" cy="773400"/>
          </a:xfrm>
        </p:grpSpPr>
        <p:sp>
          <p:nvSpPr>
            <p:cNvPr id="230" name="Google Shape;230;p16"/>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31" name="Google Shape;231;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271"/>
        <p:cNvGrpSpPr/>
        <p:nvPr/>
      </p:nvGrpSpPr>
      <p:grpSpPr>
        <a:xfrm>
          <a:off x="0" y="0"/>
          <a:ext cx="0" cy="0"/>
          <a:chOff x="0" y="0"/>
          <a:chExt cx="0" cy="0"/>
        </a:xfrm>
      </p:grpSpPr>
      <p:sp>
        <p:nvSpPr>
          <p:cNvPr id="272" name="Google Shape;272;p19"/>
          <p:cNvSpPr/>
          <p:nvPr/>
        </p:nvSpPr>
        <p:spPr>
          <a:xfrm flipH="1">
            <a:off x="5495850" y="3102025"/>
            <a:ext cx="4311387" cy="207624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4" name="Google Shape;274;p19"/>
          <p:cNvSpPr txBox="1">
            <a:spLocks noGrp="1"/>
          </p:cNvSpPr>
          <p:nvPr>
            <p:ph type="subTitle" idx="1"/>
          </p:nvPr>
        </p:nvSpPr>
        <p:spPr>
          <a:xfrm>
            <a:off x="1934400" y="2291077"/>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5" name="Google Shape;275;p19"/>
          <p:cNvSpPr txBox="1">
            <a:spLocks noGrp="1"/>
          </p:cNvSpPr>
          <p:nvPr>
            <p:ph type="subTitle" idx="2"/>
          </p:nvPr>
        </p:nvSpPr>
        <p:spPr>
          <a:xfrm>
            <a:off x="5876160" y="2291074"/>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6" name="Google Shape;276;p19"/>
          <p:cNvSpPr txBox="1">
            <a:spLocks noGrp="1"/>
          </p:cNvSpPr>
          <p:nvPr>
            <p:ph type="subTitle" idx="3"/>
          </p:nvPr>
        </p:nvSpPr>
        <p:spPr>
          <a:xfrm>
            <a:off x="1934400" y="3637714"/>
            <a:ext cx="2313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7" name="Google Shape;277;p19"/>
          <p:cNvSpPr txBox="1">
            <a:spLocks noGrp="1"/>
          </p:cNvSpPr>
          <p:nvPr>
            <p:ph type="subTitle" idx="4"/>
          </p:nvPr>
        </p:nvSpPr>
        <p:spPr>
          <a:xfrm>
            <a:off x="5876160" y="3637714"/>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8" name="Google Shape;278;p19"/>
          <p:cNvSpPr txBox="1">
            <a:spLocks noGrp="1"/>
          </p:cNvSpPr>
          <p:nvPr>
            <p:ph type="title"/>
          </p:nvPr>
        </p:nvSpPr>
        <p:spPr>
          <a:xfrm>
            <a:off x="2140025" y="457050"/>
            <a:ext cx="4863900" cy="12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accent5"/>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79" name="Google Shape;279;p19"/>
          <p:cNvSpPr txBox="1">
            <a:spLocks noGrp="1"/>
          </p:cNvSpPr>
          <p:nvPr>
            <p:ph type="title" idx="5"/>
          </p:nvPr>
        </p:nvSpPr>
        <p:spPr>
          <a:xfrm>
            <a:off x="1934400" y="1852054"/>
            <a:ext cx="23133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0" name="Google Shape;280;p19"/>
          <p:cNvSpPr txBox="1">
            <a:spLocks noGrp="1"/>
          </p:cNvSpPr>
          <p:nvPr>
            <p:ph type="title" idx="6"/>
          </p:nvPr>
        </p:nvSpPr>
        <p:spPr>
          <a:xfrm>
            <a:off x="5876160" y="1852054"/>
            <a:ext cx="2312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1" name="Google Shape;281;p19"/>
          <p:cNvSpPr txBox="1">
            <a:spLocks noGrp="1"/>
          </p:cNvSpPr>
          <p:nvPr>
            <p:ph type="title" idx="7"/>
          </p:nvPr>
        </p:nvSpPr>
        <p:spPr>
          <a:xfrm>
            <a:off x="1934400" y="3198690"/>
            <a:ext cx="23106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2" name="Google Shape;282;p19"/>
          <p:cNvSpPr txBox="1">
            <a:spLocks noGrp="1"/>
          </p:cNvSpPr>
          <p:nvPr>
            <p:ph type="title" idx="8"/>
          </p:nvPr>
        </p:nvSpPr>
        <p:spPr>
          <a:xfrm>
            <a:off x="5876160" y="3198690"/>
            <a:ext cx="2312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4" name="Google Shape;284;p19"/>
          <p:cNvSpPr/>
          <p:nvPr/>
        </p:nvSpPr>
        <p:spPr>
          <a:xfrm>
            <a:off x="-214108" y="246575"/>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62" r:id="rId8"/>
    <p:sldLayoutId id="2147483665" r:id="rId9"/>
    <p:sldLayoutId id="2147483666" r:id="rId10"/>
    <p:sldLayoutId id="2147483673"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E500AC26-6AE5-4DAA-8949-41937F63313E}"/>
              </a:ext>
            </a:extLst>
          </p:cNvPr>
          <p:cNvPicPr>
            <a:picLocks noChangeAspect="1"/>
          </p:cNvPicPr>
          <p:nvPr/>
        </p:nvPicPr>
        <p:blipFill>
          <a:blip r:embed="rId2"/>
          <a:stretch>
            <a:fillRect/>
          </a:stretch>
        </p:blipFill>
        <p:spPr>
          <a:xfrm>
            <a:off x="-1" y="-5603"/>
            <a:ext cx="9134061" cy="5149103"/>
          </a:xfrm>
          <a:prstGeom prst="rect">
            <a:avLst/>
          </a:prstGeom>
        </p:spPr>
      </p:pic>
    </p:spTree>
    <p:extLst>
      <p:ext uri="{BB962C8B-B14F-4D97-AF65-F5344CB8AC3E}">
        <p14:creationId xmlns:p14="http://schemas.microsoft.com/office/powerpoint/2010/main" val="397246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73309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61697" y="1385303"/>
            <a:ext cx="7372349" cy="2677656"/>
          </a:xfrm>
          <a:prstGeom prst="rect">
            <a:avLst/>
          </a:prstGeom>
          <a:noFill/>
        </p:spPr>
        <p:txBody>
          <a:bodyPr wrap="square">
            <a:spAutoFit/>
          </a:bodyPr>
          <a:lstStyle/>
          <a:p>
            <a:pPr algn="just"/>
            <a:r>
              <a:rPr lang="vi-VN" sz="2800" dirty="0" err="1">
                <a:solidFill>
                  <a:schemeClr val="tx1"/>
                </a:solidFill>
                <a:latin typeface="Times New Roman" panose="02020603050405020304" pitchFamily="18" charset="0"/>
                <a:cs typeface="Times New Roman" panose="02020603050405020304" pitchFamily="18" charset="0"/>
              </a:rPr>
              <a:t>Nhiệt</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độ</a:t>
            </a:r>
            <a:r>
              <a:rPr lang="vi-VN" sz="2800" dirty="0">
                <a:solidFill>
                  <a:schemeClr val="tx1"/>
                </a:solidFill>
                <a:latin typeface="Times New Roman" panose="02020603050405020304" pitchFamily="18" charset="0"/>
                <a:cs typeface="Times New Roman" panose="02020603050405020304" pitchFamily="18" charset="0"/>
              </a:rPr>
              <a:t> sôi </a:t>
            </a:r>
            <a:r>
              <a:rPr lang="vi-VN" sz="2800" dirty="0" err="1">
                <a:solidFill>
                  <a:schemeClr val="tx1"/>
                </a:solidFill>
                <a:latin typeface="Times New Roman" panose="02020603050405020304" pitchFamily="18" charset="0"/>
                <a:cs typeface="Times New Roman" panose="02020603050405020304" pitchFamily="18" charset="0"/>
              </a:rPr>
              <a:t>của</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các</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hydrogen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halide</a:t>
            </a:r>
            <a:r>
              <a:rPr lang="vi-VN" sz="2800" dirty="0">
                <a:solidFill>
                  <a:schemeClr val="tx1"/>
                </a:solidFill>
                <a:latin typeface="Times New Roman" panose="02020603050405020304" pitchFamily="18" charset="0"/>
                <a:cs typeface="Times New Roman" panose="02020603050405020304" pitchFamily="18" charset="0"/>
              </a:rPr>
              <a:t> tăng </a:t>
            </a:r>
            <a:r>
              <a:rPr lang="vi-VN" sz="2800" dirty="0" err="1">
                <a:solidFill>
                  <a:schemeClr val="tx1"/>
                </a:solidFill>
                <a:latin typeface="Times New Roman" panose="02020603050405020304" pitchFamily="18" charset="0"/>
                <a:cs typeface="Times New Roman" panose="02020603050405020304" pitchFamily="18" charset="0"/>
              </a:rPr>
              <a:t>dần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từ</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HCl</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đến</a:t>
            </a:r>
            <a:r>
              <a:rPr lang="vi-VN" sz="2800" dirty="0">
                <a:solidFill>
                  <a:schemeClr val="tx1"/>
                </a:solidFill>
                <a:latin typeface="Times New Roman" panose="02020603050405020304" pitchFamily="18" charset="0"/>
                <a:cs typeface="Times New Roman" panose="02020603050405020304" pitchFamily="18" charset="0"/>
              </a:rPr>
              <a:t> HI. Nguyên nhân </a:t>
            </a:r>
            <a:r>
              <a:rPr lang="vi-VN" sz="2800" dirty="0" err="1">
                <a:solidFill>
                  <a:schemeClr val="tx1"/>
                </a:solidFill>
                <a:latin typeface="Times New Roman" panose="02020603050405020304" pitchFamily="18" charset="0"/>
                <a:cs typeface="Times New Roman" panose="02020603050405020304" pitchFamily="18" charset="0"/>
              </a:rPr>
              <a:t>là</a:t>
            </a:r>
            <a:r>
              <a:rPr lang="vi-VN" sz="2800" dirty="0">
                <a:solidFill>
                  <a:schemeClr val="tx1"/>
                </a:solidFill>
                <a:latin typeface="Times New Roman" panose="02020603050405020304" pitchFamily="18" charset="0"/>
                <a:cs typeface="Times New Roman" panose="02020603050405020304" pitchFamily="18" charset="0"/>
              </a:rPr>
              <a:t> do </a:t>
            </a:r>
            <a:r>
              <a:rPr lang="vi-VN" sz="2800" dirty="0" err="1">
                <a:solidFill>
                  <a:schemeClr val="tx1"/>
                </a:solidFill>
                <a:latin typeface="Times New Roman" panose="02020603050405020304" pitchFamily="18" charset="0"/>
                <a:cs typeface="Times New Roman" panose="02020603050405020304" pitchFamily="18" charset="0"/>
              </a:rPr>
              <a:t>khối</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lượng</a:t>
            </a:r>
            <a:r>
              <a:rPr lang="vi-VN" sz="2800" dirty="0">
                <a:solidFill>
                  <a:schemeClr val="tx1"/>
                </a:solidFill>
                <a:latin typeface="Times New Roman" panose="02020603050405020304" pitchFamily="18" charset="0"/>
                <a:cs typeface="Times New Roman" panose="02020603050405020304" pitchFamily="18" charset="0"/>
              </a:rPr>
              <a:t> phân </a:t>
            </a:r>
            <a:r>
              <a:rPr lang="vi-VN" sz="2800" dirty="0" err="1">
                <a:solidFill>
                  <a:schemeClr val="tx1"/>
                </a:solidFill>
                <a:latin typeface="Times New Roman" panose="02020603050405020304" pitchFamily="18" charset="0"/>
                <a:cs typeface="Times New Roman" panose="02020603050405020304" pitchFamily="18" charset="0"/>
              </a:rPr>
              <a:t>tử</a:t>
            </a:r>
            <a:r>
              <a:rPr lang="vi-VN" sz="2800" dirty="0">
                <a:solidFill>
                  <a:schemeClr val="tx1"/>
                </a:solidFill>
                <a:latin typeface="Times New Roman" panose="02020603050405020304" pitchFamily="18" charset="0"/>
                <a:cs typeface="Times New Roman" panose="02020603050405020304" pitchFamily="18" charset="0"/>
              </a:rPr>
              <a:t> tăng, </a:t>
            </a:r>
            <a:r>
              <a:rPr lang="vi-VN" sz="2800" dirty="0" err="1">
                <a:solidFill>
                  <a:schemeClr val="tx1"/>
                </a:solidFill>
                <a:latin typeface="Times New Roman" panose="02020603050405020304" pitchFamily="18" charset="0"/>
                <a:cs typeface="Times New Roman" panose="02020603050405020304" pitchFamily="18" charset="0"/>
              </a:rPr>
              <a:t>làm</a:t>
            </a:r>
            <a:r>
              <a:rPr lang="vi-VN" sz="2800" dirty="0">
                <a:solidFill>
                  <a:schemeClr val="tx1"/>
                </a:solidFill>
                <a:latin typeface="Times New Roman" panose="02020603050405020304" pitchFamily="18" charset="0"/>
                <a:cs typeface="Times New Roman" panose="02020603050405020304" pitchFamily="18" charset="0"/>
              </a:rPr>
              <a:t> tăng năng </a:t>
            </a:r>
            <a:r>
              <a:rPr lang="vi-VN" sz="2800" dirty="0" err="1">
                <a:solidFill>
                  <a:schemeClr val="tx1"/>
                </a:solidFill>
                <a:latin typeface="Times New Roman" panose="02020603050405020304" pitchFamily="18" charset="0"/>
                <a:cs typeface="Times New Roman" panose="02020603050405020304" pitchFamily="18" charset="0"/>
              </a:rPr>
              <a:t>lượng</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cần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thiết</a:t>
            </a:r>
            <a:r>
              <a:rPr lang="vi-VN" sz="2800" dirty="0">
                <a:solidFill>
                  <a:schemeClr val="tx1"/>
                </a:solidFill>
                <a:latin typeface="Times New Roman" panose="02020603050405020304" pitchFamily="18" charset="0"/>
                <a:cs typeface="Times New Roman" panose="02020603050405020304" pitchFamily="18" charset="0"/>
              </a:rPr>
              <a:t> cho </a:t>
            </a:r>
            <a:r>
              <a:rPr lang="vi-VN" sz="2800" dirty="0" err="1">
                <a:solidFill>
                  <a:schemeClr val="tx1"/>
                </a:solidFill>
                <a:latin typeface="Times New Roman" panose="02020603050405020304" pitchFamily="18" charset="0"/>
                <a:cs typeface="Times New Roman" panose="02020603050405020304" pitchFamily="18" charset="0"/>
              </a:rPr>
              <a:t>quá</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trình</a:t>
            </a:r>
            <a:r>
              <a:rPr lang="vi-VN" sz="2800" dirty="0">
                <a:solidFill>
                  <a:schemeClr val="tx1"/>
                </a:solidFill>
                <a:latin typeface="Times New Roman" panose="02020603050405020304" pitchFamily="18" charset="0"/>
                <a:cs typeface="Times New Roman" panose="02020603050405020304" pitchFamily="18" charset="0"/>
              </a:rPr>
              <a:t> sôi; </a:t>
            </a:r>
            <a:r>
              <a:rPr lang="vi-VN" sz="2800" dirty="0" err="1">
                <a:solidFill>
                  <a:schemeClr val="tx1"/>
                </a:solidFill>
                <a:latin typeface="Times New Roman" panose="02020603050405020304" pitchFamily="18" charset="0"/>
                <a:cs typeface="Times New Roman" panose="02020603050405020304" pitchFamily="18" charset="0"/>
              </a:rPr>
              <a:t>đồng</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thời</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tăng </a:t>
            </a:r>
            <a:r>
              <a:rPr lang="vi-VN" sz="2800" dirty="0" err="1">
                <a:solidFill>
                  <a:schemeClr val="tx1"/>
                </a:solidFill>
                <a:latin typeface="Times New Roman" panose="02020603050405020304" pitchFamily="18" charset="0"/>
                <a:cs typeface="Times New Roman" panose="02020603050405020304" pitchFamily="18" charset="0"/>
              </a:rPr>
              <a:t>kích</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thước</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và</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số</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electron</a:t>
            </a:r>
            <a:r>
              <a:rPr lang="vi-VN" sz="2800" dirty="0">
                <a:solidFill>
                  <a:schemeClr val="tx1"/>
                </a:solidFill>
                <a:latin typeface="Times New Roman" panose="02020603050405020304" pitchFamily="18" charset="0"/>
                <a:cs typeface="Times New Roman" panose="02020603050405020304" pitchFamily="18" charset="0"/>
              </a:rPr>
              <a:t> trong phân </a:t>
            </a:r>
            <a:r>
              <a:rPr lang="vi-VN" sz="2800" dirty="0" err="1">
                <a:solidFill>
                  <a:schemeClr val="tx1"/>
                </a:solidFill>
                <a:latin typeface="Times New Roman" panose="02020603050405020304" pitchFamily="18" charset="0"/>
                <a:cs typeface="Times New Roman" panose="02020603050405020304" pitchFamily="18" charset="0"/>
              </a:rPr>
              <a:t>tử</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dẫn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đến</a:t>
            </a:r>
            <a:r>
              <a:rPr lang="vi-VN" sz="2800" dirty="0">
                <a:solidFill>
                  <a:schemeClr val="tx1"/>
                </a:solidFill>
                <a:latin typeface="Times New Roman" panose="02020603050405020304" pitchFamily="18" charset="0"/>
                <a:cs typeface="Times New Roman" panose="02020603050405020304" pitchFamily="18" charset="0"/>
              </a:rPr>
              <a:t> tương </a:t>
            </a:r>
            <a:r>
              <a:rPr lang="vi-VN" sz="2800" dirty="0" err="1">
                <a:solidFill>
                  <a:schemeClr val="tx1"/>
                </a:solidFill>
                <a:latin typeface="Times New Roman" panose="02020603050405020304" pitchFamily="18" charset="0"/>
                <a:cs typeface="Times New Roman" panose="02020603050405020304" pitchFamily="18" charset="0"/>
              </a:rPr>
              <a:t>tác</a:t>
            </a:r>
            <a:r>
              <a:rPr lang="vi-VN" sz="2800" dirty="0">
                <a:solidFill>
                  <a:schemeClr val="tx1"/>
                </a:solidFill>
                <a:latin typeface="Times New Roman" panose="02020603050405020304" pitchFamily="18" charset="0"/>
                <a:cs typeface="Times New Roman" panose="02020603050405020304" pitchFamily="18" charset="0"/>
              </a:rPr>
              <a:t> van </a:t>
            </a:r>
            <a:r>
              <a:rPr lang="vi-VN" sz="2800" dirty="0" err="1">
                <a:solidFill>
                  <a:schemeClr val="tx1"/>
                </a:solidFill>
                <a:latin typeface="Times New Roman" panose="02020603050405020304" pitchFamily="18" charset="0"/>
                <a:cs typeface="Times New Roman" panose="02020603050405020304" pitchFamily="18" charset="0"/>
              </a:rPr>
              <a:t>der</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Waals</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giữa</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các</a:t>
            </a:r>
            <a:r>
              <a:rPr lang="vi-VN" sz="2800" dirty="0">
                <a:solidFill>
                  <a:schemeClr val="tx1"/>
                </a:solidFill>
                <a:latin typeface="Times New Roman" panose="02020603050405020304" pitchFamily="18" charset="0"/>
                <a:cs typeface="Times New Roman" panose="02020603050405020304" pitchFamily="18" charset="0"/>
              </a:rPr>
              <a:t> phân </a:t>
            </a:r>
            <a:r>
              <a:rPr lang="vi-VN" sz="2800" dirty="0" err="1">
                <a:solidFill>
                  <a:schemeClr val="tx1"/>
                </a:solidFill>
                <a:latin typeface="Times New Roman" panose="02020603050405020304" pitchFamily="18" charset="0"/>
                <a:cs typeface="Times New Roman" panose="02020603050405020304" pitchFamily="18" charset="0"/>
              </a:rPr>
              <a:t>tử</a:t>
            </a:r>
            <a:r>
              <a:rPr lang="vi-VN" sz="2800" dirty="0">
                <a:solidFill>
                  <a:schemeClr val="tx1"/>
                </a:solidFill>
                <a:latin typeface="Times New Roman" panose="02020603050405020304" pitchFamily="18" charset="0"/>
                <a:cs typeface="Times New Roman" panose="02020603050405020304" pitchFamily="18" charset="0"/>
              </a:rPr>
              <a:t> tăng</a:t>
            </a:r>
            <a:endParaRPr lang="en-US" sz="2800" b="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0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31673" y="2119493"/>
            <a:ext cx="4085576" cy="2131276"/>
            <a:chOff x="64458" y="1707866"/>
            <a:chExt cx="4085576" cy="2131276"/>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78708" y="1707866"/>
              <a:ext cx="4071326" cy="2131276"/>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64458" y="1978223"/>
              <a:ext cx="3933068" cy="1681999"/>
            </a:xfrm>
            <a:prstGeom prst="rect">
              <a:avLst/>
            </a:prstGeom>
            <a:noFill/>
          </p:spPr>
          <p:txBody>
            <a:bodyPr wrap="square">
              <a:spAutoFit/>
            </a:bodyPr>
            <a:lstStyle/>
            <a:p>
              <a:pPr algn="just">
                <a:lnSpc>
                  <a:spcPct val="120000"/>
                </a:lnSpc>
              </a:pPr>
              <a:r>
                <a:rPr lang="en-US" sz="2200" b="1" dirty="0">
                  <a:solidFill>
                    <a:srgbClr val="FF0000"/>
                  </a:solidFill>
                  <a:latin typeface="Times New Roman" panose="02020603050405020304" pitchFamily="18" charset="0"/>
                  <a:cs typeface="Times New Roman" panose="02020603050405020304" pitchFamily="18" charset="0"/>
                </a:rPr>
                <a:t>2. </a:t>
              </a:r>
              <a:r>
                <a:rPr lang="vi-VN" sz="2200" dirty="0">
                  <a:solidFill>
                    <a:schemeClr val="tx1"/>
                  </a:solidFill>
                  <a:latin typeface="Times New Roman" panose="02020603050405020304" pitchFamily="18" charset="0"/>
                  <a:cs typeface="Times New Roman" panose="02020603050405020304" pitchFamily="18" charset="0"/>
                </a:rPr>
                <a:t>Quan </a:t>
              </a:r>
              <a:r>
                <a:rPr lang="vi-VN" sz="2200" dirty="0" err="1">
                  <a:solidFill>
                    <a:schemeClr val="tx1"/>
                  </a:solidFill>
                  <a:latin typeface="Times New Roman" panose="02020603050405020304" pitchFamily="18" charset="0"/>
                  <a:cs typeface="Times New Roman" panose="02020603050405020304" pitchFamily="18" charset="0"/>
                </a:rPr>
                <a:t>sát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Hình</a:t>
              </a:r>
              <a:r>
                <a:rPr lang="vi-VN" sz="2200" dirty="0">
                  <a:solidFill>
                    <a:schemeClr val="tx1"/>
                  </a:solidFill>
                  <a:latin typeface="Times New Roman" panose="02020603050405020304" pitchFamily="18" charset="0"/>
                  <a:cs typeface="Times New Roman" panose="02020603050405020304" pitchFamily="18" charset="0"/>
                </a:rPr>
                <a:t> 18.2, </a:t>
              </a:r>
              <a:r>
                <a:rPr lang="vi-VN" sz="2200" dirty="0" err="1">
                  <a:solidFill>
                    <a:schemeClr val="tx1"/>
                  </a:solidFill>
                  <a:latin typeface="Times New Roman" panose="02020603050405020304" pitchFamily="18" charset="0"/>
                  <a:cs typeface="Times New Roman" panose="02020603050405020304" pitchFamily="18" charset="0"/>
                </a:rPr>
                <a:t>giải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thích</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nhiệt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độ</a:t>
              </a:r>
              <a:r>
                <a:rPr lang="vi-VN" sz="2200" dirty="0">
                  <a:solidFill>
                    <a:schemeClr val="tx1"/>
                  </a:solidFill>
                  <a:latin typeface="Times New Roman" panose="02020603050405020304" pitchFamily="18" charset="0"/>
                  <a:cs typeface="Times New Roman" panose="02020603050405020304" pitchFamily="18" charset="0"/>
                </a:rPr>
                <a:t> sôi cao </a:t>
              </a:r>
              <a:r>
                <a:rPr lang="vi-VN" sz="2200" dirty="0" err="1">
                  <a:solidFill>
                    <a:schemeClr val="tx1"/>
                  </a:solidFill>
                  <a:latin typeface="Times New Roman" panose="02020603050405020304" pitchFamily="18" charset="0"/>
                  <a:cs typeface="Times New Roman" panose="02020603050405020304" pitchFamily="18" charset="0"/>
                </a:rPr>
                <a:t>bất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thường</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của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hydrogen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fluoride</a:t>
              </a:r>
              <a:r>
                <a:rPr lang="vi-VN" sz="2200" dirty="0">
                  <a:solidFill>
                    <a:schemeClr val="tx1"/>
                  </a:solidFill>
                  <a:latin typeface="Times New Roman" panose="02020603050405020304" pitchFamily="18" charset="0"/>
                  <a:cs typeface="Times New Roman" panose="02020603050405020304" pitchFamily="18" charset="0"/>
                </a:rPr>
                <a:t> so </a:t>
              </a:r>
              <a:r>
                <a:rPr lang="vi-VN" sz="2200" dirty="0" err="1">
                  <a:solidFill>
                    <a:schemeClr val="tx1"/>
                  </a:solidFill>
                  <a:latin typeface="Times New Roman" panose="02020603050405020304" pitchFamily="18" charset="0"/>
                  <a:cs typeface="Times New Roman" panose="02020603050405020304" pitchFamily="18" charset="0"/>
                </a:rPr>
                <a:t>với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các</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hydrogen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halide</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còn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lại</a:t>
              </a:r>
              <a:r>
                <a:rPr lang="vi-VN" sz="220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2"/>
          <a:stretch>
            <a:fillRect/>
          </a:stretch>
        </p:blipFill>
        <p:spPr>
          <a:xfrm>
            <a:off x="6904672" y="3289257"/>
            <a:ext cx="1982387" cy="1982387"/>
          </a:xfrm>
          <a:prstGeom prst="rect">
            <a:avLst/>
          </a:prstGeom>
        </p:spPr>
      </p:pic>
      <p:grpSp>
        <p:nvGrpSpPr>
          <p:cNvPr id="3" name="Group 2">
            <a:extLst>
              <a:ext uri="{FF2B5EF4-FFF2-40B4-BE49-F238E27FC236}">
                <a16:creationId xmlns:a16="http://schemas.microsoft.com/office/drawing/2014/main" id="{1E8207C2-8145-4B25-E5F2-5912CE4A672F}"/>
              </a:ext>
            </a:extLst>
          </p:cNvPr>
          <p:cNvGrpSpPr/>
          <p:nvPr/>
        </p:nvGrpSpPr>
        <p:grpSpPr>
          <a:xfrm>
            <a:off x="4125537" y="1469828"/>
            <a:ext cx="4562230" cy="1772364"/>
            <a:chOff x="4324829" y="1066801"/>
            <a:chExt cx="4562230" cy="1772364"/>
          </a:xfrm>
        </p:grpSpPr>
        <p:pic>
          <p:nvPicPr>
            <p:cNvPr id="2" name="Picture 1">
              <a:extLst>
                <a:ext uri="{FF2B5EF4-FFF2-40B4-BE49-F238E27FC236}">
                  <a16:creationId xmlns:a16="http://schemas.microsoft.com/office/drawing/2014/main" id="{22593BB3-2D3B-94AF-DFA9-2FC46724F5E2}"/>
                </a:ext>
              </a:extLst>
            </p:cNvPr>
            <p:cNvPicPr>
              <a:picLocks noChangeAspect="1"/>
            </p:cNvPicPr>
            <p:nvPr/>
          </p:nvPicPr>
          <p:blipFill>
            <a:blip r:embed="rId3"/>
            <a:stretch>
              <a:fillRect/>
            </a:stretch>
          </p:blipFill>
          <p:spPr>
            <a:xfrm>
              <a:off x="4437221" y="1168708"/>
              <a:ext cx="4337446" cy="1568550"/>
            </a:xfrm>
            <a:prstGeom prst="rect">
              <a:avLst/>
            </a:prstGeom>
          </p:spPr>
        </p:pic>
        <p:sp>
          <p:nvSpPr>
            <p:cNvPr id="17" name="Rectangle 16">
              <a:extLst>
                <a:ext uri="{FF2B5EF4-FFF2-40B4-BE49-F238E27FC236}">
                  <a16:creationId xmlns:a16="http://schemas.microsoft.com/office/drawing/2014/main" id="{451CB91D-3EF5-D39C-D327-118AA5FFD59F}"/>
                </a:ext>
              </a:extLst>
            </p:cNvPr>
            <p:cNvSpPr/>
            <p:nvPr/>
          </p:nvSpPr>
          <p:spPr>
            <a:xfrm>
              <a:off x="4324829" y="1066801"/>
              <a:ext cx="4562230" cy="177236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329595" y="-1405928"/>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6"/>
            <a:stretch>
              <a:fillRect/>
            </a:stretch>
          </p:blipFill>
          <p:spPr>
            <a:xfrm>
              <a:off x="737390" y="347443"/>
              <a:ext cx="706786" cy="706786"/>
            </a:xfrm>
            <a:prstGeom prst="rect">
              <a:avLst/>
            </a:prstGeom>
          </p:spPr>
        </p:pic>
      </p:grpSp>
    </p:spTree>
    <p:extLst>
      <p:ext uri="{BB962C8B-B14F-4D97-AF65-F5344CB8AC3E}">
        <p14:creationId xmlns:p14="http://schemas.microsoft.com/office/powerpoint/2010/main" val="21583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1778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61697" y="1385303"/>
            <a:ext cx="7372349" cy="2246769"/>
          </a:xfrm>
          <a:prstGeom prst="rect">
            <a:avLst/>
          </a:prstGeom>
          <a:noFill/>
        </p:spPr>
        <p:txBody>
          <a:bodyPr wrap="square">
            <a:spAutoFit/>
          </a:bodyPr>
          <a:lstStyle/>
          <a:p>
            <a:pPr algn="just"/>
            <a:r>
              <a:rPr lang="vi-VN" sz="2800">
                <a:solidFill>
                  <a:schemeClr val="tx1"/>
                </a:solidFill>
                <a:latin typeface="Times New Roman" panose="02020603050405020304" pitchFamily="18" charset="0"/>
                <a:cs typeface="Times New Roman" panose="02020603050405020304" pitchFamily="18" charset="0"/>
              </a:rPr>
              <a:t>Các phân tử hydrogen fluoride hình thành liên kết hydrogen liên phân tử, loại liên kết này bền hơn tương tác van der Waals, nên nhiệt độ sôi của hydrogen fluoride cao bất thường so với các hydrogen halide còn lại</a:t>
            </a:r>
            <a:endParaRPr lang="en-US" sz="2800" b="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7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1"/>
          <p:cNvSpPr/>
          <p:nvPr/>
        </p:nvSpPr>
        <p:spPr>
          <a:xfrm rot="1181011">
            <a:off x="1226537" y="649936"/>
            <a:ext cx="7168295" cy="408567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698" name="Google Shape;698;p41"/>
          <p:cNvSpPr txBox="1">
            <a:spLocks noGrp="1"/>
          </p:cNvSpPr>
          <p:nvPr>
            <p:ph type="subTitle" idx="1"/>
          </p:nvPr>
        </p:nvSpPr>
        <p:spPr>
          <a:xfrm>
            <a:off x="1923350" y="1907824"/>
            <a:ext cx="5774667" cy="156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dirty="0" err="1">
                <a:solidFill>
                  <a:schemeClr val="tx1"/>
                </a:solidFill>
                <a:latin typeface="Times New Roman" panose="02020603050405020304" pitchFamily="18" charset="0"/>
              </a:rPr>
              <a:t>Nhờ</a:t>
            </a:r>
            <a:r>
              <a:rPr lang="vi-VN" sz="2800" dirty="0">
                <a:solidFill>
                  <a:schemeClr val="tx1"/>
                </a:solidFill>
                <a:latin typeface="Times New Roman" panose="02020603050405020304" pitchFamily="18" charset="0"/>
              </a:rPr>
              <a:t> liên </a:t>
            </a:r>
            <a:r>
              <a:rPr lang="vi-VN" sz="2800" dirty="0" err="1">
                <a:solidFill>
                  <a:schemeClr val="tx1"/>
                </a:solidFill>
                <a:latin typeface="Times New Roman" panose="02020603050405020304" pitchFamily="18" charset="0"/>
              </a:rPr>
              <a:t>kết</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hydrogen</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giữa</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các</a:t>
            </a:r>
            <a:r>
              <a:rPr lang="vi-VN" sz="2800" dirty="0">
                <a:solidFill>
                  <a:schemeClr val="tx1"/>
                </a:solidFill>
                <a:latin typeface="Times New Roman" panose="02020603050405020304" pitchFamily="18" charset="0"/>
              </a:rPr>
              <a:t> phân </a:t>
            </a:r>
            <a:r>
              <a:rPr lang="vi-VN" sz="2800" dirty="0" err="1">
                <a:solidFill>
                  <a:schemeClr val="tx1"/>
                </a:solidFill>
                <a:latin typeface="Times New Roman" panose="02020603050405020304" pitchFamily="18" charset="0"/>
              </a:rPr>
              <a:t>tử</a:t>
            </a:r>
            <a:r>
              <a:rPr lang="vi-VN" sz="2800" dirty="0">
                <a:solidFill>
                  <a:schemeClr val="tx1"/>
                </a:solidFill>
                <a:latin typeface="Times New Roman" panose="02020603050405020304" pitchFamily="18" charset="0"/>
              </a:rPr>
              <a:t> nên </a:t>
            </a:r>
            <a:r>
              <a:rPr lang="vi-VN" sz="2800" dirty="0" err="1">
                <a:solidFill>
                  <a:schemeClr val="tx1"/>
                </a:solidFill>
                <a:latin typeface="Times New Roman" panose="02020603050405020304" pitchFamily="18" charset="0"/>
              </a:rPr>
              <a:t>hydrogen</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fluoride</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khó</a:t>
            </a:r>
            <a:r>
              <a:rPr lang="vi-VN" sz="2800" dirty="0">
                <a:solidFill>
                  <a:schemeClr val="tx1"/>
                </a:solidFill>
                <a:latin typeface="Times New Roman" panose="02020603050405020304" pitchFamily="18" charset="0"/>
              </a:rPr>
              <a:t> bay hơi hơn </a:t>
            </a:r>
            <a:r>
              <a:rPr lang="vi-VN" sz="2800" dirty="0" err="1">
                <a:solidFill>
                  <a:schemeClr val="tx1"/>
                </a:solidFill>
                <a:latin typeface="Times New Roman" panose="02020603050405020304" pitchFamily="18" charset="0"/>
              </a:rPr>
              <a:t>các</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hydrogen</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halide</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còn</a:t>
            </a:r>
            <a:r>
              <a:rPr lang="vi-VN" sz="2800" dirty="0">
                <a:solidFill>
                  <a:schemeClr val="tx1"/>
                </a:solidFill>
                <a:latin typeface="Times New Roman" panose="02020603050405020304" pitchFamily="18" charset="0"/>
              </a:rPr>
              <a:t> </a:t>
            </a:r>
            <a:r>
              <a:rPr lang="vi-VN" sz="2800" dirty="0" err="1">
                <a:solidFill>
                  <a:schemeClr val="tx1"/>
                </a:solidFill>
                <a:latin typeface="Times New Roman" panose="02020603050405020304" pitchFamily="18" charset="0"/>
              </a:rPr>
              <a:t>lại</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grpSp>
        <p:nvGrpSpPr>
          <p:cNvPr id="700" name="Google Shape;700;p41"/>
          <p:cNvGrpSpPr/>
          <p:nvPr/>
        </p:nvGrpSpPr>
        <p:grpSpPr>
          <a:xfrm>
            <a:off x="2033950" y="313131"/>
            <a:ext cx="1043394" cy="1043394"/>
            <a:chOff x="3796125" y="-35750"/>
            <a:chExt cx="773400" cy="773400"/>
          </a:xfrm>
        </p:grpSpPr>
        <p:sp>
          <p:nvSpPr>
            <p:cNvPr id="701" name="Google Shape;701;p41"/>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02" name="Google Shape;702;p41"/>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7" name="Group 14">
            <a:extLst>
              <a:ext uri="{FF2B5EF4-FFF2-40B4-BE49-F238E27FC236}">
                <a16:creationId xmlns:a16="http://schemas.microsoft.com/office/drawing/2014/main" id="{4260AD2A-F612-4420-B81D-33C74E1594B5}"/>
              </a:ext>
            </a:extLst>
          </p:cNvPr>
          <p:cNvGrpSpPr/>
          <p:nvPr/>
        </p:nvGrpSpPr>
        <p:grpSpPr>
          <a:xfrm>
            <a:off x="3392929" y="-1173557"/>
            <a:ext cx="5055605" cy="4572000"/>
            <a:chOff x="-196081" y="-1532183"/>
            <a:chExt cx="5055605" cy="4572000"/>
          </a:xfrm>
        </p:grpSpPr>
        <p:pic>
          <p:nvPicPr>
            <p:cNvPr id="8" name="Graphic 11" descr="A brushstroke">
              <a:extLst>
                <a:ext uri="{FF2B5EF4-FFF2-40B4-BE49-F238E27FC236}">
                  <a16:creationId xmlns:a16="http://schemas.microsoft.com/office/drawing/2014/main" id="{B2B124EC-AA09-4368-A8D1-D18EC7C79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081" y="-1532183"/>
              <a:ext cx="5055605" cy="4572000"/>
            </a:xfrm>
            <a:prstGeom prst="rect">
              <a:avLst/>
            </a:prstGeom>
          </p:spPr>
        </p:pic>
        <p:sp>
          <p:nvSpPr>
            <p:cNvPr id="9" name="TextBox 9">
              <a:extLst>
                <a:ext uri="{FF2B5EF4-FFF2-40B4-BE49-F238E27FC236}">
                  <a16:creationId xmlns:a16="http://schemas.microsoft.com/office/drawing/2014/main" id="{1E93117C-00CD-466A-AC9E-0D9CB4FF99E4}"/>
                </a:ext>
              </a:extLst>
            </p:cNvPr>
            <p:cNvSpPr txBox="1"/>
            <p:nvPr/>
          </p:nvSpPr>
          <p:spPr>
            <a:xfrm>
              <a:off x="1120983" y="430651"/>
              <a:ext cx="2543732" cy="646331"/>
            </a:xfrm>
            <a:prstGeom prst="rect">
              <a:avLst/>
            </a:prstGeom>
            <a:noFill/>
          </p:spPr>
          <p:txBody>
            <a:bodyPr wrap="square" rtlCol="0">
              <a:spAutoFit/>
            </a:bodyPr>
            <a:lstStyle/>
            <a:p>
              <a:r>
                <a:rPr lang="en-US" sz="3600" b="1" dirty="0">
                  <a:solidFill>
                    <a:schemeClr val="accent5"/>
                  </a:solidFill>
                  <a:latin typeface="Times New Roman" panose="02020603050405020304" pitchFamily="18" charset="0"/>
                  <a:cs typeface="Times New Roman" panose="02020603050405020304" pitchFamily="18" charset="0"/>
                </a:rPr>
                <a:t>MỞ RỘNG</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7"/>
                                        </p:tgtEl>
                                        <p:attrNameLst>
                                          <p:attrName>style.visibility</p:attrName>
                                        </p:attrNameLst>
                                      </p:cBhvr>
                                      <p:to>
                                        <p:strVal val="visible"/>
                                      </p:to>
                                    </p:set>
                                    <p:anim calcmode="lin" valueType="num">
                                      <p:cBhvr>
                                        <p:cTn id="7" dur="500" fill="hold"/>
                                        <p:tgtEl>
                                          <p:spTgt spid="697"/>
                                        </p:tgtEl>
                                        <p:attrNameLst>
                                          <p:attrName>ppt_w</p:attrName>
                                        </p:attrNameLst>
                                      </p:cBhvr>
                                      <p:tavLst>
                                        <p:tav tm="0">
                                          <p:val>
                                            <p:fltVal val="0"/>
                                          </p:val>
                                        </p:tav>
                                        <p:tav tm="100000">
                                          <p:val>
                                            <p:strVal val="#ppt_w"/>
                                          </p:val>
                                        </p:tav>
                                      </p:tavLst>
                                    </p:anim>
                                    <p:anim calcmode="lin" valueType="num">
                                      <p:cBhvr>
                                        <p:cTn id="8" dur="500" fill="hold"/>
                                        <p:tgtEl>
                                          <p:spTgt spid="697"/>
                                        </p:tgtEl>
                                        <p:attrNameLst>
                                          <p:attrName>ppt_h</p:attrName>
                                        </p:attrNameLst>
                                      </p:cBhvr>
                                      <p:tavLst>
                                        <p:tav tm="0">
                                          <p:val>
                                            <p:fltVal val="0"/>
                                          </p:val>
                                        </p:tav>
                                        <p:tav tm="100000">
                                          <p:val>
                                            <p:strVal val="#ppt_h"/>
                                          </p:val>
                                        </p:tav>
                                      </p:tavLst>
                                    </p:anim>
                                    <p:animEffect transition="in" filter="fade">
                                      <p:cBhvr>
                                        <p:cTn id="9" dur="500"/>
                                        <p:tgtEl>
                                          <p:spTgt spid="6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98">
                                            <p:txEl>
                                              <p:pRg st="0" end="0"/>
                                            </p:txEl>
                                          </p:spTgt>
                                        </p:tgtEl>
                                        <p:attrNameLst>
                                          <p:attrName>style.visibility</p:attrName>
                                        </p:attrNameLst>
                                      </p:cBhvr>
                                      <p:to>
                                        <p:strVal val="visible"/>
                                      </p:to>
                                    </p:set>
                                    <p:anim calcmode="lin" valueType="num">
                                      <p:cBhvr>
                                        <p:cTn id="12" dur="500" fill="hold"/>
                                        <p:tgtEl>
                                          <p:spTgt spid="69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9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98">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00"/>
                                        </p:tgtEl>
                                        <p:attrNameLst>
                                          <p:attrName>style.visibility</p:attrName>
                                        </p:attrNameLst>
                                      </p:cBhvr>
                                      <p:to>
                                        <p:strVal val="visible"/>
                                      </p:to>
                                    </p:set>
                                    <p:anim calcmode="lin" valueType="num">
                                      <p:cBhvr>
                                        <p:cTn id="17" dur="500" fill="hold"/>
                                        <p:tgtEl>
                                          <p:spTgt spid="700"/>
                                        </p:tgtEl>
                                        <p:attrNameLst>
                                          <p:attrName>ppt_w</p:attrName>
                                        </p:attrNameLst>
                                      </p:cBhvr>
                                      <p:tavLst>
                                        <p:tav tm="0">
                                          <p:val>
                                            <p:fltVal val="0"/>
                                          </p:val>
                                        </p:tav>
                                        <p:tav tm="100000">
                                          <p:val>
                                            <p:strVal val="#ppt_w"/>
                                          </p:val>
                                        </p:tav>
                                      </p:tavLst>
                                    </p:anim>
                                    <p:anim calcmode="lin" valueType="num">
                                      <p:cBhvr>
                                        <p:cTn id="18" dur="500" fill="hold"/>
                                        <p:tgtEl>
                                          <p:spTgt spid="700"/>
                                        </p:tgtEl>
                                        <p:attrNameLst>
                                          <p:attrName>ppt_h</p:attrName>
                                        </p:attrNameLst>
                                      </p:cBhvr>
                                      <p:tavLst>
                                        <p:tav tm="0">
                                          <p:val>
                                            <p:fltVal val="0"/>
                                          </p:val>
                                        </p:tav>
                                        <p:tav tm="100000">
                                          <p:val>
                                            <p:strVal val="#ppt_h"/>
                                          </p:val>
                                        </p:tav>
                                      </p:tavLst>
                                    </p:anim>
                                    <p:animEffect transition="in" filter="fade">
                                      <p:cBhvr>
                                        <p:cTn id="19"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animBg="1"/>
      <p:bldP spid="69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289598" y="872362"/>
            <a:ext cx="7260969" cy="3795297"/>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01542" y="1303355"/>
              <a:ext cx="6219365" cy="2848900"/>
            </a:xfrm>
            <a:prstGeom prst="rect">
              <a:avLst/>
            </a:prstGeom>
            <a:noFill/>
          </p:spPr>
          <p:txBody>
            <a:bodyPr wrap="square">
              <a:spAutoFit/>
            </a:bodyPr>
            <a:lstStyle/>
            <a:p>
              <a:pPr algn="just">
                <a:lnSpc>
                  <a:spcPct val="120000"/>
                </a:lnSpc>
              </a:pPr>
              <a:r>
                <a:rPr lang="vi-VN" sz="2400" dirty="0" err="1">
                  <a:solidFill>
                    <a:schemeClr val="accent5"/>
                  </a:solidFill>
                  <a:latin typeface="Times New Roman" panose="02020603050405020304" pitchFamily="18" charset="0"/>
                  <a:cs typeface="Times New Roman" panose="02020603050405020304" pitchFamily="18" charset="0"/>
                </a:rPr>
                <a:t>Nhiệt</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độ</a:t>
              </a:r>
              <a:r>
                <a:rPr lang="vi-VN" sz="2400" dirty="0">
                  <a:solidFill>
                    <a:schemeClr val="accent5"/>
                  </a:solidFill>
                  <a:latin typeface="Times New Roman" panose="02020603050405020304" pitchFamily="18" charset="0"/>
                  <a:cs typeface="Times New Roman" panose="02020603050405020304" pitchFamily="18" charset="0"/>
                </a:rPr>
                <a:t> sôi </a:t>
              </a:r>
              <a:r>
                <a:rPr lang="vi-VN" sz="2400" dirty="0" err="1">
                  <a:solidFill>
                    <a:schemeClr val="accent5"/>
                  </a:solidFill>
                  <a:latin typeface="Times New Roman" panose="02020603050405020304" pitchFamily="18" charset="0"/>
                  <a:cs typeface="Times New Roman" panose="02020603050405020304" pitchFamily="18" charset="0"/>
                </a:rPr>
                <a:t>của</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các</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hydrogen</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halide</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1"/>
                  </a:solidFill>
                  <a:latin typeface="Times New Roman" panose="02020603050405020304" pitchFamily="18" charset="0"/>
                  <a:cs typeface="Times New Roman" panose="02020603050405020304" pitchFamily="18" charset="0"/>
                </a:rPr>
                <a:t>tăng </a:t>
              </a:r>
              <a:r>
                <a:rPr lang="vi-VN" sz="2400" dirty="0" err="1">
                  <a:solidFill>
                    <a:schemeClr val="accent1"/>
                  </a:solidFill>
                  <a:latin typeface="Times New Roman" panose="02020603050405020304" pitchFamily="18" charset="0"/>
                  <a:cs typeface="Times New Roman" panose="02020603050405020304" pitchFamily="18" charset="0"/>
                </a:rPr>
                <a:t>dần</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từ</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HCl</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đến</a:t>
              </a:r>
              <a:r>
                <a:rPr lang="vi-VN" sz="2400" dirty="0">
                  <a:solidFill>
                    <a:schemeClr val="accent1"/>
                  </a:solidFill>
                  <a:latin typeface="Times New Roman" panose="02020603050405020304" pitchFamily="18" charset="0"/>
                  <a:cs typeface="Times New Roman" panose="02020603050405020304" pitchFamily="18" charset="0"/>
                </a:rPr>
                <a:t> HI</a:t>
              </a:r>
              <a:r>
                <a:rPr lang="vi-VN" sz="2400" dirty="0">
                  <a:solidFill>
                    <a:schemeClr val="accent5"/>
                  </a:solidFill>
                  <a:latin typeface="Times New Roman" panose="02020603050405020304" pitchFamily="18" charset="0"/>
                  <a:cs typeface="Times New Roman" panose="02020603050405020304" pitchFamily="18" charset="0"/>
                </a:rPr>
                <a:t>. Nguyên nhân </a:t>
              </a:r>
              <a:r>
                <a:rPr lang="vi-VN" sz="2400" dirty="0" err="1">
                  <a:solidFill>
                    <a:schemeClr val="accent5"/>
                  </a:solidFill>
                  <a:latin typeface="Times New Roman" panose="02020603050405020304" pitchFamily="18" charset="0"/>
                  <a:cs typeface="Times New Roman" panose="02020603050405020304" pitchFamily="18" charset="0"/>
                </a:rPr>
                <a:t>là</a:t>
              </a:r>
              <a:r>
                <a:rPr lang="vi-VN" sz="2400" dirty="0">
                  <a:solidFill>
                    <a:schemeClr val="accent5"/>
                  </a:solidFill>
                  <a:latin typeface="Times New Roman" panose="02020603050405020304" pitchFamily="18" charset="0"/>
                  <a:cs typeface="Times New Roman" panose="02020603050405020304" pitchFamily="18" charset="0"/>
                </a:rPr>
                <a:t> do </a:t>
              </a:r>
              <a:r>
                <a:rPr lang="vi-VN" sz="2400" dirty="0" err="1">
                  <a:solidFill>
                    <a:schemeClr val="accent1"/>
                  </a:solidFill>
                  <a:latin typeface="Times New Roman" panose="02020603050405020304" pitchFamily="18" charset="0"/>
                  <a:cs typeface="Times New Roman" panose="02020603050405020304" pitchFamily="18" charset="0"/>
                </a:rPr>
                <a:t>khối</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lượng</a:t>
              </a:r>
              <a:r>
                <a:rPr lang="vi-VN" sz="2400" dirty="0">
                  <a:solidFill>
                    <a:schemeClr val="accent1"/>
                  </a:solidFill>
                  <a:latin typeface="Times New Roman" panose="02020603050405020304" pitchFamily="18" charset="0"/>
                  <a:cs typeface="Times New Roman" panose="02020603050405020304" pitchFamily="18" charset="0"/>
                </a:rPr>
                <a:t> phân </a:t>
              </a:r>
              <a:r>
                <a:rPr lang="vi-VN" sz="2400" dirty="0" err="1">
                  <a:solidFill>
                    <a:schemeClr val="accent1"/>
                  </a:solidFill>
                  <a:latin typeface="Times New Roman" panose="02020603050405020304" pitchFamily="18" charset="0"/>
                  <a:cs typeface="Times New Roman" panose="02020603050405020304" pitchFamily="18" charset="0"/>
                </a:rPr>
                <a:t>tử</a:t>
              </a:r>
              <a:r>
                <a:rPr lang="vi-VN" sz="2400" dirty="0">
                  <a:solidFill>
                    <a:schemeClr val="accent1"/>
                  </a:solidFill>
                  <a:latin typeface="Times New Roman" panose="02020603050405020304" pitchFamily="18" charset="0"/>
                  <a:cs typeface="Times New Roman" panose="02020603050405020304" pitchFamily="18" charset="0"/>
                </a:rPr>
                <a:t> tăng, </a:t>
              </a:r>
              <a:r>
                <a:rPr lang="vi-VN" sz="2400" dirty="0" err="1">
                  <a:solidFill>
                    <a:schemeClr val="accent1"/>
                  </a:solidFill>
                  <a:latin typeface="Times New Roman" panose="02020603050405020304" pitchFamily="18" charset="0"/>
                  <a:cs typeface="Times New Roman" panose="02020603050405020304" pitchFamily="18" charset="0"/>
                </a:rPr>
                <a:t>làm</a:t>
              </a:r>
              <a:r>
                <a:rPr lang="vi-VN" sz="2400" dirty="0">
                  <a:solidFill>
                    <a:schemeClr val="accent1"/>
                  </a:solidFill>
                  <a:latin typeface="Times New Roman" panose="02020603050405020304" pitchFamily="18" charset="0"/>
                  <a:cs typeface="Times New Roman" panose="02020603050405020304" pitchFamily="18" charset="0"/>
                </a:rPr>
                <a:t> tăng năng </a:t>
              </a:r>
              <a:r>
                <a:rPr lang="vi-VN" sz="2400" dirty="0" err="1">
                  <a:solidFill>
                    <a:schemeClr val="accent1"/>
                  </a:solidFill>
                  <a:latin typeface="Times New Roman" panose="02020603050405020304" pitchFamily="18" charset="0"/>
                  <a:cs typeface="Times New Roman" panose="02020603050405020304" pitchFamily="18" charset="0"/>
                </a:rPr>
                <a:t>lượng</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cần</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thiết</a:t>
              </a:r>
              <a:r>
                <a:rPr lang="vi-VN" sz="2400" dirty="0">
                  <a:solidFill>
                    <a:schemeClr val="accent5"/>
                  </a:solidFill>
                  <a:latin typeface="Times New Roman" panose="02020603050405020304" pitchFamily="18" charset="0"/>
                  <a:cs typeface="Times New Roman" panose="02020603050405020304" pitchFamily="18" charset="0"/>
                </a:rPr>
                <a:t> cho </a:t>
              </a:r>
              <a:r>
                <a:rPr lang="vi-VN" sz="2400" dirty="0" err="1">
                  <a:solidFill>
                    <a:schemeClr val="accent5"/>
                  </a:solidFill>
                  <a:latin typeface="Times New Roman" panose="02020603050405020304" pitchFamily="18" charset="0"/>
                  <a:cs typeface="Times New Roman" panose="02020603050405020304" pitchFamily="18" charset="0"/>
                </a:rPr>
                <a:t>quá</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trình</a:t>
              </a:r>
              <a:r>
                <a:rPr lang="vi-VN" sz="2400" dirty="0">
                  <a:solidFill>
                    <a:schemeClr val="accent5"/>
                  </a:solidFill>
                  <a:latin typeface="Times New Roman" panose="02020603050405020304" pitchFamily="18" charset="0"/>
                  <a:cs typeface="Times New Roman" panose="02020603050405020304" pitchFamily="18" charset="0"/>
                </a:rPr>
                <a:t> sôi; </a:t>
              </a:r>
              <a:r>
                <a:rPr lang="vi-VN" sz="2400" dirty="0" err="1">
                  <a:solidFill>
                    <a:schemeClr val="accent5"/>
                  </a:solidFill>
                  <a:latin typeface="Times New Roman" panose="02020603050405020304" pitchFamily="18" charset="0"/>
                  <a:cs typeface="Times New Roman" panose="02020603050405020304" pitchFamily="18" charset="0"/>
                </a:rPr>
                <a:t>đồng</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thời</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sự</a:t>
              </a:r>
              <a:r>
                <a:rPr lang="vi-VN" sz="2400" dirty="0">
                  <a:solidFill>
                    <a:schemeClr val="accent1"/>
                  </a:solidFill>
                  <a:latin typeface="Times New Roman" panose="02020603050405020304" pitchFamily="18" charset="0"/>
                  <a:cs typeface="Times New Roman" panose="02020603050405020304" pitchFamily="18" charset="0"/>
                </a:rPr>
                <a:t> tăng </a:t>
              </a:r>
              <a:r>
                <a:rPr lang="vi-VN" sz="2400" dirty="0" err="1">
                  <a:solidFill>
                    <a:schemeClr val="accent1"/>
                  </a:solidFill>
                  <a:latin typeface="Times New Roman" panose="02020603050405020304" pitchFamily="18" charset="0"/>
                  <a:cs typeface="Times New Roman" panose="02020603050405020304" pitchFamily="18" charset="0"/>
                </a:rPr>
                <a:t>kích</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thước</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và</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số</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electron</a:t>
              </a:r>
              <a:r>
                <a:rPr lang="vi-VN" sz="2400" dirty="0">
                  <a:solidFill>
                    <a:schemeClr val="accent1"/>
                  </a:solidFill>
                  <a:latin typeface="Times New Roman" panose="02020603050405020304" pitchFamily="18" charset="0"/>
                  <a:cs typeface="Times New Roman" panose="02020603050405020304" pitchFamily="18" charset="0"/>
                </a:rPr>
                <a:t> trong phân </a:t>
              </a:r>
              <a:r>
                <a:rPr lang="vi-VN" sz="2400" dirty="0" err="1">
                  <a:solidFill>
                    <a:schemeClr val="accent1"/>
                  </a:solidFill>
                  <a:latin typeface="Times New Roman" panose="02020603050405020304" pitchFamily="18" charset="0"/>
                  <a:cs typeface="Times New Roman" panose="02020603050405020304" pitchFamily="18" charset="0"/>
                </a:rPr>
                <a:t>tử</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dẫn</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đến</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1"/>
                  </a:solidFill>
                  <a:latin typeface="Times New Roman" panose="02020603050405020304" pitchFamily="18" charset="0"/>
                  <a:cs typeface="Times New Roman" panose="02020603050405020304" pitchFamily="18" charset="0"/>
                </a:rPr>
                <a:t>tương </a:t>
              </a:r>
              <a:r>
                <a:rPr lang="vi-VN" sz="2400" dirty="0" err="1">
                  <a:solidFill>
                    <a:schemeClr val="accent1"/>
                  </a:solidFill>
                  <a:latin typeface="Times New Roman" panose="02020603050405020304" pitchFamily="18" charset="0"/>
                  <a:cs typeface="Times New Roman" panose="02020603050405020304" pitchFamily="18" charset="0"/>
                </a:rPr>
                <a:t>tác</a:t>
              </a:r>
              <a:r>
                <a:rPr lang="vi-VN" sz="2400" dirty="0">
                  <a:solidFill>
                    <a:schemeClr val="accent1"/>
                  </a:solidFill>
                  <a:latin typeface="Times New Roman" panose="02020603050405020304" pitchFamily="18" charset="0"/>
                  <a:cs typeface="Times New Roman" panose="02020603050405020304" pitchFamily="18" charset="0"/>
                </a:rPr>
                <a:t> van </a:t>
              </a:r>
              <a:r>
                <a:rPr lang="vi-VN" sz="2400" dirty="0" err="1">
                  <a:solidFill>
                    <a:schemeClr val="accent1"/>
                  </a:solidFill>
                  <a:latin typeface="Times New Roman" panose="02020603050405020304" pitchFamily="18" charset="0"/>
                  <a:cs typeface="Times New Roman" panose="02020603050405020304" pitchFamily="18" charset="0"/>
                </a:rPr>
                <a:t>der</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Waals</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giữa</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các</a:t>
              </a:r>
              <a:r>
                <a:rPr lang="vi-VN" sz="2400" dirty="0">
                  <a:solidFill>
                    <a:schemeClr val="accent1"/>
                  </a:solidFill>
                  <a:latin typeface="Times New Roman" panose="02020603050405020304" pitchFamily="18" charset="0"/>
                  <a:cs typeface="Times New Roman" panose="02020603050405020304" pitchFamily="18" charset="0"/>
                </a:rPr>
                <a:t> phân </a:t>
              </a:r>
              <a:r>
                <a:rPr lang="vi-VN" sz="2400" dirty="0" err="1">
                  <a:solidFill>
                    <a:schemeClr val="accent1"/>
                  </a:solidFill>
                  <a:latin typeface="Times New Roman" panose="02020603050405020304" pitchFamily="18" charset="0"/>
                  <a:cs typeface="Times New Roman" panose="02020603050405020304" pitchFamily="18" charset="0"/>
                </a:rPr>
                <a:t>tử</a:t>
              </a:r>
              <a:r>
                <a:rPr lang="vi-VN" sz="2400" dirty="0">
                  <a:solidFill>
                    <a:schemeClr val="accent1"/>
                  </a:solidFill>
                  <a:latin typeface="Times New Roman" panose="02020603050405020304" pitchFamily="18" charset="0"/>
                  <a:cs typeface="Times New Roman" panose="02020603050405020304" pitchFamily="18" charset="0"/>
                </a:rPr>
                <a:t> tăng. </a:t>
              </a:r>
              <a:endParaRPr lang="en-US" sz="2400" dirty="0">
                <a:solidFill>
                  <a:schemeClr val="accent1"/>
                </a:solidFill>
                <a:latin typeface="Times New Roman" panose="02020603050405020304" pitchFamily="18" charset="0"/>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7122162" y="2303353"/>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68474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31894" y="690282"/>
            <a:ext cx="6918673" cy="3884148"/>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95415" y="1377000"/>
            <a:ext cx="6063000" cy="2269660"/>
          </a:xfrm>
          <a:prstGeom prst="rect">
            <a:avLst/>
          </a:prstGeom>
          <a:noFill/>
        </p:spPr>
        <p:txBody>
          <a:bodyPr wrap="square">
            <a:spAutoFit/>
          </a:bodyPr>
          <a:lstStyle/>
          <a:p>
            <a:pPr algn="just">
              <a:lnSpc>
                <a:spcPct val="120000"/>
              </a:lnSpc>
            </a:pPr>
            <a:r>
              <a:rPr lang="vi-VN" sz="2400" dirty="0" err="1">
                <a:solidFill>
                  <a:schemeClr val="accent5"/>
                </a:solidFill>
                <a:latin typeface="Times New Roman" panose="02020603050405020304" pitchFamily="18" charset="0"/>
                <a:cs typeface="Times New Roman" panose="02020603050405020304" pitchFamily="18" charset="0"/>
              </a:rPr>
              <a:t>Các</a:t>
            </a:r>
            <a:r>
              <a:rPr lang="vi-VN" sz="2400" dirty="0">
                <a:solidFill>
                  <a:schemeClr val="accent5"/>
                </a:solidFill>
                <a:latin typeface="Times New Roman" panose="02020603050405020304" pitchFamily="18" charset="0"/>
                <a:cs typeface="Times New Roman" panose="02020603050405020304" pitchFamily="18" charset="0"/>
              </a:rPr>
              <a:t> phân </a:t>
            </a:r>
            <a:r>
              <a:rPr lang="vi-VN" sz="2400" dirty="0" err="1">
                <a:solidFill>
                  <a:schemeClr val="accent5"/>
                </a:solidFill>
                <a:latin typeface="Times New Roman" panose="02020603050405020304" pitchFamily="18" charset="0"/>
                <a:cs typeface="Times New Roman" panose="02020603050405020304" pitchFamily="18" charset="0"/>
              </a:rPr>
              <a:t>tử</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hydrogen</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fluoride</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hình</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thành</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a:solidFill>
                  <a:schemeClr val="accent1"/>
                </a:solidFill>
                <a:latin typeface="Times New Roman" panose="02020603050405020304" pitchFamily="18" charset="0"/>
                <a:cs typeface="Times New Roman" panose="02020603050405020304" pitchFamily="18" charset="0"/>
              </a:rPr>
              <a:t>liên </a:t>
            </a:r>
            <a:r>
              <a:rPr lang="vi-VN" sz="2400" dirty="0" err="1">
                <a:solidFill>
                  <a:schemeClr val="accent1"/>
                </a:solidFill>
                <a:latin typeface="Times New Roman" panose="02020603050405020304" pitchFamily="18" charset="0"/>
                <a:cs typeface="Times New Roman" panose="02020603050405020304" pitchFamily="18" charset="0"/>
              </a:rPr>
              <a:t>kết</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hydrogen</a:t>
            </a:r>
            <a:r>
              <a:rPr lang="vi-VN" sz="2400" dirty="0">
                <a:solidFill>
                  <a:schemeClr val="accent1"/>
                </a:solidFill>
                <a:latin typeface="Times New Roman" panose="02020603050405020304" pitchFamily="18" charset="0"/>
                <a:cs typeface="Times New Roman" panose="02020603050405020304" pitchFamily="18" charset="0"/>
              </a:rPr>
              <a:t> liên phân </a:t>
            </a:r>
            <a:r>
              <a:rPr lang="vi-VN" sz="2400" dirty="0" err="1">
                <a:solidFill>
                  <a:schemeClr val="accent1"/>
                </a:solidFill>
                <a:latin typeface="Times New Roman" panose="02020603050405020304" pitchFamily="18" charset="0"/>
                <a:cs typeface="Times New Roman" panose="02020603050405020304" pitchFamily="18" charset="0"/>
              </a:rPr>
              <a:t>tử</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loại</a:t>
            </a:r>
            <a:r>
              <a:rPr lang="vi-VN" sz="2400" dirty="0">
                <a:solidFill>
                  <a:schemeClr val="accent5"/>
                </a:solidFill>
                <a:latin typeface="Times New Roman" panose="02020603050405020304" pitchFamily="18" charset="0"/>
                <a:cs typeface="Times New Roman" panose="02020603050405020304" pitchFamily="18" charset="0"/>
              </a:rPr>
              <a:t> liên </a:t>
            </a:r>
            <a:r>
              <a:rPr lang="vi-VN" sz="2400" dirty="0" err="1">
                <a:solidFill>
                  <a:schemeClr val="accent5"/>
                </a:solidFill>
                <a:latin typeface="Times New Roman" panose="02020603050405020304" pitchFamily="18" charset="0"/>
                <a:cs typeface="Times New Roman" panose="02020603050405020304" pitchFamily="18" charset="0"/>
              </a:rPr>
              <a:t>kết</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này</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bền</a:t>
            </a:r>
            <a:r>
              <a:rPr lang="vi-VN" sz="2400" dirty="0">
                <a:solidFill>
                  <a:schemeClr val="accent1"/>
                </a:solidFill>
                <a:latin typeface="Times New Roman" panose="02020603050405020304" pitchFamily="18" charset="0"/>
                <a:cs typeface="Times New Roman" panose="02020603050405020304" pitchFamily="18" charset="0"/>
              </a:rPr>
              <a:t> hơn tương </a:t>
            </a:r>
            <a:r>
              <a:rPr lang="vi-VN" sz="2400" dirty="0" err="1">
                <a:solidFill>
                  <a:schemeClr val="accent1"/>
                </a:solidFill>
                <a:latin typeface="Times New Roman" panose="02020603050405020304" pitchFamily="18" charset="0"/>
                <a:cs typeface="Times New Roman" panose="02020603050405020304" pitchFamily="18" charset="0"/>
              </a:rPr>
              <a:t>tác</a:t>
            </a:r>
            <a:r>
              <a:rPr lang="vi-VN" sz="2400" dirty="0">
                <a:solidFill>
                  <a:schemeClr val="accent1"/>
                </a:solidFill>
                <a:latin typeface="Times New Roman" panose="02020603050405020304" pitchFamily="18" charset="0"/>
                <a:cs typeface="Times New Roman" panose="02020603050405020304" pitchFamily="18" charset="0"/>
              </a:rPr>
              <a:t> van </a:t>
            </a:r>
            <a:r>
              <a:rPr lang="vi-VN" sz="2400" dirty="0" err="1">
                <a:solidFill>
                  <a:schemeClr val="accent1"/>
                </a:solidFill>
                <a:latin typeface="Times New Roman" panose="02020603050405020304" pitchFamily="18" charset="0"/>
                <a:cs typeface="Times New Roman" panose="02020603050405020304" pitchFamily="18" charset="0"/>
              </a:rPr>
              <a:t>der</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Waals</a:t>
            </a:r>
            <a:r>
              <a:rPr lang="vi-VN" sz="2400" dirty="0">
                <a:solidFill>
                  <a:schemeClr val="accent5"/>
                </a:solidFill>
                <a:latin typeface="Times New Roman" panose="02020603050405020304" pitchFamily="18" charset="0"/>
                <a:cs typeface="Times New Roman" panose="02020603050405020304" pitchFamily="18" charset="0"/>
              </a:rPr>
              <a:t>, nên </a:t>
            </a:r>
            <a:r>
              <a:rPr lang="vi-VN" sz="2400" dirty="0" err="1">
                <a:solidFill>
                  <a:schemeClr val="accent1"/>
                </a:solidFill>
                <a:latin typeface="Times New Roman" panose="02020603050405020304" pitchFamily="18" charset="0"/>
                <a:cs typeface="Times New Roman" panose="02020603050405020304" pitchFamily="18" charset="0"/>
              </a:rPr>
              <a:t>nhiệt</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độ</a:t>
            </a:r>
            <a:r>
              <a:rPr lang="vi-VN" sz="2400" dirty="0">
                <a:solidFill>
                  <a:schemeClr val="accent1"/>
                </a:solidFill>
                <a:latin typeface="Times New Roman" panose="02020603050405020304" pitchFamily="18" charset="0"/>
                <a:cs typeface="Times New Roman" panose="02020603050405020304" pitchFamily="18" charset="0"/>
              </a:rPr>
              <a:t> sôi </a:t>
            </a:r>
            <a:r>
              <a:rPr lang="vi-VN" sz="2400" dirty="0" err="1">
                <a:solidFill>
                  <a:schemeClr val="accent5"/>
                </a:solidFill>
                <a:latin typeface="Times New Roman" panose="02020603050405020304" pitchFamily="18" charset="0"/>
                <a:cs typeface="Times New Roman" panose="02020603050405020304" pitchFamily="18" charset="0"/>
              </a:rPr>
              <a:t>của</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hydrogen</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fluoride</a:t>
            </a:r>
            <a:r>
              <a:rPr lang="vi-VN" sz="2400" dirty="0">
                <a:solidFill>
                  <a:schemeClr val="accent1"/>
                </a:solidFill>
                <a:latin typeface="Times New Roman" panose="02020603050405020304" pitchFamily="18" charset="0"/>
                <a:cs typeface="Times New Roman" panose="02020603050405020304" pitchFamily="18" charset="0"/>
              </a:rPr>
              <a:t> cao </a:t>
            </a:r>
            <a:r>
              <a:rPr lang="vi-VN" sz="2400" dirty="0" err="1">
                <a:solidFill>
                  <a:schemeClr val="accent1"/>
                </a:solidFill>
                <a:latin typeface="Times New Roman" panose="02020603050405020304" pitchFamily="18" charset="0"/>
                <a:cs typeface="Times New Roman" panose="02020603050405020304" pitchFamily="18" charset="0"/>
              </a:rPr>
              <a:t>bất</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thường</a:t>
            </a:r>
            <a:r>
              <a:rPr lang="vi-VN" sz="2400" dirty="0">
                <a:solidFill>
                  <a:schemeClr val="accent5"/>
                </a:solidFill>
                <a:latin typeface="Times New Roman" panose="02020603050405020304" pitchFamily="18" charset="0"/>
                <a:cs typeface="Times New Roman" panose="02020603050405020304" pitchFamily="18" charset="0"/>
              </a:rPr>
              <a:t> so </a:t>
            </a:r>
            <a:r>
              <a:rPr lang="vi-VN" sz="2400" dirty="0" err="1">
                <a:solidFill>
                  <a:schemeClr val="accent5"/>
                </a:solidFill>
                <a:latin typeface="Times New Roman" panose="02020603050405020304" pitchFamily="18" charset="0"/>
                <a:cs typeface="Times New Roman" panose="02020603050405020304" pitchFamily="18" charset="0"/>
              </a:rPr>
              <a:t>với</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các</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hydrogen</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1"/>
                </a:solidFill>
                <a:latin typeface="Times New Roman" panose="02020603050405020304" pitchFamily="18" charset="0"/>
                <a:cs typeface="Times New Roman" panose="02020603050405020304" pitchFamily="18" charset="0"/>
              </a:rPr>
              <a:t>halide</a:t>
            </a:r>
            <a:r>
              <a:rPr lang="vi-VN" sz="2400" dirty="0">
                <a:solidFill>
                  <a:schemeClr val="accent1"/>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còn</a:t>
            </a:r>
            <a:r>
              <a:rPr lang="vi-VN" sz="2400" dirty="0">
                <a:solidFill>
                  <a:schemeClr val="accent5"/>
                </a:solidFill>
                <a:latin typeface="Times New Roman" panose="02020603050405020304" pitchFamily="18" charset="0"/>
                <a:cs typeface="Times New Roman" panose="02020603050405020304" pitchFamily="18" charset="0"/>
              </a:rPr>
              <a:t> </a:t>
            </a:r>
            <a:r>
              <a:rPr lang="vi-VN" sz="2400" dirty="0" err="1">
                <a:solidFill>
                  <a:schemeClr val="accent5"/>
                </a:solidFill>
                <a:latin typeface="Times New Roman" panose="02020603050405020304" pitchFamily="18" charset="0"/>
                <a:cs typeface="Times New Roman" panose="02020603050405020304" pitchFamily="18" charset="0"/>
              </a:rPr>
              <a:t>lại</a:t>
            </a:r>
            <a:r>
              <a:rPr lang="vi-VN" sz="2400" dirty="0">
                <a:solidFill>
                  <a:schemeClr val="accent5"/>
                </a:solidFill>
                <a:latin typeface="Times New Roman" panose="02020603050405020304" pitchFamily="18" charset="0"/>
                <a:cs typeface="Times New Roman" panose="02020603050405020304" pitchFamily="18" charset="0"/>
              </a:rPr>
              <a:t>.</a:t>
            </a:r>
            <a:endParaRPr lang="en-US" sz="1800" dirty="0">
              <a:solidFill>
                <a:schemeClr val="accent5"/>
              </a:solidFill>
              <a:latin typeface="Times New Roman" panose="02020603050405020304" pitchFamily="18" charset="0"/>
              <a:cs typeface="Times New Roman" panose="02020603050405020304" pitchFamily="18" charset="0"/>
            </a:endParaRPr>
          </a:p>
        </p:txBody>
      </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70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7474" y="2118629"/>
            <a:ext cx="4071326" cy="2670203"/>
            <a:chOff x="100259" y="1707002"/>
            <a:chExt cx="4071326" cy="2670203"/>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100259" y="1707002"/>
              <a:ext cx="4071326" cy="2670203"/>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68403" y="1930871"/>
              <a:ext cx="3702830" cy="2088264"/>
            </a:xfrm>
            <a:prstGeom prst="rect">
              <a:avLst/>
            </a:prstGeom>
            <a:noFill/>
          </p:spPr>
          <p:txBody>
            <a:bodyPr wrap="square">
              <a:spAutoFit/>
            </a:bodyPr>
            <a:lstStyle/>
            <a:p>
              <a:pPr algn="just">
                <a:lnSpc>
                  <a:spcPct val="120000"/>
                </a:lnSpc>
              </a:pPr>
              <a:r>
                <a:rPr lang="vi-VN" sz="2200" dirty="0">
                  <a:solidFill>
                    <a:schemeClr val="tx1"/>
                  </a:solidFill>
                  <a:latin typeface="Times New Roman" panose="02020603050405020304" pitchFamily="18" charset="0"/>
                  <a:cs typeface="Times New Roman" panose="02020603050405020304" pitchFamily="18" charset="0"/>
                </a:rPr>
                <a:t>Thông tin trong </a:t>
              </a:r>
              <a:r>
                <a:rPr lang="vi-VN" sz="2200" dirty="0" err="1">
                  <a:solidFill>
                    <a:schemeClr val="tx1"/>
                  </a:solidFill>
                  <a:latin typeface="Times New Roman" panose="02020603050405020304" pitchFamily="18" charset="0"/>
                  <a:cs typeface="Times New Roman" panose="02020603050405020304" pitchFamily="18" charset="0"/>
                </a:rPr>
                <a:t>Bảng</a:t>
              </a:r>
              <a:r>
                <a:rPr lang="vi-VN" sz="2200" dirty="0">
                  <a:solidFill>
                    <a:schemeClr val="tx1"/>
                  </a:solidFill>
                  <a:latin typeface="Times New Roman" panose="02020603050405020304" pitchFamily="18" charset="0"/>
                  <a:cs typeface="Times New Roman" panose="02020603050405020304" pitchFamily="18" charset="0"/>
                </a:rPr>
                <a:t> 18.1 cho </a:t>
              </a:r>
              <a:r>
                <a:rPr lang="vi-VN" sz="2200" dirty="0" err="1">
                  <a:solidFill>
                    <a:schemeClr val="tx1"/>
                  </a:solidFill>
                  <a:latin typeface="Times New Roman" panose="02020603050405020304" pitchFamily="18" charset="0"/>
                  <a:cs typeface="Times New Roman" panose="02020603050405020304" pitchFamily="18" charset="0"/>
                </a:rPr>
                <a:t>biết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độ</a:t>
              </a:r>
              <a:r>
                <a:rPr lang="vi-VN" sz="2200" dirty="0">
                  <a:solidFill>
                    <a:schemeClr val="tx1"/>
                  </a:solidFill>
                  <a:latin typeface="Times New Roman" panose="02020603050405020304" pitchFamily="18" charset="0"/>
                  <a:cs typeface="Times New Roman" panose="02020603050405020304" pitchFamily="18" charset="0"/>
                </a:rPr>
                <a:t> tan </a:t>
              </a:r>
              <a:r>
                <a:rPr lang="vi-VN" sz="2200" dirty="0" err="1">
                  <a:solidFill>
                    <a:schemeClr val="tx1"/>
                  </a:solidFill>
                  <a:latin typeface="Times New Roman" panose="02020603050405020304" pitchFamily="18" charset="0"/>
                  <a:cs typeface="Times New Roman" panose="02020603050405020304" pitchFamily="18" charset="0"/>
                </a:rPr>
                <a:t>của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hydrogen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fluoride</a:t>
              </a:r>
              <a:r>
                <a:rPr lang="vi-VN" sz="2200" dirty="0">
                  <a:solidFill>
                    <a:schemeClr val="tx1"/>
                  </a:solidFill>
                  <a:latin typeface="Times New Roman" panose="02020603050405020304" pitchFamily="18" charset="0"/>
                  <a:cs typeface="Times New Roman" panose="02020603050405020304" pitchFamily="18" charset="0"/>
                </a:rPr>
                <a:t> trong </a:t>
              </a:r>
              <a:r>
                <a:rPr lang="vi-VN" sz="2200" dirty="0" err="1">
                  <a:solidFill>
                    <a:schemeClr val="tx1"/>
                  </a:solidFill>
                  <a:latin typeface="Times New Roman" panose="02020603050405020304" pitchFamily="18" charset="0"/>
                  <a:cs typeface="Times New Roman" panose="02020603050405020304" pitchFamily="18" charset="0"/>
                </a:rPr>
                <a:t>nước</a:t>
              </a:r>
              <a:r>
                <a:rPr lang="vi-VN" sz="2200" dirty="0">
                  <a:solidFill>
                    <a:schemeClr val="tx1"/>
                  </a:solidFill>
                  <a:latin typeface="Times New Roman" panose="02020603050405020304" pitchFamily="18" charset="0"/>
                  <a:cs typeface="Times New Roman" panose="02020603050405020304" pitchFamily="18" charset="0"/>
                </a:rPr>
                <a:t> ở 0</a:t>
              </a:r>
              <a:r>
                <a:rPr lang="vi-VN" sz="2200" baseline="30000" dirty="0">
                  <a:solidFill>
                    <a:schemeClr val="tx1"/>
                  </a:solidFill>
                  <a:latin typeface="Times New Roman" panose="02020603050405020304" pitchFamily="18" charset="0"/>
                  <a:cs typeface="Times New Roman" panose="02020603050405020304" pitchFamily="18" charset="0"/>
                </a:rPr>
                <a:t>o</a:t>
              </a:r>
              <a:r>
                <a:rPr lang="vi-VN" sz="2200" dirty="0">
                  <a:solidFill>
                    <a:schemeClr val="tx1"/>
                  </a:solidFill>
                  <a:latin typeface="Times New Roman" panose="02020603050405020304" pitchFamily="18" charset="0"/>
                  <a:cs typeface="Times New Roman" panose="02020603050405020304" pitchFamily="18" charset="0"/>
                </a:rPr>
                <a:t>C </a:t>
              </a:r>
              <a:r>
                <a:rPr lang="vi-VN" sz="2200" dirty="0" err="1">
                  <a:solidFill>
                    <a:schemeClr val="tx1"/>
                  </a:solidFill>
                  <a:latin typeface="Times New Roman" panose="02020603050405020304" pitchFamily="18" charset="0"/>
                  <a:cs typeface="Times New Roman" panose="02020603050405020304" pitchFamily="18" charset="0"/>
                </a:rPr>
                <a:t>là</a:t>
              </a:r>
              <a:r>
                <a:rPr lang="vi-VN" sz="2200" dirty="0">
                  <a:solidFill>
                    <a:schemeClr val="tx1"/>
                  </a:solidFill>
                  <a:latin typeface="Times New Roman" panose="02020603050405020304" pitchFamily="18" charset="0"/>
                  <a:cs typeface="Times New Roman" panose="02020603050405020304" pitchFamily="18" charset="0"/>
                </a:rPr>
                <a:t> vô </a:t>
              </a:r>
              <a:r>
                <a:rPr lang="vi-VN" sz="2200" dirty="0" err="1">
                  <a:solidFill>
                    <a:schemeClr val="tx1"/>
                  </a:solidFill>
                  <a:latin typeface="Times New Roman" panose="02020603050405020304" pitchFamily="18" charset="0"/>
                  <a:cs typeface="Times New Roman" panose="02020603050405020304" pitchFamily="18" charset="0"/>
                </a:rPr>
                <a:t>hạn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Giải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thích</a:t>
              </a:r>
              <a:r>
                <a:rPr lang="vi-VN" sz="2200" dirty="0">
                  <a:solidFill>
                    <a:schemeClr val="tx1"/>
                  </a:solidFill>
                  <a:latin typeface="Times New Roman" panose="02020603050405020304" pitchFamily="18" charset="0"/>
                  <a:cs typeface="Times New Roman" panose="02020603050405020304" pitchFamily="18" charset="0"/>
                </a:rPr>
                <a:t> nguyên nhân </a:t>
              </a:r>
              <a:r>
                <a:rPr lang="vi-VN" sz="2200" dirty="0" err="1">
                  <a:solidFill>
                    <a:schemeClr val="tx1"/>
                  </a:solidFill>
                  <a:latin typeface="Times New Roman" panose="02020603050405020304" pitchFamily="18" charset="0"/>
                  <a:cs typeface="Times New Roman" panose="02020603050405020304" pitchFamily="18" charset="0"/>
                </a:rPr>
                <a:t>dẫn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đến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tính</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chất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này</a:t>
              </a:r>
              <a:r>
                <a:rPr lang="vi-VN" sz="220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0CD9CC46-326D-5859-57D2-3D9BBC8FA41E}"/>
              </a:ext>
            </a:extLst>
          </p:cNvPr>
          <p:cNvGrpSpPr/>
          <p:nvPr/>
        </p:nvGrpSpPr>
        <p:grpSpPr>
          <a:xfrm>
            <a:off x="3973316" y="1203237"/>
            <a:ext cx="4856733" cy="2379473"/>
            <a:chOff x="914400" y="1210235"/>
            <a:chExt cx="6010835" cy="2944906"/>
          </a:xfrm>
        </p:grpSpPr>
        <p:pic>
          <p:nvPicPr>
            <p:cNvPr id="4" name="Picture 3">
              <a:extLst>
                <a:ext uri="{FF2B5EF4-FFF2-40B4-BE49-F238E27FC236}">
                  <a16:creationId xmlns:a16="http://schemas.microsoft.com/office/drawing/2014/main" id="{5C63882A-C848-573E-DD46-0ABB5DB37A27}"/>
                </a:ext>
              </a:extLst>
            </p:cNvPr>
            <p:cNvPicPr>
              <a:picLocks noChangeAspect="1"/>
            </p:cNvPicPr>
            <p:nvPr/>
          </p:nvPicPr>
          <p:blipFill rotWithShape="1">
            <a:blip r:embed="rId2"/>
            <a:srcRect l="801" t="3093" r="1650" b="3093"/>
            <a:stretch/>
          </p:blipFill>
          <p:spPr>
            <a:xfrm>
              <a:off x="1035423" y="1362692"/>
              <a:ext cx="5739233" cy="2631084"/>
            </a:xfrm>
            <a:prstGeom prst="rect">
              <a:avLst/>
            </a:prstGeom>
          </p:spPr>
        </p:pic>
        <p:sp>
          <p:nvSpPr>
            <p:cNvPr id="5" name="Rectangle 4">
              <a:extLst>
                <a:ext uri="{FF2B5EF4-FFF2-40B4-BE49-F238E27FC236}">
                  <a16:creationId xmlns:a16="http://schemas.microsoft.com/office/drawing/2014/main" id="{EBFC1B06-29A1-5DBB-D96D-FF2E61706DC7}"/>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3"/>
          <a:stretch>
            <a:fillRect/>
          </a:stretch>
        </p:blipFill>
        <p:spPr>
          <a:xfrm>
            <a:off x="6904672" y="3289257"/>
            <a:ext cx="1982387" cy="1982387"/>
          </a:xfrm>
          <a:prstGeom prst="rect">
            <a:avLst/>
          </a:prstGeom>
        </p:spPr>
      </p:pic>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Times New Roman" panose="02020603050405020304" pitchFamily="18" charset="0"/>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6"/>
            <a:stretch>
              <a:fillRect/>
            </a:stretch>
          </p:blipFill>
          <p:spPr>
            <a:xfrm>
              <a:off x="598924" y="475136"/>
              <a:ext cx="775741" cy="775741"/>
            </a:xfrm>
            <a:prstGeom prst="rect">
              <a:avLst/>
            </a:prstGeom>
          </p:spPr>
        </p:pic>
      </p:grpSp>
    </p:spTree>
    <p:extLst>
      <p:ext uri="{BB962C8B-B14F-4D97-AF65-F5344CB8AC3E}">
        <p14:creationId xmlns:p14="http://schemas.microsoft.com/office/powerpoint/2010/main" val="972078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53814" y="1663809"/>
            <a:ext cx="7372349" cy="1815882"/>
          </a:xfrm>
          <a:prstGeom prst="rect">
            <a:avLst/>
          </a:prstGeom>
          <a:noFill/>
        </p:spPr>
        <p:txBody>
          <a:bodyPr wrap="square">
            <a:spAutoFit/>
          </a:bodyPr>
          <a:lstStyle/>
          <a:p>
            <a:pPr algn="just"/>
            <a:r>
              <a:rPr lang="vi-VN" sz="2800" dirty="0" err="1">
                <a:solidFill>
                  <a:schemeClr val="tx1"/>
                </a:solidFill>
                <a:latin typeface="Times New Roman" panose="02020603050405020304" pitchFamily="18" charset="0"/>
                <a:cs typeface="Times New Roman" panose="02020603050405020304" pitchFamily="18" charset="0"/>
              </a:rPr>
              <a:t>Fluorine</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là</a:t>
            </a:r>
            <a:r>
              <a:rPr lang="vi-VN" sz="2800" dirty="0">
                <a:solidFill>
                  <a:schemeClr val="tx1"/>
                </a:solidFill>
                <a:latin typeface="Times New Roman" panose="02020603050405020304" pitchFamily="18" charset="0"/>
                <a:cs typeface="Times New Roman" panose="02020603050405020304" pitchFamily="18" charset="0"/>
              </a:rPr>
              <a:t> nguyên </a:t>
            </a:r>
            <a:r>
              <a:rPr lang="vi-VN" sz="2800" dirty="0" err="1">
                <a:solidFill>
                  <a:schemeClr val="tx1"/>
                </a:solidFill>
                <a:latin typeface="Times New Roman" panose="02020603050405020304" pitchFamily="18" charset="0"/>
                <a:cs typeface="Times New Roman" panose="02020603050405020304" pitchFamily="18" charset="0"/>
              </a:rPr>
              <a:t>tố</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có</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độ</a:t>
            </a:r>
            <a:r>
              <a:rPr lang="vi-VN" sz="2800" dirty="0">
                <a:solidFill>
                  <a:schemeClr val="tx1"/>
                </a:solidFill>
                <a:latin typeface="Times New Roman" panose="02020603050405020304" pitchFamily="18" charset="0"/>
                <a:cs typeface="Times New Roman" panose="02020603050405020304" pitchFamily="18" charset="0"/>
              </a:rPr>
              <a:t> âm </a:t>
            </a:r>
            <a:r>
              <a:rPr lang="vi-VN" sz="2800" dirty="0" err="1">
                <a:solidFill>
                  <a:schemeClr val="tx1"/>
                </a:solidFill>
                <a:latin typeface="Times New Roman" panose="02020603050405020304" pitchFamily="18" charset="0"/>
                <a:cs typeface="Times New Roman" panose="02020603050405020304" pitchFamily="18" charset="0"/>
              </a:rPr>
              <a:t>điện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lớn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nhất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 Liên </a:t>
            </a:r>
            <a:r>
              <a:rPr lang="vi-VN" sz="2800" dirty="0" err="1">
                <a:solidFill>
                  <a:schemeClr val="tx1"/>
                </a:solidFill>
                <a:latin typeface="Times New Roman" panose="02020603050405020304" pitchFamily="18" charset="0"/>
                <a:cs typeface="Times New Roman" panose="02020603050405020304" pitchFamily="18" charset="0"/>
              </a:rPr>
              <a:t>kết</a:t>
            </a:r>
            <a:r>
              <a:rPr lang="vi-VN" sz="2800" dirty="0">
                <a:solidFill>
                  <a:schemeClr val="tx1"/>
                </a:solidFill>
                <a:latin typeface="Times New Roman" panose="02020603050405020304" pitchFamily="18" charset="0"/>
                <a:cs typeface="Times New Roman" panose="02020603050405020304" pitchFamily="18" charset="0"/>
              </a:rPr>
              <a:t> H-F phân </a:t>
            </a:r>
            <a:r>
              <a:rPr lang="vi-VN" sz="2800" dirty="0" err="1">
                <a:solidFill>
                  <a:schemeClr val="tx1"/>
                </a:solidFill>
                <a:latin typeface="Times New Roman" panose="02020603050405020304" pitchFamily="18" charset="0"/>
                <a:cs typeface="Times New Roman" panose="02020603050405020304" pitchFamily="18" charset="0"/>
              </a:rPr>
              <a:t>cực</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mạnh</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nhất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Tạo</a:t>
            </a:r>
            <a:r>
              <a:rPr lang="vi-VN" sz="2800" dirty="0">
                <a:solidFill>
                  <a:schemeClr val="tx1"/>
                </a:solidFill>
                <a:latin typeface="Times New Roman" panose="02020603050405020304" pitchFamily="18" charset="0"/>
                <a:cs typeface="Times New Roman" panose="02020603050405020304" pitchFamily="18" charset="0"/>
              </a:rPr>
              <a:t> liên </a:t>
            </a:r>
            <a:r>
              <a:rPr lang="vi-VN" sz="2800" dirty="0" err="1">
                <a:solidFill>
                  <a:schemeClr val="tx1"/>
                </a:solidFill>
                <a:latin typeface="Times New Roman" panose="02020603050405020304" pitchFamily="18" charset="0"/>
                <a:cs typeface="Times New Roman" panose="02020603050405020304" pitchFamily="18" charset="0"/>
              </a:rPr>
              <a:t>kết</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hydrogen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bền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với</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các</a:t>
            </a:r>
            <a:r>
              <a:rPr lang="vi-VN" sz="2800" dirty="0">
                <a:solidFill>
                  <a:schemeClr val="tx1"/>
                </a:solidFill>
                <a:latin typeface="Times New Roman" panose="02020603050405020304" pitchFamily="18" charset="0"/>
                <a:cs typeface="Times New Roman" panose="02020603050405020304" pitchFamily="18" charset="0"/>
              </a:rPr>
              <a:t> phân </a:t>
            </a:r>
            <a:r>
              <a:rPr lang="vi-VN" sz="2800" dirty="0" err="1">
                <a:solidFill>
                  <a:schemeClr val="tx1"/>
                </a:solidFill>
                <a:latin typeface="Times New Roman" panose="02020603050405020304" pitchFamily="18" charset="0"/>
                <a:cs typeface="Times New Roman" panose="02020603050405020304" pitchFamily="18" charset="0"/>
              </a:rPr>
              <a:t>tử</a:t>
            </a:r>
            <a:r>
              <a:rPr lang="vi-VN" sz="2800" dirty="0">
                <a:solidFill>
                  <a:schemeClr val="tx1"/>
                </a:solidFill>
                <a:latin typeface="Times New Roman" panose="02020603050405020304" pitchFamily="18" charset="0"/>
                <a:cs typeface="Times New Roman" panose="02020603050405020304" pitchFamily="18" charset="0"/>
              </a:rPr>
              <a:t> H</a:t>
            </a:r>
            <a:r>
              <a:rPr lang="vi-VN" sz="2800" baseline="-25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O ⇒ </a:t>
            </a:r>
            <a:r>
              <a:rPr lang="vi-VN" sz="2800" dirty="0" err="1">
                <a:solidFill>
                  <a:schemeClr val="tx1"/>
                </a:solidFill>
                <a:latin typeface="Times New Roman" panose="02020603050405020304" pitchFamily="18" charset="0"/>
                <a:cs typeface="Times New Roman" panose="02020603050405020304" pitchFamily="18" charset="0"/>
              </a:rPr>
              <a:t>hydrogen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err="1">
                <a:solidFill>
                  <a:schemeClr val="tx1"/>
                </a:solidFill>
                <a:latin typeface="Times New Roman" panose="02020603050405020304" pitchFamily="18" charset="0"/>
                <a:cs typeface="Times New Roman" panose="02020603050405020304" pitchFamily="18" charset="0"/>
              </a:rPr>
              <a:t>fluoride</a:t>
            </a:r>
            <a:r>
              <a:rPr lang="vi-VN" sz="2800" dirty="0">
                <a:solidFill>
                  <a:schemeClr val="tx1"/>
                </a:solidFill>
                <a:latin typeface="Times New Roman" panose="02020603050405020304" pitchFamily="18" charset="0"/>
                <a:cs typeface="Times New Roman" panose="02020603050405020304" pitchFamily="18" charset="0"/>
              </a:rPr>
              <a:t> (HF) tan vô </a:t>
            </a:r>
            <a:r>
              <a:rPr lang="vi-VN" sz="2800" dirty="0" err="1">
                <a:solidFill>
                  <a:schemeClr val="tx1"/>
                </a:solidFill>
                <a:latin typeface="Times New Roman" panose="02020603050405020304" pitchFamily="18" charset="0"/>
                <a:cs typeface="Times New Roman" panose="02020603050405020304" pitchFamily="18" charset="0"/>
              </a:rPr>
              <a:t>hạn</a:t>
            </a:r>
            <a:r>
              <a:rPr lang="vi-VN" sz="2800" dirty="0">
                <a:solidFill>
                  <a:schemeClr val="tx1"/>
                </a:solidFill>
                <a:latin typeface="Times New Roman" panose="02020603050405020304" pitchFamily="18" charset="0"/>
                <a:cs typeface="Times New Roman" panose="02020603050405020304" pitchFamily="18" charset="0"/>
              </a:rPr>
              <a:t> trong </a:t>
            </a:r>
            <a:r>
              <a:rPr lang="vi-VN" sz="2800" dirty="0" err="1">
                <a:solidFill>
                  <a:schemeClr val="tx1"/>
                </a:solidFill>
                <a:latin typeface="Times New Roman" panose="02020603050405020304" pitchFamily="18" charset="0"/>
                <a:cs typeface="Times New Roman" panose="02020603050405020304" pitchFamily="18" charset="0"/>
              </a:rPr>
              <a:t>nước</a:t>
            </a:r>
            <a:r>
              <a:rPr lang="vi-VN" sz="2800" dirty="0">
                <a:solidFill>
                  <a:schemeClr val="tx1"/>
                </a:solidFill>
                <a:latin typeface="Times New Roman" panose="02020603050405020304" pitchFamily="18" charset="0"/>
                <a:cs typeface="Times New Roman" panose="02020603050405020304" pitchFamily="18" charset="0"/>
              </a:rPr>
              <a:t>.</a:t>
            </a:r>
            <a:endParaRPr lang="en-US" sz="2800" b="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27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59003" y="2184508"/>
            <a:ext cx="5574638"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solidFill>
                  <a:schemeClr val="tx2">
                    <a:lumMod val="25000"/>
                  </a:schemeClr>
                </a:solidFill>
                <a:latin typeface="Times New Roman" panose="02020603050405020304" pitchFamily="18" charset="0"/>
                <a:cs typeface="Times New Roman" panose="02020603050405020304" pitchFamily="18" charset="0"/>
              </a:rPr>
              <a:t>HYDROHALIC ACID</a:t>
            </a:r>
            <a:endParaRPr lang="en-US" sz="9600" dirty="0">
              <a:solidFill>
                <a:schemeClr val="tx2">
                  <a:lumMod val="25000"/>
                </a:schemeClr>
              </a:solidFill>
              <a:latin typeface="Times New Roman" panose="02020603050405020304" pitchFamily="18" charset="0"/>
              <a:cs typeface="Times New Roman" panose="02020603050405020304" pitchFamily="18" charset="0"/>
            </a:endParaRP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a:t>
            </a:r>
            <a:r>
              <a:rPr lang="vi-VN" dirty="0">
                <a:latin typeface="Times New Roman" panose="02020603050405020304" pitchFamily="18" charset="0"/>
                <a:cs typeface="Times New Roman" panose="02020603050405020304" pitchFamily="18" charset="0"/>
              </a:rPr>
              <a:t>2</a:t>
            </a:r>
            <a:endParaRPr dirty="0">
              <a:latin typeface="Times New Roman" panose="02020603050405020304" pitchFamily="18" charset="0"/>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844100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p:cTn id="7" dur="500" fill="hold"/>
                                        <p:tgtEl>
                                          <p:spTgt spid="707"/>
                                        </p:tgtEl>
                                        <p:attrNameLst>
                                          <p:attrName>ppt_w</p:attrName>
                                        </p:attrNameLst>
                                      </p:cBhvr>
                                      <p:tavLst>
                                        <p:tav tm="0">
                                          <p:val>
                                            <p:fltVal val="0"/>
                                          </p:val>
                                        </p:tav>
                                        <p:tav tm="100000">
                                          <p:val>
                                            <p:strVal val="#ppt_w"/>
                                          </p:val>
                                        </p:tav>
                                      </p:tavLst>
                                    </p:anim>
                                    <p:anim calcmode="lin" valueType="num">
                                      <p:cBhvr>
                                        <p:cTn id="8" dur="500" fill="hold"/>
                                        <p:tgtEl>
                                          <p:spTgt spid="707"/>
                                        </p:tgtEl>
                                        <p:attrNameLst>
                                          <p:attrName>ppt_h</p:attrName>
                                        </p:attrNameLst>
                                      </p:cBhvr>
                                      <p:tavLst>
                                        <p:tav tm="0">
                                          <p:val>
                                            <p:fltVal val="0"/>
                                          </p:val>
                                        </p:tav>
                                        <p:tav tm="100000">
                                          <p:val>
                                            <p:strVal val="#ppt_h"/>
                                          </p:val>
                                        </p:tav>
                                      </p:tavLst>
                                    </p:anim>
                                    <p:animEffect transition="in" filter="fade">
                                      <p:cBhvr>
                                        <p:cTn id="9" dur="500"/>
                                        <p:tgtEl>
                                          <p:spTgt spid="707"/>
                                        </p:tgtEl>
                                      </p:cBhvr>
                                    </p:animEffect>
                                  </p:childTnLst>
                                </p:cTn>
                              </p:par>
                              <p:par>
                                <p:cTn id="10" presetID="53" presetClass="entr" presetSubtype="16" fill="hold" nodeType="withEffect">
                                  <p:stCondLst>
                                    <p:cond delay="0"/>
                                  </p:stCondLst>
                                  <p:childTnLst>
                                    <p:set>
                                      <p:cBhvr>
                                        <p:cTn id="11" dur="1" fill="hold">
                                          <p:stCondLst>
                                            <p:cond delay="0"/>
                                          </p:stCondLst>
                                        </p:cTn>
                                        <p:tgtEl>
                                          <p:spTgt spid="759"/>
                                        </p:tgtEl>
                                        <p:attrNameLst>
                                          <p:attrName>style.visibility</p:attrName>
                                        </p:attrNameLst>
                                      </p:cBhvr>
                                      <p:to>
                                        <p:strVal val="visible"/>
                                      </p:to>
                                    </p:set>
                                    <p:anim calcmode="lin" valueType="num">
                                      <p:cBhvr>
                                        <p:cTn id="12" dur="500" fill="hold"/>
                                        <p:tgtEl>
                                          <p:spTgt spid="759"/>
                                        </p:tgtEl>
                                        <p:attrNameLst>
                                          <p:attrName>ppt_w</p:attrName>
                                        </p:attrNameLst>
                                      </p:cBhvr>
                                      <p:tavLst>
                                        <p:tav tm="0">
                                          <p:val>
                                            <p:fltVal val="0"/>
                                          </p:val>
                                        </p:tav>
                                        <p:tav tm="100000">
                                          <p:val>
                                            <p:strVal val="#ppt_w"/>
                                          </p:val>
                                        </p:tav>
                                      </p:tavLst>
                                    </p:anim>
                                    <p:anim calcmode="lin" valueType="num">
                                      <p:cBhvr>
                                        <p:cTn id="13" dur="500" fill="hold"/>
                                        <p:tgtEl>
                                          <p:spTgt spid="759"/>
                                        </p:tgtEl>
                                        <p:attrNameLst>
                                          <p:attrName>ppt_h</p:attrName>
                                        </p:attrNameLst>
                                      </p:cBhvr>
                                      <p:tavLst>
                                        <p:tav tm="0">
                                          <p:val>
                                            <p:fltVal val="0"/>
                                          </p:val>
                                        </p:tav>
                                        <p:tav tm="100000">
                                          <p:val>
                                            <p:strVal val="#ppt_h"/>
                                          </p:val>
                                        </p:tav>
                                      </p:tavLst>
                                    </p:anim>
                                    <p:animEffect transition="in" filter="fade">
                                      <p:cBhvr>
                                        <p:cTn id="14" dur="500"/>
                                        <p:tgtEl>
                                          <p:spTgt spid="75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2"/>
                                        </p:tgtEl>
                                        <p:attrNameLst>
                                          <p:attrName>style.visibility</p:attrName>
                                        </p:attrNameLst>
                                      </p:cBhvr>
                                      <p:to>
                                        <p:strVal val="visible"/>
                                      </p:to>
                                    </p:set>
                                    <p:anim calcmode="lin" valueType="num">
                                      <p:cBhvr>
                                        <p:cTn id="17" dur="500" fill="hold"/>
                                        <p:tgtEl>
                                          <p:spTgt spid="762"/>
                                        </p:tgtEl>
                                        <p:attrNameLst>
                                          <p:attrName>ppt_w</p:attrName>
                                        </p:attrNameLst>
                                      </p:cBhvr>
                                      <p:tavLst>
                                        <p:tav tm="0">
                                          <p:val>
                                            <p:fltVal val="0"/>
                                          </p:val>
                                        </p:tav>
                                        <p:tav tm="100000">
                                          <p:val>
                                            <p:strVal val="#ppt_w"/>
                                          </p:val>
                                        </p:tav>
                                      </p:tavLst>
                                    </p:anim>
                                    <p:anim calcmode="lin" valueType="num">
                                      <p:cBhvr>
                                        <p:cTn id="18" dur="500" fill="hold"/>
                                        <p:tgtEl>
                                          <p:spTgt spid="762"/>
                                        </p:tgtEl>
                                        <p:attrNameLst>
                                          <p:attrName>ppt_h</p:attrName>
                                        </p:attrNameLst>
                                      </p:cBhvr>
                                      <p:tavLst>
                                        <p:tav tm="0">
                                          <p:val>
                                            <p:fltVal val="0"/>
                                          </p:val>
                                        </p:tav>
                                        <p:tav tm="100000">
                                          <p:val>
                                            <p:strVal val="#ppt_h"/>
                                          </p:val>
                                        </p:tav>
                                      </p:tavLst>
                                    </p:anim>
                                    <p:animEffect transition="in" filter="fade">
                                      <p:cBhvr>
                                        <p:cTn id="19" dur="500"/>
                                        <p:tgtEl>
                                          <p:spTgt spid="76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3"/>
                                        </p:tgtEl>
                                        <p:attrNameLst>
                                          <p:attrName>style.visibility</p:attrName>
                                        </p:attrNameLst>
                                      </p:cBhvr>
                                      <p:to>
                                        <p:strVal val="visible"/>
                                      </p:to>
                                    </p:set>
                                    <p:anim calcmode="lin" valueType="num">
                                      <p:cBhvr>
                                        <p:cTn id="22" dur="500" fill="hold"/>
                                        <p:tgtEl>
                                          <p:spTgt spid="763"/>
                                        </p:tgtEl>
                                        <p:attrNameLst>
                                          <p:attrName>ppt_w</p:attrName>
                                        </p:attrNameLst>
                                      </p:cBhvr>
                                      <p:tavLst>
                                        <p:tav tm="0">
                                          <p:val>
                                            <p:fltVal val="0"/>
                                          </p:val>
                                        </p:tav>
                                        <p:tav tm="100000">
                                          <p:val>
                                            <p:strVal val="#ppt_w"/>
                                          </p:val>
                                        </p:tav>
                                      </p:tavLst>
                                    </p:anim>
                                    <p:anim calcmode="lin" valueType="num">
                                      <p:cBhvr>
                                        <p:cTn id="23" dur="500" fill="hold"/>
                                        <p:tgtEl>
                                          <p:spTgt spid="763"/>
                                        </p:tgtEl>
                                        <p:attrNameLst>
                                          <p:attrName>ppt_h</p:attrName>
                                        </p:attrNameLst>
                                      </p:cBhvr>
                                      <p:tavLst>
                                        <p:tav tm="0">
                                          <p:val>
                                            <p:fltVal val="0"/>
                                          </p:val>
                                        </p:tav>
                                        <p:tav tm="100000">
                                          <p:val>
                                            <p:strVal val="#ppt_h"/>
                                          </p:val>
                                        </p:tav>
                                      </p:tavLst>
                                    </p:anim>
                                    <p:animEffect transition="in" filter="fade">
                                      <p:cBhvr>
                                        <p:cTn id="24" dur="500"/>
                                        <p:tgtEl>
                                          <p:spTgt spid="763"/>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1275734"/>
          </a:xfrm>
          <a:prstGeom prst="rect">
            <a:avLst/>
          </a:prstGeom>
          <a:noFill/>
        </p:spPr>
        <p:txBody>
          <a:bodyPr wrap="square">
            <a:spAutoFit/>
          </a:bodyPr>
          <a:lstStyle/>
          <a:p>
            <a:pPr algn="just">
              <a:lnSpc>
                <a:spcPct val="120000"/>
              </a:lnSpc>
            </a:pP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hydrogen</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halide</a:t>
            </a:r>
            <a:r>
              <a:rPr lang="vi-VN" sz="2200" b="1" dirty="0">
                <a:solidFill>
                  <a:schemeClr val="tx2">
                    <a:lumMod val="50000"/>
                  </a:schemeClr>
                </a:solidFill>
                <a:latin typeface="Times New Roman" panose="02020603050405020304" pitchFamily="18" charset="0"/>
                <a:cs typeface="Times New Roman" panose="02020603050405020304" pitchFamily="18" charset="0"/>
              </a:rPr>
              <a:t> tan trong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nước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tạo</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thành</a:t>
            </a:r>
            <a:r>
              <a:rPr lang="vi-VN" sz="2200" dirty="0">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hydrohalic</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acid</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tương </a:t>
            </a:r>
            <a:r>
              <a:rPr lang="vi-VN" sz="2200" dirty="0" err="1">
                <a:latin typeface="Times New Roman" panose="02020603050405020304" pitchFamily="18" charset="0"/>
                <a:cs typeface="Times New Roman" panose="02020603050405020304" pitchFamily="18" charset="0"/>
              </a:rPr>
              <a:t>ứng</a:t>
            </a:r>
            <a:r>
              <a:rPr lang="vi-VN" sz="2200" dirty="0">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Hydrofluoric</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acid</a:t>
            </a:r>
            <a:r>
              <a:rPr lang="vi-VN" sz="2200" b="1" dirty="0">
                <a:solidFill>
                  <a:schemeClr val="tx2">
                    <a:lumMod val="50000"/>
                  </a:schemeClr>
                </a:solidFill>
                <a:latin typeface="Times New Roman" panose="02020603050405020304" pitchFamily="18" charset="0"/>
                <a:cs typeface="Times New Roman" panose="02020603050405020304" pitchFamily="18" charset="0"/>
              </a:rPr>
              <a:t> (HF)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là</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acid</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yếu</a:t>
            </a:r>
            <a:r>
              <a:rPr lang="vi-VN" sz="2200" dirty="0">
                <a:latin typeface="Times New Roman" panose="02020603050405020304" pitchFamily="18" charset="0"/>
                <a:cs typeface="Times New Roman" panose="02020603050405020304" pitchFamily="18" charset="0"/>
              </a:rPr>
              <a:t>, nhưng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tính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đặc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biệt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b="1" dirty="0">
                <a:solidFill>
                  <a:schemeClr val="tx2">
                    <a:lumMod val="50000"/>
                  </a:schemeClr>
                </a:solidFill>
                <a:latin typeface="Times New Roman" panose="02020603050405020304" pitchFamily="18" charset="0"/>
                <a:cs typeface="Times New Roman" panose="02020603050405020304" pitchFamily="18" charset="0"/>
              </a:rPr>
              <a:t>ăn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mòn</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thuỷ</a:t>
            </a:r>
            <a:r>
              <a:rPr lang="vi-VN" sz="2200" b="1" dirty="0">
                <a:solidFill>
                  <a:schemeClr val="tx2">
                    <a:lumMod val="50000"/>
                  </a:schemeClr>
                </a:solidFill>
                <a:latin typeface="Times New Roman" panose="02020603050405020304" pitchFamily="18" charset="0"/>
                <a:cs typeface="Times New Roman" panose="02020603050405020304" pitchFamily="18" charset="0"/>
              </a:rPr>
              <a:t> tinh.</a:t>
            </a:r>
            <a:endParaRPr lang="en-US" sz="2200" b="1" dirty="0">
              <a:solidFill>
                <a:schemeClr val="tx2">
                  <a:lumMod val="50000"/>
                </a:schemeClr>
              </a:solidFill>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20721" y="164538"/>
            <a:ext cx="5796029" cy="615600"/>
            <a:chOff x="403722" y="133010"/>
            <a:chExt cx="5796029"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403722" y="197217"/>
              <a:ext cx="5796029"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tính</a:t>
              </a:r>
              <a:r>
                <a:rPr lang="en-US" sz="2400" b="1" dirty="0">
                  <a:solidFill>
                    <a:schemeClr val="accent5"/>
                  </a:solidFill>
                  <a:latin typeface="Times New Roman" panose="02020603050405020304" pitchFamily="18" charset="0"/>
                  <a:cs typeface="Times New Roman" panose="02020603050405020304" pitchFamily="18" charset="0"/>
                </a:rPr>
                <a:t> acid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hydrohalic acid</a:t>
              </a:r>
            </a:p>
          </p:txBody>
        </p:sp>
      </p:grpSp>
      <p:sp>
        <p:nvSpPr>
          <p:cNvPr id="18" name="TextBox 17">
            <a:extLst>
              <a:ext uri="{FF2B5EF4-FFF2-40B4-BE49-F238E27FC236}">
                <a16:creationId xmlns:a16="http://schemas.microsoft.com/office/drawing/2014/main" id="{A90A2C64-8068-AB65-AE01-046E707F42F4}"/>
              </a:ext>
            </a:extLst>
          </p:cNvPr>
          <p:cNvSpPr txBox="1"/>
          <p:nvPr/>
        </p:nvSpPr>
        <p:spPr>
          <a:xfrm>
            <a:off x="2733737" y="2528725"/>
            <a:ext cx="5386752" cy="430887"/>
          </a:xfrm>
          <a:prstGeom prst="rect">
            <a:avLst/>
          </a:prstGeom>
          <a:noFill/>
        </p:spPr>
        <p:txBody>
          <a:bodyPr wrap="square">
            <a:spAutoFit/>
          </a:bodyPr>
          <a:lstStyle/>
          <a:p>
            <a:r>
              <a:rPr lang="en-US" sz="2200" dirty="0">
                <a:solidFill>
                  <a:schemeClr val="accent1"/>
                </a:solidFill>
                <a:latin typeface="Times New Roman" panose="02020603050405020304" pitchFamily="18" charset="0"/>
                <a:cs typeface="Times New Roman" panose="02020603050405020304" pitchFamily="18" charset="0"/>
              </a:rPr>
              <a:t>SiO</a:t>
            </a:r>
            <a:r>
              <a:rPr lang="en-US" sz="2200" baseline="-25000" dirty="0">
                <a:solidFill>
                  <a:schemeClr val="accent1"/>
                </a:solidFill>
                <a:latin typeface="Times New Roman" panose="02020603050405020304" pitchFamily="18" charset="0"/>
                <a:cs typeface="Times New Roman" panose="02020603050405020304" pitchFamily="18" charset="0"/>
              </a:rPr>
              <a:t>2</a:t>
            </a:r>
            <a:r>
              <a:rPr lang="en-US" sz="2200" dirty="0">
                <a:solidFill>
                  <a:schemeClr val="accent1"/>
                </a:solidFill>
                <a:latin typeface="Times New Roman" panose="02020603050405020304" pitchFamily="18" charset="0"/>
                <a:cs typeface="Times New Roman" panose="02020603050405020304" pitchFamily="18" charset="0"/>
              </a:rPr>
              <a:t> + 4HF → SiF</a:t>
            </a:r>
            <a:r>
              <a:rPr lang="en-US" sz="2200" baseline="-25000" dirty="0">
                <a:solidFill>
                  <a:schemeClr val="accent1"/>
                </a:solidFill>
                <a:latin typeface="Times New Roman" panose="02020603050405020304" pitchFamily="18" charset="0"/>
                <a:cs typeface="Times New Roman" panose="02020603050405020304" pitchFamily="18" charset="0"/>
              </a:rPr>
              <a:t>4 </a:t>
            </a:r>
            <a:r>
              <a:rPr lang="en-US" sz="2200" dirty="0">
                <a:solidFill>
                  <a:schemeClr val="accent1"/>
                </a:solidFill>
                <a:latin typeface="Times New Roman" panose="02020603050405020304" pitchFamily="18" charset="0"/>
                <a:cs typeface="Times New Roman" panose="02020603050405020304" pitchFamily="18" charset="0"/>
              </a:rPr>
              <a:t>+ 2H</a:t>
            </a:r>
            <a:r>
              <a:rPr lang="en-US" sz="2200" baseline="-25000" dirty="0">
                <a:solidFill>
                  <a:schemeClr val="accent1"/>
                </a:solidFill>
                <a:latin typeface="Times New Roman" panose="02020603050405020304" pitchFamily="18" charset="0"/>
                <a:cs typeface="Times New Roman" panose="02020603050405020304" pitchFamily="18" charset="0"/>
              </a:rPr>
              <a:t>2</a:t>
            </a:r>
            <a:r>
              <a:rPr lang="en-US" sz="2200" dirty="0">
                <a:solidFill>
                  <a:schemeClr val="accent1"/>
                </a:solidFill>
                <a:latin typeface="Times New Roman" panose="02020603050405020304" pitchFamily="18" charset="0"/>
                <a:cs typeface="Times New Roman" panose="02020603050405020304" pitchFamily="18" charset="0"/>
              </a:rPr>
              <a:t>O</a:t>
            </a:r>
          </a:p>
        </p:txBody>
      </p:sp>
      <p:sp>
        <p:nvSpPr>
          <p:cNvPr id="20" name="TextBox 19">
            <a:extLst>
              <a:ext uri="{FF2B5EF4-FFF2-40B4-BE49-F238E27FC236}">
                <a16:creationId xmlns:a16="http://schemas.microsoft.com/office/drawing/2014/main" id="{D9B97924-CDD7-A651-C7BA-80F04144A43D}"/>
              </a:ext>
            </a:extLst>
          </p:cNvPr>
          <p:cNvSpPr txBox="1"/>
          <p:nvPr/>
        </p:nvSpPr>
        <p:spPr>
          <a:xfrm>
            <a:off x="358503" y="3034216"/>
            <a:ext cx="8389358" cy="1681999"/>
          </a:xfrm>
          <a:prstGeom prst="rect">
            <a:avLst/>
          </a:prstGeom>
          <a:noFill/>
        </p:spPr>
        <p:txBody>
          <a:bodyPr wrap="square">
            <a:spAutoFit/>
          </a:bodyPr>
          <a:lstStyle/>
          <a:p>
            <a:pPr algn="just">
              <a:lnSpc>
                <a:spcPct val="120000"/>
              </a:lnSpc>
            </a:pP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b="1" dirty="0">
                <a:solidFill>
                  <a:schemeClr val="tx2">
                    <a:lumMod val="50000"/>
                  </a:schemeClr>
                </a:solidFill>
                <a:latin typeface="Times New Roman" panose="02020603050405020304" pitchFamily="18" charset="0"/>
                <a:cs typeface="Times New Roman" panose="02020603050405020304" pitchFamily="18" charset="0"/>
              </a:rPr>
              <a:t>HCl, HBr, HI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là</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những</a:t>
            </a:r>
            <a:r>
              <a:rPr lang="en-US" sz="2200" b="1" dirty="0">
                <a:solidFill>
                  <a:schemeClr val="tx2">
                    <a:lumMod val="50000"/>
                  </a:schemeClr>
                </a:solidFill>
                <a:latin typeface="Times New Roman" panose="02020603050405020304" pitchFamily="18" charset="0"/>
                <a:cs typeface="Times New Roman" panose="02020603050405020304" pitchFamily="18" charset="0"/>
              </a:rPr>
              <a:t> acid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mạnh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đầy</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đủ</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tính</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chất</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hoá</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học</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chung</a:t>
            </a:r>
            <a:r>
              <a:rPr lang="en-US"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2200" b="1" dirty="0">
                <a:solidFill>
                  <a:schemeClr val="tx2">
                    <a:lumMod val="50000"/>
                  </a:schemeClr>
                </a:solidFill>
                <a:latin typeface="Times New Roman" panose="02020603050405020304" pitchFamily="18" charset="0"/>
                <a:cs typeface="Times New Roman" panose="02020603050405020304" pitchFamily="18" charset="0"/>
              </a:rPr>
              <a:t> acid</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rPr>
              <a:t>(</a:t>
            </a:r>
            <a:r>
              <a:rPr lang="vi-VN" sz="2200" dirty="0" err="1">
                <a:latin typeface="Times New Roman" panose="02020603050405020304" pitchFamily="18" charset="0"/>
                <a:cs typeface="Times New Roman" panose="02020603050405020304" pitchFamily="18" charset="0"/>
              </a:rPr>
              <a:t>làm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quỳ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tím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chuyển</a:t>
            </a:r>
            <a:r>
              <a:rPr lang="vi-VN" sz="2200" dirty="0">
                <a:latin typeface="Times New Roman" panose="02020603050405020304" pitchFamily="18" charset="0"/>
                <a:cs typeface="Times New Roman" panose="02020603050405020304" pitchFamily="18" charset="0"/>
              </a:rPr>
              <a:t> sang </a:t>
            </a:r>
            <a:r>
              <a:rPr lang="vi-VN" sz="2200" dirty="0" err="1">
                <a:latin typeface="Times New Roman" panose="02020603050405020304" pitchFamily="18" charset="0"/>
                <a:cs typeface="Times New Roman" panose="02020603050405020304" pitchFamily="18" charset="0"/>
              </a:rPr>
              <a:t>màu</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đỏ</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dụng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với</a:t>
            </a:r>
            <a:r>
              <a:rPr lang="vi-VN" sz="2200" dirty="0">
                <a:latin typeface="Times New Roman" panose="02020603050405020304" pitchFamily="18" charset="0"/>
                <a:cs typeface="Times New Roman" panose="02020603050405020304" pitchFamily="18" charset="0"/>
              </a:rPr>
              <a:t> kim </a:t>
            </a:r>
            <a:r>
              <a:rPr lang="vi-VN" sz="2200" dirty="0" err="1">
                <a:latin typeface="Times New Roman" panose="02020603050405020304" pitchFamily="18" charset="0"/>
                <a:cs typeface="Times New Roman" panose="02020603050405020304" pitchFamily="18" charset="0"/>
              </a:rPr>
              <a:t>loại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đứng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trước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hydrogen</a:t>
            </a:r>
            <a:r>
              <a:rPr lang="vi-VN" sz="2200" dirty="0">
                <a:latin typeface="Times New Roman" panose="02020603050405020304" pitchFamily="18" charset="0"/>
                <a:cs typeface="Times New Roman" panose="02020603050405020304" pitchFamily="18" charset="0"/>
              </a:rPr>
              <a:t> trong </a:t>
            </a:r>
            <a:r>
              <a:rPr lang="vi-VN" sz="2200" dirty="0" err="1">
                <a:latin typeface="Times New Roman" panose="02020603050405020304" pitchFamily="18" charset="0"/>
                <a:cs typeface="Times New Roman" panose="02020603050405020304" pitchFamily="18" charset="0"/>
              </a:rPr>
              <a:t>dãy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hoạt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động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hoá</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học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dụng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với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basic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oxide</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base</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một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số</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a:t>
            </a:r>
            <a:r>
              <a:rPr lang="en-US" sz="2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392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8"/>
          <p:cNvSpPr txBox="1">
            <a:spLocks noGrp="1"/>
          </p:cNvSpPr>
          <p:nvPr>
            <p:ph type="ctrTitle"/>
          </p:nvPr>
        </p:nvSpPr>
        <p:spPr>
          <a:xfrm>
            <a:off x="4184960" y="1371150"/>
            <a:ext cx="4768235"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u="sng" dirty="0" err="1">
                <a:solidFill>
                  <a:srgbClr val="0070C0"/>
                </a:solidFill>
                <a:latin typeface="Times New Roman" panose="02020603050405020304" pitchFamily="18" charset="0"/>
                <a:cs typeface="Times New Roman" panose="02020603050405020304" pitchFamily="18" charset="0"/>
              </a:rPr>
              <a:t>Bài</a:t>
            </a:r>
            <a:r>
              <a:rPr lang="en-US" sz="4000" u="sng" dirty="0">
                <a:solidFill>
                  <a:srgbClr val="0070C0"/>
                </a:solidFill>
                <a:latin typeface="Times New Roman" panose="02020603050405020304" pitchFamily="18" charset="0"/>
                <a:cs typeface="Times New Roman" panose="02020603050405020304" pitchFamily="18" charset="0"/>
              </a:rPr>
              <a:t> 18: </a:t>
            </a:r>
            <a:r>
              <a:rPr lang="en-US" dirty="0">
                <a:solidFill>
                  <a:srgbClr val="0070C0"/>
                </a:solidFill>
                <a:latin typeface="Times New Roman" panose="02020603050405020304" pitchFamily="18" charset="0"/>
                <a:cs typeface="Times New Roman" panose="02020603050405020304" pitchFamily="18" charset="0"/>
              </a:rPr>
              <a:t>HYDROGEN HALIDE VÀ MỘT SỐ PHẢN ỨNG CỦA ION HALIDE </a:t>
            </a:r>
          </a:p>
        </p:txBody>
      </p:sp>
      <p:pic>
        <p:nvPicPr>
          <p:cNvPr id="3" name="Picture 2" descr="Icon&#10;&#10;Description automatically generated">
            <a:extLst>
              <a:ext uri="{FF2B5EF4-FFF2-40B4-BE49-F238E27FC236}">
                <a16:creationId xmlns:a16="http://schemas.microsoft.com/office/drawing/2014/main" id="{6F958D0F-E71D-FFE5-B7D9-684208F44600}"/>
              </a:ext>
            </a:extLst>
          </p:cNvPr>
          <p:cNvPicPr>
            <a:picLocks noChangeAspect="1"/>
          </p:cNvPicPr>
          <p:nvPr/>
        </p:nvPicPr>
        <p:blipFill>
          <a:blip r:embed="rId3"/>
          <a:stretch>
            <a:fillRect/>
          </a:stretch>
        </p:blipFill>
        <p:spPr>
          <a:xfrm>
            <a:off x="190805" y="760792"/>
            <a:ext cx="3621916" cy="3621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3647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5"/>
                                        </p:tgtEl>
                                        <p:attrNameLst>
                                          <p:attrName>style.visibility</p:attrName>
                                        </p:attrNameLst>
                                      </p:cBhvr>
                                      <p:to>
                                        <p:strVal val="visible"/>
                                      </p:to>
                                    </p:set>
                                    <p:anim calcmode="lin" valueType="num">
                                      <p:cBhvr additive="base">
                                        <p:cTn id="7" dur="500" fill="hold"/>
                                        <p:tgtEl>
                                          <p:spTgt spid="565"/>
                                        </p:tgtEl>
                                        <p:attrNameLst>
                                          <p:attrName>ppt_x</p:attrName>
                                        </p:attrNameLst>
                                      </p:cBhvr>
                                      <p:tavLst>
                                        <p:tav tm="0">
                                          <p:val>
                                            <p:strVal val="#ppt_x"/>
                                          </p:val>
                                        </p:tav>
                                        <p:tav tm="100000">
                                          <p:val>
                                            <p:strVal val="#ppt_x"/>
                                          </p:val>
                                        </p:tav>
                                      </p:tavLst>
                                    </p:anim>
                                    <p:anim calcmode="lin" valueType="num">
                                      <p:cBhvr additive="base">
                                        <p:cTn id="8" dur="500" fill="hold"/>
                                        <p:tgtEl>
                                          <p:spTgt spid="5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7993" y="1582848"/>
            <a:ext cx="4071326" cy="2906827"/>
            <a:chOff x="89760" y="1707507"/>
            <a:chExt cx="4071326" cy="2355208"/>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9760" y="1707507"/>
              <a:ext cx="4071326" cy="2355208"/>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83705" y="1939385"/>
              <a:ext cx="3708284" cy="2021150"/>
            </a:xfrm>
            <a:prstGeom prst="rect">
              <a:avLst/>
            </a:prstGeom>
            <a:noFill/>
          </p:spPr>
          <p:txBody>
            <a:bodyPr wrap="square">
              <a:spAutoFit/>
            </a:bodyPr>
            <a:lstStyle/>
            <a:p>
              <a:pPr algn="just">
                <a:lnSpc>
                  <a:spcPct val="120000"/>
                </a:lnSpc>
              </a:pPr>
              <a:r>
                <a:rPr lang="en-US" sz="2200" b="1" dirty="0">
                  <a:solidFill>
                    <a:srgbClr val="FF0000"/>
                  </a:solidFill>
                  <a:latin typeface="Times New Roman" panose="02020603050405020304" pitchFamily="18" charset="0"/>
                  <a:cs typeface="Times New Roman" panose="02020603050405020304" pitchFamily="18" charset="0"/>
                </a:rPr>
                <a:t>3. </a:t>
              </a:r>
              <a:r>
                <a:rPr lang="vi-VN" sz="2200" dirty="0" err="1">
                  <a:solidFill>
                    <a:schemeClr val="tx1"/>
                  </a:solidFill>
                  <a:latin typeface="Times New Roman" panose="02020603050405020304" pitchFamily="18" charset="0"/>
                  <a:cs typeface="Times New Roman" panose="02020603050405020304" pitchFamily="18" charset="0"/>
                </a:rPr>
                <a:t>Dựa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vào</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Bảng</a:t>
              </a:r>
              <a:r>
                <a:rPr lang="vi-VN" sz="2200" dirty="0">
                  <a:solidFill>
                    <a:schemeClr val="tx1"/>
                  </a:solidFill>
                  <a:latin typeface="Times New Roman" panose="02020603050405020304" pitchFamily="18" charset="0"/>
                  <a:cs typeface="Times New Roman" panose="02020603050405020304" pitchFamily="18" charset="0"/>
                </a:rPr>
                <a:t> 17.2 </a:t>
              </a:r>
              <a:r>
                <a:rPr lang="vi-VN" sz="2200" dirty="0" err="1">
                  <a:solidFill>
                    <a:schemeClr val="tx1"/>
                  </a:solidFill>
                  <a:latin typeface="Times New Roman" panose="02020603050405020304" pitchFamily="18" charset="0"/>
                  <a:cs typeface="Times New Roman" panose="02020603050405020304" pitchFamily="18" charset="0"/>
                </a:rPr>
                <a:t>và</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Bảng</a:t>
              </a:r>
              <a:r>
                <a:rPr lang="vi-VN" sz="2200" dirty="0">
                  <a:solidFill>
                    <a:schemeClr val="tx1"/>
                  </a:solidFill>
                  <a:latin typeface="Times New Roman" panose="02020603050405020304" pitchFamily="18" charset="0"/>
                  <a:cs typeface="Times New Roman" panose="02020603050405020304" pitchFamily="18" charset="0"/>
                </a:rPr>
                <a:t> 18.1, </a:t>
              </a:r>
              <a:r>
                <a:rPr lang="vi-VN" sz="2200" dirty="0" err="1">
                  <a:solidFill>
                    <a:schemeClr val="tx1"/>
                  </a:solidFill>
                  <a:latin typeface="Times New Roman" panose="02020603050405020304" pitchFamily="18" charset="0"/>
                  <a:cs typeface="Times New Roman" panose="02020603050405020304" pitchFamily="18" charset="0"/>
                </a:rPr>
                <a:t>nhận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xét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mối</a:t>
              </a:r>
              <a:r>
                <a:rPr lang="vi-VN" sz="2200" dirty="0">
                  <a:solidFill>
                    <a:schemeClr val="tx1"/>
                  </a:solidFill>
                  <a:latin typeface="Times New Roman" panose="02020603050405020304" pitchFamily="18" charset="0"/>
                  <a:cs typeface="Times New Roman" panose="02020603050405020304" pitchFamily="18" charset="0"/>
                </a:rPr>
                <a:t> liên </a:t>
              </a:r>
              <a:r>
                <a:rPr lang="vi-VN" sz="2200" dirty="0" err="1">
                  <a:solidFill>
                    <a:schemeClr val="tx1"/>
                  </a:solidFill>
                  <a:latin typeface="Times New Roman" panose="02020603050405020304" pitchFamily="18" charset="0"/>
                  <a:cs typeface="Times New Roman" panose="02020603050405020304" pitchFamily="18" charset="0"/>
                </a:rPr>
                <a:t>hệ</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giữa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sự</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biến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đổi</a:t>
              </a:r>
              <a:r>
                <a:rPr lang="vi-VN" sz="2200" dirty="0">
                  <a:solidFill>
                    <a:schemeClr val="tx1"/>
                  </a:solidFill>
                  <a:latin typeface="Times New Roman" panose="02020603050405020304" pitchFamily="18" charset="0"/>
                  <a:cs typeface="Times New Roman" panose="02020603050405020304" pitchFamily="18" charset="0"/>
                </a:rPr>
                <a:t> năng </a:t>
              </a:r>
              <a:r>
                <a:rPr lang="vi-VN" sz="2200" dirty="0" err="1">
                  <a:solidFill>
                    <a:schemeClr val="tx1"/>
                  </a:solidFill>
                  <a:latin typeface="Times New Roman" panose="02020603050405020304" pitchFamily="18" charset="0"/>
                  <a:cs typeface="Times New Roman" panose="02020603050405020304" pitchFamily="18" charset="0"/>
                </a:rPr>
                <a:t>lượng</a:t>
              </a:r>
              <a:r>
                <a:rPr lang="vi-VN" sz="2200" dirty="0">
                  <a:solidFill>
                    <a:schemeClr val="tx1"/>
                  </a:solidFill>
                  <a:latin typeface="Times New Roman" panose="02020603050405020304" pitchFamily="18" charset="0"/>
                  <a:cs typeface="Times New Roman" panose="02020603050405020304" pitchFamily="18" charset="0"/>
                </a:rPr>
                <a:t> liên </a:t>
              </a:r>
              <a:r>
                <a:rPr lang="vi-VN" sz="2200" dirty="0" err="1">
                  <a:solidFill>
                    <a:schemeClr val="tx1"/>
                  </a:solidFill>
                  <a:latin typeface="Times New Roman" panose="02020603050405020304" pitchFamily="18" charset="0"/>
                  <a:cs typeface="Times New Roman" panose="02020603050405020304" pitchFamily="18" charset="0"/>
                </a:rPr>
                <a:t>kết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và</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độ</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dài</a:t>
              </a:r>
              <a:r>
                <a:rPr lang="vi-VN" sz="2200" dirty="0">
                  <a:solidFill>
                    <a:schemeClr val="tx1"/>
                  </a:solidFill>
                  <a:latin typeface="Times New Roman" panose="02020603050405020304" pitchFamily="18" charset="0"/>
                  <a:cs typeface="Times New Roman" panose="02020603050405020304" pitchFamily="18" charset="0"/>
                </a:rPr>
                <a:t> liên </a:t>
              </a:r>
              <a:r>
                <a:rPr lang="vi-VN" sz="2200" dirty="0" err="1">
                  <a:solidFill>
                    <a:schemeClr val="tx1"/>
                  </a:solidFill>
                  <a:latin typeface="Times New Roman" panose="02020603050405020304" pitchFamily="18" charset="0"/>
                  <a:cs typeface="Times New Roman" panose="02020603050405020304" pitchFamily="18" charset="0"/>
                </a:rPr>
                <a:t>kết</a:t>
              </a:r>
              <a:r>
                <a:rPr lang="vi-VN" sz="2200" dirty="0">
                  <a:solidFill>
                    <a:schemeClr val="tx1"/>
                  </a:solidFill>
                  <a:latin typeface="Times New Roman" panose="02020603050405020304" pitchFamily="18" charset="0"/>
                  <a:cs typeface="Times New Roman" panose="02020603050405020304" pitchFamily="18" charset="0"/>
                </a:rPr>
                <a:t> H−X </a:t>
              </a:r>
              <a:r>
                <a:rPr lang="vi-VN" sz="2200" dirty="0" err="1">
                  <a:solidFill>
                    <a:schemeClr val="tx1"/>
                  </a:solidFill>
                  <a:latin typeface="Times New Roman" panose="02020603050405020304" pitchFamily="18" charset="0"/>
                  <a:cs typeface="Times New Roman" panose="02020603050405020304" pitchFamily="18" charset="0"/>
                </a:rPr>
                <a:t>với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sự</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biến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đổi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tính</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acid</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của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các</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hydrohalic</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acid</a:t>
              </a:r>
              <a:r>
                <a:rPr lang="vi-VN" sz="220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11723" y="-1506063"/>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grpSp>
        <p:nvGrpSpPr>
          <p:cNvPr id="5" name="Group 4">
            <a:extLst>
              <a:ext uri="{FF2B5EF4-FFF2-40B4-BE49-F238E27FC236}">
                <a16:creationId xmlns:a16="http://schemas.microsoft.com/office/drawing/2014/main" id="{376789B5-824E-7526-7088-CE09E15F4DBA}"/>
              </a:ext>
            </a:extLst>
          </p:cNvPr>
          <p:cNvGrpSpPr/>
          <p:nvPr/>
        </p:nvGrpSpPr>
        <p:grpSpPr>
          <a:xfrm>
            <a:off x="4219116" y="617545"/>
            <a:ext cx="4667943" cy="1101922"/>
            <a:chOff x="4125537" y="1469829"/>
            <a:chExt cx="4667943" cy="1101922"/>
          </a:xfrm>
        </p:grpSpPr>
        <p:sp>
          <p:nvSpPr>
            <p:cNvPr id="17" name="Rectangle 16">
              <a:extLst>
                <a:ext uri="{FF2B5EF4-FFF2-40B4-BE49-F238E27FC236}">
                  <a16:creationId xmlns:a16="http://schemas.microsoft.com/office/drawing/2014/main" id="{451CB91D-3EF5-D39C-D327-118AA5FFD59F}"/>
                </a:ext>
              </a:extLst>
            </p:cNvPr>
            <p:cNvSpPr/>
            <p:nvPr/>
          </p:nvSpPr>
          <p:spPr>
            <a:xfrm>
              <a:off x="4125537" y="1469829"/>
              <a:ext cx="4667943" cy="110192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4" name="Picture 3">
              <a:extLst>
                <a:ext uri="{FF2B5EF4-FFF2-40B4-BE49-F238E27FC236}">
                  <a16:creationId xmlns:a16="http://schemas.microsoft.com/office/drawing/2014/main" id="{A339CCE7-9725-2A54-E4D6-CBEE17DB7FAD}"/>
                </a:ext>
              </a:extLst>
            </p:cNvPr>
            <p:cNvPicPr>
              <a:picLocks noChangeAspect="1"/>
            </p:cNvPicPr>
            <p:nvPr/>
          </p:nvPicPr>
          <p:blipFill>
            <a:blip r:embed="rId5"/>
            <a:stretch>
              <a:fillRect/>
            </a:stretch>
          </p:blipFill>
          <p:spPr>
            <a:xfrm>
              <a:off x="4211295" y="1568290"/>
              <a:ext cx="4496427" cy="905001"/>
            </a:xfrm>
            <a:prstGeom prst="rect">
              <a:avLst/>
            </a:prstGeom>
          </p:spPr>
        </p:pic>
      </p:grpSp>
      <p:grpSp>
        <p:nvGrpSpPr>
          <p:cNvPr id="16" name="Group 15">
            <a:extLst>
              <a:ext uri="{FF2B5EF4-FFF2-40B4-BE49-F238E27FC236}">
                <a16:creationId xmlns:a16="http://schemas.microsoft.com/office/drawing/2014/main" id="{213105A2-3574-02FF-729D-B8C9B031E452}"/>
              </a:ext>
            </a:extLst>
          </p:cNvPr>
          <p:cNvGrpSpPr/>
          <p:nvPr/>
        </p:nvGrpSpPr>
        <p:grpSpPr>
          <a:xfrm>
            <a:off x="4219116" y="2099520"/>
            <a:ext cx="4856733" cy="2379473"/>
            <a:chOff x="914400" y="1210235"/>
            <a:chExt cx="6010835" cy="2944906"/>
          </a:xfrm>
        </p:grpSpPr>
        <p:pic>
          <p:nvPicPr>
            <p:cNvPr id="20" name="Picture 19">
              <a:extLst>
                <a:ext uri="{FF2B5EF4-FFF2-40B4-BE49-F238E27FC236}">
                  <a16:creationId xmlns:a16="http://schemas.microsoft.com/office/drawing/2014/main" id="{CDD2D596-C6C9-9D68-95A4-4FA8DC47674C}"/>
                </a:ext>
              </a:extLst>
            </p:cNvPr>
            <p:cNvPicPr>
              <a:picLocks noChangeAspect="1"/>
            </p:cNvPicPr>
            <p:nvPr/>
          </p:nvPicPr>
          <p:blipFill rotWithShape="1">
            <a:blip r:embed="rId6"/>
            <a:srcRect l="801" t="3093" r="1650" b="3093"/>
            <a:stretch/>
          </p:blipFill>
          <p:spPr>
            <a:xfrm>
              <a:off x="1035423" y="1362692"/>
              <a:ext cx="5739233" cy="2631084"/>
            </a:xfrm>
            <a:prstGeom prst="rect">
              <a:avLst/>
            </a:prstGeom>
          </p:spPr>
        </p:pic>
        <p:sp>
          <p:nvSpPr>
            <p:cNvPr id="21" name="Rectangle 20">
              <a:extLst>
                <a:ext uri="{FF2B5EF4-FFF2-40B4-BE49-F238E27FC236}">
                  <a16:creationId xmlns:a16="http://schemas.microsoft.com/office/drawing/2014/main" id="{C4B598F1-A3AF-D4D6-DEB5-29E9991C8394}"/>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grpSp>
    </p:spTree>
    <p:extLst>
      <p:ext uri="{BB962C8B-B14F-4D97-AF65-F5344CB8AC3E}">
        <p14:creationId xmlns:p14="http://schemas.microsoft.com/office/powerpoint/2010/main" val="79051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53814" y="1663809"/>
            <a:ext cx="7372349" cy="2246769"/>
          </a:xfrm>
          <a:prstGeom prst="rect">
            <a:avLst/>
          </a:prstGeom>
          <a:noFill/>
        </p:spPr>
        <p:txBody>
          <a:bodyPr wrap="square">
            <a:spAutoFit/>
          </a:bodyPr>
          <a:lstStyle/>
          <a:p>
            <a:pPr algn="just"/>
            <a:r>
              <a:rPr lang="vi-VN" sz="2800" dirty="0">
                <a:solidFill>
                  <a:schemeClr val="tx1">
                    <a:lumMod val="50000"/>
                  </a:schemeClr>
                </a:solidFill>
                <a:latin typeface="Times New Roman" panose="02020603050405020304" pitchFamily="18" charset="0"/>
                <a:cs typeface="Times New Roman" panose="02020603050405020304" pitchFamily="18" charset="0"/>
              </a:rPr>
              <a:t>- Đi </a:t>
            </a:r>
            <a:r>
              <a:rPr lang="vi-VN" sz="2800" dirty="0" err="1">
                <a:solidFill>
                  <a:schemeClr val="tx1">
                    <a:lumMod val="50000"/>
                  </a:schemeClr>
                </a:solidFill>
                <a:latin typeface="Times New Roman" panose="02020603050405020304" pitchFamily="18" charset="0"/>
                <a:cs typeface="Times New Roman" panose="02020603050405020304" pitchFamily="18" charset="0"/>
              </a:rPr>
              <a:t>từ</a:t>
            </a:r>
            <a:r>
              <a:rPr lang="vi-VN" sz="2800" dirty="0">
                <a:solidFill>
                  <a:schemeClr val="tx1">
                    <a:lumMod val="50000"/>
                  </a:schemeClr>
                </a:solidFill>
                <a:latin typeface="Times New Roman" panose="02020603050405020304" pitchFamily="18" charset="0"/>
                <a:cs typeface="Times New Roman" panose="02020603050405020304" pitchFamily="18" charset="0"/>
              </a:rPr>
              <a:t> HF </a:t>
            </a:r>
            <a:r>
              <a:rPr lang="vi-VN" sz="2800" dirty="0" err="1">
                <a:solidFill>
                  <a:schemeClr val="tx1">
                    <a:lumMod val="50000"/>
                  </a:schemeClr>
                </a:solidFill>
                <a:latin typeface="Times New Roman" panose="02020603050405020304" pitchFamily="18" charset="0"/>
                <a:cs typeface="Times New Roman" panose="02020603050405020304" pitchFamily="18" charset="0"/>
              </a:rPr>
              <a:t>đến</a:t>
            </a:r>
            <a:r>
              <a:rPr lang="vi-VN" sz="2800" dirty="0">
                <a:solidFill>
                  <a:schemeClr val="tx1">
                    <a:lumMod val="50000"/>
                  </a:schemeClr>
                </a:solidFill>
                <a:latin typeface="Times New Roman" panose="02020603050405020304" pitchFamily="18" charset="0"/>
                <a:cs typeface="Times New Roman" panose="02020603050405020304" pitchFamily="18" charset="0"/>
              </a:rPr>
              <a:t> HI: năng </a:t>
            </a:r>
            <a:r>
              <a:rPr lang="vi-VN" sz="2800" dirty="0" err="1">
                <a:solidFill>
                  <a:schemeClr val="tx1">
                    <a:lumMod val="50000"/>
                  </a:schemeClr>
                </a:solidFill>
                <a:latin typeface="Times New Roman" panose="02020603050405020304" pitchFamily="18" charset="0"/>
                <a:cs typeface="Times New Roman" panose="02020603050405020304" pitchFamily="18" charset="0"/>
              </a:rPr>
              <a:t>lượng</a:t>
            </a:r>
            <a:r>
              <a:rPr lang="vi-VN" sz="2800" dirty="0">
                <a:solidFill>
                  <a:schemeClr val="tx1">
                    <a:lumMod val="50000"/>
                  </a:schemeClr>
                </a:solidFill>
                <a:latin typeface="Times New Roman" panose="02020603050405020304" pitchFamily="18" charset="0"/>
                <a:cs typeface="Times New Roman" panose="02020603050405020304" pitchFamily="18" charset="0"/>
              </a:rPr>
              <a:t> liên </a:t>
            </a:r>
            <a:r>
              <a:rPr lang="vi-VN" sz="2800" dirty="0" err="1">
                <a:solidFill>
                  <a:schemeClr val="tx1">
                    <a:lumMod val="50000"/>
                  </a:schemeClr>
                </a:solidFill>
                <a:latin typeface="Times New Roman" panose="02020603050405020304" pitchFamily="18" charset="0"/>
                <a:cs typeface="Times New Roman" panose="02020603050405020304" pitchFamily="18" charset="0"/>
              </a:rPr>
              <a:t>kết</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giảm</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dần</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Sự</a:t>
            </a:r>
            <a:r>
              <a:rPr lang="vi-VN" sz="2800" dirty="0">
                <a:solidFill>
                  <a:schemeClr val="tx1">
                    <a:lumMod val="50000"/>
                  </a:schemeClr>
                </a:solidFill>
                <a:latin typeface="Times New Roman" panose="02020603050405020304" pitchFamily="18" charset="0"/>
                <a:cs typeface="Times New Roman" panose="02020603050405020304" pitchFamily="18" charset="0"/>
              </a:rPr>
              <a:t> liên </a:t>
            </a:r>
            <a:r>
              <a:rPr lang="vi-VN" sz="2800" dirty="0" err="1">
                <a:solidFill>
                  <a:schemeClr val="tx1">
                    <a:lumMod val="50000"/>
                  </a:schemeClr>
                </a:solidFill>
                <a:latin typeface="Times New Roman" panose="02020603050405020304" pitchFamily="18" charset="0"/>
                <a:cs typeface="Times New Roman" panose="02020603050405020304" pitchFamily="18" charset="0"/>
              </a:rPr>
              <a:t>kết</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giữa</a:t>
            </a:r>
            <a:r>
              <a:rPr lang="vi-VN" sz="2800" dirty="0">
                <a:solidFill>
                  <a:schemeClr val="tx1">
                    <a:lumMod val="50000"/>
                  </a:schemeClr>
                </a:solidFill>
                <a:latin typeface="Times New Roman" panose="02020603050405020304" pitchFamily="18" charset="0"/>
                <a:cs typeface="Times New Roman" panose="02020603050405020304" pitchFamily="18" charset="0"/>
              </a:rPr>
              <a:t> H </a:t>
            </a:r>
            <a:r>
              <a:rPr lang="vi-VN" sz="2800" dirty="0" err="1">
                <a:solidFill>
                  <a:schemeClr val="tx1">
                    <a:lumMod val="50000"/>
                  </a:schemeClr>
                </a:solidFill>
                <a:latin typeface="Times New Roman" panose="02020603050405020304" pitchFamily="18" charset="0"/>
                <a:cs typeface="Times New Roman" panose="02020603050405020304" pitchFamily="18" charset="0"/>
              </a:rPr>
              <a:t>và</a:t>
            </a:r>
            <a:r>
              <a:rPr lang="vi-VN" sz="2800" dirty="0">
                <a:solidFill>
                  <a:schemeClr val="tx1">
                    <a:lumMod val="50000"/>
                  </a:schemeClr>
                </a:solidFill>
                <a:latin typeface="Times New Roman" panose="02020603050405020304" pitchFamily="18" charset="0"/>
                <a:cs typeface="Times New Roman" panose="02020603050405020304" pitchFamily="18" charset="0"/>
              </a:rPr>
              <a:t> X </a:t>
            </a:r>
            <a:r>
              <a:rPr lang="vi-VN" sz="2800" dirty="0" err="1">
                <a:solidFill>
                  <a:schemeClr val="tx1">
                    <a:lumMod val="50000"/>
                  </a:schemeClr>
                </a:solidFill>
                <a:latin typeface="Times New Roman" panose="02020603050405020304" pitchFamily="18" charset="0"/>
                <a:cs typeface="Times New Roman" panose="02020603050405020304" pitchFamily="18" charset="0"/>
              </a:rPr>
              <a:t>giảm</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dần</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Độ</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dài</a:t>
            </a:r>
            <a:r>
              <a:rPr lang="vi-VN" sz="2800" dirty="0">
                <a:solidFill>
                  <a:schemeClr val="tx1">
                    <a:lumMod val="50000"/>
                  </a:schemeClr>
                </a:solidFill>
                <a:latin typeface="Times New Roman" panose="02020603050405020304" pitchFamily="18" charset="0"/>
                <a:cs typeface="Times New Roman" panose="02020603050405020304" pitchFamily="18" charset="0"/>
              </a:rPr>
              <a:t> liên </a:t>
            </a:r>
            <a:r>
              <a:rPr lang="vi-VN" sz="2800" dirty="0" err="1">
                <a:solidFill>
                  <a:schemeClr val="tx1">
                    <a:lumMod val="50000"/>
                  </a:schemeClr>
                </a:solidFill>
                <a:latin typeface="Times New Roman" panose="02020603050405020304" pitchFamily="18" charset="0"/>
                <a:cs typeface="Times New Roman" panose="02020603050405020304" pitchFamily="18" charset="0"/>
              </a:rPr>
              <a:t>kết</a:t>
            </a:r>
            <a:r>
              <a:rPr lang="vi-VN" sz="2800" dirty="0">
                <a:solidFill>
                  <a:schemeClr val="tx1">
                    <a:lumMod val="50000"/>
                  </a:schemeClr>
                </a:solidFill>
                <a:latin typeface="Times New Roman" panose="02020603050405020304" pitchFamily="18" charset="0"/>
                <a:cs typeface="Times New Roman" panose="02020603050405020304" pitchFamily="18" charset="0"/>
              </a:rPr>
              <a:t> tăng </a:t>
            </a:r>
            <a:r>
              <a:rPr lang="vi-VN" sz="2800" dirty="0" err="1">
                <a:solidFill>
                  <a:schemeClr val="tx1">
                    <a:lumMod val="50000"/>
                  </a:schemeClr>
                </a:solidFill>
                <a:latin typeface="Times New Roman" panose="02020603050405020304" pitchFamily="18" charset="0"/>
                <a:cs typeface="Times New Roman" panose="02020603050405020304" pitchFamily="18" charset="0"/>
              </a:rPr>
              <a:t>dần</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Khả</a:t>
            </a:r>
            <a:r>
              <a:rPr lang="vi-VN" sz="2800" dirty="0">
                <a:solidFill>
                  <a:schemeClr val="tx1">
                    <a:lumMod val="50000"/>
                  </a:schemeClr>
                </a:solidFill>
                <a:latin typeface="Times New Roman" panose="02020603050405020304" pitchFamily="18" charset="0"/>
                <a:cs typeface="Times New Roman" panose="02020603050405020304" pitchFamily="18" charset="0"/>
              </a:rPr>
              <a:t> năng </a:t>
            </a:r>
            <a:r>
              <a:rPr lang="vi-VN" sz="2800" dirty="0" err="1">
                <a:solidFill>
                  <a:schemeClr val="tx1">
                    <a:lumMod val="50000"/>
                  </a:schemeClr>
                </a:solidFill>
                <a:latin typeface="Times New Roman" panose="02020603050405020304" pitchFamily="18" charset="0"/>
                <a:cs typeface="Times New Roman" panose="02020603050405020304" pitchFamily="18" charset="0"/>
              </a:rPr>
              <a:t>tách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hydrogen</a:t>
            </a:r>
            <a:r>
              <a:rPr lang="vi-VN" sz="2800" dirty="0">
                <a:solidFill>
                  <a:schemeClr val="tx1">
                    <a:lumMod val="50000"/>
                  </a:schemeClr>
                </a:solidFill>
                <a:latin typeface="Times New Roman" panose="02020603050405020304" pitchFamily="18" charset="0"/>
                <a:cs typeface="Times New Roman" panose="02020603050405020304" pitchFamily="18" charset="0"/>
              </a:rPr>
              <a:t> tăng </a:t>
            </a:r>
            <a:r>
              <a:rPr lang="vi-VN" sz="2800" dirty="0" err="1">
                <a:solidFill>
                  <a:schemeClr val="tx1">
                    <a:lumMod val="50000"/>
                  </a:schemeClr>
                </a:solidFill>
                <a:latin typeface="Times New Roman" panose="02020603050405020304" pitchFamily="18" charset="0"/>
                <a:cs typeface="Times New Roman" panose="02020603050405020304" pitchFamily="18" charset="0"/>
              </a:rPr>
              <a:t>dần</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acid</a:t>
            </a:r>
            <a:r>
              <a:rPr lang="vi-VN" sz="2800" dirty="0">
                <a:solidFill>
                  <a:schemeClr val="tx1">
                    <a:lumMod val="50000"/>
                  </a:schemeClr>
                </a:solidFill>
                <a:latin typeface="Times New Roman" panose="02020603050405020304" pitchFamily="18" charset="0"/>
                <a:cs typeface="Times New Roman" panose="02020603050405020304" pitchFamily="18" charset="0"/>
              </a:rPr>
              <a:t> tăng </a:t>
            </a:r>
            <a:r>
              <a:rPr lang="vi-VN" sz="2800" dirty="0" err="1">
                <a:solidFill>
                  <a:schemeClr val="tx1">
                    <a:lumMod val="50000"/>
                  </a:schemeClr>
                </a:solidFill>
                <a:latin typeface="Times New Roman" panose="02020603050405020304" pitchFamily="18" charset="0"/>
                <a:cs typeface="Times New Roman" panose="02020603050405020304" pitchFamily="18" charset="0"/>
              </a:rPr>
              <a:t>dần</a:t>
            </a:r>
            <a:endParaRPr lang="en-US" sz="2800" b="0" i="0" dirty="0">
              <a:solidFill>
                <a:schemeClr val="tx1">
                  <a:lumMod val="5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13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51101" y="1449683"/>
            <a:ext cx="6918673" cy="2584724"/>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211065" y="1652294"/>
              <a:ext cx="5839147" cy="1995131"/>
            </a:xfrm>
            <a:prstGeom prst="rect">
              <a:avLst/>
            </a:prstGeom>
            <a:noFill/>
          </p:spPr>
          <p:txBody>
            <a:bodyPr wrap="square">
              <a:spAutoFit/>
            </a:bodyPr>
            <a:lstStyle/>
            <a:p>
              <a:pPr algn="just">
                <a:lnSpc>
                  <a:spcPct val="120000"/>
                </a:lnSpc>
              </a:pPr>
              <a:r>
                <a:rPr lang="en-US" sz="2800" dirty="0" err="1">
                  <a:solidFill>
                    <a:schemeClr val="accent5"/>
                  </a:solidFill>
                  <a:latin typeface="Times New Roman" panose="02020603050405020304" pitchFamily="18" charset="0"/>
                  <a:cs typeface="Times New Roman" panose="02020603050405020304" pitchFamily="18" charset="0"/>
                </a:rPr>
                <a:t>Tính</a:t>
              </a:r>
              <a:r>
                <a:rPr lang="en-US" sz="2800" dirty="0">
                  <a:solidFill>
                    <a:schemeClr val="accent5"/>
                  </a:solidFill>
                  <a:latin typeface="Times New Roman" panose="02020603050405020304" pitchFamily="18" charset="0"/>
                  <a:cs typeface="Times New Roman" panose="02020603050405020304" pitchFamily="18" charset="0"/>
                </a:rPr>
                <a:t> acid </a:t>
              </a:r>
              <a:r>
                <a:rPr lang="en-US" sz="2800" dirty="0" err="1">
                  <a:solidFill>
                    <a:schemeClr val="accent5"/>
                  </a:solidFill>
                  <a:latin typeface="Times New Roman" panose="02020603050405020304" pitchFamily="18" charset="0"/>
                  <a:cs typeface="Times New Roman" panose="02020603050405020304" pitchFamily="18" charset="0"/>
                </a:rPr>
                <a:t>của</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các</a:t>
              </a:r>
              <a:r>
                <a:rPr lang="en-US" sz="2800" dirty="0">
                  <a:solidFill>
                    <a:schemeClr val="accent5"/>
                  </a:solidFill>
                  <a:latin typeface="Times New Roman" panose="02020603050405020304" pitchFamily="18" charset="0"/>
                  <a:cs typeface="Times New Roman" panose="02020603050405020304" pitchFamily="18" charset="0"/>
                </a:rPr>
                <a:t> hydrohalic acid </a:t>
              </a:r>
              <a:r>
                <a:rPr lang="en-US" sz="2800" dirty="0" err="1">
                  <a:solidFill>
                    <a:schemeClr val="accent5"/>
                  </a:solidFill>
                  <a:latin typeface="Times New Roman" panose="02020603050405020304" pitchFamily="18" charset="0"/>
                  <a:cs typeface="Times New Roman" panose="02020603050405020304" pitchFamily="18" charset="0"/>
                </a:rPr>
                <a:t>tăng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dần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từ</a:t>
              </a:r>
              <a:r>
                <a:rPr lang="en-US" sz="2800" dirty="0">
                  <a:solidFill>
                    <a:schemeClr val="accent5"/>
                  </a:solidFill>
                  <a:latin typeface="Times New Roman" panose="02020603050405020304" pitchFamily="18" charset="0"/>
                  <a:cs typeface="Times New Roman" panose="02020603050405020304" pitchFamily="18" charset="0"/>
                </a:rPr>
                <a:t> hydrofluoric acid </a:t>
              </a:r>
              <a:r>
                <a:rPr lang="en-US" sz="2800" dirty="0" err="1">
                  <a:solidFill>
                    <a:schemeClr val="accent5"/>
                  </a:solidFill>
                  <a:latin typeface="Times New Roman" panose="02020603050405020304" pitchFamily="18" charset="0"/>
                  <a:cs typeface="Times New Roman" panose="02020603050405020304" pitchFamily="18" charset="0"/>
                </a:rPr>
                <a:t>đến</a:t>
              </a:r>
              <a:r>
                <a:rPr lang="en-US" sz="2800" dirty="0">
                  <a:solidFill>
                    <a:schemeClr val="accent5"/>
                  </a:solidFill>
                  <a:latin typeface="Times New Roman" panose="02020603050405020304" pitchFamily="18" charset="0"/>
                  <a:cs typeface="Times New Roman" panose="02020603050405020304" pitchFamily="18" charset="0"/>
                </a:rPr>
                <a:t> hydroiodic acid.</a:t>
              </a:r>
              <a:endParaRPr lang="en-US" sz="2000" dirty="0">
                <a:solidFill>
                  <a:schemeClr val="accent5"/>
                </a:solidFill>
                <a:latin typeface="Times New Roman" panose="02020603050405020304" pitchFamily="18" charset="0"/>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4389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278135" y="1768542"/>
            <a:ext cx="7932461" cy="2898751"/>
            <a:chOff x="104501" y="1644015"/>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104501" y="1644015"/>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516698" y="1944872"/>
              <a:ext cx="4514788" cy="2343655"/>
            </a:xfrm>
            <a:prstGeom prst="rect">
              <a:avLst/>
            </a:prstGeom>
            <a:noFill/>
          </p:spPr>
          <p:txBody>
            <a:bodyPr wrap="square">
              <a:spAutoFit/>
            </a:bodyPr>
            <a:lstStyle/>
            <a:p>
              <a:pPr algn="just">
                <a:lnSpc>
                  <a:spcPct val="150000"/>
                </a:lnSpc>
              </a:pPr>
              <a:r>
                <a:rPr lang="vi-VN" sz="2000" dirty="0" err="1">
                  <a:latin typeface="Times New Roman" panose="02020603050405020304" pitchFamily="18" charset="0"/>
                  <a:cs typeface="Times New Roman" panose="02020603050405020304" pitchFamily="18" charset="0"/>
                </a:rPr>
                <a:t>Hoàn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thành</a:t>
              </a:r>
              <a:r>
                <a:rPr lang="vi-VN" sz="2000" dirty="0">
                  <a:latin typeface="Times New Roman" panose="02020603050405020304" pitchFamily="18" charset="0"/>
                  <a:cs typeface="Times New Roman" panose="02020603050405020304" pitchFamily="18" charset="0"/>
                </a:rPr>
                <a:t> phương </a:t>
              </a:r>
              <a:r>
                <a:rPr lang="vi-VN" sz="2000" dirty="0" err="1">
                  <a:latin typeface="Times New Roman" panose="02020603050405020304" pitchFamily="18" charset="0"/>
                  <a:cs typeface="Times New Roman" panose="02020603050405020304" pitchFamily="18" charset="0"/>
                </a:rPr>
                <a:t>trình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hoá</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học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phản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ứng</a:t>
              </a:r>
              <a:r>
                <a:rPr lang="vi-VN" sz="2000" dirty="0">
                  <a:latin typeface="Times New Roman" panose="02020603050405020304" pitchFamily="18" charset="0"/>
                  <a:cs typeface="Times New Roman" panose="02020603050405020304" pitchFamily="18" charset="0"/>
                </a:rPr>
                <a:t> sau: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vi-VN" sz="2000" dirty="0" err="1">
                  <a:latin typeface="Times New Roman" panose="02020603050405020304" pitchFamily="18" charset="0"/>
                  <a:cs typeface="Times New Roman" panose="02020603050405020304" pitchFamily="18" charset="0"/>
                </a:rPr>
                <a:t>NaOH</a:t>
              </a:r>
              <a:r>
                <a:rPr lang="vi-VN" sz="2000" dirty="0">
                  <a:latin typeface="Times New Roman" panose="02020603050405020304" pitchFamily="18" charset="0"/>
                  <a:cs typeface="Times New Roman" panose="02020603050405020304" pitchFamily="18" charset="0"/>
                </a:rPr>
                <a:t> + </a:t>
              </a:r>
              <a:r>
                <a:rPr lang="vi-VN" sz="2000" dirty="0" err="1">
                  <a:latin typeface="Times New Roman" panose="02020603050405020304" pitchFamily="18" charset="0"/>
                  <a:cs typeface="Times New Roman" panose="02020603050405020304" pitchFamily="18" charset="0"/>
                </a:rPr>
                <a:t>HCl</a:t>
              </a:r>
              <a:r>
                <a:rPr lang="vi-VN" sz="2000" dirty="0">
                  <a:latin typeface="Times New Roman" panose="02020603050405020304" pitchFamily="18" charset="0"/>
                  <a:cs typeface="Times New Roman" panose="02020603050405020304" pitchFamily="18" charset="0"/>
                </a:rPr>
                <a:t> → (1) </a:t>
              </a:r>
            </a:p>
            <a:p>
              <a:pPr algn="just">
                <a:lnSpc>
                  <a:spcPct val="150000"/>
                </a:lnSpc>
              </a:pPr>
              <a:r>
                <a:rPr lang="vi-VN" sz="2000" dirty="0" err="1">
                  <a:latin typeface="Times New Roman" panose="02020603050405020304" pitchFamily="18" charset="0"/>
                  <a:cs typeface="Times New Roman" panose="02020603050405020304" pitchFamily="18" charset="0"/>
                </a:rPr>
                <a:t>Zn</a:t>
              </a:r>
              <a:r>
                <a:rPr lang="vi-VN" sz="2000" dirty="0">
                  <a:latin typeface="Times New Roman" panose="02020603050405020304" pitchFamily="18" charset="0"/>
                  <a:cs typeface="Times New Roman" panose="02020603050405020304" pitchFamily="18" charset="0"/>
                </a:rPr>
                <a:t> + </a:t>
              </a:r>
              <a:r>
                <a:rPr lang="vi-VN" sz="2000" dirty="0" err="1">
                  <a:latin typeface="Times New Roman" panose="02020603050405020304" pitchFamily="18" charset="0"/>
                  <a:cs typeface="Times New Roman" panose="02020603050405020304" pitchFamily="18" charset="0"/>
                </a:rPr>
                <a:t>HCl</a:t>
              </a:r>
              <a:r>
                <a:rPr lang="vi-VN" sz="2000" dirty="0">
                  <a:latin typeface="Times New Roman" panose="02020603050405020304" pitchFamily="18" charset="0"/>
                  <a:cs typeface="Times New Roman" panose="02020603050405020304" pitchFamily="18" charset="0"/>
                </a:rPr>
                <a:t> → (2)</a:t>
              </a:r>
            </a:p>
            <a:p>
              <a:pPr algn="just">
                <a:lnSpc>
                  <a:spcPct val="150000"/>
                </a:lnSpc>
              </a:pPr>
              <a:r>
                <a:rPr lang="vi-VN" sz="2000" dirty="0" err="1">
                  <a:latin typeface="Times New Roman" panose="02020603050405020304" pitchFamily="18" charset="0"/>
                  <a:cs typeface="Times New Roman" panose="02020603050405020304" pitchFamily="18" charset="0"/>
                </a:rPr>
                <a:t>CaO</a:t>
              </a:r>
              <a:r>
                <a:rPr lang="vi-VN" sz="2000" dirty="0">
                  <a:latin typeface="Times New Roman" panose="02020603050405020304" pitchFamily="18" charset="0"/>
                  <a:cs typeface="Times New Roman" panose="02020603050405020304" pitchFamily="18" charset="0"/>
                </a:rPr>
                <a:t> + </a:t>
              </a:r>
              <a:r>
                <a:rPr lang="vi-VN" sz="2000" dirty="0" err="1">
                  <a:latin typeface="Times New Roman" panose="02020603050405020304" pitchFamily="18" charset="0"/>
                  <a:cs typeface="Times New Roman" panose="02020603050405020304" pitchFamily="18" charset="0"/>
                </a:rPr>
                <a:t>HBr</a:t>
              </a:r>
              <a:r>
                <a:rPr lang="vi-VN" sz="2000" dirty="0">
                  <a:latin typeface="Times New Roman" panose="02020603050405020304" pitchFamily="18" charset="0"/>
                  <a:cs typeface="Times New Roman" panose="02020603050405020304" pitchFamily="18" charset="0"/>
                </a:rPr>
                <a:t> → (3) </a:t>
              </a:r>
            </a:p>
            <a:p>
              <a:pPr algn="just">
                <a:lnSpc>
                  <a:spcPct val="150000"/>
                </a:lnSpc>
              </a:pPr>
              <a:r>
                <a:rPr lang="vi-VN" sz="2000" dirty="0">
                  <a:latin typeface="Times New Roman" panose="02020603050405020304" pitchFamily="18" charset="0"/>
                  <a:cs typeface="Times New Roman" panose="02020603050405020304" pitchFamily="18" charset="0"/>
                </a:rPr>
                <a:t>K2 CO3 + HI → (4)</a:t>
              </a:r>
              <a:endParaRPr lang="en-US" sz="20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725310" cy="584775"/>
              </a:xfrm>
              <a:prstGeom prst="rect">
                <a:avLst/>
              </a:prstGeom>
              <a:noFill/>
            </p:spPr>
            <p:txBody>
              <a:bodyPr wrap="square" rtlCol="0">
                <a:spAutoFit/>
              </a:bodyPr>
              <a:lstStyle/>
              <a:p>
                <a:r>
                  <a:rPr lang="en-US" sz="3200" b="1" dirty="0">
                    <a:solidFill>
                      <a:schemeClr val="accent5"/>
                    </a:solidFill>
                    <a:latin typeface="Times New Roman" panose="02020603050405020304" pitchFamily="18" charset="0"/>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pic>
        <p:nvPicPr>
          <p:cNvPr id="11" name="Picture 10" descr="Icon&#10;&#10;Description automatically generated">
            <a:extLst>
              <a:ext uri="{FF2B5EF4-FFF2-40B4-BE49-F238E27FC236}">
                <a16:creationId xmlns:a16="http://schemas.microsoft.com/office/drawing/2014/main" id="{0725E999-0864-1621-AFF6-3BD0013475EF}"/>
              </a:ext>
            </a:extLst>
          </p:cNvPr>
          <p:cNvPicPr>
            <a:picLocks noChangeAspect="1"/>
          </p:cNvPicPr>
          <p:nvPr/>
        </p:nvPicPr>
        <p:blipFill>
          <a:blip r:embed="rId5"/>
          <a:stretch>
            <a:fillRect/>
          </a:stretch>
        </p:blipFill>
        <p:spPr>
          <a:xfrm>
            <a:off x="4686207" y="2658697"/>
            <a:ext cx="1909605" cy="1909605"/>
          </a:xfrm>
          <a:prstGeom prst="rect">
            <a:avLst/>
          </a:prstGeom>
        </p:spPr>
      </p:pic>
    </p:spTree>
    <p:extLst>
      <p:ext uri="{BB962C8B-B14F-4D97-AF65-F5344CB8AC3E}">
        <p14:creationId xmlns:p14="http://schemas.microsoft.com/office/powerpoint/2010/main" val="11183399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931278" y="1600747"/>
            <a:ext cx="6053958" cy="1815882"/>
          </a:xfrm>
          <a:prstGeom prst="rect">
            <a:avLst/>
          </a:prstGeom>
          <a:noFill/>
        </p:spPr>
        <p:txBody>
          <a:bodyPr wrap="square">
            <a:spAutoFit/>
          </a:bodyPr>
          <a:lstStyle/>
          <a:p>
            <a:pPr latinLnBrk="0"/>
            <a:r>
              <a:rPr lang="en-US" sz="2800" dirty="0">
                <a:solidFill>
                  <a:schemeClr val="tx1">
                    <a:lumMod val="50000"/>
                  </a:schemeClr>
                </a:solidFill>
                <a:latin typeface="Times New Roman" panose="02020603050405020304" pitchFamily="18" charset="0"/>
                <a:cs typeface="Times New Roman" panose="02020603050405020304" pitchFamily="18" charset="0"/>
              </a:rPr>
              <a:t>(1) NaOH + HCl → NaCl + H</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O</a:t>
            </a:r>
          </a:p>
          <a:p>
            <a:pPr latinLnBrk="0"/>
            <a:r>
              <a:rPr lang="en-US" sz="2800" dirty="0">
                <a:solidFill>
                  <a:schemeClr val="tx1">
                    <a:lumMod val="50000"/>
                  </a:schemeClr>
                </a:solidFill>
                <a:latin typeface="Times New Roman" panose="02020603050405020304" pitchFamily="18" charset="0"/>
                <a:cs typeface="Times New Roman" panose="02020603050405020304" pitchFamily="18" charset="0"/>
              </a:rPr>
              <a:t>(2) Zn + 2HCl → ZnCl</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 + H</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a:p>
            <a:pPr latinLnBrk="0"/>
            <a:r>
              <a:rPr lang="en-US" sz="2800" dirty="0">
                <a:solidFill>
                  <a:schemeClr val="tx1">
                    <a:lumMod val="50000"/>
                  </a:schemeClr>
                </a:solidFill>
                <a:latin typeface="Times New Roman" panose="02020603050405020304" pitchFamily="18" charset="0"/>
                <a:cs typeface="Times New Roman" panose="02020603050405020304" pitchFamily="18" charset="0"/>
              </a:rPr>
              <a:t>(3)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+ 2HBr → CaBr</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 + H</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O</a:t>
            </a:r>
          </a:p>
          <a:p>
            <a:pPr latinLnBrk="0"/>
            <a:r>
              <a:rPr lang="en-US" sz="2800" dirty="0">
                <a:solidFill>
                  <a:schemeClr val="tx1">
                    <a:lumMod val="50000"/>
                  </a:schemeClr>
                </a:solidFill>
                <a:latin typeface="Times New Roman" panose="02020603050405020304" pitchFamily="18" charset="0"/>
                <a:cs typeface="Times New Roman" panose="02020603050405020304" pitchFamily="18" charset="0"/>
              </a:rPr>
              <a:t>(4) K</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CO</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3</a:t>
            </a:r>
            <a:r>
              <a:rPr lang="en-US" sz="2800" dirty="0">
                <a:solidFill>
                  <a:schemeClr val="tx1">
                    <a:lumMod val="50000"/>
                  </a:schemeClr>
                </a:solidFill>
                <a:latin typeface="Times New Roman" panose="02020603050405020304" pitchFamily="18" charset="0"/>
                <a:cs typeface="Times New Roman" panose="02020603050405020304" pitchFamily="18" charset="0"/>
              </a:rPr>
              <a:t> + 2HI → 2KI + CO</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 + H</a:t>
            </a:r>
            <a:r>
              <a:rPr lang="en-US"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800" dirty="0">
                <a:solidFill>
                  <a:schemeClr val="tx1">
                    <a:lumMod val="50000"/>
                  </a:schemeClr>
                </a:solidFill>
                <a:latin typeface="Times New Roman" panose="02020603050405020304" pitchFamily="18" charset="0"/>
                <a:cs typeface="Times New Roman" panose="02020603050405020304" pitchFamily="18" charset="0"/>
              </a:rPr>
              <a:t>O</a:t>
            </a:r>
          </a:p>
        </p:txBody>
      </p:sp>
    </p:spTree>
    <p:extLst>
      <p:ext uri="{BB962C8B-B14F-4D97-AF65-F5344CB8AC3E}">
        <p14:creationId xmlns:p14="http://schemas.microsoft.com/office/powerpoint/2010/main" val="16188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2"/>
        <p:cNvGrpSpPr/>
        <p:nvPr/>
      </p:nvGrpSpPr>
      <p:grpSpPr>
        <a:xfrm>
          <a:off x="0" y="0"/>
          <a:ext cx="0" cy="0"/>
          <a:chOff x="0" y="0"/>
          <a:chExt cx="0" cy="0"/>
        </a:xfrm>
      </p:grpSpPr>
      <p:grpSp>
        <p:nvGrpSpPr>
          <p:cNvPr id="1153" name="Google Shape;1153;p52"/>
          <p:cNvGrpSpPr/>
          <p:nvPr/>
        </p:nvGrpSpPr>
        <p:grpSpPr>
          <a:xfrm>
            <a:off x="0" y="1760957"/>
            <a:ext cx="4965656" cy="3382543"/>
            <a:chOff x="-136647" y="-77332"/>
            <a:chExt cx="4965656" cy="3382543"/>
          </a:xfrm>
        </p:grpSpPr>
        <p:sp>
          <p:nvSpPr>
            <p:cNvPr id="1154" name="Google Shape;1154;p52"/>
            <p:cNvSpPr/>
            <p:nvPr/>
          </p:nvSpPr>
          <p:spPr>
            <a:xfrm rot="21500414">
              <a:off x="551828" y="337299"/>
              <a:ext cx="4277181" cy="2140741"/>
            </a:xfrm>
            <a:prstGeom prst="roundRect">
              <a:avLst>
                <a:gd name="adj" fmla="val 1869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55" name="Google Shape;1155;p52"/>
            <p:cNvSpPr/>
            <p:nvPr/>
          </p:nvSpPr>
          <p:spPr>
            <a:xfrm>
              <a:off x="-136647" y="2688493"/>
              <a:ext cx="1700094" cy="616718"/>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56" name="Google Shape;1156;p52"/>
            <p:cNvSpPr/>
            <p:nvPr/>
          </p:nvSpPr>
          <p:spPr>
            <a:xfrm flipH="1">
              <a:off x="2462353" y="-77332"/>
              <a:ext cx="1700094" cy="616718"/>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1157" name="Google Shape;1157;p52"/>
            <p:cNvGrpSpPr/>
            <p:nvPr/>
          </p:nvGrpSpPr>
          <p:grpSpPr>
            <a:xfrm>
              <a:off x="27486" y="394977"/>
              <a:ext cx="756849" cy="756849"/>
              <a:chOff x="3908824" y="203396"/>
              <a:chExt cx="773400" cy="773400"/>
            </a:xfrm>
          </p:grpSpPr>
          <p:sp>
            <p:nvSpPr>
              <p:cNvPr id="1158" name="Google Shape;1158;p52"/>
              <p:cNvSpPr/>
              <p:nvPr/>
            </p:nvSpPr>
            <p:spPr>
              <a:xfrm>
                <a:off x="3908824" y="203396"/>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59" name="Google Shape;1159;p52"/>
              <p:cNvSpPr/>
              <p:nvPr/>
            </p:nvSpPr>
            <p:spPr>
              <a:xfrm rot="301067">
                <a:off x="4030781" y="331934"/>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160" name="Google Shape;1160;p52"/>
            <p:cNvGrpSpPr/>
            <p:nvPr/>
          </p:nvGrpSpPr>
          <p:grpSpPr>
            <a:xfrm>
              <a:off x="2887731" y="2397099"/>
              <a:ext cx="578117" cy="578117"/>
              <a:chOff x="3796125" y="-35750"/>
              <a:chExt cx="773400" cy="773400"/>
            </a:xfrm>
          </p:grpSpPr>
          <p:sp>
            <p:nvSpPr>
              <p:cNvPr id="1161" name="Google Shape;1161;p52"/>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62" name="Google Shape;1162;p5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sp>
        <p:nvSpPr>
          <p:cNvPr id="1163" name="Google Shape;1163;p52"/>
          <p:cNvSpPr txBox="1">
            <a:spLocks noGrp="1"/>
          </p:cNvSpPr>
          <p:nvPr>
            <p:ph type="title"/>
          </p:nvPr>
        </p:nvSpPr>
        <p:spPr>
          <a:xfrm>
            <a:off x="864864" y="2229489"/>
            <a:ext cx="3918294" cy="20319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800" b="0" dirty="0" err="1">
                <a:solidFill>
                  <a:schemeClr val="tx1">
                    <a:lumMod val="50000"/>
                  </a:schemeClr>
                </a:solidFill>
                <a:latin typeface="Times New Roman" panose="02020603050405020304" pitchFamily="18" charset="0"/>
              </a:rPr>
              <a:t>Em</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hãy</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đề</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xuất</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cách</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bảo</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quản</a:t>
            </a:r>
            <a:r>
              <a:rPr lang="en-US" sz="2800" b="0" dirty="0">
                <a:solidFill>
                  <a:schemeClr val="tx1">
                    <a:lumMod val="50000"/>
                  </a:schemeClr>
                </a:solidFill>
                <a:latin typeface="Times New Roman" panose="02020603050405020304" pitchFamily="18" charset="0"/>
              </a:rPr>
              <a:t> hydrofluoric acid </a:t>
            </a:r>
            <a:r>
              <a:rPr lang="en-US" sz="2800" b="0" dirty="0" err="1">
                <a:solidFill>
                  <a:schemeClr val="tx1">
                    <a:lumMod val="50000"/>
                  </a:schemeClr>
                </a:solidFill>
                <a:latin typeface="Times New Roman" panose="02020603050405020304" pitchFamily="18" charset="0"/>
              </a:rPr>
              <a:t>trong</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phòng</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thí</a:t>
            </a:r>
            <a:r>
              <a:rPr lang="en-US" sz="2800" b="0" dirty="0">
                <a:solidFill>
                  <a:schemeClr val="tx1">
                    <a:lumMod val="50000"/>
                  </a:schemeClr>
                </a:solidFill>
                <a:latin typeface="Times New Roman" panose="02020603050405020304" pitchFamily="18" charset="0"/>
              </a:rPr>
              <a:t> </a:t>
            </a:r>
            <a:r>
              <a:rPr lang="en-US" sz="2800" b="0" dirty="0" err="1">
                <a:solidFill>
                  <a:schemeClr val="tx1">
                    <a:lumMod val="50000"/>
                  </a:schemeClr>
                </a:solidFill>
                <a:latin typeface="Times New Roman" panose="02020603050405020304" pitchFamily="18" charset="0"/>
              </a:rPr>
              <a:t>nghiệm</a:t>
            </a:r>
            <a:r>
              <a:rPr lang="en-US" sz="2800" b="0" dirty="0">
                <a:solidFill>
                  <a:schemeClr val="tx1">
                    <a:lumMod val="50000"/>
                  </a:schemeClr>
                </a:solidFill>
                <a:latin typeface="Times New Roman" panose="02020603050405020304" pitchFamily="18" charset="0"/>
              </a:rPr>
              <a:t>.</a:t>
            </a:r>
            <a:endParaRPr sz="2800" b="0" dirty="0">
              <a:solidFill>
                <a:schemeClr val="tx1">
                  <a:lumMod val="50000"/>
                </a:schemeClr>
              </a:solidFill>
              <a:latin typeface="Times New Roman" panose="02020603050405020304" pitchFamily="18" charset="0"/>
            </a:endParaRPr>
          </a:p>
        </p:txBody>
      </p:sp>
      <p:grpSp>
        <p:nvGrpSpPr>
          <p:cNvPr id="4" name="Group 3">
            <a:extLst>
              <a:ext uri="{FF2B5EF4-FFF2-40B4-BE49-F238E27FC236}">
                <a16:creationId xmlns:a16="http://schemas.microsoft.com/office/drawing/2014/main" id="{7879362D-0780-3034-235E-1ABC80E379A0}"/>
              </a:ext>
            </a:extLst>
          </p:cNvPr>
          <p:cNvGrpSpPr/>
          <p:nvPr/>
        </p:nvGrpSpPr>
        <p:grpSpPr>
          <a:xfrm>
            <a:off x="-329595" y="-1405928"/>
            <a:ext cx="5055605" cy="4572000"/>
            <a:chOff x="-329595" y="-1405928"/>
            <a:chExt cx="5055605" cy="4572000"/>
          </a:xfrm>
        </p:grpSpPr>
        <p:grpSp>
          <p:nvGrpSpPr>
            <p:cNvPr id="14" name="Group 13">
              <a:extLst>
                <a:ext uri="{FF2B5EF4-FFF2-40B4-BE49-F238E27FC236}">
                  <a16:creationId xmlns:a16="http://schemas.microsoft.com/office/drawing/2014/main" id="{E3520E25-761D-5EC2-B6C1-0EFD8F71CC00}"/>
                </a:ext>
              </a:extLst>
            </p:cNvPr>
            <p:cNvGrpSpPr/>
            <p:nvPr/>
          </p:nvGrpSpPr>
          <p:grpSpPr>
            <a:xfrm>
              <a:off x="-329595" y="-1405928"/>
              <a:ext cx="5055605" cy="4572000"/>
              <a:chOff x="-196081" y="-1547792"/>
              <a:chExt cx="5055605" cy="4572000"/>
            </a:xfrm>
          </p:grpSpPr>
          <p:pic>
            <p:nvPicPr>
              <p:cNvPr id="16" name="Graphic 15" descr="A brushstroke">
                <a:extLst>
                  <a:ext uri="{FF2B5EF4-FFF2-40B4-BE49-F238E27FC236}">
                    <a16:creationId xmlns:a16="http://schemas.microsoft.com/office/drawing/2014/main" id="{284BE46E-201E-CBAF-181C-B50128895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7" name="TextBox 16">
                <a:extLst>
                  <a:ext uri="{FF2B5EF4-FFF2-40B4-BE49-F238E27FC236}">
                    <a16:creationId xmlns:a16="http://schemas.microsoft.com/office/drawing/2014/main" id="{A6C57019-2FD8-5EF7-C391-5BA11AADBF13}"/>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Vận</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Dụng</a:t>
                </a:r>
                <a:endParaRPr lang="en-US" sz="3600" b="1" dirty="0">
                  <a:solidFill>
                    <a:schemeClr val="accent5"/>
                  </a:solidFill>
                  <a:latin typeface="Times New Roman" panose="02020603050405020304" pitchFamily="18" charset="0"/>
                  <a:cs typeface="Times New Roman" panose="02020603050405020304" pitchFamily="18" charset="0"/>
                </a:endParaRPr>
              </a:p>
            </p:txBody>
          </p:sp>
        </p:grpSp>
        <p:pic>
          <p:nvPicPr>
            <p:cNvPr id="3" name="Picture 2" descr="Icon&#10;&#10;Description automatically generated">
              <a:extLst>
                <a:ext uri="{FF2B5EF4-FFF2-40B4-BE49-F238E27FC236}">
                  <a16:creationId xmlns:a16="http://schemas.microsoft.com/office/drawing/2014/main" id="{C1A43F69-1BF0-9DAB-EB82-CF149D09E185}"/>
                </a:ext>
              </a:extLst>
            </p:cNvPr>
            <p:cNvPicPr>
              <a:picLocks noChangeAspect="1"/>
            </p:cNvPicPr>
            <p:nvPr/>
          </p:nvPicPr>
          <p:blipFill>
            <a:blip r:embed="rId6"/>
            <a:stretch>
              <a:fillRect/>
            </a:stretch>
          </p:blipFill>
          <p:spPr>
            <a:xfrm>
              <a:off x="598404" y="571947"/>
              <a:ext cx="712258" cy="71225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53"/>
                                        </p:tgtEl>
                                        <p:attrNameLst>
                                          <p:attrName>style.visibility</p:attrName>
                                        </p:attrNameLst>
                                      </p:cBhvr>
                                      <p:to>
                                        <p:strVal val="visible"/>
                                      </p:to>
                                    </p:set>
                                    <p:anim calcmode="lin" valueType="num">
                                      <p:cBhvr>
                                        <p:cTn id="7" dur="500" fill="hold"/>
                                        <p:tgtEl>
                                          <p:spTgt spid="1153"/>
                                        </p:tgtEl>
                                        <p:attrNameLst>
                                          <p:attrName>ppt_w</p:attrName>
                                        </p:attrNameLst>
                                      </p:cBhvr>
                                      <p:tavLst>
                                        <p:tav tm="0">
                                          <p:val>
                                            <p:fltVal val="0"/>
                                          </p:val>
                                        </p:tav>
                                        <p:tav tm="100000">
                                          <p:val>
                                            <p:strVal val="#ppt_w"/>
                                          </p:val>
                                        </p:tav>
                                      </p:tavLst>
                                    </p:anim>
                                    <p:anim calcmode="lin" valueType="num">
                                      <p:cBhvr>
                                        <p:cTn id="8" dur="500" fill="hold"/>
                                        <p:tgtEl>
                                          <p:spTgt spid="1153"/>
                                        </p:tgtEl>
                                        <p:attrNameLst>
                                          <p:attrName>ppt_h</p:attrName>
                                        </p:attrNameLst>
                                      </p:cBhvr>
                                      <p:tavLst>
                                        <p:tav tm="0">
                                          <p:val>
                                            <p:fltVal val="0"/>
                                          </p:val>
                                        </p:tav>
                                        <p:tav tm="100000">
                                          <p:val>
                                            <p:strVal val="#ppt_h"/>
                                          </p:val>
                                        </p:tav>
                                      </p:tavLst>
                                    </p:anim>
                                    <p:animEffect transition="in" filter="fade">
                                      <p:cBhvr>
                                        <p:cTn id="9" dur="500"/>
                                        <p:tgtEl>
                                          <p:spTgt spid="115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63"/>
                                        </p:tgtEl>
                                        <p:attrNameLst>
                                          <p:attrName>style.visibility</p:attrName>
                                        </p:attrNameLst>
                                      </p:cBhvr>
                                      <p:to>
                                        <p:strVal val="visible"/>
                                      </p:to>
                                    </p:set>
                                    <p:anim calcmode="lin" valueType="num">
                                      <p:cBhvr>
                                        <p:cTn id="12" dur="500" fill="hold"/>
                                        <p:tgtEl>
                                          <p:spTgt spid="1163"/>
                                        </p:tgtEl>
                                        <p:attrNameLst>
                                          <p:attrName>ppt_w</p:attrName>
                                        </p:attrNameLst>
                                      </p:cBhvr>
                                      <p:tavLst>
                                        <p:tav tm="0">
                                          <p:val>
                                            <p:fltVal val="0"/>
                                          </p:val>
                                        </p:tav>
                                        <p:tav tm="100000">
                                          <p:val>
                                            <p:strVal val="#ppt_w"/>
                                          </p:val>
                                        </p:tav>
                                      </p:tavLst>
                                    </p:anim>
                                    <p:anim calcmode="lin" valueType="num">
                                      <p:cBhvr>
                                        <p:cTn id="13" dur="500" fill="hold"/>
                                        <p:tgtEl>
                                          <p:spTgt spid="1163"/>
                                        </p:tgtEl>
                                        <p:attrNameLst>
                                          <p:attrName>ppt_h</p:attrName>
                                        </p:attrNameLst>
                                      </p:cBhvr>
                                      <p:tavLst>
                                        <p:tav tm="0">
                                          <p:val>
                                            <p:fltVal val="0"/>
                                          </p:val>
                                        </p:tav>
                                        <p:tav tm="100000">
                                          <p:val>
                                            <p:strVal val="#ppt_h"/>
                                          </p:val>
                                        </p:tav>
                                      </p:tavLst>
                                    </p:anim>
                                    <p:animEffect transition="in" filter="fade">
                                      <p:cBhvr>
                                        <p:cTn id="14" dur="500"/>
                                        <p:tgtEl>
                                          <p:spTgt spid="116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859221" y="1887135"/>
            <a:ext cx="7701456" cy="1815882"/>
          </a:xfrm>
          <a:prstGeom prst="rect">
            <a:avLst/>
          </a:prstGeom>
          <a:noFill/>
        </p:spPr>
        <p:txBody>
          <a:bodyPr wrap="square">
            <a:spAutoFit/>
          </a:bodyPr>
          <a:lstStyle/>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HF </a:t>
            </a:r>
            <a:r>
              <a:rPr lang="vi-VN" sz="2800" dirty="0" err="1">
                <a:solidFill>
                  <a:schemeClr val="tx1">
                    <a:lumMod val="50000"/>
                  </a:schemeClr>
                </a:solidFill>
                <a:latin typeface="Times New Roman" panose="02020603050405020304" pitchFamily="18" charset="0"/>
                <a:cs typeface="Times New Roman" panose="02020603050405020304" pitchFamily="18" charset="0"/>
              </a:rPr>
              <a:t>có</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acid</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yếu</a:t>
            </a:r>
            <a:r>
              <a:rPr lang="vi-VN" sz="2800" dirty="0">
                <a:solidFill>
                  <a:schemeClr val="tx1">
                    <a:lumMod val="50000"/>
                  </a:schemeClr>
                </a:solidFill>
                <a:latin typeface="Times New Roman" panose="02020603050405020304" pitchFamily="18" charset="0"/>
                <a:cs typeface="Times New Roman" panose="02020603050405020304" pitchFamily="18" charset="0"/>
              </a:rPr>
              <a:t> nhưng </a:t>
            </a:r>
            <a:r>
              <a:rPr lang="vi-VN" sz="2800" dirty="0" err="1">
                <a:solidFill>
                  <a:schemeClr val="tx1">
                    <a:lumMod val="50000"/>
                  </a:schemeClr>
                </a:solidFill>
                <a:latin typeface="Times New Roman" panose="02020603050405020304" pitchFamily="18" charset="0"/>
                <a:cs typeface="Times New Roman" panose="02020603050405020304" pitchFamily="18" charset="0"/>
              </a:rPr>
              <a:t>có</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800" dirty="0">
                <a:solidFill>
                  <a:schemeClr val="tx1">
                    <a:lumMod val="50000"/>
                  </a:schemeClr>
                </a:solidFill>
                <a:latin typeface="Times New Roman" panose="02020603050405020304" pitchFamily="18" charset="0"/>
                <a:cs typeface="Times New Roman" panose="02020603050405020304" pitchFamily="18" charset="0"/>
              </a:rPr>
              <a:t> ăn </a:t>
            </a:r>
            <a:r>
              <a:rPr lang="vi-VN" sz="2800" dirty="0" err="1">
                <a:solidFill>
                  <a:schemeClr val="tx1">
                    <a:lumMod val="50000"/>
                  </a:schemeClr>
                </a:solidFill>
                <a:latin typeface="Times New Roman" panose="02020603050405020304" pitchFamily="18" charset="0"/>
                <a:cs typeface="Times New Roman" panose="02020603050405020304" pitchFamily="18" charset="0"/>
              </a:rPr>
              <a:t>mòn</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thủy</a:t>
            </a:r>
            <a:r>
              <a:rPr lang="vi-VN" sz="2800" dirty="0">
                <a:solidFill>
                  <a:schemeClr val="tx1">
                    <a:lumMod val="50000"/>
                  </a:schemeClr>
                </a:solidFill>
                <a:latin typeface="Times New Roman" panose="02020603050405020304" pitchFamily="18" charset="0"/>
                <a:cs typeface="Times New Roman" panose="02020603050405020304" pitchFamily="18" charset="0"/>
              </a:rPr>
              <a:t> tinh:</a:t>
            </a:r>
          </a:p>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SiO</a:t>
            </a:r>
            <a:r>
              <a:rPr lang="vi-VN"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800" dirty="0">
                <a:solidFill>
                  <a:schemeClr val="tx1">
                    <a:lumMod val="50000"/>
                  </a:schemeClr>
                </a:solidFill>
                <a:latin typeface="Times New Roman" panose="02020603050405020304" pitchFamily="18" charset="0"/>
                <a:cs typeface="Times New Roman" panose="02020603050405020304" pitchFamily="18" charset="0"/>
              </a:rPr>
              <a:t> + 4HF → SiF</a:t>
            </a:r>
            <a:r>
              <a:rPr lang="vi-VN" sz="2800" baseline="-25000" dirty="0">
                <a:solidFill>
                  <a:schemeClr val="tx1">
                    <a:lumMod val="50000"/>
                  </a:schemeClr>
                </a:solidFill>
                <a:latin typeface="Times New Roman" panose="02020603050405020304" pitchFamily="18" charset="0"/>
                <a:cs typeface="Times New Roman" panose="02020603050405020304" pitchFamily="18" charset="0"/>
              </a:rPr>
              <a:t>4</a:t>
            </a:r>
            <a:r>
              <a:rPr lang="vi-VN" sz="2800" dirty="0">
                <a:solidFill>
                  <a:schemeClr val="tx1">
                    <a:lumMod val="50000"/>
                  </a:schemeClr>
                </a:solidFill>
                <a:latin typeface="Times New Roman" panose="02020603050405020304" pitchFamily="18" charset="0"/>
                <a:cs typeface="Times New Roman" panose="02020603050405020304" pitchFamily="18" charset="0"/>
              </a:rPr>
              <a:t>↑ + 2H</a:t>
            </a:r>
            <a:r>
              <a:rPr lang="vi-VN" sz="28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800" dirty="0">
                <a:solidFill>
                  <a:schemeClr val="tx1">
                    <a:lumMod val="50000"/>
                  </a:schemeClr>
                </a:solidFill>
                <a:latin typeface="Times New Roman" panose="02020603050405020304" pitchFamily="18" charset="0"/>
                <a:cs typeface="Times New Roman" panose="02020603050405020304" pitchFamily="18" charset="0"/>
              </a:rPr>
              <a:t>O</a:t>
            </a:r>
          </a:p>
          <a:p>
            <a:pPr latinLnBrk="0"/>
            <a:r>
              <a:rPr lang="vi-VN"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Trong </a:t>
            </a:r>
            <a:r>
              <a:rPr lang="vi-VN" sz="2800" dirty="0" err="1">
                <a:solidFill>
                  <a:schemeClr val="tx1">
                    <a:lumMod val="50000"/>
                  </a:schemeClr>
                </a:solidFill>
                <a:latin typeface="Times New Roman" panose="02020603050405020304" pitchFamily="18" charset="0"/>
                <a:cs typeface="Times New Roman" panose="02020603050405020304" pitchFamily="18" charset="0"/>
              </a:rPr>
              <a:t>phòng</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thí</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nghiệm</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vi-VN" sz="2800" dirty="0">
                <a:solidFill>
                  <a:schemeClr val="tx1">
                    <a:lumMod val="50000"/>
                  </a:schemeClr>
                </a:solidFill>
                <a:latin typeface="Times New Roman" panose="02020603050405020304" pitchFamily="18" charset="0"/>
                <a:cs typeface="Times New Roman" panose="02020603050405020304" pitchFamily="18" charset="0"/>
              </a:rPr>
              <a:t> ta </a:t>
            </a:r>
            <a:r>
              <a:rPr lang="vi-VN" sz="2800" dirty="0" err="1">
                <a:solidFill>
                  <a:schemeClr val="tx1">
                    <a:lumMod val="50000"/>
                  </a:schemeClr>
                </a:solidFill>
                <a:latin typeface="Times New Roman" panose="02020603050405020304" pitchFamily="18" charset="0"/>
                <a:cs typeface="Times New Roman" panose="02020603050405020304" pitchFamily="18" charset="0"/>
              </a:rPr>
              <a:t>dùng</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bình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bằng</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nhựa</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22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66" name="Google Shape;70;p8">
            <a:extLst>
              <a:ext uri="{FF2B5EF4-FFF2-40B4-BE49-F238E27FC236}">
                <a16:creationId xmlns:a16="http://schemas.microsoft.com/office/drawing/2014/main" id="{B76857F8-AD49-B503-9DD8-49208D233F53}"/>
              </a:ext>
            </a:extLst>
          </p:cNvPr>
          <p:cNvSpPr/>
          <p:nvPr/>
        </p:nvSpPr>
        <p:spPr>
          <a:xfrm rot="1183069">
            <a:off x="-238019" y="551468"/>
            <a:ext cx="9909784" cy="494111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2" name="Google Shape;1052;p50"/>
          <p:cNvSpPr txBox="1">
            <a:spLocks noGrp="1"/>
          </p:cNvSpPr>
          <p:nvPr>
            <p:ph type="title"/>
          </p:nvPr>
        </p:nvSpPr>
        <p:spPr>
          <a:xfrm>
            <a:off x="1013738" y="2163610"/>
            <a:ext cx="7116523" cy="1477500"/>
          </a:xfrm>
          <a:prstGeom prst="rect">
            <a:avLst/>
          </a:prstGeom>
        </p:spPr>
        <p:txBody>
          <a:bodyPr spcFirstLastPara="1" wrap="square" lIns="91425" tIns="91425" rIns="91425" bIns="91425" anchor="ctr" anchorCtr="0">
            <a:noAutofit/>
          </a:bodyPr>
          <a:lstStyle/>
          <a:p>
            <a:pPr marL="0" lvl="0" indent="0" algn="just" rtl="0">
              <a:lnSpc>
                <a:spcPct val="120000"/>
              </a:lnSpc>
              <a:spcBef>
                <a:spcPts val="0"/>
              </a:spcBef>
              <a:spcAft>
                <a:spcPts val="0"/>
              </a:spcAft>
              <a:buNone/>
            </a:pPr>
            <a:r>
              <a:rPr lang="vi-VN" sz="2400" b="0" dirty="0">
                <a:solidFill>
                  <a:schemeClr val="tx1">
                    <a:lumMod val="50000"/>
                  </a:schemeClr>
                </a:solidFill>
                <a:latin typeface="Times New Roman" panose="02020603050405020304" pitchFamily="18" charset="0"/>
              </a:rPr>
              <a:t>Trong </a:t>
            </a:r>
            <a:r>
              <a:rPr lang="vi-VN" sz="2400" b="0" dirty="0" err="1">
                <a:solidFill>
                  <a:schemeClr val="tx1">
                    <a:lumMod val="50000"/>
                  </a:schemeClr>
                </a:solidFill>
                <a:latin typeface="Times New Roman" panose="02020603050405020304" pitchFamily="18" charset="0"/>
              </a:rPr>
              <a:t>dịch</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vị</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dạ</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dày</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của</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người</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có</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hydrochloric</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acid</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với</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nồng</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độ</a:t>
            </a:r>
            <a:r>
              <a:rPr lang="vi-VN" sz="2400" b="0" dirty="0">
                <a:solidFill>
                  <a:schemeClr val="tx1">
                    <a:lumMod val="50000"/>
                  </a:schemeClr>
                </a:solidFill>
                <a:latin typeface="Times New Roman" panose="02020603050405020304" pitchFamily="18" charset="0"/>
              </a:rPr>
              <a:t> trong </a:t>
            </a:r>
            <a:r>
              <a:rPr lang="vi-VN" sz="2400" b="0" dirty="0" err="1">
                <a:solidFill>
                  <a:schemeClr val="tx1">
                    <a:lumMod val="50000"/>
                  </a:schemeClr>
                </a:solidFill>
                <a:latin typeface="Times New Roman" panose="02020603050405020304" pitchFamily="18" charset="0"/>
              </a:rPr>
              <a:t>khoảng</a:t>
            </a:r>
            <a:r>
              <a:rPr lang="vi-VN" sz="2400" b="0" dirty="0">
                <a:solidFill>
                  <a:schemeClr val="tx1">
                    <a:lumMod val="50000"/>
                  </a:schemeClr>
                </a:solidFill>
                <a:latin typeface="Times New Roman" panose="02020603050405020304" pitchFamily="18" charset="0"/>
              </a:rPr>
              <a:t> 10–4 – 10–3 </a:t>
            </a:r>
            <a:r>
              <a:rPr lang="vi-VN" sz="2400" b="0" dirty="0" err="1">
                <a:solidFill>
                  <a:schemeClr val="tx1">
                    <a:lumMod val="50000"/>
                  </a:schemeClr>
                </a:solidFill>
                <a:latin typeface="Times New Roman" panose="02020603050405020304" pitchFamily="18" charset="0"/>
              </a:rPr>
              <a:t>mol</a:t>
            </a:r>
            <a:r>
              <a:rPr lang="vi-VN" sz="2400" b="0" dirty="0">
                <a:solidFill>
                  <a:schemeClr val="tx1">
                    <a:lumMod val="50000"/>
                  </a:schemeClr>
                </a:solidFill>
                <a:latin typeface="Times New Roman" panose="02020603050405020304" pitchFamily="18" charset="0"/>
              </a:rPr>
              <a:t>/L, </a:t>
            </a:r>
            <a:r>
              <a:rPr lang="vi-VN" sz="2400" b="0" dirty="0" err="1">
                <a:solidFill>
                  <a:schemeClr val="tx1">
                    <a:lumMod val="50000"/>
                  </a:schemeClr>
                </a:solidFill>
                <a:latin typeface="Times New Roman" panose="02020603050405020304" pitchFamily="18" charset="0"/>
              </a:rPr>
              <a:t>đóng</a:t>
            </a:r>
            <a:r>
              <a:rPr lang="vi-VN" sz="2400" b="0" dirty="0">
                <a:solidFill>
                  <a:schemeClr val="tx1">
                    <a:lumMod val="50000"/>
                  </a:schemeClr>
                </a:solidFill>
                <a:latin typeface="Times New Roman" panose="02020603050405020304" pitchFamily="18" charset="0"/>
              </a:rPr>
              <a:t> vai </a:t>
            </a:r>
            <a:r>
              <a:rPr lang="vi-VN" sz="2400" b="0" dirty="0" err="1">
                <a:solidFill>
                  <a:schemeClr val="tx1">
                    <a:lumMod val="50000"/>
                  </a:schemeClr>
                </a:solidFill>
                <a:latin typeface="Times New Roman" panose="02020603050405020304" pitchFamily="18" charset="0"/>
              </a:rPr>
              <a:t>trò</a:t>
            </a:r>
            <a:r>
              <a:rPr lang="vi-VN" sz="2400" b="0" dirty="0">
                <a:solidFill>
                  <a:schemeClr val="tx1">
                    <a:lumMod val="50000"/>
                  </a:schemeClr>
                </a:solidFill>
                <a:latin typeface="Times New Roman" panose="02020603050405020304" pitchFamily="18" charset="0"/>
              </a:rPr>
              <a:t> quan </a:t>
            </a:r>
            <a:r>
              <a:rPr lang="vi-VN" sz="2400" b="0" dirty="0" err="1">
                <a:solidFill>
                  <a:schemeClr val="tx1">
                    <a:lumMod val="50000"/>
                  </a:schemeClr>
                </a:solidFill>
                <a:latin typeface="Times New Roman" panose="02020603050405020304" pitchFamily="18" charset="0"/>
              </a:rPr>
              <a:t>trọng</a:t>
            </a:r>
            <a:r>
              <a:rPr lang="vi-VN" sz="2400" b="0" dirty="0">
                <a:solidFill>
                  <a:schemeClr val="tx1">
                    <a:lumMod val="50000"/>
                  </a:schemeClr>
                </a:solidFill>
                <a:latin typeface="Times New Roman" panose="02020603050405020304" pitchFamily="18" charset="0"/>
              </a:rPr>
              <a:t> trong </a:t>
            </a:r>
            <a:r>
              <a:rPr lang="vi-VN" sz="2400" b="0" dirty="0" err="1">
                <a:solidFill>
                  <a:schemeClr val="tx1">
                    <a:lumMod val="50000"/>
                  </a:schemeClr>
                </a:solidFill>
                <a:latin typeface="Times New Roman" panose="02020603050405020304" pitchFamily="18" charset="0"/>
              </a:rPr>
              <a:t>quá</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trình</a:t>
            </a:r>
            <a:r>
              <a:rPr lang="vi-VN" sz="2400" b="0" dirty="0">
                <a:solidFill>
                  <a:schemeClr val="tx1">
                    <a:lumMod val="50000"/>
                  </a:schemeClr>
                </a:solidFill>
                <a:latin typeface="Times New Roman" panose="02020603050405020304" pitchFamily="18" charset="0"/>
              </a:rPr>
              <a:t> tiêu </a:t>
            </a:r>
            <a:r>
              <a:rPr lang="vi-VN" sz="2400" b="0" dirty="0" err="1">
                <a:solidFill>
                  <a:schemeClr val="tx1">
                    <a:lumMod val="50000"/>
                  </a:schemeClr>
                </a:solidFill>
                <a:latin typeface="Times New Roman" panose="02020603050405020304" pitchFamily="18" charset="0"/>
              </a:rPr>
              <a:t>hoá</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cùng</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với</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enzyme</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và</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sự</a:t>
            </a:r>
            <a:r>
              <a:rPr lang="vi-VN" sz="2400" b="0" dirty="0">
                <a:solidFill>
                  <a:schemeClr val="tx1">
                    <a:lumMod val="50000"/>
                  </a:schemeClr>
                </a:solidFill>
                <a:latin typeface="Times New Roman" panose="02020603050405020304" pitchFamily="18" charset="0"/>
              </a:rPr>
              <a:t> co </a:t>
            </a:r>
            <a:r>
              <a:rPr lang="vi-VN" sz="2400" b="0" dirty="0" err="1">
                <a:solidFill>
                  <a:schemeClr val="tx1">
                    <a:lumMod val="50000"/>
                  </a:schemeClr>
                </a:solidFill>
                <a:latin typeface="Times New Roman" panose="02020603050405020304" pitchFamily="18" charset="0"/>
              </a:rPr>
              <a:t>bóp</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của</a:t>
            </a:r>
            <a:r>
              <a:rPr lang="vi-VN" sz="2400" b="0" dirty="0">
                <a:solidFill>
                  <a:schemeClr val="tx1">
                    <a:lumMod val="50000"/>
                  </a:schemeClr>
                </a:solidFill>
                <a:latin typeface="Times New Roman" panose="02020603050405020304" pitchFamily="18" charset="0"/>
              </a:rPr>
              <a:t> cơ </a:t>
            </a:r>
            <a:r>
              <a:rPr lang="vi-VN" sz="2400" b="0" dirty="0" err="1">
                <a:solidFill>
                  <a:schemeClr val="tx1">
                    <a:lumMod val="50000"/>
                  </a:schemeClr>
                </a:solidFill>
                <a:latin typeface="Times New Roman" panose="02020603050405020304" pitchFamily="18" charset="0"/>
              </a:rPr>
              <a:t>dạ</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dày</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nhằm</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chuyển</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hoá</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thức</a:t>
            </a:r>
            <a:r>
              <a:rPr lang="vi-VN" sz="2400" b="0" dirty="0">
                <a:solidFill>
                  <a:schemeClr val="tx1">
                    <a:lumMod val="50000"/>
                  </a:schemeClr>
                </a:solidFill>
                <a:latin typeface="Times New Roman" panose="02020603050405020304" pitchFamily="18" charset="0"/>
              </a:rPr>
              <a:t> ăn </a:t>
            </a:r>
            <a:r>
              <a:rPr lang="vi-VN" sz="2400" b="0" dirty="0" err="1">
                <a:solidFill>
                  <a:schemeClr val="tx1">
                    <a:lumMod val="50000"/>
                  </a:schemeClr>
                </a:solidFill>
                <a:latin typeface="Times New Roman" panose="02020603050405020304" pitchFamily="18" charset="0"/>
              </a:rPr>
              <a:t>thành</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chất</a:t>
            </a:r>
            <a:r>
              <a:rPr lang="vi-VN" sz="2400" b="0" dirty="0">
                <a:solidFill>
                  <a:schemeClr val="tx1">
                    <a:lumMod val="50000"/>
                  </a:schemeClr>
                </a:solidFill>
                <a:latin typeface="Times New Roman" panose="02020603050405020304" pitchFamily="18" charset="0"/>
              </a:rPr>
              <a:t> dinh </a:t>
            </a:r>
            <a:r>
              <a:rPr lang="vi-VN" sz="2400" b="0" dirty="0" err="1">
                <a:solidFill>
                  <a:schemeClr val="tx1">
                    <a:lumMod val="50000"/>
                  </a:schemeClr>
                </a:solidFill>
                <a:latin typeface="Times New Roman" panose="02020603050405020304" pitchFamily="18" charset="0"/>
              </a:rPr>
              <a:t>dưỡng</a:t>
            </a:r>
            <a:r>
              <a:rPr lang="vi-VN" sz="2400" b="0" dirty="0">
                <a:solidFill>
                  <a:schemeClr val="tx1">
                    <a:lumMod val="50000"/>
                  </a:schemeClr>
                </a:solidFill>
                <a:latin typeface="Times New Roman" panose="02020603050405020304" pitchFamily="18" charset="0"/>
              </a:rPr>
              <a:t> cho cơ </a:t>
            </a:r>
            <a:r>
              <a:rPr lang="vi-VN" sz="2400" b="0" dirty="0" err="1">
                <a:solidFill>
                  <a:schemeClr val="tx1">
                    <a:lumMod val="50000"/>
                  </a:schemeClr>
                </a:solidFill>
                <a:latin typeface="Times New Roman" panose="02020603050405020304" pitchFamily="18" charset="0"/>
              </a:rPr>
              <a:t>thể</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dễ</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hấp</a:t>
            </a:r>
            <a:r>
              <a:rPr lang="vi-VN" sz="2400" b="0" dirty="0">
                <a:solidFill>
                  <a:schemeClr val="tx1">
                    <a:lumMod val="50000"/>
                  </a:schemeClr>
                </a:solidFill>
                <a:latin typeface="Times New Roman" panose="02020603050405020304" pitchFamily="18" charset="0"/>
              </a:rPr>
              <a:t> </a:t>
            </a:r>
            <a:r>
              <a:rPr lang="vi-VN" sz="2400" b="0" dirty="0" err="1">
                <a:solidFill>
                  <a:schemeClr val="tx1">
                    <a:lumMod val="50000"/>
                  </a:schemeClr>
                </a:solidFill>
                <a:latin typeface="Times New Roman" panose="02020603050405020304" pitchFamily="18" charset="0"/>
              </a:rPr>
              <a:t>thụ</a:t>
            </a:r>
            <a:r>
              <a:rPr lang="vi-VN" sz="2400" b="0" dirty="0">
                <a:solidFill>
                  <a:schemeClr val="tx1">
                    <a:lumMod val="50000"/>
                  </a:schemeClr>
                </a:solidFill>
                <a:latin typeface="Times New Roman" panose="02020603050405020304" pitchFamily="18" charset="0"/>
              </a:rPr>
              <a:t>.</a:t>
            </a:r>
            <a:endParaRPr sz="4800" b="0" dirty="0">
              <a:solidFill>
                <a:schemeClr val="tx1">
                  <a:lumMod val="50000"/>
                </a:schemeClr>
              </a:solidFill>
              <a:latin typeface="Times New Roman" panose="02020603050405020304" pitchFamily="18" charset="0"/>
            </a:endParaRPr>
          </a:p>
        </p:txBody>
      </p:sp>
      <p:sp>
        <p:nvSpPr>
          <p:cNvPr id="1053" name="Google Shape;1053;p50"/>
          <p:cNvSpPr/>
          <p:nvPr/>
        </p:nvSpPr>
        <p:spPr>
          <a:xfrm>
            <a:off x="614184" y="4248869"/>
            <a:ext cx="2027186" cy="73534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4" name="Google Shape;1054;p50"/>
          <p:cNvSpPr/>
          <p:nvPr/>
        </p:nvSpPr>
        <p:spPr>
          <a:xfrm flipH="1">
            <a:off x="6627548" y="563480"/>
            <a:ext cx="1943083" cy="7048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1055" name="Google Shape;1055;p50"/>
          <p:cNvGrpSpPr/>
          <p:nvPr/>
        </p:nvGrpSpPr>
        <p:grpSpPr>
          <a:xfrm>
            <a:off x="6633622" y="3971224"/>
            <a:ext cx="1015629" cy="1015629"/>
            <a:chOff x="3796125" y="-35750"/>
            <a:chExt cx="773400" cy="773400"/>
          </a:xfrm>
        </p:grpSpPr>
        <p:sp>
          <p:nvSpPr>
            <p:cNvPr id="1056" name="Google Shape;1056;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7" name="Google Shape;1057;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58" name="Google Shape;1058;p50"/>
          <p:cNvGrpSpPr/>
          <p:nvPr/>
        </p:nvGrpSpPr>
        <p:grpSpPr>
          <a:xfrm>
            <a:off x="2047441" y="758449"/>
            <a:ext cx="491109" cy="491109"/>
            <a:chOff x="3796125" y="-35750"/>
            <a:chExt cx="773400" cy="773400"/>
          </a:xfrm>
        </p:grpSpPr>
        <p:sp>
          <p:nvSpPr>
            <p:cNvPr id="1059" name="Google Shape;1059;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0" name="Google Shape;1060;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61" name="Google Shape;1061;p50"/>
          <p:cNvGrpSpPr/>
          <p:nvPr/>
        </p:nvGrpSpPr>
        <p:grpSpPr>
          <a:xfrm>
            <a:off x="8377711" y="3716599"/>
            <a:ext cx="766289" cy="1426901"/>
            <a:chOff x="12707568" y="3395177"/>
            <a:chExt cx="1504082" cy="2800743"/>
          </a:xfrm>
        </p:grpSpPr>
        <p:sp>
          <p:nvSpPr>
            <p:cNvPr id="1062" name="Google Shape;1062;p50"/>
            <p:cNvSpPr/>
            <p:nvPr/>
          </p:nvSpPr>
          <p:spPr>
            <a:xfrm>
              <a:off x="12784313" y="3395873"/>
              <a:ext cx="288985" cy="369156"/>
            </a:xfrm>
            <a:custGeom>
              <a:avLst/>
              <a:gdLst/>
              <a:ahLst/>
              <a:cxnLst/>
              <a:rect l="l" t="t" r="r" b="b"/>
              <a:pathLst>
                <a:path w="4978" h="6359" extrusionOk="0">
                  <a:moveTo>
                    <a:pt x="2060" y="1"/>
                  </a:moveTo>
                  <a:lnTo>
                    <a:pt x="1" y="1168"/>
                  </a:lnTo>
                  <a:lnTo>
                    <a:pt x="2918" y="6359"/>
                  </a:lnTo>
                  <a:lnTo>
                    <a:pt x="4977" y="5192"/>
                  </a:lnTo>
                  <a:lnTo>
                    <a:pt x="20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3" name="Google Shape;1063;p50"/>
            <p:cNvSpPr/>
            <p:nvPr/>
          </p:nvSpPr>
          <p:spPr>
            <a:xfrm>
              <a:off x="12878997" y="3395177"/>
              <a:ext cx="195695" cy="313193"/>
            </a:xfrm>
            <a:custGeom>
              <a:avLst/>
              <a:gdLst/>
              <a:ahLst/>
              <a:cxnLst/>
              <a:rect l="l" t="t" r="r" b="b"/>
              <a:pathLst>
                <a:path w="3371" h="5395" extrusionOk="0">
                  <a:moveTo>
                    <a:pt x="453" y="1"/>
                  </a:moveTo>
                  <a:lnTo>
                    <a:pt x="1" y="251"/>
                  </a:lnTo>
                  <a:cubicBezTo>
                    <a:pt x="60" y="382"/>
                    <a:pt x="96" y="501"/>
                    <a:pt x="179" y="620"/>
                  </a:cubicBezTo>
                  <a:cubicBezTo>
                    <a:pt x="370" y="953"/>
                    <a:pt x="560" y="1287"/>
                    <a:pt x="739" y="1632"/>
                  </a:cubicBezTo>
                  <a:cubicBezTo>
                    <a:pt x="1227" y="2430"/>
                    <a:pt x="1763" y="3228"/>
                    <a:pt x="2215" y="4013"/>
                  </a:cubicBezTo>
                  <a:cubicBezTo>
                    <a:pt x="2477" y="4478"/>
                    <a:pt x="2751" y="4942"/>
                    <a:pt x="3001" y="5394"/>
                  </a:cubicBezTo>
                  <a:lnTo>
                    <a:pt x="3370" y="5192"/>
                  </a:lnTo>
                  <a:lnTo>
                    <a:pt x="4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4" name="Google Shape;1064;p50"/>
            <p:cNvSpPr/>
            <p:nvPr/>
          </p:nvSpPr>
          <p:spPr>
            <a:xfrm>
              <a:off x="12785707" y="3444986"/>
              <a:ext cx="202545" cy="320043"/>
            </a:xfrm>
            <a:custGeom>
              <a:avLst/>
              <a:gdLst/>
              <a:ahLst/>
              <a:cxnLst/>
              <a:rect l="l" t="t" r="r" b="b"/>
              <a:pathLst>
                <a:path w="3489" h="5513" extrusionOk="0">
                  <a:moveTo>
                    <a:pt x="548" y="0"/>
                  </a:moveTo>
                  <a:lnTo>
                    <a:pt x="0" y="310"/>
                  </a:lnTo>
                  <a:lnTo>
                    <a:pt x="2917" y="5513"/>
                  </a:lnTo>
                  <a:lnTo>
                    <a:pt x="3489" y="5179"/>
                  </a:lnTo>
                  <a:cubicBezTo>
                    <a:pt x="2572" y="3405"/>
                    <a:pt x="1632" y="1655"/>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5" name="Google Shape;1065;p50"/>
            <p:cNvSpPr/>
            <p:nvPr/>
          </p:nvSpPr>
          <p:spPr>
            <a:xfrm>
              <a:off x="12917718" y="3682072"/>
              <a:ext cx="666385" cy="928318"/>
            </a:xfrm>
            <a:custGeom>
              <a:avLst/>
              <a:gdLst/>
              <a:ahLst/>
              <a:cxnLst/>
              <a:rect l="l" t="t" r="r" b="b"/>
              <a:pathLst>
                <a:path w="11479" h="15991" extrusionOk="0">
                  <a:moveTo>
                    <a:pt x="3537" y="0"/>
                  </a:moveTo>
                  <a:lnTo>
                    <a:pt x="0" y="1988"/>
                  </a:lnTo>
                  <a:lnTo>
                    <a:pt x="7930" y="15990"/>
                  </a:lnTo>
                  <a:lnTo>
                    <a:pt x="11478" y="14002"/>
                  </a:lnTo>
                  <a:lnTo>
                    <a:pt x="3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6" name="Google Shape;1066;p50"/>
            <p:cNvSpPr/>
            <p:nvPr/>
          </p:nvSpPr>
          <p:spPr>
            <a:xfrm>
              <a:off x="12917718" y="3751155"/>
              <a:ext cx="550222" cy="859235"/>
            </a:xfrm>
            <a:custGeom>
              <a:avLst/>
              <a:gdLst/>
              <a:ahLst/>
              <a:cxnLst/>
              <a:rect l="l" t="t" r="r" b="b"/>
              <a:pathLst>
                <a:path w="9478" h="14801" extrusionOk="0">
                  <a:moveTo>
                    <a:pt x="1429" y="1"/>
                  </a:moveTo>
                  <a:lnTo>
                    <a:pt x="0" y="798"/>
                  </a:lnTo>
                  <a:lnTo>
                    <a:pt x="7930" y="14800"/>
                  </a:lnTo>
                  <a:lnTo>
                    <a:pt x="9478" y="13943"/>
                  </a:lnTo>
                  <a:lnTo>
                    <a:pt x="1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7" name="Google Shape;1067;p50"/>
            <p:cNvSpPr/>
            <p:nvPr/>
          </p:nvSpPr>
          <p:spPr>
            <a:xfrm>
              <a:off x="12838941" y="3603237"/>
              <a:ext cx="356675" cy="263384"/>
            </a:xfrm>
            <a:custGeom>
              <a:avLst/>
              <a:gdLst/>
              <a:ahLst/>
              <a:cxnLst/>
              <a:rect l="l" t="t" r="r" b="b"/>
              <a:pathLst>
                <a:path w="6144" h="4537" extrusionOk="0">
                  <a:moveTo>
                    <a:pt x="5108" y="1"/>
                  </a:moveTo>
                  <a:lnTo>
                    <a:pt x="0" y="2870"/>
                  </a:lnTo>
                  <a:lnTo>
                    <a:pt x="1024" y="4537"/>
                  </a:lnTo>
                  <a:lnTo>
                    <a:pt x="6144" y="1679"/>
                  </a:lnTo>
                  <a:lnTo>
                    <a:pt x="5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8" name="Google Shape;1068;p50"/>
            <p:cNvSpPr/>
            <p:nvPr/>
          </p:nvSpPr>
          <p:spPr>
            <a:xfrm>
              <a:off x="12838244" y="3602540"/>
              <a:ext cx="308317" cy="178395"/>
            </a:xfrm>
            <a:custGeom>
              <a:avLst/>
              <a:gdLst/>
              <a:ahLst/>
              <a:cxnLst/>
              <a:rect l="l" t="t" r="r" b="b"/>
              <a:pathLst>
                <a:path w="5311" h="3073" extrusionOk="0">
                  <a:moveTo>
                    <a:pt x="5108" y="1"/>
                  </a:moveTo>
                  <a:lnTo>
                    <a:pt x="0" y="2870"/>
                  </a:lnTo>
                  <a:lnTo>
                    <a:pt x="131" y="3073"/>
                  </a:lnTo>
                  <a:cubicBezTo>
                    <a:pt x="357" y="2977"/>
                    <a:pt x="584" y="2858"/>
                    <a:pt x="786" y="2739"/>
                  </a:cubicBezTo>
                  <a:cubicBezTo>
                    <a:pt x="1917" y="2120"/>
                    <a:pt x="3060" y="1549"/>
                    <a:pt x="4191" y="965"/>
                  </a:cubicBezTo>
                  <a:cubicBezTo>
                    <a:pt x="4584" y="775"/>
                    <a:pt x="4941" y="549"/>
                    <a:pt x="5310" y="334"/>
                  </a:cubicBezTo>
                  <a:lnTo>
                    <a:pt x="51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9" name="Google Shape;1069;p50"/>
            <p:cNvSpPr/>
            <p:nvPr/>
          </p:nvSpPr>
          <p:spPr>
            <a:xfrm>
              <a:off x="12866574" y="3651653"/>
              <a:ext cx="303498" cy="176305"/>
            </a:xfrm>
            <a:custGeom>
              <a:avLst/>
              <a:gdLst/>
              <a:ahLst/>
              <a:cxnLst/>
              <a:rect l="l" t="t" r="r" b="b"/>
              <a:pathLst>
                <a:path w="5228" h="3037" extrusionOk="0">
                  <a:moveTo>
                    <a:pt x="5180" y="0"/>
                  </a:moveTo>
                  <a:cubicBezTo>
                    <a:pt x="4596" y="310"/>
                    <a:pt x="4049" y="655"/>
                    <a:pt x="3513" y="941"/>
                  </a:cubicBezTo>
                  <a:cubicBezTo>
                    <a:pt x="2453" y="1477"/>
                    <a:pt x="1417" y="2024"/>
                    <a:pt x="370" y="2572"/>
                  </a:cubicBezTo>
                  <a:cubicBezTo>
                    <a:pt x="250" y="2643"/>
                    <a:pt x="119" y="2703"/>
                    <a:pt x="0" y="2786"/>
                  </a:cubicBezTo>
                  <a:lnTo>
                    <a:pt x="167" y="3036"/>
                  </a:lnTo>
                  <a:cubicBezTo>
                    <a:pt x="1894" y="2131"/>
                    <a:pt x="3584" y="1155"/>
                    <a:pt x="5227" y="72"/>
                  </a:cubicBezTo>
                  <a:lnTo>
                    <a:pt x="5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0" name="Google Shape;1070;p50"/>
            <p:cNvSpPr/>
            <p:nvPr/>
          </p:nvSpPr>
          <p:spPr>
            <a:xfrm>
              <a:off x="12894207" y="3687587"/>
              <a:ext cx="300712" cy="179731"/>
            </a:xfrm>
            <a:custGeom>
              <a:avLst/>
              <a:gdLst/>
              <a:ahLst/>
              <a:cxnLst/>
              <a:rect l="l" t="t" r="r" b="b"/>
              <a:pathLst>
                <a:path w="5180" h="3096" extrusionOk="0">
                  <a:moveTo>
                    <a:pt x="5049" y="0"/>
                  </a:moveTo>
                  <a:cubicBezTo>
                    <a:pt x="3430" y="1096"/>
                    <a:pt x="1727" y="2048"/>
                    <a:pt x="1" y="2965"/>
                  </a:cubicBezTo>
                  <a:lnTo>
                    <a:pt x="72" y="3096"/>
                  </a:lnTo>
                  <a:lnTo>
                    <a:pt x="5180" y="226"/>
                  </a:lnTo>
                  <a:lnTo>
                    <a:pt x="50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0"/>
            <p:cNvSpPr/>
            <p:nvPr/>
          </p:nvSpPr>
          <p:spPr>
            <a:xfrm>
              <a:off x="12776709" y="3417991"/>
              <a:ext cx="217813" cy="170790"/>
            </a:xfrm>
            <a:custGeom>
              <a:avLst/>
              <a:gdLst/>
              <a:ahLst/>
              <a:cxnLst/>
              <a:rect l="l" t="t" r="r" b="b"/>
              <a:pathLst>
                <a:path w="3752" h="2942" extrusionOk="0">
                  <a:moveTo>
                    <a:pt x="3049" y="1"/>
                  </a:moveTo>
                  <a:lnTo>
                    <a:pt x="1" y="1703"/>
                  </a:lnTo>
                  <a:lnTo>
                    <a:pt x="703" y="2942"/>
                  </a:lnTo>
                  <a:lnTo>
                    <a:pt x="3751" y="1227"/>
                  </a:lnTo>
                  <a:lnTo>
                    <a:pt x="30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2" name="Google Shape;1072;p50"/>
            <p:cNvSpPr/>
            <p:nvPr/>
          </p:nvSpPr>
          <p:spPr>
            <a:xfrm>
              <a:off x="12778798" y="3417295"/>
              <a:ext cx="181820" cy="107920"/>
            </a:xfrm>
            <a:custGeom>
              <a:avLst/>
              <a:gdLst/>
              <a:ahLst/>
              <a:cxnLst/>
              <a:rect l="l" t="t" r="r" b="b"/>
              <a:pathLst>
                <a:path w="3132" h="1859" extrusionOk="0">
                  <a:moveTo>
                    <a:pt x="3048" y="1"/>
                  </a:moveTo>
                  <a:lnTo>
                    <a:pt x="0" y="1715"/>
                  </a:lnTo>
                  <a:lnTo>
                    <a:pt x="84" y="1858"/>
                  </a:lnTo>
                  <a:cubicBezTo>
                    <a:pt x="322" y="1715"/>
                    <a:pt x="572" y="1561"/>
                    <a:pt x="834" y="1430"/>
                  </a:cubicBezTo>
                  <a:cubicBezTo>
                    <a:pt x="1584" y="1013"/>
                    <a:pt x="2346" y="549"/>
                    <a:pt x="3132" y="156"/>
                  </a:cubicBez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3" name="Google Shape;1073;p50"/>
            <p:cNvSpPr/>
            <p:nvPr/>
          </p:nvSpPr>
          <p:spPr>
            <a:xfrm>
              <a:off x="12800916" y="3457409"/>
              <a:ext cx="194244" cy="129980"/>
            </a:xfrm>
            <a:custGeom>
              <a:avLst/>
              <a:gdLst/>
              <a:ahLst/>
              <a:cxnLst/>
              <a:rect l="l" t="t" r="r" b="b"/>
              <a:pathLst>
                <a:path w="3346" h="2239" extrusionOk="0">
                  <a:moveTo>
                    <a:pt x="3048" y="1"/>
                  </a:moveTo>
                  <a:cubicBezTo>
                    <a:pt x="2179" y="441"/>
                    <a:pt x="1322" y="965"/>
                    <a:pt x="512" y="1429"/>
                  </a:cubicBezTo>
                  <a:cubicBezTo>
                    <a:pt x="346" y="1513"/>
                    <a:pt x="167" y="1620"/>
                    <a:pt x="0" y="1703"/>
                  </a:cubicBezTo>
                  <a:lnTo>
                    <a:pt x="298" y="2239"/>
                  </a:lnTo>
                  <a:lnTo>
                    <a:pt x="3346" y="536"/>
                  </a:ln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4" name="Google Shape;1074;p50"/>
            <p:cNvSpPr/>
            <p:nvPr/>
          </p:nvSpPr>
          <p:spPr>
            <a:xfrm>
              <a:off x="13494876" y="4412605"/>
              <a:ext cx="243356" cy="297287"/>
            </a:xfrm>
            <a:custGeom>
              <a:avLst/>
              <a:gdLst/>
              <a:ahLst/>
              <a:cxnLst/>
              <a:rect l="l" t="t" r="r" b="b"/>
              <a:pathLst>
                <a:path w="4192" h="5121" extrusionOk="0">
                  <a:moveTo>
                    <a:pt x="1917" y="1"/>
                  </a:moveTo>
                  <a:lnTo>
                    <a:pt x="0" y="1084"/>
                  </a:lnTo>
                  <a:lnTo>
                    <a:pt x="2274" y="5121"/>
                  </a:lnTo>
                  <a:lnTo>
                    <a:pt x="4191"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5" name="Google Shape;1075;p50"/>
            <p:cNvSpPr/>
            <p:nvPr/>
          </p:nvSpPr>
          <p:spPr>
            <a:xfrm>
              <a:off x="13497605" y="4413301"/>
              <a:ext cx="210905" cy="241324"/>
            </a:xfrm>
            <a:custGeom>
              <a:avLst/>
              <a:gdLst/>
              <a:ahLst/>
              <a:cxnLst/>
              <a:rect l="l" t="t" r="r" b="b"/>
              <a:pathLst>
                <a:path w="3633" h="4157" extrusionOk="0">
                  <a:moveTo>
                    <a:pt x="1918" y="1"/>
                  </a:moveTo>
                  <a:lnTo>
                    <a:pt x="1" y="1072"/>
                  </a:lnTo>
                  <a:lnTo>
                    <a:pt x="1715" y="4156"/>
                  </a:lnTo>
                  <a:cubicBezTo>
                    <a:pt x="1763" y="4108"/>
                    <a:pt x="1822" y="4085"/>
                    <a:pt x="1882" y="4049"/>
                  </a:cubicBezTo>
                  <a:cubicBezTo>
                    <a:pt x="2465" y="3716"/>
                    <a:pt x="3037" y="3346"/>
                    <a:pt x="3632" y="3049"/>
                  </a:cubicBezTo>
                  <a:lnTo>
                    <a:pt x="19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6" name="Google Shape;1076;p50"/>
            <p:cNvSpPr/>
            <p:nvPr/>
          </p:nvSpPr>
          <p:spPr>
            <a:xfrm>
              <a:off x="13302026" y="4523891"/>
              <a:ext cx="242659" cy="297287"/>
            </a:xfrm>
            <a:custGeom>
              <a:avLst/>
              <a:gdLst/>
              <a:ahLst/>
              <a:cxnLst/>
              <a:rect l="l" t="t" r="r" b="b"/>
              <a:pathLst>
                <a:path w="4180" h="5121" extrusionOk="0">
                  <a:moveTo>
                    <a:pt x="1917" y="1"/>
                  </a:moveTo>
                  <a:lnTo>
                    <a:pt x="0" y="1084"/>
                  </a:lnTo>
                  <a:lnTo>
                    <a:pt x="2263" y="5120"/>
                  </a:lnTo>
                  <a:lnTo>
                    <a:pt x="4179"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7" name="Google Shape;1077;p50"/>
            <p:cNvSpPr/>
            <p:nvPr/>
          </p:nvSpPr>
          <p:spPr>
            <a:xfrm>
              <a:off x="13302026" y="4523891"/>
              <a:ext cx="203242" cy="226811"/>
            </a:xfrm>
            <a:custGeom>
              <a:avLst/>
              <a:gdLst/>
              <a:ahLst/>
              <a:cxnLst/>
              <a:rect l="l" t="t" r="r" b="b"/>
              <a:pathLst>
                <a:path w="3501" h="3907" extrusionOk="0">
                  <a:moveTo>
                    <a:pt x="1917" y="1"/>
                  </a:moveTo>
                  <a:lnTo>
                    <a:pt x="0" y="1072"/>
                  </a:lnTo>
                  <a:lnTo>
                    <a:pt x="1596" y="3906"/>
                  </a:lnTo>
                  <a:cubicBezTo>
                    <a:pt x="2215" y="3513"/>
                    <a:pt x="2846" y="3132"/>
                    <a:pt x="3501" y="2799"/>
                  </a:cubicBezTo>
                  <a:lnTo>
                    <a:pt x="1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8" name="Google Shape;1078;p50"/>
            <p:cNvSpPr/>
            <p:nvPr/>
          </p:nvSpPr>
          <p:spPr>
            <a:xfrm>
              <a:off x="13192132" y="4283380"/>
              <a:ext cx="529497" cy="457628"/>
            </a:xfrm>
            <a:custGeom>
              <a:avLst/>
              <a:gdLst/>
              <a:ahLst/>
              <a:cxnLst/>
              <a:rect l="l" t="t" r="r" b="b"/>
              <a:pathLst>
                <a:path w="9121" h="7883" extrusionOk="0">
                  <a:moveTo>
                    <a:pt x="6846" y="0"/>
                  </a:moveTo>
                  <a:lnTo>
                    <a:pt x="0" y="3846"/>
                  </a:lnTo>
                  <a:lnTo>
                    <a:pt x="2274" y="7882"/>
                  </a:lnTo>
                  <a:lnTo>
                    <a:pt x="9120" y="4037"/>
                  </a:lnTo>
                  <a:lnTo>
                    <a:pt x="6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9" name="Google Shape;1079;p50"/>
            <p:cNvSpPr/>
            <p:nvPr/>
          </p:nvSpPr>
          <p:spPr>
            <a:xfrm>
              <a:off x="13193526" y="4283380"/>
              <a:ext cx="418907" cy="264081"/>
            </a:xfrm>
            <a:custGeom>
              <a:avLst/>
              <a:gdLst/>
              <a:ahLst/>
              <a:cxnLst/>
              <a:rect l="l" t="t" r="r" b="b"/>
              <a:pathLst>
                <a:path w="7216" h="4549" extrusionOk="0">
                  <a:moveTo>
                    <a:pt x="6846" y="0"/>
                  </a:moveTo>
                  <a:lnTo>
                    <a:pt x="0" y="3846"/>
                  </a:lnTo>
                  <a:lnTo>
                    <a:pt x="381" y="4549"/>
                  </a:lnTo>
                  <a:cubicBezTo>
                    <a:pt x="2655" y="3239"/>
                    <a:pt x="4965" y="1989"/>
                    <a:pt x="7215" y="655"/>
                  </a:cubicBezTo>
                  <a:lnTo>
                    <a:pt x="68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0" name="Google Shape;1080;p50"/>
            <p:cNvSpPr/>
            <p:nvPr/>
          </p:nvSpPr>
          <p:spPr>
            <a:xfrm>
              <a:off x="13233582" y="4353159"/>
              <a:ext cx="409270" cy="251658"/>
            </a:xfrm>
            <a:custGeom>
              <a:avLst/>
              <a:gdLst/>
              <a:ahLst/>
              <a:cxnLst/>
              <a:rect l="l" t="t" r="r" b="b"/>
              <a:pathLst>
                <a:path w="7050" h="4335" extrusionOk="0">
                  <a:moveTo>
                    <a:pt x="6823" y="1"/>
                  </a:moveTo>
                  <a:cubicBezTo>
                    <a:pt x="4573" y="1334"/>
                    <a:pt x="2263" y="2585"/>
                    <a:pt x="1" y="3882"/>
                  </a:cubicBezTo>
                  <a:lnTo>
                    <a:pt x="251" y="4335"/>
                  </a:lnTo>
                  <a:cubicBezTo>
                    <a:pt x="2537" y="3037"/>
                    <a:pt x="4799" y="1727"/>
                    <a:pt x="7049" y="382"/>
                  </a:cubicBezTo>
                  <a:lnTo>
                    <a:pt x="6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1" name="Google Shape;1081;p50"/>
            <p:cNvSpPr/>
            <p:nvPr/>
          </p:nvSpPr>
          <p:spPr>
            <a:xfrm>
              <a:off x="13311720" y="4485867"/>
              <a:ext cx="411302" cy="255141"/>
            </a:xfrm>
            <a:custGeom>
              <a:avLst/>
              <a:gdLst/>
              <a:ahLst/>
              <a:cxnLst/>
              <a:rect l="l" t="t" r="r" b="b"/>
              <a:pathLst>
                <a:path w="7085" h="4395" extrusionOk="0">
                  <a:moveTo>
                    <a:pt x="6787" y="1"/>
                  </a:moveTo>
                  <a:cubicBezTo>
                    <a:pt x="4465" y="1239"/>
                    <a:pt x="2227" y="2608"/>
                    <a:pt x="0" y="3978"/>
                  </a:cubicBezTo>
                  <a:lnTo>
                    <a:pt x="238" y="4394"/>
                  </a:lnTo>
                  <a:lnTo>
                    <a:pt x="7084" y="537"/>
                  </a:lnTo>
                  <a:lnTo>
                    <a:pt x="6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2" name="Google Shape;1082;p50"/>
            <p:cNvSpPr/>
            <p:nvPr/>
          </p:nvSpPr>
          <p:spPr>
            <a:xfrm>
              <a:off x="12711748" y="3930479"/>
              <a:ext cx="1049299" cy="1765551"/>
            </a:xfrm>
            <a:custGeom>
              <a:avLst/>
              <a:gdLst/>
              <a:ahLst/>
              <a:cxnLst/>
              <a:rect l="l" t="t" r="r" b="b"/>
              <a:pathLst>
                <a:path w="18075" h="30413" extrusionOk="0">
                  <a:moveTo>
                    <a:pt x="6883" y="0"/>
                  </a:moveTo>
                  <a:cubicBezTo>
                    <a:pt x="6361" y="0"/>
                    <a:pt x="5840" y="203"/>
                    <a:pt x="5453" y="603"/>
                  </a:cubicBezTo>
                  <a:cubicBezTo>
                    <a:pt x="3191" y="2900"/>
                    <a:pt x="1584" y="5865"/>
                    <a:pt x="870" y="9020"/>
                  </a:cubicBezTo>
                  <a:cubicBezTo>
                    <a:pt x="0" y="12806"/>
                    <a:pt x="393" y="16855"/>
                    <a:pt x="1870" y="20438"/>
                  </a:cubicBezTo>
                  <a:cubicBezTo>
                    <a:pt x="3156" y="23594"/>
                    <a:pt x="5323" y="26415"/>
                    <a:pt x="8192" y="28261"/>
                  </a:cubicBezTo>
                  <a:cubicBezTo>
                    <a:pt x="10331" y="29628"/>
                    <a:pt x="12867" y="30412"/>
                    <a:pt x="15396" y="30412"/>
                  </a:cubicBezTo>
                  <a:cubicBezTo>
                    <a:pt x="16259" y="30412"/>
                    <a:pt x="17122" y="30321"/>
                    <a:pt x="17967" y="30130"/>
                  </a:cubicBezTo>
                  <a:lnTo>
                    <a:pt x="18074" y="25082"/>
                  </a:lnTo>
                  <a:lnTo>
                    <a:pt x="18074" y="25082"/>
                  </a:lnTo>
                  <a:cubicBezTo>
                    <a:pt x="18031" y="25082"/>
                    <a:pt x="17987" y="25083"/>
                    <a:pt x="17944" y="25083"/>
                  </a:cubicBezTo>
                  <a:cubicBezTo>
                    <a:pt x="12644" y="25083"/>
                    <a:pt x="7522" y="21481"/>
                    <a:pt x="5739" y="16474"/>
                  </a:cubicBezTo>
                  <a:cubicBezTo>
                    <a:pt x="4168" y="12068"/>
                    <a:pt x="5299" y="6841"/>
                    <a:pt x="8418" y="3377"/>
                  </a:cubicBezTo>
                  <a:cubicBezTo>
                    <a:pt x="9144" y="2555"/>
                    <a:pt x="9097" y="1305"/>
                    <a:pt x="8275" y="567"/>
                  </a:cubicBezTo>
                  <a:cubicBezTo>
                    <a:pt x="8251" y="555"/>
                    <a:pt x="8240" y="519"/>
                    <a:pt x="8204" y="507"/>
                  </a:cubicBezTo>
                  <a:cubicBezTo>
                    <a:pt x="7830" y="167"/>
                    <a:pt x="7356" y="0"/>
                    <a:pt x="6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3" name="Google Shape;1083;p50"/>
            <p:cNvSpPr/>
            <p:nvPr/>
          </p:nvSpPr>
          <p:spPr>
            <a:xfrm>
              <a:off x="12883177" y="4049777"/>
              <a:ext cx="878508" cy="1475695"/>
            </a:xfrm>
            <a:custGeom>
              <a:avLst/>
              <a:gdLst/>
              <a:ahLst/>
              <a:cxnLst/>
              <a:rect l="l" t="t" r="r" b="b"/>
              <a:pathLst>
                <a:path w="15133" h="25420" extrusionOk="0">
                  <a:moveTo>
                    <a:pt x="5977" y="0"/>
                  </a:moveTo>
                  <a:cubicBezTo>
                    <a:pt x="1619" y="4382"/>
                    <a:pt x="0" y="11382"/>
                    <a:pt x="2643" y="17145"/>
                  </a:cubicBezTo>
                  <a:cubicBezTo>
                    <a:pt x="4072" y="20157"/>
                    <a:pt x="7227" y="22205"/>
                    <a:pt x="10228" y="23789"/>
                  </a:cubicBezTo>
                  <a:cubicBezTo>
                    <a:pt x="11775" y="24586"/>
                    <a:pt x="13407" y="25134"/>
                    <a:pt x="15073" y="25420"/>
                  </a:cubicBezTo>
                  <a:lnTo>
                    <a:pt x="15133" y="23027"/>
                  </a:lnTo>
                  <a:lnTo>
                    <a:pt x="15133" y="23027"/>
                  </a:lnTo>
                  <a:cubicBezTo>
                    <a:pt x="15090" y="23027"/>
                    <a:pt x="15046" y="23028"/>
                    <a:pt x="15003" y="23028"/>
                  </a:cubicBezTo>
                  <a:cubicBezTo>
                    <a:pt x="9691" y="23028"/>
                    <a:pt x="4570" y="19414"/>
                    <a:pt x="2786" y="14407"/>
                  </a:cubicBezTo>
                  <a:cubicBezTo>
                    <a:pt x="1203" y="10001"/>
                    <a:pt x="2346" y="4775"/>
                    <a:pt x="5465" y="1310"/>
                  </a:cubicBezTo>
                  <a:cubicBezTo>
                    <a:pt x="5799" y="941"/>
                    <a:pt x="5965" y="464"/>
                    <a:pt x="5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4" name="Google Shape;1084;p50"/>
            <p:cNvSpPr/>
            <p:nvPr/>
          </p:nvSpPr>
          <p:spPr>
            <a:xfrm>
              <a:off x="12798827" y="5461846"/>
              <a:ext cx="1412824" cy="734074"/>
            </a:xfrm>
            <a:custGeom>
              <a:avLst/>
              <a:gdLst/>
              <a:ahLst/>
              <a:cxnLst/>
              <a:rect l="l" t="t" r="r" b="b"/>
              <a:pathLst>
                <a:path w="24337" h="12645" extrusionOk="0">
                  <a:moveTo>
                    <a:pt x="15562" y="1"/>
                  </a:moveTo>
                  <a:lnTo>
                    <a:pt x="15562" y="1"/>
                  </a:lnTo>
                  <a:cubicBezTo>
                    <a:pt x="13657" y="262"/>
                    <a:pt x="12335" y="894"/>
                    <a:pt x="10407" y="1155"/>
                  </a:cubicBezTo>
                  <a:cubicBezTo>
                    <a:pt x="9907" y="3477"/>
                    <a:pt x="8418" y="5573"/>
                    <a:pt x="6382" y="6811"/>
                  </a:cubicBezTo>
                  <a:cubicBezTo>
                    <a:pt x="5073" y="7597"/>
                    <a:pt x="3549" y="8013"/>
                    <a:pt x="2037" y="8061"/>
                  </a:cubicBezTo>
                  <a:cubicBezTo>
                    <a:pt x="917" y="8097"/>
                    <a:pt x="13" y="9002"/>
                    <a:pt x="13" y="10133"/>
                  </a:cubicBezTo>
                  <a:lnTo>
                    <a:pt x="1" y="10133"/>
                  </a:lnTo>
                  <a:lnTo>
                    <a:pt x="1" y="12645"/>
                  </a:lnTo>
                  <a:lnTo>
                    <a:pt x="24337" y="12645"/>
                  </a:lnTo>
                  <a:lnTo>
                    <a:pt x="24337" y="11097"/>
                  </a:lnTo>
                  <a:cubicBezTo>
                    <a:pt x="24337" y="9668"/>
                    <a:pt x="23361" y="8406"/>
                    <a:pt x="21956" y="8073"/>
                  </a:cubicBezTo>
                  <a:cubicBezTo>
                    <a:pt x="20563" y="7763"/>
                    <a:pt x="19217" y="7204"/>
                    <a:pt x="18086" y="6311"/>
                  </a:cubicBezTo>
                  <a:cubicBezTo>
                    <a:pt x="16217" y="4834"/>
                    <a:pt x="15026" y="2334"/>
                    <a:pt x="1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5" name="Google Shape;1085;p50"/>
            <p:cNvSpPr/>
            <p:nvPr/>
          </p:nvSpPr>
          <p:spPr>
            <a:xfrm>
              <a:off x="12707568" y="5461846"/>
              <a:ext cx="1412882" cy="734074"/>
            </a:xfrm>
            <a:custGeom>
              <a:avLst/>
              <a:gdLst/>
              <a:ahLst/>
              <a:cxnLst/>
              <a:rect l="l" t="t" r="r" b="b"/>
              <a:pathLst>
                <a:path w="24338" h="12645" extrusionOk="0">
                  <a:moveTo>
                    <a:pt x="15551" y="1"/>
                  </a:moveTo>
                  <a:lnTo>
                    <a:pt x="15551" y="1"/>
                  </a:lnTo>
                  <a:cubicBezTo>
                    <a:pt x="13646" y="262"/>
                    <a:pt x="12324" y="894"/>
                    <a:pt x="10407" y="1155"/>
                  </a:cubicBezTo>
                  <a:cubicBezTo>
                    <a:pt x="9895" y="3477"/>
                    <a:pt x="8407" y="5573"/>
                    <a:pt x="6371" y="6811"/>
                  </a:cubicBezTo>
                  <a:cubicBezTo>
                    <a:pt x="5061" y="7597"/>
                    <a:pt x="3549" y="8013"/>
                    <a:pt x="2025" y="8061"/>
                  </a:cubicBezTo>
                  <a:cubicBezTo>
                    <a:pt x="906" y="8097"/>
                    <a:pt x="1" y="9002"/>
                    <a:pt x="1" y="10133"/>
                  </a:cubicBezTo>
                  <a:lnTo>
                    <a:pt x="1" y="12645"/>
                  </a:lnTo>
                  <a:lnTo>
                    <a:pt x="24337" y="12645"/>
                  </a:lnTo>
                  <a:lnTo>
                    <a:pt x="24337" y="11097"/>
                  </a:lnTo>
                  <a:cubicBezTo>
                    <a:pt x="24337" y="9668"/>
                    <a:pt x="23349" y="8406"/>
                    <a:pt x="21956" y="8073"/>
                  </a:cubicBezTo>
                  <a:cubicBezTo>
                    <a:pt x="20551" y="7763"/>
                    <a:pt x="19218" y="7204"/>
                    <a:pt x="18087" y="6311"/>
                  </a:cubicBezTo>
                  <a:cubicBezTo>
                    <a:pt x="16205" y="4834"/>
                    <a:pt x="15015" y="2334"/>
                    <a:pt x="1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6" name="Google Shape;1086;p50"/>
            <p:cNvSpPr/>
            <p:nvPr/>
          </p:nvSpPr>
          <p:spPr>
            <a:xfrm>
              <a:off x="13146503" y="5459756"/>
              <a:ext cx="635269" cy="638752"/>
            </a:xfrm>
            <a:custGeom>
              <a:avLst/>
              <a:gdLst/>
              <a:ahLst/>
              <a:cxnLst/>
              <a:rect l="l" t="t" r="r" b="b"/>
              <a:pathLst>
                <a:path w="10943" h="11003" extrusionOk="0">
                  <a:moveTo>
                    <a:pt x="8013" y="1"/>
                  </a:moveTo>
                  <a:cubicBezTo>
                    <a:pt x="6085" y="275"/>
                    <a:pt x="4775" y="894"/>
                    <a:pt x="2858" y="1168"/>
                  </a:cubicBezTo>
                  <a:cubicBezTo>
                    <a:pt x="2453" y="3025"/>
                    <a:pt x="1429" y="4716"/>
                    <a:pt x="0" y="5966"/>
                  </a:cubicBezTo>
                  <a:cubicBezTo>
                    <a:pt x="727" y="7645"/>
                    <a:pt x="1477" y="9323"/>
                    <a:pt x="2215" y="11002"/>
                  </a:cubicBezTo>
                  <a:cubicBezTo>
                    <a:pt x="3072" y="10574"/>
                    <a:pt x="3941" y="10157"/>
                    <a:pt x="4834" y="9716"/>
                  </a:cubicBezTo>
                  <a:cubicBezTo>
                    <a:pt x="6858" y="8680"/>
                    <a:pt x="8906" y="7633"/>
                    <a:pt x="10942" y="6609"/>
                  </a:cubicBezTo>
                  <a:cubicBezTo>
                    <a:pt x="10811" y="6525"/>
                    <a:pt x="10668" y="6418"/>
                    <a:pt x="10537" y="6311"/>
                  </a:cubicBezTo>
                  <a:cubicBezTo>
                    <a:pt x="8668" y="4835"/>
                    <a:pt x="7478" y="2334"/>
                    <a:pt x="8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7" name="Google Shape;1087;p50"/>
            <p:cNvSpPr/>
            <p:nvPr/>
          </p:nvSpPr>
          <p:spPr>
            <a:xfrm>
              <a:off x="13575743" y="5081021"/>
              <a:ext cx="520499" cy="315922"/>
            </a:xfrm>
            <a:custGeom>
              <a:avLst/>
              <a:gdLst/>
              <a:ahLst/>
              <a:cxnLst/>
              <a:rect l="l" t="t" r="r" b="b"/>
              <a:pathLst>
                <a:path w="8966" h="5442" extrusionOk="0">
                  <a:moveTo>
                    <a:pt x="8323" y="0"/>
                  </a:moveTo>
                  <a:lnTo>
                    <a:pt x="0" y="4156"/>
                  </a:lnTo>
                  <a:lnTo>
                    <a:pt x="643" y="5441"/>
                  </a:lnTo>
                  <a:lnTo>
                    <a:pt x="8966" y="1274"/>
                  </a:lnTo>
                  <a:lnTo>
                    <a:pt x="83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8" name="Google Shape;1088;p50"/>
            <p:cNvSpPr/>
            <p:nvPr/>
          </p:nvSpPr>
          <p:spPr>
            <a:xfrm>
              <a:off x="13595771" y="5114169"/>
              <a:ext cx="500471" cy="282077"/>
            </a:xfrm>
            <a:custGeom>
              <a:avLst/>
              <a:gdLst/>
              <a:ahLst/>
              <a:cxnLst/>
              <a:rect l="l" t="t" r="r" b="b"/>
              <a:pathLst>
                <a:path w="8621" h="4859" extrusionOk="0">
                  <a:moveTo>
                    <a:pt x="8275" y="1"/>
                  </a:moveTo>
                  <a:cubicBezTo>
                    <a:pt x="5573" y="1489"/>
                    <a:pt x="2787" y="2870"/>
                    <a:pt x="1" y="4263"/>
                  </a:cubicBezTo>
                  <a:lnTo>
                    <a:pt x="298" y="4858"/>
                  </a:lnTo>
                  <a:lnTo>
                    <a:pt x="8621" y="691"/>
                  </a:lnTo>
                  <a:lnTo>
                    <a:pt x="82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9" name="Google Shape;1089;p50"/>
            <p:cNvSpPr/>
            <p:nvPr/>
          </p:nvSpPr>
          <p:spPr>
            <a:xfrm>
              <a:off x="13143716" y="5181916"/>
              <a:ext cx="1040997" cy="741679"/>
            </a:xfrm>
            <a:custGeom>
              <a:avLst/>
              <a:gdLst/>
              <a:ahLst/>
              <a:cxnLst/>
              <a:rect l="l" t="t" r="r" b="b"/>
              <a:pathLst>
                <a:path w="17932" h="12776" extrusionOk="0">
                  <a:moveTo>
                    <a:pt x="15396" y="1"/>
                  </a:moveTo>
                  <a:lnTo>
                    <a:pt x="1" y="7704"/>
                  </a:lnTo>
                  <a:lnTo>
                    <a:pt x="2537" y="12776"/>
                  </a:lnTo>
                  <a:lnTo>
                    <a:pt x="17932" y="5073"/>
                  </a:lnTo>
                  <a:lnTo>
                    <a:pt x="153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0" name="Google Shape;1090;p50"/>
            <p:cNvSpPr/>
            <p:nvPr/>
          </p:nvSpPr>
          <p:spPr>
            <a:xfrm>
              <a:off x="13186617" y="5217851"/>
              <a:ext cx="906838" cy="531587"/>
            </a:xfrm>
            <a:custGeom>
              <a:avLst/>
              <a:gdLst/>
              <a:ahLst/>
              <a:cxnLst/>
              <a:rect l="l" t="t" r="r" b="b"/>
              <a:pathLst>
                <a:path w="15621" h="9157" extrusionOk="0">
                  <a:moveTo>
                    <a:pt x="14954" y="1"/>
                  </a:moveTo>
                  <a:cubicBezTo>
                    <a:pt x="9918" y="2715"/>
                    <a:pt x="4941" y="5573"/>
                    <a:pt x="0" y="8514"/>
                  </a:cubicBezTo>
                  <a:lnTo>
                    <a:pt x="310" y="9157"/>
                  </a:lnTo>
                  <a:cubicBezTo>
                    <a:pt x="429" y="9097"/>
                    <a:pt x="548" y="9026"/>
                    <a:pt x="667" y="8966"/>
                  </a:cubicBezTo>
                  <a:cubicBezTo>
                    <a:pt x="5596" y="6299"/>
                    <a:pt x="10656" y="3906"/>
                    <a:pt x="15621" y="1346"/>
                  </a:cubicBezTo>
                  <a:lnTo>
                    <a:pt x="14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1" name="Google Shape;1091;p50"/>
            <p:cNvSpPr/>
            <p:nvPr/>
          </p:nvSpPr>
          <p:spPr>
            <a:xfrm>
              <a:off x="13039338" y="3959911"/>
              <a:ext cx="110648" cy="110648"/>
            </a:xfrm>
            <a:custGeom>
              <a:avLst/>
              <a:gdLst/>
              <a:ahLst/>
              <a:cxnLst/>
              <a:rect l="l" t="t" r="r" b="b"/>
              <a:pathLst>
                <a:path w="1906" h="1906" extrusionOk="0">
                  <a:moveTo>
                    <a:pt x="953" y="0"/>
                  </a:moveTo>
                  <a:cubicBezTo>
                    <a:pt x="430" y="0"/>
                    <a:pt x="1" y="417"/>
                    <a:pt x="1" y="953"/>
                  </a:cubicBezTo>
                  <a:cubicBezTo>
                    <a:pt x="1" y="1489"/>
                    <a:pt x="430" y="1905"/>
                    <a:pt x="953" y="1905"/>
                  </a:cubicBezTo>
                  <a:cubicBezTo>
                    <a:pt x="1489" y="1905"/>
                    <a:pt x="1906" y="1477"/>
                    <a:pt x="1906" y="953"/>
                  </a:cubicBezTo>
                  <a:cubicBezTo>
                    <a:pt x="1906" y="417"/>
                    <a:pt x="1477" y="0"/>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2" name="Google Shape;1092;p50"/>
            <p:cNvSpPr/>
            <p:nvPr/>
          </p:nvSpPr>
          <p:spPr>
            <a:xfrm>
              <a:off x="13416041" y="5924872"/>
              <a:ext cx="126554" cy="125916"/>
            </a:xfrm>
            <a:custGeom>
              <a:avLst/>
              <a:gdLst/>
              <a:ahLst/>
              <a:cxnLst/>
              <a:rect l="l" t="t" r="r" b="b"/>
              <a:pathLst>
                <a:path w="2180" h="2169" extrusionOk="0">
                  <a:moveTo>
                    <a:pt x="1125" y="1"/>
                  </a:moveTo>
                  <a:cubicBezTo>
                    <a:pt x="1112" y="1"/>
                    <a:pt x="1098" y="1"/>
                    <a:pt x="1084" y="2"/>
                  </a:cubicBezTo>
                  <a:cubicBezTo>
                    <a:pt x="489" y="2"/>
                    <a:pt x="1" y="478"/>
                    <a:pt x="1" y="1085"/>
                  </a:cubicBezTo>
                  <a:cubicBezTo>
                    <a:pt x="1" y="1681"/>
                    <a:pt x="477" y="2169"/>
                    <a:pt x="1084" y="2169"/>
                  </a:cubicBezTo>
                  <a:cubicBezTo>
                    <a:pt x="1680" y="2169"/>
                    <a:pt x="2180" y="1692"/>
                    <a:pt x="2180" y="1085"/>
                  </a:cubicBezTo>
                  <a:cubicBezTo>
                    <a:pt x="2180" y="492"/>
                    <a:pt x="1702"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3" name="Google Shape;1093;p50"/>
            <p:cNvSpPr/>
            <p:nvPr/>
          </p:nvSpPr>
          <p:spPr>
            <a:xfrm>
              <a:off x="13270910" y="5394098"/>
              <a:ext cx="72624" cy="72624"/>
            </a:xfrm>
            <a:custGeom>
              <a:avLst/>
              <a:gdLst/>
              <a:ahLst/>
              <a:cxnLst/>
              <a:rect l="l" t="t" r="r" b="b"/>
              <a:pathLst>
                <a:path w="1251" h="1251" extrusionOk="0">
                  <a:moveTo>
                    <a:pt x="652" y="0"/>
                  </a:moveTo>
                  <a:cubicBezTo>
                    <a:pt x="645" y="0"/>
                    <a:pt x="638" y="1"/>
                    <a:pt x="632" y="1"/>
                  </a:cubicBezTo>
                  <a:cubicBezTo>
                    <a:pt x="286" y="1"/>
                    <a:pt x="1" y="286"/>
                    <a:pt x="1" y="632"/>
                  </a:cubicBezTo>
                  <a:cubicBezTo>
                    <a:pt x="1" y="965"/>
                    <a:pt x="286" y="1251"/>
                    <a:pt x="632" y="1251"/>
                  </a:cubicBezTo>
                  <a:cubicBezTo>
                    <a:pt x="965" y="1251"/>
                    <a:pt x="1251" y="965"/>
                    <a:pt x="1251" y="632"/>
                  </a:cubicBezTo>
                  <a:cubicBezTo>
                    <a:pt x="1251" y="282"/>
                    <a:pt x="976" y="0"/>
                    <a:pt x="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94" name="Google Shape;1094;p50"/>
          <p:cNvGrpSpPr/>
          <p:nvPr/>
        </p:nvGrpSpPr>
        <p:grpSpPr>
          <a:xfrm rot="10800000" flipH="1">
            <a:off x="-550427" y="-768825"/>
            <a:ext cx="2527665" cy="2616381"/>
            <a:chOff x="5556925" y="2802275"/>
            <a:chExt cx="757875" cy="784475"/>
          </a:xfrm>
        </p:grpSpPr>
        <p:sp>
          <p:nvSpPr>
            <p:cNvPr id="1095" name="Google Shape;1095;p50"/>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6" name="Google Shape;1096;p50"/>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7" name="Google Shape;1097;p50"/>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8" name="Google Shape;1098;p50"/>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9" name="Google Shape;1099;p50"/>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0" name="Google Shape;1100;p50"/>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1" name="Google Shape;1101;p50"/>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2" name="Google Shape;1102;p50"/>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3" name="Google Shape;1103;p50"/>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4" name="Google Shape;1104;p50"/>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5" name="Google Shape;1105;p50"/>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6" name="Google Shape;1106;p50"/>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7" name="Google Shape;1107;p50"/>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8" name="Google Shape;1108;p50"/>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9" name="Google Shape;1109;p50"/>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0" name="Google Shape;1110;p50"/>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1" name="Google Shape;1111;p50"/>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2" name="Google Shape;1112;p50"/>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3" name="Google Shape;1113;p50"/>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4" name="Google Shape;1114;p50"/>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5" name="Google Shape;1115;p50"/>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67" name="Group 14">
            <a:extLst>
              <a:ext uri="{FF2B5EF4-FFF2-40B4-BE49-F238E27FC236}">
                <a16:creationId xmlns:a16="http://schemas.microsoft.com/office/drawing/2014/main" id="{3CC954E9-F04A-4C60-BABA-0C69613D4657}"/>
              </a:ext>
            </a:extLst>
          </p:cNvPr>
          <p:cNvGrpSpPr/>
          <p:nvPr/>
        </p:nvGrpSpPr>
        <p:grpSpPr>
          <a:xfrm>
            <a:off x="3392929" y="-1173557"/>
            <a:ext cx="5055605" cy="4572000"/>
            <a:chOff x="-196081" y="-1532183"/>
            <a:chExt cx="5055605" cy="4572000"/>
          </a:xfrm>
        </p:grpSpPr>
        <p:pic>
          <p:nvPicPr>
            <p:cNvPr id="68" name="Graphic 11" descr="A brushstroke">
              <a:extLst>
                <a:ext uri="{FF2B5EF4-FFF2-40B4-BE49-F238E27FC236}">
                  <a16:creationId xmlns:a16="http://schemas.microsoft.com/office/drawing/2014/main" id="{1CEC31CF-5278-47B5-ACBB-0FE602E1B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081" y="-1532183"/>
              <a:ext cx="5055605" cy="4572000"/>
            </a:xfrm>
            <a:prstGeom prst="rect">
              <a:avLst/>
            </a:prstGeom>
          </p:spPr>
        </p:pic>
        <p:sp>
          <p:nvSpPr>
            <p:cNvPr id="69" name="TextBox 9">
              <a:extLst>
                <a:ext uri="{FF2B5EF4-FFF2-40B4-BE49-F238E27FC236}">
                  <a16:creationId xmlns:a16="http://schemas.microsoft.com/office/drawing/2014/main" id="{1A439DCD-D38A-4529-BB39-04D4DF5E3E6B}"/>
                </a:ext>
              </a:extLst>
            </p:cNvPr>
            <p:cNvSpPr txBox="1"/>
            <p:nvPr/>
          </p:nvSpPr>
          <p:spPr>
            <a:xfrm>
              <a:off x="1120983" y="430651"/>
              <a:ext cx="2543732" cy="646331"/>
            </a:xfrm>
            <a:prstGeom prst="rect">
              <a:avLst/>
            </a:prstGeom>
            <a:noFill/>
          </p:spPr>
          <p:txBody>
            <a:bodyPr wrap="square" rtlCol="0">
              <a:spAutoFit/>
            </a:bodyPr>
            <a:lstStyle/>
            <a:p>
              <a:r>
                <a:rPr lang="en-US" sz="3600" b="1" dirty="0">
                  <a:solidFill>
                    <a:schemeClr val="accent5"/>
                  </a:solidFill>
                  <a:latin typeface="Times New Roman" panose="02020603050405020304" pitchFamily="18" charset="0"/>
                  <a:cs typeface="Times New Roman" panose="02020603050405020304" pitchFamily="18" charset="0"/>
                </a:rPr>
                <a:t>MỞ RỘNG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anim calcmode="lin" valueType="num">
                                      <p:cBhvr>
                                        <p:cTn id="12" dur="500" fill="hold"/>
                                        <p:tgtEl>
                                          <p:spTgt spid="1052"/>
                                        </p:tgtEl>
                                        <p:attrNameLst>
                                          <p:attrName>ppt_w</p:attrName>
                                        </p:attrNameLst>
                                      </p:cBhvr>
                                      <p:tavLst>
                                        <p:tav tm="0">
                                          <p:val>
                                            <p:fltVal val="0"/>
                                          </p:val>
                                        </p:tav>
                                        <p:tav tm="100000">
                                          <p:val>
                                            <p:strVal val="#ppt_w"/>
                                          </p:val>
                                        </p:tav>
                                      </p:tavLst>
                                    </p:anim>
                                    <p:anim calcmode="lin" valueType="num">
                                      <p:cBhvr>
                                        <p:cTn id="13" dur="500" fill="hold"/>
                                        <p:tgtEl>
                                          <p:spTgt spid="1052"/>
                                        </p:tgtEl>
                                        <p:attrNameLst>
                                          <p:attrName>ppt_h</p:attrName>
                                        </p:attrNameLst>
                                      </p:cBhvr>
                                      <p:tavLst>
                                        <p:tav tm="0">
                                          <p:val>
                                            <p:fltVal val="0"/>
                                          </p:val>
                                        </p:tav>
                                        <p:tav tm="100000">
                                          <p:val>
                                            <p:strVal val="#ppt_h"/>
                                          </p:val>
                                        </p:tav>
                                      </p:tavLst>
                                    </p:anim>
                                    <p:animEffect transition="in" filter="fade">
                                      <p:cBhvr>
                                        <p:cTn id="14" dur="500"/>
                                        <p:tgtEl>
                                          <p:spTgt spid="10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53"/>
                                        </p:tgtEl>
                                        <p:attrNameLst>
                                          <p:attrName>style.visibility</p:attrName>
                                        </p:attrNameLst>
                                      </p:cBhvr>
                                      <p:to>
                                        <p:strVal val="visible"/>
                                      </p:to>
                                    </p:set>
                                    <p:anim calcmode="lin" valueType="num">
                                      <p:cBhvr>
                                        <p:cTn id="17" dur="500" fill="hold"/>
                                        <p:tgtEl>
                                          <p:spTgt spid="1053"/>
                                        </p:tgtEl>
                                        <p:attrNameLst>
                                          <p:attrName>ppt_w</p:attrName>
                                        </p:attrNameLst>
                                      </p:cBhvr>
                                      <p:tavLst>
                                        <p:tav tm="0">
                                          <p:val>
                                            <p:fltVal val="0"/>
                                          </p:val>
                                        </p:tav>
                                        <p:tav tm="100000">
                                          <p:val>
                                            <p:strVal val="#ppt_w"/>
                                          </p:val>
                                        </p:tav>
                                      </p:tavLst>
                                    </p:anim>
                                    <p:anim calcmode="lin" valueType="num">
                                      <p:cBhvr>
                                        <p:cTn id="18" dur="500" fill="hold"/>
                                        <p:tgtEl>
                                          <p:spTgt spid="1053"/>
                                        </p:tgtEl>
                                        <p:attrNameLst>
                                          <p:attrName>ppt_h</p:attrName>
                                        </p:attrNameLst>
                                      </p:cBhvr>
                                      <p:tavLst>
                                        <p:tav tm="0">
                                          <p:val>
                                            <p:fltVal val="0"/>
                                          </p:val>
                                        </p:tav>
                                        <p:tav tm="100000">
                                          <p:val>
                                            <p:strVal val="#ppt_h"/>
                                          </p:val>
                                        </p:tav>
                                      </p:tavLst>
                                    </p:anim>
                                    <p:animEffect transition="in" filter="fade">
                                      <p:cBhvr>
                                        <p:cTn id="19" dur="500"/>
                                        <p:tgtEl>
                                          <p:spTgt spid="10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54"/>
                                        </p:tgtEl>
                                        <p:attrNameLst>
                                          <p:attrName>style.visibility</p:attrName>
                                        </p:attrNameLst>
                                      </p:cBhvr>
                                      <p:to>
                                        <p:strVal val="visible"/>
                                      </p:to>
                                    </p:set>
                                    <p:anim calcmode="lin" valueType="num">
                                      <p:cBhvr>
                                        <p:cTn id="22" dur="500" fill="hold"/>
                                        <p:tgtEl>
                                          <p:spTgt spid="1054"/>
                                        </p:tgtEl>
                                        <p:attrNameLst>
                                          <p:attrName>ppt_w</p:attrName>
                                        </p:attrNameLst>
                                      </p:cBhvr>
                                      <p:tavLst>
                                        <p:tav tm="0">
                                          <p:val>
                                            <p:fltVal val="0"/>
                                          </p:val>
                                        </p:tav>
                                        <p:tav tm="100000">
                                          <p:val>
                                            <p:strVal val="#ppt_w"/>
                                          </p:val>
                                        </p:tav>
                                      </p:tavLst>
                                    </p:anim>
                                    <p:anim calcmode="lin" valueType="num">
                                      <p:cBhvr>
                                        <p:cTn id="23" dur="500" fill="hold"/>
                                        <p:tgtEl>
                                          <p:spTgt spid="1054"/>
                                        </p:tgtEl>
                                        <p:attrNameLst>
                                          <p:attrName>ppt_h</p:attrName>
                                        </p:attrNameLst>
                                      </p:cBhvr>
                                      <p:tavLst>
                                        <p:tav tm="0">
                                          <p:val>
                                            <p:fltVal val="0"/>
                                          </p:val>
                                        </p:tav>
                                        <p:tav tm="100000">
                                          <p:val>
                                            <p:strVal val="#ppt_h"/>
                                          </p:val>
                                        </p:tav>
                                      </p:tavLst>
                                    </p:anim>
                                    <p:animEffect transition="in" filter="fade">
                                      <p:cBhvr>
                                        <p:cTn id="24" dur="500"/>
                                        <p:tgtEl>
                                          <p:spTgt spid="1054"/>
                                        </p:tgtEl>
                                      </p:cBhvr>
                                    </p:animEffect>
                                  </p:childTnLst>
                                </p:cTn>
                              </p:par>
                              <p:par>
                                <p:cTn id="25" presetID="53" presetClass="entr" presetSubtype="16" fill="hold" nodeType="withEffect">
                                  <p:stCondLst>
                                    <p:cond delay="0"/>
                                  </p:stCondLst>
                                  <p:childTnLst>
                                    <p:set>
                                      <p:cBhvr>
                                        <p:cTn id="26" dur="1" fill="hold">
                                          <p:stCondLst>
                                            <p:cond delay="0"/>
                                          </p:stCondLst>
                                        </p:cTn>
                                        <p:tgtEl>
                                          <p:spTgt spid="1055"/>
                                        </p:tgtEl>
                                        <p:attrNameLst>
                                          <p:attrName>style.visibility</p:attrName>
                                        </p:attrNameLst>
                                      </p:cBhvr>
                                      <p:to>
                                        <p:strVal val="visible"/>
                                      </p:to>
                                    </p:set>
                                    <p:anim calcmode="lin" valueType="num">
                                      <p:cBhvr>
                                        <p:cTn id="27" dur="500" fill="hold"/>
                                        <p:tgtEl>
                                          <p:spTgt spid="1055"/>
                                        </p:tgtEl>
                                        <p:attrNameLst>
                                          <p:attrName>ppt_w</p:attrName>
                                        </p:attrNameLst>
                                      </p:cBhvr>
                                      <p:tavLst>
                                        <p:tav tm="0">
                                          <p:val>
                                            <p:fltVal val="0"/>
                                          </p:val>
                                        </p:tav>
                                        <p:tav tm="100000">
                                          <p:val>
                                            <p:strVal val="#ppt_w"/>
                                          </p:val>
                                        </p:tav>
                                      </p:tavLst>
                                    </p:anim>
                                    <p:anim calcmode="lin" valueType="num">
                                      <p:cBhvr>
                                        <p:cTn id="28" dur="500" fill="hold"/>
                                        <p:tgtEl>
                                          <p:spTgt spid="1055"/>
                                        </p:tgtEl>
                                        <p:attrNameLst>
                                          <p:attrName>ppt_h</p:attrName>
                                        </p:attrNameLst>
                                      </p:cBhvr>
                                      <p:tavLst>
                                        <p:tav tm="0">
                                          <p:val>
                                            <p:fltVal val="0"/>
                                          </p:val>
                                        </p:tav>
                                        <p:tav tm="100000">
                                          <p:val>
                                            <p:strVal val="#ppt_h"/>
                                          </p:val>
                                        </p:tav>
                                      </p:tavLst>
                                    </p:anim>
                                    <p:animEffect transition="in" filter="fade">
                                      <p:cBhvr>
                                        <p:cTn id="29" dur="500"/>
                                        <p:tgtEl>
                                          <p:spTgt spid="1055"/>
                                        </p:tgtEl>
                                      </p:cBhvr>
                                    </p:animEffect>
                                  </p:childTnLst>
                                </p:cTn>
                              </p:par>
                              <p:par>
                                <p:cTn id="30" presetID="53" presetClass="entr" presetSubtype="16" fill="hold" nodeType="withEffect">
                                  <p:stCondLst>
                                    <p:cond delay="0"/>
                                  </p:stCondLst>
                                  <p:childTnLst>
                                    <p:set>
                                      <p:cBhvr>
                                        <p:cTn id="31" dur="1" fill="hold">
                                          <p:stCondLst>
                                            <p:cond delay="0"/>
                                          </p:stCondLst>
                                        </p:cTn>
                                        <p:tgtEl>
                                          <p:spTgt spid="1058"/>
                                        </p:tgtEl>
                                        <p:attrNameLst>
                                          <p:attrName>style.visibility</p:attrName>
                                        </p:attrNameLst>
                                      </p:cBhvr>
                                      <p:to>
                                        <p:strVal val="visible"/>
                                      </p:to>
                                    </p:set>
                                    <p:anim calcmode="lin" valueType="num">
                                      <p:cBhvr>
                                        <p:cTn id="32" dur="500" fill="hold"/>
                                        <p:tgtEl>
                                          <p:spTgt spid="1058"/>
                                        </p:tgtEl>
                                        <p:attrNameLst>
                                          <p:attrName>ppt_w</p:attrName>
                                        </p:attrNameLst>
                                      </p:cBhvr>
                                      <p:tavLst>
                                        <p:tav tm="0">
                                          <p:val>
                                            <p:fltVal val="0"/>
                                          </p:val>
                                        </p:tav>
                                        <p:tav tm="100000">
                                          <p:val>
                                            <p:strVal val="#ppt_w"/>
                                          </p:val>
                                        </p:tav>
                                      </p:tavLst>
                                    </p:anim>
                                    <p:anim calcmode="lin" valueType="num">
                                      <p:cBhvr>
                                        <p:cTn id="33" dur="500" fill="hold"/>
                                        <p:tgtEl>
                                          <p:spTgt spid="1058"/>
                                        </p:tgtEl>
                                        <p:attrNameLst>
                                          <p:attrName>ppt_h</p:attrName>
                                        </p:attrNameLst>
                                      </p:cBhvr>
                                      <p:tavLst>
                                        <p:tav tm="0">
                                          <p:val>
                                            <p:fltVal val="0"/>
                                          </p:val>
                                        </p:tav>
                                        <p:tav tm="100000">
                                          <p:val>
                                            <p:strVal val="#ppt_h"/>
                                          </p:val>
                                        </p:tav>
                                      </p:tavLst>
                                    </p:anim>
                                    <p:animEffect transition="in" filter="fade">
                                      <p:cBhvr>
                                        <p:cTn id="34" dur="500"/>
                                        <p:tgtEl>
                                          <p:spTgt spid="1058"/>
                                        </p:tgtEl>
                                      </p:cBhvr>
                                    </p:animEffect>
                                  </p:childTnLst>
                                </p:cTn>
                              </p:par>
                              <p:par>
                                <p:cTn id="35" presetID="53" presetClass="entr" presetSubtype="16" fill="hold" nodeType="withEffect">
                                  <p:stCondLst>
                                    <p:cond delay="0"/>
                                  </p:stCondLst>
                                  <p:childTnLst>
                                    <p:set>
                                      <p:cBhvr>
                                        <p:cTn id="36" dur="1" fill="hold">
                                          <p:stCondLst>
                                            <p:cond delay="0"/>
                                          </p:stCondLst>
                                        </p:cTn>
                                        <p:tgtEl>
                                          <p:spTgt spid="1061"/>
                                        </p:tgtEl>
                                        <p:attrNameLst>
                                          <p:attrName>style.visibility</p:attrName>
                                        </p:attrNameLst>
                                      </p:cBhvr>
                                      <p:to>
                                        <p:strVal val="visible"/>
                                      </p:to>
                                    </p:set>
                                    <p:anim calcmode="lin" valueType="num">
                                      <p:cBhvr>
                                        <p:cTn id="37" dur="500" fill="hold"/>
                                        <p:tgtEl>
                                          <p:spTgt spid="1061"/>
                                        </p:tgtEl>
                                        <p:attrNameLst>
                                          <p:attrName>ppt_w</p:attrName>
                                        </p:attrNameLst>
                                      </p:cBhvr>
                                      <p:tavLst>
                                        <p:tav tm="0">
                                          <p:val>
                                            <p:fltVal val="0"/>
                                          </p:val>
                                        </p:tav>
                                        <p:tav tm="100000">
                                          <p:val>
                                            <p:strVal val="#ppt_w"/>
                                          </p:val>
                                        </p:tav>
                                      </p:tavLst>
                                    </p:anim>
                                    <p:anim calcmode="lin" valueType="num">
                                      <p:cBhvr>
                                        <p:cTn id="38" dur="500" fill="hold"/>
                                        <p:tgtEl>
                                          <p:spTgt spid="1061"/>
                                        </p:tgtEl>
                                        <p:attrNameLst>
                                          <p:attrName>ppt_h</p:attrName>
                                        </p:attrNameLst>
                                      </p:cBhvr>
                                      <p:tavLst>
                                        <p:tav tm="0">
                                          <p:val>
                                            <p:fltVal val="0"/>
                                          </p:val>
                                        </p:tav>
                                        <p:tav tm="100000">
                                          <p:val>
                                            <p:strVal val="#ppt_h"/>
                                          </p:val>
                                        </p:tav>
                                      </p:tavLst>
                                    </p:anim>
                                    <p:animEffect transition="in" filter="fade">
                                      <p:cBhvr>
                                        <p:cTn id="39" dur="500"/>
                                        <p:tgtEl>
                                          <p:spTgt spid="1061"/>
                                        </p:tgtEl>
                                      </p:cBhvr>
                                    </p:animEffect>
                                  </p:childTnLst>
                                </p:cTn>
                              </p:par>
                              <p:par>
                                <p:cTn id="40" presetID="53" presetClass="entr" presetSubtype="16" fill="hold" nodeType="withEffect">
                                  <p:stCondLst>
                                    <p:cond delay="0"/>
                                  </p:stCondLst>
                                  <p:childTnLst>
                                    <p:set>
                                      <p:cBhvr>
                                        <p:cTn id="41" dur="1" fill="hold">
                                          <p:stCondLst>
                                            <p:cond delay="0"/>
                                          </p:stCondLst>
                                        </p:cTn>
                                        <p:tgtEl>
                                          <p:spTgt spid="1094"/>
                                        </p:tgtEl>
                                        <p:attrNameLst>
                                          <p:attrName>style.visibility</p:attrName>
                                        </p:attrNameLst>
                                      </p:cBhvr>
                                      <p:to>
                                        <p:strVal val="visible"/>
                                      </p:to>
                                    </p:set>
                                    <p:anim calcmode="lin" valueType="num">
                                      <p:cBhvr>
                                        <p:cTn id="42" dur="500" fill="hold"/>
                                        <p:tgtEl>
                                          <p:spTgt spid="1094"/>
                                        </p:tgtEl>
                                        <p:attrNameLst>
                                          <p:attrName>ppt_w</p:attrName>
                                        </p:attrNameLst>
                                      </p:cBhvr>
                                      <p:tavLst>
                                        <p:tav tm="0">
                                          <p:val>
                                            <p:fltVal val="0"/>
                                          </p:val>
                                        </p:tav>
                                        <p:tav tm="100000">
                                          <p:val>
                                            <p:strVal val="#ppt_w"/>
                                          </p:val>
                                        </p:tav>
                                      </p:tavLst>
                                    </p:anim>
                                    <p:anim calcmode="lin" valueType="num">
                                      <p:cBhvr>
                                        <p:cTn id="43" dur="500" fill="hold"/>
                                        <p:tgtEl>
                                          <p:spTgt spid="1094"/>
                                        </p:tgtEl>
                                        <p:attrNameLst>
                                          <p:attrName>ppt_h</p:attrName>
                                        </p:attrNameLst>
                                      </p:cBhvr>
                                      <p:tavLst>
                                        <p:tav tm="0">
                                          <p:val>
                                            <p:fltVal val="0"/>
                                          </p:val>
                                        </p:tav>
                                        <p:tav tm="100000">
                                          <p:val>
                                            <p:strVal val="#ppt_h"/>
                                          </p:val>
                                        </p:tav>
                                      </p:tavLst>
                                    </p:anim>
                                    <p:animEffect transition="in" filter="fade">
                                      <p:cBhvr>
                                        <p:cTn id="44"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052" grpId="0"/>
      <p:bldP spid="1053" grpId="0" animBg="1"/>
      <p:bldP spid="10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18662" y="2257951"/>
            <a:ext cx="5575566" cy="1293000"/>
          </a:xfrm>
          <a:prstGeom prst="rect">
            <a:avLst/>
          </a:prstGeom>
        </p:spPr>
        <p:txBody>
          <a:bodyPr spcFirstLastPara="1" wrap="square" lIns="91425" tIns="91425" rIns="91425" bIns="91425" anchor="ctr" anchorCtr="0">
            <a:noAutofit/>
          </a:bodyPr>
          <a:lstStyle/>
          <a:p>
            <a:pPr lvl="0" algn="ctr"/>
            <a:r>
              <a:rPr lang="es-ES" sz="4800" dirty="0">
                <a:solidFill>
                  <a:srgbClr val="FF6600"/>
                </a:solidFill>
                <a:latin typeface="Times New Roman" panose="02020603050405020304" pitchFamily="18" charset="0"/>
                <a:cs typeface="Times New Roman" panose="02020603050405020304" pitchFamily="18" charset="0"/>
              </a:rPr>
              <a:t>TÍNH KHỬ CỦA CÁC HALIDE ION </a:t>
            </a:r>
            <a:endParaRPr lang="en-US" sz="4800" dirty="0">
              <a:solidFill>
                <a:srgbClr val="FF6600"/>
              </a:solidFill>
              <a:latin typeface="Times New Roman" panose="02020603050405020304" pitchFamily="18" charset="0"/>
              <a:cs typeface="Times New Roman" panose="02020603050405020304" pitchFamily="18" charset="0"/>
            </a:endParaRP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a:t>
            </a:r>
            <a:r>
              <a:rPr lang="vi-VN" dirty="0">
                <a:latin typeface="Times New Roman" panose="02020603050405020304" pitchFamily="18" charset="0"/>
                <a:cs typeface="Times New Roman" panose="02020603050405020304" pitchFamily="18" charset="0"/>
              </a:rPr>
              <a:t>3</a:t>
            </a:r>
            <a:endParaRPr dirty="0">
              <a:latin typeface="Times New Roman" panose="02020603050405020304" pitchFamily="18" charset="0"/>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912415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a:latin typeface="Times New Roman" panose="02020603050405020304" pitchFamily="18" charset="0"/>
                <a:cs typeface="Times New Roman" panose="02020603050405020304" pitchFamily="18" charset="0"/>
              </a:rPr>
              <a:t>Trong </a:t>
            </a:r>
            <a:r>
              <a:rPr lang="en-US" sz="2200" b="1" dirty="0">
                <a:solidFill>
                  <a:schemeClr val="accent1"/>
                </a:solidFill>
                <a:latin typeface="Times New Roman" panose="02020603050405020304" pitchFamily="18" charset="0"/>
                <a:cs typeface="Times New Roman" panose="02020603050405020304" pitchFamily="18" charset="0"/>
              </a:rPr>
              <a:t>halide ion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a:solidFill>
                  <a:schemeClr val="accent1"/>
                </a:solidFill>
                <a:latin typeface="Times New Roman" panose="02020603050405020304" pitchFamily="18" charset="0"/>
                <a:cs typeface="Times New Roman" panose="02020603050405020304" pitchFamily="18" charset="0"/>
              </a:rPr>
              <a:t>halogen </a:t>
            </a:r>
            <a:r>
              <a:rPr lang="en-US" sz="2200" dirty="0" err="1">
                <a:solidFill>
                  <a:schemeClr val="accent1"/>
                </a:solidFill>
                <a:latin typeface="Times New Roman" panose="02020603050405020304" pitchFamily="18" charset="0"/>
                <a:cs typeface="Times New Roman" panose="02020603050405020304" pitchFamily="18" charset="0"/>
              </a:rPr>
              <a:t>có</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số</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oxi</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hoá</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thấp</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nhất</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là</a:t>
            </a:r>
            <a:r>
              <a:rPr lang="en-US" sz="2200" dirty="0">
                <a:solidFill>
                  <a:schemeClr val="accent1"/>
                </a:solidFill>
                <a:latin typeface="Times New Roman" panose="02020603050405020304" pitchFamily="18" charset="0"/>
                <a:cs typeface="Times New Roman" panose="02020603050405020304" pitchFamily="18" charset="0"/>
              </a:rPr>
              <a:t> −1</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a:solidFill>
                  <a:schemeClr val="accent1"/>
                </a:solidFill>
                <a:latin typeface="Times New Roman" panose="02020603050405020304" pitchFamily="18" charset="0"/>
                <a:cs typeface="Times New Roman" panose="02020603050405020304" pitchFamily="18" charset="0"/>
              </a:rPr>
              <a:t>halide ion </a:t>
            </a:r>
            <a:r>
              <a:rPr lang="en-US" sz="2200" dirty="0" err="1">
                <a:solidFill>
                  <a:schemeClr val="accent1"/>
                </a:solidFill>
                <a:latin typeface="Times New Roman" panose="02020603050405020304" pitchFamily="18" charset="0"/>
                <a:cs typeface="Times New Roman" panose="02020603050405020304" pitchFamily="18" charset="0"/>
              </a:rPr>
              <a:t>chỉ</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thể</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hiện</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tính</a:t>
            </a:r>
            <a:r>
              <a:rPr lang="en-US" sz="2200" dirty="0">
                <a:solidFill>
                  <a:schemeClr val="accent1"/>
                </a:solidFill>
                <a:latin typeface="Times New Roman" panose="02020603050405020304" pitchFamily="18" charset="0"/>
                <a:cs typeface="Times New Roman" panose="02020603050405020304" pitchFamily="18" charset="0"/>
              </a:rPr>
              <a:t> </a:t>
            </a:r>
            <a:r>
              <a:rPr lang="en-US" sz="2200" dirty="0" err="1">
                <a:solidFill>
                  <a:schemeClr val="accent1"/>
                </a:solidFill>
                <a:latin typeface="Times New Roman" panose="02020603050405020304" pitchFamily="18" charset="0"/>
                <a:cs typeface="Times New Roman" panose="02020603050405020304" pitchFamily="18" charset="0"/>
              </a:rPr>
              <a:t>khử</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oxi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khử</a:t>
            </a:r>
            <a:r>
              <a:rPr lang="en-US" sz="2200" dirty="0">
                <a:latin typeface="Times New Roman" panose="02020603050405020304" pitchFamily="18" charset="0"/>
                <a:cs typeface="Times New Roman" panose="02020603050405020304" pitchFamily="18" charset="0"/>
              </a:rPr>
              <a:t>.</a:t>
            </a:r>
            <a:endParaRPr lang="en-US" sz="2200" b="1" dirty="0">
              <a:solidFill>
                <a:schemeClr val="tx2">
                  <a:lumMod val="50000"/>
                </a:schemeClr>
              </a:solidFill>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tính</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chất</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halide ion</a:t>
              </a:r>
            </a:p>
          </p:txBody>
        </p:sp>
      </p:grpSp>
      <p:sp>
        <p:nvSpPr>
          <p:cNvPr id="19" name="TextBox 18">
            <a:extLst>
              <a:ext uri="{FF2B5EF4-FFF2-40B4-BE49-F238E27FC236}">
                <a16:creationId xmlns:a16="http://schemas.microsoft.com/office/drawing/2014/main" id="{60B53BAE-5599-CD60-284B-B15970F6C081}"/>
              </a:ext>
            </a:extLst>
          </p:cNvPr>
          <p:cNvSpPr txBox="1"/>
          <p:nvPr/>
        </p:nvSpPr>
        <p:spPr>
          <a:xfrm>
            <a:off x="374688" y="2217903"/>
            <a:ext cx="8422428" cy="1275734"/>
          </a:xfrm>
          <a:prstGeom prst="rect">
            <a:avLst/>
          </a:prstGeom>
          <a:noFill/>
        </p:spPr>
        <p:txBody>
          <a:bodyPr wrap="square">
            <a:spAutoFit/>
          </a:bodyPr>
          <a:lstStyle/>
          <a:p>
            <a:pPr algn="just">
              <a:lnSpc>
                <a:spcPct val="120000"/>
              </a:lnSpc>
            </a:pPr>
            <a:r>
              <a:rPr lang="vi-VN" sz="2200" dirty="0">
                <a:latin typeface="Times New Roman" panose="02020603050405020304" pitchFamily="18" charset="0"/>
                <a:cs typeface="Times New Roman" panose="02020603050405020304" pitchFamily="18" charset="0"/>
              </a:rPr>
              <a:t>Khi đun nóng các muối khan halide với chất oxi hoá mạnh, như dung dịch H</a:t>
            </a:r>
            <a:r>
              <a:rPr lang="vi-VN" sz="2200" baseline="-25000" dirty="0">
                <a:latin typeface="Times New Roman" panose="02020603050405020304" pitchFamily="18" charset="0"/>
                <a:cs typeface="Times New Roman" panose="02020603050405020304" pitchFamily="18" charset="0"/>
              </a:rPr>
              <a:t>2</a:t>
            </a:r>
            <a:r>
              <a:rPr lang="vi-VN" sz="2200" dirty="0">
                <a:latin typeface="Times New Roman" panose="02020603050405020304" pitchFamily="18" charset="0"/>
                <a:cs typeface="Times New Roman" panose="02020603050405020304" pitchFamily="18" charset="0"/>
              </a:rPr>
              <a:t>SO</a:t>
            </a:r>
            <a:r>
              <a:rPr lang="vi-VN" sz="2200" baseline="-25000" dirty="0">
                <a:latin typeface="Times New Roman" panose="02020603050405020304" pitchFamily="18" charset="0"/>
                <a:cs typeface="Times New Roman" panose="02020603050405020304" pitchFamily="18" charset="0"/>
              </a:rPr>
              <a:t>4</a:t>
            </a:r>
            <a:r>
              <a:rPr lang="vi-VN" sz="2200" dirty="0">
                <a:latin typeface="Times New Roman" panose="02020603050405020304" pitchFamily="18" charset="0"/>
                <a:cs typeface="Times New Roman" panose="02020603050405020304" pitchFamily="18" charset="0"/>
              </a:rPr>
              <a:t> đặc, chloride ion không khử được H</a:t>
            </a:r>
            <a:r>
              <a:rPr lang="vi-VN" sz="2200" baseline="-25000" dirty="0">
                <a:latin typeface="Times New Roman" panose="02020603050405020304" pitchFamily="18" charset="0"/>
                <a:cs typeface="Times New Roman" panose="02020603050405020304" pitchFamily="18" charset="0"/>
              </a:rPr>
              <a:t>2</a:t>
            </a:r>
            <a:r>
              <a:rPr lang="vi-VN" sz="2200" dirty="0">
                <a:latin typeface="Times New Roman" panose="02020603050405020304" pitchFamily="18" charset="0"/>
                <a:cs typeface="Times New Roman" panose="02020603050405020304" pitchFamily="18" charset="0"/>
              </a:rPr>
              <a:t>SO</a:t>
            </a:r>
            <a:r>
              <a:rPr lang="vi-VN" sz="2200" baseline="-25000" dirty="0">
                <a:latin typeface="Times New Roman" panose="02020603050405020304" pitchFamily="18" charset="0"/>
                <a:cs typeface="Times New Roman" panose="02020603050405020304" pitchFamily="18" charset="0"/>
              </a:rPr>
              <a:t>4</a:t>
            </a:r>
            <a:r>
              <a:rPr lang="vi-VN" sz="2200" dirty="0">
                <a:latin typeface="Times New Roman" panose="02020603050405020304" pitchFamily="18" charset="0"/>
                <a:cs typeface="Times New Roman" panose="02020603050405020304" pitchFamily="18" charset="0"/>
              </a:rPr>
              <a:t> nên chỉ xảy ra phản ứng trao đổi</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151DC63-2A5A-1CDA-2828-5982A344DE89}"/>
              </a:ext>
            </a:extLst>
          </p:cNvPr>
          <p:cNvPicPr>
            <a:picLocks noChangeAspect="1"/>
          </p:cNvPicPr>
          <p:nvPr/>
        </p:nvPicPr>
        <p:blipFill>
          <a:blip r:embed="rId3"/>
          <a:stretch>
            <a:fillRect/>
          </a:stretch>
        </p:blipFill>
        <p:spPr>
          <a:xfrm>
            <a:off x="6230243" y="3087830"/>
            <a:ext cx="2244779" cy="1646172"/>
          </a:xfrm>
          <a:prstGeom prst="rect">
            <a:avLst/>
          </a:prstGeom>
        </p:spPr>
      </p:pic>
      <p:grpSp>
        <p:nvGrpSpPr>
          <p:cNvPr id="11" name="Group 10">
            <a:extLst>
              <a:ext uri="{FF2B5EF4-FFF2-40B4-BE49-F238E27FC236}">
                <a16:creationId xmlns:a16="http://schemas.microsoft.com/office/drawing/2014/main" id="{9A348D00-308A-9D59-36DB-D8DC7C06FED0}"/>
              </a:ext>
            </a:extLst>
          </p:cNvPr>
          <p:cNvGrpSpPr/>
          <p:nvPr/>
        </p:nvGrpSpPr>
        <p:grpSpPr>
          <a:xfrm>
            <a:off x="668978" y="3422530"/>
            <a:ext cx="5242227" cy="557423"/>
            <a:chOff x="668978" y="3245189"/>
            <a:chExt cx="5242227" cy="557423"/>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rPr>
                <a:t>KCl</a:t>
              </a:r>
              <a:r>
                <a:rPr lang="en-US" sz="2000" dirty="0">
                  <a:latin typeface="Times New Roman" panose="02020603050405020304" pitchFamily="18" charset="0"/>
                  <a:cs typeface="Times New Roman" panose="02020603050405020304" pitchFamily="18" charset="0"/>
                </a:rPr>
                <a:t> +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889938" y="3402502"/>
              <a:ext cx="2021267"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KHSO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HCl</a:t>
              </a:r>
            </a:p>
          </p:txBody>
        </p:sp>
        <p:cxnSp>
          <p:nvCxnSpPr>
            <p:cNvPr id="9" name="Straight Arrow Connector 8">
              <a:extLst>
                <a:ext uri="{FF2B5EF4-FFF2-40B4-BE49-F238E27FC236}">
                  <a16:creationId xmlns:a16="http://schemas.microsoft.com/office/drawing/2014/main" id="{B1331B68-671B-EE8C-3C7D-18FB7C6EA606}"/>
                </a:ext>
              </a:extLst>
            </p:cNvPr>
            <p:cNvCxnSpPr>
              <a:endCxn id="23"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498606-87F0-73B0-4814-953673B69467}"/>
                </a:ext>
              </a:extLst>
            </p:cNvPr>
            <p:cNvSpPr txBox="1"/>
            <p:nvPr/>
          </p:nvSpPr>
          <p:spPr>
            <a:xfrm>
              <a:off x="2897941" y="3245189"/>
              <a:ext cx="1071155"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&lt; 250</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a:t>
              </a:r>
            </a:p>
          </p:txBody>
        </p:sp>
      </p:grpSp>
      <p:grpSp>
        <p:nvGrpSpPr>
          <p:cNvPr id="12" name="Group 11">
            <a:extLst>
              <a:ext uri="{FF2B5EF4-FFF2-40B4-BE49-F238E27FC236}">
                <a16:creationId xmlns:a16="http://schemas.microsoft.com/office/drawing/2014/main" id="{6B21CDB8-D59A-B2E6-655B-78DE51A0536C}"/>
              </a:ext>
            </a:extLst>
          </p:cNvPr>
          <p:cNvGrpSpPr/>
          <p:nvPr/>
        </p:nvGrpSpPr>
        <p:grpSpPr>
          <a:xfrm>
            <a:off x="630123" y="4079463"/>
            <a:ext cx="5320271" cy="551815"/>
            <a:chOff x="630123" y="4079463"/>
            <a:chExt cx="5320271" cy="551815"/>
          </a:xfrm>
        </p:grpSpPr>
        <p:sp>
          <p:nvSpPr>
            <p:cNvPr id="25" name="TextBox 24">
              <a:extLst>
                <a:ext uri="{FF2B5EF4-FFF2-40B4-BE49-F238E27FC236}">
                  <a16:creationId xmlns:a16="http://schemas.microsoft.com/office/drawing/2014/main" id="{672D4F64-69D3-4339-346F-662E638D9808}"/>
                </a:ext>
              </a:extLst>
            </p:cNvPr>
            <p:cNvSpPr txBox="1"/>
            <p:nvPr/>
          </p:nvSpPr>
          <p:spPr>
            <a:xfrm>
              <a:off x="630123" y="4209032"/>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2KCl +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89B75C79-D79C-CDD5-BE2E-55E08395BBEB}"/>
                </a:ext>
              </a:extLst>
            </p:cNvPr>
            <p:cNvSpPr txBox="1"/>
            <p:nvPr/>
          </p:nvSpPr>
          <p:spPr>
            <a:xfrm>
              <a:off x="3929128" y="4231168"/>
              <a:ext cx="2021266"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+ 2HCl</a:t>
              </a:r>
            </a:p>
          </p:txBody>
        </p:sp>
        <p:cxnSp>
          <p:nvCxnSpPr>
            <p:cNvPr id="30" name="Straight Arrow Connector 29">
              <a:extLst>
                <a:ext uri="{FF2B5EF4-FFF2-40B4-BE49-F238E27FC236}">
                  <a16:creationId xmlns:a16="http://schemas.microsoft.com/office/drawing/2014/main" id="{4B7E6D9B-D500-68AC-F56C-DA54AD9075C9}"/>
                </a:ext>
              </a:extLst>
            </p:cNvPr>
            <p:cNvCxnSpPr/>
            <p:nvPr/>
          </p:nvCxnSpPr>
          <p:spPr>
            <a:xfrm>
              <a:off x="3070552" y="4440158"/>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74FCADB-AF6C-4E38-7D2B-D0884C6A707E}"/>
                    </a:ext>
                  </a:extLst>
                </p:cNvPr>
                <p:cNvSpPr txBox="1"/>
                <p:nvPr/>
              </p:nvSpPr>
              <p:spPr>
                <a:xfrm>
                  <a:off x="2984246" y="4079463"/>
                  <a:ext cx="1071155" cy="338554"/>
                </a:xfrm>
                <a:prstGeom prst="rect">
                  <a:avLst/>
                </a:prstGeom>
                <a:noFill/>
              </p:spPr>
              <p:txBody>
                <a:bodyPr wrap="square">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latin typeface="Times New Roman" panose="02020603050405020304" pitchFamily="18" charset="0"/>
                      <a:cs typeface="Times New Roman" panose="02020603050405020304" pitchFamily="18" charset="0"/>
                    </a:rPr>
                    <a:t> 400</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a:t>
                  </a:r>
                </a:p>
              </p:txBody>
            </p:sp>
          </mc:Choice>
          <mc:Fallback xmlns="">
            <p:sp>
              <p:nvSpPr>
                <p:cNvPr id="33" name="TextBox 32">
                  <a:extLst>
                    <a:ext uri="{FF2B5EF4-FFF2-40B4-BE49-F238E27FC236}">
                      <a16:creationId xmlns:a16="http://schemas.microsoft.com/office/drawing/2014/main" id="{374FCADB-AF6C-4E38-7D2B-D0884C6A707E}"/>
                    </a:ext>
                  </a:extLst>
                </p:cNvPr>
                <p:cNvSpPr txBox="1">
                  <a:spLocks noRot="1" noChangeAspect="1" noMove="1" noResize="1" noEditPoints="1" noAdjustHandles="1" noChangeArrowheads="1" noChangeShapeType="1" noTextEdit="1"/>
                </p:cNvSpPr>
                <p:nvPr/>
              </p:nvSpPr>
              <p:spPr>
                <a:xfrm>
                  <a:off x="2984246" y="4079463"/>
                  <a:ext cx="1071155" cy="338554"/>
                </a:xfrm>
                <a:prstGeom prst="rect">
                  <a:avLst/>
                </a:prstGeom>
                <a:blipFill>
                  <a:blip r:embed="rId4"/>
                  <a:stretch>
                    <a:fillRect t="-5357" b="-21429"/>
                  </a:stretch>
                </a:blipFill>
              </p:spPr>
              <p:txBody>
                <a:bodyPr/>
                <a:lstStyle/>
                <a:p>
                  <a:r>
                    <a:rPr lang="en-US">
                      <a:noFill/>
                    </a:rPr>
                    <a:t> </a:t>
                  </a:r>
                </a:p>
              </p:txBody>
            </p:sp>
          </mc:Fallback>
        </mc:AlternateContent>
      </p:grpSp>
    </p:spTree>
    <p:extLst>
      <p:ext uri="{BB962C8B-B14F-4D97-AF65-F5344CB8AC3E}">
        <p14:creationId xmlns:p14="http://schemas.microsoft.com/office/powerpoint/2010/main" val="18042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s">
            <a:extLst>
              <a:ext uri="{FF2B5EF4-FFF2-40B4-BE49-F238E27FC236}">
                <a16:creationId xmlns:a16="http://schemas.microsoft.com/office/drawing/2014/main" id="{24719499-8299-4129-97C0-453CCF4D8D73}"/>
              </a:ext>
            </a:extLst>
          </p:cNvPr>
          <p:cNvSpPr>
            <a:spLocks noChangeArrowheads="1"/>
          </p:cNvSpPr>
          <p:nvPr/>
        </p:nvSpPr>
        <p:spPr bwMode="auto">
          <a:xfrm>
            <a:off x="3826716" y="78201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7030A0"/>
                </a:solidFill>
                <a:latin typeface="Times New Roman" panose="02020603050405020304" pitchFamily="18" charset="0"/>
                <a:ea typeface="+mn-ea"/>
                <a:cs typeface="Times New Roman" panose="02020603050405020304" pitchFamily="18" charset="0"/>
                <a:sym typeface="+mn-lt"/>
              </a:rPr>
              <a:t>1.</a:t>
            </a:r>
            <a:endParaRPr lang="zh-CN" altLang="en-US" sz="4000" b="1" dirty="0">
              <a:solidFill>
                <a:srgbClr val="7030A0"/>
              </a:solidFill>
              <a:latin typeface="Times New Roman" panose="02020603050405020304" pitchFamily="18" charset="0"/>
              <a:ea typeface="+mn-ea"/>
              <a:cs typeface="Times New Roman" panose="02020603050405020304" pitchFamily="18" charset="0"/>
              <a:sym typeface="+mn-lt"/>
            </a:endParaRPr>
          </a:p>
        </p:txBody>
      </p:sp>
      <p:sp>
        <p:nvSpPr>
          <p:cNvPr id="4" name="文字1">
            <a:extLst>
              <a:ext uri="{FF2B5EF4-FFF2-40B4-BE49-F238E27FC236}">
                <a16:creationId xmlns:a16="http://schemas.microsoft.com/office/drawing/2014/main" id="{5D7C06B7-D516-489F-AD80-81BAC77DBB37}"/>
              </a:ext>
            </a:extLst>
          </p:cNvPr>
          <p:cNvSpPr>
            <a:spLocks noChangeArrowheads="1"/>
          </p:cNvSpPr>
          <p:nvPr/>
        </p:nvSpPr>
        <p:spPr bwMode="auto">
          <a:xfrm>
            <a:off x="4588320" y="585639"/>
            <a:ext cx="4114245"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err="1">
                <a:solidFill>
                  <a:srgbClr val="7030A0"/>
                </a:solidFill>
                <a:latin typeface="Times New Roman" panose="02020603050405020304" pitchFamily="18" charset="0"/>
                <a:cs typeface="Times New Roman" panose="02020603050405020304" pitchFamily="18" charset="0"/>
              </a:rPr>
              <a:t>Tính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chất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lí</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của</a:t>
            </a:r>
            <a:r>
              <a:rPr lang="en-US" sz="2400" b="1" dirty="0">
                <a:solidFill>
                  <a:srgbClr val="7030A0"/>
                </a:solidFill>
                <a:latin typeface="Times New Roman" panose="02020603050405020304" pitchFamily="18" charset="0"/>
                <a:cs typeface="Times New Roman" panose="02020603050405020304" pitchFamily="18" charset="0"/>
              </a:rPr>
              <a:t> hydrogen halide</a:t>
            </a:r>
            <a:endParaRPr lang="zh-CN" altLang="en-US" sz="2400" b="1" dirty="0">
              <a:solidFill>
                <a:srgbClr val="5F5F5F"/>
              </a:solidFill>
              <a:latin typeface="Times New Roman" panose="02020603050405020304" pitchFamily="18" charset="0"/>
              <a:cs typeface="Times New Roman" panose="02020603050405020304" pitchFamily="18" charset="0"/>
              <a:sym typeface="+mn-lt"/>
            </a:endParaRPr>
          </a:p>
        </p:txBody>
      </p:sp>
      <p:sp>
        <p:nvSpPr>
          <p:cNvPr id="6" name="文字2">
            <a:extLst>
              <a:ext uri="{FF2B5EF4-FFF2-40B4-BE49-F238E27FC236}">
                <a16:creationId xmlns:a16="http://schemas.microsoft.com/office/drawing/2014/main" id="{A9265F77-C50E-470C-8494-1F665E9E302B}"/>
              </a:ext>
            </a:extLst>
          </p:cNvPr>
          <p:cNvSpPr>
            <a:spLocks noChangeArrowheads="1"/>
          </p:cNvSpPr>
          <p:nvPr/>
        </p:nvSpPr>
        <p:spPr bwMode="auto">
          <a:xfrm>
            <a:off x="4627735" y="1750940"/>
            <a:ext cx="3634680" cy="49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a:solidFill>
                  <a:schemeClr val="tx2">
                    <a:lumMod val="25000"/>
                  </a:schemeClr>
                </a:solidFill>
                <a:latin typeface="Times New Roman" panose="02020603050405020304" pitchFamily="18" charset="0"/>
                <a:cs typeface="Times New Roman" panose="02020603050405020304" pitchFamily="18" charset="0"/>
              </a:rPr>
              <a:t>Hydrohalic acid</a:t>
            </a:r>
            <a:endParaRPr lang="zh-CN" altLang="en-US" sz="2400" b="1" dirty="0">
              <a:solidFill>
                <a:srgbClr val="5F5F5F"/>
              </a:solidFill>
              <a:latin typeface="Times New Roman" panose="02020603050405020304" pitchFamily="18" charset="0"/>
              <a:cs typeface="Times New Roman" panose="02020603050405020304" pitchFamily="18" charset="0"/>
              <a:sym typeface="+mn-lt"/>
            </a:endParaRPr>
          </a:p>
        </p:txBody>
      </p:sp>
      <p:sp>
        <p:nvSpPr>
          <p:cNvPr id="8" name="文字3">
            <a:extLst>
              <a:ext uri="{FF2B5EF4-FFF2-40B4-BE49-F238E27FC236}">
                <a16:creationId xmlns:a16="http://schemas.microsoft.com/office/drawing/2014/main" id="{E23C298D-5924-4A97-B00D-89FFEE058552}"/>
              </a:ext>
            </a:extLst>
          </p:cNvPr>
          <p:cNvSpPr>
            <a:spLocks noChangeArrowheads="1"/>
          </p:cNvSpPr>
          <p:nvPr/>
        </p:nvSpPr>
        <p:spPr bwMode="auto">
          <a:xfrm>
            <a:off x="4627735" y="2462575"/>
            <a:ext cx="3885644" cy="49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s-ES" sz="2400" b="1" dirty="0" err="1">
                <a:solidFill>
                  <a:srgbClr val="FF6600"/>
                </a:solidFill>
                <a:latin typeface="Times New Roman" panose="02020603050405020304" pitchFamily="18" charset="0"/>
                <a:cs typeface="Times New Roman" panose="02020603050405020304" pitchFamily="18" charset="0"/>
              </a:rPr>
              <a:t>Tính</a:t>
            </a:r>
            <a:r>
              <a:rPr lang="es-ES" sz="2400" b="1" dirty="0">
                <a:solidFill>
                  <a:srgbClr val="FF6600"/>
                </a:solidFill>
                <a:latin typeface="Times New Roman" panose="02020603050405020304" pitchFamily="18" charset="0"/>
                <a:cs typeface="Times New Roman" panose="02020603050405020304" pitchFamily="18" charset="0"/>
              </a:rPr>
              <a:t> </a:t>
            </a:r>
            <a:r>
              <a:rPr lang="es-ES" sz="2400" b="1" dirty="0" err="1">
                <a:solidFill>
                  <a:srgbClr val="FF6600"/>
                </a:solidFill>
                <a:latin typeface="Times New Roman" panose="02020603050405020304" pitchFamily="18" charset="0"/>
                <a:cs typeface="Times New Roman" panose="02020603050405020304" pitchFamily="18" charset="0"/>
              </a:rPr>
              <a:t>khử</a:t>
            </a:r>
            <a:r>
              <a:rPr lang="es-ES" sz="2400" b="1" dirty="0">
                <a:solidFill>
                  <a:srgbClr val="FF6600"/>
                </a:solidFill>
                <a:latin typeface="Times New Roman" panose="02020603050405020304" pitchFamily="18" charset="0"/>
                <a:cs typeface="Times New Roman" panose="02020603050405020304" pitchFamily="18" charset="0"/>
              </a:rPr>
              <a:t> </a:t>
            </a:r>
            <a:r>
              <a:rPr lang="es-ES" sz="2400" b="1" dirty="0" err="1">
                <a:solidFill>
                  <a:srgbClr val="FF6600"/>
                </a:solidFill>
                <a:latin typeface="Times New Roman" panose="02020603050405020304" pitchFamily="18" charset="0"/>
                <a:cs typeface="Times New Roman" panose="02020603050405020304" pitchFamily="18" charset="0"/>
              </a:rPr>
              <a:t>của</a:t>
            </a:r>
            <a:r>
              <a:rPr lang="es-ES" sz="2400" b="1" dirty="0">
                <a:solidFill>
                  <a:srgbClr val="FF6600"/>
                </a:solidFill>
                <a:latin typeface="Times New Roman" panose="02020603050405020304" pitchFamily="18" charset="0"/>
                <a:cs typeface="Times New Roman" panose="02020603050405020304" pitchFamily="18" charset="0"/>
              </a:rPr>
              <a:t> </a:t>
            </a:r>
            <a:r>
              <a:rPr lang="es-ES" sz="2400" b="1" dirty="0" err="1">
                <a:solidFill>
                  <a:srgbClr val="FF6600"/>
                </a:solidFill>
                <a:latin typeface="Times New Roman" panose="02020603050405020304" pitchFamily="18" charset="0"/>
                <a:cs typeface="Times New Roman" panose="02020603050405020304" pitchFamily="18" charset="0"/>
              </a:rPr>
              <a:t>các</a:t>
            </a:r>
            <a:r>
              <a:rPr lang="es-ES" sz="2400" b="1" dirty="0">
                <a:solidFill>
                  <a:srgbClr val="FF6600"/>
                </a:solidFill>
                <a:latin typeface="Times New Roman" panose="02020603050405020304" pitchFamily="18" charset="0"/>
                <a:cs typeface="Times New Roman" panose="02020603050405020304" pitchFamily="18" charset="0"/>
              </a:rPr>
              <a:t> </a:t>
            </a:r>
            <a:r>
              <a:rPr lang="es-ES" sz="2400" b="1" dirty="0" err="1">
                <a:solidFill>
                  <a:srgbClr val="FF6600"/>
                </a:solidFill>
                <a:latin typeface="Times New Roman" panose="02020603050405020304" pitchFamily="18" charset="0"/>
                <a:cs typeface="Times New Roman" panose="02020603050405020304" pitchFamily="18" charset="0"/>
              </a:rPr>
              <a:t>halide</a:t>
            </a:r>
            <a:r>
              <a:rPr lang="es-ES" sz="2400" b="1" dirty="0">
                <a:solidFill>
                  <a:srgbClr val="FF6600"/>
                </a:solidFill>
                <a:latin typeface="Times New Roman" panose="02020603050405020304" pitchFamily="18" charset="0"/>
                <a:cs typeface="Times New Roman" panose="02020603050405020304" pitchFamily="18" charset="0"/>
              </a:rPr>
              <a:t> ion </a:t>
            </a:r>
            <a:endParaRPr lang="zh-CN" altLang="en-US" sz="2400" b="1" dirty="0">
              <a:solidFill>
                <a:srgbClr val="5F5F5F"/>
              </a:solidFill>
              <a:latin typeface="Times New Roman" panose="02020603050405020304" pitchFamily="18" charset="0"/>
              <a:cs typeface="Times New Roman" panose="02020603050405020304" pitchFamily="18" charset="0"/>
              <a:sym typeface="+mn-lt"/>
            </a:endParaRPr>
          </a:p>
        </p:txBody>
      </p:sp>
      <p:sp>
        <p:nvSpPr>
          <p:cNvPr id="10" name="文字4">
            <a:extLst>
              <a:ext uri="{FF2B5EF4-FFF2-40B4-BE49-F238E27FC236}">
                <a16:creationId xmlns:a16="http://schemas.microsoft.com/office/drawing/2014/main" id="{34A12DEE-969E-40CD-8D9D-10020020F011}"/>
              </a:ext>
            </a:extLst>
          </p:cNvPr>
          <p:cNvSpPr>
            <a:spLocks noChangeArrowheads="1"/>
          </p:cNvSpPr>
          <p:nvPr/>
        </p:nvSpPr>
        <p:spPr bwMode="auto">
          <a:xfrm>
            <a:off x="4627735" y="3079336"/>
            <a:ext cx="3634680"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err="1">
                <a:solidFill>
                  <a:srgbClr val="FF0066"/>
                </a:solidFill>
                <a:latin typeface="Times New Roman" panose="02020603050405020304" pitchFamily="18" charset="0"/>
                <a:cs typeface="Times New Roman" panose="02020603050405020304" pitchFamily="18" charset="0"/>
              </a:rPr>
              <a:t>Nhận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biết</a:t>
            </a:r>
            <a:r>
              <a:rPr lang="en-US" sz="2400" b="1" dirty="0">
                <a:solidFill>
                  <a:srgbClr val="FF0066"/>
                </a:solidFill>
                <a:latin typeface="Times New Roman" panose="02020603050405020304" pitchFamily="18" charset="0"/>
                <a:cs typeface="Times New Roman" panose="02020603050405020304" pitchFamily="18" charset="0"/>
              </a:rPr>
              <a:t> halide ion </a:t>
            </a:r>
            <a:r>
              <a:rPr lang="en-US" sz="2400" b="1" dirty="0" err="1">
                <a:solidFill>
                  <a:srgbClr val="FF0066"/>
                </a:solidFill>
                <a:latin typeface="Times New Roman" panose="02020603050405020304" pitchFamily="18" charset="0"/>
                <a:cs typeface="Times New Roman" panose="02020603050405020304" pitchFamily="18" charset="0"/>
              </a:rPr>
              <a:t>trong</a:t>
            </a:r>
            <a:r>
              <a:rPr lang="en-US" sz="2400" b="1" dirty="0">
                <a:solidFill>
                  <a:srgbClr val="FF0066"/>
                </a:solidFill>
                <a:latin typeface="Times New Roman" panose="02020603050405020304" pitchFamily="18" charset="0"/>
                <a:cs typeface="Times New Roman" panose="02020603050405020304" pitchFamily="18" charset="0"/>
              </a:rPr>
              <a:t> dung </a:t>
            </a:r>
            <a:r>
              <a:rPr lang="en-US" sz="2400" b="1" dirty="0" err="1">
                <a:solidFill>
                  <a:srgbClr val="FF0066"/>
                </a:solidFill>
                <a:latin typeface="Times New Roman" panose="02020603050405020304" pitchFamily="18" charset="0"/>
                <a:cs typeface="Times New Roman" panose="02020603050405020304" pitchFamily="18" charset="0"/>
              </a:rPr>
              <a:t>dịch</a:t>
            </a:r>
            <a:endParaRPr lang="zh-CN" altLang="en-US" sz="2400" b="1" dirty="0">
              <a:solidFill>
                <a:srgbClr val="5F5F5F"/>
              </a:solidFill>
              <a:latin typeface="Times New Roman" panose="02020603050405020304" pitchFamily="18" charset="0"/>
              <a:cs typeface="Times New Roman" panose="02020603050405020304" pitchFamily="18" charset="0"/>
              <a:sym typeface="+mn-lt"/>
            </a:endParaRPr>
          </a:p>
        </p:txBody>
      </p:sp>
      <p:sp>
        <p:nvSpPr>
          <p:cNvPr id="14" name="文字4">
            <a:extLst>
              <a:ext uri="{FF2B5EF4-FFF2-40B4-BE49-F238E27FC236}">
                <a16:creationId xmlns:a16="http://schemas.microsoft.com/office/drawing/2014/main" id="{F3AB8CE7-B534-4D56-8B8D-55615F4397B5}"/>
              </a:ext>
            </a:extLst>
          </p:cNvPr>
          <p:cNvSpPr>
            <a:spLocks noChangeArrowheads="1"/>
          </p:cNvSpPr>
          <p:nvPr/>
        </p:nvSpPr>
        <p:spPr bwMode="auto">
          <a:xfrm>
            <a:off x="4627734" y="4059664"/>
            <a:ext cx="4208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err="1">
                <a:solidFill>
                  <a:srgbClr val="33CC33"/>
                </a:solidFill>
                <a:latin typeface="Times New Roman" panose="02020603050405020304" pitchFamily="18" charset="0"/>
                <a:cs typeface="Times New Roman" panose="02020603050405020304" pitchFamily="18" charset="0"/>
              </a:rPr>
              <a:t>Ứng</a:t>
            </a:r>
            <a:r>
              <a:rPr lang="en-US" sz="2400" b="1" dirty="0">
                <a:solidFill>
                  <a:srgbClr val="33CC33"/>
                </a:solidFill>
                <a:latin typeface="Times New Roman" panose="02020603050405020304" pitchFamily="18" charset="0"/>
                <a:cs typeface="Times New Roman" panose="02020603050405020304" pitchFamily="18" charset="0"/>
              </a:rPr>
              <a:t> </a:t>
            </a:r>
            <a:r>
              <a:rPr lang="en-US" sz="2400" b="1" dirty="0" err="1">
                <a:solidFill>
                  <a:srgbClr val="33CC33"/>
                </a:solidFill>
                <a:latin typeface="Times New Roman" panose="02020603050405020304" pitchFamily="18" charset="0"/>
                <a:cs typeface="Times New Roman" panose="02020603050405020304" pitchFamily="18" charset="0"/>
              </a:rPr>
              <a:t>dụng</a:t>
            </a:r>
            <a:r>
              <a:rPr lang="en-US" sz="2400" b="1" dirty="0">
                <a:solidFill>
                  <a:srgbClr val="33CC33"/>
                </a:solidFill>
                <a:latin typeface="Times New Roman" panose="02020603050405020304" pitchFamily="18" charset="0"/>
                <a:cs typeface="Times New Roman" panose="02020603050405020304" pitchFamily="18" charset="0"/>
              </a:rPr>
              <a:t> </a:t>
            </a:r>
            <a:r>
              <a:rPr lang="en-US" sz="2400" b="1" dirty="0" err="1">
                <a:solidFill>
                  <a:srgbClr val="33CC33"/>
                </a:solidFill>
                <a:latin typeface="Times New Roman" panose="02020603050405020304" pitchFamily="18" charset="0"/>
                <a:cs typeface="Times New Roman" panose="02020603050405020304" pitchFamily="18" charset="0"/>
              </a:rPr>
              <a:t>của</a:t>
            </a:r>
            <a:r>
              <a:rPr lang="en-US" sz="2400" b="1" dirty="0">
                <a:solidFill>
                  <a:srgbClr val="33CC33"/>
                </a:solidFill>
                <a:latin typeface="Times New Roman" panose="02020603050405020304" pitchFamily="18" charset="0"/>
                <a:cs typeface="Times New Roman" panose="02020603050405020304" pitchFamily="18" charset="0"/>
              </a:rPr>
              <a:t> </a:t>
            </a:r>
            <a:r>
              <a:rPr lang="en-US" sz="2400" b="1" dirty="0" err="1">
                <a:solidFill>
                  <a:srgbClr val="33CC33"/>
                </a:solidFill>
                <a:latin typeface="Times New Roman" panose="02020603050405020304" pitchFamily="18" charset="0"/>
                <a:cs typeface="Times New Roman" panose="02020603050405020304" pitchFamily="18" charset="0"/>
              </a:rPr>
              <a:t>các</a:t>
            </a:r>
            <a:r>
              <a:rPr lang="en-US" sz="2400" b="1" dirty="0">
                <a:solidFill>
                  <a:srgbClr val="33CC33"/>
                </a:solidFill>
                <a:latin typeface="Times New Roman" panose="02020603050405020304" pitchFamily="18" charset="0"/>
                <a:cs typeface="Times New Roman" panose="02020603050405020304" pitchFamily="18" charset="0"/>
              </a:rPr>
              <a:t> hydrogen halide</a:t>
            </a:r>
            <a:endParaRPr lang="en-US" sz="2400" b="1" dirty="0"/>
          </a:p>
        </p:txBody>
      </p:sp>
      <p:sp>
        <p:nvSpPr>
          <p:cNvPr id="15" name="Contents">
            <a:extLst>
              <a:ext uri="{FF2B5EF4-FFF2-40B4-BE49-F238E27FC236}">
                <a16:creationId xmlns:a16="http://schemas.microsoft.com/office/drawing/2014/main" id="{801DD67B-52F7-403D-A1FE-489C184BDEB3}"/>
              </a:ext>
            </a:extLst>
          </p:cNvPr>
          <p:cNvSpPr>
            <a:spLocks noChangeArrowheads="1"/>
          </p:cNvSpPr>
          <p:nvPr/>
        </p:nvSpPr>
        <p:spPr bwMode="auto">
          <a:xfrm>
            <a:off x="1089728" y="1853899"/>
            <a:ext cx="2524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3600" b="1" dirty="0">
                <a:solidFill>
                  <a:srgbClr val="AF362C"/>
                </a:solidFill>
                <a:latin typeface="Times New Roman" panose="02020603050405020304" pitchFamily="18" charset="0"/>
                <a:ea typeface="+mn-ea"/>
                <a:cs typeface="Times New Roman" panose="02020603050405020304" pitchFamily="18" charset="0"/>
                <a:sym typeface="+mn-lt"/>
              </a:rPr>
              <a:t>NỘI DUNG BÀI HỌC</a:t>
            </a:r>
            <a:endParaRPr lang="zh-CN" altLang="en-US" sz="3600" b="1" dirty="0">
              <a:solidFill>
                <a:srgbClr val="AF362C"/>
              </a:solidFill>
              <a:latin typeface="Times New Roman" panose="02020603050405020304" pitchFamily="18" charset="0"/>
              <a:ea typeface="+mn-ea"/>
              <a:cs typeface="Times New Roman" panose="02020603050405020304" pitchFamily="18" charset="0"/>
              <a:sym typeface="+mn-lt"/>
            </a:endParaRPr>
          </a:p>
        </p:txBody>
      </p:sp>
      <p:sp>
        <p:nvSpPr>
          <p:cNvPr id="16" name="Contents">
            <a:extLst>
              <a:ext uri="{FF2B5EF4-FFF2-40B4-BE49-F238E27FC236}">
                <a16:creationId xmlns:a16="http://schemas.microsoft.com/office/drawing/2014/main" id="{97F3ACB0-6208-4179-826E-A359F3946E6B}"/>
              </a:ext>
            </a:extLst>
          </p:cNvPr>
          <p:cNvSpPr>
            <a:spLocks noChangeArrowheads="1"/>
          </p:cNvSpPr>
          <p:nvPr/>
        </p:nvSpPr>
        <p:spPr bwMode="auto">
          <a:xfrm>
            <a:off x="3826717" y="1613107"/>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23463E"/>
                </a:solidFill>
                <a:latin typeface="Times New Roman" panose="02020603050405020304" pitchFamily="18" charset="0"/>
                <a:ea typeface="+mn-ea"/>
                <a:cs typeface="Times New Roman" panose="02020603050405020304" pitchFamily="18" charset="0"/>
                <a:sym typeface="+mn-lt"/>
              </a:rPr>
              <a:t>2.</a:t>
            </a:r>
            <a:endParaRPr lang="zh-CN" altLang="en-US" sz="4000" b="1" dirty="0">
              <a:solidFill>
                <a:srgbClr val="23463E"/>
              </a:solidFill>
              <a:latin typeface="Times New Roman" panose="02020603050405020304" pitchFamily="18" charset="0"/>
              <a:ea typeface="+mn-ea"/>
              <a:cs typeface="Times New Roman" panose="02020603050405020304" pitchFamily="18" charset="0"/>
              <a:sym typeface="+mn-lt"/>
            </a:endParaRPr>
          </a:p>
        </p:txBody>
      </p:sp>
      <p:sp>
        <p:nvSpPr>
          <p:cNvPr id="17" name="Contents">
            <a:extLst>
              <a:ext uri="{FF2B5EF4-FFF2-40B4-BE49-F238E27FC236}">
                <a16:creationId xmlns:a16="http://schemas.microsoft.com/office/drawing/2014/main" id="{444E4455-D6D5-4FB8-938C-1C495453178A}"/>
              </a:ext>
            </a:extLst>
          </p:cNvPr>
          <p:cNvSpPr>
            <a:spLocks noChangeArrowheads="1"/>
          </p:cNvSpPr>
          <p:nvPr/>
        </p:nvSpPr>
        <p:spPr bwMode="auto">
          <a:xfrm>
            <a:off x="3826717" y="236687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FF6600"/>
                </a:solidFill>
                <a:latin typeface="Times New Roman" panose="02020603050405020304" pitchFamily="18" charset="0"/>
                <a:ea typeface="+mn-ea"/>
                <a:cs typeface="Times New Roman" panose="02020603050405020304" pitchFamily="18" charset="0"/>
                <a:sym typeface="+mn-lt"/>
              </a:rPr>
              <a:t>3.</a:t>
            </a:r>
            <a:endParaRPr lang="zh-CN" altLang="en-US" sz="4000" b="1" dirty="0">
              <a:solidFill>
                <a:srgbClr val="FF6600"/>
              </a:solidFill>
              <a:latin typeface="Times New Roman" panose="02020603050405020304" pitchFamily="18" charset="0"/>
              <a:ea typeface="+mn-ea"/>
              <a:cs typeface="Times New Roman" panose="02020603050405020304" pitchFamily="18" charset="0"/>
              <a:sym typeface="+mn-lt"/>
            </a:endParaRPr>
          </a:p>
        </p:txBody>
      </p:sp>
      <p:sp>
        <p:nvSpPr>
          <p:cNvPr id="18" name="Contents">
            <a:extLst>
              <a:ext uri="{FF2B5EF4-FFF2-40B4-BE49-F238E27FC236}">
                <a16:creationId xmlns:a16="http://schemas.microsoft.com/office/drawing/2014/main" id="{266126F8-6001-4A6B-B542-95F49496DE05}"/>
              </a:ext>
            </a:extLst>
          </p:cNvPr>
          <p:cNvSpPr>
            <a:spLocks noChangeArrowheads="1"/>
          </p:cNvSpPr>
          <p:nvPr/>
        </p:nvSpPr>
        <p:spPr bwMode="auto">
          <a:xfrm>
            <a:off x="3826716" y="3063275"/>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FF0066"/>
                </a:solidFill>
                <a:latin typeface="Times New Roman" panose="02020603050405020304" pitchFamily="18" charset="0"/>
                <a:ea typeface="+mn-ea"/>
                <a:cs typeface="Times New Roman" panose="02020603050405020304" pitchFamily="18" charset="0"/>
                <a:sym typeface="+mn-lt"/>
              </a:rPr>
              <a:t>4.</a:t>
            </a:r>
            <a:endParaRPr lang="zh-CN" altLang="en-US" sz="4000" b="1" dirty="0">
              <a:solidFill>
                <a:srgbClr val="FF0066"/>
              </a:solidFill>
              <a:latin typeface="Times New Roman" panose="02020603050405020304" pitchFamily="18" charset="0"/>
              <a:ea typeface="+mn-ea"/>
              <a:cs typeface="Times New Roman" panose="02020603050405020304" pitchFamily="18" charset="0"/>
              <a:sym typeface="+mn-lt"/>
            </a:endParaRPr>
          </a:p>
        </p:txBody>
      </p:sp>
      <p:sp>
        <p:nvSpPr>
          <p:cNvPr id="19" name="Contents">
            <a:extLst>
              <a:ext uri="{FF2B5EF4-FFF2-40B4-BE49-F238E27FC236}">
                <a16:creationId xmlns:a16="http://schemas.microsoft.com/office/drawing/2014/main" id="{5740AE59-9DBD-40A1-A9FD-EFCB1F224330}"/>
              </a:ext>
            </a:extLst>
          </p:cNvPr>
          <p:cNvSpPr>
            <a:spLocks noChangeArrowheads="1"/>
          </p:cNvSpPr>
          <p:nvPr/>
        </p:nvSpPr>
        <p:spPr bwMode="auto">
          <a:xfrm>
            <a:off x="3810395" y="394024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33CC33"/>
                </a:solidFill>
                <a:latin typeface="Times New Roman" panose="02020603050405020304" pitchFamily="18" charset="0"/>
                <a:ea typeface="+mn-ea"/>
                <a:cs typeface="Times New Roman" panose="02020603050405020304" pitchFamily="18" charset="0"/>
                <a:sym typeface="+mn-lt"/>
              </a:rPr>
              <a:t>5.</a:t>
            </a:r>
            <a:endParaRPr lang="zh-CN" altLang="en-US" sz="4000" b="1" dirty="0">
              <a:solidFill>
                <a:srgbClr val="33CC33"/>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7408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p:cBhvr>
                                        <p:cTn id="27" dur="50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p:cBhvr>
                                        <p:cTn id="38" dur="500"/>
                                        <p:tgtEl>
                                          <p:spTgt spid="17"/>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p:cBhvr>
                                        <p:cTn id="49" dur="500"/>
                                        <p:tgtEl>
                                          <p:spTgt spid="18"/>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p:cBhvr>
                                        <p:cTn id="60" dur="500"/>
                                        <p:tgtEl>
                                          <p:spTgt spid="19"/>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utoUpdateAnimBg="0"/>
      <p:bldP spid="4" grpId="0"/>
      <p:bldP spid="6" grpId="0"/>
      <p:bldP spid="8" grpId="0"/>
      <p:bldP spid="10" grpId="0"/>
      <p:bldP spid="14" grpId="0"/>
      <p:bldP spid="15" grpId="0" bldLvl="0" autoUpdateAnimBg="0"/>
      <p:bldP spid="16" grpId="0" bldLvl="0" autoUpdateAnimBg="0"/>
      <p:bldP spid="17" grpId="0" bldLvl="0" autoUpdateAnimBg="0"/>
      <p:bldP spid="18" grpId="0" bldLvl="0" autoUpdateAnimBg="0"/>
      <p:bldP spid="19" grpId="0"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a:latin typeface="Times New Roman" panose="02020603050405020304" pitchFamily="18" charset="0"/>
                <a:cs typeface="Times New Roman" panose="02020603050405020304" pitchFamily="18" charset="0"/>
              </a:rPr>
              <a:t>Bromide ion </a:t>
            </a:r>
            <a:r>
              <a:rPr lang="en-US" sz="2200" dirty="0" err="1">
                <a:latin typeface="Times New Roman" panose="02020603050405020304" pitchFamily="18" charset="0"/>
                <a:cs typeface="Times New Roman" panose="02020603050405020304" pitchFamily="18" charset="0"/>
              </a:rPr>
              <a:t>khử</a:t>
            </a:r>
            <a:r>
              <a:rPr lang="en-US" sz="2200" dirty="0">
                <a:latin typeface="Times New Roman" panose="02020603050405020304" pitchFamily="18" charset="0"/>
                <a:cs typeface="Times New Roman" panose="02020603050405020304" pitchFamily="18" charset="0"/>
              </a:rPr>
              <a:t> H</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SO</a:t>
            </a:r>
            <a:r>
              <a:rPr lang="en-US" sz="2200" baseline="-25000" dirty="0">
                <a:latin typeface="Times New Roman" panose="02020603050405020304" pitchFamily="18" charset="0"/>
                <a:cs typeface="Times New Roman" panose="02020603050405020304" pitchFamily="18" charset="0"/>
              </a:rPr>
              <a:t>4</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SO</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Br</a:t>
            </a:r>
            <a:r>
              <a:rPr lang="en-US" sz="2200" baseline="300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oxi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Br</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đậm</a:t>
            </a:r>
            <a:endParaRPr lang="en-US" sz="2200" b="1" dirty="0">
              <a:solidFill>
                <a:schemeClr val="tx2">
                  <a:lumMod val="50000"/>
                </a:schemeClr>
              </a:solidFill>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tính</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chất</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ion halide</a:t>
              </a:r>
            </a:p>
          </p:txBody>
        </p:sp>
      </p:grpSp>
      <p:grpSp>
        <p:nvGrpSpPr>
          <p:cNvPr id="11" name="Group 10">
            <a:extLst>
              <a:ext uri="{FF2B5EF4-FFF2-40B4-BE49-F238E27FC236}">
                <a16:creationId xmlns:a16="http://schemas.microsoft.com/office/drawing/2014/main" id="{9A348D00-308A-9D59-36DB-D8DC7C06FED0}"/>
              </a:ext>
            </a:extLst>
          </p:cNvPr>
          <p:cNvGrpSpPr/>
          <p:nvPr/>
        </p:nvGrpSpPr>
        <p:grpSpPr>
          <a:xfrm>
            <a:off x="1162594" y="2128593"/>
            <a:ext cx="7445830" cy="400110"/>
            <a:chOff x="668978" y="3402502"/>
            <a:chExt cx="6539310" cy="400110"/>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2KBr + 2H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889938" y="3402502"/>
              <a:ext cx="3318350"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Br</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+ 2H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p>
          </p:txBody>
        </p:sp>
        <p:cxnSp>
          <p:nvCxnSpPr>
            <p:cNvPr id="9" name="Straight Arrow Connector 8">
              <a:extLst>
                <a:ext uri="{FF2B5EF4-FFF2-40B4-BE49-F238E27FC236}">
                  <a16:creationId xmlns:a16="http://schemas.microsoft.com/office/drawing/2014/main" id="{B1331B68-671B-EE8C-3C7D-18FB7C6EA606}"/>
                </a:ext>
              </a:extLst>
            </p:cNvPr>
            <p:cNvCxnSpPr>
              <a:cxnSpLocks/>
              <a:endCxn id="23"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702FB41-3EE8-DDC9-9773-1C3F57B90568}"/>
              </a:ext>
            </a:extLst>
          </p:cNvPr>
          <p:cNvPicPr>
            <a:picLocks noChangeAspect="1"/>
          </p:cNvPicPr>
          <p:nvPr/>
        </p:nvPicPr>
        <p:blipFill>
          <a:blip r:embed="rId3"/>
          <a:stretch>
            <a:fillRect/>
          </a:stretch>
        </p:blipFill>
        <p:spPr>
          <a:xfrm>
            <a:off x="5943599" y="2895535"/>
            <a:ext cx="2272937" cy="1751824"/>
          </a:xfrm>
          <a:prstGeom prst="rect">
            <a:avLst/>
          </a:prstGeom>
        </p:spPr>
      </p:pic>
      <p:pic>
        <p:nvPicPr>
          <p:cNvPr id="29" name="Picture 28" descr="Icon&#10;&#10;Description automatically generated">
            <a:extLst>
              <a:ext uri="{FF2B5EF4-FFF2-40B4-BE49-F238E27FC236}">
                <a16:creationId xmlns:a16="http://schemas.microsoft.com/office/drawing/2014/main" id="{3F69DDE3-9B17-D257-39DD-094C52F4B0EA}"/>
              </a:ext>
            </a:extLst>
          </p:cNvPr>
          <p:cNvPicPr>
            <a:picLocks noChangeAspect="1"/>
          </p:cNvPicPr>
          <p:nvPr/>
        </p:nvPicPr>
        <p:blipFill>
          <a:blip r:embed="rId4"/>
          <a:stretch>
            <a:fillRect/>
          </a:stretch>
        </p:blipFill>
        <p:spPr>
          <a:xfrm>
            <a:off x="2408906" y="2824397"/>
            <a:ext cx="1909605" cy="1909605"/>
          </a:xfrm>
          <a:prstGeom prst="rect">
            <a:avLst/>
          </a:prstGeom>
        </p:spPr>
      </p:pic>
    </p:spTree>
    <p:extLst>
      <p:ext uri="{BB962C8B-B14F-4D97-AF65-F5344CB8AC3E}">
        <p14:creationId xmlns:p14="http://schemas.microsoft.com/office/powerpoint/2010/main" val="397608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a:latin typeface="Times New Roman" panose="02020603050405020304" pitchFamily="18" charset="0"/>
                <a:cs typeface="Times New Roman" panose="02020603050405020304" pitchFamily="18" charset="0"/>
              </a:rPr>
              <a:t>Iodide ion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khử</a:t>
            </a:r>
            <a:r>
              <a:rPr lang="en-US" sz="2200" dirty="0">
                <a:latin typeface="Times New Roman" panose="02020603050405020304" pitchFamily="18" charset="0"/>
                <a:cs typeface="Times New Roman" panose="02020603050405020304" pitchFamily="18" charset="0"/>
              </a:rPr>
              <a:t> H</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SO</a:t>
            </a:r>
            <a:r>
              <a:rPr lang="en-US" sz="2200" baseline="-25000" dirty="0">
                <a:latin typeface="Times New Roman" panose="02020603050405020304" pitchFamily="18" charset="0"/>
                <a:cs typeface="Times New Roman" panose="02020603050405020304" pitchFamily="18" charset="0"/>
              </a:rPr>
              <a:t>4</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H</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S, S, SO</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I–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oxi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I</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endParaRPr lang="en-US" sz="2200" b="1" dirty="0">
              <a:solidFill>
                <a:schemeClr val="tx2">
                  <a:lumMod val="50000"/>
                </a:schemeClr>
              </a:solidFill>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tính</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chất</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ion halide</a:t>
              </a:r>
            </a:p>
          </p:txBody>
        </p:sp>
      </p:grpSp>
      <p:grpSp>
        <p:nvGrpSpPr>
          <p:cNvPr id="11" name="Group 10">
            <a:extLst>
              <a:ext uri="{FF2B5EF4-FFF2-40B4-BE49-F238E27FC236}">
                <a16:creationId xmlns:a16="http://schemas.microsoft.com/office/drawing/2014/main" id="{9A348D00-308A-9D59-36DB-D8DC7C06FED0}"/>
              </a:ext>
            </a:extLst>
          </p:cNvPr>
          <p:cNvGrpSpPr/>
          <p:nvPr/>
        </p:nvGrpSpPr>
        <p:grpSpPr>
          <a:xfrm>
            <a:off x="529476" y="2250798"/>
            <a:ext cx="6483737" cy="400110"/>
            <a:chOff x="668978" y="3402502"/>
            <a:chExt cx="6093678" cy="400110"/>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2KI + 2H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415366" y="3402502"/>
              <a:ext cx="3347290"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I</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SO</a:t>
              </a:r>
              <a:r>
                <a:rPr lang="en-US" sz="2000" baseline="-25000" dirty="0">
                  <a:latin typeface="Times New Roman" panose="02020603050405020304" pitchFamily="18" charset="0"/>
                  <a:cs typeface="Times New Roman" panose="02020603050405020304" pitchFamily="18" charset="0"/>
                </a:rPr>
                <a:t>2 </a:t>
              </a:r>
              <a:r>
                <a:rPr lang="en-US" sz="2000" dirty="0">
                  <a:latin typeface="Times New Roman" panose="02020603050405020304" pitchFamily="18" charset="0"/>
                  <a:cs typeface="Times New Roman" panose="02020603050405020304" pitchFamily="18" charset="0"/>
                </a:rPr>
                <a:t>+ 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+ 2H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p>
          </p:txBody>
        </p:sp>
        <p:cxnSp>
          <p:nvCxnSpPr>
            <p:cNvPr id="9" name="Straight Arrow Connector 8">
              <a:extLst>
                <a:ext uri="{FF2B5EF4-FFF2-40B4-BE49-F238E27FC236}">
                  <a16:creationId xmlns:a16="http://schemas.microsoft.com/office/drawing/2014/main" id="{B1331B68-671B-EE8C-3C7D-18FB7C6EA606}"/>
                </a:ext>
              </a:extLst>
            </p:cNvPr>
            <p:cNvCxnSpPr>
              <a:cxnSpLocks/>
            </p:cNvCxnSpPr>
            <p:nvPr/>
          </p:nvCxnSpPr>
          <p:spPr>
            <a:xfrm>
              <a:off x="2917731"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F971BDE-D36C-C6CE-D39F-BEB8EB10F2DF}"/>
              </a:ext>
            </a:extLst>
          </p:cNvPr>
          <p:cNvGrpSpPr/>
          <p:nvPr/>
        </p:nvGrpSpPr>
        <p:grpSpPr>
          <a:xfrm>
            <a:off x="529476" y="2865008"/>
            <a:ext cx="6404585" cy="410883"/>
            <a:chOff x="668978" y="3391729"/>
            <a:chExt cx="6019287" cy="410883"/>
          </a:xfrm>
        </p:grpSpPr>
        <p:sp>
          <p:nvSpPr>
            <p:cNvPr id="24" name="TextBox 23">
              <a:extLst>
                <a:ext uri="{FF2B5EF4-FFF2-40B4-BE49-F238E27FC236}">
                  <a16:creationId xmlns:a16="http://schemas.microsoft.com/office/drawing/2014/main" id="{CDDBBFC2-A53B-3938-CCF1-43347376199B}"/>
                </a:ext>
              </a:extLst>
            </p:cNvPr>
            <p:cNvSpPr txBox="1"/>
            <p:nvPr/>
          </p:nvSpPr>
          <p:spPr>
            <a:xfrm>
              <a:off x="668978" y="3402502"/>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6KI + 4H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E637FDD8-26DB-454F-6022-2969606D0164}"/>
                </a:ext>
              </a:extLst>
            </p:cNvPr>
            <p:cNvSpPr txBox="1"/>
            <p:nvPr/>
          </p:nvSpPr>
          <p:spPr>
            <a:xfrm>
              <a:off x="3369915" y="3391729"/>
              <a:ext cx="3318350"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3I</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SO</a:t>
              </a:r>
              <a:r>
                <a:rPr lang="en-US" sz="2000" baseline="-25000" dirty="0">
                  <a:latin typeface="Times New Roman" panose="02020603050405020304" pitchFamily="18" charset="0"/>
                  <a:cs typeface="Times New Roman" panose="02020603050405020304" pitchFamily="18" charset="0"/>
                </a:rPr>
                <a:t>2 </a:t>
              </a:r>
              <a:r>
                <a:rPr lang="en-US" sz="2000" dirty="0">
                  <a:latin typeface="Times New Roman" panose="02020603050405020304" pitchFamily="18" charset="0"/>
                  <a:cs typeface="Times New Roman" panose="02020603050405020304" pitchFamily="18" charset="0"/>
                </a:rPr>
                <a:t>+ 3K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+ 4H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p>
          </p:txBody>
        </p:sp>
        <p:cxnSp>
          <p:nvCxnSpPr>
            <p:cNvPr id="27" name="Straight Arrow Connector 26">
              <a:extLst>
                <a:ext uri="{FF2B5EF4-FFF2-40B4-BE49-F238E27FC236}">
                  <a16:creationId xmlns:a16="http://schemas.microsoft.com/office/drawing/2014/main" id="{66E5C7B0-1C5E-6A29-D8C4-69BEC3EA6131}"/>
                </a:ext>
              </a:extLst>
            </p:cNvPr>
            <p:cNvCxnSpPr>
              <a:cxnSpLocks/>
            </p:cNvCxnSpPr>
            <p:nvPr/>
          </p:nvCxnSpPr>
          <p:spPr>
            <a:xfrm>
              <a:off x="2893177"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AC7292E-7C66-04BE-715E-4FF5310E64D6}"/>
              </a:ext>
            </a:extLst>
          </p:cNvPr>
          <p:cNvGrpSpPr/>
          <p:nvPr/>
        </p:nvGrpSpPr>
        <p:grpSpPr>
          <a:xfrm>
            <a:off x="529476" y="3500764"/>
            <a:ext cx="6189632" cy="436587"/>
            <a:chOff x="668978" y="3402502"/>
            <a:chExt cx="6111539" cy="436587"/>
          </a:xfrm>
        </p:grpSpPr>
        <p:sp>
          <p:nvSpPr>
            <p:cNvPr id="30" name="TextBox 29">
              <a:extLst>
                <a:ext uri="{FF2B5EF4-FFF2-40B4-BE49-F238E27FC236}">
                  <a16:creationId xmlns:a16="http://schemas.microsoft.com/office/drawing/2014/main" id="{A8BCC96A-D0C6-14E2-3315-09AF256F2497}"/>
                </a:ext>
              </a:extLst>
            </p:cNvPr>
            <p:cNvSpPr txBox="1"/>
            <p:nvPr/>
          </p:nvSpPr>
          <p:spPr>
            <a:xfrm>
              <a:off x="668978" y="3402502"/>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8KI + 5H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B1FFCCE5-40B9-38BA-DBE4-2B3F58734FE7}"/>
                </a:ext>
              </a:extLst>
            </p:cNvPr>
            <p:cNvSpPr txBox="1"/>
            <p:nvPr/>
          </p:nvSpPr>
          <p:spPr>
            <a:xfrm>
              <a:off x="3462167" y="3438979"/>
              <a:ext cx="3318350"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4I</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+ 4K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+ 4H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O</a:t>
              </a:r>
            </a:p>
          </p:txBody>
        </p:sp>
        <p:cxnSp>
          <p:nvCxnSpPr>
            <p:cNvPr id="32" name="Straight Arrow Connector 31">
              <a:extLst>
                <a:ext uri="{FF2B5EF4-FFF2-40B4-BE49-F238E27FC236}">
                  <a16:creationId xmlns:a16="http://schemas.microsoft.com/office/drawing/2014/main" id="{869C3408-4892-AA9B-A81F-B4C00F66E6FB}"/>
                </a:ext>
              </a:extLst>
            </p:cNvPr>
            <p:cNvCxnSpPr>
              <a:cxnSpLocks/>
            </p:cNvCxnSpPr>
            <p:nvPr/>
          </p:nvCxnSpPr>
          <p:spPr>
            <a:xfrm>
              <a:off x="2991394"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FA65335-7C2C-CCCF-27B4-7487470F07C4}"/>
              </a:ext>
            </a:extLst>
          </p:cNvPr>
          <p:cNvPicPr>
            <a:picLocks noChangeAspect="1"/>
          </p:cNvPicPr>
          <p:nvPr/>
        </p:nvPicPr>
        <p:blipFill>
          <a:blip r:embed="rId3"/>
          <a:stretch>
            <a:fillRect/>
          </a:stretch>
        </p:blipFill>
        <p:spPr>
          <a:xfrm>
            <a:off x="6783083" y="2392255"/>
            <a:ext cx="2143239" cy="1403759"/>
          </a:xfrm>
          <a:prstGeom prst="rect">
            <a:avLst/>
          </a:prstGeom>
        </p:spPr>
      </p:pic>
    </p:spTree>
    <p:extLst>
      <p:ext uri="{BB962C8B-B14F-4D97-AF65-F5344CB8AC3E}">
        <p14:creationId xmlns:p14="http://schemas.microsoft.com/office/powerpoint/2010/main" val="322403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0853" y="1494626"/>
            <a:ext cx="6281129" cy="2816809"/>
            <a:chOff x="82620" y="1636027"/>
            <a:chExt cx="6281129" cy="2282272"/>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2620" y="1636027"/>
              <a:ext cx="6281129" cy="2282272"/>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397308" y="1987907"/>
              <a:ext cx="5524814" cy="1033642"/>
            </a:xfrm>
            <a:prstGeom prst="rect">
              <a:avLst/>
            </a:prstGeom>
            <a:noFill/>
          </p:spPr>
          <p:txBody>
            <a:bodyPr wrap="square">
              <a:spAutoFit/>
            </a:bodyPr>
            <a:lstStyle/>
            <a:p>
              <a:pPr algn="just">
                <a:lnSpc>
                  <a:spcPct val="120000"/>
                </a:lnSpc>
              </a:pPr>
              <a:r>
                <a:rPr lang="en-US" sz="2200" b="1" dirty="0">
                  <a:solidFill>
                    <a:srgbClr val="FF0000"/>
                  </a:solidFill>
                  <a:latin typeface="Times New Roman" panose="02020603050405020304" pitchFamily="18" charset="0"/>
                  <a:cs typeface="Times New Roman" panose="02020603050405020304" pitchFamily="18" charset="0"/>
                </a:rPr>
                <a:t>4. </a:t>
              </a:r>
              <a:r>
                <a:rPr lang="en-US" sz="2200" dirty="0" err="1">
                  <a:solidFill>
                    <a:schemeClr val="tx1">
                      <a:lumMod val="50000"/>
                    </a:schemeClr>
                  </a:solidFill>
                  <a:latin typeface="Times New Roman" panose="02020603050405020304" pitchFamily="18" charset="0"/>
                  <a:cs typeface="Times New Roman" panose="02020603050405020304" pitchFamily="18" charset="0"/>
                </a:rPr>
                <a:t>Nhận</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xét</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sự</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thay</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đổi</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số</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oxi</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hoá</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tử</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các</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tố</a:t>
              </a:r>
              <a:r>
                <a:rPr lang="en-US" sz="2200" dirty="0">
                  <a:solidFill>
                    <a:schemeClr val="tx1">
                      <a:lumMod val="50000"/>
                    </a:schemeClr>
                  </a:solidFill>
                  <a:latin typeface="Times New Roman" panose="02020603050405020304" pitchFamily="18" charset="0"/>
                  <a:cs typeface="Times New Roman" panose="02020603050405020304" pitchFamily="18" charset="0"/>
                </a:rPr>
                <a:t> halogen </a:t>
              </a:r>
              <a:r>
                <a:rPr lang="en-US" sz="22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phản</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ứng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muối</a:t>
              </a:r>
              <a:r>
                <a:rPr lang="en-US" sz="2200" dirty="0">
                  <a:solidFill>
                    <a:schemeClr val="tx1">
                      <a:lumMod val="50000"/>
                    </a:schemeClr>
                  </a:solidFill>
                  <a:latin typeface="Times New Roman" panose="02020603050405020304" pitchFamily="18" charset="0"/>
                  <a:cs typeface="Times New Roman" panose="02020603050405020304" pitchFamily="18" charset="0"/>
                </a:rPr>
                <a:t> halide </a:t>
              </a:r>
              <a:r>
                <a:rPr lang="en-US" sz="2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200" dirty="0">
                  <a:solidFill>
                    <a:schemeClr val="tx1">
                      <a:lumMod val="50000"/>
                    </a:schemeClr>
                  </a:solidFill>
                  <a:latin typeface="Times New Roman" panose="02020603050405020304" pitchFamily="18" charset="0"/>
                  <a:cs typeface="Times New Roman" panose="02020603050405020304" pitchFamily="18" charset="0"/>
                </a:rPr>
                <a:t> dung </a:t>
              </a:r>
              <a:r>
                <a:rPr lang="en-US" sz="2200" dirty="0" err="1">
                  <a:solidFill>
                    <a:schemeClr val="tx1">
                      <a:lumMod val="50000"/>
                    </a:schemeClr>
                  </a:solidFill>
                  <a:latin typeface="Times New Roman" panose="02020603050405020304" pitchFamily="18" charset="0"/>
                  <a:cs typeface="Times New Roman" panose="02020603050405020304" pitchFamily="18" charset="0"/>
                </a:rPr>
                <a:t>dịch</a:t>
              </a:r>
              <a:r>
                <a:rPr lang="en-US" sz="2200" dirty="0">
                  <a:solidFill>
                    <a:schemeClr val="tx1">
                      <a:lumMod val="50000"/>
                    </a:schemeClr>
                  </a:solidFill>
                  <a:latin typeface="Times New Roman" panose="02020603050405020304" pitchFamily="18" charset="0"/>
                  <a:cs typeface="Times New Roman" panose="02020603050405020304" pitchFamily="18" charset="0"/>
                </a:rPr>
                <a:t> H</a:t>
              </a:r>
              <a:r>
                <a:rPr lang="en-US" sz="2200" baseline="-25000" dirty="0">
                  <a:solidFill>
                    <a:schemeClr val="tx1">
                      <a:lumMod val="50000"/>
                    </a:schemeClr>
                  </a:solidFill>
                  <a:latin typeface="Times New Roman" panose="02020603050405020304" pitchFamily="18" charset="0"/>
                  <a:cs typeface="Times New Roman" panose="02020603050405020304" pitchFamily="18" charset="0"/>
                </a:rPr>
                <a:t>2</a:t>
              </a:r>
              <a:r>
                <a:rPr lang="en-US" sz="2200" dirty="0">
                  <a:solidFill>
                    <a:schemeClr val="tx1">
                      <a:lumMod val="50000"/>
                    </a:schemeClr>
                  </a:solidFill>
                  <a:latin typeface="Times New Roman" panose="02020603050405020304" pitchFamily="18" charset="0"/>
                  <a:cs typeface="Times New Roman" panose="02020603050405020304" pitchFamily="18" charset="0"/>
                </a:rPr>
                <a:t>SO</a:t>
              </a:r>
              <a:r>
                <a:rPr lang="en-US" sz="2200" baseline="-25000" dirty="0">
                  <a:solidFill>
                    <a:schemeClr val="tx1">
                      <a:lumMod val="50000"/>
                    </a:schemeClr>
                  </a:solidFill>
                  <a:latin typeface="Times New Roman" panose="02020603050405020304" pitchFamily="18" charset="0"/>
                  <a:cs typeface="Times New Roman" panose="02020603050405020304" pitchFamily="18" charset="0"/>
                </a:rPr>
                <a:t>4</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đặc</a:t>
              </a:r>
              <a:r>
                <a:rPr lang="en-US" sz="22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9C1A74B-CB34-60E8-012E-72E4A5DAB62F}"/>
                </a:ext>
              </a:extLst>
            </p:cNvPr>
            <p:cNvSpPr txBox="1"/>
            <p:nvPr/>
          </p:nvSpPr>
          <p:spPr>
            <a:xfrm>
              <a:off x="397308" y="3064308"/>
              <a:ext cx="5501493" cy="704473"/>
            </a:xfrm>
            <a:prstGeom prst="rect">
              <a:avLst/>
            </a:prstGeom>
            <a:noFill/>
          </p:spPr>
          <p:txBody>
            <a:bodyPr wrap="square">
              <a:spAutoFit/>
            </a:bodyPr>
            <a:lstStyle/>
            <a:p>
              <a:pPr algn="just">
                <a:lnSpc>
                  <a:spcPct val="120000"/>
                </a:lnSpc>
              </a:pPr>
              <a:r>
                <a:rPr lang="en-US" sz="2200" b="1" dirty="0">
                  <a:solidFill>
                    <a:srgbClr val="FF0000"/>
                  </a:solidFill>
                  <a:latin typeface="Times New Roman" panose="02020603050405020304" pitchFamily="18" charset="0"/>
                  <a:cs typeface="Times New Roman" panose="02020603050405020304" pitchFamily="18" charset="0"/>
                </a:rPr>
                <a:t>5</a:t>
              </a:r>
              <a:r>
                <a:rPr lang="vi-VN" sz="2200" b="1" dirty="0">
                  <a:solidFill>
                    <a:srgbClr val="FF0000"/>
                  </a:solidFill>
                  <a:latin typeface="Times New Roman" panose="02020603050405020304" pitchFamily="18" charset="0"/>
                  <a:cs typeface="Times New Roman" panose="02020603050405020304" pitchFamily="18" charset="0"/>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Viết quá trình các halide ion bị oxi hoá thành đơn chất tương ứng.</a:t>
              </a:r>
              <a:endParaRPr lang="en-US" sz="2200" dirty="0">
                <a:solidFill>
                  <a:schemeClr val="tx1">
                    <a:lumMod val="50000"/>
                  </a:schemeClr>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27118" y="-1367345"/>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3" name="Picture 2">
            <a:extLst>
              <a:ext uri="{FF2B5EF4-FFF2-40B4-BE49-F238E27FC236}">
                <a16:creationId xmlns:a16="http://schemas.microsoft.com/office/drawing/2014/main" id="{1D114DEC-5D05-2807-DD04-C5F5D0BA2067}"/>
              </a:ext>
            </a:extLst>
          </p:cNvPr>
          <p:cNvPicPr>
            <a:picLocks noChangeAspect="1"/>
          </p:cNvPicPr>
          <p:nvPr/>
        </p:nvPicPr>
        <p:blipFill>
          <a:blip r:embed="rId5"/>
          <a:stretch>
            <a:fillRect/>
          </a:stretch>
        </p:blipFill>
        <p:spPr>
          <a:xfrm>
            <a:off x="6644563" y="1487533"/>
            <a:ext cx="2168434" cy="2168434"/>
          </a:xfrm>
          <a:prstGeom prst="rect">
            <a:avLst/>
          </a:prstGeom>
        </p:spPr>
      </p:pic>
    </p:spTree>
    <p:extLst>
      <p:ext uri="{BB962C8B-B14F-4D97-AF65-F5344CB8AC3E}">
        <p14:creationId xmlns:p14="http://schemas.microsoft.com/office/powerpoint/2010/main" val="3086784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41434"/>
            <a:ext cx="1411014"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257300" y="1235460"/>
            <a:ext cx="7161486" cy="1938992"/>
          </a:xfrm>
          <a:prstGeom prst="rect">
            <a:avLst/>
          </a:prstGeom>
          <a:noFill/>
        </p:spPr>
        <p:txBody>
          <a:bodyPr wrap="square">
            <a:spAutoFit/>
          </a:bodyPr>
          <a:lstStyle/>
          <a:p>
            <a:pPr latinLnBrk="0"/>
            <a:r>
              <a:rPr lang="en-US" sz="2400" b="1" dirty="0">
                <a:solidFill>
                  <a:srgbClr val="FF0000"/>
                </a:solidFill>
                <a:latin typeface="Times New Roman" panose="02020603050405020304" pitchFamily="18" charset="0"/>
                <a:cs typeface="Times New Roman" panose="02020603050405020304" pitchFamily="18" charset="0"/>
              </a:rPr>
              <a:t>4.</a:t>
            </a:r>
          </a:p>
          <a:p>
            <a:pPr latinLnBrk="0"/>
            <a:r>
              <a:rPr lang="vi-VN" sz="2400" dirty="0">
                <a:solidFill>
                  <a:schemeClr val="tx1">
                    <a:lumMod val="50000"/>
                  </a:schemeClr>
                </a:solidFill>
                <a:latin typeface="Times New Roman" panose="02020603050405020304" pitchFamily="18" charset="0"/>
                <a:cs typeface="Times New Roman" panose="02020603050405020304" pitchFamily="18" charset="0"/>
              </a:rPr>
              <a:t>- F</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không tham gia </a:t>
            </a:r>
            <a:r>
              <a:rPr lang="vi-VN" sz="2400" dirty="0" err="1">
                <a:solidFill>
                  <a:schemeClr val="tx1">
                    <a:lumMod val="50000"/>
                  </a:schemeClr>
                </a:solidFill>
                <a:latin typeface="Times New Roman" panose="02020603050405020304" pitchFamily="18" charset="0"/>
                <a:cs typeface="Times New Roman" panose="02020603050405020304" pitchFamily="18" charset="0"/>
              </a:rPr>
              <a:t>phản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ứng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H</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SO</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4</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đặc</a:t>
            </a:r>
            <a:endParaRPr lang="vi-VN" sz="2400" dirty="0">
              <a:solidFill>
                <a:schemeClr val="tx1">
                  <a:lumMod val="50000"/>
                </a:schemeClr>
              </a:solidFill>
              <a:latin typeface="Times New Roman" panose="02020603050405020304" pitchFamily="18" charset="0"/>
              <a:cs typeface="Times New Roman" panose="02020603050405020304" pitchFamily="18" charset="0"/>
            </a:endParaRPr>
          </a:p>
          <a:p>
            <a:pPr latinLnBrk="0"/>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Cl</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chỉ</a:t>
            </a:r>
            <a:r>
              <a:rPr lang="vi-VN" sz="2400" dirty="0">
                <a:solidFill>
                  <a:schemeClr val="tx1">
                    <a:lumMod val="50000"/>
                  </a:schemeClr>
                </a:solidFill>
                <a:latin typeface="Times New Roman" panose="02020603050405020304" pitchFamily="18" charset="0"/>
                <a:cs typeface="Times New Roman" panose="02020603050405020304" pitchFamily="18" charset="0"/>
              </a:rPr>
              <a:t> tham gia </a:t>
            </a:r>
            <a:r>
              <a:rPr lang="vi-VN" sz="2400" dirty="0" err="1">
                <a:solidFill>
                  <a:schemeClr val="tx1">
                    <a:lumMod val="50000"/>
                  </a:schemeClr>
                </a:solidFill>
                <a:latin typeface="Times New Roman" panose="02020603050405020304" pitchFamily="18" charset="0"/>
                <a:cs typeface="Times New Roman" panose="02020603050405020304" pitchFamily="18" charset="0"/>
              </a:rPr>
              <a:t>phản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ứng</a:t>
            </a:r>
            <a:r>
              <a:rPr lang="vi-VN" sz="2400" dirty="0">
                <a:solidFill>
                  <a:schemeClr val="tx1">
                    <a:lumMod val="50000"/>
                  </a:schemeClr>
                </a:solidFill>
                <a:latin typeface="Times New Roman" panose="02020603050405020304" pitchFamily="18" charset="0"/>
                <a:cs typeface="Times New Roman" panose="02020603050405020304" pitchFamily="18" charset="0"/>
              </a:rPr>
              <a:t> trao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đổi</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H</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SO</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4</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đặc</a:t>
            </a:r>
            <a:endParaRPr lang="vi-VN" sz="2400" dirty="0">
              <a:solidFill>
                <a:schemeClr val="tx1">
                  <a:lumMod val="50000"/>
                </a:schemeClr>
              </a:solidFill>
              <a:latin typeface="Times New Roman" panose="02020603050405020304" pitchFamily="18" charset="0"/>
              <a:cs typeface="Times New Roman" panose="02020603050405020304" pitchFamily="18" charset="0"/>
            </a:endParaRPr>
          </a:p>
          <a:p>
            <a:pPr latinLnBrk="0"/>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Br</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tham gia </a:t>
            </a:r>
            <a:r>
              <a:rPr lang="vi-VN" sz="2400" dirty="0" err="1">
                <a:solidFill>
                  <a:schemeClr val="tx1">
                    <a:lumMod val="50000"/>
                  </a:schemeClr>
                </a:solidFill>
                <a:latin typeface="Times New Roman" panose="02020603050405020304" pitchFamily="18" charset="0"/>
                <a:cs typeface="Times New Roman" panose="02020603050405020304" pitchFamily="18" charset="0"/>
              </a:rPr>
              <a:t>phản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ứng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H</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SO</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4</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đặc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sẽ</a:t>
            </a:r>
            <a:r>
              <a:rPr lang="vi-VN" sz="2400" dirty="0">
                <a:solidFill>
                  <a:schemeClr val="tx1">
                    <a:lumMod val="50000"/>
                  </a:schemeClr>
                </a:solidFill>
                <a:latin typeface="Times New Roman" panose="02020603050405020304" pitchFamily="18" charset="0"/>
                <a:cs typeface="Times New Roman" panose="02020603050405020304" pitchFamily="18" charset="0"/>
              </a:rPr>
              <a:t> lên Br</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0</a:t>
            </a:r>
            <a:r>
              <a:rPr lang="vi-VN" sz="2400" dirty="0">
                <a:solidFill>
                  <a:schemeClr val="tx1">
                    <a:lumMod val="50000"/>
                  </a:schemeClr>
                </a:solidFill>
                <a:latin typeface="Times New Roman" panose="02020603050405020304" pitchFamily="18" charset="0"/>
                <a:cs typeface="Times New Roman" panose="02020603050405020304" pitchFamily="18" charset="0"/>
              </a:rPr>
              <a:t> (Br</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a:t>
            </a:r>
          </a:p>
          <a:p>
            <a:pPr latinLnBrk="0"/>
            <a:r>
              <a:rPr lang="vi-VN" sz="2400" dirty="0">
                <a:solidFill>
                  <a:schemeClr val="tx1">
                    <a:lumMod val="50000"/>
                  </a:schemeClr>
                </a:solidFill>
                <a:latin typeface="Times New Roman" panose="02020603050405020304" pitchFamily="18" charset="0"/>
                <a:cs typeface="Times New Roman" panose="02020603050405020304" pitchFamily="18" charset="0"/>
              </a:rPr>
              <a:t>- I</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tham gia </a:t>
            </a:r>
            <a:r>
              <a:rPr lang="vi-VN" sz="2400" dirty="0" err="1">
                <a:solidFill>
                  <a:schemeClr val="tx1">
                    <a:lumMod val="50000"/>
                  </a:schemeClr>
                </a:solidFill>
                <a:latin typeface="Times New Roman" panose="02020603050405020304" pitchFamily="18" charset="0"/>
                <a:cs typeface="Times New Roman" panose="02020603050405020304" pitchFamily="18" charset="0"/>
              </a:rPr>
              <a:t>phản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ứng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H</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SO</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4</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đặc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sẽ</a:t>
            </a:r>
            <a:r>
              <a:rPr lang="vi-VN" sz="2400" dirty="0">
                <a:solidFill>
                  <a:schemeClr val="tx1">
                    <a:lumMod val="50000"/>
                  </a:schemeClr>
                </a:solidFill>
                <a:latin typeface="Times New Roman" panose="02020603050405020304" pitchFamily="18" charset="0"/>
                <a:cs typeface="Times New Roman" panose="02020603050405020304" pitchFamily="18" charset="0"/>
              </a:rPr>
              <a:t> lên I</a:t>
            </a:r>
            <a:r>
              <a:rPr lang="vi-VN" sz="2400" baseline="30000" dirty="0">
                <a:solidFill>
                  <a:schemeClr val="tx1">
                    <a:lumMod val="50000"/>
                  </a:schemeClr>
                </a:solidFill>
                <a:latin typeface="Times New Roman" panose="02020603050405020304" pitchFamily="18" charset="0"/>
                <a:cs typeface="Times New Roman" panose="02020603050405020304" pitchFamily="18" charset="0"/>
              </a:rPr>
              <a:t>0</a:t>
            </a:r>
            <a:r>
              <a:rPr lang="vi-VN" sz="2400" dirty="0">
                <a:solidFill>
                  <a:schemeClr val="tx1">
                    <a:lumMod val="50000"/>
                  </a:schemeClr>
                </a:solidFill>
                <a:latin typeface="Times New Roman" panose="02020603050405020304" pitchFamily="18" charset="0"/>
                <a:cs typeface="Times New Roman" panose="02020603050405020304" pitchFamily="18" charset="0"/>
              </a:rPr>
              <a:t> (I</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C757353E-DC5D-48C9-9E29-C0D365673CE7}"/>
              </a:ext>
            </a:extLst>
          </p:cNvPr>
          <p:cNvSpPr txBox="1"/>
          <p:nvPr/>
        </p:nvSpPr>
        <p:spPr>
          <a:xfrm>
            <a:off x="1208691" y="3174452"/>
            <a:ext cx="7627882" cy="1200329"/>
          </a:xfrm>
          <a:prstGeom prst="rect">
            <a:avLst/>
          </a:prstGeom>
          <a:noFill/>
        </p:spPr>
        <p:txBody>
          <a:bodyPr wrap="square">
            <a:spAutoFit/>
          </a:bodyPr>
          <a:lstStyle/>
          <a:p>
            <a:pPr latinLnBrk="0"/>
            <a:r>
              <a:rPr lang="en-US" sz="2400" b="1" dirty="0">
                <a:solidFill>
                  <a:srgbClr val="FF0000"/>
                </a:solidFill>
                <a:latin typeface="Times New Roman" panose="02020603050405020304" pitchFamily="18" charset="0"/>
                <a:cs typeface="Times New Roman" panose="02020603050405020304" pitchFamily="18" charset="0"/>
              </a:rPr>
              <a:t>5.</a:t>
            </a:r>
          </a:p>
          <a:p>
            <a:pPr latinLnBrk="0"/>
            <a:r>
              <a:rPr lang="en-US" sz="2400" dirty="0">
                <a:latin typeface="Times New Roman" panose="02020603050405020304" pitchFamily="18" charset="0"/>
                <a:cs typeface="Times New Roman" panose="02020603050405020304" pitchFamily="18" charset="0"/>
              </a:rPr>
              <a:t>2F</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 F</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+ 2e		2Cl</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 Cl</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+ 2e</a:t>
            </a:r>
          </a:p>
          <a:p>
            <a:pPr latinLnBrk="0"/>
            <a:r>
              <a:rPr lang="en-US" sz="2400" dirty="0">
                <a:latin typeface="Times New Roman" panose="02020603050405020304" pitchFamily="18" charset="0"/>
                <a:cs typeface="Times New Roman" panose="02020603050405020304" pitchFamily="18" charset="0"/>
              </a:rPr>
              <a:t>2Br</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 Br</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+ 2e		2I</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 I</a:t>
            </a:r>
            <a:r>
              <a:rPr lang="en-US" sz="2400" baseline="-250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+ 2e</a:t>
            </a:r>
          </a:p>
        </p:txBody>
      </p:sp>
    </p:spTree>
    <p:extLst>
      <p:ext uri="{BB962C8B-B14F-4D97-AF65-F5344CB8AC3E}">
        <p14:creationId xmlns:p14="http://schemas.microsoft.com/office/powerpoint/2010/main" val="30400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24394" y="1721971"/>
            <a:ext cx="6918673" cy="2584724"/>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171720" y="1899934"/>
              <a:ext cx="5839147" cy="1348764"/>
            </a:xfrm>
            <a:prstGeom prst="rect">
              <a:avLst/>
            </a:prstGeom>
            <a:noFill/>
          </p:spPr>
          <p:txBody>
            <a:bodyPr wrap="square">
              <a:spAutoFit/>
            </a:bodyPr>
            <a:lstStyle/>
            <a:p>
              <a:pPr algn="just">
                <a:lnSpc>
                  <a:spcPct val="120000"/>
                </a:lnSpc>
              </a:pPr>
              <a:r>
                <a:rPr lang="en-US" sz="2800" dirty="0" err="1">
                  <a:solidFill>
                    <a:schemeClr val="accent5"/>
                  </a:solidFill>
                  <a:latin typeface="Times New Roman" panose="02020603050405020304" pitchFamily="18" charset="0"/>
                  <a:cs typeface="Times New Roman" panose="02020603050405020304" pitchFamily="18" charset="0"/>
                </a:rPr>
                <a:t>Tính</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khử</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của</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các</a:t>
              </a:r>
              <a:r>
                <a:rPr lang="en-US" sz="2800" dirty="0">
                  <a:solidFill>
                    <a:schemeClr val="accent5"/>
                  </a:solidFill>
                  <a:latin typeface="Times New Roman" panose="02020603050405020304" pitchFamily="18" charset="0"/>
                  <a:cs typeface="Times New Roman" panose="02020603050405020304" pitchFamily="18" charset="0"/>
                </a:rPr>
                <a:t> halide ion </a:t>
              </a:r>
              <a:r>
                <a:rPr lang="en-US" sz="2800" dirty="0" err="1">
                  <a:solidFill>
                    <a:schemeClr val="accent5"/>
                  </a:solidFill>
                  <a:latin typeface="Times New Roman" panose="02020603050405020304" pitchFamily="18" charset="0"/>
                  <a:cs typeface="Times New Roman" panose="02020603050405020304" pitchFamily="18" charset="0"/>
                </a:rPr>
                <a:t>tăng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theo</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chiều</a:t>
              </a:r>
              <a:r>
                <a:rPr lang="en-US" sz="2800" dirty="0">
                  <a:solidFill>
                    <a:schemeClr val="accent5"/>
                  </a:solidFill>
                  <a:latin typeface="Times New Roman" panose="02020603050405020304" pitchFamily="18" charset="0"/>
                  <a:cs typeface="Times New Roman" panose="02020603050405020304" pitchFamily="18" charset="0"/>
                </a:rPr>
                <a:t> F</a:t>
              </a:r>
              <a:r>
                <a:rPr lang="en-US" sz="2800" baseline="30000" dirty="0">
                  <a:solidFill>
                    <a:schemeClr val="accent5"/>
                  </a:solidFill>
                  <a:latin typeface="Times New Roman" panose="02020603050405020304" pitchFamily="18" charset="0"/>
                  <a:cs typeface="Times New Roman" panose="02020603050405020304" pitchFamily="18" charset="0"/>
                </a:rPr>
                <a:t>–</a:t>
              </a:r>
              <a:r>
                <a:rPr lang="en-US" sz="2800" dirty="0">
                  <a:solidFill>
                    <a:schemeClr val="accent5"/>
                  </a:solidFill>
                  <a:latin typeface="Times New Roman" panose="02020603050405020304" pitchFamily="18" charset="0"/>
                  <a:cs typeface="Times New Roman" panose="02020603050405020304" pitchFamily="18" charset="0"/>
                </a:rPr>
                <a:t> &lt; Cl</a:t>
              </a:r>
              <a:r>
                <a:rPr lang="en-US" sz="2800" baseline="30000" dirty="0">
                  <a:solidFill>
                    <a:schemeClr val="accent5"/>
                  </a:solidFill>
                  <a:latin typeface="Times New Roman" panose="02020603050405020304" pitchFamily="18" charset="0"/>
                  <a:cs typeface="Times New Roman" panose="02020603050405020304" pitchFamily="18" charset="0"/>
                </a:rPr>
                <a:t>– </a:t>
              </a:r>
              <a:r>
                <a:rPr lang="en-US" sz="2800" dirty="0">
                  <a:solidFill>
                    <a:schemeClr val="accent5"/>
                  </a:solidFill>
                  <a:latin typeface="Times New Roman" panose="02020603050405020304" pitchFamily="18" charset="0"/>
                  <a:cs typeface="Times New Roman" panose="02020603050405020304" pitchFamily="18" charset="0"/>
                </a:rPr>
                <a:t>&lt; Br</a:t>
              </a:r>
              <a:r>
                <a:rPr lang="en-US" sz="2800" baseline="30000" dirty="0">
                  <a:solidFill>
                    <a:schemeClr val="accent5"/>
                  </a:solidFill>
                  <a:latin typeface="Times New Roman" panose="02020603050405020304" pitchFamily="18" charset="0"/>
                  <a:cs typeface="Times New Roman" panose="02020603050405020304" pitchFamily="18" charset="0"/>
                </a:rPr>
                <a:t>–</a:t>
              </a:r>
              <a:r>
                <a:rPr lang="en-US" sz="2800" dirty="0">
                  <a:solidFill>
                    <a:schemeClr val="accent5"/>
                  </a:solidFill>
                  <a:latin typeface="Times New Roman" panose="02020603050405020304" pitchFamily="18" charset="0"/>
                  <a:cs typeface="Times New Roman" panose="02020603050405020304" pitchFamily="18" charset="0"/>
                </a:rPr>
                <a:t> &lt; I</a:t>
              </a:r>
              <a:r>
                <a:rPr lang="en-US" sz="2800" baseline="30000" dirty="0">
                  <a:solidFill>
                    <a:schemeClr val="accent5"/>
                  </a:solidFill>
                  <a:latin typeface="Times New Roman" panose="02020603050405020304" pitchFamily="18" charset="0"/>
                  <a:cs typeface="Times New Roman" panose="02020603050405020304" pitchFamily="18" charset="0"/>
                </a:rPr>
                <a:t>–</a:t>
              </a:r>
              <a:r>
                <a:rPr lang="en-US" sz="2800" dirty="0">
                  <a:solidFill>
                    <a:schemeClr val="accent5"/>
                  </a:solidFill>
                  <a:latin typeface="Times New Roman" panose="02020603050405020304" pitchFamily="18" charset="0"/>
                  <a:cs typeface="Times New Roman" panose="02020603050405020304" pitchFamily="18" charset="0"/>
                </a:rPr>
                <a:t> .</a:t>
              </a:r>
              <a:endParaRPr lang="en-US" sz="1600" dirty="0">
                <a:solidFill>
                  <a:schemeClr val="accent5"/>
                </a:solidFill>
                <a:latin typeface="Times New Roman" panose="02020603050405020304" pitchFamily="18" charset="0"/>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7195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513266" y="1798466"/>
            <a:ext cx="7932461" cy="2898751"/>
            <a:chOff x="255976" y="1652781"/>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255976" y="1652781"/>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445855" y="1919948"/>
              <a:ext cx="4810605" cy="2343655"/>
            </a:xfrm>
            <a:prstGeom prst="rect">
              <a:avLst/>
            </a:prstGeom>
            <a:noFill/>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Phản ứng nào dưới đây chứng minh tính khử của các halide ion:</a:t>
              </a:r>
            </a:p>
            <a:p>
              <a:pPr algn="just">
                <a:lnSpc>
                  <a:spcPct val="150000"/>
                </a:lnSpc>
              </a:pPr>
              <a:r>
                <a:rPr lang="vi-VN" sz="2000" dirty="0">
                  <a:latin typeface="Times New Roman" panose="02020603050405020304" pitchFamily="18" charset="0"/>
                  <a:cs typeface="Times New Roman" panose="02020603050405020304" pitchFamily="18" charset="0"/>
                </a:rPr>
                <a:t>BaCl</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 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SO</a:t>
              </a:r>
              <a:r>
                <a:rPr lang="vi-VN"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BaSO</a:t>
              </a:r>
              <a:r>
                <a:rPr lang="vi-VN"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+ 2HCl (1) </a:t>
              </a:r>
            </a:p>
            <a:p>
              <a:pPr algn="just">
                <a:lnSpc>
                  <a:spcPct val="150000"/>
                </a:lnSpc>
              </a:pPr>
              <a:r>
                <a:rPr lang="vi-VN" sz="2000" dirty="0">
                  <a:latin typeface="Times New Roman" panose="02020603050405020304" pitchFamily="18" charset="0"/>
                  <a:cs typeface="Times New Roman" panose="02020603050405020304" pitchFamily="18" charset="0"/>
                </a:rPr>
                <a:t>2NaCl → 2Na + Cl</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(2) </a:t>
              </a:r>
            </a:p>
            <a:p>
              <a:pPr algn="just">
                <a:lnSpc>
                  <a:spcPct val="150000"/>
                </a:lnSpc>
              </a:pPr>
              <a:r>
                <a:rPr lang="vi-VN" sz="2000" dirty="0">
                  <a:latin typeface="Times New Roman" panose="02020603050405020304" pitchFamily="18" charset="0"/>
                  <a:cs typeface="Times New Roman" panose="02020603050405020304" pitchFamily="18" charset="0"/>
                </a:rPr>
                <a:t>2HBr + 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SO</a:t>
              </a:r>
              <a:r>
                <a:rPr lang="vi-VN"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Br</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 SO</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+ 2H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 (3) </a:t>
              </a:r>
            </a:p>
            <a:p>
              <a:pPr algn="just">
                <a:lnSpc>
                  <a:spcPct val="150000"/>
                </a:lnSpc>
              </a:pPr>
              <a:r>
                <a:rPr lang="vi-VN" sz="2000" dirty="0">
                  <a:latin typeface="Times New Roman" panose="02020603050405020304" pitchFamily="18" charset="0"/>
                  <a:cs typeface="Times New Roman" panose="02020603050405020304" pitchFamily="18" charset="0"/>
                </a:rPr>
                <a:t>HI + NaOH → NaI + 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 (4)</a:t>
              </a:r>
              <a:endParaRPr lang="en-US" sz="20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E6D0B25B-FC28-D2AC-339B-303B5A99CDA7}"/>
              </a:ext>
            </a:extLst>
          </p:cNvPr>
          <p:cNvGrpSpPr/>
          <p:nvPr/>
        </p:nvGrpSpPr>
        <p:grpSpPr>
          <a:xfrm>
            <a:off x="-305947" y="-1326272"/>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Times New Roman" panose="02020603050405020304" pitchFamily="18" charset="0"/>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pic>
        <p:nvPicPr>
          <p:cNvPr id="13" name="Picture 12" descr="Icon&#10;&#10;Description automatically generated">
            <a:extLst>
              <a:ext uri="{FF2B5EF4-FFF2-40B4-BE49-F238E27FC236}">
                <a16:creationId xmlns:a16="http://schemas.microsoft.com/office/drawing/2014/main" id="{A7391F5E-CF07-356D-632A-06DFB4F421C7}"/>
              </a:ext>
            </a:extLst>
          </p:cNvPr>
          <p:cNvPicPr>
            <a:picLocks noChangeAspect="1"/>
          </p:cNvPicPr>
          <p:nvPr/>
        </p:nvPicPr>
        <p:blipFill>
          <a:blip r:embed="rId5"/>
          <a:stretch>
            <a:fillRect/>
          </a:stretch>
        </p:blipFill>
        <p:spPr>
          <a:xfrm>
            <a:off x="6001191" y="2666639"/>
            <a:ext cx="1909605" cy="1909605"/>
          </a:xfrm>
          <a:prstGeom prst="rect">
            <a:avLst/>
          </a:prstGeom>
        </p:spPr>
      </p:pic>
    </p:spTree>
    <p:extLst>
      <p:ext uri="{BB962C8B-B14F-4D97-AF65-F5344CB8AC3E}">
        <p14:creationId xmlns:p14="http://schemas.microsoft.com/office/powerpoint/2010/main" val="16595593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734208" y="1422052"/>
            <a:ext cx="6479627" cy="2677656"/>
          </a:xfrm>
          <a:prstGeom prst="rect">
            <a:avLst/>
          </a:prstGeom>
          <a:noFill/>
        </p:spPr>
        <p:txBody>
          <a:bodyPr wrap="square">
            <a:spAutoFit/>
          </a:bodyPr>
          <a:lstStyle/>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(1): Không </a:t>
            </a:r>
            <a:r>
              <a:rPr lang="vi-VN" sz="2800" dirty="0" err="1">
                <a:solidFill>
                  <a:schemeClr val="tx1">
                    <a:lumMod val="50000"/>
                  </a:schemeClr>
                </a:solidFill>
                <a:latin typeface="Times New Roman" panose="02020603050405020304" pitchFamily="18" charset="0"/>
                <a:cs typeface="Times New Roman" panose="02020603050405020304" pitchFamily="18" charset="0"/>
              </a:rPr>
              <a:t>có</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sự</a:t>
            </a:r>
            <a:r>
              <a:rPr lang="vi-VN" sz="2800" dirty="0">
                <a:solidFill>
                  <a:schemeClr val="tx1">
                    <a:lumMod val="50000"/>
                  </a:schemeClr>
                </a:solidFill>
                <a:latin typeface="Times New Roman" panose="02020603050405020304" pitchFamily="18" charset="0"/>
                <a:cs typeface="Times New Roman" panose="02020603050405020304" pitchFamily="18" charset="0"/>
              </a:rPr>
              <a:t> thay </a:t>
            </a:r>
            <a:r>
              <a:rPr lang="vi-VN" sz="2800" dirty="0" err="1">
                <a:solidFill>
                  <a:schemeClr val="tx1">
                    <a:lumMod val="50000"/>
                  </a:schemeClr>
                </a:solidFill>
                <a:latin typeface="Times New Roman" panose="02020603050405020304" pitchFamily="18" charset="0"/>
                <a:cs typeface="Times New Roman" panose="02020603050405020304" pitchFamily="18" charset="0"/>
              </a:rPr>
              <a:t>đổi</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số</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oxi</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hóa</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(2): </a:t>
            </a:r>
            <a:r>
              <a:rPr lang="vi-VN" sz="2800" dirty="0" err="1">
                <a:solidFill>
                  <a:schemeClr val="tx1">
                    <a:lumMod val="50000"/>
                  </a:schemeClr>
                </a:solidFill>
                <a:latin typeface="Times New Roman" panose="02020603050405020304" pitchFamily="18" charset="0"/>
                <a:cs typeface="Times New Roman" panose="02020603050405020304" pitchFamily="18" charset="0"/>
              </a:rPr>
              <a:t>Cl</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từ</a:t>
            </a:r>
            <a:r>
              <a:rPr lang="vi-VN" sz="2800" dirty="0">
                <a:solidFill>
                  <a:schemeClr val="tx1">
                    <a:lumMod val="50000"/>
                  </a:schemeClr>
                </a:solidFill>
                <a:latin typeface="Times New Roman" panose="02020603050405020304" pitchFamily="18" charset="0"/>
                <a:cs typeface="Times New Roman" panose="02020603050405020304" pitchFamily="18" charset="0"/>
              </a:rPr>
              <a:t> -1 lên 0 </a:t>
            </a:r>
            <a:r>
              <a:rPr lang="vi-VN"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Thể</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hiện</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khử</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(3): </a:t>
            </a:r>
            <a:r>
              <a:rPr lang="vi-VN" sz="2800" dirty="0" err="1">
                <a:solidFill>
                  <a:schemeClr val="tx1">
                    <a:lumMod val="50000"/>
                  </a:schemeClr>
                </a:solidFill>
                <a:latin typeface="Times New Roman" panose="02020603050405020304" pitchFamily="18" charset="0"/>
                <a:cs typeface="Times New Roman" panose="02020603050405020304" pitchFamily="18" charset="0"/>
              </a:rPr>
              <a:t>Br</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từ</a:t>
            </a:r>
            <a:r>
              <a:rPr lang="vi-VN" sz="2800" dirty="0">
                <a:solidFill>
                  <a:schemeClr val="tx1">
                    <a:lumMod val="50000"/>
                  </a:schemeClr>
                </a:solidFill>
                <a:latin typeface="Times New Roman" panose="02020603050405020304" pitchFamily="18" charset="0"/>
                <a:cs typeface="Times New Roman" panose="02020603050405020304" pitchFamily="18" charset="0"/>
              </a:rPr>
              <a:t> -1 lên 0 </a:t>
            </a:r>
            <a:r>
              <a:rPr lang="vi-VN"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Thể</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hiện</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khử</a:t>
            </a:r>
            <a:endParaRPr lang="vi-VN" sz="2800" dirty="0">
              <a:solidFill>
                <a:schemeClr val="tx1">
                  <a:lumMod val="50000"/>
                </a:schemeClr>
              </a:solidFill>
              <a:latin typeface="Times New Roman" panose="02020603050405020304" pitchFamily="18" charset="0"/>
              <a:cs typeface="Times New Roman" panose="02020603050405020304" pitchFamily="18" charset="0"/>
            </a:endParaRPr>
          </a:p>
          <a:p>
            <a:pPr latinLnBrk="0"/>
            <a:r>
              <a:rPr lang="vi-VN" sz="2800" dirty="0">
                <a:solidFill>
                  <a:schemeClr val="tx1">
                    <a:lumMod val="50000"/>
                  </a:schemeClr>
                </a:solidFill>
                <a:latin typeface="Times New Roman" panose="02020603050405020304" pitchFamily="18" charset="0"/>
                <a:cs typeface="Times New Roman" panose="02020603050405020304" pitchFamily="18" charset="0"/>
              </a:rPr>
              <a:t>(4) Không </a:t>
            </a:r>
            <a:r>
              <a:rPr lang="vi-VN" sz="2800" dirty="0" err="1">
                <a:solidFill>
                  <a:schemeClr val="tx1">
                    <a:lumMod val="50000"/>
                  </a:schemeClr>
                </a:solidFill>
                <a:latin typeface="Times New Roman" panose="02020603050405020304" pitchFamily="18" charset="0"/>
                <a:cs typeface="Times New Roman" panose="02020603050405020304" pitchFamily="18" charset="0"/>
              </a:rPr>
              <a:t>có</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sự</a:t>
            </a:r>
            <a:r>
              <a:rPr lang="vi-VN" sz="2800" dirty="0">
                <a:solidFill>
                  <a:schemeClr val="tx1">
                    <a:lumMod val="50000"/>
                  </a:schemeClr>
                </a:solidFill>
                <a:latin typeface="Times New Roman" panose="02020603050405020304" pitchFamily="18" charset="0"/>
                <a:cs typeface="Times New Roman" panose="02020603050405020304" pitchFamily="18" charset="0"/>
              </a:rPr>
              <a:t> thay </a:t>
            </a:r>
            <a:r>
              <a:rPr lang="vi-VN" sz="2800" dirty="0" err="1">
                <a:solidFill>
                  <a:schemeClr val="tx1">
                    <a:lumMod val="50000"/>
                  </a:schemeClr>
                </a:solidFill>
                <a:latin typeface="Times New Roman" panose="02020603050405020304" pitchFamily="18" charset="0"/>
                <a:cs typeface="Times New Roman" panose="02020603050405020304" pitchFamily="18" charset="0"/>
              </a:rPr>
              <a:t>đổi</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số</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oxi</a:t>
            </a:r>
            <a:r>
              <a:rPr lang="vi-VN" sz="2800" dirty="0">
                <a:solidFill>
                  <a:schemeClr val="tx1">
                    <a:lumMod val="50000"/>
                  </a:schemeClr>
                </a:solidFill>
                <a:latin typeface="Times New Roman" panose="02020603050405020304" pitchFamily="18" charset="0"/>
                <a:cs typeface="Times New Roman" panose="02020603050405020304" pitchFamily="18" charset="0"/>
              </a:rPr>
              <a:t> </a:t>
            </a:r>
            <a:r>
              <a:rPr lang="vi-VN" sz="2800" dirty="0" err="1">
                <a:solidFill>
                  <a:schemeClr val="tx1">
                    <a:lumMod val="50000"/>
                  </a:schemeClr>
                </a:solidFill>
                <a:latin typeface="Times New Roman" panose="02020603050405020304" pitchFamily="18" charset="0"/>
                <a:cs typeface="Times New Roman" panose="02020603050405020304" pitchFamily="18" charset="0"/>
              </a:rPr>
              <a:t>hóa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p>
          <a:p>
            <a:pPr latinLnBrk="0"/>
            <a:r>
              <a:rPr lang="vi-VN"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lumMod val="50000"/>
                  </a:schemeClr>
                </a:solidFill>
                <a:latin typeface="Times New Roman" panose="02020603050405020304" pitchFamily="18" charset="0"/>
                <a:cs typeface="Times New Roman" panose="02020603050405020304" pitchFamily="18" charset="0"/>
              </a:rPr>
              <a:t> Phản ứng (2) và (3) chứng minh tính khử của các halide ion.</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10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832250" y="2432589"/>
            <a:ext cx="5311750" cy="1293000"/>
          </a:xfrm>
          <a:prstGeom prst="rect">
            <a:avLst/>
          </a:prstGeom>
        </p:spPr>
        <p:txBody>
          <a:bodyPr spcFirstLastPara="1" wrap="square" lIns="91425" tIns="91425" rIns="91425" bIns="91425" anchor="ctr" anchorCtr="0">
            <a:noAutofit/>
          </a:bodyPr>
          <a:lstStyle/>
          <a:p>
            <a:pPr lvl="0" algn="ctr"/>
            <a:r>
              <a:rPr lang="en-US" sz="4800" dirty="0">
                <a:solidFill>
                  <a:srgbClr val="FF0066"/>
                </a:solidFill>
                <a:latin typeface="Times New Roman" panose="02020603050405020304" pitchFamily="18" charset="0"/>
                <a:cs typeface="Times New Roman" panose="02020603050405020304" pitchFamily="18" charset="0"/>
              </a:rPr>
              <a:t>NHẬN BIẾT HALIDE ION TRONG DUNG DỊCH</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a:t>
            </a:r>
            <a:r>
              <a:rPr lang="vi-VN" dirty="0">
                <a:latin typeface="Times New Roman" panose="02020603050405020304" pitchFamily="18" charset="0"/>
                <a:cs typeface="Times New Roman" panose="02020603050405020304" pitchFamily="18" charset="0"/>
              </a:rPr>
              <a:t>4</a:t>
            </a:r>
            <a:endParaRPr dirty="0">
              <a:latin typeface="Times New Roman" panose="02020603050405020304" pitchFamily="18" charset="0"/>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07536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3254" y="1248311"/>
            <a:ext cx="8396058" cy="1275734"/>
          </a:xfrm>
          <a:prstGeom prst="rect">
            <a:avLst/>
          </a:prstGeom>
          <a:noFill/>
        </p:spPr>
        <p:txBody>
          <a:bodyPr wrap="square">
            <a:spAutoFit/>
          </a:bodyPr>
          <a:lstStyle/>
          <a:p>
            <a:pPr algn="just">
              <a:lnSpc>
                <a:spcPct val="120000"/>
              </a:lnSpc>
            </a:pPr>
            <a:r>
              <a:rPr lang="en-US" sz="2200" b="1" dirty="0" err="1">
                <a:solidFill>
                  <a:schemeClr val="accent1"/>
                </a:solidFill>
                <a:latin typeface="Times New Roman" panose="02020603050405020304" pitchFamily="18" charset="0"/>
                <a:cs typeface="Times New Roman" panose="02020603050405020304" pitchFamily="18" charset="0"/>
              </a:rPr>
              <a:t>Hoá</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chất</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NaF</a:t>
            </a:r>
            <a:r>
              <a:rPr lang="en-US" sz="2200" dirty="0">
                <a:latin typeface="Times New Roman" panose="02020603050405020304" pitchFamily="18" charset="0"/>
                <a:cs typeface="Times New Roman" panose="02020603050405020304" pitchFamily="18" charset="0"/>
              </a:rPr>
              <a:t>, NaCl, </a:t>
            </a:r>
            <a:r>
              <a:rPr lang="en-US" sz="2200" dirty="0" err="1">
                <a:latin typeface="Times New Roman" panose="02020603050405020304" pitchFamily="18" charset="0"/>
                <a:cs typeface="Times New Roman" panose="02020603050405020304" pitchFamily="18" charset="0"/>
              </a:rPr>
              <a:t>NaBr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AgNO</a:t>
            </a:r>
            <a:r>
              <a:rPr lang="en-US" sz="2200" baseline="-25000" dirty="0">
                <a:latin typeface="Times New Roman" panose="02020603050405020304" pitchFamily="18" charset="0"/>
                <a:cs typeface="Times New Roman" panose="02020603050405020304" pitchFamily="18" charset="0"/>
              </a:rPr>
              <a:t>3</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0,1 M. </a:t>
            </a:r>
          </a:p>
          <a:p>
            <a:pPr algn="just">
              <a:lnSpc>
                <a:spcPct val="120000"/>
              </a:lnSpc>
            </a:pPr>
            <a:r>
              <a:rPr lang="en-US" sz="2200" b="1" dirty="0" err="1">
                <a:solidFill>
                  <a:schemeClr val="accent1"/>
                </a:solidFill>
                <a:latin typeface="Times New Roman" panose="02020603050405020304" pitchFamily="18" charset="0"/>
                <a:cs typeface="Times New Roman" panose="02020603050405020304" pitchFamily="18" charset="0"/>
              </a:rPr>
              <a:t>Dụng</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cụ</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hút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giọt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endParaRPr lang="en-US" sz="2200" b="1" dirty="0">
              <a:solidFill>
                <a:schemeClr val="tx2">
                  <a:lumMod val="50000"/>
                </a:schemeClr>
              </a:solidFill>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30887"/>
            </a:xfrm>
            <a:prstGeom prst="rect">
              <a:avLst/>
            </a:prstGeom>
            <a:noFill/>
          </p:spPr>
          <p:txBody>
            <a:bodyPr wrap="square">
              <a:spAutoFit/>
            </a:bodyPr>
            <a:lstStyle/>
            <a:p>
              <a:pPr algn="ctr"/>
              <a:r>
                <a:rPr lang="en-US" sz="2200" b="1" dirty="0" err="1">
                  <a:solidFill>
                    <a:schemeClr val="accent5"/>
                  </a:solidFill>
                  <a:latin typeface="Times New Roman" panose="02020603050405020304" pitchFamily="18" charset="0"/>
                  <a:cs typeface="Times New Roman" panose="02020603050405020304" pitchFamily="18" charset="0"/>
                </a:rPr>
                <a:t>Thực</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hành</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thí</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nghiệm</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nhận</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biết</a:t>
              </a:r>
              <a:r>
                <a:rPr lang="en-US" sz="2200" b="1" dirty="0">
                  <a:solidFill>
                    <a:schemeClr val="accent5"/>
                  </a:solidFill>
                  <a:latin typeface="Times New Roman" panose="02020603050405020304" pitchFamily="18" charset="0"/>
                  <a:cs typeface="Times New Roman" panose="02020603050405020304" pitchFamily="18" charset="0"/>
                </a:rPr>
                <a:t> halide ion </a:t>
              </a:r>
              <a:r>
                <a:rPr lang="en-US" sz="2200" b="1" dirty="0" err="1">
                  <a:solidFill>
                    <a:schemeClr val="accent5"/>
                  </a:solidFill>
                  <a:latin typeface="Times New Roman" panose="02020603050405020304" pitchFamily="18" charset="0"/>
                  <a:cs typeface="Times New Roman" panose="02020603050405020304" pitchFamily="18" charset="0"/>
                </a:rPr>
                <a:t>trong</a:t>
              </a:r>
              <a:r>
                <a:rPr lang="en-US" sz="2200" b="1" dirty="0">
                  <a:solidFill>
                    <a:schemeClr val="accent5"/>
                  </a:solidFill>
                  <a:latin typeface="Times New Roman" panose="02020603050405020304" pitchFamily="18" charset="0"/>
                  <a:cs typeface="Times New Roman" panose="02020603050405020304" pitchFamily="18" charset="0"/>
                </a:rPr>
                <a:t> dung </a:t>
              </a:r>
              <a:r>
                <a:rPr lang="en-US" sz="2200" b="1" dirty="0" err="1">
                  <a:solidFill>
                    <a:schemeClr val="accent5"/>
                  </a:solidFill>
                  <a:latin typeface="Times New Roman" panose="02020603050405020304" pitchFamily="18" charset="0"/>
                  <a:cs typeface="Times New Roman" panose="02020603050405020304" pitchFamily="18" charset="0"/>
                </a:rPr>
                <a:t>dịch</a:t>
              </a:r>
              <a:endParaRPr lang="en-US" sz="2200" b="1" dirty="0">
                <a:solidFill>
                  <a:schemeClr val="accent5"/>
                </a:solidFill>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70B5CD73-45DB-1741-EF90-42FDB67DABFD}"/>
              </a:ext>
            </a:extLst>
          </p:cNvPr>
          <p:cNvSpPr txBox="1"/>
          <p:nvPr/>
        </p:nvSpPr>
        <p:spPr>
          <a:xfrm>
            <a:off x="373254" y="2569640"/>
            <a:ext cx="4851889" cy="2088264"/>
          </a:xfrm>
          <a:prstGeom prst="rect">
            <a:avLst/>
          </a:prstGeom>
          <a:noFill/>
        </p:spPr>
        <p:txBody>
          <a:bodyPr wrap="square">
            <a:spAutoFit/>
          </a:bodyPr>
          <a:lstStyle/>
          <a:p>
            <a:pPr algn="just">
              <a:lnSpc>
                <a:spcPct val="120000"/>
              </a:lnSpc>
            </a:pPr>
            <a:r>
              <a:rPr lang="vi-VN" sz="2200" b="1" dirty="0" err="1">
                <a:solidFill>
                  <a:schemeClr val="accent1"/>
                </a:solidFill>
                <a:latin typeface="Times New Roman" panose="02020603050405020304" pitchFamily="18" charset="0"/>
                <a:cs typeface="Times New Roman" panose="02020603050405020304" pitchFamily="18" charset="0"/>
              </a:rPr>
              <a:t>Tiến</a:t>
            </a:r>
            <a:r>
              <a:rPr lang="vi-VN" sz="2200" b="1" dirty="0">
                <a:solidFill>
                  <a:schemeClr val="accent1"/>
                </a:solidFill>
                <a:latin typeface="Times New Roman" panose="02020603050405020304" pitchFamily="18" charset="0"/>
                <a:cs typeface="Times New Roman" panose="02020603050405020304" pitchFamily="18" charset="0"/>
              </a:rPr>
              <a:t> </a:t>
            </a:r>
            <a:r>
              <a:rPr lang="vi-VN" sz="2200" b="1" dirty="0" err="1">
                <a:solidFill>
                  <a:schemeClr val="accent1"/>
                </a:solidFill>
                <a:latin typeface="Times New Roman" panose="02020603050405020304" pitchFamily="18" charset="0"/>
                <a:cs typeface="Times New Roman" panose="02020603050405020304" pitchFamily="18" charset="0"/>
              </a:rPr>
              <a:t>hành</a:t>
            </a:r>
            <a:r>
              <a:rPr lang="vi-VN" sz="2200" b="1" dirty="0">
                <a:solidFill>
                  <a:schemeClr val="accent1"/>
                </a:solidFill>
                <a:latin typeface="Times New Roman" panose="02020603050405020304" pitchFamily="18" charset="0"/>
                <a:cs typeface="Times New Roman" panose="02020603050405020304" pitchFamily="18" charset="0"/>
              </a:rPr>
              <a:t>:</a:t>
            </a:r>
          </a:p>
          <a:p>
            <a:pPr algn="just">
              <a:lnSpc>
                <a:spcPct val="120000"/>
              </a:lnSpc>
            </a:pPr>
            <a:r>
              <a:rPr lang="vi-VN" sz="2200" b="1" i="1" dirty="0" err="1">
                <a:latin typeface="Times New Roman" panose="02020603050405020304" pitchFamily="18" charset="0"/>
                <a:cs typeface="Times New Roman" panose="02020603050405020304" pitchFamily="18" charset="0"/>
              </a:rPr>
              <a:t>Bước</a:t>
            </a:r>
            <a:r>
              <a:rPr lang="vi-VN" sz="2200" b="1" i="1" dirty="0">
                <a:latin typeface="Times New Roman" panose="02020603050405020304" pitchFamily="18" charset="0"/>
                <a:cs typeface="Times New Roman" panose="02020603050405020304" pitchFamily="18" charset="0"/>
              </a:rPr>
              <a:t> 1</a:t>
            </a:r>
            <a:r>
              <a:rPr lang="vi-VN" sz="2200" i="1"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Lấy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lần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lượt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khoảng</a:t>
            </a:r>
            <a:r>
              <a:rPr lang="vi-VN" sz="2200" dirty="0">
                <a:latin typeface="Times New Roman" panose="02020603050405020304" pitchFamily="18" charset="0"/>
                <a:cs typeface="Times New Roman" panose="02020603050405020304" pitchFamily="18" charset="0"/>
              </a:rPr>
              <a:t> 2 </a:t>
            </a:r>
            <a:r>
              <a:rPr lang="vi-VN" sz="2200" dirty="0" err="1">
                <a:latin typeface="Times New Roman" panose="02020603050405020304" pitchFamily="18" charset="0"/>
                <a:cs typeface="Times New Roman" panose="02020603050405020304" pitchFamily="18" charset="0"/>
              </a:rPr>
              <a:t>mL</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mỗi</a:t>
            </a:r>
            <a:r>
              <a:rPr lang="vi-VN" sz="2200" dirty="0">
                <a:latin typeface="Times New Roman" panose="02020603050405020304" pitchFamily="18" charset="0"/>
                <a:cs typeface="Times New Roman" panose="02020603050405020304" pitchFamily="18" charset="0"/>
              </a:rPr>
              <a:t>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NaF</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NaCl</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NaBr</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NaI</a:t>
            </a:r>
            <a:r>
              <a:rPr lang="vi-VN" sz="2200" dirty="0">
                <a:latin typeface="Times New Roman" panose="02020603050405020304" pitchFamily="18" charset="0"/>
                <a:cs typeface="Times New Roman" panose="02020603050405020304" pitchFamily="18" charset="0"/>
              </a:rPr>
              <a:t> cho </a:t>
            </a:r>
            <a:r>
              <a:rPr lang="vi-VN" sz="2200" dirty="0" err="1">
                <a:latin typeface="Times New Roman" panose="02020603050405020304" pitchFamily="18" charset="0"/>
                <a:cs typeface="Times New Roman" panose="02020603050405020304" pitchFamily="18" charset="0"/>
              </a:rPr>
              <a:t>vào</a:t>
            </a:r>
            <a:r>
              <a:rPr lang="vi-VN" sz="2200" dirty="0">
                <a:latin typeface="Times New Roman" panose="02020603050405020304" pitchFamily="18" charset="0"/>
                <a:cs typeface="Times New Roman" panose="02020603050405020304" pitchFamily="18" charset="0"/>
              </a:rPr>
              <a:t> 4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nghiệm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đánh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số</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thứ</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từ</a:t>
            </a:r>
            <a:r>
              <a:rPr lang="vi-VN" sz="2200" dirty="0">
                <a:latin typeface="Times New Roman" panose="02020603050405020304" pitchFamily="18" charset="0"/>
                <a:cs typeface="Times New Roman" panose="02020603050405020304" pitchFamily="18" charset="0"/>
              </a:rPr>
              <a:t> 1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4. </a:t>
            </a:r>
            <a:endParaRPr lang="en-US" sz="2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EAF32F-89FC-D34B-800E-5A55499D2C78}"/>
              </a:ext>
            </a:extLst>
          </p:cNvPr>
          <p:cNvPicPr>
            <a:picLocks noChangeAspect="1"/>
          </p:cNvPicPr>
          <p:nvPr/>
        </p:nvPicPr>
        <p:blipFill>
          <a:blip r:embed="rId3"/>
          <a:stretch>
            <a:fillRect/>
          </a:stretch>
        </p:blipFill>
        <p:spPr>
          <a:xfrm>
            <a:off x="5420066" y="2622204"/>
            <a:ext cx="3081415" cy="2031281"/>
          </a:xfrm>
          <a:prstGeom prst="rect">
            <a:avLst/>
          </a:prstGeom>
        </p:spPr>
      </p:pic>
    </p:spTree>
    <p:extLst>
      <p:ext uri="{BB962C8B-B14F-4D97-AF65-F5344CB8AC3E}">
        <p14:creationId xmlns:p14="http://schemas.microsoft.com/office/powerpoint/2010/main" val="1535377275"/>
      </p:ext>
    </p:extLst>
  </p:cSld>
  <p:clrMapOvr>
    <a:masterClrMapping/>
  </p:clrMapOvr>
  <mc:AlternateContent xmlns:mc="http://schemas.openxmlformats.org/markup-compatibility/2006" xmlns:p14="http://schemas.microsoft.com/office/powerpoint/2010/main">
    <mc:Choice Requires="p14">
      <p:transition spd="slow" p14:dur="83647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30887"/>
            </a:xfrm>
            <a:prstGeom prst="rect">
              <a:avLst/>
            </a:prstGeom>
            <a:noFill/>
          </p:spPr>
          <p:txBody>
            <a:bodyPr wrap="square">
              <a:spAutoFit/>
            </a:bodyPr>
            <a:lstStyle/>
            <a:p>
              <a:pPr algn="ctr"/>
              <a:r>
                <a:rPr lang="en-US" sz="2200" b="1" dirty="0" err="1">
                  <a:solidFill>
                    <a:schemeClr val="accent5"/>
                  </a:solidFill>
                  <a:latin typeface="Times New Roman" panose="02020603050405020304" pitchFamily="18" charset="0"/>
                  <a:cs typeface="Times New Roman" panose="02020603050405020304" pitchFamily="18" charset="0"/>
                </a:rPr>
                <a:t>Thực</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hành</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thí</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nghiệm</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nhận</a:t>
              </a:r>
              <a:r>
                <a:rPr lang="en-US" sz="2200" b="1" dirty="0">
                  <a:solidFill>
                    <a:schemeClr val="accent5"/>
                  </a:solidFill>
                  <a:latin typeface="Times New Roman" panose="02020603050405020304" pitchFamily="18" charset="0"/>
                  <a:cs typeface="Times New Roman" panose="02020603050405020304" pitchFamily="18" charset="0"/>
                </a:rPr>
                <a:t> </a:t>
              </a:r>
              <a:r>
                <a:rPr lang="en-US" sz="2200" b="1" dirty="0" err="1">
                  <a:solidFill>
                    <a:schemeClr val="accent5"/>
                  </a:solidFill>
                  <a:latin typeface="Times New Roman" panose="02020603050405020304" pitchFamily="18" charset="0"/>
                  <a:cs typeface="Times New Roman" panose="02020603050405020304" pitchFamily="18" charset="0"/>
                </a:rPr>
                <a:t>biết</a:t>
              </a:r>
              <a:r>
                <a:rPr lang="en-US" sz="2200" b="1" dirty="0">
                  <a:solidFill>
                    <a:schemeClr val="accent5"/>
                  </a:solidFill>
                  <a:latin typeface="Times New Roman" panose="02020603050405020304" pitchFamily="18" charset="0"/>
                  <a:cs typeface="Times New Roman" panose="02020603050405020304" pitchFamily="18" charset="0"/>
                </a:rPr>
                <a:t> halide ion </a:t>
              </a:r>
              <a:r>
                <a:rPr lang="en-US" sz="2200" b="1" dirty="0" err="1">
                  <a:solidFill>
                    <a:schemeClr val="accent5"/>
                  </a:solidFill>
                  <a:latin typeface="Times New Roman" panose="02020603050405020304" pitchFamily="18" charset="0"/>
                  <a:cs typeface="Times New Roman" panose="02020603050405020304" pitchFamily="18" charset="0"/>
                </a:rPr>
                <a:t>trong</a:t>
              </a:r>
              <a:r>
                <a:rPr lang="en-US" sz="2200" b="1" dirty="0">
                  <a:solidFill>
                    <a:schemeClr val="accent5"/>
                  </a:solidFill>
                  <a:latin typeface="Times New Roman" panose="02020603050405020304" pitchFamily="18" charset="0"/>
                  <a:cs typeface="Times New Roman" panose="02020603050405020304" pitchFamily="18" charset="0"/>
                </a:rPr>
                <a:t> dung </a:t>
              </a:r>
              <a:r>
                <a:rPr lang="en-US" sz="2200" b="1" dirty="0" err="1">
                  <a:solidFill>
                    <a:schemeClr val="accent5"/>
                  </a:solidFill>
                  <a:latin typeface="Times New Roman" panose="02020603050405020304" pitchFamily="18" charset="0"/>
                  <a:cs typeface="Times New Roman" panose="02020603050405020304" pitchFamily="18" charset="0"/>
                </a:rPr>
                <a:t>dịch</a:t>
              </a:r>
              <a:endParaRPr lang="en-US" sz="2200" b="1" dirty="0">
                <a:solidFill>
                  <a:schemeClr val="accent5"/>
                </a:solidFill>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70B5CD73-45DB-1741-EF90-42FDB67DABFD}"/>
              </a:ext>
            </a:extLst>
          </p:cNvPr>
          <p:cNvSpPr txBox="1"/>
          <p:nvPr/>
        </p:nvSpPr>
        <p:spPr>
          <a:xfrm>
            <a:off x="481365" y="2464662"/>
            <a:ext cx="4365127" cy="2088264"/>
          </a:xfrm>
          <a:prstGeom prst="rect">
            <a:avLst/>
          </a:prstGeom>
          <a:noFill/>
        </p:spPr>
        <p:txBody>
          <a:bodyPr wrap="square">
            <a:spAutoFit/>
          </a:bodyPr>
          <a:lstStyle/>
          <a:p>
            <a:pPr algn="just">
              <a:lnSpc>
                <a:spcPct val="120000"/>
              </a:lnSpc>
            </a:pPr>
            <a:r>
              <a:rPr lang="vi-VN" sz="2200" dirty="0" err="1">
                <a:latin typeface="Times New Roman" panose="02020603050405020304" pitchFamily="18" charset="0"/>
                <a:cs typeface="Times New Roman" panose="02020603050405020304" pitchFamily="18" charset="0"/>
              </a:rPr>
              <a:t>NaCl</a:t>
            </a:r>
            <a:r>
              <a:rPr lang="vi-VN" sz="2200" dirty="0">
                <a:latin typeface="Times New Roman" panose="02020603050405020304" pitchFamily="18" charset="0"/>
                <a:cs typeface="Times New Roman" panose="02020603050405020304" pitchFamily="18" charset="0"/>
              </a:rPr>
              <a:t> +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AgCl</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p>
          <a:p>
            <a:pPr algn="just">
              <a:lnSpc>
                <a:spcPct val="120000"/>
              </a:lnSpc>
            </a:pPr>
            <a:r>
              <a:rPr lang="vi-VN" sz="2200" dirty="0" err="1">
                <a:latin typeface="Times New Roman" panose="02020603050405020304" pitchFamily="18" charset="0"/>
                <a:cs typeface="Times New Roman" panose="02020603050405020304" pitchFamily="18" charset="0"/>
              </a:rPr>
              <a:t>NaBr</a:t>
            </a:r>
            <a:r>
              <a:rPr lang="vi-VN" sz="2200" dirty="0">
                <a:latin typeface="Times New Roman" panose="02020603050405020304" pitchFamily="18" charset="0"/>
                <a:cs typeface="Times New Roman" panose="02020603050405020304" pitchFamily="18" charset="0"/>
              </a:rPr>
              <a:t> +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AgBr</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a:t>
            </a:r>
          </a:p>
          <a:p>
            <a:pPr algn="just">
              <a:lnSpc>
                <a:spcPct val="120000"/>
              </a:lnSpc>
            </a:pPr>
            <a:r>
              <a:rPr lang="vi-VN" sz="2200" dirty="0" err="1">
                <a:latin typeface="Times New Roman" panose="02020603050405020304" pitchFamily="18" charset="0"/>
                <a:cs typeface="Times New Roman" panose="02020603050405020304" pitchFamily="18" charset="0"/>
              </a:rPr>
              <a:t>NaI</a:t>
            </a:r>
            <a:r>
              <a:rPr lang="vi-VN" sz="2200" dirty="0">
                <a:latin typeface="Times New Roman" panose="02020603050405020304" pitchFamily="18" charset="0"/>
                <a:cs typeface="Times New Roman" panose="02020603050405020304" pitchFamily="18" charset="0"/>
              </a:rPr>
              <a:t> +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AgI</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a:t>
            </a:r>
          </a:p>
          <a:p>
            <a:pPr algn="just">
              <a:lnSpc>
                <a:spcPct val="120000"/>
              </a:lnSpc>
            </a:pPr>
            <a:r>
              <a:rPr lang="vi-VN" sz="2200" dirty="0">
                <a:latin typeface="Times New Roman" panose="02020603050405020304" pitchFamily="18" charset="0"/>
                <a:cs typeface="Times New Roman" panose="02020603050405020304" pitchFamily="18" charset="0"/>
              </a:rPr>
              <a:t>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NaF</a:t>
            </a:r>
            <a:r>
              <a:rPr lang="vi-VN" sz="2200" dirty="0">
                <a:latin typeface="Times New Roman" panose="02020603050405020304" pitchFamily="18" charset="0"/>
                <a:cs typeface="Times New Roman" panose="02020603050405020304" pitchFamily="18" charset="0"/>
              </a:rPr>
              <a:t> không </a:t>
            </a:r>
            <a:r>
              <a:rPr lang="vi-VN" sz="2200" dirty="0" err="1">
                <a:latin typeface="Times New Roman" panose="02020603050405020304" pitchFamily="18" charset="0"/>
                <a:cs typeface="Times New Roman" panose="02020603050405020304" pitchFamily="18" charset="0"/>
              </a:rPr>
              <a:t>phản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ứng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với</a:t>
            </a:r>
            <a:r>
              <a:rPr lang="vi-VN" sz="2200" dirty="0">
                <a:latin typeface="Times New Roman" panose="02020603050405020304" pitchFamily="18" charset="0"/>
                <a:cs typeface="Times New Roman" panose="02020603050405020304" pitchFamily="18" charset="0"/>
              </a:rPr>
              <a:t>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EAF32F-89FC-D34B-800E-5A55499D2C78}"/>
              </a:ext>
            </a:extLst>
          </p:cNvPr>
          <p:cNvPicPr>
            <a:picLocks noChangeAspect="1"/>
          </p:cNvPicPr>
          <p:nvPr/>
        </p:nvPicPr>
        <p:blipFill>
          <a:blip r:embed="rId3"/>
          <a:stretch>
            <a:fillRect/>
          </a:stretch>
        </p:blipFill>
        <p:spPr>
          <a:xfrm>
            <a:off x="4898572" y="2278432"/>
            <a:ext cx="3602910" cy="2375053"/>
          </a:xfrm>
          <a:prstGeom prst="rect">
            <a:avLst/>
          </a:prstGeom>
        </p:spPr>
      </p:pic>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1275734"/>
          </a:xfrm>
          <a:prstGeom prst="rect">
            <a:avLst/>
          </a:prstGeom>
          <a:noFill/>
        </p:spPr>
        <p:txBody>
          <a:bodyPr wrap="square">
            <a:spAutoFit/>
          </a:bodyPr>
          <a:lstStyle/>
          <a:p>
            <a:pPr algn="just">
              <a:lnSpc>
                <a:spcPct val="120000"/>
              </a:lnSpc>
            </a:pPr>
            <a:r>
              <a:rPr lang="vi-VN" sz="2200" b="1" dirty="0" err="1">
                <a:solidFill>
                  <a:schemeClr val="accent1"/>
                </a:solidFill>
                <a:latin typeface="Times New Roman" panose="02020603050405020304" pitchFamily="18" charset="0"/>
                <a:cs typeface="Times New Roman" panose="02020603050405020304" pitchFamily="18" charset="0"/>
              </a:rPr>
              <a:t>Tiến</a:t>
            </a:r>
            <a:r>
              <a:rPr lang="vi-VN" sz="2200" b="1" dirty="0">
                <a:solidFill>
                  <a:schemeClr val="accent1"/>
                </a:solidFill>
                <a:latin typeface="Times New Roman" panose="02020603050405020304" pitchFamily="18" charset="0"/>
                <a:cs typeface="Times New Roman" panose="02020603050405020304" pitchFamily="18" charset="0"/>
              </a:rPr>
              <a:t> </a:t>
            </a:r>
            <a:r>
              <a:rPr lang="vi-VN" sz="2200" b="1" dirty="0" err="1">
                <a:solidFill>
                  <a:schemeClr val="accent1"/>
                </a:solidFill>
                <a:latin typeface="Times New Roman" panose="02020603050405020304" pitchFamily="18" charset="0"/>
                <a:cs typeface="Times New Roman" panose="02020603050405020304" pitchFamily="18" charset="0"/>
              </a:rPr>
              <a:t>hành</a:t>
            </a:r>
            <a:r>
              <a:rPr lang="vi-VN" sz="2200" b="1" dirty="0">
                <a:solidFill>
                  <a:schemeClr val="accent1"/>
                </a:solidFill>
                <a:latin typeface="Times New Roman" panose="02020603050405020304" pitchFamily="18" charset="0"/>
                <a:cs typeface="Times New Roman" panose="02020603050405020304" pitchFamily="18" charset="0"/>
              </a:rPr>
              <a:t>:</a:t>
            </a:r>
          </a:p>
          <a:p>
            <a:pPr algn="just">
              <a:lnSpc>
                <a:spcPct val="120000"/>
              </a:lnSpc>
            </a:pPr>
            <a:r>
              <a:rPr lang="vi-VN" sz="2200" b="1" i="1" dirty="0" err="1">
                <a:latin typeface="Times New Roman" panose="02020603050405020304" pitchFamily="18" charset="0"/>
                <a:cs typeface="Times New Roman" panose="02020603050405020304" pitchFamily="18" charset="0"/>
              </a:rPr>
              <a:t>Bước</a:t>
            </a:r>
            <a:r>
              <a:rPr lang="vi-VN" sz="2200" b="1" i="1" dirty="0">
                <a:latin typeface="Times New Roman" panose="02020603050405020304" pitchFamily="18" charset="0"/>
                <a:cs typeface="Times New Roman" panose="02020603050405020304" pitchFamily="18" charset="0"/>
              </a:rPr>
              <a:t> 2: </a:t>
            </a:r>
            <a:r>
              <a:rPr lang="vi-VN" sz="2200" dirty="0">
                <a:latin typeface="Times New Roman" panose="02020603050405020304" pitchFamily="18" charset="0"/>
                <a:cs typeface="Times New Roman" panose="02020603050405020304" pitchFamily="18" charset="0"/>
              </a:rPr>
              <a:t>Thêm </a:t>
            </a:r>
            <a:r>
              <a:rPr lang="vi-VN" sz="2200" dirty="0" err="1">
                <a:latin typeface="Times New Roman" panose="02020603050405020304" pitchFamily="18" charset="0"/>
                <a:cs typeface="Times New Roman" panose="02020603050405020304" pitchFamily="18" charset="0"/>
              </a:rPr>
              <a:t>tiếp</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vào</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mỗi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nghiệm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giọt</a:t>
            </a:r>
            <a:r>
              <a:rPr lang="vi-VN" sz="2200" dirty="0">
                <a:latin typeface="Times New Roman" panose="02020603050405020304" pitchFamily="18" charset="0"/>
                <a:cs typeface="Times New Roman" panose="02020603050405020304" pitchFamily="18" charset="0"/>
              </a:rPr>
              <a:t>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Phương </a:t>
            </a:r>
            <a:r>
              <a:rPr lang="vi-VN" sz="2200" dirty="0" err="1">
                <a:latin typeface="Times New Roman" panose="02020603050405020304" pitchFamily="18" charset="0"/>
                <a:cs typeface="Times New Roman" panose="02020603050405020304" pitchFamily="18" charset="0"/>
              </a:rPr>
              <a:t>trình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hoá</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học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phản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ứng</a:t>
            </a:r>
            <a:r>
              <a:rPr lang="vi-VN" sz="2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0983927"/>
      </p:ext>
    </p:extLst>
  </p:cSld>
  <p:clrMapOvr>
    <a:masterClrMapping/>
  </p:clrMapOvr>
  <mc:AlternateContent xmlns:mc="http://schemas.openxmlformats.org/markup-compatibility/2006" xmlns:p14="http://schemas.microsoft.com/office/powerpoint/2010/main">
    <mc:Choice Requires="p14">
      <p:transition spd="slow" p14:dur="83647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42" name="Google Shape;66;p7">
            <a:extLst>
              <a:ext uri="{FF2B5EF4-FFF2-40B4-BE49-F238E27FC236}">
                <a16:creationId xmlns:a16="http://schemas.microsoft.com/office/drawing/2014/main" id="{BE231BA7-3A4B-290D-2602-7F11996E3093}"/>
              </a:ext>
            </a:extLst>
          </p:cNvPr>
          <p:cNvSpPr/>
          <p:nvPr/>
        </p:nvSpPr>
        <p:spPr>
          <a:xfrm rot="21422591">
            <a:off x="508419" y="453918"/>
            <a:ext cx="8127163" cy="423566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82" name="Google Shape;782;p44"/>
          <p:cNvSpPr/>
          <p:nvPr/>
        </p:nvSpPr>
        <p:spPr>
          <a:xfrm flipH="1">
            <a:off x="6236342" y="4231950"/>
            <a:ext cx="2675155" cy="9703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84" name="Google Shape;784;p44"/>
          <p:cNvSpPr txBox="1">
            <a:spLocks noGrp="1"/>
          </p:cNvSpPr>
          <p:nvPr>
            <p:ph type="title"/>
          </p:nvPr>
        </p:nvSpPr>
        <p:spPr>
          <a:xfrm>
            <a:off x="3233400" y="597961"/>
            <a:ext cx="26772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err="1">
                <a:solidFill>
                  <a:schemeClr val="accent2"/>
                </a:solidFill>
                <a:latin typeface="Times New Roman" panose="02020603050405020304" pitchFamily="18" charset="0"/>
                <a:cs typeface="Times New Roman" panose="02020603050405020304" pitchFamily="18" charset="0"/>
              </a:rPr>
              <a:t>Khởi</a:t>
            </a:r>
            <a:r>
              <a:rPr lang="vi-VN" sz="3600" dirty="0">
                <a:solidFill>
                  <a:schemeClr val="accent2"/>
                </a:solidFill>
                <a:latin typeface="Times New Roman" panose="02020603050405020304" pitchFamily="18" charset="0"/>
                <a:cs typeface="Times New Roman" panose="02020603050405020304" pitchFamily="18" charset="0"/>
              </a:rPr>
              <a:t> </a:t>
            </a:r>
            <a:r>
              <a:rPr lang="vi-VN" sz="3600" dirty="0" err="1">
                <a:solidFill>
                  <a:schemeClr val="accent2"/>
                </a:solidFill>
                <a:latin typeface="Times New Roman" panose="02020603050405020304" pitchFamily="18" charset="0"/>
                <a:cs typeface="Times New Roman" panose="02020603050405020304" pitchFamily="18" charset="0"/>
              </a:rPr>
              <a:t>Động</a:t>
            </a:r>
            <a:endParaRPr sz="3600" dirty="0">
              <a:solidFill>
                <a:schemeClr val="accent2"/>
              </a:solidFill>
              <a:latin typeface="Times New Roman" panose="02020603050405020304" pitchFamily="18" charset="0"/>
              <a:cs typeface="Times New Roman" panose="02020603050405020304" pitchFamily="18" charset="0"/>
            </a:endParaRPr>
          </a:p>
        </p:txBody>
      </p:sp>
      <p:sp>
        <p:nvSpPr>
          <p:cNvPr id="816" name="Google Shape;816;p44"/>
          <p:cNvSpPr/>
          <p:nvPr/>
        </p:nvSpPr>
        <p:spPr>
          <a:xfrm>
            <a:off x="212055" y="296733"/>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D9D0E6C-A57E-9F4A-BD71-8324B3223A5E}"/>
              </a:ext>
            </a:extLst>
          </p:cNvPr>
          <p:cNvSpPr txBox="1"/>
          <p:nvPr/>
        </p:nvSpPr>
        <p:spPr>
          <a:xfrm>
            <a:off x="838726" y="1236533"/>
            <a:ext cx="5397616" cy="3384068"/>
          </a:xfrm>
          <a:prstGeom prst="rect">
            <a:avLst/>
          </a:prstGeom>
          <a:noFill/>
        </p:spPr>
        <p:txBody>
          <a:bodyPr wrap="square">
            <a:spAutoFit/>
          </a:bodyPr>
          <a:lstStyle/>
          <a:p>
            <a:pPr algn="just">
              <a:lnSpc>
                <a:spcPct val="120000"/>
              </a:lnSpc>
            </a:pPr>
            <a:r>
              <a:rPr lang="vi-VN" sz="2000" b="1" dirty="0">
                <a:solidFill>
                  <a:schemeClr val="tx2">
                    <a:lumMod val="50000"/>
                  </a:schemeClr>
                </a:solidFill>
                <a:latin typeface="Times New Roman" panose="02020603050405020304" pitchFamily="18" charset="0"/>
                <a:cs typeface="Times New Roman" panose="02020603050405020304" pitchFamily="18" charset="0"/>
              </a:rPr>
              <a:t>Thuỷ tinh </a:t>
            </a:r>
            <a:r>
              <a:rPr lang="vi-VN" sz="2000" dirty="0">
                <a:latin typeface="Times New Roman" panose="02020603050405020304" pitchFamily="18" charset="0"/>
                <a:cs typeface="Times New Roman" panose="02020603050405020304" pitchFamily="18" charset="0"/>
              </a:rPr>
              <a:t>vốn </a:t>
            </a:r>
            <a:r>
              <a:rPr lang="vi-VN" sz="2000" b="1" dirty="0">
                <a:solidFill>
                  <a:schemeClr val="tx2">
                    <a:lumMod val="50000"/>
                  </a:schemeClr>
                </a:solidFill>
                <a:latin typeface="Times New Roman" panose="02020603050405020304" pitchFamily="18" charset="0"/>
                <a:cs typeface="Times New Roman" panose="02020603050405020304" pitchFamily="18" charset="0"/>
              </a:rPr>
              <a:t>cứng</a:t>
            </a:r>
            <a:r>
              <a:rPr lang="vi-VN" sz="2000" dirty="0">
                <a:solidFill>
                  <a:schemeClr val="tx2">
                    <a:lumMod val="50000"/>
                  </a:schemeClr>
                </a:solidFill>
                <a:latin typeface="Times New Roman" panose="02020603050405020304" pitchFamily="18" charset="0"/>
                <a:cs typeface="Times New Roman" panose="02020603050405020304" pitchFamily="18" charset="0"/>
              </a:rPr>
              <a:t>, </a:t>
            </a:r>
            <a:r>
              <a:rPr lang="vi-VN" sz="2000" b="1" dirty="0">
                <a:solidFill>
                  <a:schemeClr val="tx2">
                    <a:lumMod val="50000"/>
                  </a:schemeClr>
                </a:solidFill>
                <a:latin typeface="Times New Roman" panose="02020603050405020304" pitchFamily="18" charset="0"/>
                <a:cs typeface="Times New Roman" panose="02020603050405020304" pitchFamily="18" charset="0"/>
              </a:rPr>
              <a:t>trơn</a:t>
            </a:r>
            <a:r>
              <a:rPr lang="vi-VN" sz="2000" dirty="0">
                <a:solidFill>
                  <a:schemeClr val="tx2">
                    <a:lumMod val="50000"/>
                  </a:schemeClr>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và </a:t>
            </a:r>
            <a:r>
              <a:rPr lang="vi-VN" sz="2000" b="1" dirty="0">
                <a:solidFill>
                  <a:schemeClr val="tx2">
                    <a:lumMod val="50000"/>
                  </a:schemeClr>
                </a:solidFill>
                <a:latin typeface="Times New Roman" panose="02020603050405020304" pitchFamily="18" charset="0"/>
                <a:cs typeface="Times New Roman" panose="02020603050405020304" pitchFamily="18" charset="0"/>
              </a:rPr>
              <a:t>khá trơ về mặt hoá học </a:t>
            </a:r>
            <a:r>
              <a:rPr lang="vi-VN" sz="2000" dirty="0">
                <a:latin typeface="Times New Roman" panose="02020603050405020304" pitchFamily="18" charset="0"/>
                <a:cs typeface="Times New Roman" panose="02020603050405020304" pitchFamily="18" charset="0"/>
              </a:rPr>
              <a:t>nên việc </a:t>
            </a:r>
            <a:r>
              <a:rPr lang="vi-VN" sz="2000" b="1" dirty="0">
                <a:solidFill>
                  <a:schemeClr val="tx2">
                    <a:lumMod val="50000"/>
                  </a:schemeClr>
                </a:solidFill>
                <a:latin typeface="Times New Roman" panose="02020603050405020304" pitchFamily="18" charset="0"/>
                <a:cs typeface="Times New Roman" panose="02020603050405020304" pitchFamily="18" charset="0"/>
              </a:rPr>
              <a:t>chạm khắc là điều không đơn giản. </a:t>
            </a:r>
          </a:p>
          <a:p>
            <a:pPr algn="just">
              <a:lnSpc>
                <a:spcPct val="120000"/>
              </a:lnSpc>
            </a:pPr>
            <a:r>
              <a:rPr lang="vi-VN" sz="2000" dirty="0">
                <a:latin typeface="Times New Roman" panose="02020603050405020304" pitchFamily="18" charset="0"/>
                <a:cs typeface="Times New Roman" panose="02020603050405020304" pitchFamily="18" charset="0"/>
              </a:rPr>
              <a:t>Muốn khắc các hoa văn, cần </a:t>
            </a:r>
            <a:r>
              <a:rPr lang="vi-VN" sz="2000" b="1" dirty="0">
                <a:solidFill>
                  <a:schemeClr val="tx2">
                    <a:lumMod val="50000"/>
                  </a:schemeClr>
                </a:solidFill>
                <a:latin typeface="Times New Roman" panose="02020603050405020304" pitchFamily="18" charset="0"/>
                <a:cs typeface="Times New Roman" panose="02020603050405020304" pitchFamily="18" charset="0"/>
              </a:rPr>
              <a:t>phủ lên bề mặt thuỷ tinh </a:t>
            </a:r>
            <a:r>
              <a:rPr lang="vi-VN" sz="2000" dirty="0">
                <a:latin typeface="Times New Roman" panose="02020603050405020304" pitchFamily="18" charset="0"/>
                <a:cs typeface="Times New Roman" panose="02020603050405020304" pitchFamily="18" charset="0"/>
              </a:rPr>
              <a:t>một lớp </a:t>
            </a:r>
            <a:r>
              <a:rPr lang="vi-VN" sz="2000" b="1" dirty="0">
                <a:solidFill>
                  <a:schemeClr val="tx2">
                    <a:lumMod val="50000"/>
                  </a:schemeClr>
                </a:solidFill>
                <a:latin typeface="Times New Roman" panose="02020603050405020304" pitchFamily="18" charset="0"/>
                <a:cs typeface="Times New Roman" panose="02020603050405020304" pitchFamily="18" charset="0"/>
              </a:rPr>
              <a:t>paraffin</a:t>
            </a:r>
            <a:r>
              <a:rPr lang="vi-VN" sz="2000" dirty="0">
                <a:latin typeface="Times New Roman" panose="02020603050405020304" pitchFamily="18" charset="0"/>
                <a:cs typeface="Times New Roman" panose="02020603050405020304" pitchFamily="18" charset="0"/>
              </a:rPr>
              <a:t>, thực hiện chạm khắc các hoa văn lên lớp paraffin, để phần thuỷ tinh cần khắc lộ ra. Nhỏ dung dịch </a:t>
            </a:r>
            <a:r>
              <a:rPr lang="vi-VN" sz="2000" b="1" dirty="0">
                <a:solidFill>
                  <a:schemeClr val="tx2">
                    <a:lumMod val="50000"/>
                  </a:schemeClr>
                </a:solidFill>
                <a:latin typeface="Times New Roman" panose="02020603050405020304" pitchFamily="18" charset="0"/>
                <a:cs typeface="Times New Roman" panose="02020603050405020304" pitchFamily="18" charset="0"/>
              </a:rPr>
              <a:t>hydrofluoric acid </a:t>
            </a:r>
            <a:r>
              <a:rPr lang="vi-VN" sz="2000" dirty="0">
                <a:latin typeface="Times New Roman" panose="02020603050405020304" pitchFamily="18" charset="0"/>
                <a:cs typeface="Times New Roman" panose="02020603050405020304" pitchFamily="18" charset="0"/>
              </a:rPr>
              <a:t>hoặc </a:t>
            </a:r>
            <a:r>
              <a:rPr lang="vi-VN" sz="2000" b="1" dirty="0">
                <a:solidFill>
                  <a:schemeClr val="tx2">
                    <a:lumMod val="50000"/>
                  </a:schemeClr>
                </a:solidFill>
                <a:latin typeface="Times New Roman" panose="02020603050405020304" pitchFamily="18" charset="0"/>
                <a:cs typeface="Times New Roman" panose="02020603050405020304" pitchFamily="18" charset="0"/>
              </a:rPr>
              <a:t>hỗn hợp CaF</a:t>
            </a:r>
            <a:r>
              <a:rPr lang="vi-VN" sz="2000" b="1" baseline="-25000" dirty="0">
                <a:solidFill>
                  <a:schemeClr val="tx2">
                    <a:lumMod val="50000"/>
                  </a:schemeClr>
                </a:solidFill>
                <a:latin typeface="Times New Roman" panose="02020603050405020304" pitchFamily="18" charset="0"/>
                <a:cs typeface="Times New Roman" panose="02020603050405020304" pitchFamily="18" charset="0"/>
              </a:rPr>
              <a:t>2</a:t>
            </a:r>
            <a:r>
              <a:rPr lang="vi-VN" sz="2000" b="1" dirty="0">
                <a:solidFill>
                  <a:schemeClr val="tx2">
                    <a:lumMod val="50000"/>
                  </a:schemeClr>
                </a:solidFill>
                <a:latin typeface="Times New Roman" panose="02020603050405020304" pitchFamily="18" charset="0"/>
                <a:cs typeface="Times New Roman" panose="02020603050405020304" pitchFamily="18" charset="0"/>
              </a:rPr>
              <a:t> và H</a:t>
            </a:r>
            <a:r>
              <a:rPr lang="vi-VN" sz="2000" b="1" baseline="-25000" dirty="0">
                <a:solidFill>
                  <a:schemeClr val="tx2">
                    <a:lumMod val="50000"/>
                  </a:schemeClr>
                </a:solidFill>
                <a:latin typeface="Times New Roman" panose="02020603050405020304" pitchFamily="18" charset="0"/>
                <a:cs typeface="Times New Roman" panose="02020603050405020304" pitchFamily="18" charset="0"/>
              </a:rPr>
              <a:t>2</a:t>
            </a:r>
            <a:r>
              <a:rPr lang="vi-VN" sz="2000" b="1" dirty="0">
                <a:solidFill>
                  <a:schemeClr val="tx2">
                    <a:lumMod val="50000"/>
                  </a:schemeClr>
                </a:solidFill>
                <a:latin typeface="Times New Roman" panose="02020603050405020304" pitchFamily="18" charset="0"/>
                <a:cs typeface="Times New Roman" panose="02020603050405020304" pitchFamily="18" charset="0"/>
              </a:rPr>
              <a:t>SO</a:t>
            </a:r>
            <a:r>
              <a:rPr lang="vi-VN" sz="2000" b="1" baseline="-25000" dirty="0">
                <a:solidFill>
                  <a:schemeClr val="tx2">
                    <a:lumMod val="50000"/>
                  </a:schemeClr>
                </a:solidFill>
                <a:latin typeface="Times New Roman" panose="02020603050405020304" pitchFamily="18" charset="0"/>
                <a:cs typeface="Times New Roman" panose="02020603050405020304" pitchFamily="18" charset="0"/>
              </a:rPr>
              <a:t>4</a:t>
            </a:r>
            <a:r>
              <a:rPr lang="vi-VN" sz="2000" b="1" dirty="0">
                <a:solidFill>
                  <a:schemeClr val="tx2">
                    <a:lumMod val="50000"/>
                  </a:schemeClr>
                </a:solidFill>
                <a:latin typeface="Times New Roman" panose="02020603050405020304" pitchFamily="18" charset="0"/>
                <a:cs typeface="Times New Roman" panose="02020603050405020304" pitchFamily="18" charset="0"/>
              </a:rPr>
              <a:t> đặc</a:t>
            </a:r>
            <a:r>
              <a:rPr lang="vi-VN" sz="2000" b="1"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lên </a:t>
            </a:r>
            <a:r>
              <a:rPr lang="vi-VN" sz="2000" b="1" dirty="0">
                <a:solidFill>
                  <a:schemeClr val="tx2">
                    <a:lumMod val="50000"/>
                  </a:schemeClr>
                </a:solidFill>
                <a:latin typeface="Times New Roman" panose="02020603050405020304" pitchFamily="18" charset="0"/>
                <a:cs typeface="Times New Roman" panose="02020603050405020304" pitchFamily="18" charset="0"/>
              </a:rPr>
              <a:t>lớp paraffin </a:t>
            </a:r>
            <a:r>
              <a:rPr lang="vi-VN" sz="2000" dirty="0">
                <a:latin typeface="Times New Roman" panose="02020603050405020304" pitchFamily="18" charset="0"/>
                <a:cs typeface="Times New Roman" panose="02020603050405020304" pitchFamily="18" charset="0"/>
              </a:rPr>
              <a:t>đó, phần thuỷ tinh cần chạm khắc sẽ </a:t>
            </a:r>
            <a:r>
              <a:rPr lang="vi-VN" sz="2000" b="1" dirty="0">
                <a:solidFill>
                  <a:schemeClr val="tx2">
                    <a:lumMod val="50000"/>
                  </a:schemeClr>
                </a:solidFill>
                <a:latin typeface="Times New Roman" panose="02020603050405020304" pitchFamily="18" charset="0"/>
                <a:cs typeface="Times New Roman" panose="02020603050405020304" pitchFamily="18" charset="0"/>
              </a:rPr>
              <a:t>bị ăn mòn</a:t>
            </a:r>
            <a:r>
              <a:rPr lang="vi-VN" sz="2000" dirty="0">
                <a:latin typeface="Times New Roman" panose="02020603050405020304" pitchFamily="18" charset="0"/>
                <a:cs typeface="Times New Roman" panose="02020603050405020304" pitchFamily="18" charset="0"/>
              </a:rPr>
              <a:t>, tạo nên những hoa văn trên vật dụng cần trang trí.</a:t>
            </a:r>
            <a:endParaRPr lang="en-US" sz="2000" dirty="0">
              <a:latin typeface="Times New Roman" panose="02020603050405020304" pitchFamily="18" charset="0"/>
              <a:cs typeface="Times New Roman" panose="02020603050405020304" pitchFamily="18" charset="0"/>
            </a:endParaRPr>
          </a:p>
        </p:txBody>
      </p:sp>
      <p:pic>
        <p:nvPicPr>
          <p:cNvPr id="5" name="Hình ảnh 4" descr="Ảnh có chứa trong nhà&#10;&#10;Mô tả được tạo tự động">
            <a:extLst>
              <a:ext uri="{FF2B5EF4-FFF2-40B4-BE49-F238E27FC236}">
                <a16:creationId xmlns:a16="http://schemas.microsoft.com/office/drawing/2014/main" id="{450D9A36-2610-4C6D-9083-59596EBA5927}"/>
              </a:ext>
            </a:extLst>
          </p:cNvPr>
          <p:cNvPicPr>
            <a:picLocks noChangeAspect="1"/>
          </p:cNvPicPr>
          <p:nvPr/>
        </p:nvPicPr>
        <p:blipFill>
          <a:blip r:embed="rId3"/>
          <a:stretch>
            <a:fillRect/>
          </a:stretch>
        </p:blipFill>
        <p:spPr>
          <a:xfrm>
            <a:off x="6236342" y="860613"/>
            <a:ext cx="2503074" cy="203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descr="Ảnh có chứa tách, thủy tinh, ly, đồ sứ&#10;&#10;Mô tả được tạo tự động">
            <a:extLst>
              <a:ext uri="{FF2B5EF4-FFF2-40B4-BE49-F238E27FC236}">
                <a16:creationId xmlns:a16="http://schemas.microsoft.com/office/drawing/2014/main" id="{87F10B73-AAF5-4847-B74F-75A58DD7B43E}"/>
              </a:ext>
            </a:extLst>
          </p:cNvPr>
          <p:cNvPicPr>
            <a:picLocks noChangeAspect="1"/>
          </p:cNvPicPr>
          <p:nvPr/>
        </p:nvPicPr>
        <p:blipFill>
          <a:blip r:embed="rId4"/>
          <a:stretch>
            <a:fillRect/>
          </a:stretch>
        </p:blipFill>
        <p:spPr>
          <a:xfrm>
            <a:off x="6262131" y="2898730"/>
            <a:ext cx="2675155" cy="1825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2"/>
                                        </p:tgtEl>
                                        <p:attrNameLst>
                                          <p:attrName>style.visibility</p:attrName>
                                        </p:attrNameLst>
                                      </p:cBhvr>
                                      <p:to>
                                        <p:strVal val="visible"/>
                                      </p:to>
                                    </p:set>
                                    <p:anim calcmode="lin" valueType="num">
                                      <p:cBhvr>
                                        <p:cTn id="12" dur="500" fill="hold"/>
                                        <p:tgtEl>
                                          <p:spTgt spid="782"/>
                                        </p:tgtEl>
                                        <p:attrNameLst>
                                          <p:attrName>ppt_w</p:attrName>
                                        </p:attrNameLst>
                                      </p:cBhvr>
                                      <p:tavLst>
                                        <p:tav tm="0">
                                          <p:val>
                                            <p:fltVal val="0"/>
                                          </p:val>
                                        </p:tav>
                                        <p:tav tm="100000">
                                          <p:val>
                                            <p:strVal val="#ppt_w"/>
                                          </p:val>
                                        </p:tav>
                                      </p:tavLst>
                                    </p:anim>
                                    <p:anim calcmode="lin" valueType="num">
                                      <p:cBhvr>
                                        <p:cTn id="13" dur="500" fill="hold"/>
                                        <p:tgtEl>
                                          <p:spTgt spid="782"/>
                                        </p:tgtEl>
                                        <p:attrNameLst>
                                          <p:attrName>ppt_h</p:attrName>
                                        </p:attrNameLst>
                                      </p:cBhvr>
                                      <p:tavLst>
                                        <p:tav tm="0">
                                          <p:val>
                                            <p:fltVal val="0"/>
                                          </p:val>
                                        </p:tav>
                                        <p:tav tm="100000">
                                          <p:val>
                                            <p:strVal val="#ppt_h"/>
                                          </p:val>
                                        </p:tav>
                                      </p:tavLst>
                                    </p:anim>
                                    <p:animEffect transition="in" filter="fade">
                                      <p:cBhvr>
                                        <p:cTn id="14" dur="500"/>
                                        <p:tgtEl>
                                          <p:spTgt spid="78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4"/>
                                        </p:tgtEl>
                                        <p:attrNameLst>
                                          <p:attrName>style.visibility</p:attrName>
                                        </p:attrNameLst>
                                      </p:cBhvr>
                                      <p:to>
                                        <p:strVal val="visible"/>
                                      </p:to>
                                    </p:set>
                                    <p:anim calcmode="lin" valueType="num">
                                      <p:cBhvr>
                                        <p:cTn id="17" dur="500" fill="hold"/>
                                        <p:tgtEl>
                                          <p:spTgt spid="784"/>
                                        </p:tgtEl>
                                        <p:attrNameLst>
                                          <p:attrName>ppt_w</p:attrName>
                                        </p:attrNameLst>
                                      </p:cBhvr>
                                      <p:tavLst>
                                        <p:tav tm="0">
                                          <p:val>
                                            <p:fltVal val="0"/>
                                          </p:val>
                                        </p:tav>
                                        <p:tav tm="100000">
                                          <p:val>
                                            <p:strVal val="#ppt_w"/>
                                          </p:val>
                                        </p:tav>
                                      </p:tavLst>
                                    </p:anim>
                                    <p:anim calcmode="lin" valueType="num">
                                      <p:cBhvr>
                                        <p:cTn id="18" dur="500" fill="hold"/>
                                        <p:tgtEl>
                                          <p:spTgt spid="784"/>
                                        </p:tgtEl>
                                        <p:attrNameLst>
                                          <p:attrName>ppt_h</p:attrName>
                                        </p:attrNameLst>
                                      </p:cBhvr>
                                      <p:tavLst>
                                        <p:tav tm="0">
                                          <p:val>
                                            <p:fltVal val="0"/>
                                          </p:val>
                                        </p:tav>
                                        <p:tav tm="100000">
                                          <p:val>
                                            <p:strVal val="#ppt_h"/>
                                          </p:val>
                                        </p:tav>
                                      </p:tavLst>
                                    </p:anim>
                                    <p:animEffect transition="in" filter="fade">
                                      <p:cBhvr>
                                        <p:cTn id="19" dur="500"/>
                                        <p:tgtEl>
                                          <p:spTgt spid="78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6"/>
                                        </p:tgtEl>
                                        <p:attrNameLst>
                                          <p:attrName>style.visibility</p:attrName>
                                        </p:attrNameLst>
                                      </p:cBhvr>
                                      <p:to>
                                        <p:strVal val="visible"/>
                                      </p:to>
                                    </p:set>
                                    <p:anim calcmode="lin" valueType="num">
                                      <p:cBhvr>
                                        <p:cTn id="22" dur="500" fill="hold"/>
                                        <p:tgtEl>
                                          <p:spTgt spid="816"/>
                                        </p:tgtEl>
                                        <p:attrNameLst>
                                          <p:attrName>ppt_w</p:attrName>
                                        </p:attrNameLst>
                                      </p:cBhvr>
                                      <p:tavLst>
                                        <p:tav tm="0">
                                          <p:val>
                                            <p:fltVal val="0"/>
                                          </p:val>
                                        </p:tav>
                                        <p:tav tm="100000">
                                          <p:val>
                                            <p:strVal val="#ppt_w"/>
                                          </p:val>
                                        </p:tav>
                                      </p:tavLst>
                                    </p:anim>
                                    <p:anim calcmode="lin" valueType="num">
                                      <p:cBhvr>
                                        <p:cTn id="23" dur="500" fill="hold"/>
                                        <p:tgtEl>
                                          <p:spTgt spid="816"/>
                                        </p:tgtEl>
                                        <p:attrNameLst>
                                          <p:attrName>ppt_h</p:attrName>
                                        </p:attrNameLst>
                                      </p:cBhvr>
                                      <p:tavLst>
                                        <p:tav tm="0">
                                          <p:val>
                                            <p:fltVal val="0"/>
                                          </p:val>
                                        </p:tav>
                                        <p:tav tm="100000">
                                          <p:val>
                                            <p:strVal val="#ppt_h"/>
                                          </p:val>
                                        </p:tav>
                                      </p:tavLst>
                                    </p:anim>
                                    <p:animEffect transition="in" filter="fade">
                                      <p:cBhvr>
                                        <p:cTn id="24" dur="500"/>
                                        <p:tgtEl>
                                          <p:spTgt spid="8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21" presetClass="entr" presetSubtype="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par>
                                <p:cTn id="33" presetID="21"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82" grpId="0" animBg="1"/>
      <p:bldP spid="784" grpId="0"/>
      <p:bldP spid="816"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0F3F3F-640E-4F1F-8DE3-64BDC8D6532A}"/>
              </a:ext>
            </a:extLst>
          </p:cNvPr>
          <p:cNvSpPr>
            <a:spLocks noGrp="1"/>
          </p:cNvSpPr>
          <p:nvPr>
            <p:ph type="title"/>
          </p:nvPr>
        </p:nvSpPr>
        <p:spPr>
          <a:xfrm>
            <a:off x="3748670" y="0"/>
            <a:ext cx="1430710" cy="621871"/>
          </a:xfrm>
        </p:spPr>
        <p:txBody>
          <a:bodyPr/>
          <a:lstStyle/>
          <a:p>
            <a:r>
              <a:rPr lang="en-US" dirty="0">
                <a:solidFill>
                  <a:srgbClr val="7030A0"/>
                </a:solidFill>
                <a:latin typeface="Times New Roman" panose="02020603050405020304" pitchFamily="18" charset="0"/>
                <a:cs typeface="Times New Roman" panose="02020603050405020304" pitchFamily="18" charset="0"/>
              </a:rPr>
              <a:t>VIDEO </a:t>
            </a:r>
          </a:p>
        </p:txBody>
      </p:sp>
      <p:pic>
        <p:nvPicPr>
          <p:cNvPr id="3" name="[TN phổ thông #05] NHẬN BIẾT ION HALIDE TRONG DUNG DỊCH - NĐC Chem Hi-Tech K">
            <a:hlinkClick r:id="" action="ppaction://media"/>
            <a:extLst>
              <a:ext uri="{FF2B5EF4-FFF2-40B4-BE49-F238E27FC236}">
                <a16:creationId xmlns:a16="http://schemas.microsoft.com/office/drawing/2014/main" id="{8FA1C189-761E-419F-8DEF-D2361DAEB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01750"/>
            <a:ext cx="9143999" cy="444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86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0853" y="1494626"/>
            <a:ext cx="6281129" cy="2816809"/>
            <a:chOff x="82620" y="1636027"/>
            <a:chExt cx="6281129" cy="2282272"/>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2620" y="1636027"/>
              <a:ext cx="6281129" cy="2282272"/>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397308" y="2042457"/>
              <a:ext cx="5524814" cy="1478146"/>
            </a:xfrm>
            <a:prstGeom prst="rect">
              <a:avLst/>
            </a:prstGeom>
            <a:noFill/>
          </p:spPr>
          <p:txBody>
            <a:bodyPr wrap="square">
              <a:spAutoFit/>
            </a:bodyPr>
            <a:lstStyle/>
            <a:p>
              <a:pPr algn="just">
                <a:lnSpc>
                  <a:spcPct val="120000"/>
                </a:lnSpc>
              </a:pPr>
              <a:r>
                <a:rPr lang="en-US" sz="2400" b="1" dirty="0">
                  <a:solidFill>
                    <a:srgbClr val="FF0000"/>
                  </a:solidFill>
                  <a:latin typeface="Times New Roman" panose="02020603050405020304" pitchFamily="18" charset="0"/>
                  <a:cs typeface="Times New Roman" panose="02020603050405020304" pitchFamily="18" charset="0"/>
                </a:rPr>
                <a:t>6. </a:t>
              </a:r>
              <a:r>
                <a:rPr lang="vi-VN" sz="2400" dirty="0" err="1">
                  <a:solidFill>
                    <a:schemeClr val="tx1"/>
                  </a:solidFill>
                  <a:latin typeface="Times New Roman" panose="02020603050405020304" pitchFamily="18" charset="0"/>
                  <a:cs typeface="Times New Roman" panose="02020603050405020304" pitchFamily="18" charset="0"/>
                </a:rPr>
                <a:t>Tiến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hành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thí</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nghiệm</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và</a:t>
              </a:r>
              <a:r>
                <a:rPr lang="vi-VN" sz="2400" dirty="0">
                  <a:solidFill>
                    <a:schemeClr val="tx1"/>
                  </a:solidFill>
                  <a:latin typeface="Times New Roman" panose="02020603050405020304" pitchFamily="18" charset="0"/>
                  <a:cs typeface="Times New Roman" panose="02020603050405020304" pitchFamily="18" charset="0"/>
                </a:rPr>
                <a:t> quan </a:t>
              </a:r>
              <a:r>
                <a:rPr lang="vi-VN" sz="2400" dirty="0" err="1">
                  <a:solidFill>
                    <a:schemeClr val="tx1"/>
                  </a:solidFill>
                  <a:latin typeface="Times New Roman" panose="02020603050405020304" pitchFamily="18" charset="0"/>
                  <a:cs typeface="Times New Roman" panose="02020603050405020304" pitchFamily="18" charset="0"/>
                </a:rPr>
                <a:t>sát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hiện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tượng</a:t>
              </a:r>
              <a:r>
                <a:rPr lang="vi-VN" sz="2400" dirty="0">
                  <a:solidFill>
                    <a:schemeClr val="tx1"/>
                  </a:solidFill>
                  <a:latin typeface="Times New Roman" panose="02020603050405020304" pitchFamily="18" charset="0"/>
                  <a:cs typeface="Times New Roman" panose="02020603050405020304" pitchFamily="18" charset="0"/>
                </a:rPr>
                <a:t>. Dựa vào phương trình hoá học của các phản ứng, nêu cách nhận biết các halide ion trong dung dịch.</a:t>
              </a:r>
              <a:endParaRPr lang="en-US" sz="18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33334" y="-1349695"/>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4" name="Picture 3" descr="A picture containing toy, vector graphics&#10;&#10;Description automatically generated">
            <a:extLst>
              <a:ext uri="{FF2B5EF4-FFF2-40B4-BE49-F238E27FC236}">
                <a16:creationId xmlns:a16="http://schemas.microsoft.com/office/drawing/2014/main" id="{C28B4C81-0C24-4FF0-DD32-45196BC2C874}"/>
              </a:ext>
            </a:extLst>
          </p:cNvPr>
          <p:cNvPicPr>
            <a:picLocks noChangeAspect="1"/>
          </p:cNvPicPr>
          <p:nvPr/>
        </p:nvPicPr>
        <p:blipFill>
          <a:blip r:embed="rId5"/>
          <a:stretch>
            <a:fillRect/>
          </a:stretch>
        </p:blipFill>
        <p:spPr>
          <a:xfrm>
            <a:off x="6518383" y="2677885"/>
            <a:ext cx="2625617" cy="2625617"/>
          </a:xfrm>
          <a:prstGeom prst="rect">
            <a:avLst/>
          </a:prstGeom>
        </p:spPr>
      </p:pic>
    </p:spTree>
    <p:extLst>
      <p:ext uri="{BB962C8B-B14F-4D97-AF65-F5344CB8AC3E}">
        <p14:creationId xmlns:p14="http://schemas.microsoft.com/office/powerpoint/2010/main" val="55301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45930" y="1185372"/>
            <a:ext cx="7953703" cy="3139321"/>
          </a:xfrm>
          <a:prstGeom prst="rect">
            <a:avLst/>
          </a:prstGeom>
          <a:noFill/>
        </p:spPr>
        <p:txBody>
          <a:bodyPr wrap="square">
            <a:spAutoFit/>
          </a:bodyPr>
          <a:lstStyle/>
          <a:p>
            <a:pPr latinLnBrk="0"/>
            <a:r>
              <a:rPr lang="vi-VN" sz="2200" b="1" dirty="0" err="1">
                <a:latin typeface="Times New Roman" panose="02020603050405020304" pitchFamily="18" charset="0"/>
                <a:cs typeface="Times New Roman" panose="02020603050405020304" pitchFamily="18" charset="0"/>
              </a:rPr>
              <a:t>Hiện</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tượng</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và</a:t>
            </a:r>
            <a:r>
              <a:rPr lang="vi-VN" sz="2200" b="1" dirty="0">
                <a:latin typeface="Times New Roman" panose="02020603050405020304" pitchFamily="18" charset="0"/>
                <a:cs typeface="Times New Roman" panose="02020603050405020304" pitchFamily="18" charset="0"/>
              </a:rPr>
              <a:t> phương </a:t>
            </a:r>
            <a:r>
              <a:rPr lang="vi-VN" sz="2200" b="1" dirty="0" err="1">
                <a:latin typeface="Times New Roman" panose="02020603050405020304" pitchFamily="18" charset="0"/>
                <a:cs typeface="Times New Roman" panose="02020603050405020304" pitchFamily="18" charset="0"/>
              </a:rPr>
              <a:t>trình</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hóa</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học</a:t>
            </a:r>
            <a:r>
              <a:rPr lang="vi-VN" sz="2200" b="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NaF</a:t>
            </a:r>
            <a:r>
              <a:rPr lang="vi-VN" sz="2200" dirty="0">
                <a:latin typeface="Times New Roman" panose="02020603050405020304" pitchFamily="18" charset="0"/>
                <a:cs typeface="Times New Roman" panose="02020603050405020304" pitchFamily="18" charset="0"/>
              </a:rPr>
              <a:t>: không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tượng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gì</a:t>
            </a:r>
            <a:r>
              <a:rPr lang="vi-VN" sz="2200" dirty="0">
                <a:latin typeface="Times New Roman" panose="02020603050405020304" pitchFamily="18" charset="0"/>
                <a:cs typeface="Times New Roman" panose="02020603050405020304" pitchFamily="18" charset="0"/>
              </a:rPr>
              <a:t>, không </a:t>
            </a:r>
            <a:r>
              <a:rPr lang="vi-VN" sz="2200" dirty="0" err="1">
                <a:latin typeface="Times New Roman" panose="02020603050405020304" pitchFamily="18" charset="0"/>
                <a:cs typeface="Times New Roman" panose="02020603050405020304" pitchFamily="18" charset="0"/>
              </a:rPr>
              <a:t>xảy</a:t>
            </a:r>
            <a:r>
              <a:rPr lang="vi-VN" sz="2200" dirty="0">
                <a:latin typeface="Times New Roman" panose="02020603050405020304" pitchFamily="18" charset="0"/>
                <a:cs typeface="Times New Roman" panose="02020603050405020304" pitchFamily="18" charset="0"/>
              </a:rPr>
              <a:t> ra </a:t>
            </a:r>
            <a:r>
              <a:rPr lang="vi-VN" sz="2200" dirty="0" err="1">
                <a:latin typeface="Times New Roman" panose="02020603050405020304" pitchFamily="18" charset="0"/>
                <a:cs typeface="Times New Roman" panose="02020603050405020304" pitchFamily="18" charset="0"/>
              </a:rPr>
              <a:t>phản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ứng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hóa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học</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NaCl</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trắng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AgCl</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NaCl</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AgCl</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NaBr</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nhạt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AgBr</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NaBr</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AgBr</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NaI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AgI</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NaI</a:t>
            </a:r>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AgI</a:t>
            </a:r>
            <a:r>
              <a:rPr lang="vi-VN" sz="2200" dirty="0">
                <a:latin typeface="Times New Roman" panose="02020603050405020304" pitchFamily="18" charset="0"/>
                <a:cs typeface="Times New Roman" panose="02020603050405020304" pitchFamily="18" charset="0"/>
              </a:rPr>
              <a:t>↓ + NaNO</a:t>
            </a:r>
            <a:r>
              <a:rPr lang="vi-VN" sz="2200" baseline="-25000" dirty="0">
                <a:latin typeface="Times New Roman" panose="02020603050405020304" pitchFamily="18" charset="0"/>
                <a:cs typeface="Times New Roman" panose="02020603050405020304" pitchFamily="18" charset="0"/>
              </a:rPr>
              <a:t>3</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8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150883" y="1500683"/>
            <a:ext cx="7055070" cy="2462213"/>
          </a:xfrm>
          <a:prstGeom prst="rect">
            <a:avLst/>
          </a:prstGeom>
          <a:noFill/>
        </p:spPr>
        <p:txBody>
          <a:bodyPr wrap="square">
            <a:spAutoFit/>
          </a:bodyPr>
          <a:lstStyle/>
          <a:p>
            <a:pPr latinLnBrk="0"/>
            <a:r>
              <a:rPr lang="vi-VN" sz="2200" b="1" dirty="0" err="1">
                <a:latin typeface="Times New Roman" panose="02020603050405020304" pitchFamily="18" charset="0"/>
                <a:cs typeface="Times New Roman" panose="02020603050405020304" pitchFamily="18" charset="0"/>
              </a:rPr>
              <a:t>Cách</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nhận</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biết</a:t>
            </a:r>
            <a:r>
              <a:rPr lang="vi-VN" sz="2200" b="1" dirty="0">
                <a:latin typeface="Times New Roman" panose="02020603050405020304" pitchFamily="18" charset="0"/>
                <a:cs typeface="Times New Roman" panose="02020603050405020304" pitchFamily="18" charset="0"/>
              </a:rPr>
              <a:t> dung </a:t>
            </a:r>
            <a:r>
              <a:rPr lang="vi-VN" sz="2200" b="1" dirty="0" err="1">
                <a:latin typeface="Times New Roman" panose="02020603050405020304" pitchFamily="18" charset="0"/>
                <a:cs typeface="Times New Roman" panose="02020603050405020304" pitchFamily="18" charset="0"/>
              </a:rPr>
              <a:t>dịch</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muối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halide</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Cho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AgNO</a:t>
            </a:r>
            <a:r>
              <a:rPr lang="vi-VN" sz="2200" baseline="-25000" dirty="0">
                <a:latin typeface="Times New Roman" panose="02020603050405020304" pitchFamily="18" charset="0"/>
                <a:cs typeface="Times New Roman" panose="02020603050405020304" pitchFamily="18" charset="0"/>
              </a:rPr>
              <a:t>3</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vào</a:t>
            </a:r>
            <a:r>
              <a:rPr lang="vi-VN" sz="2200" dirty="0">
                <a:latin typeface="Times New Roman" panose="02020603050405020304" pitchFamily="18" charset="0"/>
                <a:cs typeface="Times New Roman" panose="02020603050405020304" pitchFamily="18" charset="0"/>
              </a:rPr>
              <a:t> 4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nghiệm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chứa</a:t>
            </a:r>
            <a:r>
              <a:rPr lang="vi-VN" sz="2200" dirty="0">
                <a:latin typeface="Times New Roman" panose="02020603050405020304" pitchFamily="18" charset="0"/>
                <a:cs typeface="Times New Roman" panose="02020603050405020304" pitchFamily="18" charset="0"/>
              </a:rPr>
              <a:t> 4 dung </a:t>
            </a:r>
            <a:r>
              <a:rPr lang="vi-VN" sz="2200" dirty="0" err="1">
                <a:latin typeface="Times New Roman" panose="02020603050405020304" pitchFamily="18" charset="0"/>
                <a:cs typeface="Times New Roman" panose="02020603050405020304" pitchFamily="18" charset="0"/>
              </a:rPr>
              <a:t>dịch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halide</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từ</a:t>
            </a:r>
            <a:r>
              <a:rPr lang="vi-VN" sz="2200" dirty="0">
                <a:latin typeface="Times New Roman" panose="02020603050405020304" pitchFamily="18" charset="0"/>
                <a:cs typeface="Times New Roman" panose="02020603050405020304" pitchFamily="18" charset="0"/>
              </a:rPr>
              <a:t> F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I)</a:t>
            </a:r>
          </a:p>
          <a:p>
            <a:pPr latinLnBrk="0"/>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không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tượng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gì</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thì</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 F</a:t>
            </a:r>
            <a:r>
              <a:rPr lang="vi-VN" sz="2200" baseline="300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trắng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thì</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Cl</a:t>
            </a:r>
            <a:r>
              <a:rPr lang="vi-VN" sz="2200" baseline="300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nhạt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thì</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Br</a:t>
            </a:r>
            <a:r>
              <a:rPr lang="vi-VN" sz="2200" baseline="300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latinLnBrk="0"/>
            <a:r>
              <a:rPr lang="vi-VN" sz="2200" dirty="0">
                <a:latin typeface="Times New Roman" panose="02020603050405020304" pitchFamily="18" charset="0"/>
                <a:cs typeface="Times New Roman" panose="02020603050405020304" pitchFamily="18" charset="0"/>
              </a:rPr>
              <a:t>   + </a:t>
            </a:r>
            <a:r>
              <a:rPr lang="vi-VN" sz="2200" dirty="0" err="1">
                <a:latin typeface="Times New Roman" panose="02020603050405020304" pitchFamily="18" charset="0"/>
                <a:cs typeface="Times New Roman" panose="02020603050405020304" pitchFamily="18" charset="0"/>
              </a:rPr>
              <a:t>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tủa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vàng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thì</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muối</a:t>
            </a:r>
            <a:r>
              <a:rPr lang="vi-VN" sz="2200" dirty="0">
                <a:latin typeface="Times New Roman" panose="02020603050405020304" pitchFamily="18" charset="0"/>
                <a:cs typeface="Times New Roman" panose="02020603050405020304" pitchFamily="18" charset="0"/>
              </a:rPr>
              <a:t> I</a:t>
            </a:r>
            <a:r>
              <a:rPr lang="vi-VN" sz="2200" baseline="300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5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24394" y="1339786"/>
            <a:ext cx="6918673" cy="3381487"/>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29749" y="1369504"/>
              <a:ext cx="6112126" cy="1218993"/>
            </a:xfrm>
            <a:prstGeom prst="rect">
              <a:avLst/>
            </a:prstGeom>
            <a:noFill/>
          </p:spPr>
          <p:txBody>
            <a:bodyPr wrap="square">
              <a:spAutoFit/>
            </a:bodyPr>
            <a:lstStyle/>
            <a:p>
              <a:pPr algn="just">
                <a:lnSpc>
                  <a:spcPct val="120000"/>
                </a:lnSpc>
              </a:pPr>
              <a:r>
                <a:rPr lang="en-US" sz="2200" dirty="0" err="1">
                  <a:solidFill>
                    <a:schemeClr val="accent5"/>
                  </a:solidFill>
                  <a:latin typeface="Times New Roman" panose="02020603050405020304" pitchFamily="18" charset="0"/>
                  <a:cs typeface="Times New Roman" panose="02020603050405020304" pitchFamily="18" charset="0"/>
                </a:rPr>
                <a:t>Phân</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biệt</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các</a:t>
              </a:r>
              <a:r>
                <a:rPr lang="en-US" sz="2200" dirty="0">
                  <a:solidFill>
                    <a:schemeClr val="accent5"/>
                  </a:solidFill>
                  <a:latin typeface="Times New Roman" panose="02020603050405020304" pitchFamily="18" charset="0"/>
                  <a:cs typeface="Times New Roman" panose="02020603050405020304" pitchFamily="18" charset="0"/>
                </a:rPr>
                <a:t> ion F− , Cl− , Br− </a:t>
              </a:r>
              <a:r>
                <a:rPr lang="en-US" sz="2200" dirty="0" err="1">
                  <a:solidFill>
                    <a:schemeClr val="accent5"/>
                  </a:solidFill>
                  <a:latin typeface="Times New Roman" panose="02020603050405020304" pitchFamily="18" charset="0"/>
                  <a:cs typeface="Times New Roman" panose="02020603050405020304" pitchFamily="18" charset="0"/>
                </a:rPr>
                <a:t>và</a:t>
              </a:r>
              <a:r>
                <a:rPr lang="en-US" sz="2200" dirty="0">
                  <a:solidFill>
                    <a:schemeClr val="accent5"/>
                  </a:solidFill>
                  <a:latin typeface="Times New Roman" panose="02020603050405020304" pitchFamily="18" charset="0"/>
                  <a:cs typeface="Times New Roman" panose="02020603050405020304" pitchFamily="18" charset="0"/>
                </a:rPr>
                <a:t> I− </a:t>
              </a:r>
              <a:r>
                <a:rPr lang="en-US" sz="2200" dirty="0" err="1">
                  <a:solidFill>
                    <a:schemeClr val="accent5"/>
                  </a:solidFill>
                  <a:latin typeface="Times New Roman" panose="02020603050405020304" pitchFamily="18" charset="0"/>
                  <a:cs typeface="Times New Roman" panose="02020603050405020304" pitchFamily="18" charset="0"/>
                </a:rPr>
                <a:t>bằng</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cách</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cho</a:t>
              </a:r>
              <a:r>
                <a:rPr lang="en-US" sz="2200" dirty="0">
                  <a:solidFill>
                    <a:schemeClr val="accent5"/>
                  </a:solidFill>
                  <a:latin typeface="Times New Roman" panose="02020603050405020304" pitchFamily="18" charset="0"/>
                  <a:cs typeface="Times New Roman" panose="02020603050405020304" pitchFamily="18" charset="0"/>
                </a:rPr>
                <a:t> dung </a:t>
              </a:r>
              <a:r>
                <a:rPr lang="en-US" sz="2200" dirty="0" err="1">
                  <a:solidFill>
                    <a:schemeClr val="accent5"/>
                  </a:solidFill>
                  <a:latin typeface="Times New Roman" panose="02020603050405020304" pitchFamily="18" charset="0"/>
                  <a:cs typeface="Times New Roman" panose="02020603050405020304" pitchFamily="18" charset="0"/>
                </a:rPr>
                <a:t>dịch</a:t>
              </a:r>
              <a:r>
                <a:rPr lang="en-US" sz="2200" dirty="0">
                  <a:solidFill>
                    <a:schemeClr val="accent5"/>
                  </a:solidFill>
                  <a:latin typeface="Times New Roman" panose="02020603050405020304" pitchFamily="18" charset="0"/>
                  <a:cs typeface="Times New Roman" panose="02020603050405020304" pitchFamily="18" charset="0"/>
                </a:rPr>
                <a:t> silver nitrate (AgNO</a:t>
              </a:r>
              <a:r>
                <a:rPr lang="en-US" sz="2200" baseline="-25000" dirty="0">
                  <a:solidFill>
                    <a:schemeClr val="accent5"/>
                  </a:solidFill>
                  <a:latin typeface="Times New Roman" panose="02020603050405020304" pitchFamily="18" charset="0"/>
                  <a:cs typeface="Times New Roman" panose="02020603050405020304" pitchFamily="18" charset="0"/>
                </a:rPr>
                <a:t>3</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vào</a:t>
              </a:r>
              <a:r>
                <a:rPr lang="en-US" sz="2200" dirty="0">
                  <a:solidFill>
                    <a:schemeClr val="accent5"/>
                  </a:solidFill>
                  <a:latin typeface="Times New Roman" panose="02020603050405020304" pitchFamily="18" charset="0"/>
                  <a:cs typeface="Times New Roman" panose="02020603050405020304" pitchFamily="18" charset="0"/>
                </a:rPr>
                <a:t> dung </a:t>
              </a:r>
              <a:r>
                <a:rPr lang="en-US" sz="2200" dirty="0" err="1">
                  <a:solidFill>
                    <a:schemeClr val="accent5"/>
                  </a:solidFill>
                  <a:latin typeface="Times New Roman" panose="02020603050405020304" pitchFamily="18" charset="0"/>
                  <a:cs typeface="Times New Roman" panose="02020603050405020304" pitchFamily="18" charset="0"/>
                </a:rPr>
                <a:t>dịch</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muối</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của</a:t>
              </a:r>
              <a:r>
                <a:rPr lang="en-US" sz="2200" dirty="0">
                  <a:solidFill>
                    <a:schemeClr val="accent5"/>
                  </a:solidFill>
                  <a:latin typeface="Times New Roman" panose="02020603050405020304" pitchFamily="18" charset="0"/>
                  <a:cs typeface="Times New Roman" panose="02020603050405020304" pitchFamily="18" charset="0"/>
                </a:rPr>
                <a:t> </a:t>
              </a:r>
              <a:r>
                <a:rPr lang="en-US" sz="2200" dirty="0" err="1">
                  <a:solidFill>
                    <a:schemeClr val="accent5"/>
                  </a:solidFill>
                  <a:latin typeface="Times New Roman" panose="02020603050405020304" pitchFamily="18" charset="0"/>
                  <a:cs typeface="Times New Roman" panose="02020603050405020304" pitchFamily="18" charset="0"/>
                </a:rPr>
                <a:t>chúng</a:t>
              </a:r>
              <a:r>
                <a:rPr lang="en-US" sz="2200" dirty="0">
                  <a:solidFill>
                    <a:schemeClr val="accent5"/>
                  </a:solidFill>
                  <a:latin typeface="Times New Roman" panose="02020603050405020304" pitchFamily="18" charset="0"/>
                  <a:cs typeface="Times New Roman" panose="02020603050405020304" pitchFamily="18" charset="0"/>
                </a:rPr>
                <a:t>.</a:t>
              </a:r>
            </a:p>
          </p:txBody>
        </p:sp>
      </p:grpSp>
      <p:graphicFrame>
        <p:nvGraphicFramePr>
          <p:cNvPr id="2" name="Table 2">
            <a:extLst>
              <a:ext uri="{FF2B5EF4-FFF2-40B4-BE49-F238E27FC236}">
                <a16:creationId xmlns:a16="http://schemas.microsoft.com/office/drawing/2014/main" id="{292BBEB3-17EE-6DF3-7B98-CB9EFCB3D36F}"/>
              </a:ext>
            </a:extLst>
          </p:cNvPr>
          <p:cNvGraphicFramePr>
            <a:graphicFrameLocks noGrp="1"/>
          </p:cNvGraphicFramePr>
          <p:nvPr>
            <p:extLst>
              <p:ext uri="{D42A27DB-BD31-4B8C-83A1-F6EECF244321}">
                <p14:modId xmlns:p14="http://schemas.microsoft.com/office/powerpoint/2010/main" val="502331301"/>
              </p:ext>
            </p:extLst>
          </p:nvPr>
        </p:nvGraphicFramePr>
        <p:xfrm>
          <a:off x="1233997" y="2942199"/>
          <a:ext cx="5898972" cy="1285610"/>
        </p:xfrm>
        <a:graphic>
          <a:graphicData uri="http://schemas.openxmlformats.org/drawingml/2006/table">
            <a:tbl>
              <a:tblPr firstRow="1" bandRow="1">
                <a:tableStyleId>{95BB51AC-FA46-4A8D-A0A0-36F0AC88392D}</a:tableStyleId>
              </a:tblPr>
              <a:tblGrid>
                <a:gridCol w="1469990">
                  <a:extLst>
                    <a:ext uri="{9D8B030D-6E8A-4147-A177-3AD203B41FA5}">
                      <a16:colId xmlns:a16="http://schemas.microsoft.com/office/drawing/2014/main" val="736864102"/>
                    </a:ext>
                  </a:extLst>
                </a:gridCol>
                <a:gridCol w="1479496">
                  <a:extLst>
                    <a:ext uri="{9D8B030D-6E8A-4147-A177-3AD203B41FA5}">
                      <a16:colId xmlns:a16="http://schemas.microsoft.com/office/drawing/2014/main" val="1471982205"/>
                    </a:ext>
                  </a:extLst>
                </a:gridCol>
                <a:gridCol w="1474743">
                  <a:extLst>
                    <a:ext uri="{9D8B030D-6E8A-4147-A177-3AD203B41FA5}">
                      <a16:colId xmlns:a16="http://schemas.microsoft.com/office/drawing/2014/main" val="989933748"/>
                    </a:ext>
                  </a:extLst>
                </a:gridCol>
                <a:gridCol w="1474743">
                  <a:extLst>
                    <a:ext uri="{9D8B030D-6E8A-4147-A177-3AD203B41FA5}">
                      <a16:colId xmlns:a16="http://schemas.microsoft.com/office/drawing/2014/main" val="4054294590"/>
                    </a:ext>
                  </a:extLst>
                </a:gridCol>
              </a:tblGrid>
              <a:tr h="362365">
                <a:tc>
                  <a:txBody>
                    <a:bodyPr/>
                    <a:lstStyle/>
                    <a:p>
                      <a:r>
                        <a:rPr lang="en-US" sz="1800" dirty="0">
                          <a:solidFill>
                            <a:schemeClr val="accent5"/>
                          </a:solidFill>
                          <a:latin typeface="Times New Roman" panose="02020603050405020304" pitchFamily="18" charset="0"/>
                          <a:cs typeface="Times New Roman" panose="02020603050405020304" pitchFamily="18" charset="0"/>
                        </a:rPr>
                        <a:t>F</a:t>
                      </a:r>
                      <a:r>
                        <a:rPr lang="en-US" sz="1800" baseline="30000" dirty="0">
                          <a:solidFill>
                            <a:schemeClr val="accent5"/>
                          </a:solidFill>
                        </a:rPr>
                        <a:t>-</a:t>
                      </a:r>
                    </a:p>
                  </a:txBody>
                  <a:tcPr/>
                </a:tc>
                <a:tc>
                  <a:txBody>
                    <a:bodyPr/>
                    <a:lstStyle/>
                    <a:p>
                      <a:r>
                        <a:rPr lang="en-US" sz="1800" dirty="0">
                          <a:solidFill>
                            <a:schemeClr val="accent5"/>
                          </a:solidFill>
                          <a:latin typeface="Times New Roman" panose="02020603050405020304" pitchFamily="18" charset="0"/>
                          <a:cs typeface="Times New Roman" panose="02020603050405020304" pitchFamily="18" charset="0"/>
                        </a:rPr>
                        <a:t>Cl</a:t>
                      </a:r>
                      <a:r>
                        <a:rPr lang="en-US" sz="1800" baseline="30000" dirty="0">
                          <a:solidFill>
                            <a:schemeClr val="accent5"/>
                          </a:solidFill>
                        </a:rPr>
                        <a:t>-</a:t>
                      </a:r>
                    </a:p>
                  </a:txBody>
                  <a:tcPr/>
                </a:tc>
                <a:tc>
                  <a:txBody>
                    <a:bodyPr/>
                    <a:lstStyle/>
                    <a:p>
                      <a:r>
                        <a:rPr lang="en-US" sz="1800" dirty="0">
                          <a:solidFill>
                            <a:schemeClr val="accent5"/>
                          </a:solidFill>
                          <a:latin typeface="Times New Roman" panose="02020603050405020304" pitchFamily="18" charset="0"/>
                          <a:cs typeface="Times New Roman" panose="02020603050405020304" pitchFamily="18" charset="0"/>
                        </a:rPr>
                        <a:t>Br</a:t>
                      </a:r>
                      <a:r>
                        <a:rPr lang="en-US" sz="1800" baseline="30000" dirty="0">
                          <a:solidFill>
                            <a:schemeClr val="accent5"/>
                          </a:solidFill>
                        </a:rPr>
                        <a:t>-</a:t>
                      </a:r>
                    </a:p>
                  </a:txBody>
                  <a:tcPr/>
                </a:tc>
                <a:tc>
                  <a:txBody>
                    <a:bodyPr/>
                    <a:lstStyle/>
                    <a:p>
                      <a:r>
                        <a:rPr lang="en-US" sz="1800" dirty="0">
                          <a:solidFill>
                            <a:schemeClr val="accent5"/>
                          </a:solidFill>
                          <a:latin typeface="Times New Roman" panose="02020603050405020304" pitchFamily="18" charset="0"/>
                          <a:cs typeface="Times New Roman" panose="02020603050405020304" pitchFamily="18" charset="0"/>
                        </a:rPr>
                        <a:t>I</a:t>
                      </a:r>
                      <a:r>
                        <a:rPr lang="en-US" sz="1800" baseline="30000" dirty="0">
                          <a:solidFill>
                            <a:schemeClr val="accent5"/>
                          </a:solidFill>
                        </a:rPr>
                        <a:t>-</a:t>
                      </a:r>
                    </a:p>
                  </a:txBody>
                  <a:tcPr/>
                </a:tc>
                <a:extLst>
                  <a:ext uri="{0D108BD9-81ED-4DB2-BD59-A6C34878D82A}">
                    <a16:rowId xmlns:a16="http://schemas.microsoft.com/office/drawing/2014/main" val="3687240749"/>
                  </a:ext>
                </a:extLst>
              </a:tr>
              <a:tr h="9198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5"/>
                          </a:solidFill>
                          <a:latin typeface="Times New Roman" panose="02020603050405020304" pitchFamily="18" charset="0"/>
                          <a:cs typeface="Times New Roman" panose="02020603050405020304" pitchFamily="18" charset="0"/>
                        </a:rPr>
                        <a:t>Không</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hiện</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tượng</a:t>
                      </a:r>
                      <a:endParaRPr lang="en-US" sz="1800" dirty="0">
                        <a:solidFill>
                          <a:schemeClr val="accent5"/>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5"/>
                          </a:solidFill>
                          <a:latin typeface="Times New Roman" panose="02020603050405020304" pitchFamily="18" charset="0"/>
                          <a:cs typeface="Times New Roman" panose="02020603050405020304" pitchFamily="18" charset="0"/>
                        </a:rPr>
                        <a:t>Kết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tủa</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trắng</a:t>
                      </a:r>
                      <a:r>
                        <a:rPr lang="en-US" sz="1800" dirty="0">
                          <a:solidFill>
                            <a:schemeClr val="accent5"/>
                          </a:solidFill>
                          <a:latin typeface="Times New Roman" panose="02020603050405020304" pitchFamily="18" charset="0"/>
                          <a:cs typeface="Times New Roman" panose="02020603050405020304" pitchFamily="18" charset="0"/>
                        </a:rPr>
                        <a:t>(AgCl)</a:t>
                      </a:r>
                    </a:p>
                  </a:txBody>
                  <a:tcPr/>
                </a:tc>
                <a:tc>
                  <a:txBody>
                    <a:bodyPr/>
                    <a:lstStyle/>
                    <a:p>
                      <a:r>
                        <a:rPr lang="en-US" sz="1800" dirty="0" err="1">
                          <a:solidFill>
                            <a:schemeClr val="accent5"/>
                          </a:solidFill>
                          <a:latin typeface="Times New Roman" panose="02020603050405020304" pitchFamily="18" charset="0"/>
                          <a:cs typeface="Times New Roman" panose="02020603050405020304" pitchFamily="18" charset="0"/>
                        </a:rPr>
                        <a:t>Kết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tủa</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màu</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vàng</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nhạt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AgBr</a:t>
                      </a:r>
                      <a:r>
                        <a:rPr lang="en-US" sz="1800" dirty="0">
                          <a:solidFill>
                            <a:schemeClr val="accent5"/>
                          </a:solidFill>
                          <a:latin typeface="Times New Roman" panose="02020603050405020304" pitchFamily="18" charset="0"/>
                          <a:cs typeface="Times New Roman" panose="02020603050405020304" pitchFamily="18" charset="0"/>
                        </a:rPr>
                        <a:t>)</a:t>
                      </a:r>
                    </a:p>
                  </a:txBody>
                  <a:tcPr/>
                </a:tc>
                <a:tc>
                  <a:txBody>
                    <a:bodyPr/>
                    <a:lstStyle/>
                    <a:p>
                      <a:r>
                        <a:rPr lang="en-US" sz="1800" dirty="0" err="1">
                          <a:solidFill>
                            <a:schemeClr val="accent5"/>
                          </a:solidFill>
                          <a:latin typeface="Times New Roman" panose="02020603050405020304" pitchFamily="18" charset="0"/>
                          <a:cs typeface="Times New Roman" panose="02020603050405020304" pitchFamily="18" charset="0"/>
                        </a:rPr>
                        <a:t>Kết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tủa</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màu</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vàng</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AgI</a:t>
                      </a:r>
                      <a:r>
                        <a:rPr lang="en-US" sz="1800" dirty="0">
                          <a:solidFill>
                            <a:schemeClr val="accent5"/>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75571248"/>
                  </a:ext>
                </a:extLst>
              </a:tr>
            </a:tbl>
          </a:graphicData>
        </a:graphic>
      </p:graphicFrame>
      <p:grpSp>
        <p:nvGrpSpPr>
          <p:cNvPr id="39" name="Graphic 10">
            <a:extLst>
              <a:ext uri="{FF2B5EF4-FFF2-40B4-BE49-F238E27FC236}">
                <a16:creationId xmlns:a16="http://schemas.microsoft.com/office/drawing/2014/main" id="{A86E883A-3941-E5C4-420F-B3130598CC7C}"/>
              </a:ext>
            </a:extLst>
          </p:cNvPr>
          <p:cNvGrpSpPr/>
          <p:nvPr/>
        </p:nvGrpSpPr>
        <p:grpSpPr>
          <a:xfrm>
            <a:off x="6897188" y="2489343"/>
            <a:ext cx="2151839" cy="2653176"/>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1244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Times New Roman" panose="02020603050405020304" pitchFamily="18" charset="0"/>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grpSp>
        <p:nvGrpSpPr>
          <p:cNvPr id="2" name="Group 1">
            <a:extLst>
              <a:ext uri="{FF2B5EF4-FFF2-40B4-BE49-F238E27FC236}">
                <a16:creationId xmlns:a16="http://schemas.microsoft.com/office/drawing/2014/main" id="{007D4B12-3F65-FD81-A043-24F312965BF1}"/>
              </a:ext>
            </a:extLst>
          </p:cNvPr>
          <p:cNvGrpSpPr/>
          <p:nvPr/>
        </p:nvGrpSpPr>
        <p:grpSpPr>
          <a:xfrm>
            <a:off x="513266" y="1798466"/>
            <a:ext cx="7932461" cy="2898751"/>
            <a:chOff x="513266" y="1798466"/>
            <a:chExt cx="7932461" cy="2898751"/>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513266" y="1798466"/>
              <a:ext cx="7932461" cy="2898751"/>
              <a:chOff x="255976" y="1652781"/>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255976" y="1652781"/>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554158" y="2046410"/>
                <a:ext cx="4446485" cy="1951496"/>
              </a:xfrm>
              <a:prstGeom prst="rect">
                <a:avLst/>
              </a:prstGeom>
              <a:noFill/>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Nêu </a:t>
                </a:r>
                <a:r>
                  <a:rPr lang="vi-VN" sz="2800" dirty="0" err="1">
                    <a:latin typeface="Times New Roman" panose="02020603050405020304" pitchFamily="18" charset="0"/>
                    <a:cs typeface="Times New Roman" panose="02020603050405020304" pitchFamily="18" charset="0"/>
                  </a:rPr>
                  <a:t>cách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biết</a:t>
                </a:r>
                <a:r>
                  <a:rPr lang="vi-VN" sz="2800" dirty="0">
                    <a:latin typeface="Times New Roman" panose="02020603050405020304" pitchFamily="18" charset="0"/>
                    <a:cs typeface="Times New Roman" panose="02020603050405020304" pitchFamily="18" charset="0"/>
                  </a:rPr>
                  <a:t> 2 dung </a:t>
                </a:r>
                <a:r>
                  <a:rPr lang="vi-VN" sz="2800" dirty="0" err="1">
                    <a:latin typeface="Times New Roman" panose="02020603050405020304" pitchFamily="18" charset="0"/>
                    <a:cs typeface="Times New Roman" panose="02020603050405020304" pitchFamily="18" charset="0"/>
                  </a:rPr>
                  <a:t>dịch</a:t>
                </a:r>
                <a:r>
                  <a:rPr lang="vi-VN" sz="2800" dirty="0">
                    <a:latin typeface="Times New Roman" panose="02020603050405020304" pitchFamily="18" charset="0"/>
                    <a:cs typeface="Times New Roman" panose="02020603050405020304" pitchFamily="18" charset="0"/>
                  </a:rPr>
                  <a:t> CaCl</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NaNO</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 </a:t>
                </a:r>
                <a:r>
                  <a:rPr lang="vi-VN" sz="2800" dirty="0" err="1">
                    <a:latin typeface="Times New Roman" panose="02020603050405020304" pitchFamily="18" charset="0"/>
                    <a:cs typeface="Times New Roman" panose="02020603050405020304" pitchFamily="18" charset="0"/>
                  </a:rPr>
                  <a:t>viết</a:t>
                </a:r>
                <a:r>
                  <a:rPr lang="vi-VN" sz="2800" dirty="0">
                    <a:latin typeface="Times New Roman" panose="02020603050405020304" pitchFamily="18" charset="0"/>
                    <a:cs typeface="Times New Roman" panose="02020603050405020304" pitchFamily="18" charset="0"/>
                  </a:rPr>
                  <a:t> phương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hoá</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phản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ứng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xảy</a:t>
                </a:r>
                <a:r>
                  <a:rPr lang="vi-VN" sz="2800" dirty="0">
                    <a:latin typeface="Times New Roman" panose="02020603050405020304" pitchFamily="18" charset="0"/>
                    <a:cs typeface="Times New Roman" panose="02020603050405020304" pitchFamily="18" charset="0"/>
                  </a:rPr>
                  <a:t> ra.</a:t>
                </a:r>
                <a:endParaRPr lang="en-US" sz="2000" dirty="0">
                  <a:solidFill>
                    <a:schemeClr val="tx2">
                      <a:lumMod val="50000"/>
                    </a:schemeClr>
                  </a:solidFill>
                  <a:latin typeface="Times New Roman" panose="02020603050405020304" pitchFamily="18" charset="0"/>
                  <a:cs typeface="Times New Roman" panose="02020603050405020304" pitchFamily="18" charset="0"/>
                </a:endParaRPr>
              </a:p>
            </p:txBody>
          </p:sp>
        </p:grpSp>
        <p:pic>
          <p:nvPicPr>
            <p:cNvPr id="13" name="Picture 12" descr="Icon&#10;&#10;Description automatically generated">
              <a:extLst>
                <a:ext uri="{FF2B5EF4-FFF2-40B4-BE49-F238E27FC236}">
                  <a16:creationId xmlns:a16="http://schemas.microsoft.com/office/drawing/2014/main" id="{A7391F5E-CF07-356D-632A-06DFB4F421C7}"/>
                </a:ext>
              </a:extLst>
            </p:cNvPr>
            <p:cNvPicPr>
              <a:picLocks noChangeAspect="1"/>
            </p:cNvPicPr>
            <p:nvPr/>
          </p:nvPicPr>
          <p:blipFill>
            <a:blip r:embed="rId5"/>
            <a:stretch>
              <a:fillRect/>
            </a:stretch>
          </p:blipFill>
          <p:spPr>
            <a:xfrm>
              <a:off x="6001192" y="3392864"/>
              <a:ext cx="1183380" cy="1183380"/>
            </a:xfrm>
            <a:prstGeom prst="rect">
              <a:avLst/>
            </a:prstGeom>
          </p:spPr>
        </p:pic>
      </p:grpSp>
    </p:spTree>
    <p:extLst>
      <p:ext uri="{BB962C8B-B14F-4D97-AF65-F5344CB8AC3E}">
        <p14:creationId xmlns:p14="http://schemas.microsoft.com/office/powerpoint/2010/main" val="24961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150883" y="1500683"/>
            <a:ext cx="7055070" cy="2308324"/>
          </a:xfrm>
          <a:prstGeom prst="rect">
            <a:avLst/>
          </a:prstGeom>
          <a:noFill/>
        </p:spPr>
        <p:txBody>
          <a:bodyPr wrap="square">
            <a:spAutoFit/>
          </a:bodyPr>
          <a:lstStyle/>
          <a:p>
            <a:pPr latinLnBrk="0"/>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2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CaCl</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NaNO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2 </a:t>
            </a:r>
            <a:r>
              <a:rPr lang="vi-VN" sz="2400" dirty="0" err="1">
                <a:latin typeface="Times New Roman" panose="02020603050405020304" pitchFamily="18" charset="0"/>
                <a:cs typeface="Times New Roman" panose="02020603050405020304" pitchFamily="18" charset="0"/>
              </a:rPr>
              <a:t>ống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nghiệm</a:t>
            </a:r>
            <a:r>
              <a:rPr lang="vi-VN" sz="2400" dirty="0">
                <a:latin typeface="Times New Roman" panose="02020603050405020304" pitchFamily="18" charset="0"/>
                <a:cs typeface="Times New Roman" panose="02020603050405020304" pitchFamily="18" charset="0"/>
              </a:rPr>
              <a:t>:</a:t>
            </a:r>
          </a:p>
          <a:p>
            <a:pPr latinLnBrk="0"/>
            <a:r>
              <a:rPr lang="vi-VN" sz="2400" dirty="0">
                <a:latin typeface="Times New Roman" panose="02020603050405020304" pitchFamily="18" charset="0"/>
                <a:cs typeface="Times New Roman" panose="02020603050405020304" pitchFamily="18" charset="0"/>
              </a:rPr>
              <a:t>   + </a:t>
            </a:r>
            <a:r>
              <a:rPr lang="vi-VN" sz="2400" dirty="0" err="1">
                <a:latin typeface="Times New Roman" panose="02020603050405020304" pitchFamily="18" charset="0"/>
                <a:cs typeface="Times New Roman" panose="02020603050405020304" pitchFamily="18" charset="0"/>
              </a:rPr>
              <a:t>Mỗi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ống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nghiệm</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khoảng</a:t>
            </a:r>
            <a:r>
              <a:rPr lang="vi-VN" sz="2400" dirty="0">
                <a:latin typeface="Times New Roman" panose="02020603050405020304" pitchFamily="18" charset="0"/>
                <a:cs typeface="Times New Roman" panose="02020603050405020304" pitchFamily="18" charset="0"/>
              </a:rPr>
              <a:t> 2 </a:t>
            </a:r>
            <a:r>
              <a:rPr lang="vi-VN" sz="2400" dirty="0" err="1">
                <a:latin typeface="Times New Roman" panose="02020603050405020304" pitchFamily="18" charset="0"/>
                <a:cs typeface="Times New Roman" panose="02020603050405020304" pitchFamily="18" charset="0"/>
              </a:rPr>
              <a:t>mL</a:t>
            </a:r>
            <a:r>
              <a:rPr lang="vi-VN" sz="2400" dirty="0">
                <a:latin typeface="Times New Roman" panose="02020603050405020304" pitchFamily="18" charset="0"/>
                <a:cs typeface="Times New Roman" panose="02020603050405020304" pitchFamily="18" charset="0"/>
              </a:rPr>
              <a:t> AgNO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Ống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nghiệm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xuất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kết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trắng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CaCl</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ống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nghiệm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nào</a:t>
            </a:r>
            <a:r>
              <a:rPr lang="vi-VN" sz="2400" dirty="0">
                <a:latin typeface="Times New Roman" panose="02020603050405020304" pitchFamily="18" charset="0"/>
                <a:cs typeface="Times New Roman" panose="02020603050405020304" pitchFamily="18" charset="0"/>
              </a:rPr>
              <a:t> không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tượng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NaNO</a:t>
            </a:r>
            <a:r>
              <a:rPr lang="vi-VN" sz="2400" baseline="-25000" dirty="0">
                <a:latin typeface="Times New Roman" panose="02020603050405020304" pitchFamily="18" charset="0"/>
                <a:cs typeface="Times New Roman" panose="02020603050405020304" pitchFamily="18" charset="0"/>
              </a:rPr>
              <a:t>3</a:t>
            </a:r>
            <a:endParaRPr lang="vi-VN" sz="2400" dirty="0">
              <a:latin typeface="Times New Roman" panose="02020603050405020304" pitchFamily="18" charset="0"/>
              <a:cs typeface="Times New Roman" panose="02020603050405020304" pitchFamily="18" charset="0"/>
            </a:endParaRPr>
          </a:p>
          <a:p>
            <a:pPr latinLnBrk="0"/>
            <a:r>
              <a:rPr lang="vi-VN" sz="2400" dirty="0">
                <a:latin typeface="Times New Roman" panose="02020603050405020304" pitchFamily="18" charset="0"/>
                <a:cs typeface="Times New Roman" panose="02020603050405020304" pitchFamily="18" charset="0"/>
              </a:rPr>
              <a:t>CaCl</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+ 2AgNO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 2AgCl↓ + Ca(NO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a:t>
            </a:r>
            <a:r>
              <a:rPr lang="vi-VN" sz="2400" baseline="-25000" dirty="0">
                <a:latin typeface="Times New Roman" panose="02020603050405020304" pitchFamily="18" charset="0"/>
                <a:cs typeface="Times New Roman" panose="02020603050405020304" pitchFamily="18" charset="0"/>
              </a:rPr>
              <a:t>2</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32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18662" y="2433918"/>
            <a:ext cx="5271169"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33CC33"/>
                </a:solidFill>
                <a:latin typeface="Times New Roman" panose="02020603050405020304" pitchFamily="18" charset="0"/>
                <a:cs typeface="Times New Roman" panose="02020603050405020304" pitchFamily="18" charset="0"/>
              </a:rPr>
              <a:t>ỨNG DỤNG CỦA CÁC HYDROGEN HALIDE</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a:t>
            </a:r>
            <a:r>
              <a:rPr lang="vi-VN" dirty="0">
                <a:latin typeface="Times New Roman" panose="02020603050405020304" pitchFamily="18" charset="0"/>
                <a:cs typeface="Times New Roman" panose="02020603050405020304" pitchFamily="18" charset="0"/>
              </a:rPr>
              <a:t>5</a:t>
            </a:r>
            <a:endParaRPr dirty="0">
              <a:latin typeface="Times New Roman" panose="02020603050405020304" pitchFamily="18" charset="0"/>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821790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ứng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dụng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hydrogen halide</a:t>
              </a:r>
              <a:endParaRPr lang="en-US" sz="1800" b="1" dirty="0">
                <a:solidFill>
                  <a:schemeClr val="accent5"/>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FB802168-189F-7E6C-15B4-549ACA8824E2}"/>
              </a:ext>
            </a:extLst>
          </p:cNvPr>
          <p:cNvGrpSpPr/>
          <p:nvPr/>
        </p:nvGrpSpPr>
        <p:grpSpPr>
          <a:xfrm>
            <a:off x="164716" y="945496"/>
            <a:ext cx="8858260" cy="3974387"/>
            <a:chOff x="164716" y="945496"/>
            <a:chExt cx="8858260" cy="3974387"/>
          </a:xfrm>
        </p:grpSpPr>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1275734"/>
            </a:xfrm>
            <a:prstGeom prst="rect">
              <a:avLst/>
            </a:prstGeom>
            <a:noFill/>
          </p:spPr>
          <p:txBody>
            <a:bodyPr wrap="square">
              <a:spAutoFit/>
            </a:bodyPr>
            <a:lstStyle/>
            <a:p>
              <a:pPr algn="just">
                <a:lnSpc>
                  <a:spcPct val="120000"/>
                </a:lnSpc>
              </a:pPr>
              <a:r>
                <a:rPr lang="vi-VN" sz="2200" b="1" dirty="0" err="1">
                  <a:solidFill>
                    <a:schemeClr val="accent2"/>
                  </a:solidFill>
                  <a:latin typeface="Times New Roman" panose="02020603050405020304" pitchFamily="18" charset="0"/>
                  <a:cs typeface="Times New Roman" panose="02020603050405020304" pitchFamily="18" charset="0"/>
                </a:rPr>
                <a:t>Hydrogen</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b="1" dirty="0" err="1">
                  <a:solidFill>
                    <a:schemeClr val="accent2"/>
                  </a:solidFill>
                  <a:latin typeface="Times New Roman" panose="02020603050405020304" pitchFamily="18" charset="0"/>
                  <a:cs typeface="Times New Roman" panose="02020603050405020304" pitchFamily="18" charset="0"/>
                </a:rPr>
                <a:t>fluoride</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Dùng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để</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tẩy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cặn</a:t>
              </a:r>
              <a:r>
                <a:rPr lang="vi-VN" sz="2200" dirty="0">
                  <a:latin typeface="Times New Roman" panose="02020603050405020304" pitchFamily="18" charset="0"/>
                  <a:cs typeface="Times New Roman" panose="02020603050405020304" pitchFamily="18" charset="0"/>
                </a:rPr>
                <a:t> trong </a:t>
              </a: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thiết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bị</a:t>
              </a:r>
              <a:r>
                <a:rPr lang="vi-VN" sz="2200" dirty="0">
                  <a:latin typeface="Times New Roman" panose="02020603050405020304" pitchFamily="18" charset="0"/>
                  <a:cs typeface="Times New Roman" panose="02020603050405020304" pitchFamily="18" charset="0"/>
                </a:rPr>
                <a:t> trao </a:t>
              </a:r>
              <a:r>
                <a:rPr lang="vi-VN" sz="2200" dirty="0" err="1">
                  <a:latin typeface="Times New Roman" panose="02020603050405020304" pitchFamily="18" charset="0"/>
                  <a:cs typeface="Times New Roman" panose="02020603050405020304" pitchFamily="18" charset="0"/>
                </a:rPr>
                <a:t>đổi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nhiệt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xúc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tác</a:t>
              </a:r>
              <a:r>
                <a:rPr lang="vi-VN" sz="2200" dirty="0">
                  <a:latin typeface="Times New Roman" panose="02020603050405020304" pitchFamily="18" charset="0"/>
                  <a:cs typeface="Times New Roman" panose="02020603050405020304" pitchFamily="18" charset="0"/>
                </a:rPr>
                <a:t> trong </a:t>
              </a:r>
              <a:r>
                <a:rPr lang="vi-VN" sz="2200" dirty="0" err="1">
                  <a:latin typeface="Times New Roman" panose="02020603050405020304" pitchFamily="18" charset="0"/>
                  <a:cs typeface="Times New Roman" panose="02020603050405020304" pitchFamily="18" charset="0"/>
                </a:rPr>
                <a:t>nhà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máy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lọc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dầu</a:t>
              </a:r>
              <a:r>
                <a:rPr lang="vi-VN" sz="2200" dirty="0">
                  <a:latin typeface="Times New Roman" panose="02020603050405020304" pitchFamily="18" charset="0"/>
                  <a:cs typeface="Times New Roman" panose="02020603050405020304" pitchFamily="18" charset="0"/>
                </a:rPr>
                <a:t>, công </a:t>
              </a:r>
              <a:r>
                <a:rPr lang="vi-VN" sz="2200" dirty="0" err="1">
                  <a:latin typeface="Times New Roman" panose="02020603050405020304" pitchFamily="18" charset="0"/>
                  <a:cs typeface="Times New Roman" panose="02020603050405020304" pitchFamily="18" charset="0"/>
                </a:rPr>
                <a:t>nghệ</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giàu</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uranium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phẩm</a:t>
              </a:r>
              <a:r>
                <a:rPr lang="vi-VN" sz="2200" dirty="0">
                  <a:latin typeface="Times New Roman" panose="02020603050405020304" pitchFamily="18" charset="0"/>
                  <a:cs typeface="Times New Roman" panose="02020603050405020304" pitchFamily="18" charset="0"/>
                </a:rPr>
                <a:t>, …</a:t>
              </a:r>
            </a:p>
          </p:txBody>
        </p:sp>
        <p:pic>
          <p:nvPicPr>
            <p:cNvPr id="3" name="Picture 2" descr="Icon&#10;&#10;Description automatically generated">
              <a:extLst>
                <a:ext uri="{FF2B5EF4-FFF2-40B4-BE49-F238E27FC236}">
                  <a16:creationId xmlns:a16="http://schemas.microsoft.com/office/drawing/2014/main" id="{9D83F0A1-1A06-5DA5-5B46-E40B1290703E}"/>
                </a:ext>
              </a:extLst>
            </p:cNvPr>
            <p:cNvPicPr>
              <a:picLocks noChangeAspect="1"/>
            </p:cNvPicPr>
            <p:nvPr/>
          </p:nvPicPr>
          <p:blipFill>
            <a:blip r:embed="rId3"/>
            <a:stretch>
              <a:fillRect/>
            </a:stretch>
          </p:blipFill>
          <p:spPr>
            <a:xfrm>
              <a:off x="1128065" y="2716919"/>
              <a:ext cx="2202964" cy="2202964"/>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EC6878E6-0430-8A26-636D-F727E364B98E}"/>
                </a:ext>
              </a:extLst>
            </p:cNvPr>
            <p:cNvPicPr>
              <a:picLocks noChangeAspect="1"/>
            </p:cNvPicPr>
            <p:nvPr/>
          </p:nvPicPr>
          <p:blipFill>
            <a:blip r:embed="rId4"/>
            <a:stretch>
              <a:fillRect/>
            </a:stretch>
          </p:blipFill>
          <p:spPr>
            <a:xfrm>
              <a:off x="4437209" y="2198645"/>
              <a:ext cx="2721238" cy="2721238"/>
            </a:xfrm>
            <a:prstGeom prst="rect">
              <a:avLst/>
            </a:prstGeom>
          </p:spPr>
        </p:pic>
      </p:grpSp>
    </p:spTree>
    <p:extLst>
      <p:ext uri="{BB962C8B-B14F-4D97-AF65-F5344CB8AC3E}">
        <p14:creationId xmlns:p14="http://schemas.microsoft.com/office/powerpoint/2010/main" val="51462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ứng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dụng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hydrogen halide</a:t>
              </a:r>
              <a:endParaRPr lang="en-US" sz="1800" b="1" dirty="0">
                <a:solidFill>
                  <a:schemeClr val="accent5"/>
                </a:solidFill>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869469"/>
          </a:xfrm>
          <a:prstGeom prst="rect">
            <a:avLst/>
          </a:prstGeom>
          <a:noFill/>
        </p:spPr>
        <p:txBody>
          <a:bodyPr wrap="square">
            <a:spAutoFit/>
          </a:bodyPr>
          <a:lstStyle/>
          <a:p>
            <a:pPr algn="just">
              <a:lnSpc>
                <a:spcPct val="120000"/>
              </a:lnSpc>
            </a:pPr>
            <a:r>
              <a:rPr lang="vi-VN" sz="2200" b="1" dirty="0" err="1">
                <a:solidFill>
                  <a:schemeClr val="accent2"/>
                </a:solidFill>
                <a:latin typeface="Times New Roman" panose="02020603050405020304" pitchFamily="18" charset="0"/>
                <a:cs typeface="Times New Roman" panose="02020603050405020304" pitchFamily="18" charset="0"/>
              </a:rPr>
              <a:t>Hydrogen</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b="1" dirty="0" err="1">
                <a:solidFill>
                  <a:schemeClr val="accent2"/>
                </a:solidFill>
                <a:latin typeface="Times New Roman" panose="02020603050405020304" pitchFamily="18" charset="0"/>
                <a:cs typeface="Times New Roman" panose="02020603050405020304" pitchFamily="18" charset="0"/>
              </a:rPr>
              <a:t>chloride</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Dùng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để</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loại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bỏ</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gỉ</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thép</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tẩy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rửa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nhà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vệ</a:t>
            </a:r>
            <a:r>
              <a:rPr lang="vi-VN" sz="2200" dirty="0">
                <a:latin typeface="Times New Roman" panose="02020603050405020304" pitchFamily="18" charset="0"/>
                <a:cs typeface="Times New Roman" panose="02020603050405020304" pitchFamily="18" charset="0"/>
              </a:rPr>
              <a:t> sinh, </a:t>
            </a: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hợp</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vô cơ </a:t>
            </a:r>
            <a:r>
              <a:rPr lang="vi-VN" sz="2200" dirty="0" err="1">
                <a:latin typeface="Times New Roman" panose="02020603050405020304" pitchFamily="18" charset="0"/>
                <a:cs typeface="Times New Roman" panose="02020603050405020304" pitchFamily="18" charset="0"/>
              </a:rPr>
              <a:t>và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hữu</a:t>
            </a:r>
            <a:r>
              <a:rPr lang="vi-VN" sz="2200" dirty="0">
                <a:latin typeface="Times New Roman" panose="02020603050405020304" pitchFamily="18" charset="0"/>
                <a:cs typeface="Times New Roman" panose="02020603050405020304" pitchFamily="18" charset="0"/>
              </a:rPr>
              <a:t> cơ </a:t>
            </a:r>
            <a:r>
              <a:rPr lang="vi-VN" sz="2200" dirty="0" err="1">
                <a:latin typeface="Times New Roman" panose="02020603050405020304" pitchFamily="18" charset="0"/>
                <a:cs typeface="Times New Roman" panose="02020603050405020304" pitchFamily="18" charset="0"/>
              </a:rPr>
              <a:t>phục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vụ</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đời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p>
        </p:txBody>
      </p:sp>
      <p:pic>
        <p:nvPicPr>
          <p:cNvPr id="4" name="Picture 3" descr="Icon&#10;&#10;Description automatically generated">
            <a:extLst>
              <a:ext uri="{FF2B5EF4-FFF2-40B4-BE49-F238E27FC236}">
                <a16:creationId xmlns:a16="http://schemas.microsoft.com/office/drawing/2014/main" id="{0E42999B-18B1-62F7-52A1-51EC1291B4F0}"/>
              </a:ext>
            </a:extLst>
          </p:cNvPr>
          <p:cNvPicPr>
            <a:picLocks noChangeAspect="1"/>
          </p:cNvPicPr>
          <p:nvPr/>
        </p:nvPicPr>
        <p:blipFill>
          <a:blip r:embed="rId3"/>
          <a:stretch>
            <a:fillRect/>
          </a:stretch>
        </p:blipFill>
        <p:spPr>
          <a:xfrm>
            <a:off x="2083431" y="2195440"/>
            <a:ext cx="2023110" cy="2023110"/>
          </a:xfrm>
          <a:prstGeom prst="rect">
            <a:avLst/>
          </a:prstGeom>
        </p:spPr>
      </p:pic>
      <p:pic>
        <p:nvPicPr>
          <p:cNvPr id="7" name="Picture 6" descr="A picture containing lamp, light&#10;&#10;Description automatically generated">
            <a:extLst>
              <a:ext uri="{FF2B5EF4-FFF2-40B4-BE49-F238E27FC236}">
                <a16:creationId xmlns:a16="http://schemas.microsoft.com/office/drawing/2014/main" id="{C2D19CF0-6545-5708-7190-95B32142490F}"/>
              </a:ext>
            </a:extLst>
          </p:cNvPr>
          <p:cNvPicPr>
            <a:picLocks noChangeAspect="1"/>
          </p:cNvPicPr>
          <p:nvPr/>
        </p:nvPicPr>
        <p:blipFill>
          <a:blip r:embed="rId4"/>
          <a:stretch>
            <a:fillRect/>
          </a:stretch>
        </p:blipFill>
        <p:spPr>
          <a:xfrm>
            <a:off x="5377836" y="2449459"/>
            <a:ext cx="1885255" cy="1885255"/>
          </a:xfrm>
          <a:prstGeom prst="rect">
            <a:avLst/>
          </a:prstGeom>
        </p:spPr>
      </p:pic>
    </p:spTree>
    <p:extLst>
      <p:ext uri="{BB962C8B-B14F-4D97-AF65-F5344CB8AC3E}">
        <p14:creationId xmlns:p14="http://schemas.microsoft.com/office/powerpoint/2010/main" val="1094057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42" name="Google Shape;66;p7">
            <a:extLst>
              <a:ext uri="{FF2B5EF4-FFF2-40B4-BE49-F238E27FC236}">
                <a16:creationId xmlns:a16="http://schemas.microsoft.com/office/drawing/2014/main" id="{BE231BA7-3A4B-290D-2602-7F11996E3093}"/>
              </a:ext>
            </a:extLst>
          </p:cNvPr>
          <p:cNvSpPr/>
          <p:nvPr/>
        </p:nvSpPr>
        <p:spPr>
          <a:xfrm rot="21422591">
            <a:off x="508419" y="453918"/>
            <a:ext cx="8127163" cy="423566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82" name="Google Shape;782;p44"/>
          <p:cNvSpPr/>
          <p:nvPr/>
        </p:nvSpPr>
        <p:spPr>
          <a:xfrm flipH="1">
            <a:off x="6236342" y="4231950"/>
            <a:ext cx="2675155" cy="9703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84" name="Google Shape;784;p44"/>
          <p:cNvSpPr txBox="1">
            <a:spLocks noGrp="1"/>
          </p:cNvSpPr>
          <p:nvPr>
            <p:ph type="title"/>
          </p:nvPr>
        </p:nvSpPr>
        <p:spPr>
          <a:xfrm>
            <a:off x="3233400" y="597961"/>
            <a:ext cx="26772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err="1">
                <a:solidFill>
                  <a:schemeClr val="accent2"/>
                </a:solidFill>
                <a:latin typeface="Times New Roman" panose="02020603050405020304" pitchFamily="18" charset="0"/>
                <a:cs typeface="Times New Roman" panose="02020603050405020304" pitchFamily="18" charset="0"/>
              </a:rPr>
              <a:t>Khởi</a:t>
            </a:r>
            <a:r>
              <a:rPr lang="vi-VN" sz="3600" dirty="0">
                <a:solidFill>
                  <a:schemeClr val="accent2"/>
                </a:solidFill>
                <a:latin typeface="Times New Roman" panose="02020603050405020304" pitchFamily="18" charset="0"/>
                <a:cs typeface="Times New Roman" panose="02020603050405020304" pitchFamily="18" charset="0"/>
              </a:rPr>
              <a:t> </a:t>
            </a:r>
            <a:r>
              <a:rPr lang="vi-VN" sz="3600" dirty="0" err="1">
                <a:solidFill>
                  <a:schemeClr val="accent2"/>
                </a:solidFill>
                <a:latin typeface="Times New Roman" panose="02020603050405020304" pitchFamily="18" charset="0"/>
                <a:cs typeface="Times New Roman" panose="02020603050405020304" pitchFamily="18" charset="0"/>
              </a:rPr>
              <a:t>Động</a:t>
            </a:r>
            <a:endParaRPr sz="3600" dirty="0">
              <a:solidFill>
                <a:schemeClr val="accent2"/>
              </a:solidFill>
              <a:latin typeface="Times New Roman" panose="02020603050405020304" pitchFamily="18" charset="0"/>
              <a:cs typeface="Times New Roman" panose="02020603050405020304" pitchFamily="18" charset="0"/>
            </a:endParaRPr>
          </a:p>
        </p:txBody>
      </p:sp>
      <p:sp>
        <p:nvSpPr>
          <p:cNvPr id="816" name="Google Shape;816;p44"/>
          <p:cNvSpPr/>
          <p:nvPr/>
        </p:nvSpPr>
        <p:spPr>
          <a:xfrm>
            <a:off x="212055" y="296733"/>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D9D0E6C-A57E-9F4A-BD71-8324B3223A5E}"/>
              </a:ext>
            </a:extLst>
          </p:cNvPr>
          <p:cNvSpPr txBox="1"/>
          <p:nvPr/>
        </p:nvSpPr>
        <p:spPr>
          <a:xfrm>
            <a:off x="838726" y="1329686"/>
            <a:ext cx="7466548" cy="1078950"/>
          </a:xfrm>
          <a:prstGeom prst="rect">
            <a:avLst/>
          </a:prstGeom>
          <a:noFill/>
        </p:spPr>
        <p:txBody>
          <a:bodyPr wrap="square">
            <a:spAutoFit/>
          </a:bodyPr>
          <a:lstStyle/>
          <a:p>
            <a:pPr algn="ctr">
              <a:lnSpc>
                <a:spcPct val="120000"/>
              </a:lnSpc>
            </a:pP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thuỷ</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ion halide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descr="A picture containing toy, vector graphics&#10;&#10;Description automatically generated">
            <a:extLst>
              <a:ext uri="{FF2B5EF4-FFF2-40B4-BE49-F238E27FC236}">
                <a16:creationId xmlns:a16="http://schemas.microsoft.com/office/drawing/2014/main" id="{9941F59B-D5A1-D6EC-3444-7A4906DE5D31}"/>
              </a:ext>
            </a:extLst>
          </p:cNvPr>
          <p:cNvPicPr>
            <a:picLocks noChangeAspect="1"/>
          </p:cNvPicPr>
          <p:nvPr/>
        </p:nvPicPr>
        <p:blipFill>
          <a:blip r:embed="rId3"/>
          <a:stretch>
            <a:fillRect/>
          </a:stretch>
        </p:blipFill>
        <p:spPr>
          <a:xfrm>
            <a:off x="3498391" y="2419423"/>
            <a:ext cx="2147218" cy="2147218"/>
          </a:xfrm>
          <a:prstGeom prst="rect">
            <a:avLst/>
          </a:prstGeom>
        </p:spPr>
      </p:pic>
    </p:spTree>
    <p:extLst>
      <p:ext uri="{BB962C8B-B14F-4D97-AF65-F5344CB8AC3E}">
        <p14:creationId xmlns:p14="http://schemas.microsoft.com/office/powerpoint/2010/main" val="207109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ứng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dụng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hydrogen halide</a:t>
              </a:r>
              <a:endParaRPr lang="en-US" sz="1800" b="1" dirty="0">
                <a:solidFill>
                  <a:schemeClr val="accent5"/>
                </a:solidFill>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1275734"/>
          </a:xfrm>
          <a:prstGeom prst="rect">
            <a:avLst/>
          </a:prstGeom>
          <a:noFill/>
        </p:spPr>
        <p:txBody>
          <a:bodyPr wrap="square">
            <a:spAutoFit/>
          </a:bodyPr>
          <a:lstStyle/>
          <a:p>
            <a:pPr algn="just">
              <a:lnSpc>
                <a:spcPct val="120000"/>
              </a:lnSpc>
            </a:pPr>
            <a:r>
              <a:rPr lang="vi-VN" sz="2200" b="1" dirty="0" err="1">
                <a:solidFill>
                  <a:schemeClr val="accent2"/>
                </a:solidFill>
                <a:latin typeface="Times New Roman" panose="02020603050405020304" pitchFamily="18" charset="0"/>
                <a:cs typeface="Times New Roman" panose="02020603050405020304" pitchFamily="18" charset="0"/>
              </a:rPr>
              <a:t>Hydrogen</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b="1" dirty="0" err="1">
                <a:solidFill>
                  <a:schemeClr val="accent2"/>
                </a:solidFill>
                <a:latin typeface="Times New Roman" panose="02020603050405020304" pitchFamily="18" charset="0"/>
                <a:cs typeface="Times New Roman" panose="02020603050405020304" pitchFamily="18" charset="0"/>
              </a:rPr>
              <a:t>bromide</a:t>
            </a:r>
            <a:r>
              <a:rPr lang="vi-VN" sz="2200" b="1" dirty="0">
                <a:solidFill>
                  <a:schemeClr val="accent2"/>
                </a:solidFill>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Làm</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xúc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tác</a:t>
            </a:r>
            <a:r>
              <a:rPr lang="vi-VN" sz="2200" dirty="0">
                <a:latin typeface="Times New Roman" panose="02020603050405020304" pitchFamily="18" charset="0"/>
                <a:cs typeface="Times New Roman" panose="02020603050405020304" pitchFamily="18" charset="0"/>
              </a:rPr>
              <a:t> cho </a:t>
            </a: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phản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ứng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hữu</a:t>
            </a:r>
            <a:r>
              <a:rPr lang="vi-VN" sz="2200" dirty="0">
                <a:latin typeface="Times New Roman" panose="02020603050405020304" pitchFamily="18" charset="0"/>
                <a:cs typeface="Times New Roman" panose="02020603050405020304" pitchFamily="18" charset="0"/>
              </a:rPr>
              <a:t> cơ, </a:t>
            </a:r>
            <a:r>
              <a:rPr lang="vi-VN" sz="2200" dirty="0" err="1">
                <a:latin typeface="Times New Roman" panose="02020603050405020304" pitchFamily="18" charset="0"/>
                <a:cs typeface="Times New Roman" panose="02020603050405020304" pitchFamily="18" charset="0"/>
              </a:rPr>
              <a:t>tổng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hợp</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chống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cháy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chứa</a:t>
            </a:r>
            <a:r>
              <a:rPr lang="vi-VN" sz="2200" dirty="0">
                <a:latin typeface="Times New Roman" panose="02020603050405020304" pitchFamily="18" charset="0"/>
                <a:cs typeface="Times New Roman" panose="02020603050405020304" pitchFamily="18" charset="0"/>
              </a:rPr>
              <a:t> nguyên </a:t>
            </a:r>
            <a:r>
              <a:rPr lang="vi-VN" sz="2200" dirty="0" err="1">
                <a:latin typeface="Times New Roman" panose="02020603050405020304" pitchFamily="18" charset="0"/>
                <a:cs typeface="Times New Roman" panose="02020603050405020304" pitchFamily="18" charset="0"/>
              </a:rPr>
              <a:t>tố</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bromine</a:t>
            </a:r>
            <a:r>
              <a:rPr lang="vi-VN" sz="2200" dirty="0">
                <a:latin typeface="Times New Roman" panose="02020603050405020304" pitchFamily="18" charset="0"/>
                <a:cs typeface="Times New Roman" panose="02020603050405020304" pitchFamily="18" charset="0"/>
              </a:rPr>
              <a:t> như </a:t>
            </a:r>
            <a:r>
              <a:rPr lang="vi-VN" sz="2200" dirty="0" err="1">
                <a:latin typeface="Times New Roman" panose="02020603050405020304" pitchFamily="18" charset="0"/>
                <a:cs typeface="Times New Roman" panose="02020603050405020304" pitchFamily="18" charset="0"/>
              </a:rPr>
              <a:t>tetrabromobisphenol</a:t>
            </a:r>
            <a:r>
              <a:rPr lang="vi-VN" sz="2200" dirty="0">
                <a:latin typeface="Times New Roman" panose="02020603050405020304" pitchFamily="18" charset="0"/>
                <a:cs typeface="Times New Roman" panose="02020603050405020304" pitchFamily="18" charset="0"/>
              </a:rPr>
              <a:t> A, </a:t>
            </a:r>
            <a:r>
              <a:rPr lang="vi-VN" sz="2200" dirty="0" err="1">
                <a:latin typeface="Times New Roman" panose="02020603050405020304" pitchFamily="18" charset="0"/>
                <a:cs typeface="Times New Roman" panose="02020603050405020304" pitchFamily="18" charset="0"/>
              </a:rPr>
              <a:t>điều</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chế</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nhựa</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epoxy</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xuất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các</a:t>
            </a:r>
            <a:r>
              <a:rPr lang="vi-VN" sz="2200" dirty="0">
                <a:latin typeface="Times New Roman" panose="02020603050405020304" pitchFamily="18" charset="0"/>
                <a:cs typeface="Times New Roman" panose="02020603050405020304" pitchFamily="18" charset="0"/>
              </a:rPr>
              <a:t> vi </a:t>
            </a:r>
            <a:r>
              <a:rPr lang="vi-VN" sz="2200" dirty="0" err="1">
                <a:latin typeface="Times New Roman" panose="02020603050405020304" pitchFamily="18" charset="0"/>
                <a:cs typeface="Times New Roman" panose="02020603050405020304" pitchFamily="18" charset="0"/>
              </a:rPr>
              <a:t>mạch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tử</a:t>
            </a:r>
            <a:r>
              <a:rPr lang="vi-VN" sz="2200" dirty="0">
                <a:latin typeface="Times New Roman" panose="02020603050405020304" pitchFamily="18" charset="0"/>
                <a:cs typeface="Times New Roman" panose="02020603050405020304" pitchFamily="18" charset="0"/>
              </a:rPr>
              <a:t>, …</a:t>
            </a:r>
          </a:p>
        </p:txBody>
      </p:sp>
      <p:pic>
        <p:nvPicPr>
          <p:cNvPr id="3" name="Picture 2" descr="Icon&#10;&#10;Description automatically generated">
            <a:extLst>
              <a:ext uri="{FF2B5EF4-FFF2-40B4-BE49-F238E27FC236}">
                <a16:creationId xmlns:a16="http://schemas.microsoft.com/office/drawing/2014/main" id="{81ADADD4-306D-F108-1C5B-CBF961296278}"/>
              </a:ext>
            </a:extLst>
          </p:cNvPr>
          <p:cNvPicPr>
            <a:picLocks noChangeAspect="1"/>
          </p:cNvPicPr>
          <p:nvPr/>
        </p:nvPicPr>
        <p:blipFill>
          <a:blip r:embed="rId3"/>
          <a:stretch>
            <a:fillRect/>
          </a:stretch>
        </p:blipFill>
        <p:spPr>
          <a:xfrm>
            <a:off x="903878" y="2313192"/>
            <a:ext cx="2438095" cy="2438095"/>
          </a:xfrm>
          <a:prstGeom prst="rect">
            <a:avLst/>
          </a:prstGeom>
        </p:spPr>
      </p:pic>
      <p:pic>
        <p:nvPicPr>
          <p:cNvPr id="6" name="Picture 5" descr="Icon&#10;&#10;Description automatically generated">
            <a:extLst>
              <a:ext uri="{FF2B5EF4-FFF2-40B4-BE49-F238E27FC236}">
                <a16:creationId xmlns:a16="http://schemas.microsoft.com/office/drawing/2014/main" id="{A991BF88-874C-9B00-6886-E33F6DA19A92}"/>
              </a:ext>
            </a:extLst>
          </p:cNvPr>
          <p:cNvPicPr>
            <a:picLocks noChangeAspect="1"/>
          </p:cNvPicPr>
          <p:nvPr/>
        </p:nvPicPr>
        <p:blipFill>
          <a:blip r:embed="rId4"/>
          <a:stretch>
            <a:fillRect/>
          </a:stretch>
        </p:blipFill>
        <p:spPr>
          <a:xfrm>
            <a:off x="4687484" y="2417694"/>
            <a:ext cx="2229089" cy="2229089"/>
          </a:xfrm>
          <a:prstGeom prst="rect">
            <a:avLst/>
          </a:prstGeom>
        </p:spPr>
      </p:pic>
    </p:spTree>
    <p:extLst>
      <p:ext uri="{BB962C8B-B14F-4D97-AF65-F5344CB8AC3E}">
        <p14:creationId xmlns:p14="http://schemas.microsoft.com/office/powerpoint/2010/main" val="313807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Times New Roman" panose="02020603050405020304" pitchFamily="18" charset="0"/>
                  <a:cs typeface="Times New Roman" panose="02020603050405020304" pitchFamily="18" charset="0"/>
                </a:rPr>
                <a:t>Tìm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hiểu</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các</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ứng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dụng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hydrogen halide</a:t>
              </a:r>
              <a:endParaRPr lang="en-US" sz="1800" b="1" dirty="0">
                <a:solidFill>
                  <a:schemeClr val="accent5"/>
                </a:solidFill>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869469"/>
          </a:xfrm>
          <a:prstGeom prst="rect">
            <a:avLst/>
          </a:prstGeom>
          <a:noFill/>
        </p:spPr>
        <p:txBody>
          <a:bodyPr wrap="square">
            <a:spAutoFit/>
          </a:bodyPr>
          <a:lstStyle/>
          <a:p>
            <a:pPr algn="just">
              <a:lnSpc>
                <a:spcPct val="120000"/>
              </a:lnSpc>
            </a:pPr>
            <a:r>
              <a:rPr lang="en-US" sz="2200" b="1" dirty="0">
                <a:solidFill>
                  <a:schemeClr val="accent2"/>
                </a:solidFill>
                <a:latin typeface="Times New Roman" panose="02020603050405020304" pitchFamily="18" charset="0"/>
                <a:cs typeface="Times New Roman" panose="02020603050405020304" pitchFamily="18" charset="0"/>
              </a:rPr>
              <a:t>Hydrogen iodide: </a:t>
            </a:r>
            <a:r>
              <a:rPr lang="en-US" sz="2200" dirty="0" err="1">
                <a:latin typeface="Times New Roman" panose="02020603050405020304" pitchFamily="18" charset="0"/>
                <a:cs typeface="Times New Roman" panose="02020603050405020304" pitchFamily="18" charset="0"/>
              </a:rPr>
              <a:t>Dùng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xuất</a:t>
            </a:r>
            <a:r>
              <a:rPr lang="en-US" sz="2200" dirty="0">
                <a:latin typeface="Times New Roman" panose="02020603050405020304" pitchFamily="18" charset="0"/>
                <a:cs typeface="Times New Roman" panose="02020603050405020304" pitchFamily="18" charset="0"/>
              </a:rPr>
              <a:t> iodine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alkyl iodide, …</a:t>
            </a:r>
            <a:endParaRPr lang="vi-VN" sz="2200" dirty="0">
              <a:latin typeface="Times New Roman" panose="02020603050405020304" pitchFamily="18" charset="0"/>
              <a:cs typeface="Times New Roman" panose="02020603050405020304" pitchFamily="18" charset="0"/>
            </a:endParaRPr>
          </a:p>
        </p:txBody>
      </p:sp>
      <p:pic>
        <p:nvPicPr>
          <p:cNvPr id="4" name="Picture 3" descr="A picture containing text, vector graphics&#10;&#10;Description automatically generated">
            <a:extLst>
              <a:ext uri="{FF2B5EF4-FFF2-40B4-BE49-F238E27FC236}">
                <a16:creationId xmlns:a16="http://schemas.microsoft.com/office/drawing/2014/main" id="{384C689A-A307-C9CB-4D16-C9C29A916D9F}"/>
              </a:ext>
            </a:extLst>
          </p:cNvPr>
          <p:cNvPicPr>
            <a:picLocks noChangeAspect="1"/>
          </p:cNvPicPr>
          <p:nvPr/>
        </p:nvPicPr>
        <p:blipFill>
          <a:blip r:embed="rId3"/>
          <a:stretch>
            <a:fillRect/>
          </a:stretch>
        </p:blipFill>
        <p:spPr>
          <a:xfrm>
            <a:off x="5854449" y="2533998"/>
            <a:ext cx="2385672" cy="2385672"/>
          </a:xfrm>
          <a:prstGeom prst="rect">
            <a:avLst/>
          </a:prstGeom>
        </p:spPr>
      </p:pic>
      <p:pic>
        <p:nvPicPr>
          <p:cNvPr id="7" name="Picture 6" descr="Icon&#10;&#10;Description automatically generated">
            <a:extLst>
              <a:ext uri="{FF2B5EF4-FFF2-40B4-BE49-F238E27FC236}">
                <a16:creationId xmlns:a16="http://schemas.microsoft.com/office/drawing/2014/main" id="{71AC40F7-BC97-D0ED-DF1F-BA740921A2DB}"/>
              </a:ext>
            </a:extLst>
          </p:cNvPr>
          <p:cNvPicPr>
            <a:picLocks noChangeAspect="1"/>
          </p:cNvPicPr>
          <p:nvPr/>
        </p:nvPicPr>
        <p:blipFill>
          <a:blip r:embed="rId4"/>
          <a:stretch>
            <a:fillRect/>
          </a:stretch>
        </p:blipFill>
        <p:spPr>
          <a:xfrm>
            <a:off x="1137393" y="2247072"/>
            <a:ext cx="2807590" cy="2807590"/>
          </a:xfrm>
          <a:prstGeom prst="rect">
            <a:avLst/>
          </a:prstGeom>
        </p:spPr>
      </p:pic>
    </p:spTree>
    <p:extLst>
      <p:ext uri="{BB962C8B-B14F-4D97-AF65-F5344CB8AC3E}">
        <p14:creationId xmlns:p14="http://schemas.microsoft.com/office/powerpoint/2010/main" val="178155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32114" y="1495779"/>
            <a:ext cx="6281129" cy="2098154"/>
            <a:chOff x="53881" y="1636961"/>
            <a:chExt cx="6281129" cy="1699994"/>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53881" y="1636961"/>
              <a:ext cx="6281129" cy="1699994"/>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55049" y="1906143"/>
              <a:ext cx="5524814" cy="1293143"/>
            </a:xfrm>
            <a:prstGeom prst="rect">
              <a:avLst/>
            </a:prstGeom>
            <a:noFill/>
          </p:spPr>
          <p:txBody>
            <a:bodyPr wrap="square">
              <a:spAutoFit/>
            </a:bodyPr>
            <a:lstStyle/>
            <a:p>
              <a:pPr algn="just">
                <a:lnSpc>
                  <a:spcPct val="120000"/>
                </a:lnSpc>
              </a:pPr>
              <a:r>
                <a:rPr lang="en-US" sz="2800" b="1" dirty="0">
                  <a:solidFill>
                    <a:srgbClr val="FF0000"/>
                  </a:solidFill>
                  <a:latin typeface="Times New Roman" panose="02020603050405020304" pitchFamily="18" charset="0"/>
                  <a:cs typeface="Times New Roman" panose="02020603050405020304" pitchFamily="18" charset="0"/>
                </a:rPr>
                <a:t>7. </a:t>
              </a:r>
              <a:r>
                <a:rPr lang="en-US" sz="2800" dirty="0" err="1">
                  <a:solidFill>
                    <a:schemeClr val="tx1">
                      <a:lumMod val="50000"/>
                    </a:schemeClr>
                  </a:solidFill>
                  <a:latin typeface="Times New Roman" panose="02020603050405020304" pitchFamily="18" charset="0"/>
                  <a:cs typeface="Times New Roman" panose="02020603050405020304" pitchFamily="18" charset="0"/>
                </a:rPr>
                <a:t>Tìm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ứng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dụng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hydrogen halide </a:t>
              </a:r>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sống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xuất</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329595" y="-1405928"/>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3" name="Picture 2" descr="Graphical user interface, icon&#10;&#10;Description automatically generated">
            <a:extLst>
              <a:ext uri="{FF2B5EF4-FFF2-40B4-BE49-F238E27FC236}">
                <a16:creationId xmlns:a16="http://schemas.microsoft.com/office/drawing/2014/main" id="{8CF87C62-3C7F-5DEE-5740-B8A803FFF41B}"/>
              </a:ext>
            </a:extLst>
          </p:cNvPr>
          <p:cNvPicPr>
            <a:picLocks noChangeAspect="1"/>
          </p:cNvPicPr>
          <p:nvPr/>
        </p:nvPicPr>
        <p:blipFill>
          <a:blip r:embed="rId5"/>
          <a:stretch>
            <a:fillRect/>
          </a:stretch>
        </p:blipFill>
        <p:spPr>
          <a:xfrm>
            <a:off x="5657770" y="1879878"/>
            <a:ext cx="3535375" cy="3535375"/>
          </a:xfrm>
          <a:prstGeom prst="rect">
            <a:avLst/>
          </a:prstGeom>
        </p:spPr>
      </p:pic>
    </p:spTree>
    <p:extLst>
      <p:ext uri="{BB962C8B-B14F-4D97-AF65-F5344CB8AC3E}">
        <p14:creationId xmlns:p14="http://schemas.microsoft.com/office/powerpoint/2010/main" val="8056934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236483"/>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713388" y="814883"/>
            <a:ext cx="8351783" cy="4031873"/>
          </a:xfrm>
          <a:prstGeom prst="rect">
            <a:avLst/>
          </a:prstGeom>
          <a:noFill/>
        </p:spPr>
        <p:txBody>
          <a:bodyPr wrap="square">
            <a:spAutoFit/>
          </a:bodyPr>
          <a:lstStyle/>
          <a:p>
            <a:r>
              <a:rPr lang="vi-VN" sz="3600"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Hydrogen</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fluoride</a:t>
            </a:r>
            <a:r>
              <a:rPr lang="vi-VN" sz="2000" b="1" dirty="0">
                <a:latin typeface="Times New Roman" panose="02020603050405020304" pitchFamily="18" charset="0"/>
                <a:cs typeface="Times New Roman" panose="02020603050405020304" pitchFamily="18" charset="0"/>
              </a:rPr>
              <a:t> (HF)</a:t>
            </a:r>
          </a:p>
          <a:p>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lượng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đáng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hydrogen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fluoride</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dùng</a:t>
            </a:r>
            <a:r>
              <a:rPr lang="vi-VN" sz="2000" dirty="0">
                <a:latin typeface="Times New Roman" panose="02020603050405020304" pitchFamily="18" charset="0"/>
                <a:cs typeface="Times New Roman" panose="02020603050405020304" pitchFamily="18" charset="0"/>
              </a:rPr>
              <a:t> trong </a:t>
            </a:r>
            <a:r>
              <a:rPr lang="vi-VN" sz="2000" dirty="0" err="1">
                <a:latin typeface="Times New Roman" panose="02020603050405020304" pitchFamily="18" charset="0"/>
                <a:cs typeface="Times New Roman" panose="02020603050405020304" pitchFamily="18" charset="0"/>
              </a:rPr>
              <a:t>sản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xuất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cryolite</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thành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phần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là</a:t>
            </a:r>
            <a:r>
              <a:rPr lang="vi-VN" sz="2000" dirty="0">
                <a:latin typeface="Times New Roman" panose="02020603050405020304" pitchFamily="18" charset="0"/>
                <a:cs typeface="Times New Roman" panose="02020603050405020304" pitchFamily="18" charset="0"/>
              </a:rPr>
              <a:t> Na</a:t>
            </a:r>
            <a:r>
              <a:rPr lang="vi-VN" sz="2000" baseline="-25000" dirty="0">
                <a:latin typeface="Times New Roman" panose="02020603050405020304" pitchFamily="18" charset="0"/>
                <a:cs typeface="Times New Roman" panose="02020603050405020304" pitchFamily="18" charset="0"/>
              </a:rPr>
              <a:t>3</a:t>
            </a:r>
            <a:r>
              <a:rPr lang="vi-VN" sz="2000" dirty="0">
                <a:latin typeface="Times New Roman" panose="02020603050405020304" pitchFamily="18" charset="0"/>
                <a:cs typeface="Times New Roman" panose="02020603050405020304" pitchFamily="18" charset="0"/>
              </a:rPr>
              <a:t>AlF</a:t>
            </a:r>
            <a:r>
              <a:rPr lang="vi-VN" sz="2000" baseline="-25000" dirty="0">
                <a:latin typeface="Times New Roman" panose="02020603050405020304" pitchFamily="18" charset="0"/>
                <a:cs typeface="Times New Roman" panose="02020603050405020304" pitchFamily="18" charset="0"/>
              </a:rPr>
              <a:t>6</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đóng</a:t>
            </a:r>
            <a:r>
              <a:rPr lang="vi-VN" sz="2000" dirty="0">
                <a:latin typeface="Times New Roman" panose="02020603050405020304" pitchFamily="18" charset="0"/>
                <a:cs typeface="Times New Roman" panose="02020603050405020304" pitchFamily="18" charset="0"/>
              </a:rPr>
              <a:t> vai </a:t>
            </a:r>
            <a:r>
              <a:rPr lang="vi-VN" sz="2000" dirty="0" err="1">
                <a:latin typeface="Times New Roman" panose="02020603050405020304" pitchFamily="18" charset="0"/>
                <a:cs typeface="Times New Roman" panose="02020603050405020304" pitchFamily="18" charset="0"/>
              </a:rPr>
              <a:t>trò</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chảy</a:t>
            </a:r>
            <a:r>
              <a:rPr lang="vi-VN" sz="2000" dirty="0">
                <a:latin typeface="Times New Roman" panose="02020603050405020304" pitchFamily="18" charset="0"/>
                <a:cs typeface="Times New Roman" panose="02020603050405020304" pitchFamily="18" charset="0"/>
              </a:rPr>
              <a:t> trong </a:t>
            </a:r>
            <a:r>
              <a:rPr lang="vi-VN" sz="2000" dirty="0" err="1">
                <a:latin typeface="Times New Roman" panose="02020603050405020304" pitchFamily="18" charset="0"/>
                <a:cs typeface="Times New Roman" panose="02020603050405020304" pitchFamily="18" charset="0"/>
              </a:rPr>
              <a:t>quá</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trình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xuất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aluminium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từ</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aluminium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oxide</a:t>
            </a:r>
            <a:r>
              <a:rPr lang="vi-VN" sz="2000" dirty="0">
                <a:latin typeface="Times New Roman" panose="02020603050405020304" pitchFamily="18" charset="0"/>
                <a:cs typeface="Times New Roman" panose="02020603050405020304" pitchFamily="18" charset="0"/>
              </a:rPr>
              <a:t>.</a:t>
            </a:r>
          </a:p>
          <a:p>
            <a:r>
              <a:rPr lang="vi-VN" sz="2000" dirty="0">
                <a:latin typeface="Times New Roman" panose="02020603050405020304" pitchFamily="18" charset="0"/>
                <a:cs typeface="Times New Roman" panose="02020603050405020304" pitchFamily="18" charset="0"/>
              </a:rPr>
              <a:t>+ Dung </a:t>
            </a:r>
            <a:r>
              <a:rPr lang="vi-VN" sz="2000" dirty="0" err="1">
                <a:latin typeface="Times New Roman" panose="02020603050405020304" pitchFamily="18" charset="0"/>
                <a:cs typeface="Times New Roman" panose="02020603050405020304" pitchFamily="18" charset="0"/>
              </a:rPr>
              <a:t>dịch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hydrogen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fluoride</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hydrofluoric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acid</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khả</a:t>
            </a:r>
            <a:r>
              <a:rPr lang="vi-VN" sz="2000" dirty="0">
                <a:latin typeface="Times New Roman" panose="02020603050405020304" pitchFamily="18" charset="0"/>
                <a:cs typeface="Times New Roman" panose="02020603050405020304" pitchFamily="18" charset="0"/>
              </a:rPr>
              <a:t> năng </a:t>
            </a:r>
            <a:r>
              <a:rPr lang="vi-VN" sz="2000" dirty="0" err="1">
                <a:latin typeface="Times New Roman" panose="02020603050405020304" pitchFamily="18" charset="0"/>
                <a:cs typeface="Times New Roman" panose="02020603050405020304" pitchFamily="18" charset="0"/>
              </a:rPr>
              <a:t>hòa</a:t>
            </a:r>
            <a:r>
              <a:rPr lang="vi-VN" sz="2000" dirty="0">
                <a:latin typeface="Times New Roman" panose="02020603050405020304" pitchFamily="18" charset="0"/>
                <a:cs typeface="Times New Roman" panose="02020603050405020304" pitchFamily="18" charset="0"/>
              </a:rPr>
              <a:t> tan </a:t>
            </a:r>
            <a:r>
              <a:rPr lang="vi-VN" sz="2000" dirty="0" err="1">
                <a:latin typeface="Times New Roman" panose="02020603050405020304" pitchFamily="18" charset="0"/>
                <a:cs typeface="Times New Roman" panose="02020603050405020304" pitchFamily="18" charset="0"/>
              </a:rPr>
              <a:t>silicon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doixide</a:t>
            </a:r>
            <a:r>
              <a:rPr lang="vi-VN" sz="2000" dirty="0">
                <a:latin typeface="Times New Roman" panose="02020603050405020304" pitchFamily="18" charset="0"/>
                <a:cs typeface="Times New Roman" panose="02020603050405020304" pitchFamily="18" charset="0"/>
              </a:rPr>
              <a:t> nên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sử</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dụng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khắc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chi </a:t>
            </a:r>
            <a:r>
              <a:rPr lang="vi-VN" sz="2000" dirty="0" err="1">
                <a:latin typeface="Times New Roman" panose="02020603050405020304" pitchFamily="18" charset="0"/>
                <a:cs typeface="Times New Roman" panose="02020603050405020304" pitchFamily="18" charset="0"/>
              </a:rPr>
              <a:t>tiết</a:t>
            </a:r>
            <a:r>
              <a:rPr lang="vi-VN" sz="2000" dirty="0">
                <a:latin typeface="Times New Roman" panose="02020603050405020304" pitchFamily="18" charset="0"/>
                <a:cs typeface="Times New Roman" panose="02020603050405020304" pitchFamily="18" charset="0"/>
              </a:rPr>
              <a:t> lên </a:t>
            </a:r>
            <a:r>
              <a:rPr lang="vi-VN" sz="2000" dirty="0" err="1">
                <a:latin typeface="Times New Roman" panose="02020603050405020304" pitchFamily="18" charset="0"/>
                <a:cs typeface="Times New Roman" panose="02020603050405020304" pitchFamily="18" charset="0"/>
              </a:rPr>
              <a:t>thủy</a:t>
            </a:r>
            <a:r>
              <a:rPr lang="vi-VN" sz="2000" dirty="0">
                <a:latin typeface="Times New Roman" panose="02020603050405020304" pitchFamily="18" charset="0"/>
                <a:cs typeface="Times New Roman" panose="02020603050405020304" pitchFamily="18" charset="0"/>
              </a:rPr>
              <a:t> tinh theo </a:t>
            </a:r>
            <a:r>
              <a:rPr lang="vi-VN" sz="2000" dirty="0" err="1">
                <a:latin typeface="Times New Roman" panose="02020603050405020304" pitchFamily="18" charset="0"/>
                <a:cs typeface="Times New Roman" panose="02020603050405020304" pitchFamily="18" charset="0"/>
              </a:rPr>
              <a:t>phản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ứng</a:t>
            </a:r>
            <a:r>
              <a:rPr lang="vi-VN" sz="2000" dirty="0">
                <a:latin typeface="Times New Roman" panose="02020603050405020304" pitchFamily="18" charset="0"/>
                <a:cs typeface="Times New Roman" panose="02020603050405020304" pitchFamily="18" charset="0"/>
              </a:rPr>
              <a:t>.</a:t>
            </a:r>
          </a:p>
          <a:p>
            <a:r>
              <a:rPr lang="vi-VN" sz="2000" dirty="0">
                <a:latin typeface="Times New Roman" panose="02020603050405020304" pitchFamily="18" charset="0"/>
                <a:cs typeface="Times New Roman" panose="02020603050405020304" pitchFamily="18" charset="0"/>
              </a:rPr>
              <a:t>SiO</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+ 4HF → SiF</a:t>
            </a:r>
            <a:r>
              <a:rPr lang="vi-VN"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+ 2H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a:t>
            </a:r>
          </a:p>
          <a:p>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sử</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dụng</a:t>
            </a:r>
            <a:r>
              <a:rPr lang="vi-VN" sz="2000" dirty="0">
                <a:latin typeface="Times New Roman" panose="02020603050405020304" pitchFamily="18" charset="0"/>
                <a:cs typeface="Times New Roman" panose="02020603050405020304" pitchFamily="18" charset="0"/>
              </a:rPr>
              <a:t> trong </a:t>
            </a:r>
            <a:r>
              <a:rPr lang="vi-VN" sz="2000" dirty="0" err="1">
                <a:latin typeface="Times New Roman" panose="02020603050405020304" pitchFamily="18" charset="0"/>
                <a:cs typeface="Times New Roman" panose="02020603050405020304" pitchFamily="18" charset="0"/>
              </a:rPr>
              <a:t>quá</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trình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xuất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teflon</a:t>
            </a:r>
            <a:r>
              <a:rPr lang="vi-VN" sz="2000" dirty="0">
                <a:latin typeface="Times New Roman" panose="02020603050405020304" pitchFamily="18" charset="0"/>
                <a:cs typeface="Times New Roman" panose="02020603050405020304" pitchFamily="18" charset="0"/>
              </a:rPr>
              <a:t>.</a:t>
            </a:r>
          </a:p>
          <a:p>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Hydrogen</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chloride</a:t>
            </a:r>
            <a:r>
              <a:rPr lang="vi-VN" sz="2000" b="1" dirty="0">
                <a:latin typeface="Times New Roman" panose="02020603050405020304" pitchFamily="18" charset="0"/>
                <a:cs typeface="Times New Roman" panose="02020603050405020304" pitchFamily="18" charset="0"/>
              </a:rPr>
              <a:t>:</a:t>
            </a:r>
          </a:p>
          <a:p>
            <a:r>
              <a:rPr lang="vi-VN" sz="2000" dirty="0">
                <a:latin typeface="Times New Roman" panose="02020603050405020304" pitchFamily="18" charset="0"/>
                <a:cs typeface="Times New Roman" panose="02020603050405020304" pitchFamily="18" charset="0"/>
              </a:rPr>
              <a:t>+ Trong </a:t>
            </a:r>
            <a:r>
              <a:rPr lang="vi-VN" sz="2000" dirty="0" err="1">
                <a:latin typeface="Times New Roman" panose="02020603050405020304" pitchFamily="18" charset="0"/>
                <a:cs typeface="Times New Roman" panose="02020603050405020304" pitchFamily="18" charset="0"/>
              </a:rPr>
              <a:t>sản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xuất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đóng</a:t>
            </a:r>
            <a:r>
              <a:rPr lang="vi-VN" sz="2000" dirty="0">
                <a:latin typeface="Times New Roman" panose="02020603050405020304" pitchFamily="18" charset="0"/>
                <a:cs typeface="Times New Roman" panose="02020603050405020304" pitchFamily="18" charset="0"/>
              </a:rPr>
              <a:t> chai, </a:t>
            </a:r>
            <a:r>
              <a:rPr lang="vi-VN" sz="2000" dirty="0" err="1">
                <a:latin typeface="Times New Roman" panose="02020603050405020304" pitchFamily="18" charset="0"/>
                <a:cs typeface="Times New Roman" panose="02020603050405020304" pitchFamily="18" charset="0"/>
              </a:rPr>
              <a:t>hydrochloric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acid</a:t>
            </a:r>
            <a:r>
              <a:rPr lang="vi-VN" sz="2000" dirty="0">
                <a:latin typeface="Times New Roman" panose="02020603050405020304" pitchFamily="18" charset="0"/>
                <a:cs typeface="Times New Roman" panose="02020603050405020304" pitchFamily="18" charset="0"/>
              </a:rPr>
              <a:t> tinh </a:t>
            </a:r>
            <a:r>
              <a:rPr lang="vi-VN" sz="2000" dirty="0" err="1">
                <a:latin typeface="Times New Roman" panose="02020603050405020304" pitchFamily="18" charset="0"/>
                <a:cs typeface="Times New Roman" panose="02020603050405020304" pitchFamily="18" charset="0"/>
              </a:rPr>
              <a:t>khiết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sử</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dụng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tái</a:t>
            </a:r>
            <a:r>
              <a:rPr lang="vi-VN" sz="2000" dirty="0">
                <a:latin typeface="Times New Roman" panose="02020603050405020304" pitchFamily="18" charset="0"/>
                <a:cs typeface="Times New Roman" panose="02020603050405020304" pitchFamily="18" charset="0"/>
              </a:rPr>
              <a:t> sinh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nhựa</a:t>
            </a:r>
            <a:r>
              <a:rPr lang="vi-VN" sz="2000" dirty="0">
                <a:latin typeface="Times New Roman" panose="02020603050405020304" pitchFamily="18" charset="0"/>
                <a:cs typeface="Times New Roman" panose="02020603050405020304" pitchFamily="18" charset="0"/>
              </a:rPr>
              <a:t> trao </a:t>
            </a:r>
            <a:r>
              <a:rPr lang="vi-VN" sz="2000" dirty="0" err="1">
                <a:latin typeface="Times New Roman" panose="02020603050405020304" pitchFamily="18" charset="0"/>
                <a:cs typeface="Times New Roman" panose="02020603050405020304" pitchFamily="18" charset="0"/>
              </a:rPr>
              <a:t>đổi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ion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nhằm</a:t>
            </a:r>
            <a:r>
              <a:rPr lang="vi-VN" sz="2000" dirty="0">
                <a:latin typeface="Times New Roman" panose="02020603050405020304" pitchFamily="18" charset="0"/>
                <a:cs typeface="Times New Roman" panose="02020603050405020304" pitchFamily="18" charset="0"/>
              </a:rPr>
              <a:t> thay </a:t>
            </a:r>
            <a:r>
              <a:rPr lang="vi-VN" sz="2000" dirty="0" err="1">
                <a:latin typeface="Times New Roman" panose="02020603050405020304" pitchFamily="18" charset="0"/>
                <a:cs typeface="Times New Roman" panose="02020603050405020304" pitchFamily="18" charset="0"/>
              </a:rPr>
              <a:t>thế</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ion</a:t>
            </a:r>
            <a:r>
              <a:rPr lang="vi-VN" sz="2000" dirty="0">
                <a:latin typeface="Times New Roman" panose="02020603050405020304" pitchFamily="18" charset="0"/>
                <a:cs typeface="Times New Roman" panose="02020603050405020304" pitchFamily="18" charset="0"/>
              </a:rPr>
              <a:t> Na</a:t>
            </a:r>
            <a:r>
              <a:rPr lang="vi-VN" sz="2000" baseline="30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Ca</a:t>
            </a:r>
            <a:r>
              <a:rPr lang="vi-VN" sz="2000" baseline="30000" dirty="0">
                <a:latin typeface="Times New Roman" panose="02020603050405020304" pitchFamily="18" charset="0"/>
                <a:cs typeface="Times New Roman" panose="02020603050405020304" pitchFamily="18" charset="0"/>
              </a:rPr>
              <a:t>2+ </a:t>
            </a:r>
            <a:r>
              <a:rPr lang="vi-VN" sz="2000" dirty="0" err="1">
                <a:latin typeface="Times New Roman" panose="02020603050405020304" pitchFamily="18" charset="0"/>
                <a:cs typeface="Times New Roman" panose="02020603050405020304" pitchFamily="18" charset="0"/>
              </a:rPr>
              <a:t>bằng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ion</a:t>
            </a:r>
            <a:r>
              <a:rPr lang="vi-VN" sz="2000" dirty="0">
                <a:latin typeface="Times New Roman" panose="02020603050405020304" pitchFamily="18" charset="0"/>
                <a:cs typeface="Times New Roman" panose="02020603050405020304" pitchFamily="18" charset="0"/>
              </a:rPr>
              <a:t> H</a:t>
            </a:r>
            <a:r>
              <a:rPr lang="vi-VN" sz="2000" baseline="30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42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697840" y="1860928"/>
            <a:ext cx="6918673" cy="2251221"/>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39803" y="1875664"/>
              <a:ext cx="6112126" cy="1551335"/>
            </a:xfrm>
            <a:prstGeom prst="rect">
              <a:avLst/>
            </a:prstGeom>
            <a:noFill/>
          </p:spPr>
          <p:txBody>
            <a:bodyPr wrap="square">
              <a:spAutoFit/>
            </a:bodyPr>
            <a:lstStyle/>
            <a:p>
              <a:pPr algn="just">
                <a:lnSpc>
                  <a:spcPct val="120000"/>
                </a:lnSpc>
              </a:pPr>
              <a:r>
                <a:rPr lang="en-US" sz="2800" dirty="0">
                  <a:solidFill>
                    <a:schemeClr val="accent5"/>
                  </a:solidFill>
                  <a:latin typeface="Times New Roman" panose="02020603050405020304" pitchFamily="18" charset="0"/>
                  <a:cs typeface="Times New Roman" panose="02020603050405020304" pitchFamily="18" charset="0"/>
                </a:rPr>
                <a:t>Hydrogen halide </a:t>
              </a:r>
              <a:r>
                <a:rPr lang="en-US" sz="2800" dirty="0" err="1">
                  <a:solidFill>
                    <a:schemeClr val="accent5"/>
                  </a:solidFill>
                  <a:latin typeface="Times New Roman" panose="02020603050405020304" pitchFamily="18" charset="0"/>
                  <a:cs typeface="Times New Roman" panose="02020603050405020304" pitchFamily="18" charset="0"/>
                </a:rPr>
                <a:t>có</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nhiều</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ứng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dụng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trong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đời</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sống</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và</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sản</a:t>
              </a:r>
              <a:r>
                <a:rPr lang="en-US" sz="2800" dirty="0">
                  <a:solidFill>
                    <a:schemeClr val="accent5"/>
                  </a:solidFill>
                  <a:latin typeface="Times New Roman" panose="02020603050405020304" pitchFamily="18" charset="0"/>
                  <a:cs typeface="Times New Roman" panose="02020603050405020304" pitchFamily="18" charset="0"/>
                </a:rPr>
                <a:t> </a:t>
              </a:r>
              <a:r>
                <a:rPr lang="en-US" sz="2800" dirty="0" err="1">
                  <a:solidFill>
                    <a:schemeClr val="accent5"/>
                  </a:solidFill>
                  <a:latin typeface="Times New Roman" panose="02020603050405020304" pitchFamily="18" charset="0"/>
                  <a:cs typeface="Times New Roman" panose="02020603050405020304" pitchFamily="18" charset="0"/>
                </a:rPr>
                <a:t>xuất</a:t>
              </a:r>
              <a:r>
                <a:rPr lang="en-US" sz="2800" dirty="0">
                  <a:solidFill>
                    <a:schemeClr val="accent5"/>
                  </a:solidFill>
                  <a:latin typeface="Times New Roman" panose="02020603050405020304" pitchFamily="18" charset="0"/>
                  <a:cs typeface="Times New Roman" panose="02020603050405020304" pitchFamily="18" charset="0"/>
                </a:rPr>
                <a:t>.</a:t>
              </a:r>
              <a:endParaRPr lang="en-US" sz="2000" dirty="0">
                <a:solidFill>
                  <a:schemeClr val="accent5"/>
                </a:solidFill>
                <a:latin typeface="Times New Roman" panose="02020603050405020304" pitchFamily="18" charset="0"/>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897188" y="2489343"/>
            <a:ext cx="2151839" cy="2653176"/>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7740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152"/>
        <p:cNvGrpSpPr/>
        <p:nvPr/>
      </p:nvGrpSpPr>
      <p:grpSpPr>
        <a:xfrm>
          <a:off x="0" y="0"/>
          <a:ext cx="0" cy="0"/>
          <a:chOff x="0" y="0"/>
          <a:chExt cx="0" cy="0"/>
        </a:xfrm>
      </p:grpSpPr>
      <p:sp>
        <p:nvSpPr>
          <p:cNvPr id="1154" name="Google Shape;1154;p52"/>
          <p:cNvSpPr/>
          <p:nvPr/>
        </p:nvSpPr>
        <p:spPr>
          <a:xfrm rot="21500414">
            <a:off x="397634" y="1389208"/>
            <a:ext cx="8348732" cy="3581377"/>
          </a:xfrm>
          <a:prstGeom prst="roundRect">
            <a:avLst>
              <a:gd name="adj" fmla="val 1869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63" name="Google Shape;1163;p52"/>
          <p:cNvSpPr txBox="1">
            <a:spLocks noGrp="1"/>
          </p:cNvSpPr>
          <p:nvPr>
            <p:ph type="title"/>
          </p:nvPr>
        </p:nvSpPr>
        <p:spPr>
          <a:xfrm>
            <a:off x="703649" y="1701402"/>
            <a:ext cx="7695768" cy="20319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1800" b="0" dirty="0" err="1">
                <a:solidFill>
                  <a:schemeClr val="tx1">
                    <a:lumMod val="50000"/>
                  </a:schemeClr>
                </a:solidFill>
                <a:latin typeface="Times New Roman" panose="02020603050405020304" pitchFamily="18" charset="0"/>
              </a:rPr>
              <a:t>Bệnh</a:t>
            </a:r>
            <a:r>
              <a:rPr lang="vi-VN" sz="1800" b="0" dirty="0">
                <a:solidFill>
                  <a:schemeClr val="tx1">
                    <a:lumMod val="50000"/>
                  </a:schemeClr>
                </a:solidFill>
                <a:latin typeface="Times New Roman" panose="02020603050405020304" pitchFamily="18" charset="0"/>
              </a:rPr>
              <a:t> đau </a:t>
            </a:r>
            <a:r>
              <a:rPr lang="vi-VN" sz="1800" b="0" dirty="0" err="1">
                <a:solidFill>
                  <a:schemeClr val="tx1">
                    <a:lumMod val="50000"/>
                  </a:schemeClr>
                </a:solidFill>
                <a:latin typeface="Times New Roman" panose="02020603050405020304" pitchFamily="18" charset="0"/>
              </a:rPr>
              <a:t>dạ</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dày</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sẽ</a:t>
            </a:r>
            <a:r>
              <a:rPr lang="vi-VN" sz="1800" b="0" dirty="0">
                <a:solidFill>
                  <a:schemeClr val="tx1">
                    <a:lumMod val="50000"/>
                  </a:schemeClr>
                </a:solidFill>
                <a:latin typeface="Times New Roman" panose="02020603050405020304" pitchFamily="18" charset="0"/>
              </a:rPr>
              <a:t> gây </a:t>
            </a:r>
            <a:r>
              <a:rPr lang="vi-VN" sz="1800" b="0" dirty="0" err="1">
                <a:solidFill>
                  <a:schemeClr val="tx1">
                    <a:lumMod val="50000"/>
                  </a:schemeClr>
                </a:solidFill>
                <a:latin typeface="Times New Roman" panose="02020603050405020304" pitchFamily="18" charset="0"/>
              </a:rPr>
              <a:t>ảnh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hưởng</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xấu</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đến</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sức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khoẻ</a:t>
            </a:r>
            <a:r>
              <a:rPr lang="vi-VN" sz="1800" b="0" dirty="0">
                <a:solidFill>
                  <a:schemeClr val="tx1">
                    <a:lumMod val="50000"/>
                  </a:schemeClr>
                </a:solidFill>
                <a:latin typeface="Times New Roman" panose="02020603050405020304" pitchFamily="18" charset="0"/>
              </a:rPr>
              <a:t> con </a:t>
            </a:r>
            <a:r>
              <a:rPr lang="vi-VN" sz="1800" b="0" dirty="0" err="1">
                <a:solidFill>
                  <a:schemeClr val="tx1">
                    <a:lumMod val="50000"/>
                  </a:schemeClr>
                </a:solidFill>
                <a:latin typeface="Times New Roman" panose="02020603050405020304" pitchFamily="18" charset="0"/>
              </a:rPr>
              <a:t>người</a:t>
            </a:r>
            <a:r>
              <a:rPr lang="vi-VN" sz="1800" b="0" dirty="0">
                <a:solidFill>
                  <a:schemeClr val="tx1">
                    <a:lumMod val="50000"/>
                  </a:schemeClr>
                </a:solidFill>
                <a:latin typeface="Times New Roman" panose="02020603050405020304" pitchFamily="18" charset="0"/>
              </a:rPr>
              <a:t>, nguyên nhân </a:t>
            </a:r>
            <a:r>
              <a:rPr lang="vi-VN" sz="1800" b="0" dirty="0" err="1">
                <a:solidFill>
                  <a:schemeClr val="tx1">
                    <a:lumMod val="50000"/>
                  </a:schemeClr>
                </a:solidFill>
                <a:latin typeface="Times New Roman" panose="02020603050405020304" pitchFamily="18" charset="0"/>
              </a:rPr>
              <a:t>chính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là</a:t>
            </a:r>
            <a:r>
              <a:rPr lang="vi-VN" sz="1800" b="0" dirty="0">
                <a:solidFill>
                  <a:schemeClr val="tx1">
                    <a:lumMod val="50000"/>
                  </a:schemeClr>
                </a:solidFill>
                <a:latin typeface="Times New Roman" panose="02020603050405020304" pitchFamily="18" charset="0"/>
              </a:rPr>
              <a:t> do căng </a:t>
            </a:r>
            <a:r>
              <a:rPr lang="vi-VN" sz="1800" b="0" dirty="0" err="1">
                <a:solidFill>
                  <a:schemeClr val="tx1">
                    <a:lumMod val="50000"/>
                  </a:schemeClr>
                </a:solidFill>
                <a:latin typeface="Times New Roman" panose="02020603050405020304" pitchFamily="18" charset="0"/>
              </a:rPr>
              <a:t>thẳng</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kéo</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dài</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và</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các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thói</a:t>
            </a:r>
            <a:r>
              <a:rPr lang="vi-VN" sz="1800" b="0" dirty="0">
                <a:solidFill>
                  <a:schemeClr val="tx1">
                    <a:lumMod val="50000"/>
                  </a:schemeClr>
                </a:solidFill>
                <a:latin typeface="Times New Roman" panose="02020603050405020304" pitchFamily="18" charset="0"/>
              </a:rPr>
              <a:t> quen chưa </a:t>
            </a:r>
            <a:r>
              <a:rPr lang="vi-VN" sz="1800" b="0" dirty="0" err="1">
                <a:solidFill>
                  <a:schemeClr val="tx1">
                    <a:lumMod val="50000"/>
                  </a:schemeClr>
                </a:solidFill>
                <a:latin typeface="Times New Roman" panose="02020603050405020304" pitchFamily="18" charset="0"/>
              </a:rPr>
              <a:t>hợp</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lí</a:t>
            </a:r>
            <a:r>
              <a:rPr lang="vi-VN" sz="1800" b="0" dirty="0">
                <a:solidFill>
                  <a:schemeClr val="tx1">
                    <a:lumMod val="50000"/>
                  </a:schemeClr>
                </a:solidFill>
                <a:latin typeface="Times New Roman" panose="02020603050405020304" pitchFamily="18" charset="0"/>
              </a:rPr>
              <a:t>. Trong </a:t>
            </a:r>
            <a:r>
              <a:rPr lang="vi-VN" sz="1800" b="0" dirty="0" err="1">
                <a:solidFill>
                  <a:schemeClr val="tx1">
                    <a:lumMod val="50000"/>
                  </a:schemeClr>
                </a:solidFill>
                <a:latin typeface="Times New Roman" panose="02020603050405020304" pitchFamily="18" charset="0"/>
              </a:rPr>
              <a:t>dịch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vị</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dạ</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dày</a:t>
            </a:r>
            <a:r>
              <a:rPr lang="vi-VN" sz="1800" b="0" dirty="0">
                <a:solidFill>
                  <a:schemeClr val="tx1">
                    <a:lumMod val="50000"/>
                  </a:schemeClr>
                </a:solidFill>
                <a:latin typeface="Times New Roman" panose="02020603050405020304" pitchFamily="18" charset="0"/>
              </a:rPr>
              <a:t>, khi </a:t>
            </a:r>
            <a:r>
              <a:rPr lang="vi-VN" sz="1800" b="0" dirty="0" err="1">
                <a:solidFill>
                  <a:schemeClr val="tx1">
                    <a:lumMod val="50000"/>
                  </a:schemeClr>
                </a:solidFill>
                <a:latin typeface="Times New Roman" panose="02020603050405020304" pitchFamily="18" charset="0"/>
              </a:rPr>
              <a:t>HCl</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có</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nồng</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độ</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nhỏ</a:t>
            </a:r>
            <a:r>
              <a:rPr lang="vi-VN" sz="1800" b="0" dirty="0">
                <a:solidFill>
                  <a:schemeClr val="tx1">
                    <a:lumMod val="50000"/>
                  </a:schemeClr>
                </a:solidFill>
                <a:latin typeface="Times New Roman" panose="02020603050405020304" pitchFamily="18" charset="0"/>
              </a:rPr>
              <a:t> hơn 10</a:t>
            </a:r>
            <a:r>
              <a:rPr lang="vi-VN" sz="1800" b="0" baseline="30000" dirty="0">
                <a:solidFill>
                  <a:schemeClr val="tx1">
                    <a:lumMod val="50000"/>
                  </a:schemeClr>
                </a:solidFill>
                <a:latin typeface="Times New Roman" panose="02020603050405020304" pitchFamily="18" charset="0"/>
              </a:rPr>
              <a:t>−4 </a:t>
            </a:r>
            <a:r>
              <a:rPr lang="vi-VN" sz="1800" b="0" dirty="0">
                <a:solidFill>
                  <a:schemeClr val="tx1">
                    <a:lumMod val="50000"/>
                  </a:schemeClr>
                </a:solidFill>
                <a:latin typeface="Times New Roman" panose="02020603050405020304" pitchFamily="18" charset="0"/>
              </a:rPr>
              <a:t>M gây ra </a:t>
            </a:r>
            <a:r>
              <a:rPr lang="vi-VN" sz="1800" b="0" dirty="0" err="1">
                <a:solidFill>
                  <a:schemeClr val="tx1">
                    <a:lumMod val="50000"/>
                  </a:schemeClr>
                </a:solidFill>
                <a:latin typeface="Times New Roman" panose="02020603050405020304" pitchFamily="18" charset="0"/>
              </a:rPr>
              <a:t>bệnh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khó</a:t>
            </a:r>
            <a:r>
              <a:rPr lang="vi-VN" sz="1800" b="0" dirty="0">
                <a:solidFill>
                  <a:schemeClr val="tx1">
                    <a:lumMod val="50000"/>
                  </a:schemeClr>
                </a:solidFill>
                <a:latin typeface="Times New Roman" panose="02020603050405020304" pitchFamily="18" charset="0"/>
              </a:rPr>
              <a:t> tiêu </a:t>
            </a:r>
            <a:r>
              <a:rPr lang="vi-VN" sz="1800" b="0" dirty="0" err="1">
                <a:solidFill>
                  <a:schemeClr val="tx1">
                    <a:lumMod val="50000"/>
                  </a:schemeClr>
                </a:solidFill>
                <a:latin typeface="Times New Roman" panose="02020603050405020304" pitchFamily="18" charset="0"/>
              </a:rPr>
              <a:t>hoá</a:t>
            </a:r>
            <a:r>
              <a:rPr lang="vi-VN" sz="1800" b="0" dirty="0">
                <a:solidFill>
                  <a:schemeClr val="tx1">
                    <a:lumMod val="50000"/>
                  </a:schemeClr>
                </a:solidFill>
                <a:latin typeface="Times New Roman" panose="02020603050405020304" pitchFamily="18" charset="0"/>
              </a:rPr>
              <a:t>, khi </a:t>
            </a:r>
            <a:r>
              <a:rPr lang="vi-VN" sz="1800" b="0" dirty="0" err="1">
                <a:solidFill>
                  <a:schemeClr val="tx1">
                    <a:lumMod val="50000"/>
                  </a:schemeClr>
                </a:solidFill>
                <a:latin typeface="Times New Roman" panose="02020603050405020304" pitchFamily="18" charset="0"/>
              </a:rPr>
              <a:t>nồng</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độ</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lớn</a:t>
            </a:r>
            <a:r>
              <a:rPr lang="vi-VN" sz="1800" b="0" dirty="0">
                <a:solidFill>
                  <a:schemeClr val="tx1">
                    <a:lumMod val="50000"/>
                  </a:schemeClr>
                </a:solidFill>
                <a:latin typeface="Times New Roman" panose="02020603050405020304" pitchFamily="18" charset="0"/>
              </a:rPr>
              <a:t> hơn 10</a:t>
            </a:r>
            <a:r>
              <a:rPr lang="vi-VN" sz="1800" b="0" baseline="30000" dirty="0">
                <a:solidFill>
                  <a:schemeClr val="tx1">
                    <a:lumMod val="50000"/>
                  </a:schemeClr>
                </a:solidFill>
                <a:latin typeface="Times New Roman" panose="02020603050405020304" pitchFamily="18" charset="0"/>
              </a:rPr>
              <a:t>−3 </a:t>
            </a:r>
            <a:r>
              <a:rPr lang="vi-VN" sz="1800" b="0" dirty="0">
                <a:solidFill>
                  <a:schemeClr val="tx1">
                    <a:lumMod val="50000"/>
                  </a:schemeClr>
                </a:solidFill>
                <a:latin typeface="Times New Roman" panose="02020603050405020304" pitchFamily="18" charset="0"/>
              </a:rPr>
              <a:t>M, gây ra </a:t>
            </a:r>
            <a:r>
              <a:rPr lang="vi-VN" sz="1800" b="0" dirty="0" err="1">
                <a:solidFill>
                  <a:schemeClr val="tx1">
                    <a:lumMod val="50000"/>
                  </a:schemeClr>
                </a:solidFill>
                <a:latin typeface="Times New Roman" panose="02020603050405020304" pitchFamily="18" charset="0"/>
              </a:rPr>
              <a:t>bệnh</a:t>
            </a:r>
            <a:r>
              <a:rPr lang="vi-VN" sz="1800" b="0" dirty="0">
                <a:solidFill>
                  <a:schemeClr val="tx1">
                    <a:lumMod val="50000"/>
                  </a:schemeClr>
                </a:solidFill>
                <a:latin typeface="Times New Roman" panose="02020603050405020304" pitchFamily="18" charset="0"/>
              </a:rPr>
              <a:t> ợ chua. Thông </a:t>
            </a:r>
            <a:r>
              <a:rPr lang="vi-VN" sz="1800" b="0" dirty="0" err="1">
                <a:solidFill>
                  <a:schemeClr val="tx1">
                    <a:lumMod val="50000"/>
                  </a:schemeClr>
                </a:solidFill>
                <a:latin typeface="Times New Roman" panose="02020603050405020304" pitchFamily="18" charset="0"/>
              </a:rPr>
              <a:t>thường</a:t>
            </a:r>
            <a:r>
              <a:rPr lang="vi-VN" sz="1800" b="0" dirty="0">
                <a:solidFill>
                  <a:schemeClr val="tx1">
                    <a:lumMod val="50000"/>
                  </a:schemeClr>
                </a:solidFill>
                <a:latin typeface="Times New Roman" panose="02020603050405020304" pitchFamily="18" charset="0"/>
              </a:rPr>
              <a:t>, bên </a:t>
            </a:r>
            <a:r>
              <a:rPr lang="vi-VN" sz="1800" b="0" dirty="0" err="1">
                <a:solidFill>
                  <a:schemeClr val="tx1">
                    <a:lumMod val="50000"/>
                  </a:schemeClr>
                </a:solidFill>
                <a:latin typeface="Times New Roman" panose="02020603050405020304" pitchFamily="18" charset="0"/>
              </a:rPr>
              <a:t>cạnh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lời</a:t>
            </a:r>
            <a:r>
              <a:rPr lang="vi-VN" sz="1800" b="0" dirty="0">
                <a:solidFill>
                  <a:schemeClr val="tx1">
                    <a:lumMod val="50000"/>
                  </a:schemeClr>
                </a:solidFill>
                <a:latin typeface="Times New Roman" panose="02020603050405020304" pitchFamily="18" charset="0"/>
              </a:rPr>
              <a:t> khuyên </a:t>
            </a:r>
            <a:r>
              <a:rPr lang="vi-VN" sz="1800" b="0" dirty="0" err="1">
                <a:solidFill>
                  <a:schemeClr val="tx1">
                    <a:lumMod val="50000"/>
                  </a:schemeClr>
                </a:solidFill>
                <a:latin typeface="Times New Roman" panose="02020603050405020304" pitchFamily="18" charset="0"/>
              </a:rPr>
              <a:t>nghỉ</a:t>
            </a:r>
            <a:r>
              <a:rPr lang="vi-VN" sz="1800" b="0" dirty="0">
                <a:solidFill>
                  <a:schemeClr val="tx1">
                    <a:lumMod val="50000"/>
                  </a:schemeClr>
                </a:solidFill>
                <a:latin typeface="Times New Roman" panose="02020603050405020304" pitchFamily="18" charset="0"/>
              </a:rPr>
              <a:t> ngơi </a:t>
            </a:r>
            <a:r>
              <a:rPr lang="vi-VN" sz="1800" b="0" dirty="0" err="1">
                <a:solidFill>
                  <a:schemeClr val="tx1">
                    <a:lumMod val="50000"/>
                  </a:schemeClr>
                </a:solidFill>
                <a:latin typeface="Times New Roman" panose="02020603050405020304" pitchFamily="18" charset="0"/>
              </a:rPr>
              <a:t>và</a:t>
            </a:r>
            <a:r>
              <a:rPr lang="vi-VN" sz="1800" b="0" dirty="0">
                <a:solidFill>
                  <a:schemeClr val="tx1">
                    <a:lumMod val="50000"/>
                  </a:schemeClr>
                </a:solidFill>
                <a:latin typeface="Times New Roman" panose="02020603050405020304" pitchFamily="18" charset="0"/>
              </a:rPr>
              <a:t> thay </a:t>
            </a:r>
            <a:r>
              <a:rPr lang="vi-VN" sz="1800" b="0" dirty="0" err="1">
                <a:solidFill>
                  <a:schemeClr val="tx1">
                    <a:lumMod val="50000"/>
                  </a:schemeClr>
                </a:solidFill>
                <a:latin typeface="Times New Roman" panose="02020603050405020304" pitchFamily="18" charset="0"/>
              </a:rPr>
              <a:t>đổi</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các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thói</a:t>
            </a:r>
            <a:r>
              <a:rPr lang="vi-VN" sz="1800" b="0" dirty="0">
                <a:solidFill>
                  <a:schemeClr val="tx1">
                    <a:lumMod val="50000"/>
                  </a:schemeClr>
                </a:solidFill>
                <a:latin typeface="Times New Roman" panose="02020603050405020304" pitchFamily="18" charset="0"/>
              </a:rPr>
              <a:t> quen chưa </a:t>
            </a:r>
            <a:r>
              <a:rPr lang="vi-VN" sz="1800" b="0" dirty="0" err="1">
                <a:solidFill>
                  <a:schemeClr val="tx1">
                    <a:lumMod val="50000"/>
                  </a:schemeClr>
                </a:solidFill>
                <a:latin typeface="Times New Roman" panose="02020603050405020304" pitchFamily="18" charset="0"/>
              </a:rPr>
              <a:t>hợp</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lí</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bác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sĩ</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chỉ</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định</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bệnh</a:t>
            </a:r>
            <a:r>
              <a:rPr lang="vi-VN" sz="1800" b="0" dirty="0">
                <a:solidFill>
                  <a:schemeClr val="tx1">
                    <a:lumMod val="50000"/>
                  </a:schemeClr>
                </a:solidFill>
                <a:latin typeface="Times New Roman" panose="02020603050405020304" pitchFamily="18" charset="0"/>
              </a:rPr>
              <a:t> nhân </a:t>
            </a:r>
            <a:r>
              <a:rPr lang="vi-VN" sz="1800" b="0" dirty="0" err="1">
                <a:solidFill>
                  <a:schemeClr val="tx1">
                    <a:lumMod val="50000"/>
                  </a:schemeClr>
                </a:solidFill>
                <a:latin typeface="Times New Roman" panose="02020603050405020304" pitchFamily="18" charset="0"/>
              </a:rPr>
              <a:t>mắc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bệnh</a:t>
            </a:r>
            <a:r>
              <a:rPr lang="vi-VN" sz="1800" b="0" dirty="0">
                <a:solidFill>
                  <a:schemeClr val="tx1">
                    <a:lumMod val="50000"/>
                  </a:schemeClr>
                </a:solidFill>
                <a:latin typeface="Times New Roman" panose="02020603050405020304" pitchFamily="18" charset="0"/>
              </a:rPr>
              <a:t> ợ chua </a:t>
            </a:r>
            <a:r>
              <a:rPr lang="vi-VN" sz="1800" b="0" dirty="0" err="1">
                <a:solidFill>
                  <a:schemeClr val="tx1">
                    <a:lumMod val="50000"/>
                  </a:schemeClr>
                </a:solidFill>
                <a:latin typeface="Times New Roman" panose="02020603050405020304" pitchFamily="18" charset="0"/>
              </a:rPr>
              <a:t>sử</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dụng</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một</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số</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thuốc</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chứa</a:t>
            </a:r>
            <a:r>
              <a:rPr lang="vi-VN" sz="1800" b="0" dirty="0">
                <a:solidFill>
                  <a:schemeClr val="tx1">
                    <a:lumMod val="50000"/>
                  </a:schemeClr>
                </a:solidFill>
                <a:latin typeface="Times New Roman" panose="02020603050405020304" pitchFamily="18" charset="0"/>
              </a:rPr>
              <a:t> NaHCO</a:t>
            </a:r>
            <a:r>
              <a:rPr lang="vi-VN" sz="1800" b="0" baseline="-25000" dirty="0">
                <a:solidFill>
                  <a:schemeClr val="tx1">
                    <a:lumMod val="50000"/>
                  </a:schemeClr>
                </a:solidFill>
                <a:latin typeface="Times New Roman" panose="02020603050405020304" pitchFamily="18" charset="0"/>
              </a:rPr>
              <a:t>3</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để</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điều</a:t>
            </a:r>
            <a:r>
              <a:rPr lang="vi-VN" sz="1800" b="0" dirty="0">
                <a:solidFill>
                  <a:schemeClr val="tx1">
                    <a:lumMod val="50000"/>
                  </a:schemeClr>
                </a:solidFill>
                <a:latin typeface="Times New Roman" panose="02020603050405020304" pitchFamily="18" charset="0"/>
              </a:rPr>
              <a:t> </a:t>
            </a:r>
            <a:r>
              <a:rPr lang="vi-VN" sz="1800" b="0" dirty="0" err="1">
                <a:solidFill>
                  <a:schemeClr val="tx1">
                    <a:lumMod val="50000"/>
                  </a:schemeClr>
                </a:solidFill>
                <a:latin typeface="Times New Roman" panose="02020603050405020304" pitchFamily="18" charset="0"/>
              </a:rPr>
              <a:t>trị</a:t>
            </a:r>
            <a:r>
              <a:rPr lang="vi-VN" sz="1800" b="0" dirty="0">
                <a:solidFill>
                  <a:schemeClr val="tx1">
                    <a:lumMod val="50000"/>
                  </a:schemeClr>
                </a:solidFill>
                <a:latin typeface="Times New Roman" panose="02020603050405020304" pitchFamily="18" charset="0"/>
              </a:rPr>
              <a:t>. </a:t>
            </a:r>
            <a:r>
              <a:rPr lang="vi-VN" sz="1800" dirty="0" err="1">
                <a:solidFill>
                  <a:schemeClr val="accent1"/>
                </a:solidFill>
                <a:latin typeface="Times New Roman" panose="02020603050405020304" pitchFamily="18" charset="0"/>
              </a:rPr>
              <a:t>Giải</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thích</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tác</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dụng</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của</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thuốc</a:t>
            </a:r>
            <a:r>
              <a:rPr lang="vi-VN" sz="1800" dirty="0">
                <a:solidFill>
                  <a:schemeClr val="accent1"/>
                </a:solidFill>
                <a:latin typeface="Times New Roman" panose="02020603050405020304" pitchFamily="18" charset="0"/>
              </a:rPr>
              <a:t> </a:t>
            </a:r>
            <a:r>
              <a:rPr lang="vi-VN" sz="1800" dirty="0" err="1">
                <a:solidFill>
                  <a:schemeClr val="accent1"/>
                </a:solidFill>
                <a:latin typeface="Times New Roman" panose="02020603050405020304" pitchFamily="18" charset="0"/>
              </a:rPr>
              <a:t>chứa</a:t>
            </a:r>
            <a:r>
              <a:rPr lang="vi-VN" sz="1800" dirty="0">
                <a:solidFill>
                  <a:schemeClr val="accent1"/>
                </a:solidFill>
                <a:latin typeface="Times New Roman" panose="02020603050405020304" pitchFamily="18" charset="0"/>
              </a:rPr>
              <a:t> NaHCO</a:t>
            </a:r>
            <a:r>
              <a:rPr lang="vi-VN" sz="1800" baseline="-25000" dirty="0">
                <a:solidFill>
                  <a:schemeClr val="accent1"/>
                </a:solidFill>
                <a:latin typeface="Times New Roman" panose="02020603050405020304" pitchFamily="18" charset="0"/>
              </a:rPr>
              <a:t>3</a:t>
            </a:r>
            <a:r>
              <a:rPr lang="vi-VN" sz="1800" dirty="0">
                <a:solidFill>
                  <a:schemeClr val="accent1"/>
                </a:solidFill>
                <a:latin typeface="Times New Roman" panose="02020603050405020304" pitchFamily="18" charset="0"/>
              </a:rPr>
              <a:t> .</a:t>
            </a:r>
            <a:endParaRPr sz="3200" dirty="0">
              <a:solidFill>
                <a:schemeClr val="accent1"/>
              </a:solidFill>
              <a:latin typeface="Times New Roman" panose="02020603050405020304" pitchFamily="18" charset="0"/>
            </a:endParaRPr>
          </a:p>
        </p:txBody>
      </p:sp>
      <p:grpSp>
        <p:nvGrpSpPr>
          <p:cNvPr id="4" name="Group 3">
            <a:extLst>
              <a:ext uri="{FF2B5EF4-FFF2-40B4-BE49-F238E27FC236}">
                <a16:creationId xmlns:a16="http://schemas.microsoft.com/office/drawing/2014/main" id="{7879362D-0780-3034-235E-1ABC80E379A0}"/>
              </a:ext>
            </a:extLst>
          </p:cNvPr>
          <p:cNvGrpSpPr/>
          <p:nvPr/>
        </p:nvGrpSpPr>
        <p:grpSpPr>
          <a:xfrm>
            <a:off x="-483605" y="-1643964"/>
            <a:ext cx="5055605" cy="4572000"/>
            <a:chOff x="-329595" y="-1405928"/>
            <a:chExt cx="5055605" cy="4572000"/>
          </a:xfrm>
        </p:grpSpPr>
        <p:grpSp>
          <p:nvGrpSpPr>
            <p:cNvPr id="14" name="Group 13">
              <a:extLst>
                <a:ext uri="{FF2B5EF4-FFF2-40B4-BE49-F238E27FC236}">
                  <a16:creationId xmlns:a16="http://schemas.microsoft.com/office/drawing/2014/main" id="{E3520E25-761D-5EC2-B6C1-0EFD8F71CC00}"/>
                </a:ext>
              </a:extLst>
            </p:cNvPr>
            <p:cNvGrpSpPr/>
            <p:nvPr/>
          </p:nvGrpSpPr>
          <p:grpSpPr>
            <a:xfrm>
              <a:off x="-329595" y="-1405928"/>
              <a:ext cx="5055605" cy="4572000"/>
              <a:chOff x="-196081" y="-1547792"/>
              <a:chExt cx="5055605" cy="4572000"/>
            </a:xfrm>
          </p:grpSpPr>
          <p:pic>
            <p:nvPicPr>
              <p:cNvPr id="16" name="Graphic 15" descr="A brushstroke">
                <a:extLst>
                  <a:ext uri="{FF2B5EF4-FFF2-40B4-BE49-F238E27FC236}">
                    <a16:creationId xmlns:a16="http://schemas.microsoft.com/office/drawing/2014/main" id="{284BE46E-201E-CBAF-181C-B50128895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7" name="TextBox 16">
                <a:extLst>
                  <a:ext uri="{FF2B5EF4-FFF2-40B4-BE49-F238E27FC236}">
                    <a16:creationId xmlns:a16="http://schemas.microsoft.com/office/drawing/2014/main" id="{A6C57019-2FD8-5EF7-C391-5BA11AADBF13}"/>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Vận</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Dụng</a:t>
                </a:r>
                <a:endParaRPr lang="en-US" sz="3600" b="1" dirty="0">
                  <a:solidFill>
                    <a:schemeClr val="accent5"/>
                  </a:solidFill>
                  <a:latin typeface="Times New Roman" panose="02020603050405020304" pitchFamily="18" charset="0"/>
                  <a:cs typeface="Times New Roman" panose="02020603050405020304" pitchFamily="18" charset="0"/>
                </a:endParaRPr>
              </a:p>
            </p:txBody>
          </p:sp>
        </p:grpSp>
        <p:pic>
          <p:nvPicPr>
            <p:cNvPr id="3" name="Picture 2" descr="Icon&#10;&#10;Description automatically generated">
              <a:extLst>
                <a:ext uri="{FF2B5EF4-FFF2-40B4-BE49-F238E27FC236}">
                  <a16:creationId xmlns:a16="http://schemas.microsoft.com/office/drawing/2014/main" id="{C1A43F69-1BF0-9DAB-EB82-CF149D09E185}"/>
                </a:ext>
              </a:extLst>
            </p:cNvPr>
            <p:cNvPicPr>
              <a:picLocks noChangeAspect="1"/>
            </p:cNvPicPr>
            <p:nvPr/>
          </p:nvPicPr>
          <p:blipFill>
            <a:blip r:embed="rId6"/>
            <a:stretch>
              <a:fillRect/>
            </a:stretch>
          </p:blipFill>
          <p:spPr>
            <a:xfrm>
              <a:off x="598404" y="571947"/>
              <a:ext cx="712258" cy="712258"/>
            </a:xfrm>
            <a:prstGeom prst="rect">
              <a:avLst/>
            </a:prstGeom>
          </p:spPr>
        </p:pic>
      </p:grpSp>
    </p:spTree>
    <p:extLst>
      <p:ext uri="{BB962C8B-B14F-4D97-AF65-F5344CB8AC3E}">
        <p14:creationId xmlns:p14="http://schemas.microsoft.com/office/powerpoint/2010/main" val="40848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54"/>
                                        </p:tgtEl>
                                        <p:attrNameLst>
                                          <p:attrName>style.visibility</p:attrName>
                                        </p:attrNameLst>
                                      </p:cBhvr>
                                      <p:to>
                                        <p:strVal val="visible"/>
                                      </p:to>
                                    </p:set>
                                    <p:anim calcmode="lin" valueType="num">
                                      <p:cBhvr>
                                        <p:cTn id="12" dur="500" fill="hold"/>
                                        <p:tgtEl>
                                          <p:spTgt spid="1154"/>
                                        </p:tgtEl>
                                        <p:attrNameLst>
                                          <p:attrName>ppt_w</p:attrName>
                                        </p:attrNameLst>
                                      </p:cBhvr>
                                      <p:tavLst>
                                        <p:tav tm="0">
                                          <p:val>
                                            <p:fltVal val="0"/>
                                          </p:val>
                                        </p:tav>
                                        <p:tav tm="100000">
                                          <p:val>
                                            <p:strVal val="#ppt_w"/>
                                          </p:val>
                                        </p:tav>
                                      </p:tavLst>
                                    </p:anim>
                                    <p:anim calcmode="lin" valueType="num">
                                      <p:cBhvr>
                                        <p:cTn id="13" dur="500" fill="hold"/>
                                        <p:tgtEl>
                                          <p:spTgt spid="1154"/>
                                        </p:tgtEl>
                                        <p:attrNameLst>
                                          <p:attrName>ppt_h</p:attrName>
                                        </p:attrNameLst>
                                      </p:cBhvr>
                                      <p:tavLst>
                                        <p:tav tm="0">
                                          <p:val>
                                            <p:fltVal val="0"/>
                                          </p:val>
                                        </p:tav>
                                        <p:tav tm="100000">
                                          <p:val>
                                            <p:strVal val="#ppt_h"/>
                                          </p:val>
                                        </p:tav>
                                      </p:tavLst>
                                    </p:anim>
                                    <p:animEffect transition="in" filter="fade">
                                      <p:cBhvr>
                                        <p:cTn id="14" dur="500"/>
                                        <p:tgtEl>
                                          <p:spTgt spid="115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63"/>
                                        </p:tgtEl>
                                        <p:attrNameLst>
                                          <p:attrName>style.visibility</p:attrName>
                                        </p:attrNameLst>
                                      </p:cBhvr>
                                      <p:to>
                                        <p:strVal val="visible"/>
                                      </p:to>
                                    </p:set>
                                    <p:anim calcmode="lin" valueType="num">
                                      <p:cBhvr>
                                        <p:cTn id="17" dur="500" fill="hold"/>
                                        <p:tgtEl>
                                          <p:spTgt spid="1163"/>
                                        </p:tgtEl>
                                        <p:attrNameLst>
                                          <p:attrName>ppt_w</p:attrName>
                                        </p:attrNameLst>
                                      </p:cBhvr>
                                      <p:tavLst>
                                        <p:tav tm="0">
                                          <p:val>
                                            <p:fltVal val="0"/>
                                          </p:val>
                                        </p:tav>
                                        <p:tav tm="100000">
                                          <p:val>
                                            <p:strVal val="#ppt_w"/>
                                          </p:val>
                                        </p:tav>
                                      </p:tavLst>
                                    </p:anim>
                                    <p:anim calcmode="lin" valueType="num">
                                      <p:cBhvr>
                                        <p:cTn id="18" dur="500" fill="hold"/>
                                        <p:tgtEl>
                                          <p:spTgt spid="1163"/>
                                        </p:tgtEl>
                                        <p:attrNameLst>
                                          <p:attrName>ppt_h</p:attrName>
                                        </p:attrNameLst>
                                      </p:cBhvr>
                                      <p:tavLst>
                                        <p:tav tm="0">
                                          <p:val>
                                            <p:fltVal val="0"/>
                                          </p:val>
                                        </p:tav>
                                        <p:tav tm="100000">
                                          <p:val>
                                            <p:strVal val="#ppt_h"/>
                                          </p:val>
                                        </p:tav>
                                      </p:tavLst>
                                    </p:anim>
                                    <p:animEffect transition="in" filter="fade">
                                      <p:cBhvr>
                                        <p:cTn id="19"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animBg="1"/>
      <p:bldP spid="116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809952" y="1366676"/>
            <a:ext cx="7524095" cy="3046988"/>
          </a:xfrm>
          <a:prstGeom prst="rect">
            <a:avLst/>
          </a:prstGeom>
          <a:noFill/>
        </p:spPr>
        <p:txBody>
          <a:bodyPr wrap="square">
            <a:spAutoFit/>
          </a:bodyPr>
          <a:lstStyle/>
          <a:p>
            <a:pPr latinLnBrk="0"/>
            <a:r>
              <a:rPr lang="vi-VN" sz="2400" dirty="0">
                <a:latin typeface="Times New Roman" panose="02020603050405020304" pitchFamily="18" charset="0"/>
                <a:cs typeface="Times New Roman" panose="02020603050405020304" pitchFamily="18" charset="0"/>
              </a:rPr>
              <a:t> Trong </a:t>
            </a:r>
            <a:r>
              <a:rPr lang="vi-VN" sz="2400" dirty="0" err="1">
                <a:latin typeface="Times New Roman" panose="02020603050405020304" pitchFamily="18" charset="0"/>
                <a:cs typeface="Times New Roman" panose="02020603050405020304" pitchFamily="18" charset="0"/>
              </a:rPr>
              <a:t>dạ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chứa</a:t>
            </a:r>
            <a:r>
              <a:rPr lang="vi-VN" sz="2400" dirty="0">
                <a:latin typeface="Times New Roman" panose="02020603050405020304" pitchFamily="18" charset="0"/>
                <a:cs typeface="Times New Roman" panose="02020603050405020304" pitchFamily="18" charset="0"/>
              </a:rPr>
              <a:t>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HCl</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bị</a:t>
            </a:r>
            <a:r>
              <a:rPr lang="vi-VN" sz="2400" dirty="0">
                <a:latin typeface="Times New Roman" panose="02020603050405020304" pitchFamily="18" charset="0"/>
                <a:cs typeface="Times New Roman" panose="02020603050405020304" pitchFamily="18" charset="0"/>
              </a:rPr>
              <a:t> đau </a:t>
            </a:r>
            <a:r>
              <a:rPr lang="vi-VN" sz="2400" dirty="0" err="1">
                <a:latin typeface="Times New Roman" panose="02020603050405020304" pitchFamily="18" charset="0"/>
                <a:cs typeface="Times New Roman" panose="02020603050405020304" pitchFamily="18" charset="0"/>
              </a:rPr>
              <a:t>dạ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nồng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a:t>
            </a:r>
            <a:r>
              <a:rPr lang="vi-VN" sz="2400" dirty="0">
                <a:latin typeface="Times New Roman" panose="02020603050405020304" pitchFamily="18" charset="0"/>
                <a:cs typeface="Times New Roman" panose="02020603050405020304" pitchFamily="18" charset="0"/>
              </a:rPr>
              <a:t>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HCl</a:t>
            </a:r>
            <a:r>
              <a:rPr lang="vi-VN" sz="2400" dirty="0">
                <a:latin typeface="Times New Roman" panose="02020603050405020304" pitchFamily="18" charset="0"/>
                <a:cs typeface="Times New Roman" panose="02020603050405020304" pitchFamily="18" charset="0"/>
              </a:rPr>
              <a:t> cao </a:t>
            </a:r>
            <a:r>
              <a:rPr lang="vi-VN" sz="2400" dirty="0" err="1">
                <a:latin typeface="Times New Roman" panose="02020603050405020304" pitchFamily="18" charset="0"/>
                <a:cs typeface="Times New Roman" panose="02020603050405020304" pitchFamily="18" charset="0"/>
              </a:rPr>
              <a:t>làm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mòn</a:t>
            </a:r>
            <a:r>
              <a:rPr lang="vi-VN" sz="2400" dirty="0">
                <a:latin typeface="Times New Roman" panose="02020603050405020304" pitchFamily="18" charset="0"/>
                <a:cs typeface="Times New Roman" panose="02020603050405020304" pitchFamily="18" charset="0"/>
              </a:rPr>
              <a:t>. NaHCO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dùng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để</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chế</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thuốc</a:t>
            </a:r>
            <a:r>
              <a:rPr lang="vi-VN" sz="2400" dirty="0">
                <a:latin typeface="Times New Roman" panose="02020603050405020304" pitchFamily="18" charset="0"/>
                <a:cs typeface="Times New Roman" panose="02020603050405020304" pitchFamily="18" charset="0"/>
              </a:rPr>
              <a:t> đau </a:t>
            </a:r>
            <a:r>
              <a:rPr lang="vi-VN" sz="2400" dirty="0" err="1">
                <a:latin typeface="Times New Roman" panose="02020603050405020304" pitchFamily="18" charset="0"/>
                <a:cs typeface="Times New Roman" panose="02020603050405020304" pitchFamily="18" charset="0"/>
              </a:rPr>
              <a:t>dạ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giảm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hàm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lượng</a:t>
            </a:r>
            <a:r>
              <a:rPr lang="vi-VN" sz="2400" dirty="0">
                <a:latin typeface="Times New Roman" panose="02020603050405020304" pitchFamily="18" charset="0"/>
                <a:cs typeface="Times New Roman" panose="02020603050405020304" pitchFamily="18" charset="0"/>
              </a:rPr>
              <a:t> dung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HCl</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trong </a:t>
            </a:r>
            <a:r>
              <a:rPr lang="vi-VN" sz="2400" dirty="0" err="1">
                <a:latin typeface="Times New Roman" panose="02020603050405020304" pitchFamily="18" charset="0"/>
                <a:cs typeface="Times New Roman" panose="02020603050405020304" pitchFamily="18" charset="0"/>
              </a:rPr>
              <a:t>dạ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dày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nhờ</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phản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ứng</a:t>
            </a:r>
            <a:r>
              <a:rPr lang="vi-VN" sz="2400" dirty="0">
                <a:latin typeface="Times New Roman" panose="02020603050405020304" pitchFamily="18" charset="0"/>
                <a:cs typeface="Times New Roman" panose="02020603050405020304" pitchFamily="18" charset="0"/>
              </a:rPr>
              <a:t>:</a:t>
            </a:r>
          </a:p>
          <a:p>
            <a:pPr latinLnBrk="0"/>
            <a:r>
              <a:rPr lang="vi-VN" sz="2400" dirty="0" err="1">
                <a:latin typeface="Times New Roman" panose="02020603050405020304" pitchFamily="18" charset="0"/>
                <a:cs typeface="Times New Roman" panose="02020603050405020304" pitchFamily="18" charset="0"/>
              </a:rPr>
              <a:t>HCl</a:t>
            </a:r>
            <a:r>
              <a:rPr lang="vi-VN" sz="2400" dirty="0">
                <a:latin typeface="Times New Roman" panose="02020603050405020304" pitchFamily="18" charset="0"/>
                <a:cs typeface="Times New Roman" panose="02020603050405020304" pitchFamily="18" charset="0"/>
              </a:rPr>
              <a:t> + NaHCO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 </a:t>
            </a:r>
            <a:r>
              <a:rPr lang="vi-VN" sz="2400" dirty="0" err="1">
                <a:latin typeface="Times New Roman" panose="02020603050405020304" pitchFamily="18" charset="0"/>
                <a:cs typeface="Times New Roman" panose="02020603050405020304" pitchFamily="18" charset="0"/>
              </a:rPr>
              <a:t>NaCl</a:t>
            </a:r>
            <a:r>
              <a:rPr lang="vi-VN" sz="2400" dirty="0">
                <a:latin typeface="Times New Roman" panose="02020603050405020304" pitchFamily="18" charset="0"/>
                <a:cs typeface="Times New Roman" panose="02020603050405020304" pitchFamily="18" charset="0"/>
              </a:rPr>
              <a:t> + CO</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H</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a:t>
            </a:r>
          </a:p>
          <a:p>
            <a:pPr latinLnBrk="0"/>
            <a:r>
              <a:rPr lang="vi-VN" sz="2400" dirty="0">
                <a:latin typeface="Times New Roman" panose="02020603050405020304" pitchFamily="18" charset="0"/>
                <a:cs typeface="Times New Roman" panose="02020603050405020304" pitchFamily="18" charset="0"/>
              </a:rPr>
              <a:t>- Không nên </a:t>
            </a:r>
            <a:r>
              <a:rPr lang="vi-VN" sz="2400" dirty="0" err="1">
                <a:latin typeface="Times New Roman" panose="02020603050405020304" pitchFamily="18" charset="0"/>
                <a:cs typeface="Times New Roman" panose="02020603050405020304" pitchFamily="18" charset="0"/>
              </a:rPr>
              <a:t>dùng</a:t>
            </a:r>
            <a:r>
              <a:rPr lang="vi-VN" sz="2400" dirty="0">
                <a:latin typeface="Times New Roman" panose="02020603050405020304" pitchFamily="18" charset="0"/>
                <a:cs typeface="Times New Roman" panose="02020603050405020304" pitchFamily="18" charset="0"/>
              </a:rPr>
              <a:t> Na</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dùng</a:t>
            </a:r>
            <a:r>
              <a:rPr lang="vi-VN" sz="2400" dirty="0">
                <a:latin typeface="Times New Roman" panose="02020603050405020304" pitchFamily="18" charset="0"/>
                <a:cs typeface="Times New Roman" panose="02020603050405020304" pitchFamily="18" charset="0"/>
              </a:rPr>
              <a:t> NaHCO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trung </a:t>
            </a:r>
            <a:r>
              <a:rPr lang="vi-VN" sz="2400" dirty="0" err="1">
                <a:latin typeface="Times New Roman" panose="02020603050405020304" pitchFamily="18" charset="0"/>
                <a:cs typeface="Times New Roman" panose="02020603050405020304" pitchFamily="18" charset="0"/>
              </a:rPr>
              <a:t>hòa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dịch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vị</a:t>
            </a:r>
            <a:r>
              <a:rPr lang="vi-VN" sz="2400" dirty="0">
                <a:latin typeface="Times New Roman" panose="02020603050405020304" pitchFamily="18" charset="0"/>
                <a:cs typeface="Times New Roman" panose="02020603050405020304" pitchFamily="18" charset="0"/>
              </a:rPr>
              <a:t> 1 </a:t>
            </a:r>
            <a:r>
              <a:rPr lang="vi-VN" sz="2400" dirty="0" err="1">
                <a:latin typeface="Times New Roman" panose="02020603050405020304" pitchFamily="18" charset="0"/>
                <a:cs typeface="Times New Roman" panose="02020603050405020304" pitchFamily="18" charset="0"/>
              </a:rPr>
              <a:t>cách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từ</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từ</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8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221;p16">
            <a:extLst>
              <a:ext uri="{FF2B5EF4-FFF2-40B4-BE49-F238E27FC236}">
                <a16:creationId xmlns:a16="http://schemas.microsoft.com/office/drawing/2014/main" id="{6718F804-EA62-1F22-4BED-BBEB1EF933B9}"/>
              </a:ext>
            </a:extLst>
          </p:cNvPr>
          <p:cNvSpPr/>
          <p:nvPr/>
        </p:nvSpPr>
        <p:spPr>
          <a:xfrm rot="16200000">
            <a:off x="7188506" y="3485240"/>
            <a:ext cx="2639881" cy="127129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8" name="Google Shape;222;p16">
            <a:extLst>
              <a:ext uri="{FF2B5EF4-FFF2-40B4-BE49-F238E27FC236}">
                <a16:creationId xmlns:a16="http://schemas.microsoft.com/office/drawing/2014/main" id="{9D6363EB-63D5-50E8-7DA2-5133410C1EB9}"/>
              </a:ext>
            </a:extLst>
          </p:cNvPr>
          <p:cNvSpPr/>
          <p:nvPr/>
        </p:nvSpPr>
        <p:spPr>
          <a:xfrm rot="5400000">
            <a:off x="-734405" y="459087"/>
            <a:ext cx="2833128" cy="13643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9" name="Google Shape;223;p16">
            <a:extLst>
              <a:ext uri="{FF2B5EF4-FFF2-40B4-BE49-F238E27FC236}">
                <a16:creationId xmlns:a16="http://schemas.microsoft.com/office/drawing/2014/main" id="{8AE52FDD-B71D-64FA-9859-0B022172FD07}"/>
              </a:ext>
            </a:extLst>
          </p:cNvPr>
          <p:cNvSpPr/>
          <p:nvPr/>
        </p:nvSpPr>
        <p:spPr>
          <a:xfrm rot="301049">
            <a:off x="-337103" y="2749362"/>
            <a:ext cx="836305" cy="72540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0" name="Google Shape;224;p16">
            <a:extLst>
              <a:ext uri="{FF2B5EF4-FFF2-40B4-BE49-F238E27FC236}">
                <a16:creationId xmlns:a16="http://schemas.microsoft.com/office/drawing/2014/main" id="{3152B5D2-D8C7-7BB2-DFC0-637291233835}"/>
              </a:ext>
            </a:extLst>
          </p:cNvPr>
          <p:cNvSpPr/>
          <p:nvPr/>
        </p:nvSpPr>
        <p:spPr>
          <a:xfrm rot="301037">
            <a:off x="8302992" y="2285495"/>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1" name="Google Shape;225;p16">
            <a:extLst>
              <a:ext uri="{FF2B5EF4-FFF2-40B4-BE49-F238E27FC236}">
                <a16:creationId xmlns:a16="http://schemas.microsoft.com/office/drawing/2014/main" id="{3F9EF0DB-5AEC-8347-7FF6-B1FC0405F466}"/>
              </a:ext>
            </a:extLst>
          </p:cNvPr>
          <p:cNvSpPr/>
          <p:nvPr/>
        </p:nvSpPr>
        <p:spPr>
          <a:xfrm>
            <a:off x="8024077" y="-537400"/>
            <a:ext cx="1770000" cy="17700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2" name="Google Shape;226;p16">
            <a:extLst>
              <a:ext uri="{FF2B5EF4-FFF2-40B4-BE49-F238E27FC236}">
                <a16:creationId xmlns:a16="http://schemas.microsoft.com/office/drawing/2014/main" id="{8E19FB48-8884-0488-C28B-6861B436AFC6}"/>
              </a:ext>
            </a:extLst>
          </p:cNvPr>
          <p:cNvGrpSpPr/>
          <p:nvPr/>
        </p:nvGrpSpPr>
        <p:grpSpPr>
          <a:xfrm>
            <a:off x="7816114" y="269722"/>
            <a:ext cx="539292" cy="539292"/>
            <a:chOff x="3796125" y="-35750"/>
            <a:chExt cx="773400" cy="773400"/>
          </a:xfrm>
        </p:grpSpPr>
        <p:sp>
          <p:nvSpPr>
            <p:cNvPr id="23" name="Google Shape;227;p16">
              <a:extLst>
                <a:ext uri="{FF2B5EF4-FFF2-40B4-BE49-F238E27FC236}">
                  <a16:creationId xmlns:a16="http://schemas.microsoft.com/office/drawing/2014/main" id="{79F92D14-B88F-2D32-B22C-DA809DE742D6}"/>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4" name="Google Shape;228;p16">
              <a:extLst>
                <a:ext uri="{FF2B5EF4-FFF2-40B4-BE49-F238E27FC236}">
                  <a16:creationId xmlns:a16="http://schemas.microsoft.com/office/drawing/2014/main" id="{5E55C318-5703-136C-C409-B06F261996F3}"/>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25" name="Google Shape;229;p16">
            <a:extLst>
              <a:ext uri="{FF2B5EF4-FFF2-40B4-BE49-F238E27FC236}">
                <a16:creationId xmlns:a16="http://schemas.microsoft.com/office/drawing/2014/main" id="{8A3BADF9-D2A3-9E32-EDCC-5B85F9AB9472}"/>
              </a:ext>
            </a:extLst>
          </p:cNvPr>
          <p:cNvGrpSpPr/>
          <p:nvPr/>
        </p:nvGrpSpPr>
        <p:grpSpPr>
          <a:xfrm>
            <a:off x="529314" y="4256097"/>
            <a:ext cx="539292" cy="539292"/>
            <a:chOff x="3796125" y="-35750"/>
            <a:chExt cx="773400" cy="773400"/>
          </a:xfrm>
        </p:grpSpPr>
        <p:sp>
          <p:nvSpPr>
            <p:cNvPr id="26" name="Google Shape;230;p16">
              <a:extLst>
                <a:ext uri="{FF2B5EF4-FFF2-40B4-BE49-F238E27FC236}">
                  <a16:creationId xmlns:a16="http://schemas.microsoft.com/office/drawing/2014/main" id="{80A473B8-3751-E579-8E82-AAB6A02250DF}"/>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231;p16">
              <a:extLst>
                <a:ext uri="{FF2B5EF4-FFF2-40B4-BE49-F238E27FC236}">
                  <a16:creationId xmlns:a16="http://schemas.microsoft.com/office/drawing/2014/main" id="{2FAAADC8-07BA-1704-C120-714E1160B27F}"/>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60E8ACC7-A010-58B2-E9AE-8D1DDCB731D8}"/>
              </a:ext>
            </a:extLst>
          </p:cNvPr>
          <p:cNvPicPr>
            <a:picLocks noChangeAspect="1"/>
          </p:cNvPicPr>
          <p:nvPr/>
        </p:nvPicPr>
        <p:blipFill rotWithShape="1">
          <a:blip r:embed="rId2"/>
          <a:srcRect r="1045" b="2085"/>
          <a:stretch/>
        </p:blipFill>
        <p:spPr>
          <a:xfrm>
            <a:off x="2149275" y="1232600"/>
            <a:ext cx="4845450" cy="3367489"/>
          </a:xfrm>
          <a:prstGeom prst="rect">
            <a:avLst/>
          </a:prstGeom>
        </p:spPr>
      </p:pic>
      <p:grpSp>
        <p:nvGrpSpPr>
          <p:cNvPr id="14" name="Group 13">
            <a:extLst>
              <a:ext uri="{FF2B5EF4-FFF2-40B4-BE49-F238E27FC236}">
                <a16:creationId xmlns:a16="http://schemas.microsoft.com/office/drawing/2014/main" id="{3C13BD71-D3CD-4954-1B40-8156274682CA}"/>
              </a:ext>
            </a:extLst>
          </p:cNvPr>
          <p:cNvGrpSpPr/>
          <p:nvPr/>
        </p:nvGrpSpPr>
        <p:grpSpPr>
          <a:xfrm>
            <a:off x="1689936" y="189889"/>
            <a:ext cx="5764129" cy="615600"/>
            <a:chOff x="1916918" y="133010"/>
            <a:chExt cx="4214252" cy="615600"/>
          </a:xfrm>
        </p:grpSpPr>
        <p:sp>
          <p:nvSpPr>
            <p:cNvPr id="15" name="Google Shape;849;p46">
              <a:extLst>
                <a:ext uri="{FF2B5EF4-FFF2-40B4-BE49-F238E27FC236}">
                  <a16:creationId xmlns:a16="http://schemas.microsoft.com/office/drawing/2014/main" id="{7BAF1F6A-7050-C665-2FA9-A2A44E7967DD}"/>
                </a:ext>
              </a:extLst>
            </p:cNvPr>
            <p:cNvSpPr/>
            <p:nvPr/>
          </p:nvSpPr>
          <p:spPr>
            <a:xfrm>
              <a:off x="2064526" y="133010"/>
              <a:ext cx="4066644"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3EC85C2-2D98-E9D6-B783-874B909FA89C}"/>
                </a:ext>
              </a:extLst>
            </p:cNvPr>
            <p:cNvSpPr txBox="1"/>
            <p:nvPr/>
          </p:nvSpPr>
          <p:spPr>
            <a:xfrm>
              <a:off x="1916918" y="223617"/>
              <a:ext cx="4066644" cy="523220"/>
            </a:xfrm>
            <a:prstGeom prst="rect">
              <a:avLst/>
            </a:prstGeom>
            <a:noFill/>
          </p:spPr>
          <p:txBody>
            <a:bodyPr wrap="square">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Quy</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trình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tạo</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mưa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nhân</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tạo</a:t>
              </a:r>
              <a:endParaRPr lang="en-US" sz="2000" b="1" dirty="0">
                <a:solidFill>
                  <a:schemeClr val="accent5"/>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6491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43"/>
          <p:cNvSpPr/>
          <p:nvPr/>
        </p:nvSpPr>
        <p:spPr>
          <a:xfrm rot="-275237">
            <a:off x="2111316" y="695383"/>
            <a:ext cx="4921365" cy="375273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9" name="Google Shape;769;p43"/>
          <p:cNvSpPr txBox="1">
            <a:spLocks noGrp="1"/>
          </p:cNvSpPr>
          <p:nvPr>
            <p:ph type="title"/>
          </p:nvPr>
        </p:nvSpPr>
        <p:spPr>
          <a:xfrm>
            <a:off x="2523973" y="2525950"/>
            <a:ext cx="4103100" cy="129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a:solidFill>
                  <a:schemeClr val="accent1"/>
                </a:solidFill>
                <a:latin typeface="Times New Roman" panose="02020603050405020304" pitchFamily="18" charset="0"/>
                <a:cs typeface="Times New Roman" panose="02020603050405020304" pitchFamily="18" charset="0"/>
              </a:rPr>
              <a:t>CỦNG CỐ</a:t>
            </a:r>
            <a:endParaRPr sz="9600" dirty="0">
              <a:solidFill>
                <a:schemeClr val="accent1"/>
              </a:solidFill>
              <a:latin typeface="Times New Roman" panose="02020603050405020304" pitchFamily="18" charset="0"/>
              <a:cs typeface="Times New Roman" panose="02020603050405020304" pitchFamily="18" charset="0"/>
            </a:endParaRPr>
          </a:p>
        </p:txBody>
      </p:sp>
      <p:sp>
        <p:nvSpPr>
          <p:cNvPr id="771" name="Google Shape;771;p43"/>
          <p:cNvSpPr/>
          <p:nvPr/>
        </p:nvSpPr>
        <p:spPr>
          <a:xfrm>
            <a:off x="-491825" y="3172450"/>
            <a:ext cx="4311387" cy="207624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772" name="Google Shape;772;p43"/>
          <p:cNvGrpSpPr/>
          <p:nvPr/>
        </p:nvGrpSpPr>
        <p:grpSpPr>
          <a:xfrm>
            <a:off x="1767124" y="970724"/>
            <a:ext cx="756849" cy="756849"/>
            <a:chOff x="3796125" y="-35750"/>
            <a:chExt cx="773400" cy="773400"/>
          </a:xfrm>
        </p:grpSpPr>
        <p:sp>
          <p:nvSpPr>
            <p:cNvPr id="773" name="Google Shape;773;p4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74" name="Google Shape;774;p4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775" name="Google Shape;775;p43"/>
          <p:cNvGrpSpPr/>
          <p:nvPr/>
        </p:nvGrpSpPr>
        <p:grpSpPr>
          <a:xfrm>
            <a:off x="6682024" y="4225674"/>
            <a:ext cx="756849" cy="756849"/>
            <a:chOff x="3796125" y="-35750"/>
            <a:chExt cx="773400" cy="773400"/>
          </a:xfrm>
        </p:grpSpPr>
        <p:sp>
          <p:nvSpPr>
            <p:cNvPr id="776" name="Google Shape;776;p4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77" name="Google Shape;777;p4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8"/>
                                        </p:tgtEl>
                                        <p:attrNameLst>
                                          <p:attrName>style.visibility</p:attrName>
                                        </p:attrNameLst>
                                      </p:cBhvr>
                                      <p:to>
                                        <p:strVal val="visible"/>
                                      </p:to>
                                    </p:set>
                                    <p:anim calcmode="lin" valueType="num">
                                      <p:cBhvr>
                                        <p:cTn id="7" dur="500" fill="hold"/>
                                        <p:tgtEl>
                                          <p:spTgt spid="768"/>
                                        </p:tgtEl>
                                        <p:attrNameLst>
                                          <p:attrName>ppt_w</p:attrName>
                                        </p:attrNameLst>
                                      </p:cBhvr>
                                      <p:tavLst>
                                        <p:tav tm="0">
                                          <p:val>
                                            <p:fltVal val="0"/>
                                          </p:val>
                                        </p:tav>
                                        <p:tav tm="100000">
                                          <p:val>
                                            <p:strVal val="#ppt_w"/>
                                          </p:val>
                                        </p:tav>
                                      </p:tavLst>
                                    </p:anim>
                                    <p:anim calcmode="lin" valueType="num">
                                      <p:cBhvr>
                                        <p:cTn id="8" dur="500" fill="hold"/>
                                        <p:tgtEl>
                                          <p:spTgt spid="768"/>
                                        </p:tgtEl>
                                        <p:attrNameLst>
                                          <p:attrName>ppt_h</p:attrName>
                                        </p:attrNameLst>
                                      </p:cBhvr>
                                      <p:tavLst>
                                        <p:tav tm="0">
                                          <p:val>
                                            <p:fltVal val="0"/>
                                          </p:val>
                                        </p:tav>
                                        <p:tav tm="100000">
                                          <p:val>
                                            <p:strVal val="#ppt_h"/>
                                          </p:val>
                                        </p:tav>
                                      </p:tavLst>
                                    </p:anim>
                                    <p:animEffect transition="in" filter="fade">
                                      <p:cBhvr>
                                        <p:cTn id="9" dur="500"/>
                                        <p:tgtEl>
                                          <p:spTgt spid="7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9"/>
                                        </p:tgtEl>
                                        <p:attrNameLst>
                                          <p:attrName>style.visibility</p:attrName>
                                        </p:attrNameLst>
                                      </p:cBhvr>
                                      <p:to>
                                        <p:strVal val="visible"/>
                                      </p:to>
                                    </p:set>
                                    <p:anim calcmode="lin" valueType="num">
                                      <p:cBhvr>
                                        <p:cTn id="12" dur="500" fill="hold"/>
                                        <p:tgtEl>
                                          <p:spTgt spid="769"/>
                                        </p:tgtEl>
                                        <p:attrNameLst>
                                          <p:attrName>ppt_w</p:attrName>
                                        </p:attrNameLst>
                                      </p:cBhvr>
                                      <p:tavLst>
                                        <p:tav tm="0">
                                          <p:val>
                                            <p:fltVal val="0"/>
                                          </p:val>
                                        </p:tav>
                                        <p:tav tm="100000">
                                          <p:val>
                                            <p:strVal val="#ppt_w"/>
                                          </p:val>
                                        </p:tav>
                                      </p:tavLst>
                                    </p:anim>
                                    <p:anim calcmode="lin" valueType="num">
                                      <p:cBhvr>
                                        <p:cTn id="13" dur="500" fill="hold"/>
                                        <p:tgtEl>
                                          <p:spTgt spid="769"/>
                                        </p:tgtEl>
                                        <p:attrNameLst>
                                          <p:attrName>ppt_h</p:attrName>
                                        </p:attrNameLst>
                                      </p:cBhvr>
                                      <p:tavLst>
                                        <p:tav tm="0">
                                          <p:val>
                                            <p:fltVal val="0"/>
                                          </p:val>
                                        </p:tav>
                                        <p:tav tm="100000">
                                          <p:val>
                                            <p:strVal val="#ppt_h"/>
                                          </p:val>
                                        </p:tav>
                                      </p:tavLst>
                                    </p:anim>
                                    <p:animEffect transition="in" filter="fade">
                                      <p:cBhvr>
                                        <p:cTn id="14" dur="500"/>
                                        <p:tgtEl>
                                          <p:spTgt spid="7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1"/>
                                        </p:tgtEl>
                                        <p:attrNameLst>
                                          <p:attrName>style.visibility</p:attrName>
                                        </p:attrNameLst>
                                      </p:cBhvr>
                                      <p:to>
                                        <p:strVal val="visible"/>
                                      </p:to>
                                    </p:set>
                                    <p:anim calcmode="lin" valueType="num">
                                      <p:cBhvr>
                                        <p:cTn id="17" dur="500" fill="hold"/>
                                        <p:tgtEl>
                                          <p:spTgt spid="771"/>
                                        </p:tgtEl>
                                        <p:attrNameLst>
                                          <p:attrName>ppt_w</p:attrName>
                                        </p:attrNameLst>
                                      </p:cBhvr>
                                      <p:tavLst>
                                        <p:tav tm="0">
                                          <p:val>
                                            <p:fltVal val="0"/>
                                          </p:val>
                                        </p:tav>
                                        <p:tav tm="100000">
                                          <p:val>
                                            <p:strVal val="#ppt_w"/>
                                          </p:val>
                                        </p:tav>
                                      </p:tavLst>
                                    </p:anim>
                                    <p:anim calcmode="lin" valueType="num">
                                      <p:cBhvr>
                                        <p:cTn id="18" dur="500" fill="hold"/>
                                        <p:tgtEl>
                                          <p:spTgt spid="771"/>
                                        </p:tgtEl>
                                        <p:attrNameLst>
                                          <p:attrName>ppt_h</p:attrName>
                                        </p:attrNameLst>
                                      </p:cBhvr>
                                      <p:tavLst>
                                        <p:tav tm="0">
                                          <p:val>
                                            <p:fltVal val="0"/>
                                          </p:val>
                                        </p:tav>
                                        <p:tav tm="100000">
                                          <p:val>
                                            <p:strVal val="#ppt_h"/>
                                          </p:val>
                                        </p:tav>
                                      </p:tavLst>
                                    </p:anim>
                                    <p:animEffect transition="in" filter="fade">
                                      <p:cBhvr>
                                        <p:cTn id="19" dur="500"/>
                                        <p:tgtEl>
                                          <p:spTgt spid="771"/>
                                        </p:tgtEl>
                                      </p:cBhvr>
                                    </p:animEffect>
                                  </p:childTnLst>
                                </p:cTn>
                              </p:par>
                              <p:par>
                                <p:cTn id="20" presetID="53" presetClass="entr" presetSubtype="16" fill="hold" nodeType="withEffect">
                                  <p:stCondLst>
                                    <p:cond delay="0"/>
                                  </p:stCondLst>
                                  <p:childTnLst>
                                    <p:set>
                                      <p:cBhvr>
                                        <p:cTn id="21" dur="1" fill="hold">
                                          <p:stCondLst>
                                            <p:cond delay="0"/>
                                          </p:stCondLst>
                                        </p:cTn>
                                        <p:tgtEl>
                                          <p:spTgt spid="772"/>
                                        </p:tgtEl>
                                        <p:attrNameLst>
                                          <p:attrName>style.visibility</p:attrName>
                                        </p:attrNameLst>
                                      </p:cBhvr>
                                      <p:to>
                                        <p:strVal val="visible"/>
                                      </p:to>
                                    </p:set>
                                    <p:anim calcmode="lin" valueType="num">
                                      <p:cBhvr>
                                        <p:cTn id="22" dur="500" fill="hold"/>
                                        <p:tgtEl>
                                          <p:spTgt spid="772"/>
                                        </p:tgtEl>
                                        <p:attrNameLst>
                                          <p:attrName>ppt_w</p:attrName>
                                        </p:attrNameLst>
                                      </p:cBhvr>
                                      <p:tavLst>
                                        <p:tav tm="0">
                                          <p:val>
                                            <p:fltVal val="0"/>
                                          </p:val>
                                        </p:tav>
                                        <p:tav tm="100000">
                                          <p:val>
                                            <p:strVal val="#ppt_w"/>
                                          </p:val>
                                        </p:tav>
                                      </p:tavLst>
                                    </p:anim>
                                    <p:anim calcmode="lin" valueType="num">
                                      <p:cBhvr>
                                        <p:cTn id="23" dur="500" fill="hold"/>
                                        <p:tgtEl>
                                          <p:spTgt spid="772"/>
                                        </p:tgtEl>
                                        <p:attrNameLst>
                                          <p:attrName>ppt_h</p:attrName>
                                        </p:attrNameLst>
                                      </p:cBhvr>
                                      <p:tavLst>
                                        <p:tav tm="0">
                                          <p:val>
                                            <p:fltVal val="0"/>
                                          </p:val>
                                        </p:tav>
                                        <p:tav tm="100000">
                                          <p:val>
                                            <p:strVal val="#ppt_h"/>
                                          </p:val>
                                        </p:tav>
                                      </p:tavLst>
                                    </p:anim>
                                    <p:animEffect transition="in" filter="fade">
                                      <p:cBhvr>
                                        <p:cTn id="24" dur="500"/>
                                        <p:tgtEl>
                                          <p:spTgt spid="772"/>
                                        </p:tgtEl>
                                      </p:cBhvr>
                                    </p:animEffect>
                                  </p:childTnLst>
                                </p:cTn>
                              </p:par>
                              <p:par>
                                <p:cTn id="25" presetID="53" presetClass="entr" presetSubtype="16" fill="hold" nodeType="withEffect">
                                  <p:stCondLst>
                                    <p:cond delay="0"/>
                                  </p:stCondLst>
                                  <p:childTnLst>
                                    <p:set>
                                      <p:cBhvr>
                                        <p:cTn id="26" dur="1" fill="hold">
                                          <p:stCondLst>
                                            <p:cond delay="0"/>
                                          </p:stCondLst>
                                        </p:cTn>
                                        <p:tgtEl>
                                          <p:spTgt spid="775"/>
                                        </p:tgtEl>
                                        <p:attrNameLst>
                                          <p:attrName>style.visibility</p:attrName>
                                        </p:attrNameLst>
                                      </p:cBhvr>
                                      <p:to>
                                        <p:strVal val="visible"/>
                                      </p:to>
                                    </p:set>
                                    <p:anim calcmode="lin" valueType="num">
                                      <p:cBhvr>
                                        <p:cTn id="27" dur="500" fill="hold"/>
                                        <p:tgtEl>
                                          <p:spTgt spid="775"/>
                                        </p:tgtEl>
                                        <p:attrNameLst>
                                          <p:attrName>ppt_w</p:attrName>
                                        </p:attrNameLst>
                                      </p:cBhvr>
                                      <p:tavLst>
                                        <p:tav tm="0">
                                          <p:val>
                                            <p:fltVal val="0"/>
                                          </p:val>
                                        </p:tav>
                                        <p:tav tm="100000">
                                          <p:val>
                                            <p:strVal val="#ppt_w"/>
                                          </p:val>
                                        </p:tav>
                                      </p:tavLst>
                                    </p:anim>
                                    <p:anim calcmode="lin" valueType="num">
                                      <p:cBhvr>
                                        <p:cTn id="28" dur="500" fill="hold"/>
                                        <p:tgtEl>
                                          <p:spTgt spid="775"/>
                                        </p:tgtEl>
                                        <p:attrNameLst>
                                          <p:attrName>ppt_h</p:attrName>
                                        </p:attrNameLst>
                                      </p:cBhvr>
                                      <p:tavLst>
                                        <p:tav tm="0">
                                          <p:val>
                                            <p:fltVal val="0"/>
                                          </p:val>
                                        </p:tav>
                                        <p:tav tm="100000">
                                          <p:val>
                                            <p:strVal val="#ppt_h"/>
                                          </p:val>
                                        </p:tav>
                                      </p:tavLst>
                                    </p:anim>
                                    <p:animEffect transition="in" filter="fade">
                                      <p:cBhvr>
                                        <p:cTn id="29" dur="500"/>
                                        <p:tgtEl>
                                          <p:spTgt spid="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animBg="1"/>
      <p:bldP spid="769" grpId="0"/>
      <p:bldP spid="77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
            <a:extLst>
              <a:ext uri="{FF2B5EF4-FFF2-40B4-BE49-F238E27FC236}">
                <a16:creationId xmlns:a16="http://schemas.microsoft.com/office/drawing/2014/main" id="{EE380F17-F412-445D-AA74-95D0BA93BED3}"/>
              </a:ext>
            </a:extLst>
          </p:cNvPr>
          <p:cNvSpPr/>
          <p:nvPr/>
        </p:nvSpPr>
        <p:spPr>
          <a:xfrm>
            <a:off x="0" y="2633790"/>
            <a:ext cx="8705850" cy="4935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5" name="组合 11">
            <a:extLst>
              <a:ext uri="{FF2B5EF4-FFF2-40B4-BE49-F238E27FC236}">
                <a16:creationId xmlns:a16="http://schemas.microsoft.com/office/drawing/2014/main" id="{569F5CCF-65C2-49C5-9C58-9CCA259283B0}"/>
              </a:ext>
            </a:extLst>
          </p:cNvPr>
          <p:cNvGrpSpPr/>
          <p:nvPr/>
        </p:nvGrpSpPr>
        <p:grpSpPr>
          <a:xfrm>
            <a:off x="3695910" y="1108287"/>
            <a:ext cx="1987537" cy="1511216"/>
            <a:chOff x="4927880" y="1477715"/>
            <a:chExt cx="2650049" cy="2014955"/>
          </a:xfrm>
        </p:grpSpPr>
        <p:cxnSp>
          <p:nvCxnSpPr>
            <p:cNvPr id="6" name="直接连接符 3">
              <a:extLst>
                <a:ext uri="{FF2B5EF4-FFF2-40B4-BE49-F238E27FC236}">
                  <a16:creationId xmlns:a16="http://schemas.microsoft.com/office/drawing/2014/main" id="{1E75108C-A5BA-4891-8735-4FEE0640F182}"/>
                </a:ext>
              </a:extLst>
            </p:cNvPr>
            <p:cNvCxnSpPr>
              <a:cxnSpLocks/>
            </p:cNvCxnSpPr>
            <p:nvPr/>
          </p:nvCxnSpPr>
          <p:spPr>
            <a:xfrm>
              <a:off x="7340600" y="2847692"/>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7" name="椭圆 12">
              <a:extLst>
                <a:ext uri="{FF2B5EF4-FFF2-40B4-BE49-F238E27FC236}">
                  <a16:creationId xmlns:a16="http://schemas.microsoft.com/office/drawing/2014/main" id="{E2C3C689-CCB6-41D1-B7BA-F23D36A45C7D}"/>
                </a:ext>
              </a:extLst>
            </p:cNvPr>
            <p:cNvSpPr/>
            <p:nvPr/>
          </p:nvSpPr>
          <p:spPr>
            <a:xfrm>
              <a:off x="7103270" y="2383018"/>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8" name="图形 13">
              <a:extLst>
                <a:ext uri="{FF2B5EF4-FFF2-40B4-BE49-F238E27FC236}">
                  <a16:creationId xmlns:a16="http://schemas.microsoft.com/office/drawing/2014/main" id="{4E4B690C-FBB9-44BE-B83E-535231B331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98519" y="2471124"/>
              <a:ext cx="298446" cy="298446"/>
            </a:xfrm>
            <a:prstGeom prst="rect">
              <a:avLst/>
            </a:prstGeom>
          </p:spPr>
        </p:pic>
        <p:sp>
          <p:nvSpPr>
            <p:cNvPr id="10" name="矩形 16">
              <a:extLst>
                <a:ext uri="{FF2B5EF4-FFF2-40B4-BE49-F238E27FC236}">
                  <a16:creationId xmlns:a16="http://schemas.microsoft.com/office/drawing/2014/main" id="{BDCCEF86-C3BF-445F-8098-A1CA09568F36}"/>
                </a:ext>
              </a:extLst>
            </p:cNvPr>
            <p:cNvSpPr/>
            <p:nvPr/>
          </p:nvSpPr>
          <p:spPr>
            <a:xfrm>
              <a:off x="4927880" y="1477715"/>
              <a:ext cx="2650049" cy="845296"/>
            </a:xfrm>
            <a:prstGeom prst="rect">
              <a:avLst/>
            </a:prstGeom>
          </p:spPr>
          <p:txBody>
            <a:bodyPr vert="horz" lIns="68580" tIns="34290" rIns="68580" bIns="34290" rtlCol="0" anchor="ctr">
              <a:noAutofit/>
            </a:bodyPr>
            <a:lstStyle/>
            <a:p>
              <a:pPr algn="r">
                <a:lnSpc>
                  <a:spcPts val="1875"/>
                </a:lnSpc>
                <a:spcBef>
                  <a:spcPct val="0"/>
                </a:spcBef>
              </a:pPr>
              <a:r>
                <a:rPr lang="en-US" sz="1800" b="1" dirty="0">
                  <a:effectLst/>
                  <a:latin typeface="Times New Roman" panose="02020603050405020304" pitchFamily="18" charset="0"/>
                  <a:ea typeface="Calibri" panose="020F0502020204030204" pitchFamily="34" charset="0"/>
                </a:rPr>
                <a:t>A.</a:t>
              </a:r>
              <a:r>
                <a:rPr lang="en-US" sz="1800" dirty="0">
                  <a:effectLst/>
                  <a:latin typeface="Times New Roman" panose="02020603050405020304" pitchFamily="18" charset="0"/>
                  <a:ea typeface="Calibri" panose="020F0502020204030204" pitchFamily="34" charset="0"/>
                </a:rPr>
                <a:t> H</a:t>
              </a:r>
              <a:r>
                <a:rPr lang="en-US" sz="1800" baseline="-25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SO</a:t>
              </a:r>
              <a:r>
                <a:rPr lang="en-US" sz="1800" baseline="-25000" dirty="0">
                  <a:effectLst/>
                  <a:latin typeface="Times New Roman" panose="02020603050405020304" pitchFamily="18" charset="0"/>
                  <a:ea typeface="Calibri" panose="020F0502020204030204" pitchFamily="34" charset="0"/>
                </a:rPr>
                <a:t>4</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loãng</a:t>
              </a:r>
              <a:endParaRPr lang="zh-CN" altLang="en-US" sz="1050" dirty="0">
                <a:solidFill>
                  <a:schemeClr val="tx1">
                    <a:lumMod val="75000"/>
                    <a:lumOff val="25000"/>
                  </a:schemeClr>
                </a:solidFill>
                <a:cs typeface="+mn-ea"/>
                <a:sym typeface="+mn-lt"/>
              </a:endParaRPr>
            </a:p>
          </p:txBody>
        </p:sp>
      </p:grpSp>
      <p:grpSp>
        <p:nvGrpSpPr>
          <p:cNvPr id="11" name="组合 28">
            <a:extLst>
              <a:ext uri="{FF2B5EF4-FFF2-40B4-BE49-F238E27FC236}">
                <a16:creationId xmlns:a16="http://schemas.microsoft.com/office/drawing/2014/main" id="{6E4CA875-D2A0-4F86-85C3-815C7C888911}"/>
              </a:ext>
            </a:extLst>
          </p:cNvPr>
          <p:cNvGrpSpPr/>
          <p:nvPr/>
        </p:nvGrpSpPr>
        <p:grpSpPr>
          <a:xfrm>
            <a:off x="6448784" y="1195640"/>
            <a:ext cx="1937065" cy="1422842"/>
            <a:chOff x="8598378" y="1594187"/>
            <a:chExt cx="2582753" cy="1897122"/>
          </a:xfrm>
        </p:grpSpPr>
        <p:sp>
          <p:nvSpPr>
            <p:cNvPr id="12" name="矩形 17">
              <a:extLst>
                <a:ext uri="{FF2B5EF4-FFF2-40B4-BE49-F238E27FC236}">
                  <a16:creationId xmlns:a16="http://schemas.microsoft.com/office/drawing/2014/main" id="{F50858C2-7A67-4FCF-8613-2AF4223B86B4}"/>
                </a:ext>
              </a:extLst>
            </p:cNvPr>
            <p:cNvSpPr/>
            <p:nvPr/>
          </p:nvSpPr>
          <p:spPr>
            <a:xfrm>
              <a:off x="8598378" y="1594187"/>
              <a:ext cx="2573173" cy="492442"/>
            </a:xfrm>
            <a:prstGeom prst="rect">
              <a:avLst/>
            </a:prstGeom>
          </p:spPr>
          <p:txBody>
            <a:bodyPr wrap="square">
              <a:spAutoFit/>
            </a:bodyPr>
            <a:lstStyle/>
            <a:p>
              <a:pPr algn="r"/>
              <a:r>
                <a:rPr lang="en-US" sz="1800" b="1" dirty="0">
                  <a:effectLst/>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 HCl </a:t>
              </a:r>
              <a:r>
                <a:rPr lang="en-US" sz="1800" dirty="0" err="1">
                  <a:effectLst/>
                  <a:latin typeface="Times New Roman" panose="02020603050405020304" pitchFamily="18" charset="0"/>
                  <a:ea typeface="Calibri" panose="020F0502020204030204" pitchFamily="34" charset="0"/>
                </a:rPr>
                <a:t>loãng</a:t>
              </a:r>
              <a:endParaRPr lang="zh-CN" altLang="en-US" sz="1050" dirty="0">
                <a:cs typeface="+mn-ea"/>
                <a:sym typeface="+mn-lt"/>
              </a:endParaRPr>
            </a:p>
          </p:txBody>
        </p:sp>
        <p:cxnSp>
          <p:nvCxnSpPr>
            <p:cNvPr id="13" name="直接连接符 18">
              <a:extLst>
                <a:ext uri="{FF2B5EF4-FFF2-40B4-BE49-F238E27FC236}">
                  <a16:creationId xmlns:a16="http://schemas.microsoft.com/office/drawing/2014/main" id="{3FD94712-E652-4F45-B844-CD82B97BD721}"/>
                </a:ext>
              </a:extLst>
            </p:cNvPr>
            <p:cNvCxnSpPr>
              <a:cxnSpLocks/>
            </p:cNvCxnSpPr>
            <p:nvPr/>
          </p:nvCxnSpPr>
          <p:spPr>
            <a:xfrm>
              <a:off x="10943802" y="2846331"/>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14" name="椭圆 19">
              <a:extLst>
                <a:ext uri="{FF2B5EF4-FFF2-40B4-BE49-F238E27FC236}">
                  <a16:creationId xmlns:a16="http://schemas.microsoft.com/office/drawing/2014/main" id="{AE5C7710-1545-4E7E-8D70-F2CC227ACBA4}"/>
                </a:ext>
              </a:extLst>
            </p:cNvPr>
            <p:cNvSpPr/>
            <p:nvPr/>
          </p:nvSpPr>
          <p:spPr>
            <a:xfrm>
              <a:off x="10706472" y="2381657"/>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15" name="图形 20">
              <a:extLst>
                <a:ext uri="{FF2B5EF4-FFF2-40B4-BE49-F238E27FC236}">
                  <a16:creationId xmlns:a16="http://schemas.microsoft.com/office/drawing/2014/main" id="{1C768B97-8129-4C14-B46E-F3AF6B5EF3A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01721" y="2469763"/>
              <a:ext cx="298446" cy="298446"/>
            </a:xfrm>
            <a:prstGeom prst="rect">
              <a:avLst/>
            </a:prstGeom>
          </p:spPr>
        </p:pic>
      </p:grpSp>
      <p:grpSp>
        <p:nvGrpSpPr>
          <p:cNvPr id="17" name="组合 2">
            <a:extLst>
              <a:ext uri="{FF2B5EF4-FFF2-40B4-BE49-F238E27FC236}">
                <a16:creationId xmlns:a16="http://schemas.microsoft.com/office/drawing/2014/main" id="{2680397D-7EC1-4F66-A2A0-F6AEFAA24870}"/>
              </a:ext>
            </a:extLst>
          </p:cNvPr>
          <p:cNvGrpSpPr/>
          <p:nvPr/>
        </p:nvGrpSpPr>
        <p:grpSpPr>
          <a:xfrm>
            <a:off x="3864771" y="3142692"/>
            <a:ext cx="2449691" cy="1209507"/>
            <a:chOff x="5153027" y="4190256"/>
            <a:chExt cx="3266254" cy="1612676"/>
          </a:xfrm>
        </p:grpSpPr>
        <p:cxnSp>
          <p:nvCxnSpPr>
            <p:cNvPr id="18" name="直接连接符 22">
              <a:extLst>
                <a:ext uri="{FF2B5EF4-FFF2-40B4-BE49-F238E27FC236}">
                  <a16:creationId xmlns:a16="http://schemas.microsoft.com/office/drawing/2014/main" id="{1195FAA7-DBB5-4E9B-A5F5-66A2B82C79E0}"/>
                </a:ext>
              </a:extLst>
            </p:cNvPr>
            <p:cNvCxnSpPr>
              <a:cxnSpLocks/>
            </p:cNvCxnSpPr>
            <p:nvPr/>
          </p:nvCxnSpPr>
          <p:spPr>
            <a:xfrm>
              <a:off x="5387975" y="4190256"/>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19" name="椭圆 24">
              <a:extLst>
                <a:ext uri="{FF2B5EF4-FFF2-40B4-BE49-F238E27FC236}">
                  <a16:creationId xmlns:a16="http://schemas.microsoft.com/office/drawing/2014/main" id="{7DC14CDB-00BC-460B-8D45-51C64640E07F}"/>
                </a:ext>
              </a:extLst>
            </p:cNvPr>
            <p:cNvSpPr/>
            <p:nvPr/>
          </p:nvSpPr>
          <p:spPr>
            <a:xfrm>
              <a:off x="5153027" y="4843511"/>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20" name="图形 25">
              <a:extLst>
                <a:ext uri="{FF2B5EF4-FFF2-40B4-BE49-F238E27FC236}">
                  <a16:creationId xmlns:a16="http://schemas.microsoft.com/office/drawing/2014/main" id="{85015604-E63D-4260-B739-269C5EBE365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8276" y="4931617"/>
              <a:ext cx="298446" cy="298446"/>
            </a:xfrm>
            <a:prstGeom prst="rect">
              <a:avLst/>
            </a:prstGeom>
          </p:spPr>
        </p:pic>
        <p:sp>
          <p:nvSpPr>
            <p:cNvPr id="22" name="矩形 32">
              <a:extLst>
                <a:ext uri="{FF2B5EF4-FFF2-40B4-BE49-F238E27FC236}">
                  <a16:creationId xmlns:a16="http://schemas.microsoft.com/office/drawing/2014/main" id="{9ABBE9C8-81E6-4C27-B51C-1C3C7DEE4382}"/>
                </a:ext>
              </a:extLst>
            </p:cNvPr>
            <p:cNvSpPr/>
            <p:nvPr/>
          </p:nvSpPr>
          <p:spPr>
            <a:xfrm>
              <a:off x="5769232" y="4957636"/>
              <a:ext cx="2650049" cy="845296"/>
            </a:xfrm>
            <a:prstGeom prst="rect">
              <a:avLst/>
            </a:prstGeom>
          </p:spPr>
          <p:txBody>
            <a:bodyPr vert="horz" lIns="68580" tIns="34290" rIns="68580" bIns="34290" rtlCol="0" anchor="ctr">
              <a:noAutofit/>
            </a:bodyPr>
            <a:lstStyle/>
            <a:p>
              <a:pPr>
                <a:lnSpc>
                  <a:spcPts val="1875"/>
                </a:lnSpc>
                <a:spcBef>
                  <a:spcPct val="0"/>
                </a:spcBef>
              </a:pPr>
              <a:r>
                <a:rPr lang="en-US" sz="1800" b="1" dirty="0">
                  <a:effectLst/>
                  <a:latin typeface="Times New Roman" panose="02020603050405020304" pitchFamily="18" charset="0"/>
                  <a:ea typeface="Calibri" panose="020F0502020204030204" pitchFamily="34" charset="0"/>
                </a:rPr>
                <a:t>C.</a:t>
              </a:r>
              <a:r>
                <a:rPr lang="en-US" sz="1800" dirty="0">
                  <a:effectLst/>
                  <a:latin typeface="Times New Roman" panose="02020603050405020304" pitchFamily="18" charset="0"/>
                  <a:ea typeface="Calibri" panose="020F0502020204030204" pitchFamily="34" charset="0"/>
                </a:rPr>
                <a:t> HF </a:t>
              </a:r>
              <a:r>
                <a:rPr lang="en-US" sz="1800" dirty="0" err="1">
                  <a:effectLst/>
                  <a:latin typeface="Times New Roman" panose="02020603050405020304" pitchFamily="18" charset="0"/>
                  <a:ea typeface="Calibri" panose="020F0502020204030204" pitchFamily="34" charset="0"/>
                </a:rPr>
                <a:t>loãng</a:t>
              </a:r>
              <a:r>
                <a:rPr lang="vi-VN" sz="1800" dirty="0">
                  <a:effectLst/>
                  <a:latin typeface="Times New Roman" panose="02020603050405020304" pitchFamily="18" charset="0"/>
                  <a:ea typeface="Calibri" panose="020F0502020204030204" pitchFamily="34" charset="0"/>
                </a:rPr>
                <a:t>	</a:t>
              </a:r>
              <a:endParaRPr lang="zh-CN" altLang="en-US" sz="1050" dirty="0">
                <a:solidFill>
                  <a:schemeClr val="tx1">
                    <a:lumMod val="75000"/>
                    <a:lumOff val="25000"/>
                  </a:schemeClr>
                </a:solidFill>
                <a:cs typeface="+mn-ea"/>
                <a:sym typeface="+mn-lt"/>
              </a:endParaRPr>
            </a:p>
          </p:txBody>
        </p:sp>
      </p:grpSp>
      <p:grpSp>
        <p:nvGrpSpPr>
          <p:cNvPr id="23" name="组合 9">
            <a:extLst>
              <a:ext uri="{FF2B5EF4-FFF2-40B4-BE49-F238E27FC236}">
                <a16:creationId xmlns:a16="http://schemas.microsoft.com/office/drawing/2014/main" id="{63615E86-48B6-44F5-9E45-A73DB7A8CBDA}"/>
              </a:ext>
            </a:extLst>
          </p:cNvPr>
          <p:cNvGrpSpPr/>
          <p:nvPr/>
        </p:nvGrpSpPr>
        <p:grpSpPr>
          <a:xfrm>
            <a:off x="6567173" y="3141675"/>
            <a:ext cx="2593028" cy="1150155"/>
            <a:chOff x="8756229" y="4188895"/>
            <a:chExt cx="3457370" cy="1533539"/>
          </a:xfrm>
        </p:grpSpPr>
        <p:cxnSp>
          <p:nvCxnSpPr>
            <p:cNvPr id="24" name="直接连接符 23">
              <a:extLst>
                <a:ext uri="{FF2B5EF4-FFF2-40B4-BE49-F238E27FC236}">
                  <a16:creationId xmlns:a16="http://schemas.microsoft.com/office/drawing/2014/main" id="{D7F1733B-886E-417B-91DA-0B0AD63606BD}"/>
                </a:ext>
              </a:extLst>
            </p:cNvPr>
            <p:cNvCxnSpPr>
              <a:cxnSpLocks/>
            </p:cNvCxnSpPr>
            <p:nvPr/>
          </p:nvCxnSpPr>
          <p:spPr>
            <a:xfrm>
              <a:off x="8991177" y="4188895"/>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25" name="椭圆 26">
              <a:extLst>
                <a:ext uri="{FF2B5EF4-FFF2-40B4-BE49-F238E27FC236}">
                  <a16:creationId xmlns:a16="http://schemas.microsoft.com/office/drawing/2014/main" id="{E39C957E-552C-4B36-83BC-8CAA654AD7C3}"/>
                </a:ext>
              </a:extLst>
            </p:cNvPr>
            <p:cNvSpPr/>
            <p:nvPr/>
          </p:nvSpPr>
          <p:spPr>
            <a:xfrm>
              <a:off x="8756229" y="4842150"/>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26" name="图形 27">
              <a:extLst>
                <a:ext uri="{FF2B5EF4-FFF2-40B4-BE49-F238E27FC236}">
                  <a16:creationId xmlns:a16="http://schemas.microsoft.com/office/drawing/2014/main" id="{8007A407-B995-4C02-98F2-93734343148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51478" y="4930256"/>
              <a:ext cx="298446" cy="298446"/>
            </a:xfrm>
            <a:prstGeom prst="rect">
              <a:avLst/>
            </a:prstGeom>
          </p:spPr>
        </p:pic>
        <p:sp>
          <p:nvSpPr>
            <p:cNvPr id="28" name="矩形 33">
              <a:extLst>
                <a:ext uri="{FF2B5EF4-FFF2-40B4-BE49-F238E27FC236}">
                  <a16:creationId xmlns:a16="http://schemas.microsoft.com/office/drawing/2014/main" id="{994022D4-ADBD-45AA-BB43-F1422A3D4F4B}"/>
                </a:ext>
              </a:extLst>
            </p:cNvPr>
            <p:cNvSpPr/>
            <p:nvPr/>
          </p:nvSpPr>
          <p:spPr>
            <a:xfrm>
              <a:off x="9149925" y="5159972"/>
              <a:ext cx="3063674" cy="562462"/>
            </a:xfrm>
            <a:prstGeom prst="rect">
              <a:avLst/>
            </a:prstGeom>
          </p:spPr>
          <p:txBody>
            <a:bodyPr wrap="square">
              <a:spAutoFit/>
            </a:bodyPr>
            <a:lstStyle/>
            <a:p>
              <a:pPr algn="just">
                <a:lnSpc>
                  <a:spcPct val="130000"/>
                </a:lnSpc>
                <a:spcAft>
                  <a:spcPts val="800"/>
                </a:spcAft>
                <a:tabLst>
                  <a:tab pos="228600" algn="l"/>
                  <a:tab pos="1714500" algn="l"/>
                  <a:tab pos="3200400" algn="l"/>
                  <a:tab pos="4686300"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Hình chữ nhật: Góc Tròn 28">
            <a:extLst>
              <a:ext uri="{FF2B5EF4-FFF2-40B4-BE49-F238E27FC236}">
                <a16:creationId xmlns:a16="http://schemas.microsoft.com/office/drawing/2014/main" id="{533E2CA9-DE06-4AB6-90E5-E341E604DD42}"/>
              </a:ext>
            </a:extLst>
          </p:cNvPr>
          <p:cNvSpPr/>
          <p:nvPr/>
        </p:nvSpPr>
        <p:spPr>
          <a:xfrm>
            <a:off x="316430" y="1852322"/>
            <a:ext cx="3133194" cy="222858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1. </a:t>
            </a:r>
            <a:r>
              <a:rPr lang="en-US" sz="2400" dirty="0">
                <a:solidFill>
                  <a:schemeClr val="tx1">
                    <a:lumMod val="50000"/>
                  </a:schemeClr>
                </a:solidFill>
                <a:latin typeface="Times New Roman" panose="02020603050405020304" pitchFamily="18" charset="0"/>
                <a:cs typeface="Times New Roman" panose="02020603050405020304" pitchFamily="18" charset="0"/>
              </a:rPr>
              <a:t>Dung </a:t>
            </a:r>
            <a:r>
              <a:rPr lang="en-US" sz="2400" dirty="0" err="1">
                <a:solidFill>
                  <a:schemeClr val="tx1">
                    <a:lumMod val="50000"/>
                  </a:schemeClr>
                </a:solidFill>
                <a:latin typeface="Times New Roman" panose="02020603050405020304" pitchFamily="18" charset="0"/>
                <a:cs typeface="Times New Roman" panose="02020603050405020304" pitchFamily="18" charset="0"/>
              </a:rPr>
              <a:t>dịch</a:t>
            </a:r>
            <a:r>
              <a:rPr lang="en-US" sz="2400" dirty="0">
                <a:solidFill>
                  <a:schemeClr val="tx1">
                    <a:lumMod val="50000"/>
                  </a:schemeClr>
                </a:solidFill>
                <a:latin typeface="Times New Roman" panose="02020603050405020304" pitchFamily="18" charset="0"/>
                <a:cs typeface="Times New Roman" panose="02020603050405020304" pitchFamily="18" charset="0"/>
              </a:rPr>
              <a:t> acid </a:t>
            </a:r>
            <a:r>
              <a:rPr lang="en-US" sz="2400" dirty="0" err="1">
                <a:solidFill>
                  <a:schemeClr val="tx1">
                    <a:lumMod val="50000"/>
                  </a:schemeClr>
                </a:solidFill>
                <a:latin typeface="Times New Roman" panose="02020603050405020304" pitchFamily="18" charset="0"/>
                <a:cs typeface="Times New Roman" panose="02020603050405020304" pitchFamily="18" charset="0"/>
              </a:rPr>
              <a:t>nào</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sau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đây</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chứa</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bình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thuỷ</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tinh</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30" name="Hình chữ nhật 29">
            <a:extLst>
              <a:ext uri="{FF2B5EF4-FFF2-40B4-BE49-F238E27FC236}">
                <a16:creationId xmlns:a16="http://schemas.microsoft.com/office/drawing/2014/main" id="{C45FBE15-BB8B-4B87-BDDF-DCAE59BCDFA8}"/>
              </a:ext>
            </a:extLst>
          </p:cNvPr>
          <p:cNvSpPr/>
          <p:nvPr/>
        </p:nvSpPr>
        <p:spPr>
          <a:xfrm>
            <a:off x="4264335" y="3748791"/>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75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750"/>
                                        <p:tgtEl>
                                          <p:spTgt spid="17"/>
                                        </p:tgtEl>
                                      </p:cBhvr>
                                    </p:animEffect>
                                  </p:childTnLst>
                                </p:cTn>
                              </p:par>
                              <p:par>
                                <p:cTn id="18" presetID="22" presetClass="entr" presetSubtype="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1778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718442" y="1448365"/>
            <a:ext cx="6473714" cy="2246769"/>
          </a:xfrm>
          <a:prstGeom prst="rect">
            <a:avLst/>
          </a:prstGeom>
          <a:noFill/>
        </p:spPr>
        <p:txBody>
          <a:bodyPr wrap="square">
            <a:spAutoFit/>
          </a:bodyPr>
          <a:lstStyle/>
          <a:p>
            <a:pPr algn="l" latinLnBrk="0"/>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Quá</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trình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ăn</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mòn</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thủy</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tinh</a:t>
            </a:r>
            <a:r>
              <a:rPr lang="en-US" sz="2800" b="0" i="0" dirty="0">
                <a:solidFill>
                  <a:schemeClr val="tx1"/>
                </a:solidFill>
                <a:effectLst/>
                <a:latin typeface="Times New Roman" panose="02020603050405020304" pitchFamily="18" charset="0"/>
                <a:cs typeface="Times New Roman" panose="02020603050405020304" pitchFamily="18" charset="0"/>
              </a:rPr>
              <a:t>:</a:t>
            </a:r>
          </a:p>
          <a:p>
            <a:pPr algn="ctr" latinLnBrk="0"/>
            <a:r>
              <a:rPr lang="en-US" sz="2800" b="0" i="0" dirty="0">
                <a:solidFill>
                  <a:schemeClr val="tx1"/>
                </a:solidFill>
                <a:effectLst/>
                <a:latin typeface="Times New Roman" panose="02020603050405020304" pitchFamily="18" charset="0"/>
                <a:cs typeface="Times New Roman" panose="02020603050405020304" pitchFamily="18" charset="0"/>
              </a:rPr>
              <a:t>CaF</a:t>
            </a:r>
            <a:r>
              <a:rPr lang="en-US" sz="2800" b="0" i="0" baseline="-25000" dirty="0">
                <a:solidFill>
                  <a:schemeClr val="tx1"/>
                </a:solidFill>
                <a:effectLst/>
                <a:latin typeface="Times New Roman" panose="02020603050405020304" pitchFamily="18" charset="0"/>
                <a:cs typeface="Times New Roman" panose="02020603050405020304" pitchFamily="18" charset="0"/>
              </a:rPr>
              <a:t>2</a:t>
            </a:r>
            <a:r>
              <a:rPr lang="en-US" sz="2800" b="0" i="0" dirty="0">
                <a:solidFill>
                  <a:schemeClr val="tx1"/>
                </a:solidFill>
                <a:effectLst/>
                <a:latin typeface="Times New Roman" panose="02020603050405020304" pitchFamily="18" charset="0"/>
                <a:cs typeface="Times New Roman" panose="02020603050405020304" pitchFamily="18" charset="0"/>
              </a:rPr>
              <a:t> + 2H</a:t>
            </a:r>
            <a:r>
              <a:rPr lang="en-US" sz="2800" b="0" i="0" baseline="-25000" dirty="0">
                <a:solidFill>
                  <a:schemeClr val="tx1"/>
                </a:solidFill>
                <a:effectLst/>
                <a:latin typeface="Times New Roman" panose="02020603050405020304" pitchFamily="18" charset="0"/>
                <a:cs typeface="Times New Roman" panose="02020603050405020304" pitchFamily="18" charset="0"/>
              </a:rPr>
              <a:t>2</a:t>
            </a:r>
            <a:r>
              <a:rPr lang="en-US" sz="2800" b="0" i="0" dirty="0">
                <a:solidFill>
                  <a:schemeClr val="tx1"/>
                </a:solidFill>
                <a:effectLst/>
                <a:latin typeface="Times New Roman" panose="02020603050405020304" pitchFamily="18" charset="0"/>
                <a:cs typeface="Times New Roman" panose="02020603050405020304" pitchFamily="18" charset="0"/>
              </a:rPr>
              <a:t>SO</a:t>
            </a:r>
            <a:r>
              <a:rPr lang="en-US" sz="2800" b="0" i="0" baseline="-25000" dirty="0">
                <a:solidFill>
                  <a:schemeClr val="tx1"/>
                </a:solidFill>
                <a:effectLst/>
                <a:latin typeface="Times New Roman" panose="02020603050405020304" pitchFamily="18" charset="0"/>
                <a:cs typeface="Times New Roman" panose="02020603050405020304" pitchFamily="18" charset="0"/>
              </a:rPr>
              <a:t>4</a:t>
            </a:r>
            <a:r>
              <a:rPr lang="en-US" sz="2800" b="0" i="0" dirty="0">
                <a:solidFill>
                  <a:schemeClr val="tx1"/>
                </a:solidFill>
                <a:effectLst/>
                <a:latin typeface="Times New Roman" panose="02020603050405020304" pitchFamily="18" charset="0"/>
                <a:cs typeface="Times New Roman" panose="02020603050405020304" pitchFamily="18" charset="0"/>
              </a:rPr>
              <a:t> → CaSO</a:t>
            </a:r>
            <a:r>
              <a:rPr lang="en-US" sz="2800" b="0" i="0" baseline="-25000" dirty="0">
                <a:solidFill>
                  <a:schemeClr val="tx1"/>
                </a:solidFill>
                <a:effectLst/>
                <a:latin typeface="Times New Roman" panose="02020603050405020304" pitchFamily="18" charset="0"/>
                <a:cs typeface="Times New Roman" panose="02020603050405020304" pitchFamily="18" charset="0"/>
              </a:rPr>
              <a:t>4</a:t>
            </a:r>
            <a:r>
              <a:rPr lang="en-US" sz="2800" b="0" i="0" dirty="0">
                <a:solidFill>
                  <a:schemeClr val="tx1"/>
                </a:solidFill>
                <a:effectLst/>
                <a:latin typeface="Times New Roman" panose="02020603050405020304" pitchFamily="18" charset="0"/>
                <a:cs typeface="Times New Roman" panose="02020603050405020304" pitchFamily="18" charset="0"/>
              </a:rPr>
              <a:t> + 2HF↑</a:t>
            </a:r>
          </a:p>
          <a:p>
            <a:pPr algn="l" latinLnBrk="0"/>
            <a:r>
              <a:rPr lang="en-US" sz="2800" b="0" i="0" dirty="0">
                <a:solidFill>
                  <a:schemeClr val="tx1"/>
                </a:solidFill>
                <a:effectLst/>
                <a:latin typeface="Times New Roman" panose="02020603050405020304" pitchFamily="18" charset="0"/>
                <a:cs typeface="Times New Roman" panose="02020603050405020304" pitchFamily="18" charset="0"/>
              </a:rPr>
              <a:t>   + </a:t>
            </a:r>
            <a:r>
              <a:rPr lang="en-US" sz="2800" b="0" i="0" dirty="0" err="1">
                <a:solidFill>
                  <a:schemeClr val="tx1"/>
                </a:solidFill>
                <a:effectLst/>
                <a:latin typeface="Times New Roman" panose="02020603050405020304" pitchFamily="18" charset="0"/>
                <a:cs typeface="Times New Roman" panose="02020603050405020304" pitchFamily="18" charset="0"/>
              </a:rPr>
              <a:t>Thủy</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tinh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có</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thành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phần</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chính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là</a:t>
            </a:r>
            <a:r>
              <a:rPr lang="en-US" sz="2800" b="0" i="0" dirty="0">
                <a:solidFill>
                  <a:schemeClr val="tx1"/>
                </a:solidFill>
                <a:effectLst/>
                <a:latin typeface="Times New Roman" panose="02020603050405020304" pitchFamily="18" charset="0"/>
                <a:cs typeface="Times New Roman" panose="02020603050405020304" pitchFamily="18" charset="0"/>
              </a:rPr>
              <a:t> SiO</a:t>
            </a:r>
            <a:r>
              <a:rPr lang="en-US" sz="2800" b="0" i="0" baseline="-25000" dirty="0">
                <a:solidFill>
                  <a:schemeClr val="tx1"/>
                </a:solidFill>
                <a:effectLst/>
                <a:latin typeface="Times New Roman" panose="02020603050405020304" pitchFamily="18" charset="0"/>
                <a:cs typeface="Times New Roman" panose="02020603050405020304" pitchFamily="18" charset="0"/>
              </a:rPr>
              <a:t>2</a:t>
            </a:r>
            <a:endParaRPr lang="en-US" sz="2800" b="0" i="0" dirty="0">
              <a:solidFill>
                <a:schemeClr val="tx1"/>
              </a:solidFill>
              <a:effectLst/>
              <a:latin typeface="Times New Roman" panose="02020603050405020304" pitchFamily="18" charset="0"/>
              <a:cs typeface="Times New Roman" panose="02020603050405020304" pitchFamily="18" charset="0"/>
            </a:endParaRPr>
          </a:p>
          <a:p>
            <a:pPr algn="ctr" latinLnBrk="0"/>
            <a:r>
              <a:rPr lang="en-US" sz="2800" b="0" i="0" dirty="0">
                <a:solidFill>
                  <a:schemeClr val="tx1"/>
                </a:solidFill>
                <a:effectLst/>
                <a:latin typeface="Times New Roman" panose="02020603050405020304" pitchFamily="18" charset="0"/>
                <a:cs typeface="Times New Roman" panose="02020603050405020304" pitchFamily="18" charset="0"/>
              </a:rPr>
              <a:t>SiO</a:t>
            </a:r>
            <a:r>
              <a:rPr lang="en-US" sz="2800" b="0" i="0" baseline="-25000" dirty="0">
                <a:solidFill>
                  <a:schemeClr val="tx1"/>
                </a:solidFill>
                <a:effectLst/>
                <a:latin typeface="Times New Roman" panose="02020603050405020304" pitchFamily="18" charset="0"/>
                <a:cs typeface="Times New Roman" panose="02020603050405020304" pitchFamily="18" charset="0"/>
              </a:rPr>
              <a:t>2</a:t>
            </a:r>
            <a:r>
              <a:rPr lang="en-US" sz="2800" b="0" i="0" dirty="0">
                <a:solidFill>
                  <a:schemeClr val="tx1"/>
                </a:solidFill>
                <a:effectLst/>
                <a:latin typeface="Times New Roman" panose="02020603050405020304" pitchFamily="18" charset="0"/>
                <a:cs typeface="Times New Roman" panose="02020603050405020304" pitchFamily="18" charset="0"/>
              </a:rPr>
              <a:t> + 4HF → SiF</a:t>
            </a:r>
            <a:r>
              <a:rPr lang="en-US" sz="2800" b="0" i="0" baseline="-25000" dirty="0">
                <a:solidFill>
                  <a:schemeClr val="tx1"/>
                </a:solidFill>
                <a:effectLst/>
                <a:latin typeface="Times New Roman" panose="02020603050405020304" pitchFamily="18" charset="0"/>
                <a:cs typeface="Times New Roman" panose="02020603050405020304" pitchFamily="18" charset="0"/>
              </a:rPr>
              <a:t>4</a:t>
            </a:r>
            <a:r>
              <a:rPr lang="en-US" sz="2800" b="0" i="0" dirty="0">
                <a:solidFill>
                  <a:schemeClr val="tx1"/>
                </a:solidFill>
                <a:effectLst/>
                <a:latin typeface="Times New Roman" panose="02020603050405020304" pitchFamily="18" charset="0"/>
                <a:cs typeface="Times New Roman" panose="02020603050405020304" pitchFamily="18" charset="0"/>
              </a:rPr>
              <a:t>↑ + 2H</a:t>
            </a:r>
            <a:r>
              <a:rPr lang="en-US" sz="2800" b="0" i="0" baseline="-25000" dirty="0">
                <a:solidFill>
                  <a:schemeClr val="tx1"/>
                </a:solidFill>
                <a:effectLst/>
                <a:latin typeface="Times New Roman" panose="02020603050405020304" pitchFamily="18" charset="0"/>
                <a:cs typeface="Times New Roman" panose="02020603050405020304" pitchFamily="18" charset="0"/>
              </a:rPr>
              <a:t>2</a:t>
            </a:r>
            <a:r>
              <a:rPr lang="en-US" sz="2800" b="0" i="0" dirty="0">
                <a:solidFill>
                  <a:schemeClr val="tx1"/>
                </a:solidFill>
                <a:effectLst/>
                <a:latin typeface="Times New Roman" panose="02020603050405020304" pitchFamily="18" charset="0"/>
                <a:cs typeface="Times New Roman" panose="02020603050405020304" pitchFamily="18" charset="0"/>
              </a:rPr>
              <a:t>O</a:t>
            </a:r>
          </a:p>
          <a:p>
            <a:pPr algn="l" latinLnBrk="0"/>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Các</a:t>
            </a:r>
            <a:r>
              <a:rPr lang="en-US" sz="2800" b="0" i="0" dirty="0">
                <a:solidFill>
                  <a:schemeClr val="tx1"/>
                </a:solidFill>
                <a:effectLst/>
                <a:latin typeface="Times New Roman" panose="02020603050405020304" pitchFamily="18" charset="0"/>
                <a:cs typeface="Times New Roman" panose="02020603050405020304" pitchFamily="18" charset="0"/>
              </a:rPr>
              <a:t> ion halide </a:t>
            </a:r>
            <a:r>
              <a:rPr lang="en-US" sz="2800" b="0" i="0" dirty="0" err="1">
                <a:solidFill>
                  <a:schemeClr val="tx1"/>
                </a:solidFill>
                <a:effectLst/>
                <a:latin typeface="Times New Roman" panose="02020603050405020304" pitchFamily="18" charset="0"/>
                <a:cs typeface="Times New Roman" panose="02020603050405020304" pitchFamily="18" charset="0"/>
              </a:rPr>
              <a:t>có</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tính</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khử</a:t>
            </a:r>
            <a:endParaRPr lang="en-US" sz="2800" b="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4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9">
            <a:extLst>
              <a:ext uri="{FF2B5EF4-FFF2-40B4-BE49-F238E27FC236}">
                <a16:creationId xmlns:a16="http://schemas.microsoft.com/office/drawing/2014/main" id="{2E6AD150-B60A-4C3A-81F3-BD87E96A21FA}"/>
              </a:ext>
            </a:extLst>
          </p:cNvPr>
          <p:cNvSpPr/>
          <p:nvPr/>
        </p:nvSpPr>
        <p:spPr>
          <a:xfrm>
            <a:off x="761186" y="2789264"/>
            <a:ext cx="1361595" cy="311898"/>
          </a:xfrm>
          <a:prstGeom prst="rect">
            <a:avLst/>
          </a:prstGeom>
          <a:solidFill>
            <a:srgbClr val="262626"/>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Times New Roman" panose="02020603050405020304" pitchFamily="18" charset="0"/>
              <a:cs typeface="Times New Roman" panose="02020603050405020304" pitchFamily="18" charset="0"/>
              <a:sym typeface="+mn-lt"/>
            </a:endParaRPr>
          </a:p>
        </p:txBody>
      </p:sp>
      <p:sp>
        <p:nvSpPr>
          <p:cNvPr id="5" name="文本框 20">
            <a:extLst>
              <a:ext uri="{FF2B5EF4-FFF2-40B4-BE49-F238E27FC236}">
                <a16:creationId xmlns:a16="http://schemas.microsoft.com/office/drawing/2014/main" id="{8D3F4C07-1D03-4A31-9BF6-5A719671FCAB}"/>
              </a:ext>
            </a:extLst>
          </p:cNvPr>
          <p:cNvSpPr txBox="1"/>
          <p:nvPr/>
        </p:nvSpPr>
        <p:spPr bwMode="auto">
          <a:xfrm>
            <a:off x="824168"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Times New Roman" panose="02020603050405020304" pitchFamily="18" charset="0"/>
                <a:cs typeface="Times New Roman" panose="02020603050405020304" pitchFamily="18" charset="0"/>
                <a:sym typeface="+mn-lt"/>
              </a:rPr>
              <a:t>A</a:t>
            </a:r>
            <a:endParaRPr lang="zh-CN" altLang="en-US" sz="2400" b="1" dirty="0">
              <a:solidFill>
                <a:prstClr val="white"/>
              </a:solidFill>
              <a:latin typeface="Times New Roman" panose="02020603050405020304" pitchFamily="18" charset="0"/>
              <a:cs typeface="Times New Roman" panose="02020603050405020304" pitchFamily="18" charset="0"/>
              <a:sym typeface="+mn-lt"/>
            </a:endParaRPr>
          </a:p>
        </p:txBody>
      </p:sp>
      <p:sp>
        <p:nvSpPr>
          <p:cNvPr id="6" name="文本框 21">
            <a:extLst>
              <a:ext uri="{FF2B5EF4-FFF2-40B4-BE49-F238E27FC236}">
                <a16:creationId xmlns:a16="http://schemas.microsoft.com/office/drawing/2014/main" id="{73114902-ADCF-42A8-B1C0-9E68B6B112D2}"/>
              </a:ext>
            </a:extLst>
          </p:cNvPr>
          <p:cNvSpPr txBox="1"/>
          <p:nvPr/>
        </p:nvSpPr>
        <p:spPr bwMode="auto">
          <a:xfrm>
            <a:off x="4894742" y="3498699"/>
            <a:ext cx="1595317" cy="75713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sz="2400" dirty="0" err="1">
                <a:solidFill>
                  <a:schemeClr val="tx1">
                    <a:lumMod val="50000"/>
                  </a:schemeClr>
                </a:solidFill>
                <a:latin typeface="Times New Roman" panose="02020603050405020304" pitchFamily="18" charset="0"/>
                <a:cs typeface="Times New Roman" panose="02020603050405020304" pitchFamily="18" charset="0"/>
              </a:rPr>
              <a:t>Liên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kết</a:t>
            </a:r>
            <a:r>
              <a:rPr lang="en-US" sz="2400" dirty="0">
                <a:solidFill>
                  <a:schemeClr val="tx1">
                    <a:lumMod val="50000"/>
                  </a:schemeClr>
                </a:solidFill>
                <a:latin typeface="Times New Roman" panose="02020603050405020304" pitchFamily="18" charset="0"/>
                <a:cs typeface="Times New Roman" panose="02020603050405020304" pitchFamily="18" charset="0"/>
              </a:rPr>
              <a:t> ion</a:t>
            </a:r>
            <a:endParaRPr lang="zh-CN" altLang="en-US" sz="1050" dirty="0">
              <a:solidFill>
                <a:schemeClr val="tx1">
                  <a:lumMod val="50000"/>
                </a:schemeClr>
              </a:solidFill>
              <a:latin typeface="Times New Roman" panose="02020603050405020304" pitchFamily="18" charset="0"/>
              <a:cs typeface="Times New Roman" panose="02020603050405020304" pitchFamily="18" charset="0"/>
              <a:sym typeface="+mn-lt"/>
            </a:endParaRPr>
          </a:p>
        </p:txBody>
      </p:sp>
      <p:sp>
        <p:nvSpPr>
          <p:cNvPr id="7" name="矩形 22">
            <a:extLst>
              <a:ext uri="{FF2B5EF4-FFF2-40B4-BE49-F238E27FC236}">
                <a16:creationId xmlns:a16="http://schemas.microsoft.com/office/drawing/2014/main" id="{971022CE-A617-4407-AD30-D47E0548D1FB}"/>
              </a:ext>
            </a:extLst>
          </p:cNvPr>
          <p:cNvSpPr/>
          <p:nvPr/>
        </p:nvSpPr>
        <p:spPr>
          <a:xfrm>
            <a:off x="2831247" y="2789264"/>
            <a:ext cx="1361595" cy="311898"/>
          </a:xfrm>
          <a:prstGeom prst="rect">
            <a:avLst/>
          </a:prstGeom>
          <a:solidFill>
            <a:srgbClr val="DE2230"/>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Times New Roman" panose="02020603050405020304" pitchFamily="18" charset="0"/>
              <a:cs typeface="Times New Roman" panose="02020603050405020304" pitchFamily="18" charset="0"/>
              <a:sym typeface="+mn-lt"/>
            </a:endParaRPr>
          </a:p>
        </p:txBody>
      </p:sp>
      <p:sp>
        <p:nvSpPr>
          <p:cNvPr id="8" name="文本框 23">
            <a:extLst>
              <a:ext uri="{FF2B5EF4-FFF2-40B4-BE49-F238E27FC236}">
                <a16:creationId xmlns:a16="http://schemas.microsoft.com/office/drawing/2014/main" id="{725FC4A5-4FE5-496F-BE41-956B69C67722}"/>
              </a:ext>
            </a:extLst>
          </p:cNvPr>
          <p:cNvSpPr txBox="1"/>
          <p:nvPr/>
        </p:nvSpPr>
        <p:spPr bwMode="auto">
          <a:xfrm>
            <a:off x="2894229"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Times New Roman" panose="02020603050405020304" pitchFamily="18" charset="0"/>
                <a:cs typeface="Times New Roman" panose="02020603050405020304" pitchFamily="18" charset="0"/>
                <a:sym typeface="+mn-lt"/>
              </a:rPr>
              <a:t>B</a:t>
            </a:r>
            <a:endParaRPr lang="zh-CN" altLang="en-US" sz="2400" b="1" dirty="0">
              <a:solidFill>
                <a:prstClr val="white"/>
              </a:solidFill>
              <a:latin typeface="Times New Roman" panose="02020603050405020304" pitchFamily="18" charset="0"/>
              <a:cs typeface="Times New Roman" panose="02020603050405020304" pitchFamily="18" charset="0"/>
              <a:sym typeface="+mn-lt"/>
            </a:endParaRPr>
          </a:p>
        </p:txBody>
      </p:sp>
      <p:sp>
        <p:nvSpPr>
          <p:cNvPr id="9" name="文本框 24">
            <a:extLst>
              <a:ext uri="{FF2B5EF4-FFF2-40B4-BE49-F238E27FC236}">
                <a16:creationId xmlns:a16="http://schemas.microsoft.com/office/drawing/2014/main" id="{8B3FB0DE-B9B2-40B9-B2F9-479142AEAFA8}"/>
              </a:ext>
            </a:extLst>
          </p:cNvPr>
          <p:cNvSpPr txBox="1"/>
          <p:nvPr/>
        </p:nvSpPr>
        <p:spPr bwMode="auto">
          <a:xfrm>
            <a:off x="2831247" y="3498699"/>
            <a:ext cx="1595317" cy="757130"/>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Times New Roman" panose="02020603050405020304" pitchFamily="18" charset="0"/>
                <a:cs typeface="Times New Roman" panose="02020603050405020304" pitchFamily="18" charset="0"/>
              </a:rPr>
              <a:t>Liên</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kết</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cho</a:t>
            </a:r>
            <a:r>
              <a:rPr lang="en-US" sz="2400" b="0" dirty="0">
                <a:solidFill>
                  <a:schemeClr val="tx1">
                    <a:lumMod val="50000"/>
                  </a:schemeClr>
                </a:solidFill>
                <a:latin typeface="Times New Roman" panose="02020603050405020304" pitchFamily="18" charset="0"/>
                <a:cs typeface="Times New Roman" panose="02020603050405020304" pitchFamily="18" charset="0"/>
              </a:rPr>
              <a:t> -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nhận</a:t>
            </a:r>
            <a:endParaRPr lang="en-US" sz="2400" b="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0" name="矩形 25">
            <a:extLst>
              <a:ext uri="{FF2B5EF4-FFF2-40B4-BE49-F238E27FC236}">
                <a16:creationId xmlns:a16="http://schemas.microsoft.com/office/drawing/2014/main" id="{81668E30-F9FE-46FF-9AE3-B0E4628BD9DC}"/>
              </a:ext>
            </a:extLst>
          </p:cNvPr>
          <p:cNvSpPr/>
          <p:nvPr/>
        </p:nvSpPr>
        <p:spPr>
          <a:xfrm>
            <a:off x="4901705" y="2789264"/>
            <a:ext cx="1361595" cy="311898"/>
          </a:xfrm>
          <a:prstGeom prst="rect">
            <a:avLst/>
          </a:prstGeom>
          <a:solidFill>
            <a:srgbClr val="262626"/>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Times New Roman" panose="02020603050405020304" pitchFamily="18" charset="0"/>
              <a:cs typeface="Times New Roman" panose="02020603050405020304" pitchFamily="18" charset="0"/>
              <a:sym typeface="+mn-lt"/>
            </a:endParaRPr>
          </a:p>
        </p:txBody>
      </p:sp>
      <p:sp>
        <p:nvSpPr>
          <p:cNvPr id="11" name="文本框 26">
            <a:extLst>
              <a:ext uri="{FF2B5EF4-FFF2-40B4-BE49-F238E27FC236}">
                <a16:creationId xmlns:a16="http://schemas.microsoft.com/office/drawing/2014/main" id="{1B940EED-3CE9-4E04-BF07-F00168FCEE31}"/>
              </a:ext>
            </a:extLst>
          </p:cNvPr>
          <p:cNvSpPr txBox="1"/>
          <p:nvPr/>
        </p:nvSpPr>
        <p:spPr bwMode="auto">
          <a:xfrm>
            <a:off x="4964687"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Times New Roman" panose="02020603050405020304" pitchFamily="18" charset="0"/>
                <a:cs typeface="Times New Roman" panose="02020603050405020304" pitchFamily="18" charset="0"/>
                <a:sym typeface="+mn-lt"/>
              </a:rPr>
              <a:t>C</a:t>
            </a:r>
            <a:endParaRPr lang="zh-CN" altLang="en-US" sz="2400" b="1" dirty="0">
              <a:solidFill>
                <a:prstClr val="white"/>
              </a:solidFill>
              <a:latin typeface="Times New Roman" panose="02020603050405020304" pitchFamily="18" charset="0"/>
              <a:cs typeface="Times New Roman" panose="02020603050405020304" pitchFamily="18" charset="0"/>
              <a:sym typeface="+mn-lt"/>
            </a:endParaRPr>
          </a:p>
        </p:txBody>
      </p:sp>
      <p:sp>
        <p:nvSpPr>
          <p:cNvPr id="12" name="文本框 27">
            <a:extLst>
              <a:ext uri="{FF2B5EF4-FFF2-40B4-BE49-F238E27FC236}">
                <a16:creationId xmlns:a16="http://schemas.microsoft.com/office/drawing/2014/main" id="{0B91BEF8-8AD8-4DB4-BE19-BC7E5D87E8A4}"/>
              </a:ext>
            </a:extLst>
          </p:cNvPr>
          <p:cNvSpPr txBox="1"/>
          <p:nvPr/>
        </p:nvSpPr>
        <p:spPr bwMode="auto">
          <a:xfrm>
            <a:off x="534139" y="3420334"/>
            <a:ext cx="1767109" cy="1089529"/>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Times New Roman" panose="02020603050405020304" pitchFamily="18" charset="0"/>
                <a:cs typeface="Times New Roman" panose="02020603050405020304" pitchFamily="18" charset="0"/>
              </a:rPr>
              <a:t>Liên</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kết</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cộng</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hóa</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trị</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phân</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cực</a:t>
            </a:r>
            <a:endParaRPr lang="zh-CN" altLang="en-US" sz="1200" b="0" dirty="0">
              <a:solidFill>
                <a:schemeClr val="tx1">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13" name="矩形 22">
            <a:extLst>
              <a:ext uri="{FF2B5EF4-FFF2-40B4-BE49-F238E27FC236}">
                <a16:creationId xmlns:a16="http://schemas.microsoft.com/office/drawing/2014/main" id="{DDE5289E-5E78-4625-915A-247C7647927E}"/>
              </a:ext>
            </a:extLst>
          </p:cNvPr>
          <p:cNvSpPr/>
          <p:nvPr/>
        </p:nvSpPr>
        <p:spPr>
          <a:xfrm>
            <a:off x="6958237" y="2789264"/>
            <a:ext cx="1361595" cy="311898"/>
          </a:xfrm>
          <a:prstGeom prst="rect">
            <a:avLst/>
          </a:prstGeom>
          <a:solidFill>
            <a:srgbClr val="DE2230"/>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Times New Roman" panose="02020603050405020304" pitchFamily="18" charset="0"/>
              <a:cs typeface="Times New Roman" panose="02020603050405020304" pitchFamily="18" charset="0"/>
              <a:sym typeface="+mn-lt"/>
            </a:endParaRPr>
          </a:p>
        </p:txBody>
      </p:sp>
      <p:sp>
        <p:nvSpPr>
          <p:cNvPr id="14" name="文本框 23">
            <a:extLst>
              <a:ext uri="{FF2B5EF4-FFF2-40B4-BE49-F238E27FC236}">
                <a16:creationId xmlns:a16="http://schemas.microsoft.com/office/drawing/2014/main" id="{1D0C7C71-AF6D-4D7A-9A89-A9AD99E0615D}"/>
              </a:ext>
            </a:extLst>
          </p:cNvPr>
          <p:cNvSpPr txBox="1"/>
          <p:nvPr/>
        </p:nvSpPr>
        <p:spPr bwMode="auto">
          <a:xfrm>
            <a:off x="7021219"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Times New Roman" panose="02020603050405020304" pitchFamily="18" charset="0"/>
                <a:cs typeface="Times New Roman" panose="02020603050405020304" pitchFamily="18" charset="0"/>
                <a:sym typeface="+mn-lt"/>
              </a:rPr>
              <a:t>D</a:t>
            </a:r>
            <a:endParaRPr lang="zh-CN" altLang="en-US" sz="2400" b="1" dirty="0">
              <a:solidFill>
                <a:prstClr val="white"/>
              </a:solidFill>
              <a:latin typeface="Times New Roman" panose="02020603050405020304" pitchFamily="18" charset="0"/>
              <a:cs typeface="Times New Roman" panose="02020603050405020304" pitchFamily="18" charset="0"/>
              <a:sym typeface="+mn-lt"/>
            </a:endParaRPr>
          </a:p>
        </p:txBody>
      </p:sp>
      <p:sp>
        <p:nvSpPr>
          <p:cNvPr id="15" name="文本框 24">
            <a:extLst>
              <a:ext uri="{FF2B5EF4-FFF2-40B4-BE49-F238E27FC236}">
                <a16:creationId xmlns:a16="http://schemas.microsoft.com/office/drawing/2014/main" id="{7DD23C29-C2DD-4116-9144-5F8B91A0B0E0}"/>
              </a:ext>
            </a:extLst>
          </p:cNvPr>
          <p:cNvSpPr txBox="1"/>
          <p:nvPr/>
        </p:nvSpPr>
        <p:spPr bwMode="auto">
          <a:xfrm>
            <a:off x="6958237" y="3498699"/>
            <a:ext cx="1767109" cy="1089529"/>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Times New Roman" panose="02020603050405020304" pitchFamily="18" charset="0"/>
                <a:cs typeface="Times New Roman" panose="02020603050405020304" pitchFamily="18" charset="0"/>
              </a:rPr>
              <a:t>Liên</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kết</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cộng</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hóa</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trị</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0" dirty="0">
                <a:solidFill>
                  <a:schemeClr val="tx1">
                    <a:lumMod val="50000"/>
                  </a:schemeClr>
                </a:solidFill>
                <a:latin typeface="Times New Roman" panose="02020603050405020304" pitchFamily="18" charset="0"/>
                <a:cs typeface="Times New Roman" panose="02020603050405020304" pitchFamily="18" charset="0"/>
              </a:rPr>
              <a:t> </a:t>
            </a:r>
            <a:r>
              <a:rPr lang="en-US" sz="2400" b="0" dirty="0" err="1">
                <a:solidFill>
                  <a:schemeClr val="tx1">
                    <a:lumMod val="50000"/>
                  </a:schemeClr>
                </a:solidFill>
                <a:latin typeface="Times New Roman" panose="02020603050405020304" pitchFamily="18" charset="0"/>
                <a:cs typeface="Times New Roman" panose="02020603050405020304" pitchFamily="18" charset="0"/>
              </a:rPr>
              <a:t>cực</a:t>
            </a:r>
            <a:endParaRPr lang="zh-CN" altLang="en-US" sz="1200" b="0" dirty="0">
              <a:solidFill>
                <a:schemeClr val="tx1">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16" name="Hình chữ nhật: Góc Tròn 15">
            <a:extLst>
              <a:ext uri="{FF2B5EF4-FFF2-40B4-BE49-F238E27FC236}">
                <a16:creationId xmlns:a16="http://schemas.microsoft.com/office/drawing/2014/main" id="{B73EEA34-4F52-4823-A747-CB47802EF4CA}"/>
              </a:ext>
            </a:extLst>
          </p:cNvPr>
          <p:cNvSpPr/>
          <p:nvPr/>
        </p:nvSpPr>
        <p:spPr>
          <a:xfrm>
            <a:off x="949337" y="873472"/>
            <a:ext cx="7516743" cy="107356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2. </a:t>
            </a:r>
            <a:r>
              <a:rPr lang="en-US" sz="2400" dirty="0" err="1">
                <a:solidFill>
                  <a:schemeClr val="tx1">
                    <a:lumMod val="50000"/>
                  </a:schemeClr>
                </a:solidFill>
                <a:latin typeface="Times New Roman" panose="02020603050405020304" pitchFamily="18" charset="0"/>
                <a:cs typeface="Times New Roman" panose="02020603050405020304" pitchFamily="18" charset="0"/>
              </a:rPr>
              <a:t>Liên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kết</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phân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tử</a:t>
            </a:r>
            <a:r>
              <a:rPr lang="en-US" sz="2400" dirty="0">
                <a:solidFill>
                  <a:schemeClr val="tx1">
                    <a:lumMod val="50000"/>
                  </a:schemeClr>
                </a:solidFill>
                <a:latin typeface="Times New Roman" panose="02020603050405020304" pitchFamily="18" charset="0"/>
                <a:cs typeface="Times New Roman" panose="02020603050405020304" pitchFamily="18" charset="0"/>
              </a:rPr>
              <a:t> hydrogen halide (HX) </a:t>
            </a:r>
            <a:r>
              <a:rPr lang="en-US" sz="2400" dirty="0" err="1">
                <a:solidFill>
                  <a:schemeClr val="tx1">
                    <a:lumMod val="50000"/>
                  </a:schemeClr>
                </a:solidFill>
                <a:latin typeface="Times New Roman" panose="02020603050405020304" pitchFamily="18" charset="0"/>
                <a:cs typeface="Times New Roman" panose="02020603050405020304" pitchFamily="18" charset="0"/>
              </a:rPr>
              <a:t>là</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7" name="Hình chữ nhật 16">
            <a:extLst>
              <a:ext uri="{FF2B5EF4-FFF2-40B4-BE49-F238E27FC236}">
                <a16:creationId xmlns:a16="http://schemas.microsoft.com/office/drawing/2014/main" id="{89445B53-5762-4372-B2DD-2504D6C44AE9}"/>
              </a:ext>
            </a:extLst>
          </p:cNvPr>
          <p:cNvSpPr/>
          <p:nvPr/>
        </p:nvSpPr>
        <p:spPr>
          <a:xfrm>
            <a:off x="597120" y="3292177"/>
            <a:ext cx="1704127" cy="129605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heel(1)">
                                      <p:cBhvr>
                                        <p:cTn id="6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P spid="12" grpId="0"/>
      <p:bldP spid="13" grpId="0" animBg="1"/>
      <p:bldP spid="14" grpId="0"/>
      <p:bldP spid="15" grpId="0"/>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E7ECEDB7-E90F-4442-A914-8E52BF94391F}"/>
              </a:ext>
            </a:extLst>
          </p:cNvPr>
          <p:cNvSpPr/>
          <p:nvPr/>
        </p:nvSpPr>
        <p:spPr>
          <a:xfrm>
            <a:off x="389662" y="1498181"/>
            <a:ext cx="4087745" cy="249750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Times New Roman" panose="02020603050405020304" pitchFamily="18" charset="0"/>
                <a:cs typeface="Times New Roman" panose="02020603050405020304" pitchFamily="18" charset="0"/>
              </a:rPr>
              <a:t>Câu </a:t>
            </a:r>
            <a:r>
              <a:rPr lang="en-US" sz="2400" b="1" dirty="0">
                <a:solidFill>
                  <a:srgbClr val="0070C0"/>
                </a:solidFill>
                <a:latin typeface="Times New Roman" panose="02020603050405020304" pitchFamily="18" charset="0"/>
                <a:cs typeface="Times New Roman" panose="02020603050405020304" pitchFamily="18" charset="0"/>
              </a:rPr>
              <a:t>3</a:t>
            </a:r>
            <a:r>
              <a:rPr lang="vi-VN" sz="2400" b="1" dirty="0">
                <a:solidFill>
                  <a:srgbClr val="0070C0"/>
                </a:solidFill>
                <a:latin typeface="Times New Roman" panose="02020603050405020304" pitchFamily="18" charset="0"/>
                <a:cs typeface="Times New Roman" panose="02020603050405020304" pitchFamily="18" charset="0"/>
              </a:rPr>
              <a:t>. </a:t>
            </a:r>
            <a:r>
              <a:rPr lang="vi-VN" sz="2400" dirty="0">
                <a:solidFill>
                  <a:schemeClr val="tx1">
                    <a:lumMod val="50000"/>
                  </a:schemeClr>
                </a:solidFill>
                <a:latin typeface="Times New Roman" panose="02020603050405020304" pitchFamily="18" charset="0"/>
                <a:cs typeface="Times New Roman" panose="02020603050405020304" pitchFamily="18" charset="0"/>
              </a:rPr>
              <a:t>Kim </a:t>
            </a:r>
            <a:r>
              <a:rPr lang="vi-VN" sz="2400" dirty="0" err="1">
                <a:solidFill>
                  <a:schemeClr val="tx1">
                    <a:lumMod val="50000"/>
                  </a:schemeClr>
                </a:solidFill>
                <a:latin typeface="Times New Roman" panose="02020603050405020304" pitchFamily="18" charset="0"/>
                <a:cs typeface="Times New Roman" panose="02020603050405020304" pitchFamily="18" charset="0"/>
              </a:rPr>
              <a:t>loại</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tác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dụng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dung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dịch</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HCl</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và</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tác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dụng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với</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khí</a:t>
            </a:r>
            <a:r>
              <a:rPr lang="vi-VN" sz="2400" dirty="0">
                <a:solidFill>
                  <a:schemeClr val="tx1">
                    <a:lumMod val="50000"/>
                  </a:schemeClr>
                </a:solidFill>
                <a:latin typeface="Times New Roman" panose="02020603050405020304" pitchFamily="18" charset="0"/>
                <a:cs typeface="Times New Roman" panose="02020603050405020304" pitchFamily="18" charset="0"/>
              </a:rPr>
              <a:t> Cl</a:t>
            </a:r>
            <a:r>
              <a:rPr lang="vi-VN" sz="2400" baseline="-25000" dirty="0">
                <a:solidFill>
                  <a:schemeClr val="tx1">
                    <a:lumMod val="50000"/>
                  </a:schemeClr>
                </a:solidFill>
                <a:latin typeface="Times New Roman" panose="02020603050405020304" pitchFamily="18" charset="0"/>
                <a:cs typeface="Times New Roman" panose="02020603050405020304" pitchFamily="18" charset="0"/>
              </a:rPr>
              <a:t>2</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đều</a:t>
            </a:r>
            <a:r>
              <a:rPr lang="vi-VN" sz="2400" dirty="0">
                <a:solidFill>
                  <a:schemeClr val="tx1">
                    <a:lumMod val="50000"/>
                  </a:schemeClr>
                </a:solidFill>
                <a:latin typeface="Times New Roman" panose="02020603050405020304" pitchFamily="18" charset="0"/>
                <a:cs typeface="Times New Roman" panose="02020603050405020304" pitchFamily="18" charset="0"/>
              </a:rPr>
              <a:t> thu </a:t>
            </a:r>
            <a:r>
              <a:rPr lang="vi-VN" sz="2400" dirty="0" err="1">
                <a:solidFill>
                  <a:schemeClr val="tx1">
                    <a:lumMod val="50000"/>
                  </a:schemeClr>
                </a:solidFill>
                <a:latin typeface="Times New Roman" panose="02020603050405020304" pitchFamily="18" charset="0"/>
                <a:cs typeface="Times New Roman" panose="02020603050405020304" pitchFamily="18" charset="0"/>
              </a:rPr>
              <a:t>được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cùng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một</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muối</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là</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椭圆 21">
            <a:extLst>
              <a:ext uri="{FF2B5EF4-FFF2-40B4-BE49-F238E27FC236}">
                <a16:creationId xmlns:a16="http://schemas.microsoft.com/office/drawing/2014/main" id="{9FD77292-B81E-4DF9-8899-77AC99804730}"/>
              </a:ext>
            </a:extLst>
          </p:cNvPr>
          <p:cNvSpPr/>
          <p:nvPr/>
        </p:nvSpPr>
        <p:spPr>
          <a:xfrm>
            <a:off x="5511094" y="669670"/>
            <a:ext cx="585824" cy="58582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Times New Roman" panose="02020603050405020304" pitchFamily="18" charset="0"/>
                <a:cs typeface="Times New Roman" panose="02020603050405020304" pitchFamily="18" charset="0"/>
                <a:sym typeface="+mn-lt"/>
              </a:rPr>
              <a:t>A</a:t>
            </a:r>
            <a:endParaRPr lang="zh-CN" altLang="en-US" sz="32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6" name="椭圆 22">
            <a:extLst>
              <a:ext uri="{FF2B5EF4-FFF2-40B4-BE49-F238E27FC236}">
                <a16:creationId xmlns:a16="http://schemas.microsoft.com/office/drawing/2014/main" id="{C58E64D3-B7CD-4AE5-88B2-0E912692AD7E}"/>
              </a:ext>
            </a:extLst>
          </p:cNvPr>
          <p:cNvSpPr/>
          <p:nvPr/>
        </p:nvSpPr>
        <p:spPr>
          <a:xfrm>
            <a:off x="5511094" y="1688881"/>
            <a:ext cx="585824" cy="585824"/>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Times New Roman" panose="02020603050405020304" pitchFamily="18" charset="0"/>
                <a:cs typeface="Times New Roman" panose="02020603050405020304" pitchFamily="18" charset="0"/>
                <a:sym typeface="+mn-lt"/>
              </a:rPr>
              <a:t>B</a:t>
            </a:r>
            <a:endParaRPr lang="zh-CN" altLang="en-US" sz="32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7" name="椭圆 23">
            <a:extLst>
              <a:ext uri="{FF2B5EF4-FFF2-40B4-BE49-F238E27FC236}">
                <a16:creationId xmlns:a16="http://schemas.microsoft.com/office/drawing/2014/main" id="{6DEE22C8-4F0F-4B3F-8725-BEF65AF1D4FF}"/>
              </a:ext>
            </a:extLst>
          </p:cNvPr>
          <p:cNvSpPr/>
          <p:nvPr/>
        </p:nvSpPr>
        <p:spPr>
          <a:xfrm>
            <a:off x="5501097" y="2760544"/>
            <a:ext cx="585824" cy="585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Times New Roman" panose="02020603050405020304" pitchFamily="18" charset="0"/>
                <a:cs typeface="Times New Roman" panose="02020603050405020304" pitchFamily="18" charset="0"/>
                <a:sym typeface="+mn-lt"/>
              </a:rPr>
              <a:t>C</a:t>
            </a:r>
            <a:endParaRPr lang="zh-CN" altLang="en-US" sz="32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8" name="矩形 28">
            <a:extLst>
              <a:ext uri="{FF2B5EF4-FFF2-40B4-BE49-F238E27FC236}">
                <a16:creationId xmlns:a16="http://schemas.microsoft.com/office/drawing/2014/main" id="{FBB72B50-4BB6-4CFF-8CE5-5BE5A65CA3D0}"/>
              </a:ext>
            </a:extLst>
          </p:cNvPr>
          <p:cNvSpPr/>
          <p:nvPr/>
        </p:nvSpPr>
        <p:spPr>
          <a:xfrm>
            <a:off x="6444217" y="851979"/>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sz="2800" dirty="0">
                <a:solidFill>
                  <a:schemeClr val="tx1">
                    <a:lumMod val="50000"/>
                  </a:schemeClr>
                </a:solidFill>
                <a:latin typeface="Times New Roman" panose="02020603050405020304" pitchFamily="18" charset="0"/>
                <a:cs typeface="Times New Roman" panose="02020603050405020304" pitchFamily="18" charset="0"/>
              </a:rPr>
              <a:t>Fe</a:t>
            </a:r>
            <a:endParaRPr lang="zh-CN" altLang="en-US" sz="2800" dirty="0">
              <a:solidFill>
                <a:schemeClr val="tx1">
                  <a:lumMod val="50000"/>
                </a:schemeClr>
              </a:solidFill>
              <a:latin typeface="Times New Roman" panose="02020603050405020304" pitchFamily="18" charset="0"/>
              <a:cs typeface="Times New Roman" panose="02020603050405020304" pitchFamily="18" charset="0"/>
              <a:sym typeface="+mn-lt"/>
            </a:endParaRPr>
          </a:p>
        </p:txBody>
      </p:sp>
      <p:sp>
        <p:nvSpPr>
          <p:cNvPr id="9" name="矩形 32">
            <a:extLst>
              <a:ext uri="{FF2B5EF4-FFF2-40B4-BE49-F238E27FC236}">
                <a16:creationId xmlns:a16="http://schemas.microsoft.com/office/drawing/2014/main" id="{DA5F0B17-E9FC-4DA9-ADC8-803490DCAE72}"/>
              </a:ext>
            </a:extLst>
          </p:cNvPr>
          <p:cNvSpPr/>
          <p:nvPr/>
        </p:nvSpPr>
        <p:spPr>
          <a:xfrm>
            <a:off x="6444217" y="190364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Times New Roman" panose="02020603050405020304" pitchFamily="18" charset="0"/>
                <a:cs typeface="Times New Roman" panose="02020603050405020304" pitchFamily="18" charset="0"/>
                <a:sym typeface="+mn-lt"/>
              </a:rPr>
              <a:t>Zn</a:t>
            </a:r>
            <a:endParaRPr lang="zh-CN" altLang="en-US" sz="2800" dirty="0">
              <a:solidFill>
                <a:schemeClr val="tx1">
                  <a:lumMod val="50000"/>
                </a:schemeClr>
              </a:solidFill>
              <a:latin typeface="Times New Roman" panose="02020603050405020304" pitchFamily="18" charset="0"/>
              <a:cs typeface="Times New Roman" panose="02020603050405020304" pitchFamily="18" charset="0"/>
              <a:sym typeface="+mn-lt"/>
            </a:endParaRPr>
          </a:p>
        </p:txBody>
      </p:sp>
      <p:sp>
        <p:nvSpPr>
          <p:cNvPr id="10" name="矩形 34">
            <a:extLst>
              <a:ext uri="{FF2B5EF4-FFF2-40B4-BE49-F238E27FC236}">
                <a16:creationId xmlns:a16="http://schemas.microsoft.com/office/drawing/2014/main" id="{9AB90823-CDEC-48F0-BAE1-032DBA070DA4}"/>
              </a:ext>
            </a:extLst>
          </p:cNvPr>
          <p:cNvSpPr/>
          <p:nvPr/>
        </p:nvSpPr>
        <p:spPr>
          <a:xfrm>
            <a:off x="6441700" y="294966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Times New Roman" panose="02020603050405020304" pitchFamily="18" charset="0"/>
                <a:cs typeface="Times New Roman" panose="02020603050405020304" pitchFamily="18" charset="0"/>
                <a:sym typeface="+mn-lt"/>
              </a:rPr>
              <a:t>Cu</a:t>
            </a:r>
            <a:endParaRPr lang="zh-CN" altLang="en-US" sz="2800" dirty="0">
              <a:solidFill>
                <a:schemeClr val="tx1">
                  <a:lumMod val="50000"/>
                </a:schemeClr>
              </a:solidFill>
              <a:latin typeface="Times New Roman" panose="02020603050405020304" pitchFamily="18" charset="0"/>
              <a:cs typeface="Times New Roman" panose="02020603050405020304" pitchFamily="18" charset="0"/>
              <a:sym typeface="+mn-lt"/>
            </a:endParaRPr>
          </a:p>
        </p:txBody>
      </p:sp>
      <p:sp>
        <p:nvSpPr>
          <p:cNvPr id="11" name="椭圆 23">
            <a:extLst>
              <a:ext uri="{FF2B5EF4-FFF2-40B4-BE49-F238E27FC236}">
                <a16:creationId xmlns:a16="http://schemas.microsoft.com/office/drawing/2014/main" id="{AAA6115D-177C-4E81-BDDF-8B2EFA4429A5}"/>
              </a:ext>
            </a:extLst>
          </p:cNvPr>
          <p:cNvSpPr/>
          <p:nvPr/>
        </p:nvSpPr>
        <p:spPr>
          <a:xfrm>
            <a:off x="5566787" y="3806564"/>
            <a:ext cx="585824" cy="58582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Times New Roman" panose="02020603050405020304" pitchFamily="18" charset="0"/>
                <a:cs typeface="Times New Roman" panose="02020603050405020304" pitchFamily="18" charset="0"/>
                <a:sym typeface="+mn-lt"/>
              </a:rPr>
              <a:t>D</a:t>
            </a:r>
            <a:endParaRPr lang="zh-CN" altLang="en-US" sz="32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2" name="矩形 34">
            <a:extLst>
              <a:ext uri="{FF2B5EF4-FFF2-40B4-BE49-F238E27FC236}">
                <a16:creationId xmlns:a16="http://schemas.microsoft.com/office/drawing/2014/main" id="{FD943EE3-5043-4D4D-A54E-7B7F98DE426B}"/>
              </a:ext>
            </a:extLst>
          </p:cNvPr>
          <p:cNvSpPr/>
          <p:nvPr/>
        </p:nvSpPr>
        <p:spPr>
          <a:xfrm>
            <a:off x="6507390" y="399568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Times New Roman" panose="02020603050405020304" pitchFamily="18" charset="0"/>
                <a:cs typeface="Times New Roman" panose="02020603050405020304" pitchFamily="18" charset="0"/>
                <a:sym typeface="+mn-lt"/>
              </a:rPr>
              <a:t>Ag</a:t>
            </a:r>
            <a:endParaRPr lang="zh-CN" altLang="en-US" sz="2800" dirty="0">
              <a:solidFill>
                <a:schemeClr val="tx1">
                  <a:lumMod val="50000"/>
                </a:schemeClr>
              </a:solidFill>
              <a:latin typeface="Times New Roman" panose="02020603050405020304" pitchFamily="18" charset="0"/>
              <a:cs typeface="Times New Roman" panose="02020603050405020304" pitchFamily="18" charset="0"/>
              <a:sym typeface="+mn-lt"/>
            </a:endParaRPr>
          </a:p>
        </p:txBody>
      </p:sp>
      <p:sp>
        <p:nvSpPr>
          <p:cNvPr id="13" name="Hình chữ nhật 12">
            <a:extLst>
              <a:ext uri="{FF2B5EF4-FFF2-40B4-BE49-F238E27FC236}">
                <a16:creationId xmlns:a16="http://schemas.microsoft.com/office/drawing/2014/main" id="{8CD6F864-F4C1-4192-80FB-412BCD0B2B68}"/>
              </a:ext>
            </a:extLst>
          </p:cNvPr>
          <p:cNvSpPr/>
          <p:nvPr/>
        </p:nvSpPr>
        <p:spPr>
          <a:xfrm>
            <a:off x="6441700" y="1762913"/>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8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1">
            <a:extLst>
              <a:ext uri="{FF2B5EF4-FFF2-40B4-BE49-F238E27FC236}">
                <a16:creationId xmlns:a16="http://schemas.microsoft.com/office/drawing/2014/main" id="{D3BC9CEB-61C1-4C56-BB15-2670AC95FEAD}"/>
              </a:ext>
            </a:extLst>
          </p:cNvPr>
          <p:cNvSpPr/>
          <p:nvPr/>
        </p:nvSpPr>
        <p:spPr>
          <a:xfrm>
            <a:off x="1121454" y="3803551"/>
            <a:ext cx="1773173" cy="281257"/>
          </a:xfrm>
          <a:prstGeom prst="rect">
            <a:avLst/>
          </a:prstGeom>
        </p:spPr>
        <p:txBody>
          <a:bodyPr vert="horz" lIns="68580" tIns="34290" rIns="68580" bIns="34290" rtlCol="0" anchor="ctr">
            <a:noAutofit/>
          </a:bodyPr>
          <a:lstStyle/>
          <a:p>
            <a:pPr marL="228600" algn="just">
              <a:spcAft>
                <a:spcPts val="800"/>
              </a:spcAft>
              <a:tabLst>
                <a:tab pos="228600" algn="l"/>
                <a:tab pos="1714500" algn="l"/>
                <a:tab pos="3200400" algn="l"/>
                <a:tab pos="46863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矩形 52">
            <a:extLst>
              <a:ext uri="{FF2B5EF4-FFF2-40B4-BE49-F238E27FC236}">
                <a16:creationId xmlns:a16="http://schemas.microsoft.com/office/drawing/2014/main" id="{C68153D0-D53C-45A3-A158-497F29CFF933}"/>
              </a:ext>
            </a:extLst>
          </p:cNvPr>
          <p:cNvSpPr/>
          <p:nvPr/>
        </p:nvSpPr>
        <p:spPr>
          <a:xfrm>
            <a:off x="2894627" y="3679625"/>
            <a:ext cx="1458683" cy="461665"/>
          </a:xfrm>
          <a:prstGeom prst="rect">
            <a:avLst/>
          </a:prstGeom>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dần</a:t>
            </a:r>
            <a:r>
              <a:rPr lang="en-US" sz="2400" dirty="0">
                <a:effectLst/>
                <a:latin typeface="Times New Roman" panose="02020603050405020304" pitchFamily="18" charset="0"/>
                <a:ea typeface="Calibri" panose="020F0502020204030204" pitchFamily="34" charset="0"/>
              </a:rPr>
              <a:t>.</a:t>
            </a:r>
            <a:endParaRPr lang="zh-CN" altLang="en-US" sz="1200" dirty="0">
              <a:cs typeface="+mn-ea"/>
              <a:sym typeface="+mn-lt"/>
            </a:endParaRPr>
          </a:p>
        </p:txBody>
      </p:sp>
      <p:sp>
        <p:nvSpPr>
          <p:cNvPr id="7" name="矩形 53">
            <a:extLst>
              <a:ext uri="{FF2B5EF4-FFF2-40B4-BE49-F238E27FC236}">
                <a16:creationId xmlns:a16="http://schemas.microsoft.com/office/drawing/2014/main" id="{A4C9F79B-AC5D-47A9-B2B4-046EE940E199}"/>
              </a:ext>
            </a:extLst>
          </p:cNvPr>
          <p:cNvSpPr/>
          <p:nvPr/>
        </p:nvSpPr>
        <p:spPr>
          <a:xfrm>
            <a:off x="4367050" y="3786937"/>
            <a:ext cx="1773173" cy="333463"/>
          </a:xfrm>
          <a:prstGeom prst="rect">
            <a:avLst/>
          </a:prstGeom>
        </p:spPr>
        <p:txBody>
          <a:bodyPr vert="horz" lIns="68580" tIns="34290" rIns="68580" bIns="34290" rtlCol="0" anchor="ctr">
            <a:noAutofit/>
          </a:bodyPr>
          <a:lstStyle/>
          <a:p>
            <a:pPr algn="ctr">
              <a:spcBef>
                <a:spcPct val="0"/>
              </a:spcBef>
            </a:pP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sau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giảm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dần</a:t>
            </a:r>
            <a:r>
              <a:rPr lang="en-US" sz="2400" dirty="0">
                <a:effectLst/>
                <a:latin typeface="Times New Roman" panose="02020603050405020304" pitchFamily="18" charset="0"/>
                <a:ea typeface="Calibri" panose="020F0502020204030204" pitchFamily="34" charset="0"/>
              </a:rPr>
              <a:t>.</a:t>
            </a:r>
            <a:endParaRPr lang="zh-CN" altLang="en-US" sz="1200" dirty="0">
              <a:solidFill>
                <a:schemeClr val="tx1">
                  <a:lumMod val="75000"/>
                  <a:lumOff val="25000"/>
                </a:schemeClr>
              </a:solidFill>
              <a:cs typeface="+mn-ea"/>
              <a:sym typeface="+mn-lt"/>
            </a:endParaRPr>
          </a:p>
        </p:txBody>
      </p:sp>
      <p:sp>
        <p:nvSpPr>
          <p:cNvPr id="8" name="矩形 54">
            <a:extLst>
              <a:ext uri="{FF2B5EF4-FFF2-40B4-BE49-F238E27FC236}">
                <a16:creationId xmlns:a16="http://schemas.microsoft.com/office/drawing/2014/main" id="{1E1A0F14-C91C-43DF-8429-4F0341A8ED1B}"/>
              </a:ext>
            </a:extLst>
          </p:cNvPr>
          <p:cNvSpPr/>
          <p:nvPr/>
        </p:nvSpPr>
        <p:spPr>
          <a:xfrm>
            <a:off x="6126483" y="3538169"/>
            <a:ext cx="1930437" cy="830997"/>
          </a:xfrm>
          <a:prstGeom prst="rect">
            <a:avLst/>
          </a:prstGeom>
        </p:spPr>
        <p:txBody>
          <a:bodyPr wrap="square">
            <a:spAutoFit/>
          </a:bodyPr>
          <a:lstStyle/>
          <a:p>
            <a:pPr marL="228600" algn="ctr">
              <a:spcAft>
                <a:spcPts val="800"/>
              </a:spcAft>
              <a:tabLst>
                <a:tab pos="228600" algn="l"/>
                <a:tab pos="1714500" algn="l"/>
                <a:tab pos="3200400" algn="l"/>
                <a:tab pos="46863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椭圆 50">
            <a:extLst>
              <a:ext uri="{FF2B5EF4-FFF2-40B4-BE49-F238E27FC236}">
                <a16:creationId xmlns:a16="http://schemas.microsoft.com/office/drawing/2014/main" id="{A818C4E7-A311-49DE-8A1F-9E74E35C9251}"/>
              </a:ext>
            </a:extLst>
          </p:cNvPr>
          <p:cNvSpPr/>
          <p:nvPr/>
        </p:nvSpPr>
        <p:spPr>
          <a:xfrm>
            <a:off x="1603094"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Times New Roman" panose="02020603050405020304" pitchFamily="18" charset="0"/>
                <a:cs typeface="Times New Roman" panose="02020603050405020304" pitchFamily="18" charset="0"/>
                <a:sym typeface="+mn-lt"/>
              </a:rPr>
              <a:t>A</a:t>
            </a:r>
            <a:endParaRPr lang="zh-CN" altLang="en-US" sz="28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3" name="椭圆 57">
            <a:extLst>
              <a:ext uri="{FF2B5EF4-FFF2-40B4-BE49-F238E27FC236}">
                <a16:creationId xmlns:a16="http://schemas.microsoft.com/office/drawing/2014/main" id="{0AE788B4-1B43-49DB-BFF2-084ADFF3AAF6}"/>
              </a:ext>
            </a:extLst>
          </p:cNvPr>
          <p:cNvSpPr/>
          <p:nvPr/>
        </p:nvSpPr>
        <p:spPr>
          <a:xfrm>
            <a:off x="3174023"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Times New Roman" panose="02020603050405020304" pitchFamily="18" charset="0"/>
                <a:cs typeface="Times New Roman" panose="02020603050405020304" pitchFamily="18" charset="0"/>
                <a:sym typeface="+mn-lt"/>
              </a:rPr>
              <a:t>B</a:t>
            </a:r>
          </a:p>
        </p:txBody>
      </p:sp>
      <p:sp>
        <p:nvSpPr>
          <p:cNvPr id="14" name="椭圆 59">
            <a:extLst>
              <a:ext uri="{FF2B5EF4-FFF2-40B4-BE49-F238E27FC236}">
                <a16:creationId xmlns:a16="http://schemas.microsoft.com/office/drawing/2014/main" id="{73E98FDA-9E24-430D-BF75-90D97092B758}"/>
              </a:ext>
            </a:extLst>
          </p:cNvPr>
          <p:cNvSpPr/>
          <p:nvPr/>
        </p:nvSpPr>
        <p:spPr>
          <a:xfrm>
            <a:off x="4802292"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Times New Roman" panose="02020603050405020304" pitchFamily="18" charset="0"/>
                <a:cs typeface="Times New Roman" panose="02020603050405020304" pitchFamily="18" charset="0"/>
                <a:sym typeface="+mn-lt"/>
              </a:rPr>
              <a:t>C</a:t>
            </a:r>
            <a:endParaRPr lang="zh-CN" altLang="en-US" sz="28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5" name="椭圆 61">
            <a:extLst>
              <a:ext uri="{FF2B5EF4-FFF2-40B4-BE49-F238E27FC236}">
                <a16:creationId xmlns:a16="http://schemas.microsoft.com/office/drawing/2014/main" id="{7240B23A-3074-4CFA-ADEF-C6EA4F8A392A}"/>
              </a:ext>
            </a:extLst>
          </p:cNvPr>
          <p:cNvSpPr/>
          <p:nvPr/>
        </p:nvSpPr>
        <p:spPr>
          <a:xfrm>
            <a:off x="6716117"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Times New Roman" panose="02020603050405020304" pitchFamily="18" charset="0"/>
                <a:cs typeface="Times New Roman" panose="02020603050405020304" pitchFamily="18" charset="0"/>
                <a:sym typeface="+mn-lt"/>
              </a:rPr>
              <a:t>D</a:t>
            </a:r>
            <a:endParaRPr lang="zh-CN" altLang="en-US" sz="28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6" name="Hình chữ nhật: Góc Tròn 15">
            <a:extLst>
              <a:ext uri="{FF2B5EF4-FFF2-40B4-BE49-F238E27FC236}">
                <a16:creationId xmlns:a16="http://schemas.microsoft.com/office/drawing/2014/main" id="{2A1CCC62-8864-474F-ADEA-9688910A7533}"/>
              </a:ext>
            </a:extLst>
          </p:cNvPr>
          <p:cNvSpPr/>
          <p:nvPr/>
        </p:nvSpPr>
        <p:spPr>
          <a:xfrm>
            <a:off x="949337" y="873472"/>
            <a:ext cx="7516743" cy="107356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Times New Roman" panose="02020603050405020304" pitchFamily="18" charset="0"/>
                <a:cs typeface="Times New Roman" panose="02020603050405020304" pitchFamily="18" charset="0"/>
              </a:rPr>
              <a:t>Câu </a:t>
            </a:r>
            <a:r>
              <a:rPr lang="en-US" sz="2400" b="1" dirty="0">
                <a:solidFill>
                  <a:srgbClr val="0070C0"/>
                </a:solidFill>
                <a:latin typeface="Times New Roman" panose="02020603050405020304" pitchFamily="18" charset="0"/>
                <a:cs typeface="Times New Roman" panose="02020603050405020304" pitchFamily="18" charset="0"/>
              </a:rPr>
              <a:t>4</a:t>
            </a:r>
            <a:r>
              <a:rPr lang="vi-VN" sz="2400" b="1" dirty="0">
                <a:solidFill>
                  <a:srgbClr val="0070C0"/>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Từ</a:t>
            </a:r>
            <a:r>
              <a:rPr lang="vi-VN" sz="2400" dirty="0">
                <a:solidFill>
                  <a:schemeClr val="tx1">
                    <a:lumMod val="50000"/>
                  </a:schemeClr>
                </a:solidFill>
                <a:latin typeface="Times New Roman" panose="02020603050405020304" pitchFamily="18" charset="0"/>
                <a:cs typeface="Times New Roman" panose="02020603050405020304" pitchFamily="18" charset="0"/>
              </a:rPr>
              <a:t> HF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đến</a:t>
            </a:r>
            <a:r>
              <a:rPr lang="vi-VN" sz="2400" dirty="0">
                <a:solidFill>
                  <a:schemeClr val="tx1">
                    <a:lumMod val="50000"/>
                  </a:schemeClr>
                </a:solidFill>
                <a:latin typeface="Times New Roman" panose="02020603050405020304" pitchFamily="18" charset="0"/>
                <a:cs typeface="Times New Roman" panose="02020603050405020304" pitchFamily="18" charset="0"/>
              </a:rPr>
              <a:t> HI, </a:t>
            </a:r>
            <a:r>
              <a:rPr lang="vi-VN" sz="2400" dirty="0" err="1">
                <a:solidFill>
                  <a:schemeClr val="tx1">
                    <a:lumMod val="50000"/>
                  </a:schemeClr>
                </a:solidFill>
                <a:latin typeface="Times New Roman" panose="02020603050405020304" pitchFamily="18" charset="0"/>
                <a:cs typeface="Times New Roman" panose="02020603050405020304" pitchFamily="18" charset="0"/>
              </a:rPr>
              <a:t>tính</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acid</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của</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các</a:t>
            </a:r>
            <a:r>
              <a:rPr lang="vi-VN" sz="2400" dirty="0">
                <a:solidFill>
                  <a:schemeClr val="tx1">
                    <a:lumMod val="50000"/>
                  </a:schemeClr>
                </a:solidFill>
                <a:latin typeface="Times New Roman" panose="02020603050405020304" pitchFamily="18" charset="0"/>
                <a:cs typeface="Times New Roman" panose="02020603050405020304" pitchFamily="18" charset="0"/>
              </a:rPr>
              <a:t> dung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dịch</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hydrogen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halide</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biến</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đổi</a:t>
            </a:r>
            <a:r>
              <a:rPr lang="vi-VN" sz="2400" dirty="0">
                <a:solidFill>
                  <a:schemeClr val="tx1">
                    <a:lumMod val="50000"/>
                  </a:schemeClr>
                </a:solidFill>
                <a:latin typeface="Times New Roman" panose="02020603050405020304" pitchFamily="18" charset="0"/>
                <a:cs typeface="Times New Roman" panose="02020603050405020304" pitchFamily="18" charset="0"/>
              </a:rPr>
              <a:t> như </a:t>
            </a:r>
            <a:r>
              <a:rPr lang="vi-VN" sz="2400" dirty="0" err="1">
                <a:solidFill>
                  <a:schemeClr val="tx1">
                    <a:lumMod val="50000"/>
                  </a:schemeClr>
                </a:solidFill>
                <a:latin typeface="Times New Roman" panose="02020603050405020304" pitchFamily="18" charset="0"/>
                <a:cs typeface="Times New Roman" panose="02020603050405020304" pitchFamily="18" charset="0"/>
              </a:rPr>
              <a:t>thế</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nào</a:t>
            </a:r>
            <a:r>
              <a:rPr lang="vi-VN" sz="240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Hình chữ nhật 16">
            <a:extLst>
              <a:ext uri="{FF2B5EF4-FFF2-40B4-BE49-F238E27FC236}">
                <a16:creationId xmlns:a16="http://schemas.microsoft.com/office/drawing/2014/main" id="{BC962426-E25B-45AF-95A8-E60D372E0270}"/>
              </a:ext>
            </a:extLst>
          </p:cNvPr>
          <p:cNvSpPr/>
          <p:nvPr/>
        </p:nvSpPr>
        <p:spPr>
          <a:xfrm>
            <a:off x="2902582" y="3634033"/>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84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animBg="1"/>
      <p:bldP spid="13" grpId="0" animBg="1"/>
      <p:bldP spid="14" grpId="0" animBg="1"/>
      <p:bldP spid="15"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
            <a:extLst>
              <a:ext uri="{FF2B5EF4-FFF2-40B4-BE49-F238E27FC236}">
                <a16:creationId xmlns:a16="http://schemas.microsoft.com/office/drawing/2014/main" id="{D3A71ED6-5695-4E24-B593-C48776B30ACA}"/>
              </a:ext>
            </a:extLst>
          </p:cNvPr>
          <p:cNvSpPr/>
          <p:nvPr/>
        </p:nvSpPr>
        <p:spPr>
          <a:xfrm>
            <a:off x="7062846" y="2571750"/>
            <a:ext cx="796088" cy="689432"/>
          </a:xfrm>
          <a:custGeom>
            <a:avLst/>
            <a:gdLst/>
            <a:ahLst/>
            <a:cxnLst/>
            <a:rect l="0" t="0" r="0" b="0"/>
            <a:pathLst>
              <a:path w="872328" h="755458">
                <a:moveTo>
                  <a:pt x="654246" y="0"/>
                </a:moveTo>
                <a:lnTo>
                  <a:pt x="872328" y="377729"/>
                </a:lnTo>
                <a:lnTo>
                  <a:pt x="654246" y="755458"/>
                </a:lnTo>
                <a:lnTo>
                  <a:pt x="218082" y="755458"/>
                </a:lnTo>
                <a:lnTo>
                  <a:pt x="0" y="377729"/>
                </a:lnTo>
                <a:lnTo>
                  <a:pt x="218082" y="0"/>
                </a:lnTo>
                <a:lnTo>
                  <a:pt x="654246" y="0"/>
                </a:lnTo>
                <a:close/>
              </a:path>
            </a:pathLst>
          </a:custGeom>
          <a:solidFill>
            <a:srgbClr val="FF0066"/>
          </a:solidFill>
          <a:ln w="7600" cap="flat">
            <a:noFill/>
            <a:bevel/>
          </a:ln>
        </p:spPr>
        <p:txBody>
          <a:bodyPr/>
          <a:lstStyle/>
          <a:p>
            <a:pPr defTabSz="342900">
              <a:buClrTx/>
              <a:defRPr/>
            </a:pPr>
            <a:endParaRPr lang="zh-CN" altLang="en-US" sz="28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5" name="任意多边形 14">
            <a:extLst>
              <a:ext uri="{FF2B5EF4-FFF2-40B4-BE49-F238E27FC236}">
                <a16:creationId xmlns:a16="http://schemas.microsoft.com/office/drawing/2014/main" id="{C046A058-08B2-4BA2-89AD-AA856BA58487}"/>
              </a:ext>
            </a:extLst>
          </p:cNvPr>
          <p:cNvSpPr/>
          <p:nvPr/>
        </p:nvSpPr>
        <p:spPr>
          <a:xfrm>
            <a:off x="1575121" y="2571750"/>
            <a:ext cx="796088" cy="689432"/>
          </a:xfrm>
          <a:custGeom>
            <a:avLst/>
            <a:gdLst/>
            <a:ahLst/>
            <a:cxnLst/>
            <a:rect l="0" t="0" r="0" b="0"/>
            <a:pathLst>
              <a:path w="872328" h="755458">
                <a:moveTo>
                  <a:pt x="654245" y="0"/>
                </a:moveTo>
                <a:lnTo>
                  <a:pt x="872328" y="377729"/>
                </a:lnTo>
                <a:lnTo>
                  <a:pt x="654245" y="755458"/>
                </a:lnTo>
                <a:lnTo>
                  <a:pt x="218082" y="755458"/>
                </a:lnTo>
                <a:lnTo>
                  <a:pt x="0" y="377729"/>
                </a:lnTo>
                <a:lnTo>
                  <a:pt x="218082" y="0"/>
                </a:lnTo>
                <a:lnTo>
                  <a:pt x="654245" y="0"/>
                </a:lnTo>
                <a:close/>
              </a:path>
            </a:pathLst>
          </a:custGeom>
          <a:solidFill>
            <a:srgbClr val="DE2230"/>
          </a:solidFill>
          <a:ln w="7600" cap="flat">
            <a:noFill/>
            <a:bevel/>
          </a:ln>
        </p:spPr>
        <p:txBody>
          <a:bodyPr/>
          <a:lstStyle/>
          <a:p>
            <a:pPr defTabSz="342900">
              <a:buClrTx/>
              <a:defRPr/>
            </a:pPr>
            <a:endParaRPr lang="zh-CN" altLang="en-US" sz="2800" b="1" dirty="0">
              <a:solidFill>
                <a:schemeClr val="accent5"/>
              </a:solidFill>
              <a:latin typeface="Times New Roman" panose="02020603050405020304" pitchFamily="18" charset="0"/>
              <a:cs typeface="Times New Roman" panose="02020603050405020304" pitchFamily="18" charset="0"/>
              <a:sym typeface="+mn-lt"/>
            </a:endParaRPr>
          </a:p>
        </p:txBody>
      </p:sp>
      <p:sp>
        <p:nvSpPr>
          <p:cNvPr id="16" name="任意多边形 16">
            <a:extLst>
              <a:ext uri="{FF2B5EF4-FFF2-40B4-BE49-F238E27FC236}">
                <a16:creationId xmlns:a16="http://schemas.microsoft.com/office/drawing/2014/main" id="{F4E47935-819C-4FA4-B338-9A9AA45A458D}"/>
              </a:ext>
            </a:extLst>
          </p:cNvPr>
          <p:cNvSpPr/>
          <p:nvPr/>
        </p:nvSpPr>
        <p:spPr>
          <a:xfrm>
            <a:off x="3453920" y="2565706"/>
            <a:ext cx="745970" cy="646032"/>
          </a:xfrm>
          <a:custGeom>
            <a:avLst/>
            <a:gdLst/>
            <a:ahLst/>
            <a:cxnLst/>
            <a:rect l="0" t="0" r="0" b="0"/>
            <a:pathLst>
              <a:path w="817410" h="707902">
                <a:moveTo>
                  <a:pt x="613058" y="0"/>
                </a:moveTo>
                <a:lnTo>
                  <a:pt x="817410" y="353951"/>
                </a:lnTo>
                <a:lnTo>
                  <a:pt x="613058" y="707902"/>
                </a:lnTo>
                <a:lnTo>
                  <a:pt x="204353" y="707902"/>
                </a:lnTo>
                <a:lnTo>
                  <a:pt x="0" y="353951"/>
                </a:lnTo>
                <a:lnTo>
                  <a:pt x="204353" y="0"/>
                </a:lnTo>
                <a:lnTo>
                  <a:pt x="613058" y="0"/>
                </a:lnTo>
                <a:close/>
              </a:path>
            </a:pathLst>
          </a:custGeom>
          <a:solidFill>
            <a:srgbClr val="FF6600"/>
          </a:solidFill>
          <a:ln w="7600" cap="flat">
            <a:noFill/>
            <a:bevel/>
          </a:ln>
        </p:spPr>
        <p:txBody>
          <a:bodyPr/>
          <a:lstStyle/>
          <a:p>
            <a:pPr defTabSz="342900">
              <a:buClrTx/>
              <a:defRPr/>
            </a:pPr>
            <a:endParaRPr lang="zh-CN" altLang="en-US" sz="2800" b="1">
              <a:solidFill>
                <a:schemeClr val="accent5"/>
              </a:solidFill>
              <a:latin typeface="Times New Roman" panose="02020603050405020304" pitchFamily="18" charset="0"/>
              <a:cs typeface="Times New Roman" panose="02020603050405020304" pitchFamily="18" charset="0"/>
              <a:sym typeface="+mn-lt"/>
            </a:endParaRPr>
          </a:p>
        </p:txBody>
      </p:sp>
      <p:sp>
        <p:nvSpPr>
          <p:cNvPr id="17" name="任意多边形 18">
            <a:extLst>
              <a:ext uri="{FF2B5EF4-FFF2-40B4-BE49-F238E27FC236}">
                <a16:creationId xmlns:a16="http://schemas.microsoft.com/office/drawing/2014/main" id="{41B3F968-C7C4-4EF9-B903-7C850E91740D}"/>
              </a:ext>
            </a:extLst>
          </p:cNvPr>
          <p:cNvSpPr/>
          <p:nvPr/>
        </p:nvSpPr>
        <p:spPr>
          <a:xfrm>
            <a:off x="5233324" y="2571750"/>
            <a:ext cx="796088" cy="689432"/>
          </a:xfrm>
          <a:custGeom>
            <a:avLst/>
            <a:gdLst/>
            <a:ahLst/>
            <a:cxnLst/>
            <a:rect l="0" t="0" r="0" b="0"/>
            <a:pathLst>
              <a:path w="872328" h="755458">
                <a:moveTo>
                  <a:pt x="654246" y="0"/>
                </a:moveTo>
                <a:lnTo>
                  <a:pt x="872328" y="377729"/>
                </a:lnTo>
                <a:lnTo>
                  <a:pt x="654246" y="755458"/>
                </a:lnTo>
                <a:lnTo>
                  <a:pt x="218082" y="755458"/>
                </a:lnTo>
                <a:lnTo>
                  <a:pt x="0" y="377729"/>
                </a:lnTo>
                <a:lnTo>
                  <a:pt x="218082" y="0"/>
                </a:lnTo>
                <a:lnTo>
                  <a:pt x="654246" y="0"/>
                </a:lnTo>
                <a:close/>
              </a:path>
            </a:pathLst>
          </a:custGeom>
          <a:solidFill>
            <a:srgbClr val="0070C0"/>
          </a:solidFill>
          <a:ln w="7600" cap="flat">
            <a:noFill/>
            <a:bevel/>
          </a:ln>
        </p:spPr>
        <p:txBody>
          <a:bodyPr/>
          <a:lstStyle/>
          <a:p>
            <a:pPr defTabSz="342900">
              <a:buClrTx/>
              <a:defRPr/>
            </a:pPr>
            <a:endParaRPr lang="zh-CN" altLang="en-US" sz="2800" b="1">
              <a:solidFill>
                <a:schemeClr val="accent5"/>
              </a:solidFill>
              <a:latin typeface="Times New Roman" panose="02020603050405020304" pitchFamily="18" charset="0"/>
              <a:cs typeface="Times New Roman" panose="02020603050405020304" pitchFamily="18" charset="0"/>
              <a:sym typeface="+mn-lt"/>
            </a:endParaRPr>
          </a:p>
        </p:txBody>
      </p:sp>
      <p:sp>
        <p:nvSpPr>
          <p:cNvPr id="18" name="文本框 50">
            <a:extLst>
              <a:ext uri="{FF2B5EF4-FFF2-40B4-BE49-F238E27FC236}">
                <a16:creationId xmlns:a16="http://schemas.microsoft.com/office/drawing/2014/main" id="{9BF88200-DBCB-401C-86E2-8319669927DD}"/>
              </a:ext>
            </a:extLst>
          </p:cNvPr>
          <p:cNvSpPr txBox="1"/>
          <p:nvPr/>
        </p:nvSpPr>
        <p:spPr bwMode="auto">
          <a:xfrm>
            <a:off x="1683110" y="269842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Times New Roman" panose="02020603050405020304" pitchFamily="18" charset="0"/>
                <a:cs typeface="Times New Roman" panose="02020603050405020304" pitchFamily="18" charset="0"/>
                <a:sym typeface="+mn-lt"/>
              </a:rPr>
              <a:t>A</a:t>
            </a:r>
          </a:p>
        </p:txBody>
      </p:sp>
      <p:sp>
        <p:nvSpPr>
          <p:cNvPr id="19" name="文本框 51">
            <a:extLst>
              <a:ext uri="{FF2B5EF4-FFF2-40B4-BE49-F238E27FC236}">
                <a16:creationId xmlns:a16="http://schemas.microsoft.com/office/drawing/2014/main" id="{B4E1AF1D-E271-4504-9A33-6141C3870D55}"/>
              </a:ext>
            </a:extLst>
          </p:cNvPr>
          <p:cNvSpPr txBox="1"/>
          <p:nvPr/>
        </p:nvSpPr>
        <p:spPr bwMode="auto">
          <a:xfrm>
            <a:off x="7150981" y="269842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Times New Roman" panose="02020603050405020304" pitchFamily="18" charset="0"/>
                <a:cs typeface="Times New Roman" panose="02020603050405020304" pitchFamily="18" charset="0"/>
                <a:sym typeface="+mn-lt"/>
              </a:rPr>
              <a:t>D</a:t>
            </a:r>
          </a:p>
        </p:txBody>
      </p:sp>
      <p:sp>
        <p:nvSpPr>
          <p:cNvPr id="20" name="文本框 52">
            <a:extLst>
              <a:ext uri="{FF2B5EF4-FFF2-40B4-BE49-F238E27FC236}">
                <a16:creationId xmlns:a16="http://schemas.microsoft.com/office/drawing/2014/main" id="{D63CF51E-8306-4238-9C7A-F8D90E623838}"/>
              </a:ext>
            </a:extLst>
          </p:cNvPr>
          <p:cNvSpPr txBox="1"/>
          <p:nvPr/>
        </p:nvSpPr>
        <p:spPr bwMode="auto">
          <a:xfrm>
            <a:off x="5334336" y="268765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Times New Roman" panose="02020603050405020304" pitchFamily="18" charset="0"/>
                <a:cs typeface="Times New Roman" panose="02020603050405020304" pitchFamily="18" charset="0"/>
                <a:sym typeface="+mn-lt"/>
              </a:rPr>
              <a:t>C</a:t>
            </a:r>
          </a:p>
        </p:txBody>
      </p:sp>
      <p:sp>
        <p:nvSpPr>
          <p:cNvPr id="21" name="文本框 53">
            <a:extLst>
              <a:ext uri="{FF2B5EF4-FFF2-40B4-BE49-F238E27FC236}">
                <a16:creationId xmlns:a16="http://schemas.microsoft.com/office/drawing/2014/main" id="{9F6983B2-02ED-4F60-94AC-27D99F2AAF7B}"/>
              </a:ext>
            </a:extLst>
          </p:cNvPr>
          <p:cNvSpPr txBox="1"/>
          <p:nvPr/>
        </p:nvSpPr>
        <p:spPr bwMode="auto">
          <a:xfrm>
            <a:off x="3522411" y="2658773"/>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Times New Roman" panose="02020603050405020304" pitchFamily="18" charset="0"/>
                <a:cs typeface="Times New Roman" panose="02020603050405020304" pitchFamily="18" charset="0"/>
                <a:sym typeface="+mn-lt"/>
              </a:rPr>
              <a:t>B</a:t>
            </a:r>
          </a:p>
        </p:txBody>
      </p:sp>
      <p:sp>
        <p:nvSpPr>
          <p:cNvPr id="22" name="Hình chữ nhật: Góc Tròn 21">
            <a:extLst>
              <a:ext uri="{FF2B5EF4-FFF2-40B4-BE49-F238E27FC236}">
                <a16:creationId xmlns:a16="http://schemas.microsoft.com/office/drawing/2014/main" id="{0E8E9477-8317-43CD-8B8F-8927035AEDC9}"/>
              </a:ext>
            </a:extLst>
          </p:cNvPr>
          <p:cNvSpPr/>
          <p:nvPr/>
        </p:nvSpPr>
        <p:spPr>
          <a:xfrm>
            <a:off x="697088" y="898635"/>
            <a:ext cx="8115836" cy="125613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Times New Roman" panose="02020603050405020304" pitchFamily="18" charset="0"/>
                <a:cs typeface="Times New Roman" panose="02020603050405020304" pitchFamily="18" charset="0"/>
              </a:rPr>
              <a:t>Câu 5. </a:t>
            </a:r>
            <a:r>
              <a:rPr lang="vi-VN" sz="2400" dirty="0" err="1">
                <a:solidFill>
                  <a:schemeClr val="tx1"/>
                </a:solidFill>
                <a:latin typeface="Times New Roman" panose="02020603050405020304" pitchFamily="18" charset="0"/>
                <a:cs typeface="Times New Roman" panose="02020603050405020304" pitchFamily="18" charset="0"/>
              </a:rPr>
              <a:t>Một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lượng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đáng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kể</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hydrogen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fluorine</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được</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dùng</a:t>
            </a:r>
            <a:r>
              <a:rPr lang="vi-VN" sz="2400" dirty="0">
                <a:solidFill>
                  <a:schemeClr val="tx1"/>
                </a:solidFill>
                <a:latin typeface="Times New Roman" panose="02020603050405020304" pitchFamily="18" charset="0"/>
                <a:cs typeface="Times New Roman" panose="02020603050405020304" pitchFamily="18" charset="0"/>
              </a:rPr>
              <a:t> trong </a:t>
            </a:r>
            <a:r>
              <a:rPr lang="vi-VN" sz="2400" dirty="0" err="1">
                <a:solidFill>
                  <a:schemeClr val="tx1"/>
                </a:solidFill>
                <a:latin typeface="Times New Roman" panose="02020603050405020304" pitchFamily="18" charset="0"/>
                <a:cs typeface="Times New Roman" panose="02020603050405020304" pitchFamily="18" charset="0"/>
              </a:rPr>
              <a:t>sản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xuất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chất</a:t>
            </a:r>
            <a:r>
              <a:rPr lang="vi-VN" sz="2400" dirty="0">
                <a:solidFill>
                  <a:schemeClr val="tx1"/>
                </a:solidFill>
                <a:latin typeface="Times New Roman" panose="02020603050405020304" pitchFamily="18" charset="0"/>
                <a:cs typeface="Times New Roman" panose="02020603050405020304" pitchFamily="18" charset="0"/>
              </a:rPr>
              <a:t> X. </a:t>
            </a:r>
            <a:r>
              <a:rPr lang="vi-VN" sz="2400" dirty="0" err="1">
                <a:solidFill>
                  <a:schemeClr val="tx1"/>
                </a:solidFill>
                <a:latin typeface="Times New Roman" panose="02020603050405020304" pitchFamily="18" charset="0"/>
                <a:cs typeface="Times New Roman" panose="02020603050405020304" pitchFamily="18" charset="0"/>
              </a:rPr>
              <a:t>Biết</a:t>
            </a:r>
            <a:r>
              <a:rPr lang="vi-VN" sz="2400" dirty="0">
                <a:solidFill>
                  <a:schemeClr val="tx1"/>
                </a:solidFill>
                <a:latin typeface="Times New Roman" panose="02020603050405020304" pitchFamily="18" charset="0"/>
                <a:cs typeface="Times New Roman" panose="02020603050405020304" pitchFamily="18" charset="0"/>
              </a:rPr>
              <a:t> X </a:t>
            </a:r>
            <a:r>
              <a:rPr lang="vi-VN" sz="2400" dirty="0" err="1">
                <a:solidFill>
                  <a:schemeClr val="tx1"/>
                </a:solidFill>
                <a:latin typeface="Times New Roman" panose="02020603050405020304" pitchFamily="18" charset="0"/>
                <a:cs typeface="Times New Roman" panose="02020603050405020304" pitchFamily="18" charset="0"/>
              </a:rPr>
              <a:t>đóng</a:t>
            </a:r>
            <a:r>
              <a:rPr lang="vi-VN" sz="2400" dirty="0">
                <a:solidFill>
                  <a:schemeClr val="tx1"/>
                </a:solidFill>
                <a:latin typeface="Times New Roman" panose="02020603050405020304" pitchFamily="18" charset="0"/>
                <a:cs typeface="Times New Roman" panose="02020603050405020304" pitchFamily="18" charset="0"/>
              </a:rPr>
              <a:t> vai </a:t>
            </a:r>
            <a:r>
              <a:rPr lang="vi-VN" sz="2400" dirty="0" err="1">
                <a:solidFill>
                  <a:schemeClr val="tx1"/>
                </a:solidFill>
                <a:latin typeface="Times New Roman" panose="02020603050405020304" pitchFamily="18" charset="0"/>
                <a:cs typeface="Times New Roman" panose="02020603050405020304" pitchFamily="18" charset="0"/>
              </a:rPr>
              <a:t>trò</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chất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chảy</a:t>
            </a:r>
            <a:r>
              <a:rPr lang="vi-VN" sz="2400" dirty="0">
                <a:solidFill>
                  <a:schemeClr val="tx1"/>
                </a:solidFill>
                <a:latin typeface="Times New Roman" panose="02020603050405020304" pitchFamily="18" charset="0"/>
                <a:cs typeface="Times New Roman" panose="02020603050405020304" pitchFamily="18" charset="0"/>
              </a:rPr>
              <a:t>” trong </a:t>
            </a:r>
            <a:r>
              <a:rPr lang="vi-VN" sz="2400" dirty="0" err="1">
                <a:solidFill>
                  <a:schemeClr val="tx1"/>
                </a:solidFill>
                <a:latin typeface="Times New Roman" panose="02020603050405020304" pitchFamily="18" charset="0"/>
                <a:cs typeface="Times New Roman" panose="02020603050405020304" pitchFamily="18" charset="0"/>
              </a:rPr>
              <a:t>quá</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trình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sản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xuất</a:t>
            </a:r>
            <a:r>
              <a:rPr lang="vi-VN" sz="2400" dirty="0">
                <a:solidFill>
                  <a:schemeClr val="tx1"/>
                </a:solidFill>
                <a:latin typeface="Times New Roman" panose="02020603050405020304" pitchFamily="18" charset="0"/>
                <a:cs typeface="Times New Roman" panose="02020603050405020304" pitchFamily="18" charset="0"/>
              </a:rPr>
              <a:t> nhôm (</a:t>
            </a:r>
            <a:r>
              <a:rPr lang="vi-VN" sz="2400" dirty="0" err="1">
                <a:solidFill>
                  <a:schemeClr val="tx1"/>
                </a:solidFill>
                <a:latin typeface="Times New Roman" panose="02020603050405020304" pitchFamily="18" charset="0"/>
                <a:cs typeface="Times New Roman" panose="02020603050405020304" pitchFamily="18" charset="0"/>
              </a:rPr>
              <a:t>aluminium</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từ</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aluminium</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oxide</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Chất</a:t>
            </a:r>
            <a:r>
              <a:rPr lang="vi-VN" sz="2400" dirty="0">
                <a:solidFill>
                  <a:schemeClr val="tx1"/>
                </a:solidFill>
                <a:latin typeface="Times New Roman" panose="02020603050405020304" pitchFamily="18" charset="0"/>
                <a:cs typeface="Times New Roman" panose="02020603050405020304" pitchFamily="18" charset="0"/>
              </a:rPr>
              <a:t> X </a:t>
            </a:r>
            <a:r>
              <a:rPr lang="vi-VN" sz="2400" dirty="0" err="1">
                <a:solidFill>
                  <a:schemeClr val="tx1"/>
                </a:solidFill>
                <a:latin typeface="Times New Roman" panose="02020603050405020304" pitchFamily="18" charset="0"/>
                <a:cs typeface="Times New Roman" panose="02020603050405020304" pitchFamily="18" charset="0"/>
              </a:rPr>
              <a:t>là</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3" name="矩形 51">
            <a:extLst>
              <a:ext uri="{FF2B5EF4-FFF2-40B4-BE49-F238E27FC236}">
                <a16:creationId xmlns:a16="http://schemas.microsoft.com/office/drawing/2014/main" id="{57E723D8-B4AB-4936-9C63-70106101D8C7}"/>
              </a:ext>
            </a:extLst>
          </p:cNvPr>
          <p:cNvSpPr/>
          <p:nvPr/>
        </p:nvSpPr>
        <p:spPr>
          <a:xfrm>
            <a:off x="1121454" y="3803551"/>
            <a:ext cx="1773173" cy="281257"/>
          </a:xfrm>
          <a:prstGeom prst="rect">
            <a:avLst/>
          </a:prstGeom>
        </p:spPr>
        <p:txBody>
          <a:bodyPr vert="horz" lIns="68580" tIns="34290" rIns="68580" bIns="34290" rtlCol="0" anchor="ctr">
            <a:noAutofit/>
          </a:bodyPr>
          <a:lstStyle/>
          <a:p>
            <a:pPr marL="228600" algn="just">
              <a:spcAft>
                <a:spcPts val="800"/>
              </a:spcAft>
              <a:tabLst>
                <a:tab pos="228600" algn="l"/>
                <a:tab pos="1714500" algn="l"/>
                <a:tab pos="3200400" algn="l"/>
                <a:tab pos="46863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Sulfur dioxide.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矩形 52">
            <a:extLst>
              <a:ext uri="{FF2B5EF4-FFF2-40B4-BE49-F238E27FC236}">
                <a16:creationId xmlns:a16="http://schemas.microsoft.com/office/drawing/2014/main" id="{4922A33A-AF6A-4743-B83C-96E9E095ADD2}"/>
              </a:ext>
            </a:extLst>
          </p:cNvPr>
          <p:cNvSpPr/>
          <p:nvPr/>
        </p:nvSpPr>
        <p:spPr>
          <a:xfrm>
            <a:off x="3010907" y="3528680"/>
            <a:ext cx="1598545" cy="830997"/>
          </a:xfrm>
          <a:prstGeom prst="rect">
            <a:avLst/>
          </a:prstGeom>
        </p:spPr>
        <p:txBody>
          <a:bodyPr wrap="square">
            <a:spAutoFit/>
          </a:bodyPr>
          <a:lstStyle/>
          <a:p>
            <a:pPr algn="ctr"/>
            <a:r>
              <a:rPr lang="en-US" sz="2400" dirty="0">
                <a:latin typeface="Times New Roman" panose="02020603050405020304" pitchFamily="18" charset="0"/>
                <a:ea typeface="Calibri" panose="020F0502020204030204" pitchFamily="34" charset="0"/>
              </a:rPr>
              <a:t>Chromium trioxide.</a:t>
            </a:r>
            <a:endParaRPr lang="zh-CN" altLang="en-US" sz="1200" dirty="0">
              <a:cs typeface="+mn-ea"/>
              <a:sym typeface="+mn-lt"/>
            </a:endParaRPr>
          </a:p>
        </p:txBody>
      </p:sp>
      <p:sp>
        <p:nvSpPr>
          <p:cNvPr id="25" name="矩形 53">
            <a:extLst>
              <a:ext uri="{FF2B5EF4-FFF2-40B4-BE49-F238E27FC236}">
                <a16:creationId xmlns:a16="http://schemas.microsoft.com/office/drawing/2014/main" id="{F96F4567-E366-416C-A4BE-E29A9173B00D}"/>
              </a:ext>
            </a:extLst>
          </p:cNvPr>
          <p:cNvSpPr/>
          <p:nvPr/>
        </p:nvSpPr>
        <p:spPr>
          <a:xfrm>
            <a:off x="4755006" y="3557996"/>
            <a:ext cx="1773173" cy="333463"/>
          </a:xfrm>
          <a:prstGeom prst="rect">
            <a:avLst/>
          </a:prstGeom>
        </p:spPr>
        <p:txBody>
          <a:bodyPr vert="horz" lIns="68580" tIns="34290" rIns="68580" bIns="34290" rtlCol="0" anchor="ctr">
            <a:noAutofit/>
          </a:bodyPr>
          <a:lstStyle/>
          <a:p>
            <a:pPr algn="ctr">
              <a:spcBef>
                <a:spcPct val="0"/>
              </a:spcBef>
            </a:pPr>
            <a:r>
              <a:rPr lang="en-US" sz="2400" dirty="0">
                <a:latin typeface="Times New Roman" panose="02020603050405020304" pitchFamily="18" charset="0"/>
                <a:ea typeface="Calibri" panose="020F0502020204030204" pitchFamily="34" charset="0"/>
              </a:rPr>
              <a:t>Cryolite.</a:t>
            </a:r>
            <a:endParaRPr lang="zh-CN" altLang="en-US" sz="1200" dirty="0">
              <a:solidFill>
                <a:schemeClr val="tx1">
                  <a:lumMod val="75000"/>
                  <a:lumOff val="25000"/>
                </a:schemeClr>
              </a:solidFill>
              <a:cs typeface="+mn-ea"/>
              <a:sym typeface="+mn-lt"/>
            </a:endParaRPr>
          </a:p>
        </p:txBody>
      </p:sp>
      <p:sp>
        <p:nvSpPr>
          <p:cNvPr id="26" name="矩形 54">
            <a:extLst>
              <a:ext uri="{FF2B5EF4-FFF2-40B4-BE49-F238E27FC236}">
                <a16:creationId xmlns:a16="http://schemas.microsoft.com/office/drawing/2014/main" id="{1568ECFC-C726-4B93-97F2-A0194597A366}"/>
              </a:ext>
            </a:extLst>
          </p:cNvPr>
          <p:cNvSpPr/>
          <p:nvPr/>
        </p:nvSpPr>
        <p:spPr>
          <a:xfrm>
            <a:off x="6495670" y="3528680"/>
            <a:ext cx="1930437" cy="830997"/>
          </a:xfrm>
          <a:prstGeom prst="rect">
            <a:avLst/>
          </a:prstGeom>
        </p:spPr>
        <p:txBody>
          <a:bodyPr wrap="square">
            <a:spAutoFit/>
          </a:bodyPr>
          <a:lstStyle/>
          <a:p>
            <a:pPr marL="228600" algn="ctr">
              <a:spcAft>
                <a:spcPts val="800"/>
              </a:spcAft>
              <a:tabLst>
                <a:tab pos="228600" algn="l"/>
                <a:tab pos="1714500" algn="l"/>
                <a:tab pos="3200400" algn="l"/>
                <a:tab pos="46863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Carbon monoxide.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Hình chữ nhật 26">
            <a:extLst>
              <a:ext uri="{FF2B5EF4-FFF2-40B4-BE49-F238E27FC236}">
                <a16:creationId xmlns:a16="http://schemas.microsoft.com/office/drawing/2014/main" id="{BA121F8A-8552-442E-9EFF-F95A89A671E0}"/>
              </a:ext>
            </a:extLst>
          </p:cNvPr>
          <p:cNvSpPr/>
          <p:nvPr/>
        </p:nvSpPr>
        <p:spPr>
          <a:xfrm>
            <a:off x="4885648" y="3438305"/>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p:bldP spid="21" grpId="0"/>
      <p:bldP spid="23" grpId="0"/>
      <p:bldP spid="24" grpId="0"/>
      <p:bldP spid="25" grpId="0"/>
      <p:bldP spid="26" grpId="0"/>
      <p:bldP spid="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A5673E0-24B0-472E-B2EF-12D9F52ACE5F}"/>
              </a:ext>
            </a:extLst>
          </p:cNvPr>
          <p:cNvSpPr/>
          <p:nvPr/>
        </p:nvSpPr>
        <p:spPr>
          <a:xfrm>
            <a:off x="1105289" y="1158766"/>
            <a:ext cx="7187373" cy="248306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r>
              <a:rPr lang="vi-VN" sz="2400" b="1" dirty="0" err="1">
                <a:solidFill>
                  <a:srgbClr val="0070C0"/>
                </a:solidFill>
                <a:latin typeface="Times New Roman" panose="02020603050405020304" pitchFamily="18" charset="0"/>
                <a:cs typeface="Times New Roman" panose="02020603050405020304" pitchFamily="18" charset="0"/>
              </a:rPr>
              <a:t>Bài</a:t>
            </a:r>
            <a:r>
              <a:rPr lang="vi-VN" sz="2400" b="1" dirty="0">
                <a:solidFill>
                  <a:srgbClr val="0070C0"/>
                </a:solidFill>
                <a:latin typeface="Times New Roman" panose="02020603050405020304" pitchFamily="18" charset="0"/>
                <a:cs typeface="Times New Roman" panose="02020603050405020304" pitchFamily="18" charset="0"/>
              </a:rPr>
              <a:t> 1: </a:t>
            </a:r>
            <a:r>
              <a:rPr lang="vi-VN" sz="2400" dirty="0" err="1">
                <a:solidFill>
                  <a:schemeClr val="tx1"/>
                </a:solidFill>
                <a:latin typeface="Times New Roman" panose="02020603050405020304" pitchFamily="18" charset="0"/>
                <a:cs typeface="Times New Roman" panose="02020603050405020304" pitchFamily="18" charset="0"/>
              </a:rPr>
              <a:t>Viết</a:t>
            </a:r>
            <a:r>
              <a:rPr lang="vi-VN" sz="2400" dirty="0">
                <a:solidFill>
                  <a:schemeClr val="tx1"/>
                </a:solidFill>
                <a:latin typeface="Times New Roman" panose="02020603050405020304" pitchFamily="18" charset="0"/>
                <a:cs typeface="Times New Roman" panose="02020603050405020304" pitchFamily="18" charset="0"/>
              </a:rPr>
              <a:t> phương </a:t>
            </a:r>
            <a:r>
              <a:rPr lang="vi-VN" sz="2400" dirty="0" err="1">
                <a:solidFill>
                  <a:schemeClr val="tx1"/>
                </a:solidFill>
                <a:latin typeface="Times New Roman" panose="02020603050405020304" pitchFamily="18" charset="0"/>
                <a:cs typeface="Times New Roman" panose="02020603050405020304" pitchFamily="18" charset="0"/>
              </a:rPr>
              <a:t>trình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hóa</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học</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của</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phản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ứng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xảy</a:t>
            </a:r>
            <a:r>
              <a:rPr lang="vi-VN" sz="2400" dirty="0">
                <a:solidFill>
                  <a:schemeClr val="tx1"/>
                </a:solidFill>
                <a:latin typeface="Times New Roman" panose="02020603050405020304" pitchFamily="18" charset="0"/>
                <a:cs typeface="Times New Roman" panose="02020603050405020304" pitchFamily="18" charset="0"/>
              </a:rPr>
              <a:t> ra trong </a:t>
            </a:r>
            <a:r>
              <a:rPr lang="vi-VN" sz="2400" dirty="0" err="1">
                <a:solidFill>
                  <a:schemeClr val="tx1"/>
                </a:solidFill>
                <a:latin typeface="Times New Roman" panose="02020603050405020304" pitchFamily="18" charset="0"/>
                <a:cs typeface="Times New Roman" panose="02020603050405020304" pitchFamily="18" charset="0"/>
              </a:rPr>
              <a:t>các</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trường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hợp</a:t>
            </a:r>
            <a:r>
              <a:rPr lang="vi-VN" sz="2400" dirty="0">
                <a:solidFill>
                  <a:schemeClr val="tx1"/>
                </a:solidFill>
                <a:latin typeface="Times New Roman" panose="02020603050405020304" pitchFamily="18" charset="0"/>
                <a:cs typeface="Times New Roman" panose="02020603050405020304" pitchFamily="18" charset="0"/>
              </a:rPr>
              <a:t>:</a:t>
            </a:r>
          </a:p>
          <a:p>
            <a:pPr algn="just"/>
            <a:r>
              <a:rPr lang="vi-VN" sz="2400" dirty="0">
                <a:solidFill>
                  <a:schemeClr val="tx1"/>
                </a:solidFill>
                <a:latin typeface="Times New Roman" panose="02020603050405020304" pitchFamily="18" charset="0"/>
                <a:cs typeface="Times New Roman" panose="02020603050405020304" pitchFamily="18" charset="0"/>
              </a:rPr>
              <a:t>a) Kim </a:t>
            </a:r>
            <a:r>
              <a:rPr lang="vi-VN" sz="2400" dirty="0" err="1">
                <a:solidFill>
                  <a:schemeClr val="tx1"/>
                </a:solidFill>
                <a:latin typeface="Times New Roman" panose="02020603050405020304" pitchFamily="18" charset="0"/>
                <a:cs typeface="Times New Roman" panose="02020603050405020304" pitchFamily="18" charset="0"/>
              </a:rPr>
              <a:t>loại</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Mg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phản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ứng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với</a:t>
            </a:r>
            <a:r>
              <a:rPr lang="vi-VN" sz="2400" dirty="0">
                <a:solidFill>
                  <a:schemeClr val="tx1"/>
                </a:solidFill>
                <a:latin typeface="Times New Roman" panose="02020603050405020304" pitchFamily="18" charset="0"/>
                <a:cs typeface="Times New Roman" panose="02020603050405020304" pitchFamily="18" charset="0"/>
              </a:rPr>
              <a:t>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HBr</a:t>
            </a:r>
            <a:endParaRPr lang="vi-VN" sz="2400" dirty="0">
              <a:solidFill>
                <a:schemeClr val="tx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b)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KOH </a:t>
            </a:r>
            <a:r>
              <a:rPr lang="vi-VN" sz="2400" dirty="0" err="1">
                <a:solidFill>
                  <a:schemeClr val="tx1"/>
                </a:solidFill>
                <a:latin typeface="Times New Roman" panose="02020603050405020304" pitchFamily="18" charset="0"/>
                <a:cs typeface="Times New Roman" panose="02020603050405020304" pitchFamily="18" charset="0"/>
              </a:rPr>
              <a:t>phản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ứng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với</a:t>
            </a:r>
            <a:r>
              <a:rPr lang="vi-VN" sz="2400" dirty="0">
                <a:solidFill>
                  <a:schemeClr val="tx1"/>
                </a:solidFill>
                <a:latin typeface="Times New Roman" panose="02020603050405020304" pitchFamily="18" charset="0"/>
                <a:cs typeface="Times New Roman" panose="02020603050405020304" pitchFamily="18" charset="0"/>
              </a:rPr>
              <a:t>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HCl</a:t>
            </a:r>
            <a:endParaRPr lang="vi-VN" sz="2400" dirty="0">
              <a:solidFill>
                <a:schemeClr val="tx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c) </a:t>
            </a:r>
            <a:r>
              <a:rPr lang="vi-VN" sz="2400" dirty="0" err="1">
                <a:solidFill>
                  <a:schemeClr val="tx1"/>
                </a:solidFill>
                <a:latin typeface="Times New Roman" panose="02020603050405020304" pitchFamily="18" charset="0"/>
                <a:cs typeface="Times New Roman" panose="02020603050405020304" pitchFamily="18" charset="0"/>
              </a:rPr>
              <a:t>Muối</a:t>
            </a:r>
            <a:r>
              <a:rPr lang="vi-VN" sz="2400" dirty="0">
                <a:solidFill>
                  <a:schemeClr val="tx1"/>
                </a:solidFill>
                <a:latin typeface="Times New Roman" panose="02020603050405020304" pitchFamily="18" charset="0"/>
                <a:cs typeface="Times New Roman" panose="02020603050405020304" pitchFamily="18" charset="0"/>
              </a:rPr>
              <a:t> CaCO</a:t>
            </a:r>
            <a:r>
              <a:rPr lang="vi-VN" sz="2400" baseline="-25000" dirty="0">
                <a:solidFill>
                  <a:schemeClr val="tx1"/>
                </a:solidFill>
                <a:latin typeface="Times New Roman" panose="02020603050405020304" pitchFamily="18" charset="0"/>
                <a:cs typeface="Times New Roman" panose="02020603050405020304" pitchFamily="18" charset="0"/>
              </a:rPr>
              <a:t>3 </a:t>
            </a:r>
            <a:r>
              <a:rPr lang="en-US" sz="2400" baseline="-250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phản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ứng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với</a:t>
            </a:r>
            <a:r>
              <a:rPr lang="vi-VN" sz="2400" dirty="0">
                <a:solidFill>
                  <a:schemeClr val="tx1"/>
                </a:solidFill>
                <a:latin typeface="Times New Roman" panose="02020603050405020304" pitchFamily="18" charset="0"/>
                <a:cs typeface="Times New Roman" panose="02020603050405020304" pitchFamily="18" charset="0"/>
              </a:rPr>
              <a:t>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HCl</a:t>
            </a:r>
            <a:endParaRPr lang="vi-VN" sz="2400" dirty="0">
              <a:solidFill>
                <a:schemeClr val="tx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d)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AgNO</a:t>
            </a:r>
            <a:r>
              <a:rPr lang="vi-VN" sz="2400" baseline="-25000" dirty="0">
                <a:solidFill>
                  <a:schemeClr val="tx1"/>
                </a:solidFill>
                <a:latin typeface="Times New Roman" panose="02020603050405020304" pitchFamily="18" charset="0"/>
                <a:cs typeface="Times New Roman" panose="02020603050405020304" pitchFamily="18" charset="0"/>
              </a:rPr>
              <a:t>3</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phản</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ứng</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err="1">
                <a:solidFill>
                  <a:schemeClr val="tx1"/>
                </a:solidFill>
                <a:latin typeface="Times New Roman" panose="02020603050405020304" pitchFamily="18" charset="0"/>
                <a:cs typeface="Times New Roman" panose="02020603050405020304" pitchFamily="18" charset="0"/>
              </a:rPr>
              <a:t>với</a:t>
            </a:r>
            <a:r>
              <a:rPr lang="vi-VN" sz="2400" dirty="0">
                <a:solidFill>
                  <a:schemeClr val="tx1"/>
                </a:solidFill>
                <a:latin typeface="Times New Roman" panose="02020603050405020304" pitchFamily="18" charset="0"/>
                <a:cs typeface="Times New Roman" panose="02020603050405020304" pitchFamily="18" charset="0"/>
              </a:rPr>
              <a:t> dung </a:t>
            </a:r>
            <a:r>
              <a:rPr lang="vi-VN" sz="2400" dirty="0" err="1">
                <a:solidFill>
                  <a:schemeClr val="tx1"/>
                </a:solidFill>
                <a:latin typeface="Times New Roman" panose="02020603050405020304" pitchFamily="18" charset="0"/>
                <a:cs typeface="Times New Roman" panose="02020603050405020304" pitchFamily="18" charset="0"/>
              </a:rPr>
              <a:t>dịch</a:t>
            </a:r>
            <a:r>
              <a:rPr lang="vi-VN" sz="2400" dirty="0">
                <a:solidFill>
                  <a:schemeClr val="tx1"/>
                </a:solidFill>
                <a:latin typeface="Times New Roman" panose="02020603050405020304" pitchFamily="18" charset="0"/>
                <a:cs typeface="Times New Roman" panose="02020603050405020304" pitchFamily="18" charset="0"/>
              </a:rPr>
              <a:t> CaI</a:t>
            </a:r>
            <a:r>
              <a:rPr lang="vi-VN" sz="2400" baseline="-25000" dirty="0">
                <a:solidFill>
                  <a:schemeClr val="tx1"/>
                </a:solidFill>
                <a:latin typeface="Times New Roman" panose="02020603050405020304" pitchFamily="18" charset="0"/>
                <a:cs typeface="Times New Roman" panose="02020603050405020304" pitchFamily="18" charset="0"/>
              </a:rPr>
              <a:t>2</a:t>
            </a:r>
            <a:endParaRPr lang="en-US" sz="2400" baseline="-25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265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905655" y="1663809"/>
            <a:ext cx="6158407" cy="1815882"/>
          </a:xfrm>
          <a:prstGeom prst="rect">
            <a:avLst/>
          </a:prstGeom>
          <a:noFill/>
        </p:spPr>
        <p:txBody>
          <a:bodyPr wrap="square">
            <a:spAutoFit/>
          </a:bodyPr>
          <a:lstStyle/>
          <a:p>
            <a:pPr latinLnBrk="0"/>
            <a:r>
              <a:rPr lang="en-US" sz="2800" dirty="0">
                <a:latin typeface="Times New Roman" panose="02020603050405020304" pitchFamily="18" charset="0"/>
                <a:cs typeface="Times New Roman" panose="02020603050405020304" pitchFamily="18" charset="0"/>
              </a:rPr>
              <a:t>a) Mg + 2HBr → MgBr</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p>
            <a:pPr latinLnBrk="0"/>
            <a:r>
              <a:rPr lang="en-US" sz="2800" dirty="0">
                <a:latin typeface="Times New Roman" panose="02020603050405020304" pitchFamily="18" charset="0"/>
                <a:cs typeface="Times New Roman" panose="02020603050405020304" pitchFamily="18" charset="0"/>
              </a:rPr>
              <a:t>b) KOH + HCl → </a:t>
            </a:r>
            <a:r>
              <a:rPr lang="en-US" sz="2800" dirty="0" err="1">
                <a:latin typeface="Times New Roman" panose="02020603050405020304" pitchFamily="18" charset="0"/>
                <a:cs typeface="Times New Roman" panose="02020603050405020304" pitchFamily="18" charset="0"/>
              </a:rPr>
              <a:t>KCl</a:t>
            </a:r>
            <a:r>
              <a:rPr lang="en-US"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a:t>
            </a:r>
          </a:p>
          <a:p>
            <a:pPr latinLnBrk="0"/>
            <a:r>
              <a:rPr lang="en-US" sz="2800" dirty="0">
                <a:latin typeface="Times New Roman" panose="02020603050405020304" pitchFamily="18" charset="0"/>
                <a:cs typeface="Times New Roman" panose="02020603050405020304" pitchFamily="18" charset="0"/>
              </a:rPr>
              <a:t>c) CaCO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+ 2HCl → CaCl</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a:t>
            </a:r>
          </a:p>
          <a:p>
            <a:pPr latinLnBrk="0"/>
            <a:r>
              <a:rPr lang="en-US" sz="2800" dirty="0">
                <a:latin typeface="Times New Roman" panose="02020603050405020304" pitchFamily="18" charset="0"/>
                <a:cs typeface="Times New Roman" panose="02020603050405020304" pitchFamily="18" charset="0"/>
              </a:rPr>
              <a:t>d) AgNO</a:t>
            </a:r>
            <a:r>
              <a:rPr lang="en-US" sz="2800" baseline="-25000" dirty="0">
                <a:latin typeface="Times New Roman" panose="02020603050405020304" pitchFamily="18" charset="0"/>
                <a:cs typeface="Times New Roman" panose="02020603050405020304" pitchFamily="18" charset="0"/>
              </a:rPr>
              <a:t>3 </a:t>
            </a:r>
            <a:r>
              <a:rPr lang="en-US" sz="2800" dirty="0">
                <a:latin typeface="Times New Roman" panose="02020603050405020304" pitchFamily="18" charset="0"/>
                <a:cs typeface="Times New Roman" panose="02020603050405020304" pitchFamily="18" charset="0"/>
              </a:rPr>
              <a:t>+ CaI</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AgI</a:t>
            </a:r>
            <a:r>
              <a:rPr lang="en-US" sz="2800" dirty="0">
                <a:latin typeface="Times New Roman" panose="02020603050405020304" pitchFamily="18" charset="0"/>
                <a:cs typeface="Times New Roman" panose="02020603050405020304" pitchFamily="18" charset="0"/>
              </a:rPr>
              <a:t>↓ + Ca(NO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4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Hình chữ nhật: Góc Tròn 3">
                <a:extLst>
                  <a:ext uri="{FF2B5EF4-FFF2-40B4-BE49-F238E27FC236}">
                    <a16:creationId xmlns:a16="http://schemas.microsoft.com/office/drawing/2014/main" id="{8124BAB5-307F-41F5-9F0E-300376E81A22}"/>
                  </a:ext>
                </a:extLst>
              </p:cNvPr>
              <p:cNvSpPr/>
              <p:nvPr/>
            </p:nvSpPr>
            <p:spPr>
              <a:xfrm>
                <a:off x="914400" y="1040525"/>
                <a:ext cx="7717221" cy="308215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l" latinLnBrk="0"/>
                <a:r>
                  <a:rPr lang="en-US" sz="2400" b="1" i="0" dirty="0">
                    <a:solidFill>
                      <a:srgbClr val="0070C0"/>
                    </a:solidFill>
                    <a:effectLst/>
                    <a:latin typeface="Times New Roman" panose="02020603050405020304" pitchFamily="18" charset="0"/>
                    <a:cs typeface="Times New Roman" panose="02020603050405020304" pitchFamily="18" charset="0"/>
                  </a:rPr>
                  <a:t>B</a:t>
                </a:r>
                <a:r>
                  <a:rPr lang="vi-VN" sz="2400" b="1" i="0" dirty="0" err="1">
                    <a:solidFill>
                      <a:srgbClr val="0070C0"/>
                    </a:solidFill>
                    <a:effectLst/>
                    <a:latin typeface="Times New Roman" panose="02020603050405020304" pitchFamily="18" charset="0"/>
                    <a:cs typeface="Times New Roman" panose="02020603050405020304" pitchFamily="18" charset="0"/>
                  </a:rPr>
                  <a:t>ài</a:t>
                </a:r>
                <a:r>
                  <a:rPr lang="vi-VN" sz="2400" b="1" i="0" dirty="0">
                    <a:solidFill>
                      <a:srgbClr val="0070C0"/>
                    </a:solidFill>
                    <a:effectLst/>
                    <a:latin typeface="Times New Roman" panose="02020603050405020304" pitchFamily="18" charset="0"/>
                    <a:cs typeface="Times New Roman" panose="02020603050405020304" pitchFamily="18" charset="0"/>
                  </a:rPr>
                  <a:t> 2:</a:t>
                </a:r>
                <a:r>
                  <a:rPr lang="vi-VN" sz="2400" b="0" i="0" dirty="0">
                    <a:solidFill>
                      <a:srgbClr val="0070C0"/>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Trong </a:t>
                </a:r>
                <a:r>
                  <a:rPr lang="vi-VN" sz="2400" b="0" i="0" dirty="0" err="1">
                    <a:solidFill>
                      <a:srgbClr val="333333"/>
                    </a:solidFill>
                    <a:effectLst/>
                    <a:latin typeface="Times New Roman" panose="02020603050405020304" pitchFamily="18" charset="0"/>
                    <a:cs typeface="Times New Roman" panose="02020603050405020304" pitchFamily="18" charset="0"/>
                  </a:rPr>
                  <a:t>phòng</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thí</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nghiệm</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một</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khí</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hydrogen</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halide</a:t>
                </a:r>
                <a:r>
                  <a:rPr lang="vi-VN" sz="2400" b="0" i="0" dirty="0">
                    <a:solidFill>
                      <a:srgbClr val="333333"/>
                    </a:solidFill>
                    <a:effectLst/>
                    <a:latin typeface="Times New Roman" panose="02020603050405020304" pitchFamily="18" charset="0"/>
                    <a:cs typeface="Times New Roman" panose="02020603050405020304" pitchFamily="18" charset="0"/>
                  </a:rPr>
                  <a:t> (HX) </a:t>
                </a:r>
                <a:r>
                  <a:rPr lang="vi-VN" sz="2400" b="0" i="0" dirty="0" err="1">
                    <a:solidFill>
                      <a:srgbClr val="333333"/>
                    </a:solidFill>
                    <a:effectLst/>
                    <a:latin typeface="Times New Roman" panose="02020603050405020304" pitchFamily="18" charset="0"/>
                    <a:cs typeface="Times New Roman" panose="02020603050405020304" pitchFamily="18" charset="0"/>
                  </a:rPr>
                  <a:t>được</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điều</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chế</a:t>
                </a:r>
                <a:r>
                  <a:rPr lang="vi-VN" sz="2400" b="0" i="0" dirty="0">
                    <a:solidFill>
                      <a:srgbClr val="333333"/>
                    </a:solidFill>
                    <a:effectLst/>
                    <a:latin typeface="Times New Roman" panose="02020603050405020304" pitchFamily="18" charset="0"/>
                    <a:cs typeface="Times New Roman" panose="02020603050405020304" pitchFamily="18" charset="0"/>
                  </a:rPr>
                  <a:t> theo </a:t>
                </a:r>
                <a:r>
                  <a:rPr lang="vi-VN" sz="2400" b="0" i="0" dirty="0" err="1">
                    <a:solidFill>
                      <a:srgbClr val="333333"/>
                    </a:solidFill>
                    <a:effectLst/>
                    <a:latin typeface="Times New Roman" panose="02020603050405020304" pitchFamily="18" charset="0"/>
                    <a:cs typeface="Times New Roman" panose="02020603050405020304" pitchFamily="18" charset="0"/>
                  </a:rPr>
                  <a:t>phản</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ứng</a:t>
                </a:r>
                <a:r>
                  <a:rPr lang="vi-VN" sz="2400" b="0" i="0" dirty="0">
                    <a:solidFill>
                      <a:srgbClr val="333333"/>
                    </a:solidFill>
                    <a:effectLst/>
                    <a:latin typeface="Times New Roman" panose="02020603050405020304" pitchFamily="18" charset="0"/>
                    <a:cs typeface="Times New Roman" panose="02020603050405020304" pitchFamily="18" charset="0"/>
                  </a:rPr>
                  <a:t> sau:</a:t>
                </a:r>
              </a:p>
              <a:p>
                <a:pPr algn="ctr" latinLnBrk="0"/>
                <a:r>
                  <a:rPr lang="vi-VN" sz="2400" b="0" i="0" dirty="0" err="1">
                    <a:solidFill>
                      <a:srgbClr val="333333"/>
                    </a:solidFill>
                    <a:effectLst/>
                    <a:latin typeface="Times New Roman" panose="02020603050405020304" pitchFamily="18" charset="0"/>
                    <a:cs typeface="Times New Roman" panose="02020603050405020304" pitchFamily="18" charset="0"/>
                  </a:rPr>
                  <a:t>NaX</a:t>
                </a:r>
                <a:r>
                  <a:rPr lang="vi-VN" sz="2400" b="0" i="0" baseline="-25000" dirty="0">
                    <a:solidFill>
                      <a:srgbClr val="333333"/>
                    </a:solidFill>
                    <a:effectLst/>
                    <a:latin typeface="Times New Roman" panose="02020603050405020304" pitchFamily="18" charset="0"/>
                    <a:cs typeface="Times New Roman" panose="02020603050405020304" pitchFamily="18" charset="0"/>
                  </a:rPr>
                  <a:t>(khan)</a:t>
                </a:r>
                <a:r>
                  <a:rPr lang="vi-VN" sz="2400" b="0" i="0" dirty="0">
                    <a:solidFill>
                      <a:srgbClr val="333333"/>
                    </a:solidFill>
                    <a:effectLst/>
                    <a:latin typeface="Times New Roman" panose="02020603050405020304" pitchFamily="18" charset="0"/>
                    <a:cs typeface="Times New Roman" panose="02020603050405020304" pitchFamily="18" charset="0"/>
                  </a:rPr>
                  <a:t> + H</a:t>
                </a:r>
                <a:r>
                  <a:rPr lang="vi-VN" sz="2400" b="0" i="0" baseline="-25000" dirty="0">
                    <a:solidFill>
                      <a:srgbClr val="333333"/>
                    </a:solidFill>
                    <a:effectLst/>
                    <a:latin typeface="Times New Roman" panose="02020603050405020304" pitchFamily="18" charset="0"/>
                    <a:cs typeface="Times New Roman" panose="02020603050405020304" pitchFamily="18" charset="0"/>
                  </a:rPr>
                  <a:t>2</a:t>
                </a:r>
                <a:r>
                  <a:rPr lang="vi-VN" sz="2400" b="0" i="0" dirty="0">
                    <a:solidFill>
                      <a:srgbClr val="333333"/>
                    </a:solidFill>
                    <a:effectLst/>
                    <a:latin typeface="Times New Roman" panose="02020603050405020304" pitchFamily="18" charset="0"/>
                    <a:cs typeface="Times New Roman" panose="02020603050405020304" pitchFamily="18" charset="0"/>
                  </a:rPr>
                  <a:t>SO</a:t>
                </a:r>
                <a:r>
                  <a:rPr lang="vi-VN" sz="2400" b="0" i="0" baseline="-25000" dirty="0">
                    <a:solidFill>
                      <a:srgbClr val="333333"/>
                    </a:solidFill>
                    <a:effectLst/>
                    <a:latin typeface="Times New Roman" panose="02020603050405020304" pitchFamily="18" charset="0"/>
                    <a:cs typeface="Times New Roman" panose="02020603050405020304" pitchFamily="18" charset="0"/>
                  </a:rPr>
                  <a:t>4(</a:t>
                </a:r>
                <a:r>
                  <a:rPr lang="vi-VN" sz="2400" b="0" i="0" baseline="-25000" dirty="0" err="1">
                    <a:solidFill>
                      <a:srgbClr val="333333"/>
                    </a:solidFill>
                    <a:effectLst/>
                    <a:latin typeface="Times New Roman" panose="02020603050405020304" pitchFamily="18" charset="0"/>
                    <a:cs typeface="Times New Roman" panose="02020603050405020304" pitchFamily="18" charset="0"/>
                  </a:rPr>
                  <a:t>đặc</a:t>
                </a:r>
                <a:r>
                  <a:rPr lang="vi-VN" sz="2400" b="0" baseline="-25000" dirty="0">
                    <a:solidFill>
                      <a:srgbClr val="333333"/>
                    </a:solidFill>
                    <a:effectLst/>
                    <a:latin typeface="Times New Roman" panose="02020603050405020304" pitchFamily="18" charset="0"/>
                    <a:cs typeface="Times New Roman" panose="02020603050405020304" pitchFamily="18" charset="0"/>
                  </a:rPr>
                  <a:t>)</a:t>
                </a:r>
                <a:r>
                  <a:rPr lang="vi-VN" sz="2400" b="0" dirty="0">
                    <a:solidFill>
                      <a:srgbClr val="333333"/>
                    </a:solidFill>
                    <a:effectLst/>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vi-VN" sz="2400" b="0" i="1" smtClean="0">
                            <a:solidFill>
                              <a:srgbClr val="333333"/>
                            </a:solidFill>
                            <a:effectLst/>
                            <a:latin typeface="Cambria Math" panose="02040503050406030204" pitchFamily="18" charset="0"/>
                            <a:cs typeface="Times New Roman" panose="02020603050405020304" pitchFamily="18" charset="0"/>
                          </a:rPr>
                        </m:ctrlPr>
                      </m:groupChrPr>
                      <m:e>
                        <m:sSup>
                          <m:sSupPr>
                            <m:ctrlPr>
                              <a:rPr lang="vi-VN" sz="2400" b="0" i="1" smtClean="0">
                                <a:solidFill>
                                  <a:srgbClr val="333333"/>
                                </a:solidFill>
                                <a:effectLst/>
                                <a:latin typeface="Cambria Math" panose="02040503050406030204" pitchFamily="18" charset="0"/>
                                <a:cs typeface="Times New Roman" panose="02020603050405020304" pitchFamily="18" charset="0"/>
                              </a:rPr>
                            </m:ctrlPr>
                          </m:sSupPr>
                          <m:e>
                            <m:r>
                              <m:rPr>
                                <m:sty m:val="p"/>
                              </m:rPr>
                              <a:rPr lang="en-US" sz="2400" b="0" i="0" smtClean="0">
                                <a:solidFill>
                                  <a:srgbClr val="333333"/>
                                </a:solidFill>
                                <a:effectLst/>
                                <a:latin typeface="Cambria Math" panose="02040503050406030204" pitchFamily="18" charset="0"/>
                                <a:cs typeface="Times New Roman" panose="02020603050405020304" pitchFamily="18" charset="0"/>
                              </a:rPr>
                              <m:t>t</m:t>
                            </m:r>
                          </m:e>
                          <m:sup>
                            <m:r>
                              <a:rPr lang="en-US" sz="2400" b="0" i="0" smtClean="0">
                                <a:solidFill>
                                  <a:srgbClr val="333333"/>
                                </a:solidFill>
                                <a:effectLst/>
                                <a:latin typeface="Cambria Math" panose="02040503050406030204" pitchFamily="18" charset="0"/>
                                <a:cs typeface="Times New Roman" panose="02020603050405020304" pitchFamily="18" charset="0"/>
                              </a:rPr>
                              <m:t>0</m:t>
                            </m:r>
                          </m:sup>
                        </m:sSup>
                      </m:e>
                    </m:groupChr>
                  </m:oMath>
                </a14:m>
                <a:r>
                  <a:rPr lang="en-US" sz="2400" b="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HX↑ + NaHSO</a:t>
                </a:r>
                <a:r>
                  <a:rPr lang="vi-VN" sz="2400" b="0" i="0" baseline="-25000" dirty="0">
                    <a:solidFill>
                      <a:srgbClr val="333333"/>
                    </a:solidFill>
                    <a:effectLst/>
                    <a:latin typeface="Times New Roman" panose="02020603050405020304" pitchFamily="18" charset="0"/>
                    <a:cs typeface="Times New Roman" panose="02020603050405020304" pitchFamily="18" charset="0"/>
                  </a:rPr>
                  <a:t>4</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hoặc</a:t>
                </a:r>
                <a:r>
                  <a:rPr lang="vi-VN" sz="2400" b="0" i="0" dirty="0">
                    <a:solidFill>
                      <a:srgbClr val="333333"/>
                    </a:solidFill>
                    <a:effectLst/>
                    <a:latin typeface="Times New Roman" panose="02020603050405020304" pitchFamily="18" charset="0"/>
                    <a:cs typeface="Times New Roman" panose="02020603050405020304" pitchFamily="18" charset="0"/>
                  </a:rPr>
                  <a:t> Na</a:t>
                </a:r>
                <a:r>
                  <a:rPr lang="vi-VN" sz="2400" b="0" i="0" baseline="-25000" dirty="0">
                    <a:solidFill>
                      <a:srgbClr val="333333"/>
                    </a:solidFill>
                    <a:effectLst/>
                    <a:latin typeface="Times New Roman" panose="02020603050405020304" pitchFamily="18" charset="0"/>
                    <a:cs typeface="Times New Roman" panose="02020603050405020304" pitchFamily="18" charset="0"/>
                  </a:rPr>
                  <a:t>2</a:t>
                </a:r>
                <a:r>
                  <a:rPr lang="vi-VN" sz="2400" b="0" i="0" dirty="0">
                    <a:solidFill>
                      <a:srgbClr val="333333"/>
                    </a:solidFill>
                    <a:effectLst/>
                    <a:latin typeface="Times New Roman" panose="02020603050405020304" pitchFamily="18" charset="0"/>
                    <a:cs typeface="Times New Roman" panose="02020603050405020304" pitchFamily="18" charset="0"/>
                  </a:rPr>
                  <a:t>SO</a:t>
                </a:r>
                <a:r>
                  <a:rPr lang="vi-VN" sz="2400" b="0" i="0" baseline="-25000" dirty="0">
                    <a:solidFill>
                      <a:srgbClr val="333333"/>
                    </a:solidFill>
                    <a:effectLst/>
                    <a:latin typeface="Times New Roman" panose="02020603050405020304" pitchFamily="18" charset="0"/>
                    <a:cs typeface="Times New Roman" panose="02020603050405020304" pitchFamily="18" charset="0"/>
                  </a:rPr>
                  <a:t>4</a:t>
                </a:r>
                <a:r>
                  <a:rPr lang="vi-VN" sz="2400" b="0" i="0" dirty="0">
                    <a:solidFill>
                      <a:srgbClr val="333333"/>
                    </a:solidFill>
                    <a:effectLst/>
                    <a:latin typeface="Times New Roman" panose="02020603050405020304" pitchFamily="18" charset="0"/>
                    <a:cs typeface="Times New Roman" panose="02020603050405020304" pitchFamily="18" charset="0"/>
                  </a:rPr>
                  <a:t>)</a:t>
                </a:r>
              </a:p>
              <a:p>
                <a:pPr algn="l" latinLnBrk="0"/>
                <a:r>
                  <a:rPr lang="vi-VN" sz="2400" b="0" i="0" dirty="0">
                    <a:solidFill>
                      <a:srgbClr val="333333"/>
                    </a:solidFill>
                    <a:effectLst/>
                    <a:latin typeface="Times New Roman" panose="02020603050405020304" pitchFamily="18" charset="0"/>
                    <a:cs typeface="Times New Roman" panose="02020603050405020304" pitchFamily="18" charset="0"/>
                  </a:rPr>
                  <a:t>a) Cho </a:t>
                </a:r>
                <a:r>
                  <a:rPr lang="vi-VN" sz="2400" b="0" i="0" dirty="0" err="1">
                    <a:solidFill>
                      <a:srgbClr val="333333"/>
                    </a:solidFill>
                    <a:effectLst/>
                    <a:latin typeface="Times New Roman" panose="02020603050405020304" pitchFamily="18" charset="0"/>
                    <a:cs typeface="Times New Roman" panose="02020603050405020304" pitchFamily="18" charset="0"/>
                  </a:rPr>
                  <a:t>biết</a:t>
                </a:r>
                <a:r>
                  <a:rPr lang="vi-VN" sz="2400" b="0" i="0" dirty="0">
                    <a:solidFill>
                      <a:srgbClr val="333333"/>
                    </a:solidFill>
                    <a:effectLst/>
                    <a:latin typeface="Times New Roman" panose="02020603050405020304" pitchFamily="18" charset="0"/>
                    <a:cs typeface="Times New Roman" panose="02020603050405020304" pitchFamily="18" charset="0"/>
                  </a:rPr>
                  <a:t> HX </a:t>
                </a:r>
                <a:r>
                  <a:rPr lang="vi-VN" sz="2400" b="0" i="0" dirty="0" err="1">
                    <a:solidFill>
                      <a:srgbClr val="333333"/>
                    </a:solidFill>
                    <a:effectLst/>
                    <a:latin typeface="Times New Roman" panose="02020603050405020304" pitchFamily="18" charset="0"/>
                    <a:cs typeface="Times New Roman" panose="02020603050405020304" pitchFamily="18" charset="0"/>
                  </a:rPr>
                  <a:t>là</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chất</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nào</a:t>
                </a:r>
                <a:r>
                  <a:rPr lang="vi-VN" sz="2400" b="0" i="0" dirty="0">
                    <a:solidFill>
                      <a:srgbClr val="333333"/>
                    </a:solidFill>
                    <a:effectLst/>
                    <a:latin typeface="Times New Roman" panose="02020603050405020304" pitchFamily="18" charset="0"/>
                    <a:cs typeface="Times New Roman" panose="02020603050405020304" pitchFamily="18" charset="0"/>
                  </a:rPr>
                  <a:t> trong </a:t>
                </a:r>
                <a:r>
                  <a:rPr lang="vi-VN" sz="2400" b="0" i="0" dirty="0" err="1">
                    <a:solidFill>
                      <a:srgbClr val="333333"/>
                    </a:solidFill>
                    <a:effectLst/>
                    <a:latin typeface="Times New Roman" panose="02020603050405020304" pitchFamily="18" charset="0"/>
                    <a:cs typeface="Times New Roman" panose="02020603050405020304" pitchFamily="18" charset="0"/>
                  </a:rPr>
                  <a:t>các</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chất</a:t>
                </a:r>
                <a:r>
                  <a:rPr lang="vi-VN" sz="2400" b="0" i="0" dirty="0">
                    <a:solidFill>
                      <a:srgbClr val="333333"/>
                    </a:solidFill>
                    <a:effectLst/>
                    <a:latin typeface="Times New Roman" panose="02020603050405020304" pitchFamily="18" charset="0"/>
                    <a:cs typeface="Times New Roman" panose="02020603050405020304" pitchFamily="18" charset="0"/>
                  </a:rPr>
                  <a:t> sau: </a:t>
                </a:r>
                <a:r>
                  <a:rPr lang="vi-VN" sz="2400" b="0" i="0" dirty="0" err="1">
                    <a:solidFill>
                      <a:srgbClr val="333333"/>
                    </a:solidFill>
                    <a:effectLst/>
                    <a:latin typeface="Times New Roman" panose="02020603050405020304" pitchFamily="18" charset="0"/>
                    <a:cs typeface="Times New Roman" panose="02020603050405020304" pitchFamily="18" charset="0"/>
                  </a:rPr>
                  <a:t>HCl</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HBr</a:t>
                </a:r>
                <a:r>
                  <a:rPr lang="vi-VN" sz="2400" b="0" i="0" dirty="0">
                    <a:solidFill>
                      <a:srgbClr val="333333"/>
                    </a:solidFill>
                    <a:effectLst/>
                    <a:latin typeface="Times New Roman" panose="02020603050405020304" pitchFamily="18" charset="0"/>
                    <a:cs typeface="Times New Roman" panose="02020603050405020304" pitchFamily="18" charset="0"/>
                  </a:rPr>
                  <a:t>, HI. </a:t>
                </a:r>
                <a:r>
                  <a:rPr lang="vi-VN" sz="2400" b="0" i="0" dirty="0" err="1">
                    <a:solidFill>
                      <a:srgbClr val="333333"/>
                    </a:solidFill>
                    <a:effectLst/>
                    <a:latin typeface="Times New Roman" panose="02020603050405020304" pitchFamily="18" charset="0"/>
                    <a:cs typeface="Times New Roman" panose="02020603050405020304" pitchFamily="18" charset="0"/>
                  </a:rPr>
                  <a:t>Giải</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thích</a:t>
                </a:r>
                <a:r>
                  <a:rPr lang="vi-VN" sz="2400" b="0" i="0" dirty="0">
                    <a:solidFill>
                      <a:srgbClr val="333333"/>
                    </a:solidFill>
                    <a:effectLst/>
                    <a:latin typeface="Times New Roman" panose="02020603050405020304" pitchFamily="18" charset="0"/>
                    <a:cs typeface="Times New Roman" panose="02020603050405020304" pitchFamily="18" charset="0"/>
                  </a:rPr>
                  <a:t>.</a:t>
                </a:r>
              </a:p>
              <a:p>
                <a:pPr algn="l" latinLnBrk="0"/>
                <a:r>
                  <a:rPr lang="vi-VN" sz="2400" b="0" i="0" dirty="0">
                    <a:solidFill>
                      <a:srgbClr val="333333"/>
                    </a:solidFill>
                    <a:effectLst/>
                    <a:latin typeface="Times New Roman" panose="02020603050405020304" pitchFamily="18" charset="0"/>
                    <a:cs typeface="Times New Roman" panose="02020603050405020304" pitchFamily="18" charset="0"/>
                  </a:rPr>
                  <a:t>b) </a:t>
                </a:r>
                <a:r>
                  <a:rPr lang="vi-VN" sz="2400" b="0" i="0" dirty="0" err="1">
                    <a:solidFill>
                      <a:srgbClr val="333333"/>
                    </a:solidFill>
                    <a:effectLst/>
                    <a:latin typeface="Times New Roman" panose="02020603050405020304" pitchFamily="18" charset="0"/>
                    <a:cs typeface="Times New Roman" panose="02020603050405020304" pitchFamily="18" charset="0"/>
                  </a:rPr>
                  <a:t>Có</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thể</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dụng</a:t>
                </a:r>
                <a:r>
                  <a:rPr lang="vi-VN" sz="2400" b="0" i="0" dirty="0">
                    <a:solidFill>
                      <a:srgbClr val="333333"/>
                    </a:solidFill>
                    <a:effectLst/>
                    <a:latin typeface="Times New Roman" panose="02020603050405020304" pitchFamily="18" charset="0"/>
                    <a:cs typeface="Times New Roman" panose="02020603050405020304" pitchFamily="18" charset="0"/>
                  </a:rPr>
                  <a:t> dung </a:t>
                </a:r>
                <a:r>
                  <a:rPr lang="vi-VN" sz="2400" b="0" i="0" dirty="0" err="1">
                    <a:solidFill>
                      <a:srgbClr val="333333"/>
                    </a:solidFill>
                    <a:effectLst/>
                    <a:latin typeface="Times New Roman" panose="02020603050405020304" pitchFamily="18" charset="0"/>
                    <a:cs typeface="Times New Roman" panose="02020603050405020304" pitchFamily="18" charset="0"/>
                  </a:rPr>
                  <a:t>dịch</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NaX</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và</a:t>
                </a:r>
                <a:r>
                  <a:rPr lang="vi-VN" sz="2400" b="0" i="0" dirty="0">
                    <a:solidFill>
                      <a:srgbClr val="333333"/>
                    </a:solidFill>
                    <a:effectLst/>
                    <a:latin typeface="Times New Roman" panose="02020603050405020304" pitchFamily="18" charset="0"/>
                    <a:cs typeface="Times New Roman" panose="02020603050405020304" pitchFamily="18" charset="0"/>
                  </a:rPr>
                  <a:t> H</a:t>
                </a:r>
                <a:r>
                  <a:rPr lang="vi-VN" sz="2400" b="0" i="0" baseline="-25000" dirty="0">
                    <a:solidFill>
                      <a:srgbClr val="333333"/>
                    </a:solidFill>
                    <a:effectLst/>
                    <a:latin typeface="Times New Roman" panose="02020603050405020304" pitchFamily="18" charset="0"/>
                    <a:cs typeface="Times New Roman" panose="02020603050405020304" pitchFamily="18" charset="0"/>
                  </a:rPr>
                  <a:t>2</a:t>
                </a:r>
                <a:r>
                  <a:rPr lang="vi-VN" sz="2400" b="0" i="0" dirty="0">
                    <a:solidFill>
                      <a:srgbClr val="333333"/>
                    </a:solidFill>
                    <a:effectLst/>
                    <a:latin typeface="Times New Roman" panose="02020603050405020304" pitchFamily="18" charset="0"/>
                    <a:cs typeface="Times New Roman" panose="02020603050405020304" pitchFamily="18" charset="0"/>
                  </a:rPr>
                  <a:t>SO</a:t>
                </a:r>
                <a:r>
                  <a:rPr lang="vi-VN" sz="2400" b="0" i="0" baseline="-25000" dirty="0">
                    <a:solidFill>
                      <a:srgbClr val="333333"/>
                    </a:solidFill>
                    <a:effectLst/>
                    <a:latin typeface="Times New Roman" panose="02020603050405020304" pitchFamily="18" charset="0"/>
                    <a:cs typeface="Times New Roman" panose="02020603050405020304" pitchFamily="18" charset="0"/>
                  </a:rPr>
                  <a:t>4</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loãng</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để</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điều</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chế</a:t>
                </a:r>
                <a:r>
                  <a:rPr lang="vi-VN" sz="2400" b="0" i="0" dirty="0">
                    <a:solidFill>
                      <a:srgbClr val="333333"/>
                    </a:solidFill>
                    <a:effectLst/>
                    <a:latin typeface="Times New Roman" panose="02020603050405020304" pitchFamily="18" charset="0"/>
                    <a:cs typeface="Times New Roman" panose="02020603050405020304" pitchFamily="18" charset="0"/>
                  </a:rPr>
                  <a:t> HX theo </a:t>
                </a:r>
                <a:r>
                  <a:rPr lang="vi-VN" sz="2400" b="0" i="0" dirty="0" err="1">
                    <a:solidFill>
                      <a:srgbClr val="333333"/>
                    </a:solidFill>
                    <a:effectLst/>
                    <a:latin typeface="Times New Roman" panose="02020603050405020304" pitchFamily="18" charset="0"/>
                    <a:cs typeface="Times New Roman" panose="02020603050405020304" pitchFamily="18" charset="0"/>
                  </a:rPr>
                  <a:t>phản</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ứng</a:t>
                </a:r>
                <a:r>
                  <a:rPr lang="vi-VN" sz="2400" b="0" i="0" dirty="0">
                    <a:solidFill>
                      <a:srgbClr val="333333"/>
                    </a:solidFill>
                    <a:effectLst/>
                    <a:latin typeface="Times New Roman" panose="02020603050405020304" pitchFamily="18" charset="0"/>
                    <a:cs typeface="Times New Roman" panose="02020603050405020304" pitchFamily="18" charset="0"/>
                  </a:rPr>
                  <a:t> trên </a:t>
                </a:r>
                <a:r>
                  <a:rPr lang="vi-VN" sz="2400" b="0" i="0" dirty="0" err="1">
                    <a:solidFill>
                      <a:srgbClr val="333333"/>
                    </a:solidFill>
                    <a:effectLst/>
                    <a:latin typeface="Times New Roman" panose="02020603050405020304" pitchFamily="18" charset="0"/>
                    <a:cs typeface="Times New Roman" panose="02020603050405020304" pitchFamily="18" charset="0"/>
                  </a:rPr>
                  <a:t>được</a:t>
                </a:r>
                <a:r>
                  <a:rPr lang="vi-VN" sz="2400" b="0" i="0" dirty="0">
                    <a:solidFill>
                      <a:srgbClr val="333333"/>
                    </a:solidFill>
                    <a:effectLst/>
                    <a:latin typeface="Times New Roman" panose="02020603050405020304" pitchFamily="18" charset="0"/>
                    <a:cs typeface="Times New Roman" panose="02020603050405020304" pitchFamily="18" charset="0"/>
                  </a:rPr>
                  <a:t> không. </a:t>
                </a:r>
                <a:r>
                  <a:rPr lang="vi-VN" sz="2400" b="0" i="0" dirty="0" err="1">
                    <a:solidFill>
                      <a:srgbClr val="333333"/>
                    </a:solidFill>
                    <a:effectLst/>
                    <a:latin typeface="Times New Roman" panose="02020603050405020304" pitchFamily="18" charset="0"/>
                    <a:cs typeface="Times New Roman" panose="02020603050405020304" pitchFamily="18" charset="0"/>
                  </a:rPr>
                  <a:t>Giải</a:t>
                </a:r>
                <a:r>
                  <a:rPr lang="vi-VN"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err="1">
                    <a:solidFill>
                      <a:srgbClr val="333333"/>
                    </a:solidFill>
                    <a:effectLst/>
                    <a:latin typeface="Times New Roman" panose="02020603050405020304" pitchFamily="18" charset="0"/>
                    <a:cs typeface="Times New Roman" panose="02020603050405020304" pitchFamily="18" charset="0"/>
                  </a:rPr>
                  <a:t>thích</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mc:Choice>
        <mc:Fallback xmlns="">
          <p:sp>
            <p:nvSpPr>
              <p:cNvPr id="4" name="Hình chữ nhật: Góc Tròn 3">
                <a:extLst>
                  <a:ext uri="{FF2B5EF4-FFF2-40B4-BE49-F238E27FC236}">
                    <a16:creationId xmlns:a16="http://schemas.microsoft.com/office/drawing/2014/main" id="{8124BAB5-307F-41F5-9F0E-300376E81A22}"/>
                  </a:ext>
                </a:extLst>
              </p:cNvPr>
              <p:cNvSpPr>
                <a:spLocks noRot="1" noChangeAspect="1" noMove="1" noResize="1" noEditPoints="1" noAdjustHandles="1" noChangeArrowheads="1" noChangeShapeType="1" noTextEdit="1"/>
              </p:cNvSpPr>
              <p:nvPr/>
            </p:nvSpPr>
            <p:spPr>
              <a:xfrm>
                <a:off x="914400" y="1040525"/>
                <a:ext cx="7717221" cy="3082158"/>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4583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29128" y="911510"/>
            <a:ext cx="1411014"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35543" y="1602254"/>
            <a:ext cx="7930055" cy="1938992"/>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a) Khi </a:t>
            </a:r>
            <a:r>
              <a:rPr lang="vi-VN" sz="2000" dirty="0" err="1">
                <a:latin typeface="Times New Roman" panose="02020603050405020304" pitchFamily="18" charset="0"/>
                <a:cs typeface="Times New Roman" panose="02020603050405020304" pitchFamily="18" charset="0"/>
              </a:rPr>
              <a:t>phản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ứng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đặc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NaI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NaBr</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đều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bị</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oxi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hóa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thành</a:t>
            </a:r>
            <a:r>
              <a:rPr lang="vi-VN" sz="2000" dirty="0">
                <a:latin typeface="Times New Roman" panose="02020603050405020304" pitchFamily="18" charset="0"/>
                <a:cs typeface="Times New Roman" panose="02020603050405020304" pitchFamily="18" charset="0"/>
              </a:rPr>
              <a:t> I</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Br</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Chỉ</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NaCl</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dụng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 </a:t>
            </a:r>
            <a:r>
              <a:rPr lang="vi-VN" sz="2000" dirty="0">
                <a:latin typeface="Times New Roman" panose="02020603050405020304" pitchFamily="18" charset="0"/>
                <a:cs typeface="Times New Roman" panose="02020603050405020304" pitchFamily="18" charset="0"/>
              </a:rPr>
              <a:t>(</a:t>
            </a:r>
            <a:r>
              <a:rPr lang="vi-VN" sz="2000" dirty="0" err="1">
                <a:latin typeface="Times New Roman" panose="02020603050405020304" pitchFamily="18" charset="0"/>
                <a:cs typeface="Times New Roman" panose="02020603050405020304" pitchFamily="18" charset="0"/>
              </a:rPr>
              <a:t>đặc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tạo</a:t>
            </a:r>
            <a:r>
              <a:rPr lang="vi-VN" sz="2000" dirty="0">
                <a:latin typeface="Times New Roman" panose="02020603050405020304" pitchFamily="18" charset="0"/>
                <a:cs typeface="Times New Roman" panose="02020603050405020304" pitchFamily="18" charset="0"/>
              </a:rPr>
              <a:t> ra </a:t>
            </a:r>
            <a:r>
              <a:rPr lang="vi-VN" sz="2000" dirty="0" err="1">
                <a:latin typeface="Times New Roman" panose="02020603050405020304" pitchFamily="18" charset="0"/>
                <a:cs typeface="Times New Roman" panose="02020603050405020304" pitchFamily="18" charset="0"/>
              </a:rPr>
              <a:t>HCl</a:t>
            </a:r>
            <a:endParaRPr lang="vi-VN" sz="2000" dirty="0">
              <a:latin typeface="Times New Roman" panose="02020603050405020304" pitchFamily="18" charset="0"/>
              <a:cs typeface="Times New Roman" panose="02020603050405020304" pitchFamily="18" charset="0"/>
            </a:endParaRPr>
          </a:p>
          <a:p>
            <a:r>
              <a:rPr lang="vi-VN" sz="2000" dirty="0">
                <a:solidFill>
                  <a:schemeClr val="tx1"/>
                </a:solidFill>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X </a:t>
            </a:r>
            <a:r>
              <a:rPr lang="vi-VN" sz="2000" dirty="0" err="1">
                <a:latin typeface="Times New Roman" panose="02020603050405020304" pitchFamily="18" charset="0"/>
                <a:cs typeface="Times New Roman" panose="02020603050405020304" pitchFamily="18" charset="0"/>
              </a:rPr>
              <a:t>là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Cl</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grpSp>
        <p:nvGrpSpPr>
          <p:cNvPr id="5" name="Group 10">
            <a:extLst>
              <a:ext uri="{FF2B5EF4-FFF2-40B4-BE49-F238E27FC236}">
                <a16:creationId xmlns:a16="http://schemas.microsoft.com/office/drawing/2014/main" id="{AE03179E-B59A-4DC6-9ECD-AB52362DCE43}"/>
              </a:ext>
            </a:extLst>
          </p:cNvPr>
          <p:cNvGrpSpPr/>
          <p:nvPr/>
        </p:nvGrpSpPr>
        <p:grpSpPr>
          <a:xfrm>
            <a:off x="1887824" y="2434296"/>
            <a:ext cx="5242227" cy="557423"/>
            <a:chOff x="668978" y="3245189"/>
            <a:chExt cx="5242227" cy="557423"/>
          </a:xfrm>
        </p:grpSpPr>
        <p:sp>
          <p:nvSpPr>
            <p:cNvPr id="7" name="TextBox 20">
              <a:extLst>
                <a:ext uri="{FF2B5EF4-FFF2-40B4-BE49-F238E27FC236}">
                  <a16:creationId xmlns:a16="http://schemas.microsoft.com/office/drawing/2014/main" id="{1CCA7291-1408-4E20-84C1-B2B701B28B25}"/>
                </a:ext>
              </a:extLst>
            </p:cNvPr>
            <p:cNvSpPr txBox="1"/>
            <p:nvPr/>
          </p:nvSpPr>
          <p:spPr>
            <a:xfrm>
              <a:off x="668978" y="3402502"/>
              <a:ext cx="2518359" cy="400110"/>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rPr>
                <a:t>KCl</a:t>
              </a:r>
              <a:r>
                <a:rPr lang="en-US" sz="2000" dirty="0">
                  <a:latin typeface="Times New Roman" panose="02020603050405020304" pitchFamily="18" charset="0"/>
                  <a:cs typeface="Times New Roman" panose="02020603050405020304" pitchFamily="18" charset="0"/>
                </a:rPr>
                <a:t> +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8" name="TextBox 22">
              <a:extLst>
                <a:ext uri="{FF2B5EF4-FFF2-40B4-BE49-F238E27FC236}">
                  <a16:creationId xmlns:a16="http://schemas.microsoft.com/office/drawing/2014/main" id="{64E10567-6CF7-48C5-82B3-3837ECF54FC2}"/>
                </a:ext>
              </a:extLst>
            </p:cNvPr>
            <p:cNvSpPr txBox="1"/>
            <p:nvPr/>
          </p:nvSpPr>
          <p:spPr>
            <a:xfrm>
              <a:off x="3889938" y="3402502"/>
              <a:ext cx="2021267"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KHSO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HCl</a:t>
              </a:r>
            </a:p>
          </p:txBody>
        </p:sp>
        <p:cxnSp>
          <p:nvCxnSpPr>
            <p:cNvPr id="9" name="Straight Arrow Connector 8">
              <a:extLst>
                <a:ext uri="{FF2B5EF4-FFF2-40B4-BE49-F238E27FC236}">
                  <a16:creationId xmlns:a16="http://schemas.microsoft.com/office/drawing/2014/main" id="{08731205-E2BC-41D4-A5FA-07F28E705317}"/>
                </a:ext>
              </a:extLst>
            </p:cNvPr>
            <p:cNvCxnSpPr>
              <a:endCxn id="8"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31">
              <a:extLst>
                <a:ext uri="{FF2B5EF4-FFF2-40B4-BE49-F238E27FC236}">
                  <a16:creationId xmlns:a16="http://schemas.microsoft.com/office/drawing/2014/main" id="{4503A57A-51BC-4AC4-843A-6AFBD6BA66D0}"/>
                </a:ext>
              </a:extLst>
            </p:cNvPr>
            <p:cNvSpPr txBox="1"/>
            <p:nvPr/>
          </p:nvSpPr>
          <p:spPr>
            <a:xfrm>
              <a:off x="2897941" y="3245189"/>
              <a:ext cx="1071155"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&lt; 250</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a:t>
              </a:r>
            </a:p>
          </p:txBody>
        </p:sp>
      </p:grpSp>
      <p:grpSp>
        <p:nvGrpSpPr>
          <p:cNvPr id="11" name="Group 11">
            <a:extLst>
              <a:ext uri="{FF2B5EF4-FFF2-40B4-BE49-F238E27FC236}">
                <a16:creationId xmlns:a16="http://schemas.microsoft.com/office/drawing/2014/main" id="{C4718736-9CD7-4C69-B808-4A48F19EA2A5}"/>
              </a:ext>
            </a:extLst>
          </p:cNvPr>
          <p:cNvGrpSpPr/>
          <p:nvPr/>
        </p:nvGrpSpPr>
        <p:grpSpPr>
          <a:xfrm>
            <a:off x="1745609" y="2920806"/>
            <a:ext cx="5321148" cy="551815"/>
            <a:chOff x="629246" y="4079463"/>
            <a:chExt cx="5321148" cy="551815"/>
          </a:xfrm>
        </p:grpSpPr>
        <p:sp>
          <p:nvSpPr>
            <p:cNvPr id="12" name="TextBox 24">
              <a:extLst>
                <a:ext uri="{FF2B5EF4-FFF2-40B4-BE49-F238E27FC236}">
                  <a16:creationId xmlns:a16="http://schemas.microsoft.com/office/drawing/2014/main" id="{1CE13032-2D21-42EF-981B-56C1FEB9394F}"/>
                </a:ext>
              </a:extLst>
            </p:cNvPr>
            <p:cNvSpPr txBox="1"/>
            <p:nvPr/>
          </p:nvSpPr>
          <p:spPr>
            <a:xfrm>
              <a:off x="629246" y="4191735"/>
              <a:ext cx="2518359"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2KCl +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a:t>
              </a:r>
            </a:p>
          </p:txBody>
        </p:sp>
        <p:sp>
          <p:nvSpPr>
            <p:cNvPr id="13" name="TextBox 26">
              <a:extLst>
                <a:ext uri="{FF2B5EF4-FFF2-40B4-BE49-F238E27FC236}">
                  <a16:creationId xmlns:a16="http://schemas.microsoft.com/office/drawing/2014/main" id="{AA0302B0-EB32-4CE0-B893-337F387D6019}"/>
                </a:ext>
              </a:extLst>
            </p:cNvPr>
            <p:cNvSpPr txBox="1"/>
            <p:nvPr/>
          </p:nvSpPr>
          <p:spPr>
            <a:xfrm>
              <a:off x="3929128" y="4231168"/>
              <a:ext cx="2021266"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K</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+ 2HCl</a:t>
              </a:r>
            </a:p>
          </p:txBody>
        </p:sp>
        <p:cxnSp>
          <p:nvCxnSpPr>
            <p:cNvPr id="14" name="Straight Arrow Connector 29">
              <a:extLst>
                <a:ext uri="{FF2B5EF4-FFF2-40B4-BE49-F238E27FC236}">
                  <a16:creationId xmlns:a16="http://schemas.microsoft.com/office/drawing/2014/main" id="{4DD7AAB2-A7C5-468E-A5F3-96CBD6CC26F8}"/>
                </a:ext>
              </a:extLst>
            </p:cNvPr>
            <p:cNvCxnSpPr/>
            <p:nvPr/>
          </p:nvCxnSpPr>
          <p:spPr>
            <a:xfrm>
              <a:off x="3070552" y="4440158"/>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32">
                  <a:extLst>
                    <a:ext uri="{FF2B5EF4-FFF2-40B4-BE49-F238E27FC236}">
                      <a16:creationId xmlns:a16="http://schemas.microsoft.com/office/drawing/2014/main" id="{7965A849-A72F-4A36-AF09-CDC6CECADACE}"/>
                    </a:ext>
                  </a:extLst>
                </p:cNvPr>
                <p:cNvSpPr txBox="1"/>
                <p:nvPr/>
              </p:nvSpPr>
              <p:spPr>
                <a:xfrm>
                  <a:off x="2984246" y="4079463"/>
                  <a:ext cx="1071155" cy="338554"/>
                </a:xfrm>
                <a:prstGeom prst="rect">
                  <a:avLst/>
                </a:prstGeom>
                <a:noFill/>
              </p:spPr>
              <p:txBody>
                <a:bodyPr wrap="square">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latin typeface="Times New Roman" panose="02020603050405020304" pitchFamily="18" charset="0"/>
                      <a:cs typeface="Times New Roman" panose="02020603050405020304" pitchFamily="18" charset="0"/>
                    </a:rPr>
                    <a:t> 400</a:t>
                  </a:r>
                  <a:r>
                    <a:rPr lang="en-US" sz="1600" baseline="30000" dirty="0">
                      <a:latin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cs typeface="Times New Roman" panose="02020603050405020304" pitchFamily="18" charset="0"/>
                    </a:rPr>
                    <a:t>C</a:t>
                  </a:r>
                </a:p>
              </p:txBody>
            </p:sp>
          </mc:Choice>
          <mc:Fallback xmlns="">
            <p:sp>
              <p:nvSpPr>
                <p:cNvPr id="15" name="TextBox 32">
                  <a:extLst>
                    <a:ext uri="{FF2B5EF4-FFF2-40B4-BE49-F238E27FC236}">
                      <a16:creationId xmlns:a16="http://schemas.microsoft.com/office/drawing/2014/main" id="{7965A849-A72F-4A36-AF09-CDC6CECADACE}"/>
                    </a:ext>
                  </a:extLst>
                </p:cNvPr>
                <p:cNvSpPr txBox="1">
                  <a:spLocks noRot="1" noChangeAspect="1" noMove="1" noResize="1" noEditPoints="1" noAdjustHandles="1" noChangeArrowheads="1" noChangeShapeType="1" noTextEdit="1"/>
                </p:cNvSpPr>
                <p:nvPr/>
              </p:nvSpPr>
              <p:spPr>
                <a:xfrm>
                  <a:off x="2984246" y="4079463"/>
                  <a:ext cx="1071155" cy="338554"/>
                </a:xfrm>
                <a:prstGeom prst="rect">
                  <a:avLst/>
                </a:prstGeom>
                <a:blipFill>
                  <a:blip r:embed="rId2"/>
                  <a:stretch>
                    <a:fillRect t="-5357" b="-21429"/>
                  </a:stretch>
                </a:blipFill>
              </p:spPr>
              <p:txBody>
                <a:bodyPr/>
                <a:lstStyle/>
                <a:p>
                  <a:r>
                    <a:rPr lang="en-US">
                      <a:noFill/>
                    </a:rPr>
                    <a:t> </a:t>
                  </a:r>
                </a:p>
              </p:txBody>
            </p:sp>
          </mc:Fallback>
        </mc:AlternateContent>
      </p:grpSp>
      <p:sp>
        <p:nvSpPr>
          <p:cNvPr id="16" name="Hộp Văn bản 15">
            <a:extLst>
              <a:ext uri="{FF2B5EF4-FFF2-40B4-BE49-F238E27FC236}">
                <a16:creationId xmlns:a16="http://schemas.microsoft.com/office/drawing/2014/main" id="{7DE0ED38-C096-4A7A-B2BB-A6ABCDB46AFF}"/>
              </a:ext>
            </a:extLst>
          </p:cNvPr>
          <p:cNvSpPr txBox="1"/>
          <p:nvPr/>
        </p:nvSpPr>
        <p:spPr>
          <a:xfrm>
            <a:off x="1080463" y="3582605"/>
            <a:ext cx="7930055" cy="400110"/>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b) Không </a:t>
            </a:r>
            <a:r>
              <a:rPr lang="vi-VN" sz="2000" dirty="0" err="1">
                <a:latin typeface="Times New Roman" panose="02020603050405020304" pitchFamily="18" charset="0"/>
                <a:cs typeface="Times New Roman" panose="02020603050405020304" pitchFamily="18" charset="0"/>
              </a:rPr>
              <a:t>thể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dùng</a:t>
            </a:r>
            <a:r>
              <a:rPr lang="vi-VN" sz="2000" dirty="0">
                <a:latin typeface="Times New Roman" panose="02020603050405020304" pitchFamily="18" charset="0"/>
                <a:cs typeface="Times New Roman" panose="02020603050405020304" pitchFamily="18" charset="0"/>
              </a:rPr>
              <a:t> 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SO</a:t>
            </a:r>
            <a:r>
              <a:rPr lang="vi-VN" sz="2000" baseline="-25000" dirty="0">
                <a:latin typeface="Times New Roman" panose="02020603050405020304" pitchFamily="18" charset="0"/>
                <a:cs typeface="Times New Roman" panose="02020603050405020304" pitchFamily="18" charset="0"/>
              </a:rPr>
              <a:t>4</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loãng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vì</a:t>
            </a:r>
            <a:r>
              <a:rPr lang="vi-VN" sz="2000" dirty="0">
                <a:latin typeface="Times New Roman" panose="02020603050405020304" pitchFamily="18" charset="0"/>
                <a:cs typeface="Times New Roman" panose="02020603050405020304" pitchFamily="18" charset="0"/>
              </a:rPr>
              <a:t> HX </a:t>
            </a:r>
            <a:r>
              <a:rPr lang="vi-VN" sz="2000" dirty="0" err="1">
                <a:latin typeface="Times New Roman" panose="02020603050405020304" pitchFamily="18" charset="0"/>
                <a:cs typeface="Times New Roman" panose="02020603050405020304" pitchFamily="18" charset="0"/>
              </a:rPr>
              <a:t>đều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những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acid</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mạnh</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1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6D784500-B0B1-4D8E-95FF-48EDE95E0D53}"/>
              </a:ext>
            </a:extLst>
          </p:cNvPr>
          <p:cNvSpPr/>
          <p:nvPr/>
        </p:nvSpPr>
        <p:spPr>
          <a:xfrm>
            <a:off x="1105289" y="1158766"/>
            <a:ext cx="7187373" cy="248306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r>
              <a:rPr lang="vi-VN" sz="2400" b="1" dirty="0" err="1">
                <a:solidFill>
                  <a:srgbClr val="0070C0"/>
                </a:solidFill>
                <a:latin typeface="Times New Roman" panose="02020603050405020304" pitchFamily="18" charset="0"/>
                <a:cs typeface="Times New Roman" panose="02020603050405020304" pitchFamily="18" charset="0"/>
              </a:rPr>
              <a:t>Bài</a:t>
            </a:r>
            <a:r>
              <a:rPr lang="vi-VN" sz="2400" b="1" dirty="0">
                <a:solidFill>
                  <a:srgbClr val="0070C0"/>
                </a:solidFill>
                <a:latin typeface="Times New Roman" panose="02020603050405020304" pitchFamily="18" charset="0"/>
                <a:cs typeface="Times New Roman" panose="02020603050405020304" pitchFamily="18" charset="0"/>
              </a:rPr>
              <a:t> 3: </a:t>
            </a:r>
            <a:r>
              <a:rPr lang="vi-VN" sz="24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err="1">
                <a:solidFill>
                  <a:schemeClr val="tx1">
                    <a:lumMod val="50000"/>
                  </a:schemeClr>
                </a:solidFill>
                <a:latin typeface="Times New Roman" panose="02020603050405020304" pitchFamily="18" charset="0"/>
                <a:cs typeface="Times New Roman" panose="02020603050405020304" pitchFamily="18" charset="0"/>
              </a:rPr>
              <a:t>Natri</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clorid</a:t>
            </a:r>
            <a:r>
              <a:rPr lang="vi-VN" sz="2400" dirty="0">
                <a:solidFill>
                  <a:schemeClr val="tx1">
                    <a:lumMod val="50000"/>
                  </a:schemeClr>
                </a:solidFill>
                <a:latin typeface="Times New Roman" panose="02020603050405020304" pitchFamily="18" charset="0"/>
                <a:cs typeface="Times New Roman" panose="02020603050405020304" pitchFamily="18" charset="0"/>
              </a:rPr>
              <a:t> 0,9%” </a:t>
            </a:r>
            <a:r>
              <a:rPr lang="vi-VN" sz="2400" dirty="0" err="1">
                <a:solidFill>
                  <a:schemeClr val="tx1">
                    <a:lumMod val="50000"/>
                  </a:schemeClr>
                </a:solidFill>
                <a:latin typeface="Times New Roman" panose="02020603050405020304" pitchFamily="18" charset="0"/>
                <a:cs typeface="Times New Roman" panose="02020603050405020304" pitchFamily="18" charset="0"/>
              </a:rPr>
              <a:t>là</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nước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muối</a:t>
            </a:r>
            <a:r>
              <a:rPr lang="vi-VN" sz="2400" dirty="0">
                <a:solidFill>
                  <a:schemeClr val="tx1">
                    <a:lumMod val="50000"/>
                  </a:schemeClr>
                </a:solidFill>
                <a:latin typeface="Times New Roman" panose="02020603050405020304" pitchFamily="18" charset="0"/>
                <a:cs typeface="Times New Roman" panose="02020603050405020304" pitchFamily="18" charset="0"/>
              </a:rPr>
              <a:t> sinh </a:t>
            </a:r>
            <a:r>
              <a:rPr lang="vi-VN" sz="2400" dirty="0" err="1">
                <a:solidFill>
                  <a:schemeClr val="tx1">
                    <a:lumMod val="50000"/>
                  </a:schemeClr>
                </a:solidFill>
                <a:latin typeface="Times New Roman" panose="02020603050405020304" pitchFamily="18" charset="0"/>
                <a:cs typeface="Times New Roman" panose="02020603050405020304" pitchFamily="18" charset="0"/>
              </a:rPr>
              <a:t>lí</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chứa</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sodium</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chloride</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NaCl</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nồng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độ</a:t>
            </a:r>
            <a:r>
              <a:rPr lang="vi-VN" sz="2400" dirty="0">
                <a:solidFill>
                  <a:schemeClr val="tx1">
                    <a:lumMod val="50000"/>
                  </a:schemeClr>
                </a:solidFill>
                <a:latin typeface="Times New Roman" panose="02020603050405020304" pitchFamily="18" charset="0"/>
                <a:cs typeface="Times New Roman" panose="02020603050405020304" pitchFamily="18" charset="0"/>
              </a:rPr>
              <a:t> 0,9% tương đương </a:t>
            </a:r>
            <a:r>
              <a:rPr lang="vi-VN" sz="2400" dirty="0" err="1">
                <a:solidFill>
                  <a:schemeClr val="tx1">
                    <a:lumMod val="50000"/>
                  </a:schemeClr>
                </a:solidFill>
                <a:latin typeface="Times New Roman" panose="02020603050405020304" pitchFamily="18" charset="0"/>
                <a:cs typeface="Times New Roman" panose="02020603050405020304" pitchFamily="18" charset="0"/>
              </a:rPr>
              <a:t>các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dịch</a:t>
            </a:r>
            <a:r>
              <a:rPr lang="vi-VN" sz="2400" dirty="0">
                <a:solidFill>
                  <a:schemeClr val="tx1">
                    <a:lumMod val="50000"/>
                  </a:schemeClr>
                </a:solidFill>
                <a:latin typeface="Times New Roman" panose="02020603050405020304" pitchFamily="18" charset="0"/>
                <a:cs typeface="Times New Roman" panose="02020603050405020304" pitchFamily="18" charset="0"/>
              </a:rPr>
              <a:t> trong cơ </a:t>
            </a:r>
            <a:r>
              <a:rPr lang="vi-VN" sz="2400" dirty="0" err="1">
                <a:solidFill>
                  <a:schemeClr val="tx1">
                    <a:lumMod val="50000"/>
                  </a:schemeClr>
                </a:solidFill>
                <a:latin typeface="Times New Roman" panose="02020603050405020304" pitchFamily="18" charset="0"/>
                <a:cs typeface="Times New Roman" panose="02020603050405020304" pitchFamily="18" charset="0"/>
              </a:rPr>
              <a:t>thể</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người</a:t>
            </a:r>
            <a:r>
              <a:rPr lang="vi-VN" sz="2400" dirty="0">
                <a:solidFill>
                  <a:schemeClr val="tx1">
                    <a:lumMod val="50000"/>
                  </a:schemeClr>
                </a:solidFill>
                <a:latin typeface="Times New Roman" panose="02020603050405020304" pitchFamily="18" charset="0"/>
                <a:cs typeface="Times New Roman" panose="02020603050405020304" pitchFamily="18" charset="0"/>
              </a:rPr>
              <a:t> như </a:t>
            </a:r>
            <a:r>
              <a:rPr lang="vi-VN" sz="2400" dirty="0" err="1">
                <a:solidFill>
                  <a:schemeClr val="tx1">
                    <a:lumMod val="50000"/>
                  </a:schemeClr>
                </a:solidFill>
                <a:latin typeface="Times New Roman" panose="02020603050405020304" pitchFamily="18" charset="0"/>
                <a:cs typeface="Times New Roman" panose="02020603050405020304" pitchFamily="18" charset="0"/>
              </a:rPr>
              <a:t>máu</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nước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mắt</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thường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được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sử</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dụng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để</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súc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miệng</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sát</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khuẩn</a:t>
            </a:r>
            <a:r>
              <a:rPr lang="vi-VN" sz="2400" dirty="0">
                <a:solidFill>
                  <a:schemeClr val="tx1">
                    <a:lumMod val="50000"/>
                  </a:schemeClr>
                </a:solidFill>
                <a:latin typeface="Times New Roman" panose="02020603050405020304" pitchFamily="18" charset="0"/>
                <a:cs typeface="Times New Roman" panose="02020603050405020304" pitchFamily="18" charset="0"/>
              </a:rPr>
              <a:t>,… Em </a:t>
            </a:r>
            <a:r>
              <a:rPr lang="vi-VN" sz="2400" dirty="0" err="1">
                <a:solidFill>
                  <a:schemeClr val="tx1">
                    <a:lumMod val="50000"/>
                  </a:schemeClr>
                </a:solidFill>
                <a:latin typeface="Times New Roman" panose="02020603050405020304" pitchFamily="18" charset="0"/>
                <a:cs typeface="Times New Roman" panose="02020603050405020304" pitchFamily="18" charset="0"/>
              </a:rPr>
              <a:t>hãy</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trình</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bày</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cách</a:t>
            </a:r>
            <a:r>
              <a:rPr lang="vi-VN" sz="2400" dirty="0">
                <a:solidFill>
                  <a:schemeClr val="tx1">
                    <a:lumMod val="50000"/>
                  </a:schemeClr>
                </a:solidFill>
                <a:latin typeface="Times New Roman" panose="02020603050405020304" pitchFamily="18" charset="0"/>
                <a:cs typeface="Times New Roman" panose="02020603050405020304" pitchFamily="18" charset="0"/>
              </a:rPr>
              <a:t> pha </a:t>
            </a:r>
            <a:r>
              <a:rPr lang="vi-VN" sz="2400" dirty="0" err="1">
                <a:solidFill>
                  <a:schemeClr val="tx1">
                    <a:lumMod val="50000"/>
                  </a:schemeClr>
                </a:solidFill>
                <a:latin typeface="Times New Roman" panose="02020603050405020304" pitchFamily="18" charset="0"/>
                <a:cs typeface="Times New Roman" panose="02020603050405020304" pitchFamily="18" charset="0"/>
              </a:rPr>
              <a:t>chế</a:t>
            </a:r>
            <a:r>
              <a:rPr lang="vi-VN" sz="2400" dirty="0">
                <a:solidFill>
                  <a:schemeClr val="tx1">
                    <a:lumMod val="50000"/>
                  </a:schemeClr>
                </a:solidFill>
                <a:latin typeface="Times New Roman" panose="02020603050405020304" pitchFamily="18" charset="0"/>
                <a:cs typeface="Times New Roman" panose="02020603050405020304" pitchFamily="18" charset="0"/>
              </a:rPr>
              <a:t> 500 </a:t>
            </a:r>
            <a:r>
              <a:rPr lang="vi-VN" sz="2400" dirty="0" err="1">
                <a:solidFill>
                  <a:schemeClr val="tx1">
                    <a:lumMod val="50000"/>
                  </a:schemeClr>
                </a:solidFill>
                <a:latin typeface="Times New Roman" panose="02020603050405020304" pitchFamily="18" charset="0"/>
                <a:cs typeface="Times New Roman" panose="02020603050405020304" pitchFamily="18" charset="0"/>
              </a:rPr>
              <a:t>mL</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nước</a:t>
            </a:r>
            <a:r>
              <a:rPr lang="vi-VN" sz="2400" dirty="0">
                <a:solidFill>
                  <a:schemeClr val="tx1">
                    <a:lumMod val="50000"/>
                  </a:schemeClr>
                </a:solidFill>
                <a:latin typeface="Times New Roman" panose="02020603050405020304" pitchFamily="18" charset="0"/>
                <a:cs typeface="Times New Roman" panose="02020603050405020304" pitchFamily="18" charset="0"/>
              </a:rPr>
              <a:t> </a:t>
            </a:r>
            <a:r>
              <a:rPr lang="vi-VN" sz="2400" dirty="0" err="1">
                <a:solidFill>
                  <a:schemeClr val="tx1">
                    <a:lumMod val="50000"/>
                  </a:schemeClr>
                </a:solidFill>
                <a:latin typeface="Times New Roman" panose="02020603050405020304" pitchFamily="18" charset="0"/>
                <a:cs typeface="Times New Roman" panose="02020603050405020304" pitchFamily="18" charset="0"/>
              </a:rPr>
              <a:t>muối</a:t>
            </a:r>
            <a:r>
              <a:rPr lang="vi-VN" sz="2400" dirty="0">
                <a:solidFill>
                  <a:schemeClr val="tx1">
                    <a:lumMod val="50000"/>
                  </a:schemeClr>
                </a:solidFill>
                <a:latin typeface="Times New Roman" panose="02020603050405020304" pitchFamily="18" charset="0"/>
                <a:cs typeface="Times New Roman" panose="02020603050405020304" pitchFamily="18" charset="0"/>
              </a:rPr>
              <a:t> sinh </a:t>
            </a:r>
            <a:r>
              <a:rPr lang="vi-VN" sz="2400" dirty="0" err="1">
                <a:solidFill>
                  <a:schemeClr val="tx1">
                    <a:lumMod val="50000"/>
                  </a:schemeClr>
                </a:solidFill>
                <a:latin typeface="Times New Roman" panose="02020603050405020304" pitchFamily="18" charset="0"/>
                <a:cs typeface="Times New Roman" panose="02020603050405020304" pitchFamily="18" charset="0"/>
              </a:rPr>
              <a:t>lí</a:t>
            </a:r>
            <a:endParaRPr lang="en-US" sz="2400" baseline="-250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94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14400" y="1537685"/>
            <a:ext cx="8229600" cy="2246769"/>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Coi </a:t>
            </a:r>
            <a:r>
              <a:rPr lang="vi-VN" sz="2000" dirty="0" err="1">
                <a:latin typeface="Times New Roman" panose="02020603050405020304" pitchFamily="18" charset="0"/>
                <a:cs typeface="Times New Roman" panose="02020603050405020304" pitchFamily="18" charset="0"/>
              </a:rPr>
              <a:t>khối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lượng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muối</a:t>
            </a:r>
            <a:r>
              <a:rPr lang="vi-VN" sz="2000" dirty="0">
                <a:latin typeface="Times New Roman" panose="02020603050405020304" pitchFamily="18" charset="0"/>
                <a:cs typeface="Times New Roman" panose="02020603050405020304" pitchFamily="18" charset="0"/>
              </a:rPr>
              <a:t> cho </a:t>
            </a:r>
            <a:r>
              <a:rPr lang="vi-VN" sz="2000" dirty="0" err="1">
                <a:latin typeface="Times New Roman" panose="02020603050405020304" pitchFamily="18" charset="0"/>
                <a:cs typeface="Times New Roman" panose="02020603050405020304" pitchFamily="18" charset="0"/>
              </a:rPr>
              <a:t>vào</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ít</a:t>
            </a:r>
            <a:r>
              <a:rPr lang="vi-VN" sz="2000" dirty="0">
                <a:latin typeface="Times New Roman" panose="02020603050405020304" pitchFamily="18" charset="0"/>
                <a:cs typeface="Times New Roman" panose="02020603050405020304" pitchFamily="18" charset="0"/>
              </a:rPr>
              <a:t>, không </a:t>
            </a:r>
            <a:r>
              <a:rPr lang="vi-VN" sz="2000" dirty="0" err="1">
                <a:latin typeface="Times New Roman" panose="02020603050405020304" pitchFamily="18" charset="0"/>
                <a:cs typeface="Times New Roman" panose="02020603050405020304" pitchFamily="18" charset="0"/>
              </a:rPr>
              <a:t>ảnh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hưởng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đến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tích</a:t>
            </a:r>
            <a:r>
              <a:rPr lang="vi-VN" sz="2000" dirty="0">
                <a:latin typeface="Times New Roman" panose="02020603050405020304" pitchFamily="18" charset="0"/>
                <a:cs typeface="Times New Roman" panose="02020603050405020304" pitchFamily="18" charset="0"/>
              </a:rPr>
              <a:t> dung </a:t>
            </a:r>
            <a:r>
              <a:rPr lang="vi-VN" sz="2000" dirty="0" err="1">
                <a:latin typeface="Times New Roman" panose="02020603050405020304" pitchFamily="18" charset="0"/>
                <a:cs typeface="Times New Roman" panose="02020603050405020304" pitchFamily="18" charset="0"/>
              </a:rPr>
              <a:t>dịch</a:t>
            </a:r>
            <a:endParaRPr lang="vi-VN" sz="2000" dirty="0">
              <a:latin typeface="Times New Roman" panose="02020603050405020304" pitchFamily="18" charset="0"/>
              <a:cs typeface="Times New Roman" panose="02020603050405020304" pitchFamily="18" charset="0"/>
            </a:endParaRPr>
          </a:p>
          <a:p>
            <a:r>
              <a:rPr lang="vi-VN" sz="2000" dirty="0">
                <a:solidFill>
                  <a:schemeClr val="tx1"/>
                </a:solidFill>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a:t>
            </a:r>
            <a:r>
              <a:rPr lang="vi-VN" sz="2000" baseline="-25000" dirty="0" err="1">
                <a:latin typeface="Times New Roman" panose="02020603050405020304" pitchFamily="18" charset="0"/>
                <a:cs typeface="Times New Roman" panose="02020603050405020304" pitchFamily="18" charset="0"/>
              </a:rPr>
              <a:t>nước</a:t>
            </a:r>
            <a:r>
              <a:rPr lang="vi-VN" sz="2000" dirty="0">
                <a:latin typeface="Times New Roman" panose="02020603050405020304" pitchFamily="18" charset="0"/>
                <a:cs typeface="Times New Roman" panose="02020603050405020304" pitchFamily="18" charset="0"/>
              </a:rPr>
              <a:t> = 500 </a:t>
            </a:r>
            <a:r>
              <a:rPr lang="vi-VN" sz="2000" dirty="0" err="1">
                <a:latin typeface="Times New Roman" panose="02020603050405020304" pitchFamily="18" charset="0"/>
                <a:cs typeface="Times New Roman" panose="02020603050405020304" pitchFamily="18" charset="0"/>
              </a:rPr>
              <a:t>mL</a:t>
            </a:r>
            <a:endParaRPr lang="vi-VN" sz="2000" dirty="0">
              <a:latin typeface="Times New Roman" panose="02020603050405020304" pitchFamily="18" charset="0"/>
              <a:cs typeface="Times New Roman" panose="02020603050405020304" pitchFamily="18" charset="0"/>
            </a:endParaRPr>
          </a:p>
          <a:p>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a:t>
            </a:r>
            <a:r>
              <a:rPr lang="vi-VN" sz="2000" baseline="-25000" dirty="0" err="1">
                <a:latin typeface="Times New Roman" panose="02020603050405020304" pitchFamily="18" charset="0"/>
                <a:cs typeface="Times New Roman" panose="02020603050405020304" pitchFamily="18" charset="0"/>
              </a:rPr>
              <a:t>nước</a:t>
            </a:r>
            <a:r>
              <a:rPr lang="vi-VN" sz="2000" dirty="0">
                <a:latin typeface="Times New Roman" panose="02020603050405020304" pitchFamily="18" charset="0"/>
                <a:cs typeface="Times New Roman" panose="02020603050405020304" pitchFamily="18" charset="0"/>
              </a:rPr>
              <a:t> = 1 g/</a:t>
            </a:r>
            <a:r>
              <a:rPr lang="vi-VN" sz="2000" dirty="0" err="1">
                <a:latin typeface="Times New Roman" panose="02020603050405020304" pitchFamily="18" charset="0"/>
                <a:cs typeface="Times New Roman" panose="02020603050405020304" pitchFamily="18" charset="0"/>
              </a:rPr>
              <a:t>mL</a:t>
            </a:r>
            <a:r>
              <a:rPr lang="en-US" sz="2000" dirty="0">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m</a:t>
            </a:r>
            <a:r>
              <a:rPr lang="vi-VN" sz="2000" baseline="-25000" dirty="0">
                <a:latin typeface="Times New Roman" panose="02020603050405020304" pitchFamily="18" charset="0"/>
                <a:cs typeface="Times New Roman" panose="02020603050405020304" pitchFamily="18" charset="0"/>
              </a:rPr>
              <a:t>H2O</a:t>
            </a:r>
            <a:r>
              <a:rPr lang="vi-VN" sz="2000" dirty="0">
                <a:latin typeface="Times New Roman" panose="02020603050405020304" pitchFamily="18" charset="0"/>
                <a:cs typeface="Times New Roman" panose="02020603050405020304" pitchFamily="18" charset="0"/>
              </a:rPr>
              <a:t> = 500 </a:t>
            </a:r>
            <a:r>
              <a:rPr lang="vi-VN" sz="2000" dirty="0" err="1">
                <a:latin typeface="Times New Roman" panose="02020603050405020304" pitchFamily="18" charset="0"/>
                <a:cs typeface="Times New Roman" panose="02020603050405020304" pitchFamily="18" charset="0"/>
              </a:rPr>
              <a:t>gam</a:t>
            </a:r>
            <a:endParaRPr lang="vi-VN"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Ta </a:t>
            </a:r>
            <a:r>
              <a:rPr lang="vi-VN" sz="2000" dirty="0" err="1">
                <a:latin typeface="Times New Roman" panose="02020603050405020304" pitchFamily="18" charset="0"/>
                <a:cs typeface="Times New Roman" panose="02020603050405020304" pitchFamily="18" charset="0"/>
              </a:rPr>
              <a:t>có</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vi-VN" sz="2000" dirty="0">
                <a:solidFill>
                  <a:schemeClr val="tx1"/>
                </a:solidFill>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t>
            </a:r>
            <a:r>
              <a:rPr lang="en-US" sz="2000" baseline="-25000" dirty="0" err="1">
                <a:latin typeface="Times New Roman" panose="02020603050405020304" pitchFamily="18" charset="0"/>
                <a:cs typeface="Times New Roman" panose="02020603050405020304" pitchFamily="18" charset="0"/>
              </a:rPr>
              <a:t>NaCl</a:t>
            </a:r>
            <a:r>
              <a:rPr lang="en-US" sz="2000" dirty="0">
                <a:latin typeface="Times New Roman" panose="02020603050405020304" pitchFamily="18" charset="0"/>
                <a:cs typeface="Times New Roman" panose="02020603050405020304" pitchFamily="18" charset="0"/>
              </a:rPr>
              <a:t> = 4,54 gam</a:t>
            </a:r>
            <a:endParaRPr lang="vi-VN" sz="32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CDC4C4EC-3E59-4CDF-A018-1343D640F1D8}"/>
              </a:ext>
            </a:extLst>
          </p:cNvPr>
          <p:cNvPicPr>
            <a:picLocks noChangeAspect="1"/>
          </p:cNvPicPr>
          <p:nvPr/>
        </p:nvPicPr>
        <p:blipFill rotWithShape="1">
          <a:blip r:embed="rId2"/>
          <a:srcRect b="15148"/>
          <a:stretch/>
        </p:blipFill>
        <p:spPr>
          <a:xfrm>
            <a:off x="2178483" y="2661069"/>
            <a:ext cx="5701433" cy="618160"/>
          </a:xfrm>
          <a:prstGeom prst="rect">
            <a:avLst/>
          </a:prstGeom>
        </p:spPr>
      </p:pic>
    </p:spTree>
    <p:extLst>
      <p:ext uri="{BB962C8B-B14F-4D97-AF65-F5344CB8AC3E}">
        <p14:creationId xmlns:p14="http://schemas.microsoft.com/office/powerpoint/2010/main" val="190372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2976358" y="2672989"/>
            <a:ext cx="6215572"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7030A0"/>
                </a:solidFill>
                <a:latin typeface="Times New Roman" panose="02020603050405020304" pitchFamily="18" charset="0"/>
                <a:cs typeface="Times New Roman" panose="02020603050405020304" pitchFamily="18" charset="0"/>
              </a:rPr>
              <a:t>TÍNH CHẤT VẬT LÍ CỦA HYDROGEN HALIDE</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01</a:t>
            </a:r>
            <a:endParaRPr dirty="0">
              <a:latin typeface="Times New Roman" panose="02020603050405020304" pitchFamily="18" charset="0"/>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08488" y="1679575"/>
            <a:ext cx="7520152" cy="1938992"/>
          </a:xfrm>
          <a:prstGeom prst="rect">
            <a:avLst/>
          </a:prstGeom>
          <a:noFill/>
        </p:spPr>
        <p:txBody>
          <a:bodyPr wrap="square">
            <a:spAutoFit/>
          </a:bodyPr>
          <a:lstStyle/>
          <a:p>
            <a:r>
              <a:rPr lang="vi-VN" sz="2400" b="1" i="1" dirty="0">
                <a:latin typeface="Times New Roman" panose="02020603050405020304" pitchFamily="18" charset="0"/>
                <a:cs typeface="Times New Roman" panose="02020603050405020304" pitchFamily="18" charset="0"/>
              </a:rPr>
              <a:t> </a:t>
            </a:r>
            <a:r>
              <a:rPr lang="vi-VN" sz="2400" b="1" i="1" dirty="0" err="1">
                <a:latin typeface="Times New Roman" panose="02020603050405020304" pitchFamily="18" charset="0"/>
                <a:cs typeface="Times New Roman" panose="02020603050405020304" pitchFamily="18" charset="0"/>
              </a:rPr>
              <a:t>Cách</a:t>
            </a:r>
            <a:r>
              <a:rPr lang="vi-VN" sz="2400" b="1" i="1" dirty="0">
                <a:latin typeface="Times New Roman" panose="02020603050405020304" pitchFamily="18" charset="0"/>
                <a:cs typeface="Times New Roman" panose="02020603050405020304" pitchFamily="18" charset="0"/>
              </a:rPr>
              <a:t> pha </a:t>
            </a:r>
            <a:r>
              <a:rPr lang="vi-VN" sz="2400" b="1" i="1" dirty="0" err="1">
                <a:latin typeface="Times New Roman" panose="02020603050405020304" pitchFamily="18" charset="0"/>
                <a:cs typeface="Times New Roman" panose="02020603050405020304" pitchFamily="18" charset="0"/>
              </a:rPr>
              <a:t>chế</a:t>
            </a:r>
            <a:r>
              <a:rPr lang="vi-VN" sz="2400" b="1" i="1"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 Cho </a:t>
            </a:r>
            <a:r>
              <a:rPr lang="vi-VN" sz="2400" dirty="0" err="1">
                <a:latin typeface="Times New Roman" panose="02020603050405020304" pitchFamily="18" charset="0"/>
                <a:cs typeface="Times New Roman" panose="02020603050405020304" pitchFamily="18" charset="0"/>
              </a:rPr>
              <a:t>khoảng</a:t>
            </a:r>
            <a:r>
              <a:rPr lang="vi-VN" sz="2400" dirty="0">
                <a:latin typeface="Times New Roman" panose="02020603050405020304" pitchFamily="18" charset="0"/>
                <a:cs typeface="Times New Roman" panose="02020603050405020304" pitchFamily="18" charset="0"/>
              </a:rPr>
              <a:t> 100 </a:t>
            </a:r>
            <a:r>
              <a:rPr lang="vi-VN" sz="2400" dirty="0" err="1">
                <a:latin typeface="Times New Roman" panose="02020603050405020304" pitchFamily="18" charset="0"/>
                <a:cs typeface="Times New Roman" panose="02020603050405020304" pitchFamily="18" charset="0"/>
              </a:rPr>
              <a:t>mL</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nước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mức</a:t>
            </a:r>
            <a:r>
              <a:rPr lang="vi-VN" sz="2400" dirty="0">
                <a:latin typeface="Times New Roman" panose="02020603050405020304" pitchFamily="18" charset="0"/>
                <a:cs typeface="Times New Roman" panose="02020603050405020304" pitchFamily="18" charset="0"/>
              </a:rPr>
              <a:t> 500 </a:t>
            </a:r>
            <a:r>
              <a:rPr lang="vi-VN" sz="2400" dirty="0" err="1">
                <a:latin typeface="Times New Roman" panose="02020603050405020304" pitchFamily="18" charset="0"/>
                <a:cs typeface="Times New Roman" panose="02020603050405020304" pitchFamily="18" charset="0"/>
              </a:rPr>
              <a:t>mL</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 Cân 4,54 </a:t>
            </a:r>
            <a:r>
              <a:rPr lang="vi-VN" sz="2400" dirty="0" err="1">
                <a:latin typeface="Times New Roman" panose="02020603050405020304" pitchFamily="18" charset="0"/>
                <a:cs typeface="Times New Roman" panose="02020603050405020304" pitchFamily="18" charset="0"/>
              </a:rPr>
              <a:t>gam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NaCl</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mức</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 </a:t>
            </a:r>
            <a:r>
              <a:rPr lang="vi-VN" sz="2400" dirty="0" err="1">
                <a:latin typeface="Times New Roman" panose="02020603050405020304" pitchFamily="18" charset="0"/>
                <a:cs typeface="Times New Roman" panose="02020603050405020304" pitchFamily="18" charset="0"/>
              </a:rPr>
              <a:t>Lắc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đều</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đến</a:t>
            </a:r>
            <a:r>
              <a:rPr lang="vi-VN" sz="2400" dirty="0">
                <a:latin typeface="Times New Roman" panose="02020603050405020304" pitchFamily="18" charset="0"/>
                <a:cs typeface="Times New Roman" panose="02020603050405020304" pitchFamily="18" charset="0"/>
              </a:rPr>
              <a:t> khi </a:t>
            </a:r>
            <a:r>
              <a:rPr lang="vi-VN" sz="2400" dirty="0" err="1">
                <a:latin typeface="Times New Roman" panose="02020603050405020304" pitchFamily="18" charset="0"/>
                <a:cs typeface="Times New Roman" panose="02020603050405020304" pitchFamily="18" charset="0"/>
              </a:rPr>
              <a:t>muối</a:t>
            </a:r>
            <a:r>
              <a:rPr lang="vi-VN" sz="2400" dirty="0">
                <a:latin typeface="Times New Roman" panose="02020603050405020304" pitchFamily="18" charset="0"/>
                <a:cs typeface="Times New Roman" panose="02020603050405020304" pitchFamily="18" charset="0"/>
              </a:rPr>
              <a:t> tan </a:t>
            </a:r>
            <a:r>
              <a:rPr lang="vi-VN" sz="2400" dirty="0" err="1">
                <a:latin typeface="Times New Roman" panose="02020603050405020304" pitchFamily="18" charset="0"/>
                <a:cs typeface="Times New Roman" panose="02020603050405020304" pitchFamily="18" charset="0"/>
              </a:rPr>
              <a:t>hết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 </a:t>
            </a:r>
            <a:r>
              <a:rPr lang="vi-VN" sz="2400" dirty="0" err="1">
                <a:latin typeface="Times New Roman" panose="02020603050405020304" pitchFamily="18" charset="0"/>
                <a:cs typeface="Times New Roman" panose="02020603050405020304" pitchFamily="18" charset="0"/>
              </a:rPr>
              <a:t>Tiếp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tục</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nước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đến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vạch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mức</a:t>
            </a:r>
            <a:r>
              <a:rPr lang="vi-VN" sz="2400" dirty="0">
                <a:latin typeface="Times New Roman" panose="02020603050405020304" pitchFamily="18" charset="0"/>
                <a:cs typeface="Times New Roman" panose="02020603050405020304" pitchFamily="18" charset="0"/>
              </a:rPr>
              <a:t> 500 </a:t>
            </a:r>
            <a:r>
              <a:rPr lang="vi-VN" sz="2400" dirty="0" err="1">
                <a:latin typeface="Times New Roman" panose="02020603050405020304" pitchFamily="18" charset="0"/>
                <a:cs typeface="Times New Roman" panose="02020603050405020304" pitchFamily="18" charset="0"/>
              </a:rPr>
              <a:t>mL</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14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66" name="Google Shape;70;p8">
            <a:extLst>
              <a:ext uri="{FF2B5EF4-FFF2-40B4-BE49-F238E27FC236}">
                <a16:creationId xmlns:a16="http://schemas.microsoft.com/office/drawing/2014/main" id="{B76857F8-AD49-B503-9DD8-49208D233F53}"/>
              </a:ext>
            </a:extLst>
          </p:cNvPr>
          <p:cNvSpPr/>
          <p:nvPr/>
        </p:nvSpPr>
        <p:spPr>
          <a:xfrm rot="1183069">
            <a:off x="-238019" y="551468"/>
            <a:ext cx="9909784" cy="494111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3" name="Google Shape;1053;p50"/>
          <p:cNvSpPr/>
          <p:nvPr/>
        </p:nvSpPr>
        <p:spPr>
          <a:xfrm>
            <a:off x="614184" y="4248869"/>
            <a:ext cx="2027186" cy="73534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4" name="Google Shape;1054;p50"/>
          <p:cNvSpPr/>
          <p:nvPr/>
        </p:nvSpPr>
        <p:spPr>
          <a:xfrm flipH="1">
            <a:off x="6627548" y="563480"/>
            <a:ext cx="1943083" cy="7048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1055" name="Google Shape;1055;p50"/>
          <p:cNvGrpSpPr/>
          <p:nvPr/>
        </p:nvGrpSpPr>
        <p:grpSpPr>
          <a:xfrm>
            <a:off x="6633622" y="3971224"/>
            <a:ext cx="1015629" cy="1015629"/>
            <a:chOff x="3796125" y="-35750"/>
            <a:chExt cx="773400" cy="773400"/>
          </a:xfrm>
        </p:grpSpPr>
        <p:sp>
          <p:nvSpPr>
            <p:cNvPr id="1056" name="Google Shape;1056;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57" name="Google Shape;1057;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58" name="Google Shape;1058;p50"/>
          <p:cNvGrpSpPr/>
          <p:nvPr/>
        </p:nvGrpSpPr>
        <p:grpSpPr>
          <a:xfrm>
            <a:off x="2047441" y="758449"/>
            <a:ext cx="491109" cy="491109"/>
            <a:chOff x="3796125" y="-35750"/>
            <a:chExt cx="773400" cy="773400"/>
          </a:xfrm>
        </p:grpSpPr>
        <p:sp>
          <p:nvSpPr>
            <p:cNvPr id="1059" name="Google Shape;1059;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0" name="Google Shape;1060;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61" name="Google Shape;1061;p50"/>
          <p:cNvGrpSpPr/>
          <p:nvPr/>
        </p:nvGrpSpPr>
        <p:grpSpPr>
          <a:xfrm>
            <a:off x="8377711" y="3716599"/>
            <a:ext cx="766289" cy="1426901"/>
            <a:chOff x="12707568" y="3395177"/>
            <a:chExt cx="1504082" cy="2800743"/>
          </a:xfrm>
        </p:grpSpPr>
        <p:sp>
          <p:nvSpPr>
            <p:cNvPr id="1062" name="Google Shape;1062;p50"/>
            <p:cNvSpPr/>
            <p:nvPr/>
          </p:nvSpPr>
          <p:spPr>
            <a:xfrm>
              <a:off x="12784313" y="3395873"/>
              <a:ext cx="288985" cy="369156"/>
            </a:xfrm>
            <a:custGeom>
              <a:avLst/>
              <a:gdLst/>
              <a:ahLst/>
              <a:cxnLst/>
              <a:rect l="l" t="t" r="r" b="b"/>
              <a:pathLst>
                <a:path w="4978" h="6359" extrusionOk="0">
                  <a:moveTo>
                    <a:pt x="2060" y="1"/>
                  </a:moveTo>
                  <a:lnTo>
                    <a:pt x="1" y="1168"/>
                  </a:lnTo>
                  <a:lnTo>
                    <a:pt x="2918" y="6359"/>
                  </a:lnTo>
                  <a:lnTo>
                    <a:pt x="4977" y="5192"/>
                  </a:lnTo>
                  <a:lnTo>
                    <a:pt x="20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3" name="Google Shape;1063;p50"/>
            <p:cNvSpPr/>
            <p:nvPr/>
          </p:nvSpPr>
          <p:spPr>
            <a:xfrm>
              <a:off x="12878997" y="3395177"/>
              <a:ext cx="195695" cy="313193"/>
            </a:xfrm>
            <a:custGeom>
              <a:avLst/>
              <a:gdLst/>
              <a:ahLst/>
              <a:cxnLst/>
              <a:rect l="l" t="t" r="r" b="b"/>
              <a:pathLst>
                <a:path w="3371" h="5395" extrusionOk="0">
                  <a:moveTo>
                    <a:pt x="453" y="1"/>
                  </a:moveTo>
                  <a:lnTo>
                    <a:pt x="1" y="251"/>
                  </a:lnTo>
                  <a:cubicBezTo>
                    <a:pt x="60" y="382"/>
                    <a:pt x="96" y="501"/>
                    <a:pt x="179" y="620"/>
                  </a:cubicBezTo>
                  <a:cubicBezTo>
                    <a:pt x="370" y="953"/>
                    <a:pt x="560" y="1287"/>
                    <a:pt x="739" y="1632"/>
                  </a:cubicBezTo>
                  <a:cubicBezTo>
                    <a:pt x="1227" y="2430"/>
                    <a:pt x="1763" y="3228"/>
                    <a:pt x="2215" y="4013"/>
                  </a:cubicBezTo>
                  <a:cubicBezTo>
                    <a:pt x="2477" y="4478"/>
                    <a:pt x="2751" y="4942"/>
                    <a:pt x="3001" y="5394"/>
                  </a:cubicBezTo>
                  <a:lnTo>
                    <a:pt x="3370" y="5192"/>
                  </a:lnTo>
                  <a:lnTo>
                    <a:pt x="4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4" name="Google Shape;1064;p50"/>
            <p:cNvSpPr/>
            <p:nvPr/>
          </p:nvSpPr>
          <p:spPr>
            <a:xfrm>
              <a:off x="12785707" y="3444986"/>
              <a:ext cx="202545" cy="320043"/>
            </a:xfrm>
            <a:custGeom>
              <a:avLst/>
              <a:gdLst/>
              <a:ahLst/>
              <a:cxnLst/>
              <a:rect l="l" t="t" r="r" b="b"/>
              <a:pathLst>
                <a:path w="3489" h="5513" extrusionOk="0">
                  <a:moveTo>
                    <a:pt x="548" y="0"/>
                  </a:moveTo>
                  <a:lnTo>
                    <a:pt x="0" y="310"/>
                  </a:lnTo>
                  <a:lnTo>
                    <a:pt x="2917" y="5513"/>
                  </a:lnTo>
                  <a:lnTo>
                    <a:pt x="3489" y="5179"/>
                  </a:lnTo>
                  <a:cubicBezTo>
                    <a:pt x="2572" y="3405"/>
                    <a:pt x="1632" y="1655"/>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5" name="Google Shape;1065;p50"/>
            <p:cNvSpPr/>
            <p:nvPr/>
          </p:nvSpPr>
          <p:spPr>
            <a:xfrm>
              <a:off x="12917718" y="3682072"/>
              <a:ext cx="666385" cy="928318"/>
            </a:xfrm>
            <a:custGeom>
              <a:avLst/>
              <a:gdLst/>
              <a:ahLst/>
              <a:cxnLst/>
              <a:rect l="l" t="t" r="r" b="b"/>
              <a:pathLst>
                <a:path w="11479" h="15991" extrusionOk="0">
                  <a:moveTo>
                    <a:pt x="3537" y="0"/>
                  </a:moveTo>
                  <a:lnTo>
                    <a:pt x="0" y="1988"/>
                  </a:lnTo>
                  <a:lnTo>
                    <a:pt x="7930" y="15990"/>
                  </a:lnTo>
                  <a:lnTo>
                    <a:pt x="11478" y="14002"/>
                  </a:lnTo>
                  <a:lnTo>
                    <a:pt x="3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6" name="Google Shape;1066;p50"/>
            <p:cNvSpPr/>
            <p:nvPr/>
          </p:nvSpPr>
          <p:spPr>
            <a:xfrm>
              <a:off x="12917718" y="3751155"/>
              <a:ext cx="550222" cy="859235"/>
            </a:xfrm>
            <a:custGeom>
              <a:avLst/>
              <a:gdLst/>
              <a:ahLst/>
              <a:cxnLst/>
              <a:rect l="l" t="t" r="r" b="b"/>
              <a:pathLst>
                <a:path w="9478" h="14801" extrusionOk="0">
                  <a:moveTo>
                    <a:pt x="1429" y="1"/>
                  </a:moveTo>
                  <a:lnTo>
                    <a:pt x="0" y="798"/>
                  </a:lnTo>
                  <a:lnTo>
                    <a:pt x="7930" y="14800"/>
                  </a:lnTo>
                  <a:lnTo>
                    <a:pt x="9478" y="13943"/>
                  </a:lnTo>
                  <a:lnTo>
                    <a:pt x="1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7" name="Google Shape;1067;p50"/>
            <p:cNvSpPr/>
            <p:nvPr/>
          </p:nvSpPr>
          <p:spPr>
            <a:xfrm>
              <a:off x="12838941" y="3603237"/>
              <a:ext cx="356675" cy="263384"/>
            </a:xfrm>
            <a:custGeom>
              <a:avLst/>
              <a:gdLst/>
              <a:ahLst/>
              <a:cxnLst/>
              <a:rect l="l" t="t" r="r" b="b"/>
              <a:pathLst>
                <a:path w="6144" h="4537" extrusionOk="0">
                  <a:moveTo>
                    <a:pt x="5108" y="1"/>
                  </a:moveTo>
                  <a:lnTo>
                    <a:pt x="0" y="2870"/>
                  </a:lnTo>
                  <a:lnTo>
                    <a:pt x="1024" y="4537"/>
                  </a:lnTo>
                  <a:lnTo>
                    <a:pt x="6144" y="1679"/>
                  </a:lnTo>
                  <a:lnTo>
                    <a:pt x="5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8" name="Google Shape;1068;p50"/>
            <p:cNvSpPr/>
            <p:nvPr/>
          </p:nvSpPr>
          <p:spPr>
            <a:xfrm>
              <a:off x="12838244" y="3602540"/>
              <a:ext cx="308317" cy="178395"/>
            </a:xfrm>
            <a:custGeom>
              <a:avLst/>
              <a:gdLst/>
              <a:ahLst/>
              <a:cxnLst/>
              <a:rect l="l" t="t" r="r" b="b"/>
              <a:pathLst>
                <a:path w="5311" h="3073" extrusionOk="0">
                  <a:moveTo>
                    <a:pt x="5108" y="1"/>
                  </a:moveTo>
                  <a:lnTo>
                    <a:pt x="0" y="2870"/>
                  </a:lnTo>
                  <a:lnTo>
                    <a:pt x="131" y="3073"/>
                  </a:lnTo>
                  <a:cubicBezTo>
                    <a:pt x="357" y="2977"/>
                    <a:pt x="584" y="2858"/>
                    <a:pt x="786" y="2739"/>
                  </a:cubicBezTo>
                  <a:cubicBezTo>
                    <a:pt x="1917" y="2120"/>
                    <a:pt x="3060" y="1549"/>
                    <a:pt x="4191" y="965"/>
                  </a:cubicBezTo>
                  <a:cubicBezTo>
                    <a:pt x="4584" y="775"/>
                    <a:pt x="4941" y="549"/>
                    <a:pt x="5310" y="334"/>
                  </a:cubicBezTo>
                  <a:lnTo>
                    <a:pt x="51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69" name="Google Shape;1069;p50"/>
            <p:cNvSpPr/>
            <p:nvPr/>
          </p:nvSpPr>
          <p:spPr>
            <a:xfrm>
              <a:off x="12866574" y="3651653"/>
              <a:ext cx="303498" cy="176305"/>
            </a:xfrm>
            <a:custGeom>
              <a:avLst/>
              <a:gdLst/>
              <a:ahLst/>
              <a:cxnLst/>
              <a:rect l="l" t="t" r="r" b="b"/>
              <a:pathLst>
                <a:path w="5228" h="3037" extrusionOk="0">
                  <a:moveTo>
                    <a:pt x="5180" y="0"/>
                  </a:moveTo>
                  <a:cubicBezTo>
                    <a:pt x="4596" y="310"/>
                    <a:pt x="4049" y="655"/>
                    <a:pt x="3513" y="941"/>
                  </a:cubicBezTo>
                  <a:cubicBezTo>
                    <a:pt x="2453" y="1477"/>
                    <a:pt x="1417" y="2024"/>
                    <a:pt x="370" y="2572"/>
                  </a:cubicBezTo>
                  <a:cubicBezTo>
                    <a:pt x="250" y="2643"/>
                    <a:pt x="119" y="2703"/>
                    <a:pt x="0" y="2786"/>
                  </a:cubicBezTo>
                  <a:lnTo>
                    <a:pt x="167" y="3036"/>
                  </a:lnTo>
                  <a:cubicBezTo>
                    <a:pt x="1894" y="2131"/>
                    <a:pt x="3584" y="1155"/>
                    <a:pt x="5227" y="72"/>
                  </a:cubicBezTo>
                  <a:lnTo>
                    <a:pt x="5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0" name="Google Shape;1070;p50"/>
            <p:cNvSpPr/>
            <p:nvPr/>
          </p:nvSpPr>
          <p:spPr>
            <a:xfrm>
              <a:off x="12894207" y="3687587"/>
              <a:ext cx="300712" cy="179731"/>
            </a:xfrm>
            <a:custGeom>
              <a:avLst/>
              <a:gdLst/>
              <a:ahLst/>
              <a:cxnLst/>
              <a:rect l="l" t="t" r="r" b="b"/>
              <a:pathLst>
                <a:path w="5180" h="3096" extrusionOk="0">
                  <a:moveTo>
                    <a:pt x="5049" y="0"/>
                  </a:moveTo>
                  <a:cubicBezTo>
                    <a:pt x="3430" y="1096"/>
                    <a:pt x="1727" y="2048"/>
                    <a:pt x="1" y="2965"/>
                  </a:cubicBezTo>
                  <a:lnTo>
                    <a:pt x="72" y="3096"/>
                  </a:lnTo>
                  <a:lnTo>
                    <a:pt x="5180" y="226"/>
                  </a:lnTo>
                  <a:lnTo>
                    <a:pt x="50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1" name="Google Shape;1071;p50"/>
            <p:cNvSpPr/>
            <p:nvPr/>
          </p:nvSpPr>
          <p:spPr>
            <a:xfrm>
              <a:off x="12776709" y="3417991"/>
              <a:ext cx="217813" cy="170790"/>
            </a:xfrm>
            <a:custGeom>
              <a:avLst/>
              <a:gdLst/>
              <a:ahLst/>
              <a:cxnLst/>
              <a:rect l="l" t="t" r="r" b="b"/>
              <a:pathLst>
                <a:path w="3752" h="2942" extrusionOk="0">
                  <a:moveTo>
                    <a:pt x="3049" y="1"/>
                  </a:moveTo>
                  <a:lnTo>
                    <a:pt x="1" y="1703"/>
                  </a:lnTo>
                  <a:lnTo>
                    <a:pt x="703" y="2942"/>
                  </a:lnTo>
                  <a:lnTo>
                    <a:pt x="3751" y="1227"/>
                  </a:lnTo>
                  <a:lnTo>
                    <a:pt x="30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2" name="Google Shape;1072;p50"/>
            <p:cNvSpPr/>
            <p:nvPr/>
          </p:nvSpPr>
          <p:spPr>
            <a:xfrm>
              <a:off x="12778798" y="3417295"/>
              <a:ext cx="181820" cy="107920"/>
            </a:xfrm>
            <a:custGeom>
              <a:avLst/>
              <a:gdLst/>
              <a:ahLst/>
              <a:cxnLst/>
              <a:rect l="l" t="t" r="r" b="b"/>
              <a:pathLst>
                <a:path w="3132" h="1859" extrusionOk="0">
                  <a:moveTo>
                    <a:pt x="3048" y="1"/>
                  </a:moveTo>
                  <a:lnTo>
                    <a:pt x="0" y="1715"/>
                  </a:lnTo>
                  <a:lnTo>
                    <a:pt x="84" y="1858"/>
                  </a:lnTo>
                  <a:cubicBezTo>
                    <a:pt x="322" y="1715"/>
                    <a:pt x="572" y="1561"/>
                    <a:pt x="834" y="1430"/>
                  </a:cubicBezTo>
                  <a:cubicBezTo>
                    <a:pt x="1584" y="1013"/>
                    <a:pt x="2346" y="549"/>
                    <a:pt x="3132" y="156"/>
                  </a:cubicBez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3" name="Google Shape;1073;p50"/>
            <p:cNvSpPr/>
            <p:nvPr/>
          </p:nvSpPr>
          <p:spPr>
            <a:xfrm>
              <a:off x="12800916" y="3457409"/>
              <a:ext cx="194244" cy="129980"/>
            </a:xfrm>
            <a:custGeom>
              <a:avLst/>
              <a:gdLst/>
              <a:ahLst/>
              <a:cxnLst/>
              <a:rect l="l" t="t" r="r" b="b"/>
              <a:pathLst>
                <a:path w="3346" h="2239" extrusionOk="0">
                  <a:moveTo>
                    <a:pt x="3048" y="1"/>
                  </a:moveTo>
                  <a:cubicBezTo>
                    <a:pt x="2179" y="441"/>
                    <a:pt x="1322" y="965"/>
                    <a:pt x="512" y="1429"/>
                  </a:cubicBezTo>
                  <a:cubicBezTo>
                    <a:pt x="346" y="1513"/>
                    <a:pt x="167" y="1620"/>
                    <a:pt x="0" y="1703"/>
                  </a:cubicBezTo>
                  <a:lnTo>
                    <a:pt x="298" y="2239"/>
                  </a:lnTo>
                  <a:lnTo>
                    <a:pt x="3346" y="536"/>
                  </a:ln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4" name="Google Shape;1074;p50"/>
            <p:cNvSpPr/>
            <p:nvPr/>
          </p:nvSpPr>
          <p:spPr>
            <a:xfrm>
              <a:off x="13494876" y="4412605"/>
              <a:ext cx="243356" cy="297287"/>
            </a:xfrm>
            <a:custGeom>
              <a:avLst/>
              <a:gdLst/>
              <a:ahLst/>
              <a:cxnLst/>
              <a:rect l="l" t="t" r="r" b="b"/>
              <a:pathLst>
                <a:path w="4192" h="5121" extrusionOk="0">
                  <a:moveTo>
                    <a:pt x="1917" y="1"/>
                  </a:moveTo>
                  <a:lnTo>
                    <a:pt x="0" y="1084"/>
                  </a:lnTo>
                  <a:lnTo>
                    <a:pt x="2274" y="5121"/>
                  </a:lnTo>
                  <a:lnTo>
                    <a:pt x="4191"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5" name="Google Shape;1075;p50"/>
            <p:cNvSpPr/>
            <p:nvPr/>
          </p:nvSpPr>
          <p:spPr>
            <a:xfrm>
              <a:off x="13497605" y="4413301"/>
              <a:ext cx="210905" cy="241324"/>
            </a:xfrm>
            <a:custGeom>
              <a:avLst/>
              <a:gdLst/>
              <a:ahLst/>
              <a:cxnLst/>
              <a:rect l="l" t="t" r="r" b="b"/>
              <a:pathLst>
                <a:path w="3633" h="4157" extrusionOk="0">
                  <a:moveTo>
                    <a:pt x="1918" y="1"/>
                  </a:moveTo>
                  <a:lnTo>
                    <a:pt x="1" y="1072"/>
                  </a:lnTo>
                  <a:lnTo>
                    <a:pt x="1715" y="4156"/>
                  </a:lnTo>
                  <a:cubicBezTo>
                    <a:pt x="1763" y="4108"/>
                    <a:pt x="1822" y="4085"/>
                    <a:pt x="1882" y="4049"/>
                  </a:cubicBezTo>
                  <a:cubicBezTo>
                    <a:pt x="2465" y="3716"/>
                    <a:pt x="3037" y="3346"/>
                    <a:pt x="3632" y="3049"/>
                  </a:cubicBezTo>
                  <a:lnTo>
                    <a:pt x="19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6" name="Google Shape;1076;p50"/>
            <p:cNvSpPr/>
            <p:nvPr/>
          </p:nvSpPr>
          <p:spPr>
            <a:xfrm>
              <a:off x="13302026" y="4523891"/>
              <a:ext cx="242659" cy="297287"/>
            </a:xfrm>
            <a:custGeom>
              <a:avLst/>
              <a:gdLst/>
              <a:ahLst/>
              <a:cxnLst/>
              <a:rect l="l" t="t" r="r" b="b"/>
              <a:pathLst>
                <a:path w="4180" h="5121" extrusionOk="0">
                  <a:moveTo>
                    <a:pt x="1917" y="1"/>
                  </a:moveTo>
                  <a:lnTo>
                    <a:pt x="0" y="1084"/>
                  </a:lnTo>
                  <a:lnTo>
                    <a:pt x="2263" y="5120"/>
                  </a:lnTo>
                  <a:lnTo>
                    <a:pt x="4179"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7" name="Google Shape;1077;p50"/>
            <p:cNvSpPr/>
            <p:nvPr/>
          </p:nvSpPr>
          <p:spPr>
            <a:xfrm>
              <a:off x="13302026" y="4523891"/>
              <a:ext cx="203242" cy="226811"/>
            </a:xfrm>
            <a:custGeom>
              <a:avLst/>
              <a:gdLst/>
              <a:ahLst/>
              <a:cxnLst/>
              <a:rect l="l" t="t" r="r" b="b"/>
              <a:pathLst>
                <a:path w="3501" h="3907" extrusionOk="0">
                  <a:moveTo>
                    <a:pt x="1917" y="1"/>
                  </a:moveTo>
                  <a:lnTo>
                    <a:pt x="0" y="1072"/>
                  </a:lnTo>
                  <a:lnTo>
                    <a:pt x="1596" y="3906"/>
                  </a:lnTo>
                  <a:cubicBezTo>
                    <a:pt x="2215" y="3513"/>
                    <a:pt x="2846" y="3132"/>
                    <a:pt x="3501" y="2799"/>
                  </a:cubicBezTo>
                  <a:lnTo>
                    <a:pt x="1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8" name="Google Shape;1078;p50"/>
            <p:cNvSpPr/>
            <p:nvPr/>
          </p:nvSpPr>
          <p:spPr>
            <a:xfrm>
              <a:off x="13192132" y="4283380"/>
              <a:ext cx="529497" cy="457628"/>
            </a:xfrm>
            <a:custGeom>
              <a:avLst/>
              <a:gdLst/>
              <a:ahLst/>
              <a:cxnLst/>
              <a:rect l="l" t="t" r="r" b="b"/>
              <a:pathLst>
                <a:path w="9121" h="7883" extrusionOk="0">
                  <a:moveTo>
                    <a:pt x="6846" y="0"/>
                  </a:moveTo>
                  <a:lnTo>
                    <a:pt x="0" y="3846"/>
                  </a:lnTo>
                  <a:lnTo>
                    <a:pt x="2274" y="7882"/>
                  </a:lnTo>
                  <a:lnTo>
                    <a:pt x="9120" y="4037"/>
                  </a:lnTo>
                  <a:lnTo>
                    <a:pt x="6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79" name="Google Shape;1079;p50"/>
            <p:cNvSpPr/>
            <p:nvPr/>
          </p:nvSpPr>
          <p:spPr>
            <a:xfrm>
              <a:off x="13193526" y="4283380"/>
              <a:ext cx="418907" cy="264081"/>
            </a:xfrm>
            <a:custGeom>
              <a:avLst/>
              <a:gdLst/>
              <a:ahLst/>
              <a:cxnLst/>
              <a:rect l="l" t="t" r="r" b="b"/>
              <a:pathLst>
                <a:path w="7216" h="4549" extrusionOk="0">
                  <a:moveTo>
                    <a:pt x="6846" y="0"/>
                  </a:moveTo>
                  <a:lnTo>
                    <a:pt x="0" y="3846"/>
                  </a:lnTo>
                  <a:lnTo>
                    <a:pt x="381" y="4549"/>
                  </a:lnTo>
                  <a:cubicBezTo>
                    <a:pt x="2655" y="3239"/>
                    <a:pt x="4965" y="1989"/>
                    <a:pt x="7215" y="655"/>
                  </a:cubicBezTo>
                  <a:lnTo>
                    <a:pt x="68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0" name="Google Shape;1080;p50"/>
            <p:cNvSpPr/>
            <p:nvPr/>
          </p:nvSpPr>
          <p:spPr>
            <a:xfrm>
              <a:off x="13233582" y="4353159"/>
              <a:ext cx="409270" cy="251658"/>
            </a:xfrm>
            <a:custGeom>
              <a:avLst/>
              <a:gdLst/>
              <a:ahLst/>
              <a:cxnLst/>
              <a:rect l="l" t="t" r="r" b="b"/>
              <a:pathLst>
                <a:path w="7050" h="4335" extrusionOk="0">
                  <a:moveTo>
                    <a:pt x="6823" y="1"/>
                  </a:moveTo>
                  <a:cubicBezTo>
                    <a:pt x="4573" y="1334"/>
                    <a:pt x="2263" y="2585"/>
                    <a:pt x="1" y="3882"/>
                  </a:cubicBezTo>
                  <a:lnTo>
                    <a:pt x="251" y="4335"/>
                  </a:lnTo>
                  <a:cubicBezTo>
                    <a:pt x="2537" y="3037"/>
                    <a:pt x="4799" y="1727"/>
                    <a:pt x="7049" y="382"/>
                  </a:cubicBezTo>
                  <a:lnTo>
                    <a:pt x="6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1" name="Google Shape;1081;p50"/>
            <p:cNvSpPr/>
            <p:nvPr/>
          </p:nvSpPr>
          <p:spPr>
            <a:xfrm>
              <a:off x="13311720" y="4485867"/>
              <a:ext cx="411302" cy="255141"/>
            </a:xfrm>
            <a:custGeom>
              <a:avLst/>
              <a:gdLst/>
              <a:ahLst/>
              <a:cxnLst/>
              <a:rect l="l" t="t" r="r" b="b"/>
              <a:pathLst>
                <a:path w="7085" h="4395" extrusionOk="0">
                  <a:moveTo>
                    <a:pt x="6787" y="1"/>
                  </a:moveTo>
                  <a:cubicBezTo>
                    <a:pt x="4465" y="1239"/>
                    <a:pt x="2227" y="2608"/>
                    <a:pt x="0" y="3978"/>
                  </a:cubicBezTo>
                  <a:lnTo>
                    <a:pt x="238" y="4394"/>
                  </a:lnTo>
                  <a:lnTo>
                    <a:pt x="7084" y="537"/>
                  </a:lnTo>
                  <a:lnTo>
                    <a:pt x="6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2" name="Google Shape;1082;p50"/>
            <p:cNvSpPr/>
            <p:nvPr/>
          </p:nvSpPr>
          <p:spPr>
            <a:xfrm>
              <a:off x="12711748" y="3930479"/>
              <a:ext cx="1049299" cy="1765551"/>
            </a:xfrm>
            <a:custGeom>
              <a:avLst/>
              <a:gdLst/>
              <a:ahLst/>
              <a:cxnLst/>
              <a:rect l="l" t="t" r="r" b="b"/>
              <a:pathLst>
                <a:path w="18075" h="30413" extrusionOk="0">
                  <a:moveTo>
                    <a:pt x="6883" y="0"/>
                  </a:moveTo>
                  <a:cubicBezTo>
                    <a:pt x="6361" y="0"/>
                    <a:pt x="5840" y="203"/>
                    <a:pt x="5453" y="603"/>
                  </a:cubicBezTo>
                  <a:cubicBezTo>
                    <a:pt x="3191" y="2900"/>
                    <a:pt x="1584" y="5865"/>
                    <a:pt x="870" y="9020"/>
                  </a:cubicBezTo>
                  <a:cubicBezTo>
                    <a:pt x="0" y="12806"/>
                    <a:pt x="393" y="16855"/>
                    <a:pt x="1870" y="20438"/>
                  </a:cubicBezTo>
                  <a:cubicBezTo>
                    <a:pt x="3156" y="23594"/>
                    <a:pt x="5323" y="26415"/>
                    <a:pt x="8192" y="28261"/>
                  </a:cubicBezTo>
                  <a:cubicBezTo>
                    <a:pt x="10331" y="29628"/>
                    <a:pt x="12867" y="30412"/>
                    <a:pt x="15396" y="30412"/>
                  </a:cubicBezTo>
                  <a:cubicBezTo>
                    <a:pt x="16259" y="30412"/>
                    <a:pt x="17122" y="30321"/>
                    <a:pt x="17967" y="30130"/>
                  </a:cubicBezTo>
                  <a:lnTo>
                    <a:pt x="18074" y="25082"/>
                  </a:lnTo>
                  <a:lnTo>
                    <a:pt x="18074" y="25082"/>
                  </a:lnTo>
                  <a:cubicBezTo>
                    <a:pt x="18031" y="25082"/>
                    <a:pt x="17987" y="25083"/>
                    <a:pt x="17944" y="25083"/>
                  </a:cubicBezTo>
                  <a:cubicBezTo>
                    <a:pt x="12644" y="25083"/>
                    <a:pt x="7522" y="21481"/>
                    <a:pt x="5739" y="16474"/>
                  </a:cubicBezTo>
                  <a:cubicBezTo>
                    <a:pt x="4168" y="12068"/>
                    <a:pt x="5299" y="6841"/>
                    <a:pt x="8418" y="3377"/>
                  </a:cubicBezTo>
                  <a:cubicBezTo>
                    <a:pt x="9144" y="2555"/>
                    <a:pt x="9097" y="1305"/>
                    <a:pt x="8275" y="567"/>
                  </a:cubicBezTo>
                  <a:cubicBezTo>
                    <a:pt x="8251" y="555"/>
                    <a:pt x="8240" y="519"/>
                    <a:pt x="8204" y="507"/>
                  </a:cubicBezTo>
                  <a:cubicBezTo>
                    <a:pt x="7830" y="167"/>
                    <a:pt x="7356" y="0"/>
                    <a:pt x="6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3" name="Google Shape;1083;p50"/>
            <p:cNvSpPr/>
            <p:nvPr/>
          </p:nvSpPr>
          <p:spPr>
            <a:xfrm>
              <a:off x="12883177" y="4049777"/>
              <a:ext cx="878508" cy="1475695"/>
            </a:xfrm>
            <a:custGeom>
              <a:avLst/>
              <a:gdLst/>
              <a:ahLst/>
              <a:cxnLst/>
              <a:rect l="l" t="t" r="r" b="b"/>
              <a:pathLst>
                <a:path w="15133" h="25420" extrusionOk="0">
                  <a:moveTo>
                    <a:pt x="5977" y="0"/>
                  </a:moveTo>
                  <a:cubicBezTo>
                    <a:pt x="1619" y="4382"/>
                    <a:pt x="0" y="11382"/>
                    <a:pt x="2643" y="17145"/>
                  </a:cubicBezTo>
                  <a:cubicBezTo>
                    <a:pt x="4072" y="20157"/>
                    <a:pt x="7227" y="22205"/>
                    <a:pt x="10228" y="23789"/>
                  </a:cubicBezTo>
                  <a:cubicBezTo>
                    <a:pt x="11775" y="24586"/>
                    <a:pt x="13407" y="25134"/>
                    <a:pt x="15073" y="25420"/>
                  </a:cubicBezTo>
                  <a:lnTo>
                    <a:pt x="15133" y="23027"/>
                  </a:lnTo>
                  <a:lnTo>
                    <a:pt x="15133" y="23027"/>
                  </a:lnTo>
                  <a:cubicBezTo>
                    <a:pt x="15090" y="23027"/>
                    <a:pt x="15046" y="23028"/>
                    <a:pt x="15003" y="23028"/>
                  </a:cubicBezTo>
                  <a:cubicBezTo>
                    <a:pt x="9691" y="23028"/>
                    <a:pt x="4570" y="19414"/>
                    <a:pt x="2786" y="14407"/>
                  </a:cubicBezTo>
                  <a:cubicBezTo>
                    <a:pt x="1203" y="10001"/>
                    <a:pt x="2346" y="4775"/>
                    <a:pt x="5465" y="1310"/>
                  </a:cubicBezTo>
                  <a:cubicBezTo>
                    <a:pt x="5799" y="941"/>
                    <a:pt x="5965" y="464"/>
                    <a:pt x="5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4" name="Google Shape;1084;p50"/>
            <p:cNvSpPr/>
            <p:nvPr/>
          </p:nvSpPr>
          <p:spPr>
            <a:xfrm>
              <a:off x="12798827" y="5461846"/>
              <a:ext cx="1412824" cy="734074"/>
            </a:xfrm>
            <a:custGeom>
              <a:avLst/>
              <a:gdLst/>
              <a:ahLst/>
              <a:cxnLst/>
              <a:rect l="l" t="t" r="r" b="b"/>
              <a:pathLst>
                <a:path w="24337" h="12645" extrusionOk="0">
                  <a:moveTo>
                    <a:pt x="15562" y="1"/>
                  </a:moveTo>
                  <a:lnTo>
                    <a:pt x="15562" y="1"/>
                  </a:lnTo>
                  <a:cubicBezTo>
                    <a:pt x="13657" y="262"/>
                    <a:pt x="12335" y="894"/>
                    <a:pt x="10407" y="1155"/>
                  </a:cubicBezTo>
                  <a:cubicBezTo>
                    <a:pt x="9907" y="3477"/>
                    <a:pt x="8418" y="5573"/>
                    <a:pt x="6382" y="6811"/>
                  </a:cubicBezTo>
                  <a:cubicBezTo>
                    <a:pt x="5073" y="7597"/>
                    <a:pt x="3549" y="8013"/>
                    <a:pt x="2037" y="8061"/>
                  </a:cubicBezTo>
                  <a:cubicBezTo>
                    <a:pt x="917" y="8097"/>
                    <a:pt x="13" y="9002"/>
                    <a:pt x="13" y="10133"/>
                  </a:cubicBezTo>
                  <a:lnTo>
                    <a:pt x="1" y="10133"/>
                  </a:lnTo>
                  <a:lnTo>
                    <a:pt x="1" y="12645"/>
                  </a:lnTo>
                  <a:lnTo>
                    <a:pt x="24337" y="12645"/>
                  </a:lnTo>
                  <a:lnTo>
                    <a:pt x="24337" y="11097"/>
                  </a:lnTo>
                  <a:cubicBezTo>
                    <a:pt x="24337" y="9668"/>
                    <a:pt x="23361" y="8406"/>
                    <a:pt x="21956" y="8073"/>
                  </a:cubicBezTo>
                  <a:cubicBezTo>
                    <a:pt x="20563" y="7763"/>
                    <a:pt x="19217" y="7204"/>
                    <a:pt x="18086" y="6311"/>
                  </a:cubicBezTo>
                  <a:cubicBezTo>
                    <a:pt x="16217" y="4834"/>
                    <a:pt x="15026" y="2334"/>
                    <a:pt x="1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5" name="Google Shape;1085;p50"/>
            <p:cNvSpPr/>
            <p:nvPr/>
          </p:nvSpPr>
          <p:spPr>
            <a:xfrm>
              <a:off x="12707568" y="5461846"/>
              <a:ext cx="1412882" cy="734074"/>
            </a:xfrm>
            <a:custGeom>
              <a:avLst/>
              <a:gdLst/>
              <a:ahLst/>
              <a:cxnLst/>
              <a:rect l="l" t="t" r="r" b="b"/>
              <a:pathLst>
                <a:path w="24338" h="12645" extrusionOk="0">
                  <a:moveTo>
                    <a:pt x="15551" y="1"/>
                  </a:moveTo>
                  <a:lnTo>
                    <a:pt x="15551" y="1"/>
                  </a:lnTo>
                  <a:cubicBezTo>
                    <a:pt x="13646" y="262"/>
                    <a:pt x="12324" y="894"/>
                    <a:pt x="10407" y="1155"/>
                  </a:cubicBezTo>
                  <a:cubicBezTo>
                    <a:pt x="9895" y="3477"/>
                    <a:pt x="8407" y="5573"/>
                    <a:pt x="6371" y="6811"/>
                  </a:cubicBezTo>
                  <a:cubicBezTo>
                    <a:pt x="5061" y="7597"/>
                    <a:pt x="3549" y="8013"/>
                    <a:pt x="2025" y="8061"/>
                  </a:cubicBezTo>
                  <a:cubicBezTo>
                    <a:pt x="906" y="8097"/>
                    <a:pt x="1" y="9002"/>
                    <a:pt x="1" y="10133"/>
                  </a:cubicBezTo>
                  <a:lnTo>
                    <a:pt x="1" y="12645"/>
                  </a:lnTo>
                  <a:lnTo>
                    <a:pt x="24337" y="12645"/>
                  </a:lnTo>
                  <a:lnTo>
                    <a:pt x="24337" y="11097"/>
                  </a:lnTo>
                  <a:cubicBezTo>
                    <a:pt x="24337" y="9668"/>
                    <a:pt x="23349" y="8406"/>
                    <a:pt x="21956" y="8073"/>
                  </a:cubicBezTo>
                  <a:cubicBezTo>
                    <a:pt x="20551" y="7763"/>
                    <a:pt x="19218" y="7204"/>
                    <a:pt x="18087" y="6311"/>
                  </a:cubicBezTo>
                  <a:cubicBezTo>
                    <a:pt x="16205" y="4834"/>
                    <a:pt x="15015" y="2334"/>
                    <a:pt x="1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6" name="Google Shape;1086;p50"/>
            <p:cNvSpPr/>
            <p:nvPr/>
          </p:nvSpPr>
          <p:spPr>
            <a:xfrm>
              <a:off x="13146503" y="5459756"/>
              <a:ext cx="635269" cy="638752"/>
            </a:xfrm>
            <a:custGeom>
              <a:avLst/>
              <a:gdLst/>
              <a:ahLst/>
              <a:cxnLst/>
              <a:rect l="l" t="t" r="r" b="b"/>
              <a:pathLst>
                <a:path w="10943" h="11003" extrusionOk="0">
                  <a:moveTo>
                    <a:pt x="8013" y="1"/>
                  </a:moveTo>
                  <a:cubicBezTo>
                    <a:pt x="6085" y="275"/>
                    <a:pt x="4775" y="894"/>
                    <a:pt x="2858" y="1168"/>
                  </a:cubicBezTo>
                  <a:cubicBezTo>
                    <a:pt x="2453" y="3025"/>
                    <a:pt x="1429" y="4716"/>
                    <a:pt x="0" y="5966"/>
                  </a:cubicBezTo>
                  <a:cubicBezTo>
                    <a:pt x="727" y="7645"/>
                    <a:pt x="1477" y="9323"/>
                    <a:pt x="2215" y="11002"/>
                  </a:cubicBezTo>
                  <a:cubicBezTo>
                    <a:pt x="3072" y="10574"/>
                    <a:pt x="3941" y="10157"/>
                    <a:pt x="4834" y="9716"/>
                  </a:cubicBezTo>
                  <a:cubicBezTo>
                    <a:pt x="6858" y="8680"/>
                    <a:pt x="8906" y="7633"/>
                    <a:pt x="10942" y="6609"/>
                  </a:cubicBezTo>
                  <a:cubicBezTo>
                    <a:pt x="10811" y="6525"/>
                    <a:pt x="10668" y="6418"/>
                    <a:pt x="10537" y="6311"/>
                  </a:cubicBezTo>
                  <a:cubicBezTo>
                    <a:pt x="8668" y="4835"/>
                    <a:pt x="7478" y="2334"/>
                    <a:pt x="8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7" name="Google Shape;1087;p50"/>
            <p:cNvSpPr/>
            <p:nvPr/>
          </p:nvSpPr>
          <p:spPr>
            <a:xfrm>
              <a:off x="13575743" y="5081021"/>
              <a:ext cx="520499" cy="315922"/>
            </a:xfrm>
            <a:custGeom>
              <a:avLst/>
              <a:gdLst/>
              <a:ahLst/>
              <a:cxnLst/>
              <a:rect l="l" t="t" r="r" b="b"/>
              <a:pathLst>
                <a:path w="8966" h="5442" extrusionOk="0">
                  <a:moveTo>
                    <a:pt x="8323" y="0"/>
                  </a:moveTo>
                  <a:lnTo>
                    <a:pt x="0" y="4156"/>
                  </a:lnTo>
                  <a:lnTo>
                    <a:pt x="643" y="5441"/>
                  </a:lnTo>
                  <a:lnTo>
                    <a:pt x="8966" y="1274"/>
                  </a:lnTo>
                  <a:lnTo>
                    <a:pt x="83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8" name="Google Shape;1088;p50"/>
            <p:cNvSpPr/>
            <p:nvPr/>
          </p:nvSpPr>
          <p:spPr>
            <a:xfrm>
              <a:off x="13595771" y="5114169"/>
              <a:ext cx="500471" cy="282077"/>
            </a:xfrm>
            <a:custGeom>
              <a:avLst/>
              <a:gdLst/>
              <a:ahLst/>
              <a:cxnLst/>
              <a:rect l="l" t="t" r="r" b="b"/>
              <a:pathLst>
                <a:path w="8621" h="4859" extrusionOk="0">
                  <a:moveTo>
                    <a:pt x="8275" y="1"/>
                  </a:moveTo>
                  <a:cubicBezTo>
                    <a:pt x="5573" y="1489"/>
                    <a:pt x="2787" y="2870"/>
                    <a:pt x="1" y="4263"/>
                  </a:cubicBezTo>
                  <a:lnTo>
                    <a:pt x="298" y="4858"/>
                  </a:lnTo>
                  <a:lnTo>
                    <a:pt x="8621" y="691"/>
                  </a:lnTo>
                  <a:lnTo>
                    <a:pt x="82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89" name="Google Shape;1089;p50"/>
            <p:cNvSpPr/>
            <p:nvPr/>
          </p:nvSpPr>
          <p:spPr>
            <a:xfrm>
              <a:off x="13143716" y="5181916"/>
              <a:ext cx="1040997" cy="741679"/>
            </a:xfrm>
            <a:custGeom>
              <a:avLst/>
              <a:gdLst/>
              <a:ahLst/>
              <a:cxnLst/>
              <a:rect l="l" t="t" r="r" b="b"/>
              <a:pathLst>
                <a:path w="17932" h="12776" extrusionOk="0">
                  <a:moveTo>
                    <a:pt x="15396" y="1"/>
                  </a:moveTo>
                  <a:lnTo>
                    <a:pt x="1" y="7704"/>
                  </a:lnTo>
                  <a:lnTo>
                    <a:pt x="2537" y="12776"/>
                  </a:lnTo>
                  <a:lnTo>
                    <a:pt x="17932" y="5073"/>
                  </a:lnTo>
                  <a:lnTo>
                    <a:pt x="153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0" name="Google Shape;1090;p50"/>
            <p:cNvSpPr/>
            <p:nvPr/>
          </p:nvSpPr>
          <p:spPr>
            <a:xfrm>
              <a:off x="13186617" y="5217851"/>
              <a:ext cx="906838" cy="531587"/>
            </a:xfrm>
            <a:custGeom>
              <a:avLst/>
              <a:gdLst/>
              <a:ahLst/>
              <a:cxnLst/>
              <a:rect l="l" t="t" r="r" b="b"/>
              <a:pathLst>
                <a:path w="15621" h="9157" extrusionOk="0">
                  <a:moveTo>
                    <a:pt x="14954" y="1"/>
                  </a:moveTo>
                  <a:cubicBezTo>
                    <a:pt x="9918" y="2715"/>
                    <a:pt x="4941" y="5573"/>
                    <a:pt x="0" y="8514"/>
                  </a:cubicBezTo>
                  <a:lnTo>
                    <a:pt x="310" y="9157"/>
                  </a:lnTo>
                  <a:cubicBezTo>
                    <a:pt x="429" y="9097"/>
                    <a:pt x="548" y="9026"/>
                    <a:pt x="667" y="8966"/>
                  </a:cubicBezTo>
                  <a:cubicBezTo>
                    <a:pt x="5596" y="6299"/>
                    <a:pt x="10656" y="3906"/>
                    <a:pt x="15621" y="1346"/>
                  </a:cubicBezTo>
                  <a:lnTo>
                    <a:pt x="14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1" name="Google Shape;1091;p50"/>
            <p:cNvSpPr/>
            <p:nvPr/>
          </p:nvSpPr>
          <p:spPr>
            <a:xfrm>
              <a:off x="13039338" y="3959911"/>
              <a:ext cx="110648" cy="110648"/>
            </a:xfrm>
            <a:custGeom>
              <a:avLst/>
              <a:gdLst/>
              <a:ahLst/>
              <a:cxnLst/>
              <a:rect l="l" t="t" r="r" b="b"/>
              <a:pathLst>
                <a:path w="1906" h="1906" extrusionOk="0">
                  <a:moveTo>
                    <a:pt x="953" y="0"/>
                  </a:moveTo>
                  <a:cubicBezTo>
                    <a:pt x="430" y="0"/>
                    <a:pt x="1" y="417"/>
                    <a:pt x="1" y="953"/>
                  </a:cubicBezTo>
                  <a:cubicBezTo>
                    <a:pt x="1" y="1489"/>
                    <a:pt x="430" y="1905"/>
                    <a:pt x="953" y="1905"/>
                  </a:cubicBezTo>
                  <a:cubicBezTo>
                    <a:pt x="1489" y="1905"/>
                    <a:pt x="1906" y="1477"/>
                    <a:pt x="1906" y="953"/>
                  </a:cubicBezTo>
                  <a:cubicBezTo>
                    <a:pt x="1906" y="417"/>
                    <a:pt x="1477" y="0"/>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2" name="Google Shape;1092;p50"/>
            <p:cNvSpPr/>
            <p:nvPr/>
          </p:nvSpPr>
          <p:spPr>
            <a:xfrm>
              <a:off x="13416041" y="5924872"/>
              <a:ext cx="126554" cy="125916"/>
            </a:xfrm>
            <a:custGeom>
              <a:avLst/>
              <a:gdLst/>
              <a:ahLst/>
              <a:cxnLst/>
              <a:rect l="l" t="t" r="r" b="b"/>
              <a:pathLst>
                <a:path w="2180" h="2169" extrusionOk="0">
                  <a:moveTo>
                    <a:pt x="1125" y="1"/>
                  </a:moveTo>
                  <a:cubicBezTo>
                    <a:pt x="1112" y="1"/>
                    <a:pt x="1098" y="1"/>
                    <a:pt x="1084" y="2"/>
                  </a:cubicBezTo>
                  <a:cubicBezTo>
                    <a:pt x="489" y="2"/>
                    <a:pt x="1" y="478"/>
                    <a:pt x="1" y="1085"/>
                  </a:cubicBezTo>
                  <a:cubicBezTo>
                    <a:pt x="1" y="1681"/>
                    <a:pt x="477" y="2169"/>
                    <a:pt x="1084" y="2169"/>
                  </a:cubicBezTo>
                  <a:cubicBezTo>
                    <a:pt x="1680" y="2169"/>
                    <a:pt x="2180" y="1692"/>
                    <a:pt x="2180" y="1085"/>
                  </a:cubicBezTo>
                  <a:cubicBezTo>
                    <a:pt x="2180" y="492"/>
                    <a:pt x="1702"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3" name="Google Shape;1093;p50"/>
            <p:cNvSpPr/>
            <p:nvPr/>
          </p:nvSpPr>
          <p:spPr>
            <a:xfrm>
              <a:off x="13270910" y="5394098"/>
              <a:ext cx="72624" cy="72624"/>
            </a:xfrm>
            <a:custGeom>
              <a:avLst/>
              <a:gdLst/>
              <a:ahLst/>
              <a:cxnLst/>
              <a:rect l="l" t="t" r="r" b="b"/>
              <a:pathLst>
                <a:path w="1251" h="1251" extrusionOk="0">
                  <a:moveTo>
                    <a:pt x="652" y="0"/>
                  </a:moveTo>
                  <a:cubicBezTo>
                    <a:pt x="645" y="0"/>
                    <a:pt x="638" y="1"/>
                    <a:pt x="632" y="1"/>
                  </a:cubicBezTo>
                  <a:cubicBezTo>
                    <a:pt x="286" y="1"/>
                    <a:pt x="1" y="286"/>
                    <a:pt x="1" y="632"/>
                  </a:cubicBezTo>
                  <a:cubicBezTo>
                    <a:pt x="1" y="965"/>
                    <a:pt x="286" y="1251"/>
                    <a:pt x="632" y="1251"/>
                  </a:cubicBezTo>
                  <a:cubicBezTo>
                    <a:pt x="965" y="1251"/>
                    <a:pt x="1251" y="965"/>
                    <a:pt x="1251" y="632"/>
                  </a:cubicBezTo>
                  <a:cubicBezTo>
                    <a:pt x="1251" y="282"/>
                    <a:pt x="976" y="0"/>
                    <a:pt x="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grpSp>
        <p:nvGrpSpPr>
          <p:cNvPr id="1094" name="Google Shape;1094;p50"/>
          <p:cNvGrpSpPr/>
          <p:nvPr/>
        </p:nvGrpSpPr>
        <p:grpSpPr>
          <a:xfrm rot="10800000" flipH="1">
            <a:off x="-550427" y="-768825"/>
            <a:ext cx="2527665" cy="2616381"/>
            <a:chOff x="5556925" y="2802275"/>
            <a:chExt cx="757875" cy="784475"/>
          </a:xfrm>
        </p:grpSpPr>
        <p:sp>
          <p:nvSpPr>
            <p:cNvPr id="1095" name="Google Shape;1095;p50"/>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6" name="Google Shape;1096;p50"/>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7" name="Google Shape;1097;p50"/>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8" name="Google Shape;1098;p50"/>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099" name="Google Shape;1099;p50"/>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0" name="Google Shape;1100;p50"/>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1" name="Google Shape;1101;p50"/>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2" name="Google Shape;1102;p50"/>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3" name="Google Shape;1103;p50"/>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4" name="Google Shape;1104;p50"/>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5" name="Google Shape;1105;p50"/>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6" name="Google Shape;1106;p50"/>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7" name="Google Shape;1107;p50"/>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8" name="Google Shape;1108;p50"/>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09" name="Google Shape;1109;p50"/>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0" name="Google Shape;1110;p50"/>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1" name="Google Shape;1111;p50"/>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2" name="Google Shape;1112;p50"/>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3" name="Google Shape;1113;p50"/>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4" name="Google Shape;1114;p50"/>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115" name="Google Shape;1115;p50"/>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69" name="Title 3">
            <a:extLst>
              <a:ext uri="{FF2B5EF4-FFF2-40B4-BE49-F238E27FC236}">
                <a16:creationId xmlns:a16="http://schemas.microsoft.com/office/drawing/2014/main" id="{61B3D211-AD12-9377-CA47-7BDB634DD236}"/>
              </a:ext>
            </a:extLst>
          </p:cNvPr>
          <p:cNvSpPr txBox="1">
            <a:spLocks/>
          </p:cNvSpPr>
          <p:nvPr/>
        </p:nvSpPr>
        <p:spPr>
          <a:xfrm>
            <a:off x="423516" y="1857997"/>
            <a:ext cx="8198257" cy="129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solidFill>
                  <a:schemeClr val="tx2">
                    <a:lumMod val="50000"/>
                  </a:schemeClr>
                </a:solidFill>
                <a:latin typeface="Times New Roman" panose="02020603050405020304" pitchFamily="18" charset="0"/>
                <a:cs typeface="Times New Roman" panose="02020603050405020304" pitchFamily="18" charset="0"/>
              </a:rPr>
              <a:t>Cảm ơn các bạn đã lắng nghe</a:t>
            </a:r>
            <a:r>
              <a:rPr lang="en-US" sz="6600" b="1"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75812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53"/>
                                        </p:tgtEl>
                                        <p:attrNameLst>
                                          <p:attrName>style.visibility</p:attrName>
                                        </p:attrNameLst>
                                      </p:cBhvr>
                                      <p:to>
                                        <p:strVal val="visible"/>
                                      </p:to>
                                    </p:set>
                                    <p:anim calcmode="lin" valueType="num">
                                      <p:cBhvr>
                                        <p:cTn id="12" dur="500" fill="hold"/>
                                        <p:tgtEl>
                                          <p:spTgt spid="1053"/>
                                        </p:tgtEl>
                                        <p:attrNameLst>
                                          <p:attrName>ppt_w</p:attrName>
                                        </p:attrNameLst>
                                      </p:cBhvr>
                                      <p:tavLst>
                                        <p:tav tm="0">
                                          <p:val>
                                            <p:fltVal val="0"/>
                                          </p:val>
                                        </p:tav>
                                        <p:tav tm="100000">
                                          <p:val>
                                            <p:strVal val="#ppt_w"/>
                                          </p:val>
                                        </p:tav>
                                      </p:tavLst>
                                    </p:anim>
                                    <p:anim calcmode="lin" valueType="num">
                                      <p:cBhvr>
                                        <p:cTn id="13" dur="500" fill="hold"/>
                                        <p:tgtEl>
                                          <p:spTgt spid="1053"/>
                                        </p:tgtEl>
                                        <p:attrNameLst>
                                          <p:attrName>ppt_h</p:attrName>
                                        </p:attrNameLst>
                                      </p:cBhvr>
                                      <p:tavLst>
                                        <p:tav tm="0">
                                          <p:val>
                                            <p:fltVal val="0"/>
                                          </p:val>
                                        </p:tav>
                                        <p:tav tm="100000">
                                          <p:val>
                                            <p:strVal val="#ppt_h"/>
                                          </p:val>
                                        </p:tav>
                                      </p:tavLst>
                                    </p:anim>
                                    <p:animEffect transition="in" filter="fade">
                                      <p:cBhvr>
                                        <p:cTn id="14" dur="500"/>
                                        <p:tgtEl>
                                          <p:spTgt spid="10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54"/>
                                        </p:tgtEl>
                                        <p:attrNameLst>
                                          <p:attrName>style.visibility</p:attrName>
                                        </p:attrNameLst>
                                      </p:cBhvr>
                                      <p:to>
                                        <p:strVal val="visible"/>
                                      </p:to>
                                    </p:set>
                                    <p:anim calcmode="lin" valueType="num">
                                      <p:cBhvr>
                                        <p:cTn id="17" dur="500" fill="hold"/>
                                        <p:tgtEl>
                                          <p:spTgt spid="1054"/>
                                        </p:tgtEl>
                                        <p:attrNameLst>
                                          <p:attrName>ppt_w</p:attrName>
                                        </p:attrNameLst>
                                      </p:cBhvr>
                                      <p:tavLst>
                                        <p:tav tm="0">
                                          <p:val>
                                            <p:fltVal val="0"/>
                                          </p:val>
                                        </p:tav>
                                        <p:tav tm="100000">
                                          <p:val>
                                            <p:strVal val="#ppt_w"/>
                                          </p:val>
                                        </p:tav>
                                      </p:tavLst>
                                    </p:anim>
                                    <p:anim calcmode="lin" valueType="num">
                                      <p:cBhvr>
                                        <p:cTn id="18" dur="500" fill="hold"/>
                                        <p:tgtEl>
                                          <p:spTgt spid="1054"/>
                                        </p:tgtEl>
                                        <p:attrNameLst>
                                          <p:attrName>ppt_h</p:attrName>
                                        </p:attrNameLst>
                                      </p:cBhvr>
                                      <p:tavLst>
                                        <p:tav tm="0">
                                          <p:val>
                                            <p:fltVal val="0"/>
                                          </p:val>
                                        </p:tav>
                                        <p:tav tm="100000">
                                          <p:val>
                                            <p:strVal val="#ppt_h"/>
                                          </p:val>
                                        </p:tav>
                                      </p:tavLst>
                                    </p:anim>
                                    <p:animEffect transition="in" filter="fade">
                                      <p:cBhvr>
                                        <p:cTn id="19" dur="500"/>
                                        <p:tgtEl>
                                          <p:spTgt spid="1054"/>
                                        </p:tgtEl>
                                      </p:cBhvr>
                                    </p:animEffect>
                                  </p:childTnLst>
                                </p:cTn>
                              </p:par>
                              <p:par>
                                <p:cTn id="20" presetID="53" presetClass="entr" presetSubtype="16" fill="hold" nodeType="withEffect">
                                  <p:stCondLst>
                                    <p:cond delay="0"/>
                                  </p:stCondLst>
                                  <p:childTnLst>
                                    <p:set>
                                      <p:cBhvr>
                                        <p:cTn id="21" dur="1" fill="hold">
                                          <p:stCondLst>
                                            <p:cond delay="0"/>
                                          </p:stCondLst>
                                        </p:cTn>
                                        <p:tgtEl>
                                          <p:spTgt spid="1055"/>
                                        </p:tgtEl>
                                        <p:attrNameLst>
                                          <p:attrName>style.visibility</p:attrName>
                                        </p:attrNameLst>
                                      </p:cBhvr>
                                      <p:to>
                                        <p:strVal val="visible"/>
                                      </p:to>
                                    </p:set>
                                    <p:anim calcmode="lin" valueType="num">
                                      <p:cBhvr>
                                        <p:cTn id="22" dur="500" fill="hold"/>
                                        <p:tgtEl>
                                          <p:spTgt spid="1055"/>
                                        </p:tgtEl>
                                        <p:attrNameLst>
                                          <p:attrName>ppt_w</p:attrName>
                                        </p:attrNameLst>
                                      </p:cBhvr>
                                      <p:tavLst>
                                        <p:tav tm="0">
                                          <p:val>
                                            <p:fltVal val="0"/>
                                          </p:val>
                                        </p:tav>
                                        <p:tav tm="100000">
                                          <p:val>
                                            <p:strVal val="#ppt_w"/>
                                          </p:val>
                                        </p:tav>
                                      </p:tavLst>
                                    </p:anim>
                                    <p:anim calcmode="lin" valueType="num">
                                      <p:cBhvr>
                                        <p:cTn id="23" dur="500" fill="hold"/>
                                        <p:tgtEl>
                                          <p:spTgt spid="1055"/>
                                        </p:tgtEl>
                                        <p:attrNameLst>
                                          <p:attrName>ppt_h</p:attrName>
                                        </p:attrNameLst>
                                      </p:cBhvr>
                                      <p:tavLst>
                                        <p:tav tm="0">
                                          <p:val>
                                            <p:fltVal val="0"/>
                                          </p:val>
                                        </p:tav>
                                        <p:tav tm="100000">
                                          <p:val>
                                            <p:strVal val="#ppt_h"/>
                                          </p:val>
                                        </p:tav>
                                      </p:tavLst>
                                    </p:anim>
                                    <p:animEffect transition="in" filter="fade">
                                      <p:cBhvr>
                                        <p:cTn id="24" dur="500"/>
                                        <p:tgtEl>
                                          <p:spTgt spid="1055"/>
                                        </p:tgtEl>
                                      </p:cBhvr>
                                    </p:animEffect>
                                  </p:childTnLst>
                                </p:cTn>
                              </p:par>
                              <p:par>
                                <p:cTn id="25" presetID="53" presetClass="entr" presetSubtype="16" fill="hold" nodeType="withEffect">
                                  <p:stCondLst>
                                    <p:cond delay="0"/>
                                  </p:stCondLst>
                                  <p:childTnLst>
                                    <p:set>
                                      <p:cBhvr>
                                        <p:cTn id="26" dur="1" fill="hold">
                                          <p:stCondLst>
                                            <p:cond delay="0"/>
                                          </p:stCondLst>
                                        </p:cTn>
                                        <p:tgtEl>
                                          <p:spTgt spid="1058"/>
                                        </p:tgtEl>
                                        <p:attrNameLst>
                                          <p:attrName>style.visibility</p:attrName>
                                        </p:attrNameLst>
                                      </p:cBhvr>
                                      <p:to>
                                        <p:strVal val="visible"/>
                                      </p:to>
                                    </p:set>
                                    <p:anim calcmode="lin" valueType="num">
                                      <p:cBhvr>
                                        <p:cTn id="27" dur="500" fill="hold"/>
                                        <p:tgtEl>
                                          <p:spTgt spid="1058"/>
                                        </p:tgtEl>
                                        <p:attrNameLst>
                                          <p:attrName>ppt_w</p:attrName>
                                        </p:attrNameLst>
                                      </p:cBhvr>
                                      <p:tavLst>
                                        <p:tav tm="0">
                                          <p:val>
                                            <p:fltVal val="0"/>
                                          </p:val>
                                        </p:tav>
                                        <p:tav tm="100000">
                                          <p:val>
                                            <p:strVal val="#ppt_w"/>
                                          </p:val>
                                        </p:tav>
                                      </p:tavLst>
                                    </p:anim>
                                    <p:anim calcmode="lin" valueType="num">
                                      <p:cBhvr>
                                        <p:cTn id="28" dur="500" fill="hold"/>
                                        <p:tgtEl>
                                          <p:spTgt spid="1058"/>
                                        </p:tgtEl>
                                        <p:attrNameLst>
                                          <p:attrName>ppt_h</p:attrName>
                                        </p:attrNameLst>
                                      </p:cBhvr>
                                      <p:tavLst>
                                        <p:tav tm="0">
                                          <p:val>
                                            <p:fltVal val="0"/>
                                          </p:val>
                                        </p:tav>
                                        <p:tav tm="100000">
                                          <p:val>
                                            <p:strVal val="#ppt_h"/>
                                          </p:val>
                                        </p:tav>
                                      </p:tavLst>
                                    </p:anim>
                                    <p:animEffect transition="in" filter="fade">
                                      <p:cBhvr>
                                        <p:cTn id="29" dur="500"/>
                                        <p:tgtEl>
                                          <p:spTgt spid="1058"/>
                                        </p:tgtEl>
                                      </p:cBhvr>
                                    </p:animEffect>
                                  </p:childTnLst>
                                </p:cTn>
                              </p:par>
                              <p:par>
                                <p:cTn id="30" presetID="53" presetClass="entr" presetSubtype="16" fill="hold" nodeType="withEffect">
                                  <p:stCondLst>
                                    <p:cond delay="0"/>
                                  </p:stCondLst>
                                  <p:childTnLst>
                                    <p:set>
                                      <p:cBhvr>
                                        <p:cTn id="31" dur="1" fill="hold">
                                          <p:stCondLst>
                                            <p:cond delay="0"/>
                                          </p:stCondLst>
                                        </p:cTn>
                                        <p:tgtEl>
                                          <p:spTgt spid="1061"/>
                                        </p:tgtEl>
                                        <p:attrNameLst>
                                          <p:attrName>style.visibility</p:attrName>
                                        </p:attrNameLst>
                                      </p:cBhvr>
                                      <p:to>
                                        <p:strVal val="visible"/>
                                      </p:to>
                                    </p:set>
                                    <p:anim calcmode="lin" valueType="num">
                                      <p:cBhvr>
                                        <p:cTn id="32" dur="500" fill="hold"/>
                                        <p:tgtEl>
                                          <p:spTgt spid="1061"/>
                                        </p:tgtEl>
                                        <p:attrNameLst>
                                          <p:attrName>ppt_w</p:attrName>
                                        </p:attrNameLst>
                                      </p:cBhvr>
                                      <p:tavLst>
                                        <p:tav tm="0">
                                          <p:val>
                                            <p:fltVal val="0"/>
                                          </p:val>
                                        </p:tav>
                                        <p:tav tm="100000">
                                          <p:val>
                                            <p:strVal val="#ppt_w"/>
                                          </p:val>
                                        </p:tav>
                                      </p:tavLst>
                                    </p:anim>
                                    <p:anim calcmode="lin" valueType="num">
                                      <p:cBhvr>
                                        <p:cTn id="33" dur="500" fill="hold"/>
                                        <p:tgtEl>
                                          <p:spTgt spid="1061"/>
                                        </p:tgtEl>
                                        <p:attrNameLst>
                                          <p:attrName>ppt_h</p:attrName>
                                        </p:attrNameLst>
                                      </p:cBhvr>
                                      <p:tavLst>
                                        <p:tav tm="0">
                                          <p:val>
                                            <p:fltVal val="0"/>
                                          </p:val>
                                        </p:tav>
                                        <p:tav tm="100000">
                                          <p:val>
                                            <p:strVal val="#ppt_h"/>
                                          </p:val>
                                        </p:tav>
                                      </p:tavLst>
                                    </p:anim>
                                    <p:animEffect transition="in" filter="fade">
                                      <p:cBhvr>
                                        <p:cTn id="34" dur="500"/>
                                        <p:tgtEl>
                                          <p:spTgt spid="1061"/>
                                        </p:tgtEl>
                                      </p:cBhvr>
                                    </p:animEffect>
                                  </p:childTnLst>
                                </p:cTn>
                              </p:par>
                              <p:par>
                                <p:cTn id="35" presetID="53" presetClass="entr" presetSubtype="16" fill="hold" nodeType="withEffect">
                                  <p:stCondLst>
                                    <p:cond delay="0"/>
                                  </p:stCondLst>
                                  <p:childTnLst>
                                    <p:set>
                                      <p:cBhvr>
                                        <p:cTn id="36" dur="1" fill="hold">
                                          <p:stCondLst>
                                            <p:cond delay="0"/>
                                          </p:stCondLst>
                                        </p:cTn>
                                        <p:tgtEl>
                                          <p:spTgt spid="1094"/>
                                        </p:tgtEl>
                                        <p:attrNameLst>
                                          <p:attrName>style.visibility</p:attrName>
                                        </p:attrNameLst>
                                      </p:cBhvr>
                                      <p:to>
                                        <p:strVal val="visible"/>
                                      </p:to>
                                    </p:set>
                                    <p:anim calcmode="lin" valueType="num">
                                      <p:cBhvr>
                                        <p:cTn id="37" dur="500" fill="hold"/>
                                        <p:tgtEl>
                                          <p:spTgt spid="1094"/>
                                        </p:tgtEl>
                                        <p:attrNameLst>
                                          <p:attrName>ppt_w</p:attrName>
                                        </p:attrNameLst>
                                      </p:cBhvr>
                                      <p:tavLst>
                                        <p:tav tm="0">
                                          <p:val>
                                            <p:fltVal val="0"/>
                                          </p:val>
                                        </p:tav>
                                        <p:tav tm="100000">
                                          <p:val>
                                            <p:strVal val="#ppt_w"/>
                                          </p:val>
                                        </p:tav>
                                      </p:tavLst>
                                    </p:anim>
                                    <p:anim calcmode="lin" valueType="num">
                                      <p:cBhvr>
                                        <p:cTn id="38" dur="500" fill="hold"/>
                                        <p:tgtEl>
                                          <p:spTgt spid="1094"/>
                                        </p:tgtEl>
                                        <p:attrNameLst>
                                          <p:attrName>ppt_h</p:attrName>
                                        </p:attrNameLst>
                                      </p:cBhvr>
                                      <p:tavLst>
                                        <p:tav tm="0">
                                          <p:val>
                                            <p:fltVal val="0"/>
                                          </p:val>
                                        </p:tav>
                                        <p:tav tm="100000">
                                          <p:val>
                                            <p:strVal val="#ppt_h"/>
                                          </p:val>
                                        </p:tav>
                                      </p:tavLst>
                                    </p:anim>
                                    <p:animEffect transition="in" filter="fade">
                                      <p:cBhvr>
                                        <p:cTn id="39" dur="500"/>
                                        <p:tgtEl>
                                          <p:spTgt spid="109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053" grpId="0" animBg="1"/>
      <p:bldP spid="1054" grpId="0" animBg="1"/>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84873" y="1248311"/>
            <a:ext cx="8396058" cy="1275734"/>
          </a:xfrm>
          <a:prstGeom prst="rect">
            <a:avLst/>
          </a:prstGeom>
          <a:noFill/>
        </p:spPr>
        <p:txBody>
          <a:bodyPr wrap="square">
            <a:spAutoFit/>
          </a:bodyPr>
          <a:lstStyle/>
          <a:p>
            <a:pPr algn="just">
              <a:lnSpc>
                <a:spcPct val="120000"/>
              </a:lnSpc>
            </a:pPr>
            <a:r>
              <a:rPr lang="vi-VN" sz="2200" b="1" dirty="0" err="1">
                <a:solidFill>
                  <a:schemeClr val="tx2">
                    <a:lumMod val="50000"/>
                  </a:schemeClr>
                </a:solidFill>
                <a:latin typeface="Times New Roman" panose="02020603050405020304" pitchFamily="18" charset="0"/>
                <a:cs typeface="Times New Roman" panose="02020603050405020304" pitchFamily="18" charset="0"/>
              </a:rPr>
              <a:t>Hydrogen</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halide</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hợp</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chất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của</a:t>
            </a:r>
            <a:r>
              <a:rPr lang="vi-VN" sz="2200" dirty="0">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hydrogen</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với</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b="1" dirty="0" err="1">
                <a:solidFill>
                  <a:schemeClr val="tx2">
                    <a:lumMod val="50000"/>
                  </a:schemeClr>
                </a:solidFill>
                <a:latin typeface="Times New Roman" panose="02020603050405020304" pitchFamily="18" charset="0"/>
                <a:cs typeface="Times New Roman" panose="02020603050405020304" pitchFamily="18" charset="0"/>
              </a:rPr>
              <a:t>halogen</a:t>
            </a:r>
            <a:r>
              <a:rPr lang="vi-VN" sz="2200" dirty="0">
                <a:latin typeface="Times New Roman" panose="02020603050405020304" pitchFamily="18" charset="0"/>
                <a:cs typeface="Times New Roman" panose="02020603050405020304" pitchFamily="18" charset="0"/>
              </a:rPr>
              <a:t>, công </a:t>
            </a:r>
            <a:r>
              <a:rPr lang="vi-VN" sz="2200" dirty="0" err="1">
                <a:latin typeface="Times New Roman" panose="02020603050405020304" pitchFamily="18" charset="0"/>
                <a:cs typeface="Times New Roman" panose="02020603050405020304" pitchFamily="18" charset="0"/>
              </a:rPr>
              <a:t>thức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tổng</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quát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b="1" dirty="0">
                <a:solidFill>
                  <a:schemeClr val="tx2">
                    <a:lumMod val="50000"/>
                  </a:schemeClr>
                </a:solidFill>
                <a:latin typeface="Times New Roman" panose="02020603050405020304" pitchFamily="18" charset="0"/>
                <a:cs typeface="Times New Roman" panose="02020603050405020304" pitchFamily="18" charset="0"/>
              </a:rPr>
              <a:t>HX</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với</a:t>
            </a:r>
            <a:r>
              <a:rPr lang="vi-VN" sz="2200" dirty="0">
                <a:latin typeface="Times New Roman" panose="02020603050405020304" pitchFamily="18" charset="0"/>
                <a:cs typeface="Times New Roman" panose="02020603050405020304" pitchFamily="18" charset="0"/>
              </a:rPr>
              <a:t> X </a:t>
            </a:r>
            <a:r>
              <a:rPr lang="vi-VN" sz="2200" dirty="0" err="1">
                <a:latin typeface="Times New Roman" panose="02020603050405020304" pitchFamily="18" charset="0"/>
                <a:cs typeface="Times New Roman" panose="02020603050405020304" pitchFamily="18" charset="0"/>
              </a:rPr>
              <a:t>là</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halogen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Hậu</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tố</a:t>
            </a:r>
            <a:r>
              <a:rPr lang="vi-VN" sz="2200" dirty="0">
                <a:latin typeface="Times New Roman" panose="02020603050405020304" pitchFamily="18" charset="0"/>
                <a:cs typeface="Times New Roman" panose="02020603050405020304" pitchFamily="18" charset="0"/>
              </a:rPr>
              <a:t> </a:t>
            </a:r>
            <a:r>
              <a:rPr lang="vi-VN" sz="2200" b="1" dirty="0">
                <a:solidFill>
                  <a:schemeClr val="tx2">
                    <a:lumMod val="50000"/>
                  </a:schemeClr>
                </a:solidFill>
                <a:latin typeface="Times New Roman" panose="02020603050405020304" pitchFamily="18" charset="0"/>
                <a:cs typeface="Times New Roman" panose="02020603050405020304" pitchFamily="18" charset="0"/>
              </a:rPr>
              <a:t>“</a:t>
            </a:r>
            <a:r>
              <a:rPr lang="vi-VN" sz="2200" b="1" dirty="0" err="1">
                <a:solidFill>
                  <a:schemeClr val="tx2">
                    <a:lumMod val="50000"/>
                  </a:schemeClr>
                </a:solidFill>
                <a:latin typeface="Times New Roman" panose="02020603050405020304" pitchFamily="18" charset="0"/>
                <a:cs typeface="Times New Roman" panose="02020603050405020304" pitchFamily="18" charset="0"/>
              </a:rPr>
              <a:t>ide</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trong </a:t>
            </a:r>
            <a:r>
              <a:rPr lang="vi-VN" sz="2200" dirty="0" err="1">
                <a:latin typeface="Times New Roman" panose="02020603050405020304" pitchFamily="18" charset="0"/>
                <a:cs typeface="Times New Roman" panose="02020603050405020304" pitchFamily="18" charset="0"/>
              </a:rPr>
              <a:t>hydrogen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halide</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thay </a:t>
            </a:r>
            <a:r>
              <a:rPr lang="vi-VN" sz="2200" dirty="0" err="1">
                <a:latin typeface="Times New Roman" panose="02020603050405020304" pitchFamily="18" charset="0"/>
                <a:cs typeface="Times New Roman" panose="02020603050405020304" pitchFamily="18" charset="0"/>
              </a:rPr>
              <a:t>thế</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từ</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hậu</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tố</a:t>
            </a:r>
            <a:r>
              <a:rPr lang="vi-VN" sz="2200" dirty="0">
                <a:latin typeface="Times New Roman" panose="02020603050405020304" pitchFamily="18" charset="0"/>
                <a:cs typeface="Times New Roman" panose="02020603050405020304" pitchFamily="18" charset="0"/>
              </a:rPr>
              <a:t> </a:t>
            </a:r>
            <a:r>
              <a:rPr lang="vi-VN" sz="2200" b="1" dirty="0">
                <a:solidFill>
                  <a:schemeClr val="tx2">
                    <a:lumMod val="50000"/>
                  </a:schemeClr>
                </a:solidFill>
                <a:latin typeface="Times New Roman" panose="02020603050405020304" pitchFamily="18" charset="0"/>
                <a:cs typeface="Times New Roman" panose="02020603050405020304" pitchFamily="18" charset="0"/>
              </a:rPr>
              <a:t>“</a:t>
            </a:r>
            <a:r>
              <a:rPr lang="vi-VN" sz="2200" b="1" dirty="0" err="1">
                <a:solidFill>
                  <a:schemeClr val="tx2">
                    <a:lumMod val="50000"/>
                  </a:schemeClr>
                </a:solidFill>
                <a:latin typeface="Times New Roman" panose="02020603050405020304" pitchFamily="18" charset="0"/>
                <a:cs typeface="Times New Roman" panose="02020603050405020304" pitchFamily="18" charset="0"/>
              </a:rPr>
              <a:t>ine</a:t>
            </a:r>
            <a:r>
              <a:rPr lang="vi-VN" sz="2200" b="1" dirty="0">
                <a:solidFill>
                  <a:schemeClr val="tx2">
                    <a:lumMod val="50000"/>
                  </a:schemeClr>
                </a:solidFill>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của</a:t>
            </a:r>
            <a:r>
              <a:rPr lang="vi-VN" sz="2200" dirty="0">
                <a:latin typeface="Times New Roman" panose="02020603050405020304" pitchFamily="18" charset="0"/>
                <a:cs typeface="Times New Roman" panose="02020603050405020304" pitchFamily="18" charset="0"/>
              </a:rPr>
              <a:t> tên </a:t>
            </a:r>
            <a:r>
              <a:rPr lang="vi-VN" sz="2200" dirty="0" err="1">
                <a:latin typeface="Times New Roman" panose="02020603050405020304" pitchFamily="18" charset="0"/>
                <a:cs typeface="Times New Roman" panose="02020603050405020304" pitchFamily="18" charset="0"/>
              </a:rPr>
              <a:t>halogen</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pic>
        <p:nvPicPr>
          <p:cNvPr id="2050" name="Picture 2" descr="Aqueous hydrogen halides">
            <a:extLst>
              <a:ext uri="{FF2B5EF4-FFF2-40B4-BE49-F238E27FC236}">
                <a16:creationId xmlns:a16="http://schemas.microsoft.com/office/drawing/2014/main" id="{FF30A20C-94CF-F748-F2B7-21C358853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830" y="2331164"/>
            <a:ext cx="1905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con&#10;&#10;Description automatically generated">
            <a:extLst>
              <a:ext uri="{FF2B5EF4-FFF2-40B4-BE49-F238E27FC236}">
                <a16:creationId xmlns:a16="http://schemas.microsoft.com/office/drawing/2014/main" id="{5DD8185B-801F-B403-82DE-F4DAE2170733}"/>
              </a:ext>
            </a:extLst>
          </p:cNvPr>
          <p:cNvPicPr>
            <a:picLocks noChangeAspect="1"/>
          </p:cNvPicPr>
          <p:nvPr/>
        </p:nvPicPr>
        <p:blipFill>
          <a:blip r:embed="rId4"/>
          <a:stretch>
            <a:fillRect/>
          </a:stretch>
        </p:blipFill>
        <p:spPr>
          <a:xfrm>
            <a:off x="2122967" y="2414721"/>
            <a:ext cx="2595769" cy="2595769"/>
          </a:xfrm>
          <a:prstGeom prst="rect">
            <a:avLst/>
          </a:prstGeom>
        </p:spPr>
      </p:pic>
      <p:grpSp>
        <p:nvGrpSpPr>
          <p:cNvPr id="84" name="Google Shape;288;p19">
            <a:extLst>
              <a:ext uri="{FF2B5EF4-FFF2-40B4-BE49-F238E27FC236}">
                <a16:creationId xmlns:a16="http://schemas.microsoft.com/office/drawing/2014/main" id="{2A024BC5-4484-9B0E-E01B-9BAE6EEC65A9}"/>
              </a:ext>
            </a:extLst>
          </p:cNvPr>
          <p:cNvGrpSpPr/>
          <p:nvPr/>
        </p:nvGrpSpPr>
        <p:grpSpPr>
          <a:xfrm>
            <a:off x="197227" y="4258328"/>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941614" y="4424907"/>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438661" y="139598"/>
            <a:ext cx="8428601" cy="615600"/>
            <a:chOff x="438661" y="139598"/>
            <a:chExt cx="8428601" cy="615600"/>
          </a:xfrm>
        </p:grpSpPr>
        <p:sp>
          <p:nvSpPr>
            <p:cNvPr id="849" name="Google Shape;849;p46"/>
            <p:cNvSpPr/>
            <p:nvPr/>
          </p:nvSpPr>
          <p:spPr>
            <a:xfrm>
              <a:off x="438661" y="139598"/>
              <a:ext cx="8266677"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471204" y="223617"/>
              <a:ext cx="8396058" cy="430887"/>
            </a:xfrm>
            <a:prstGeom prst="rect">
              <a:avLst/>
            </a:prstGeom>
            <a:noFill/>
          </p:spPr>
          <p:txBody>
            <a:bodyPr wrap="square">
              <a:spAutoFit/>
            </a:bodyPr>
            <a:lstStyle/>
            <a:p>
              <a:r>
                <a:rPr lang="vi-VN" sz="2200" b="1" dirty="0" err="1">
                  <a:solidFill>
                    <a:schemeClr val="accent5"/>
                  </a:solidFill>
                  <a:latin typeface="Times New Roman" panose="02020603050405020304" pitchFamily="18" charset="0"/>
                  <a:cs typeface="Times New Roman" panose="02020603050405020304" pitchFamily="18" charset="0"/>
                </a:rPr>
                <a:t>Giải</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thích</a:t>
              </a:r>
              <a:r>
                <a:rPr lang="vi-VN" sz="2200" b="1" dirty="0">
                  <a:solidFill>
                    <a:schemeClr val="accent5"/>
                  </a:solidFill>
                  <a:latin typeface="Times New Roman" panose="02020603050405020304" pitchFamily="18" charset="0"/>
                  <a:cs typeface="Times New Roman" panose="02020603050405020304" pitchFamily="18" charset="0"/>
                </a:rPr>
                <a:t> xu </a:t>
              </a:r>
              <a:r>
                <a:rPr lang="vi-VN" sz="2200" b="1" dirty="0" err="1">
                  <a:solidFill>
                    <a:schemeClr val="accent5"/>
                  </a:solidFill>
                  <a:latin typeface="Times New Roman" panose="02020603050405020304" pitchFamily="18" charset="0"/>
                  <a:cs typeface="Times New Roman" panose="02020603050405020304" pitchFamily="18" charset="0"/>
                </a:rPr>
                <a:t>hướng</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biến</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đổi</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tính</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chất</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vật</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lí</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của</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hydrogen</a:t>
              </a:r>
              <a:r>
                <a:rPr lang="vi-VN" sz="2200" b="1" dirty="0">
                  <a:solidFill>
                    <a:schemeClr val="accent5"/>
                  </a:solidFill>
                  <a:latin typeface="Times New Roman" panose="02020603050405020304" pitchFamily="18" charset="0"/>
                  <a:cs typeface="Times New Roman" panose="02020603050405020304" pitchFamily="18" charset="0"/>
                </a:rPr>
                <a:t> </a:t>
              </a:r>
              <a:r>
                <a:rPr lang="vi-VN" sz="2200" b="1" dirty="0" err="1">
                  <a:solidFill>
                    <a:schemeClr val="accent5"/>
                  </a:solidFill>
                  <a:latin typeface="Times New Roman" panose="02020603050405020304" pitchFamily="18" charset="0"/>
                  <a:cs typeface="Times New Roman" panose="02020603050405020304" pitchFamily="18" charset="0"/>
                </a:rPr>
                <a:t>halide</a:t>
              </a:r>
              <a:endParaRPr lang="en-US" sz="2200" b="1" dirty="0">
                <a:solidFill>
                  <a:schemeClr val="accent5"/>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p:val>
                                            <p:fltVal val="0"/>
                                          </p:val>
                                        </p:tav>
                                        <p:tav tm="100000">
                                          <p:val>
                                            <p:strVal val="#ppt_w"/>
                                          </p:val>
                                        </p:tav>
                                      </p:tavLst>
                                    </p:anim>
                                    <p:anim calcmode="lin" valueType="num">
                                      <p:cBhvr>
                                        <p:cTn id="28" dur="500" fill="hold"/>
                                        <p:tgtEl>
                                          <p:spTgt spid="2050"/>
                                        </p:tgtEl>
                                        <p:attrNameLst>
                                          <p:attrName>ppt_h</p:attrName>
                                        </p:attrNameLst>
                                      </p:cBhvr>
                                      <p:tavLst>
                                        <p:tav tm="0">
                                          <p:val>
                                            <p:fltVal val="0"/>
                                          </p:val>
                                        </p:tav>
                                        <p:tav tm="100000">
                                          <p:val>
                                            <p:strVal val="#ppt_h"/>
                                          </p:val>
                                        </p:tav>
                                      </p:tavLst>
                                    </p:anim>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390319"/>
            <a:ext cx="5055605" cy="4572000"/>
            <a:chOff x="-196081" y="-1532183"/>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32183"/>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Times New Roman" panose="02020603050405020304" pitchFamily="18" charset="0"/>
                  <a:cs typeface="Times New Roman" panose="02020603050405020304" pitchFamily="18" charset="0"/>
                </a:rPr>
                <a:t>Thảo</a:t>
              </a:r>
              <a:r>
                <a:rPr lang="vi-VN" sz="3600" b="1" dirty="0">
                  <a:solidFill>
                    <a:schemeClr val="accent5"/>
                  </a:solidFill>
                  <a:latin typeface="Times New Roman" panose="02020603050405020304" pitchFamily="18" charset="0"/>
                  <a:cs typeface="Times New Roman" panose="02020603050405020304" pitchFamily="18" charset="0"/>
                </a:rPr>
                <a:t> </a:t>
              </a:r>
              <a:r>
                <a:rPr lang="vi-VN" sz="3600" b="1" dirty="0" err="1">
                  <a:solidFill>
                    <a:schemeClr val="accent5"/>
                  </a:solidFill>
                  <a:latin typeface="Times New Roman" panose="02020603050405020304" pitchFamily="18" charset="0"/>
                  <a:cs typeface="Times New Roman" panose="02020603050405020304" pitchFamily="18" charset="0"/>
                </a:rPr>
                <a:t>luận</a:t>
              </a:r>
              <a:endParaRPr lang="en-US" sz="3600" b="1" dirty="0">
                <a:solidFill>
                  <a:schemeClr val="accent5"/>
                </a:solidFill>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AE9C8154-CDF1-2054-5E87-014ED042CA2D}"/>
                </a:ext>
              </a:extLst>
            </p:cNvPr>
            <p:cNvPicPr>
              <a:picLocks noChangeAspect="1"/>
            </p:cNvPicPr>
            <p:nvPr/>
          </p:nvPicPr>
          <p:blipFill>
            <a:blip r:embed="rId4"/>
            <a:stretch>
              <a:fillRect/>
            </a:stretch>
          </p:blipFill>
          <p:spPr>
            <a:xfrm>
              <a:off x="732438" y="379624"/>
              <a:ext cx="706786" cy="706786"/>
            </a:xfrm>
            <a:prstGeom prst="rect">
              <a:avLst/>
            </a:prstGeom>
          </p:spPr>
        </p:pic>
      </p:grpSp>
      <p:grpSp>
        <p:nvGrpSpPr>
          <p:cNvPr id="18" name="Group 17">
            <a:extLst>
              <a:ext uri="{FF2B5EF4-FFF2-40B4-BE49-F238E27FC236}">
                <a16:creationId xmlns:a16="http://schemas.microsoft.com/office/drawing/2014/main" id="{4ED2355C-2471-C76A-4A5E-3C49A31E7675}"/>
              </a:ext>
            </a:extLst>
          </p:cNvPr>
          <p:cNvGrpSpPr/>
          <p:nvPr/>
        </p:nvGrpSpPr>
        <p:grpSpPr>
          <a:xfrm>
            <a:off x="256941" y="2119051"/>
            <a:ext cx="4071326" cy="2406810"/>
            <a:chOff x="89726" y="1707424"/>
            <a:chExt cx="4071326" cy="2406810"/>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9726" y="1707424"/>
              <a:ext cx="4071326" cy="2406810"/>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431709" y="2013260"/>
              <a:ext cx="3341436" cy="2088264"/>
            </a:xfrm>
            <a:prstGeom prst="rect">
              <a:avLst/>
            </a:prstGeom>
            <a:noFill/>
          </p:spPr>
          <p:txBody>
            <a:bodyPr wrap="square">
              <a:spAutoFit/>
            </a:bodyPr>
            <a:lstStyle/>
            <a:p>
              <a:pPr algn="just">
                <a:lnSpc>
                  <a:spcPct val="120000"/>
                </a:lnSpc>
              </a:pPr>
              <a:r>
                <a:rPr lang="en-US" sz="2200" b="1" dirty="0">
                  <a:solidFill>
                    <a:srgbClr val="FF0000"/>
                  </a:solidFill>
                  <a:latin typeface="Times New Roman" panose="02020603050405020304" pitchFamily="18" charset="0"/>
                  <a:cs typeface="Times New Roman" panose="02020603050405020304" pitchFamily="18" charset="0"/>
                </a:rPr>
                <a:t>1. </a:t>
              </a:r>
              <a:r>
                <a:rPr lang="vi-VN" sz="2200" dirty="0" err="1">
                  <a:solidFill>
                    <a:schemeClr val="tx1"/>
                  </a:solidFill>
                  <a:latin typeface="Times New Roman" panose="02020603050405020304" pitchFamily="18" charset="0"/>
                  <a:cs typeface="Times New Roman" panose="02020603050405020304" pitchFamily="18" charset="0"/>
                </a:rPr>
                <a:t>Dựa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vào</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Bảng</a:t>
              </a:r>
              <a:r>
                <a:rPr lang="vi-VN" sz="2200" dirty="0">
                  <a:solidFill>
                    <a:schemeClr val="tx1"/>
                  </a:solidFill>
                  <a:latin typeface="Times New Roman" panose="02020603050405020304" pitchFamily="18" charset="0"/>
                  <a:cs typeface="Times New Roman" panose="02020603050405020304" pitchFamily="18" charset="0"/>
                </a:rPr>
                <a:t> 18.1 </a:t>
              </a:r>
              <a:r>
                <a:rPr lang="vi-VN" sz="2200" dirty="0" err="1">
                  <a:solidFill>
                    <a:schemeClr val="tx1"/>
                  </a:solidFill>
                  <a:latin typeface="Times New Roman" panose="02020603050405020304" pitchFamily="18" charset="0"/>
                  <a:cs typeface="Times New Roman" panose="02020603050405020304" pitchFamily="18" charset="0"/>
                </a:rPr>
                <a:t>và</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Hình</a:t>
              </a:r>
              <a:r>
                <a:rPr lang="vi-VN" sz="2200" dirty="0">
                  <a:solidFill>
                    <a:schemeClr val="tx1"/>
                  </a:solidFill>
                  <a:latin typeface="Times New Roman" panose="02020603050405020304" pitchFamily="18" charset="0"/>
                  <a:cs typeface="Times New Roman" panose="02020603050405020304" pitchFamily="18" charset="0"/>
                </a:rPr>
                <a:t> 18.1, cho </a:t>
              </a:r>
              <a:r>
                <a:rPr lang="vi-VN" sz="2200" dirty="0" err="1">
                  <a:solidFill>
                    <a:schemeClr val="tx1"/>
                  </a:solidFill>
                  <a:latin typeface="Times New Roman" panose="02020603050405020304" pitchFamily="18" charset="0"/>
                  <a:cs typeface="Times New Roman" panose="02020603050405020304" pitchFamily="18" charset="0"/>
                </a:rPr>
                <a:t>biết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nhiệt</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độ</a:t>
              </a:r>
              <a:r>
                <a:rPr lang="vi-VN" sz="2200" dirty="0">
                  <a:solidFill>
                    <a:schemeClr val="tx1"/>
                  </a:solidFill>
                  <a:latin typeface="Times New Roman" panose="02020603050405020304" pitchFamily="18" charset="0"/>
                  <a:cs typeface="Times New Roman" panose="02020603050405020304" pitchFamily="18" charset="0"/>
                </a:rPr>
                <a:t> sôi </a:t>
              </a:r>
              <a:r>
                <a:rPr lang="vi-VN" sz="2200" dirty="0" err="1">
                  <a:solidFill>
                    <a:schemeClr val="tx1"/>
                  </a:solidFill>
                  <a:latin typeface="Times New Roman" panose="02020603050405020304" pitchFamily="18" charset="0"/>
                  <a:cs typeface="Times New Roman" panose="02020603050405020304" pitchFamily="18" charset="0"/>
                </a:rPr>
                <a:t>của</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các</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hydrogen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halide</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từ</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HCl</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đến</a:t>
              </a:r>
              <a:r>
                <a:rPr lang="vi-VN" sz="2200" dirty="0">
                  <a:solidFill>
                    <a:schemeClr val="tx1"/>
                  </a:solidFill>
                  <a:latin typeface="Times New Roman" panose="02020603050405020304" pitchFamily="18" charset="0"/>
                  <a:cs typeface="Times New Roman" panose="02020603050405020304" pitchFamily="18" charset="0"/>
                </a:rPr>
                <a:t> HI </a:t>
              </a:r>
              <a:r>
                <a:rPr lang="vi-VN" sz="2200" dirty="0" err="1">
                  <a:solidFill>
                    <a:schemeClr val="tx1"/>
                  </a:solidFill>
                  <a:latin typeface="Times New Roman" panose="02020603050405020304" pitchFamily="18" charset="0"/>
                  <a:cs typeface="Times New Roman" panose="02020603050405020304" pitchFamily="18" charset="0"/>
                </a:rPr>
                <a:t>biến</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đổi</a:t>
              </a:r>
              <a:r>
                <a:rPr lang="vi-VN" sz="2200" dirty="0">
                  <a:solidFill>
                    <a:schemeClr val="tx1"/>
                  </a:solidFill>
                  <a:latin typeface="Times New Roman" panose="02020603050405020304" pitchFamily="18" charset="0"/>
                  <a:cs typeface="Times New Roman" panose="02020603050405020304" pitchFamily="18" charset="0"/>
                </a:rPr>
                <a:t> như </a:t>
              </a:r>
              <a:r>
                <a:rPr lang="vi-VN" sz="2200" dirty="0" err="1">
                  <a:solidFill>
                    <a:schemeClr val="tx1"/>
                  </a:solidFill>
                  <a:latin typeface="Times New Roman" panose="02020603050405020304" pitchFamily="18" charset="0"/>
                  <a:cs typeface="Times New Roman" panose="02020603050405020304" pitchFamily="18" charset="0"/>
                </a:rPr>
                <a:t>thế</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nào</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Giải</a:t>
              </a:r>
              <a:r>
                <a:rPr lang="vi-VN" sz="2200" dirty="0">
                  <a:solidFill>
                    <a:schemeClr val="tx1"/>
                  </a:solidFill>
                  <a:latin typeface="Times New Roman" panose="02020603050405020304" pitchFamily="18" charset="0"/>
                  <a:cs typeface="Times New Roman" panose="02020603050405020304" pitchFamily="18" charset="0"/>
                </a:rPr>
                <a:t> </a:t>
              </a:r>
              <a:r>
                <a:rPr lang="vi-VN" sz="2200" dirty="0" err="1">
                  <a:solidFill>
                    <a:schemeClr val="tx1"/>
                  </a:solidFill>
                  <a:latin typeface="Times New Roman" panose="02020603050405020304" pitchFamily="18" charset="0"/>
                  <a:cs typeface="Times New Roman" panose="02020603050405020304" pitchFamily="18" charset="0"/>
                </a:rPr>
                <a:t>thích</a:t>
              </a:r>
              <a:r>
                <a:rPr lang="vi-VN" sz="220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0CD9CC46-326D-5859-57D2-3D9BBC8FA41E}"/>
              </a:ext>
            </a:extLst>
          </p:cNvPr>
          <p:cNvGrpSpPr/>
          <p:nvPr/>
        </p:nvGrpSpPr>
        <p:grpSpPr>
          <a:xfrm>
            <a:off x="4030326" y="772496"/>
            <a:ext cx="4856733" cy="2379473"/>
            <a:chOff x="914400" y="1210235"/>
            <a:chExt cx="6010835" cy="2944906"/>
          </a:xfrm>
        </p:grpSpPr>
        <p:pic>
          <p:nvPicPr>
            <p:cNvPr id="4" name="Picture 3">
              <a:extLst>
                <a:ext uri="{FF2B5EF4-FFF2-40B4-BE49-F238E27FC236}">
                  <a16:creationId xmlns:a16="http://schemas.microsoft.com/office/drawing/2014/main" id="{5C63882A-C848-573E-DD46-0ABB5DB37A27}"/>
                </a:ext>
              </a:extLst>
            </p:cNvPr>
            <p:cNvPicPr>
              <a:picLocks noChangeAspect="1"/>
            </p:cNvPicPr>
            <p:nvPr/>
          </p:nvPicPr>
          <p:blipFill rotWithShape="1">
            <a:blip r:embed="rId5"/>
            <a:srcRect l="801" t="3093" r="1650" b="3093"/>
            <a:stretch/>
          </p:blipFill>
          <p:spPr>
            <a:xfrm>
              <a:off x="1035423" y="1362692"/>
              <a:ext cx="5739233" cy="2631084"/>
            </a:xfrm>
            <a:prstGeom prst="rect">
              <a:avLst/>
            </a:prstGeom>
          </p:spPr>
        </p:pic>
        <p:sp>
          <p:nvSpPr>
            <p:cNvPr id="5" name="Rectangle 4">
              <a:extLst>
                <a:ext uri="{FF2B5EF4-FFF2-40B4-BE49-F238E27FC236}">
                  <a16:creationId xmlns:a16="http://schemas.microsoft.com/office/drawing/2014/main" id="{EBFC1B06-29A1-5DBB-D96D-FF2E61706DC7}"/>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endParaRPr>
            </a:p>
          </p:txBody>
        </p:sp>
      </p:grpSp>
      <p:grpSp>
        <p:nvGrpSpPr>
          <p:cNvPr id="22" name="Group 21">
            <a:extLst>
              <a:ext uri="{FF2B5EF4-FFF2-40B4-BE49-F238E27FC236}">
                <a16:creationId xmlns:a16="http://schemas.microsoft.com/office/drawing/2014/main" id="{6C84AC99-80B1-C5AD-0F8E-21C956A84FBF}"/>
              </a:ext>
            </a:extLst>
          </p:cNvPr>
          <p:cNvGrpSpPr/>
          <p:nvPr/>
        </p:nvGrpSpPr>
        <p:grpSpPr>
          <a:xfrm>
            <a:off x="4032358" y="3289257"/>
            <a:ext cx="2261886" cy="1758133"/>
            <a:chOff x="5228126" y="3385366"/>
            <a:chExt cx="2261886" cy="1758133"/>
          </a:xfrm>
        </p:grpSpPr>
        <p:pic>
          <p:nvPicPr>
            <p:cNvPr id="20" name="Picture 19">
              <a:extLst>
                <a:ext uri="{FF2B5EF4-FFF2-40B4-BE49-F238E27FC236}">
                  <a16:creationId xmlns:a16="http://schemas.microsoft.com/office/drawing/2014/main" id="{48CE17F3-8A54-E228-008D-9F53B9D5C4AE}"/>
                </a:ext>
              </a:extLst>
            </p:cNvPr>
            <p:cNvPicPr>
              <a:picLocks noChangeAspect="1"/>
            </p:cNvPicPr>
            <p:nvPr/>
          </p:nvPicPr>
          <p:blipFill rotWithShape="1">
            <a:blip r:embed="rId6"/>
            <a:srcRect l="6814"/>
            <a:stretch/>
          </p:blipFill>
          <p:spPr>
            <a:xfrm>
              <a:off x="5312076" y="3498500"/>
              <a:ext cx="2093986" cy="1531865"/>
            </a:xfrm>
            <a:prstGeom prst="rect">
              <a:avLst/>
            </a:prstGeom>
          </p:spPr>
        </p:pic>
        <p:sp>
          <p:nvSpPr>
            <p:cNvPr id="21" name="Rectangle 20">
              <a:extLst>
                <a:ext uri="{FF2B5EF4-FFF2-40B4-BE49-F238E27FC236}">
                  <a16:creationId xmlns:a16="http://schemas.microsoft.com/office/drawing/2014/main" id="{66DCBC33-E5A0-7D5E-4C60-65FF1A46D0D4}"/>
                </a:ext>
              </a:extLst>
            </p:cNvPr>
            <p:cNvSpPr/>
            <p:nvPr/>
          </p:nvSpPr>
          <p:spPr>
            <a:xfrm>
              <a:off x="5228126" y="3385366"/>
              <a:ext cx="2261886" cy="1758133"/>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7"/>
          <a:stretch>
            <a:fillRect/>
          </a:stretch>
        </p:blipFill>
        <p:spPr>
          <a:xfrm>
            <a:off x="6904672" y="3289257"/>
            <a:ext cx="1982387" cy="1982387"/>
          </a:xfrm>
          <a:prstGeom prst="rect">
            <a:avLst/>
          </a:prstGeom>
        </p:spPr>
      </p:pic>
    </p:spTree>
    <p:extLst>
      <p:ext uri="{BB962C8B-B14F-4D97-AF65-F5344CB8AC3E}">
        <p14:creationId xmlns:p14="http://schemas.microsoft.com/office/powerpoint/2010/main" val="1971779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ochemistry Lesson for High School by Slidesgo">
  <a:themeElements>
    <a:clrScheme name="Simple Light">
      <a:dk1>
        <a:srgbClr val="3B343B"/>
      </a:dk1>
      <a:lt1>
        <a:srgbClr val="364E82"/>
      </a:lt1>
      <a:dk2>
        <a:srgbClr val="6582B2"/>
      </a:dk2>
      <a:lt2>
        <a:srgbClr val="C2E1DA"/>
      </a:lt2>
      <a:accent1>
        <a:srgbClr val="FC4C4C"/>
      </a:accent1>
      <a:accent2>
        <a:srgbClr val="FC8782"/>
      </a:accent2>
      <a:accent3>
        <a:srgbClr val="E8C2C1"/>
      </a:accent3>
      <a:accent4>
        <a:srgbClr val="F8E8E1"/>
      </a:accent4>
      <a:accent5>
        <a:srgbClr val="FFFFFF"/>
      </a:accent5>
      <a:accent6>
        <a:srgbClr val="AACCC4"/>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3307</Words>
  <Application>Microsoft Macintosh PowerPoint</Application>
  <PresentationFormat>On-screen Show (16:9)</PresentationFormat>
  <Paragraphs>286</Paragraphs>
  <Slides>71</Slides>
  <Notes>31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Roboto</vt:lpstr>
      <vt:lpstr>Lexend Deca</vt:lpstr>
      <vt:lpstr>Arial</vt:lpstr>
      <vt:lpstr>Times New Roman</vt:lpstr>
      <vt:lpstr>Karla</vt:lpstr>
      <vt:lpstr>Cambria Math</vt:lpstr>
      <vt:lpstr>Calibri</vt:lpstr>
      <vt:lpstr>Biochemistry Lesson for High School by Slidesgo</vt:lpstr>
      <vt:lpstr>PowerPoint Presentation</vt:lpstr>
      <vt:lpstr>Bài 18: HYDROGEN HALIDE VÀ MỘT SỐ PHẢN ỨNG CỦA ION HALIDE </vt:lpstr>
      <vt:lpstr>PowerPoint Presentation</vt:lpstr>
      <vt:lpstr>Khởi Động</vt:lpstr>
      <vt:lpstr>Khởi Động</vt:lpstr>
      <vt:lpstr>PowerPoint Presentation</vt:lpstr>
      <vt:lpstr>TÍNH CHẤT VẬT LÍ CỦA HYDROGEN HALIDE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HYDROHALIC ACID</vt:lpstr>
      <vt:lpstr>PowerPoint Presentation</vt:lpstr>
      <vt:lpstr>PowerPoint Presentation</vt:lpstr>
      <vt:lpstr>PowerPoint Presentation</vt:lpstr>
      <vt:lpstr>PowerPoint Presentation</vt:lpstr>
      <vt:lpstr>PowerPoint Presentation</vt:lpstr>
      <vt:lpstr>PowerPoint Presentation</vt:lpstr>
      <vt:lpstr>Em hãy đề xuất cách bảo quản hydrofluoric acid trong phòng thí nghiệm.</vt:lpstr>
      <vt:lpstr>PowerPoint Presentation</vt:lpstr>
      <vt:lpstr>Trong dịch vị dạ dày của người có hydrochloric acid với nồng độ trong khoảng 10–4 – 10–3 mol/L, đóng vai trò quan trọng trong quá trình tiêu hoá, cùng với enzyme và sự co bóp của cơ dạ dày nhằm chuyển hoá thức ăn thành chất dinh dưỡng cho cơ thể dễ hấp thụ.</vt:lpstr>
      <vt:lpstr>TÍNH KHỬ CỦA CÁC HALIDE 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BIẾT HALIDE ION TRONG DUNG DỊCH</vt:lpstr>
      <vt:lpstr>PowerPoint Presentation</vt:lpstr>
      <vt:lpstr>PowerPoint Presentation</vt:lpstr>
      <vt:lpstr>VIDEO </vt:lpstr>
      <vt:lpstr>PowerPoint Presentation</vt:lpstr>
      <vt:lpstr>PowerPoint Presentation</vt:lpstr>
      <vt:lpstr>PowerPoint Presentation</vt:lpstr>
      <vt:lpstr>PowerPoint Presentation</vt:lpstr>
      <vt:lpstr>PowerPoint Presentation</vt:lpstr>
      <vt:lpstr>PowerPoint Presentation</vt:lpstr>
      <vt:lpstr>ỨNG DỤNG CỦA CÁC HYDROGEN HALIDE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Bệnh đau dạ dày sẽ gây ảnh hưởng xấu đến sức khoẻ con người, nguyên nhân chính là do căng thẳng kéo dài và các thói quen chưa hợp lí. Trong dịch vị dạ dày, khi HCl có nồng độ nhỏ hơn 10−4 M gây ra bệnh khó tiêu hoá, khi nồng độ lớn hơn 10−3 M, gây ra bệnh ợ chua. Thông thường, bên cạnh lời khuyên nghỉ ngơi và thay đổi các thói quen chưa hợp lí, bác sĩ chỉ định bệnh nhân mắc bệnh ợ chua sử dụng một số thuốc chứa NaHCO3 để điều trị. Giải thích tác dụng của thuốc chứa NaHCO3 .</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halide và một số phản ứng của ion halide</dc:title>
  <dc:creator>Admin</dc:creator>
  <cp:lastModifiedBy>178212</cp:lastModifiedBy>
  <cp:revision>40</cp:revision>
  <dcterms:modified xsi:type="dcterms:W3CDTF">2024-12-30T01:47:37Z</dcterms:modified>
</cp:coreProperties>
</file>