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2">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72FDF3-7AB3-429A-A113-90DEC99C5C03}" type="datetimeFigureOut">
              <a:rPr lang="en-US" smtClean="0"/>
              <a:t>12/14/2023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DBDEE5-44F0-4FCE-A374-91FCDEF9D1A5}" type="slidenum">
              <a:rPr lang="en-US" smtClean="0"/>
              <a:t>‹#›</a:t>
            </a:fld>
            <a:endParaRPr lang="en-US"/>
          </a:p>
        </p:txBody>
      </p:sp>
    </p:spTree>
    <p:extLst>
      <p:ext uri="{BB962C8B-B14F-4D97-AF65-F5344CB8AC3E}">
        <p14:creationId xmlns:p14="http://schemas.microsoft.com/office/powerpoint/2010/main" val="377353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990E08D-4DE3-4C78-B3DB-89937BDC6428}"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159484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CCEFA-1C2D-41FA-ABA7-7F269DC455A9}"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276327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37161F-B066-43A5-BEFB-B391437CA1A9}"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29327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A99388-F025-49AD-AD6C-A24290197EFD}"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184358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F73148-9A56-42A2-B5D9-F2DB18712398}" type="datetime1">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175415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987ACE-8838-483C-BFBF-A90C590749C6}" type="datetime1">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181770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2EB604-F2E8-4DE9-BCB7-A8696ACCE8A7}" type="datetime1">
              <a:rPr lang="en-US" smtClean="0"/>
              <a:t>12/14/2023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240707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6B79BE-BD5F-4082-8A33-0B7F6245C603}" type="datetime1">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268605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BBFCD-996E-4FDF-A43C-BDE6373C8771}" type="datetime1">
              <a:rPr lang="en-US" smtClean="0"/>
              <a:t>12/14/2023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230312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A09EFB-7E62-4203-BF2E-80225AA71C61}" type="datetime1">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73109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0BD2D0-2A88-423F-9D44-35B5DC34F8FB}" type="datetime1">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B8D10-4E31-4E88-906B-B882CEF4D8C0}" type="slidenum">
              <a:rPr lang="en-US" smtClean="0"/>
              <a:t>‹#›</a:t>
            </a:fld>
            <a:endParaRPr lang="en-US"/>
          </a:p>
        </p:txBody>
      </p:sp>
    </p:spTree>
    <p:extLst>
      <p:ext uri="{BB962C8B-B14F-4D97-AF65-F5344CB8AC3E}">
        <p14:creationId xmlns:p14="http://schemas.microsoft.com/office/powerpoint/2010/main" val="592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C6F31-2CEA-43BF-8DF0-7562B660288F}" type="datetime1">
              <a:rPr lang="en-US" smtClean="0"/>
              <a:t>12/14/2023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B8D10-4E31-4E88-906B-B882CEF4D8C0}" type="slidenum">
              <a:rPr lang="en-US" smtClean="0"/>
              <a:t>‹#›</a:t>
            </a:fld>
            <a:endParaRPr lang="en-US"/>
          </a:p>
        </p:txBody>
      </p:sp>
    </p:spTree>
    <p:extLst>
      <p:ext uri="{BB962C8B-B14F-4D97-AF65-F5344CB8AC3E}">
        <p14:creationId xmlns:p14="http://schemas.microsoft.com/office/powerpoint/2010/main" val="2364201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3.emf"/><Relationship Id="rId2" Type="http://schemas.openxmlformats.org/officeDocument/2006/relationships/oleObject" Target="../embeddings/oleObject8.bin"/><Relationship Id="rId1" Type="http://schemas.openxmlformats.org/officeDocument/2006/relationships/slideLayout" Target="../slideLayouts/slideLayout2.x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14.wmf"/><Relationship Id="rId7" Type="http://schemas.openxmlformats.org/officeDocument/2006/relationships/image" Target="../media/image16.wmf"/><Relationship Id="rId2" Type="http://schemas.openxmlformats.org/officeDocument/2006/relationships/oleObject" Target="../embeddings/oleObject11.bin"/><Relationship Id="rId1" Type="http://schemas.openxmlformats.org/officeDocument/2006/relationships/slideLayout" Target="../slideLayouts/slideLayout2.xml"/><Relationship Id="rId6" Type="http://schemas.openxmlformats.org/officeDocument/2006/relationships/oleObject" Target="../embeddings/oleObject13.bin"/><Relationship Id="rId5" Type="http://schemas.openxmlformats.org/officeDocument/2006/relationships/image" Target="../media/image15.wmf"/><Relationship Id="rId4" Type="http://schemas.openxmlformats.org/officeDocument/2006/relationships/oleObject" Target="../embeddings/oleObject12.bin"/><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embeddings/oleObject15.bin"/><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2.wmf"/><Relationship Id="rId2" Type="http://schemas.openxmlformats.org/officeDocument/2006/relationships/oleObject" Target="../embeddings/oleObject17.bin"/><Relationship Id="rId1" Type="http://schemas.openxmlformats.org/officeDocument/2006/relationships/slideLayout" Target="../slideLayouts/slideLayout2.xml"/><Relationship Id="rId6" Type="http://schemas.openxmlformats.org/officeDocument/2006/relationships/oleObject" Target="../embeddings/oleObject19.bin"/><Relationship Id="rId5" Type="http://schemas.openxmlformats.org/officeDocument/2006/relationships/image" Target="../media/image21.wmf"/><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0.bin"/><Relationship Id="rId1" Type="http://schemas.openxmlformats.org/officeDocument/2006/relationships/slideLayout" Target="../slideLayouts/slideLayout2.xml"/><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22.bin"/><Relationship Id="rId1" Type="http://schemas.openxmlformats.org/officeDocument/2006/relationships/slideLayout" Target="../slideLayouts/slideLayout2.xml"/><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oleObject" Target="../embeddings/oleObject24.bin"/><Relationship Id="rId1" Type="http://schemas.openxmlformats.org/officeDocument/2006/relationships/slideLayout" Target="../slideLayouts/slideLayout2.xml"/><Relationship Id="rId5" Type="http://schemas.openxmlformats.org/officeDocument/2006/relationships/image" Target="../media/image29.emf"/><Relationship Id="rId4" Type="http://schemas.openxmlformats.org/officeDocument/2006/relationships/oleObject" Target="../embeddings/oleObject25.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1.emf"/><Relationship Id="rId7"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6.bin"/><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772400" cy="4536504"/>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vi-VN" sz="6600"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CHƯƠNG 4</a:t>
            </a:r>
            <a:br>
              <a:rPr lang="vi-VN" sz="6600"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vi-VN" sz="6600"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HYDROCARBON</a:t>
            </a:r>
            <a:endParaRPr lang="en-US" sz="6600"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erlin Sans FB Demi" panose="020E0802020502020306" pitchFamily="34" charset="0"/>
            </a:endParaRPr>
          </a:p>
        </p:txBody>
      </p:sp>
      <p:sp>
        <p:nvSpPr>
          <p:cNvPr id="3" name="Date Placeholder 2"/>
          <p:cNvSpPr>
            <a:spLocks noGrp="1"/>
          </p:cNvSpPr>
          <p:nvPr>
            <p:ph type="dt" sz="half" idx="10"/>
          </p:nvPr>
        </p:nvSpPr>
        <p:spPr/>
        <p:txBody>
          <a:bodyPr/>
          <a:lstStyle/>
          <a:p>
            <a:fld id="{4C1DB863-ED88-4CD3-99DF-83D04316AF06}" type="datetime1">
              <a:rPr lang="en-US" smtClean="0"/>
              <a:t>12/14/2023</a:t>
            </a:fld>
            <a:endParaRPr lang="en-US"/>
          </a:p>
        </p:txBody>
      </p:sp>
      <p:sp>
        <p:nvSpPr>
          <p:cNvPr id="4" name="Slide Number Placeholder 3"/>
          <p:cNvSpPr>
            <a:spLocks noGrp="1"/>
          </p:cNvSpPr>
          <p:nvPr>
            <p:ph type="sldNum" sz="quarter" idx="12"/>
          </p:nvPr>
        </p:nvSpPr>
        <p:spPr/>
        <p:txBody>
          <a:bodyPr/>
          <a:lstStyle/>
          <a:p>
            <a:fld id="{03AB8D10-4E31-4E88-906B-B882CEF4D8C0}" type="slidenum">
              <a:rPr lang="en-US" smtClean="0"/>
              <a:t>1</a:t>
            </a:fld>
            <a:endParaRPr lang="en-US"/>
          </a:p>
        </p:txBody>
      </p:sp>
    </p:spTree>
    <p:extLst>
      <p:ext uri="{BB962C8B-B14F-4D97-AF65-F5344CB8AC3E}">
        <p14:creationId xmlns:p14="http://schemas.microsoft.com/office/powerpoint/2010/main" val="3143416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8942" y="580618"/>
            <a:ext cx="3752950" cy="461665"/>
          </a:xfrm>
          <a:prstGeom prst="rect">
            <a:avLst/>
          </a:prstGeom>
        </p:spPr>
        <p:txBody>
          <a:bodyPr wrap="none">
            <a:spAutoFit/>
          </a:bodyPr>
          <a:lstStyle/>
          <a:p>
            <a:r>
              <a:rPr lang="vi-VN" sz="2400" b="1">
                <a:solidFill>
                  <a:srgbClr val="FF0000"/>
                </a:solidFill>
              </a:rPr>
              <a:t>1. phản ứng thế halogen</a:t>
            </a:r>
            <a:endParaRPr lang="en-US" sz="2400" b="1">
              <a:solidFill>
                <a:srgbClr val="FF0000"/>
              </a:solidFill>
              <a:latin typeface="Baskerville Old Face" panose="02020602080505020303" pitchFamily="18" charset="0"/>
            </a:endParaRPr>
          </a:p>
        </p:txBody>
      </p:sp>
      <p:sp>
        <p:nvSpPr>
          <p:cNvPr id="3" name="Rectangle 2"/>
          <p:cNvSpPr/>
          <p:nvPr/>
        </p:nvSpPr>
        <p:spPr>
          <a:xfrm>
            <a:off x="757603" y="980728"/>
            <a:ext cx="7560840" cy="830997"/>
          </a:xfrm>
          <a:prstGeom prst="rect">
            <a:avLst/>
          </a:prstGeom>
        </p:spPr>
        <p:txBody>
          <a:bodyPr wrap="square">
            <a:spAutoFit/>
          </a:bodyPr>
          <a:lstStyle/>
          <a:p>
            <a:pPr algn="just"/>
            <a:r>
              <a:rPr lang="vi-VN" sz="2400">
                <a:latin typeface="Palatino Linotype" panose="02040502050505030304" pitchFamily="18" charset="0"/>
              </a:rPr>
              <a:t>Khi có mặt ánh sáng hoặc đun nóng, các alkane tham gia phản ứng thế với Cl</a:t>
            </a:r>
            <a:r>
              <a:rPr lang="vi-VN" sz="2400" baseline="-25000">
                <a:latin typeface="Palatino Linotype" panose="02040502050505030304" pitchFamily="18" charset="0"/>
              </a:rPr>
              <a:t>2</a:t>
            </a:r>
            <a:r>
              <a:rPr lang="vi-VN" sz="2400">
                <a:latin typeface="Palatino Linotype" panose="02040502050505030304" pitchFamily="18" charset="0"/>
              </a:rPr>
              <a:t> ,  Br</a:t>
            </a:r>
            <a:r>
              <a:rPr lang="vi-VN" sz="2400" baseline="-25000">
                <a:latin typeface="Palatino Linotype" panose="02040502050505030304" pitchFamily="18" charset="0"/>
              </a:rPr>
              <a:t>2</a:t>
            </a:r>
            <a:endParaRPr lang="en-US" sz="2400" baseline="-25000">
              <a:latin typeface="Palatino Linotype" panose="02040502050505030304" pitchFamily="18" charset="0"/>
            </a:endParaRPr>
          </a:p>
        </p:txBody>
      </p:sp>
      <p:sp>
        <p:nvSpPr>
          <p:cNvPr id="4" name="Rectangle 3"/>
          <p:cNvSpPr/>
          <p:nvPr/>
        </p:nvSpPr>
        <p:spPr>
          <a:xfrm>
            <a:off x="790624" y="1811725"/>
            <a:ext cx="7560840" cy="461665"/>
          </a:xfrm>
          <a:prstGeom prst="rect">
            <a:avLst/>
          </a:prstGeom>
        </p:spPr>
        <p:txBody>
          <a:bodyPr wrap="square">
            <a:spAutoFit/>
          </a:bodyPr>
          <a:lstStyle/>
          <a:p>
            <a:pPr algn="just"/>
            <a:r>
              <a:rPr lang="vi-VN" sz="2400">
                <a:latin typeface="Palatino Linotype" panose="02040502050505030304" pitchFamily="18" charset="0"/>
              </a:rPr>
              <a:t>Phương trình hóa học</a:t>
            </a:r>
            <a:endParaRPr lang="en-US" sz="2400">
              <a:latin typeface="Palatino Linotype" panose="0204050205050503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782173160"/>
              </p:ext>
            </p:extLst>
          </p:nvPr>
        </p:nvGraphicFramePr>
        <p:xfrm>
          <a:off x="2007742" y="2420888"/>
          <a:ext cx="5112568" cy="581352"/>
        </p:xfrm>
        <a:graphic>
          <a:graphicData uri="http://schemas.openxmlformats.org/presentationml/2006/ole">
            <mc:AlternateContent xmlns:mc="http://schemas.openxmlformats.org/markup-compatibility/2006">
              <mc:Choice xmlns:v="urn:schemas-microsoft-com:vml" Requires="v">
                <p:oleObj name="Equation" r:id="rId2" imgW="2234880" imgH="253800" progId="Equation.DSMT4">
                  <p:embed/>
                </p:oleObj>
              </mc:Choice>
              <mc:Fallback>
                <p:oleObj name="Equation" r:id="rId2" imgW="2234880" imgH="253800" progId="Equation.DSMT4">
                  <p:embed/>
                  <p:pic>
                    <p:nvPicPr>
                      <p:cNvPr id="0" name=""/>
                      <p:cNvPicPr/>
                      <p:nvPr/>
                    </p:nvPicPr>
                    <p:blipFill>
                      <a:blip r:embed="rId3"/>
                      <a:stretch>
                        <a:fillRect/>
                      </a:stretch>
                    </p:blipFill>
                    <p:spPr>
                      <a:xfrm>
                        <a:off x="2007742" y="2420888"/>
                        <a:ext cx="5112568" cy="58135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776633425"/>
              </p:ext>
            </p:extLst>
          </p:nvPr>
        </p:nvGraphicFramePr>
        <p:xfrm>
          <a:off x="2051720" y="2960366"/>
          <a:ext cx="5325590" cy="576064"/>
        </p:xfrm>
        <a:graphic>
          <a:graphicData uri="http://schemas.openxmlformats.org/presentationml/2006/ole">
            <mc:AlternateContent xmlns:mc="http://schemas.openxmlformats.org/markup-compatibility/2006">
              <mc:Choice xmlns:v="urn:schemas-microsoft-com:vml" Requires="v">
                <p:oleObj name="Equation" r:id="rId4" imgW="2349360" imgH="253800" progId="Equation.DSMT4">
                  <p:embed/>
                </p:oleObj>
              </mc:Choice>
              <mc:Fallback>
                <p:oleObj name="Equation" r:id="rId4" imgW="2349360" imgH="253800" progId="Equation.DSMT4">
                  <p:embed/>
                  <p:pic>
                    <p:nvPicPr>
                      <p:cNvPr id="0" name="Object 4"/>
                      <p:cNvPicPr>
                        <a:picLocks noChangeAspect="1" noChangeArrowheads="1"/>
                      </p:cNvPicPr>
                      <p:nvPr/>
                    </p:nvPicPr>
                    <p:blipFill>
                      <a:blip r:embed="rId5"/>
                      <a:srcRect/>
                      <a:stretch>
                        <a:fillRect/>
                      </a:stretch>
                    </p:blipFill>
                    <p:spPr bwMode="auto">
                      <a:xfrm>
                        <a:off x="2051720" y="2960366"/>
                        <a:ext cx="5325590" cy="576064"/>
                      </a:xfrm>
                      <a:prstGeom prst="rect">
                        <a:avLst/>
                      </a:prstGeom>
                      <a:noFill/>
                      <a:ln>
                        <a:noFill/>
                      </a:ln>
                    </p:spPr>
                  </p:pic>
                </p:oleObj>
              </mc:Fallback>
            </mc:AlternateContent>
          </a:graphicData>
        </a:graphic>
      </p:graphicFrame>
      <p:sp>
        <p:nvSpPr>
          <p:cNvPr id="7" name="Rectangle 6"/>
          <p:cNvSpPr/>
          <p:nvPr/>
        </p:nvSpPr>
        <p:spPr>
          <a:xfrm>
            <a:off x="614236" y="3570385"/>
            <a:ext cx="7560840" cy="830997"/>
          </a:xfrm>
          <a:prstGeom prst="rect">
            <a:avLst/>
          </a:prstGeom>
        </p:spPr>
        <p:txBody>
          <a:bodyPr wrap="square">
            <a:spAutoFit/>
          </a:bodyPr>
          <a:lstStyle/>
          <a:p>
            <a:pPr algn="just"/>
            <a:r>
              <a:rPr lang="vi-VN" sz="2400">
                <a:latin typeface="Palatino Linotype" panose="02040502050505030304" pitchFamily="18" charset="0"/>
              </a:rPr>
              <a:t>Trong phản ứng thế halogen, nguyên tử Cl, Br ưu tiên thế vào nguyên tử C bậc cao hơn.</a:t>
            </a:r>
            <a:endParaRPr lang="en-US" sz="2400" baseline="-25000">
              <a:latin typeface="Palatino Linotype" panose="0204050205050503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706146970"/>
              </p:ext>
            </p:extLst>
          </p:nvPr>
        </p:nvGraphicFramePr>
        <p:xfrm>
          <a:off x="624769" y="4581128"/>
          <a:ext cx="7950926" cy="1296144"/>
        </p:xfrm>
        <a:graphic>
          <a:graphicData uri="http://schemas.openxmlformats.org/presentationml/2006/ole">
            <mc:AlternateContent xmlns:mc="http://schemas.openxmlformats.org/markup-compatibility/2006">
              <mc:Choice xmlns:v="urn:schemas-microsoft-com:vml" Requires="v">
                <p:oleObj name="CS ChemDraw Drawing" r:id="rId6" imgW="5405672" imgH="879093" progId="ChemDraw.Document.6.0">
                  <p:embed/>
                </p:oleObj>
              </mc:Choice>
              <mc:Fallback>
                <p:oleObj name="CS ChemDraw Drawing" r:id="rId6" imgW="5405672" imgH="879093" progId="ChemDraw.Document.6.0">
                  <p:embed/>
                  <p:pic>
                    <p:nvPicPr>
                      <p:cNvPr id="0" name="Object 7"/>
                      <p:cNvPicPr>
                        <a:picLocks noChangeAspect="1" noChangeArrowheads="1"/>
                      </p:cNvPicPr>
                      <p:nvPr/>
                    </p:nvPicPr>
                    <p:blipFill>
                      <a:blip r:embed="rId7"/>
                      <a:srcRect/>
                      <a:stretch>
                        <a:fillRect/>
                      </a:stretch>
                    </p:blipFill>
                    <p:spPr bwMode="auto">
                      <a:xfrm>
                        <a:off x="624769" y="4581128"/>
                        <a:ext cx="7950926" cy="1296144"/>
                      </a:xfrm>
                      <a:prstGeom prst="rect">
                        <a:avLst/>
                      </a:prstGeom>
                      <a:noFill/>
                      <a:ln>
                        <a:noFill/>
                      </a:ln>
                    </p:spPr>
                  </p:pic>
                </p:oleObj>
              </mc:Fallback>
            </mc:AlternateContent>
          </a:graphicData>
        </a:graphic>
      </p:graphicFrame>
      <p:sp>
        <p:nvSpPr>
          <p:cNvPr id="9" name="Date Placeholder 8"/>
          <p:cNvSpPr>
            <a:spLocks noGrp="1"/>
          </p:cNvSpPr>
          <p:nvPr>
            <p:ph type="dt" sz="half" idx="10"/>
          </p:nvPr>
        </p:nvSpPr>
        <p:spPr/>
        <p:txBody>
          <a:bodyPr/>
          <a:lstStyle/>
          <a:p>
            <a:fld id="{042A5A4F-5D8F-4517-AE77-B2BA67F2BB7E}" type="datetime1">
              <a:rPr lang="en-US" smtClean="0"/>
              <a:t>12/14/2023</a:t>
            </a:fld>
            <a:endParaRPr lang="en-US"/>
          </a:p>
        </p:txBody>
      </p:sp>
      <p:sp>
        <p:nvSpPr>
          <p:cNvPr id="10" name="Slide Number Placeholder 9"/>
          <p:cNvSpPr>
            <a:spLocks noGrp="1"/>
          </p:cNvSpPr>
          <p:nvPr>
            <p:ph type="sldNum" sz="quarter" idx="12"/>
          </p:nvPr>
        </p:nvSpPr>
        <p:spPr/>
        <p:txBody>
          <a:bodyPr/>
          <a:lstStyle/>
          <a:p>
            <a:fld id="{03AB8D10-4E31-4E88-906B-B882CEF4D8C0}" type="slidenum">
              <a:rPr lang="en-US" smtClean="0"/>
              <a:t>10</a:t>
            </a:fld>
            <a:endParaRPr lang="en-US"/>
          </a:p>
        </p:txBody>
      </p:sp>
    </p:spTree>
    <p:extLst>
      <p:ext uri="{BB962C8B-B14F-4D97-AF65-F5344CB8AC3E}">
        <p14:creationId xmlns:p14="http://schemas.microsoft.com/office/powerpoint/2010/main" val="286314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8943" y="498205"/>
            <a:ext cx="2792752" cy="400110"/>
          </a:xfrm>
          <a:prstGeom prst="rect">
            <a:avLst/>
          </a:prstGeom>
        </p:spPr>
        <p:txBody>
          <a:bodyPr wrap="none">
            <a:spAutoFit/>
          </a:bodyPr>
          <a:lstStyle/>
          <a:p>
            <a:r>
              <a:rPr lang="vi-VN" sz="2000" b="1">
                <a:solidFill>
                  <a:srgbClr val="FF0000"/>
                </a:solidFill>
              </a:rPr>
              <a:t>2. Phản ứng cracking</a:t>
            </a:r>
            <a:endParaRPr lang="en-US" sz="2000" b="1">
              <a:solidFill>
                <a:srgbClr val="FF0000"/>
              </a:solidFill>
              <a:latin typeface="Baskerville Old Face" panose="02020602080505020303" pitchFamily="18" charset="0"/>
            </a:endParaRPr>
          </a:p>
        </p:txBody>
      </p:sp>
      <p:sp>
        <p:nvSpPr>
          <p:cNvPr id="5" name="Rectangle 4"/>
          <p:cNvSpPr/>
          <p:nvPr/>
        </p:nvSpPr>
        <p:spPr>
          <a:xfrm>
            <a:off x="757603" y="980728"/>
            <a:ext cx="7560840" cy="830997"/>
          </a:xfrm>
          <a:prstGeom prst="rect">
            <a:avLst/>
          </a:prstGeom>
        </p:spPr>
        <p:txBody>
          <a:bodyPr wrap="square">
            <a:spAutoFit/>
          </a:bodyPr>
          <a:lstStyle/>
          <a:p>
            <a:pPr algn="just"/>
            <a:r>
              <a:rPr lang="vi-VN" sz="2400">
                <a:latin typeface="Palatino Linotype" panose="02040502050505030304" pitchFamily="18" charset="0"/>
              </a:rPr>
              <a:t>Cracking alkane là quá trình bẻ gãy mạch C dài thành mạch C ngắn hơn.</a:t>
            </a:r>
            <a:endParaRPr lang="en-US" sz="2400" baseline="-25000">
              <a:latin typeface="Palatino Linotype" panose="0204050205050503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269133652"/>
              </p:ext>
            </p:extLst>
          </p:nvPr>
        </p:nvGraphicFramePr>
        <p:xfrm>
          <a:off x="2246830" y="1801948"/>
          <a:ext cx="5472608" cy="608067"/>
        </p:xfrm>
        <a:graphic>
          <a:graphicData uri="http://schemas.openxmlformats.org/presentationml/2006/ole">
            <mc:AlternateContent xmlns:mc="http://schemas.openxmlformats.org/markup-compatibility/2006">
              <mc:Choice xmlns:v="urn:schemas-microsoft-com:vml" Requires="v">
                <p:oleObj name="Equation" r:id="rId2" imgW="2286000" imgH="253800" progId="Equation.DSMT4">
                  <p:embed/>
                </p:oleObj>
              </mc:Choice>
              <mc:Fallback>
                <p:oleObj name="Equation" r:id="rId2" imgW="2286000" imgH="253800" progId="Equation.DSMT4">
                  <p:embed/>
                  <p:pic>
                    <p:nvPicPr>
                      <p:cNvPr id="0" name=""/>
                      <p:cNvPicPr/>
                      <p:nvPr/>
                    </p:nvPicPr>
                    <p:blipFill>
                      <a:blip r:embed="rId3"/>
                      <a:stretch>
                        <a:fillRect/>
                      </a:stretch>
                    </p:blipFill>
                    <p:spPr>
                      <a:xfrm>
                        <a:off x="2246830" y="1801948"/>
                        <a:ext cx="5472608" cy="608067"/>
                      </a:xfrm>
                      <a:prstGeom prst="rect">
                        <a:avLst/>
                      </a:prstGeom>
                    </p:spPr>
                  </p:pic>
                </p:oleObj>
              </mc:Fallback>
            </mc:AlternateContent>
          </a:graphicData>
        </a:graphic>
      </p:graphicFrame>
      <p:sp>
        <p:nvSpPr>
          <p:cNvPr id="9" name="Rectangle 8"/>
          <p:cNvSpPr/>
          <p:nvPr/>
        </p:nvSpPr>
        <p:spPr>
          <a:xfrm>
            <a:off x="2267744" y="2436857"/>
            <a:ext cx="6408712" cy="400110"/>
          </a:xfrm>
          <a:prstGeom prst="rect">
            <a:avLst/>
          </a:prstGeom>
        </p:spPr>
        <p:txBody>
          <a:bodyPr wrap="square">
            <a:spAutoFit/>
          </a:bodyPr>
          <a:lstStyle/>
          <a:p>
            <a:pPr algn="just"/>
            <a:r>
              <a:rPr lang="vi-VN" sz="2000">
                <a:latin typeface="Palatino Linotype" panose="02040502050505030304" pitchFamily="18" charset="0"/>
              </a:rPr>
              <a:t>Alkane		            Alkane mới	alkene</a:t>
            </a:r>
            <a:endParaRPr lang="en-US" sz="2000" baseline="-25000">
              <a:latin typeface="Palatino Linotype" panose="02040502050505030304" pitchFamily="18" charset="0"/>
            </a:endParaRPr>
          </a:p>
        </p:txBody>
      </p:sp>
      <p:sp>
        <p:nvSpPr>
          <p:cNvPr id="10" name="Rectangle 9"/>
          <p:cNvSpPr/>
          <p:nvPr/>
        </p:nvSpPr>
        <p:spPr>
          <a:xfrm>
            <a:off x="763850" y="2836967"/>
            <a:ext cx="7560840" cy="461665"/>
          </a:xfrm>
          <a:prstGeom prst="rect">
            <a:avLst/>
          </a:prstGeom>
        </p:spPr>
        <p:txBody>
          <a:bodyPr wrap="square">
            <a:spAutoFit/>
          </a:bodyPr>
          <a:lstStyle/>
          <a:p>
            <a:pPr algn="just"/>
            <a:r>
              <a:rPr lang="vi-VN" sz="2400" b="1">
                <a:latin typeface="Palatino Linotype" panose="02040502050505030304" pitchFamily="18" charset="0"/>
              </a:rPr>
              <a:t>Ví dụ</a:t>
            </a:r>
            <a:endParaRPr lang="en-US" sz="2400" b="1" baseline="-25000">
              <a:latin typeface="Palatino Linotype" panose="0204050205050503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59484703"/>
              </p:ext>
            </p:extLst>
          </p:nvPr>
        </p:nvGraphicFramePr>
        <p:xfrm>
          <a:off x="1907704" y="3212976"/>
          <a:ext cx="4287838" cy="608012"/>
        </p:xfrm>
        <a:graphic>
          <a:graphicData uri="http://schemas.openxmlformats.org/presentationml/2006/ole">
            <mc:AlternateContent xmlns:mc="http://schemas.openxmlformats.org/markup-compatibility/2006">
              <mc:Choice xmlns:v="urn:schemas-microsoft-com:vml" Requires="v">
                <p:oleObj name="Equation" r:id="rId4" imgW="1790640" imgH="253800" progId="Equation.DSMT4">
                  <p:embed/>
                </p:oleObj>
              </mc:Choice>
              <mc:Fallback>
                <p:oleObj name="Equation" r:id="rId4" imgW="1790640" imgH="253800" progId="Equation.DSMT4">
                  <p:embed/>
                  <p:pic>
                    <p:nvPicPr>
                      <p:cNvPr id="0" name="Object 7"/>
                      <p:cNvPicPr>
                        <a:picLocks noChangeAspect="1" noChangeArrowheads="1"/>
                      </p:cNvPicPr>
                      <p:nvPr/>
                    </p:nvPicPr>
                    <p:blipFill>
                      <a:blip r:embed="rId5"/>
                      <a:srcRect/>
                      <a:stretch>
                        <a:fillRect/>
                      </a:stretch>
                    </p:blipFill>
                    <p:spPr bwMode="auto">
                      <a:xfrm>
                        <a:off x="1907704" y="3212976"/>
                        <a:ext cx="4287838"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456258997"/>
              </p:ext>
            </p:extLst>
          </p:nvPr>
        </p:nvGraphicFramePr>
        <p:xfrm>
          <a:off x="1763688" y="3933056"/>
          <a:ext cx="4805362" cy="608013"/>
        </p:xfrm>
        <a:graphic>
          <a:graphicData uri="http://schemas.openxmlformats.org/presentationml/2006/ole">
            <mc:AlternateContent xmlns:mc="http://schemas.openxmlformats.org/markup-compatibility/2006">
              <mc:Choice xmlns:v="urn:schemas-microsoft-com:vml" Requires="v">
                <p:oleObj name="Equation" r:id="rId6" imgW="2006280" imgH="253800" progId="Equation.DSMT4">
                  <p:embed/>
                </p:oleObj>
              </mc:Choice>
              <mc:Fallback>
                <p:oleObj name="Equation" r:id="rId6" imgW="2006280" imgH="253800" progId="Equation.DSMT4">
                  <p:embed/>
                  <p:pic>
                    <p:nvPicPr>
                      <p:cNvPr id="0" name="Object 10"/>
                      <p:cNvPicPr>
                        <a:picLocks noChangeAspect="1" noChangeArrowheads="1"/>
                      </p:cNvPicPr>
                      <p:nvPr/>
                    </p:nvPicPr>
                    <p:blipFill>
                      <a:blip r:embed="rId7"/>
                      <a:srcRect/>
                      <a:stretch>
                        <a:fillRect/>
                      </a:stretch>
                    </p:blipFill>
                    <p:spPr bwMode="auto">
                      <a:xfrm>
                        <a:off x="1763688" y="3933056"/>
                        <a:ext cx="4805362"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450659794"/>
              </p:ext>
            </p:extLst>
          </p:nvPr>
        </p:nvGraphicFramePr>
        <p:xfrm>
          <a:off x="1763688" y="4581128"/>
          <a:ext cx="4500562" cy="608012"/>
        </p:xfrm>
        <a:graphic>
          <a:graphicData uri="http://schemas.openxmlformats.org/presentationml/2006/ole">
            <mc:AlternateContent xmlns:mc="http://schemas.openxmlformats.org/markup-compatibility/2006">
              <mc:Choice xmlns:v="urn:schemas-microsoft-com:vml" Requires="v">
                <p:oleObj name="Equation" r:id="rId8" imgW="1879560" imgH="253800" progId="Equation.DSMT4">
                  <p:embed/>
                </p:oleObj>
              </mc:Choice>
              <mc:Fallback>
                <p:oleObj name="Equation" r:id="rId8" imgW="1879560" imgH="253800" progId="Equation.DSMT4">
                  <p:embed/>
                  <p:pic>
                    <p:nvPicPr>
                      <p:cNvPr id="0" name="Object 11"/>
                      <p:cNvPicPr>
                        <a:picLocks noChangeAspect="1" noChangeArrowheads="1"/>
                      </p:cNvPicPr>
                      <p:nvPr/>
                    </p:nvPicPr>
                    <p:blipFill>
                      <a:blip r:embed="rId9"/>
                      <a:srcRect/>
                      <a:stretch>
                        <a:fillRect/>
                      </a:stretch>
                    </p:blipFill>
                    <p:spPr bwMode="auto">
                      <a:xfrm>
                        <a:off x="1763688" y="4581128"/>
                        <a:ext cx="4500562"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Rectangle 13"/>
          <p:cNvSpPr/>
          <p:nvPr/>
        </p:nvSpPr>
        <p:spPr>
          <a:xfrm>
            <a:off x="805866" y="5229200"/>
            <a:ext cx="7560840" cy="461665"/>
          </a:xfrm>
          <a:prstGeom prst="rect">
            <a:avLst/>
          </a:prstGeom>
        </p:spPr>
        <p:txBody>
          <a:bodyPr wrap="square">
            <a:spAutoFit/>
          </a:bodyPr>
          <a:lstStyle/>
          <a:p>
            <a:pPr algn="just"/>
            <a:r>
              <a:rPr lang="vi-VN" sz="2400" b="1" dirty="0">
                <a:latin typeface="Palatino Linotype" panose="02040502050505030304" pitchFamily="18" charset="0"/>
              </a:rPr>
              <a:t>Lưu ý: </a:t>
            </a:r>
            <a:r>
              <a:rPr lang="en-US" sz="2400" dirty="0" err="1">
                <a:latin typeface="Palatino Linotype" panose="02040502050505030304" pitchFamily="18" charset="0"/>
              </a:rPr>
              <a:t>Ankane</a:t>
            </a:r>
            <a:r>
              <a:rPr lang="en-US" sz="2400" dirty="0">
                <a:latin typeface="Palatino Linotype" panose="02040502050505030304" pitchFamily="18" charset="0"/>
              </a:rPr>
              <a:t> </a:t>
            </a:r>
            <a:r>
              <a:rPr lang="en-US" sz="2400" dirty="0" err="1">
                <a:latin typeface="Palatino Linotype" panose="02040502050505030304" pitchFamily="18" charset="0"/>
              </a:rPr>
              <a:t>từ</a:t>
            </a:r>
            <a:r>
              <a:rPr lang="en-US" sz="2400" dirty="0">
                <a:latin typeface="Palatino Linotype" panose="02040502050505030304" pitchFamily="18" charset="0"/>
              </a:rPr>
              <a:t> </a:t>
            </a:r>
            <a:r>
              <a:rPr lang="en-US" sz="2400" b="1" dirty="0">
                <a:latin typeface="Palatino Linotype" panose="02040502050505030304" pitchFamily="18" charset="0"/>
              </a:rPr>
              <a:t>C</a:t>
            </a:r>
            <a:r>
              <a:rPr lang="en-US" sz="2400" b="1" baseline="-25000" dirty="0">
                <a:latin typeface="Palatino Linotype" panose="02040502050505030304" pitchFamily="18" charset="0"/>
              </a:rPr>
              <a:t>3</a:t>
            </a:r>
            <a:r>
              <a:rPr lang="en-US" sz="2400" b="1" dirty="0">
                <a:latin typeface="Palatino Linotype" panose="02040502050505030304" pitchFamily="18" charset="0"/>
              </a:rPr>
              <a:t>H</a:t>
            </a:r>
            <a:r>
              <a:rPr lang="en-US" sz="2400" b="1" baseline="-25000" dirty="0">
                <a:latin typeface="Palatino Linotype" panose="02040502050505030304" pitchFamily="18" charset="0"/>
              </a:rPr>
              <a:t>8</a:t>
            </a:r>
            <a:r>
              <a:rPr lang="en-US" sz="2400" dirty="0">
                <a:latin typeface="Palatino Linotype" panose="02040502050505030304" pitchFamily="18" charset="0"/>
              </a:rPr>
              <a:t> </a:t>
            </a:r>
            <a:r>
              <a:rPr lang="en-US" sz="2400" b="1" dirty="0" err="1">
                <a:latin typeface="Palatino Linotype" panose="02040502050505030304" pitchFamily="18" charset="0"/>
              </a:rPr>
              <a:t>trở</a:t>
            </a:r>
            <a:r>
              <a:rPr lang="en-US" sz="2400" b="1" dirty="0">
                <a:latin typeface="Palatino Linotype" panose="02040502050505030304" pitchFamily="18" charset="0"/>
              </a:rPr>
              <a:t> </a:t>
            </a:r>
            <a:r>
              <a:rPr lang="en-US" sz="2400" b="1" dirty="0" err="1">
                <a:latin typeface="Palatino Linotype" panose="02040502050505030304" pitchFamily="18" charset="0"/>
              </a:rPr>
              <a:t>lên</a:t>
            </a:r>
            <a:r>
              <a:rPr lang="en-US" sz="2400" dirty="0">
                <a:latin typeface="Palatino Linotype" panose="02040502050505030304" pitchFamily="18" charset="0"/>
              </a:rPr>
              <a:t> </a:t>
            </a:r>
            <a:r>
              <a:rPr lang="en-US" sz="2400" dirty="0" err="1">
                <a:latin typeface="Palatino Linotype" panose="02040502050505030304" pitchFamily="18" charset="0"/>
              </a:rPr>
              <a:t>có</a:t>
            </a:r>
            <a:r>
              <a:rPr lang="en-US" sz="2400" dirty="0">
                <a:latin typeface="Palatino Linotype" panose="02040502050505030304" pitchFamily="18" charset="0"/>
              </a:rPr>
              <a:t> </a:t>
            </a:r>
            <a:r>
              <a:rPr lang="en-US" sz="2400" dirty="0" err="1">
                <a:latin typeface="Palatino Linotype" panose="02040502050505030304" pitchFamily="18" charset="0"/>
              </a:rPr>
              <a:t>phản</a:t>
            </a:r>
            <a:r>
              <a:rPr lang="en-US" sz="2400" dirty="0">
                <a:latin typeface="Palatino Linotype" panose="02040502050505030304" pitchFamily="18" charset="0"/>
              </a:rPr>
              <a:t> </a:t>
            </a:r>
            <a:r>
              <a:rPr lang="en-US" sz="2400" dirty="0" err="1">
                <a:latin typeface="Palatino Linotype" panose="02040502050505030304" pitchFamily="18" charset="0"/>
              </a:rPr>
              <a:t>ứng</a:t>
            </a:r>
            <a:r>
              <a:rPr lang="en-US" sz="2400" dirty="0">
                <a:latin typeface="Palatino Linotype" panose="02040502050505030304" pitchFamily="18" charset="0"/>
              </a:rPr>
              <a:t> cracking</a:t>
            </a:r>
            <a:r>
              <a:rPr lang="vi-VN" sz="2400" dirty="0">
                <a:latin typeface="Palatino Linotype" panose="02040502050505030304" pitchFamily="18" charset="0"/>
                <a:sym typeface="Symbol"/>
              </a:rPr>
              <a:t>.</a:t>
            </a:r>
            <a:endParaRPr lang="en-US" sz="2400" baseline="-25000" dirty="0">
              <a:latin typeface="Palatino Linotype" panose="02040502050505030304" pitchFamily="18" charset="0"/>
            </a:endParaRPr>
          </a:p>
        </p:txBody>
      </p:sp>
      <p:sp>
        <p:nvSpPr>
          <p:cNvPr id="2" name="Date Placeholder 1"/>
          <p:cNvSpPr>
            <a:spLocks noGrp="1"/>
          </p:cNvSpPr>
          <p:nvPr>
            <p:ph type="dt" sz="half" idx="10"/>
          </p:nvPr>
        </p:nvSpPr>
        <p:spPr/>
        <p:txBody>
          <a:bodyPr/>
          <a:lstStyle/>
          <a:p>
            <a:fld id="{E8364B44-A37C-4E48-98D2-E998D7C675AA}"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11</a:t>
            </a:fld>
            <a:endParaRPr lang="en-US"/>
          </a:p>
        </p:txBody>
      </p:sp>
    </p:spTree>
    <p:extLst>
      <p:ext uri="{BB962C8B-B14F-4D97-AF65-F5344CB8AC3E}">
        <p14:creationId xmlns:p14="http://schemas.microsoft.com/office/powerpoint/2010/main" val="419802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heel(1)">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20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heel(1)">
                                      <p:cBhvr>
                                        <p:cTn id="44" dur="20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8943" y="498205"/>
            <a:ext cx="2933816" cy="400110"/>
          </a:xfrm>
          <a:prstGeom prst="rect">
            <a:avLst/>
          </a:prstGeom>
        </p:spPr>
        <p:txBody>
          <a:bodyPr wrap="none">
            <a:spAutoFit/>
          </a:bodyPr>
          <a:lstStyle/>
          <a:p>
            <a:r>
              <a:rPr lang="vi-VN" sz="2000" b="1">
                <a:solidFill>
                  <a:srgbClr val="FF0000"/>
                </a:solidFill>
              </a:rPr>
              <a:t>3. Phản ứng reforming</a:t>
            </a:r>
            <a:endParaRPr lang="en-US" sz="2000" b="1">
              <a:solidFill>
                <a:srgbClr val="FF0000"/>
              </a:solidFill>
              <a:latin typeface="Baskerville Old Face" panose="02020602080505020303" pitchFamily="18" charset="0"/>
            </a:endParaRPr>
          </a:p>
        </p:txBody>
      </p:sp>
      <p:sp>
        <p:nvSpPr>
          <p:cNvPr id="5" name="Rectangle 4"/>
          <p:cNvSpPr/>
          <p:nvPr/>
        </p:nvSpPr>
        <p:spPr>
          <a:xfrm>
            <a:off x="578943" y="1887215"/>
            <a:ext cx="2014197"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vi-VN" sz="2400" b="1">
                <a:latin typeface="Palatino Linotype" panose="02040502050505030304" pitchFamily="18" charset="0"/>
              </a:rPr>
              <a:t>Reforming</a:t>
            </a:r>
            <a:endParaRPr lang="en-US" sz="2400" b="1" baseline="-25000">
              <a:latin typeface="Palatino Linotype" panose="02040502050505030304" pitchFamily="18" charset="0"/>
            </a:endParaRPr>
          </a:p>
        </p:txBody>
      </p:sp>
      <p:grpSp>
        <p:nvGrpSpPr>
          <p:cNvPr id="17" name="Group 16"/>
          <p:cNvGrpSpPr/>
          <p:nvPr/>
        </p:nvGrpSpPr>
        <p:grpSpPr>
          <a:xfrm>
            <a:off x="2593140" y="1484784"/>
            <a:ext cx="1690828" cy="1152128"/>
            <a:chOff x="2593140" y="1484784"/>
            <a:chExt cx="1690828" cy="1152128"/>
          </a:xfrm>
        </p:grpSpPr>
        <p:cxnSp>
          <p:nvCxnSpPr>
            <p:cNvPr id="7" name="Straight Connector 6"/>
            <p:cNvCxnSpPr>
              <a:stCxn id="5" idx="3"/>
            </p:cNvCxnSpPr>
            <p:nvPr/>
          </p:nvCxnSpPr>
          <p:spPr>
            <a:xfrm flipV="1">
              <a:off x="2593140" y="2118047"/>
              <a:ext cx="1186772" cy="1"/>
            </a:xfrm>
            <a:prstGeom prst="line">
              <a:avLst/>
            </a:prstGeom>
          </p:spPr>
          <p:style>
            <a:lnRef idx="3">
              <a:schemeClr val="accent3"/>
            </a:lnRef>
            <a:fillRef idx="0">
              <a:schemeClr val="accent3"/>
            </a:fillRef>
            <a:effectRef idx="2">
              <a:schemeClr val="accent3"/>
            </a:effectRef>
            <a:fontRef idx="minor">
              <a:schemeClr val="tx1"/>
            </a:fontRef>
          </p:style>
        </p:cxnSp>
        <p:cxnSp>
          <p:nvCxnSpPr>
            <p:cNvPr id="9" name="Straight Arrow Connector 8"/>
            <p:cNvCxnSpPr/>
            <p:nvPr/>
          </p:nvCxnSpPr>
          <p:spPr>
            <a:xfrm flipV="1">
              <a:off x="3779912" y="1484784"/>
              <a:ext cx="504056" cy="63326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Straight Arrow Connector 11"/>
            <p:cNvCxnSpPr/>
            <p:nvPr/>
          </p:nvCxnSpPr>
          <p:spPr>
            <a:xfrm>
              <a:off x="3779912" y="2118048"/>
              <a:ext cx="504056" cy="51886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pSp>
      <p:sp>
        <p:nvSpPr>
          <p:cNvPr id="14" name="Rectangle 13"/>
          <p:cNvSpPr/>
          <p:nvPr/>
        </p:nvSpPr>
        <p:spPr>
          <a:xfrm>
            <a:off x="4283968" y="1253951"/>
            <a:ext cx="381642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vi-VN" sz="2400" b="1">
                <a:latin typeface="Palatino Linotype" panose="02040502050505030304" pitchFamily="18" charset="0"/>
              </a:rPr>
              <a:t>Mạch không nhánh thành mạch nhánh</a:t>
            </a:r>
            <a:endParaRPr lang="en-US" sz="2400" b="1" baseline="-25000">
              <a:latin typeface="Palatino Linotype" panose="02040502050505030304" pitchFamily="18" charset="0"/>
            </a:endParaRPr>
          </a:p>
        </p:txBody>
      </p:sp>
      <p:sp>
        <p:nvSpPr>
          <p:cNvPr id="15" name="Rectangle 14"/>
          <p:cNvSpPr/>
          <p:nvPr/>
        </p:nvSpPr>
        <p:spPr>
          <a:xfrm>
            <a:off x="4298207" y="2406079"/>
            <a:ext cx="3802185"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vi-VN" sz="2400" b="1">
                <a:latin typeface="Palatino Linotype" panose="02040502050505030304" pitchFamily="18" charset="0"/>
              </a:rPr>
              <a:t>Mạch hở thành mạch vòng</a:t>
            </a:r>
            <a:endParaRPr lang="en-US" sz="2400" b="1" baseline="-25000">
              <a:latin typeface="Palatino Linotype" panose="02040502050505030304" pitchFamily="18" charset="0"/>
            </a:endParaRPr>
          </a:p>
        </p:txBody>
      </p:sp>
      <p:sp>
        <p:nvSpPr>
          <p:cNvPr id="16" name="Rectangle 15"/>
          <p:cNvSpPr/>
          <p:nvPr/>
        </p:nvSpPr>
        <p:spPr>
          <a:xfrm>
            <a:off x="2713477" y="1715616"/>
            <a:ext cx="946093" cy="738664"/>
          </a:xfrm>
          <a:prstGeom prst="rect">
            <a:avLst/>
          </a:prstGeom>
        </p:spPr>
        <p:txBody>
          <a:bodyPr wrap="none">
            <a:spAutoFit/>
          </a:bodyPr>
          <a:lstStyle/>
          <a:p>
            <a:r>
              <a:rPr lang="vi-VN" sz="1400" b="1">
                <a:solidFill>
                  <a:srgbClr val="FF0000"/>
                </a:solidFill>
                <a:latin typeface="+mj-lt"/>
              </a:rPr>
              <a:t>Quá trình</a:t>
            </a:r>
          </a:p>
          <a:p>
            <a:endParaRPr lang="vi-VN" sz="1400" b="1">
              <a:solidFill>
                <a:srgbClr val="FF0000"/>
              </a:solidFill>
              <a:latin typeface="+mj-lt"/>
            </a:endParaRPr>
          </a:p>
          <a:p>
            <a:r>
              <a:rPr lang="vi-VN" sz="1400" b="1">
                <a:solidFill>
                  <a:srgbClr val="FF0000"/>
                </a:solidFill>
                <a:latin typeface="+mj-lt"/>
              </a:rPr>
              <a:t>biến đổi</a:t>
            </a:r>
            <a:endParaRPr lang="en-US" sz="1400" b="1">
              <a:solidFill>
                <a:srgbClr val="FF0000"/>
              </a:solidFill>
              <a:latin typeface="+mj-lt"/>
            </a:endParaRPr>
          </a:p>
        </p:txBody>
      </p:sp>
      <p:graphicFrame>
        <p:nvGraphicFramePr>
          <p:cNvPr id="19" name="Object 18"/>
          <p:cNvGraphicFramePr>
            <a:graphicFrameLocks noChangeAspect="1"/>
          </p:cNvGraphicFramePr>
          <p:nvPr>
            <p:extLst>
              <p:ext uri="{D42A27DB-BD31-4B8C-83A1-F6EECF244321}">
                <p14:modId xmlns:p14="http://schemas.microsoft.com/office/powerpoint/2010/main" val="1757941353"/>
              </p:ext>
            </p:extLst>
          </p:nvPr>
        </p:nvGraphicFramePr>
        <p:xfrm>
          <a:off x="962177" y="3573016"/>
          <a:ext cx="5394785" cy="1079935"/>
        </p:xfrm>
        <a:graphic>
          <a:graphicData uri="http://schemas.openxmlformats.org/presentationml/2006/ole">
            <mc:AlternateContent xmlns:mc="http://schemas.openxmlformats.org/markup-compatibility/2006">
              <mc:Choice xmlns:v="urn:schemas-microsoft-com:vml" Requires="v">
                <p:oleObj name="CS ChemDraw Drawing" r:id="rId2" imgW="3497565" imgH="699754" progId="ChemDraw.Document.6.0">
                  <p:embed/>
                </p:oleObj>
              </mc:Choice>
              <mc:Fallback>
                <p:oleObj name="CS ChemDraw Drawing" r:id="rId2" imgW="3497565" imgH="699754" progId="ChemDraw.Document.6.0">
                  <p:embed/>
                  <p:pic>
                    <p:nvPicPr>
                      <p:cNvPr id="0" name=""/>
                      <p:cNvPicPr/>
                      <p:nvPr/>
                    </p:nvPicPr>
                    <p:blipFill>
                      <a:blip r:embed="rId3"/>
                      <a:stretch>
                        <a:fillRect/>
                      </a:stretch>
                    </p:blipFill>
                    <p:spPr>
                      <a:xfrm>
                        <a:off x="962177" y="3573016"/>
                        <a:ext cx="5394785" cy="1079935"/>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4217490288"/>
              </p:ext>
            </p:extLst>
          </p:nvPr>
        </p:nvGraphicFramePr>
        <p:xfrm>
          <a:off x="892175" y="4760913"/>
          <a:ext cx="5773738" cy="1482725"/>
        </p:xfrm>
        <a:graphic>
          <a:graphicData uri="http://schemas.openxmlformats.org/presentationml/2006/ole">
            <mc:AlternateContent xmlns:mc="http://schemas.openxmlformats.org/markup-compatibility/2006">
              <mc:Choice xmlns:v="urn:schemas-microsoft-com:vml" Requires="v">
                <p:oleObj name="CS ChemDraw Drawing" r:id="rId4" imgW="3614987" imgH="928565" progId="ChemDraw.Document.6.0">
                  <p:embed/>
                </p:oleObj>
              </mc:Choice>
              <mc:Fallback>
                <p:oleObj name="CS ChemDraw Drawing" r:id="rId4" imgW="3614987" imgH="928565" progId="ChemDraw.Document.6.0">
                  <p:embed/>
                  <p:pic>
                    <p:nvPicPr>
                      <p:cNvPr id="0" name="Object 18"/>
                      <p:cNvPicPr>
                        <a:picLocks noChangeAspect="1" noChangeArrowheads="1"/>
                      </p:cNvPicPr>
                      <p:nvPr/>
                    </p:nvPicPr>
                    <p:blipFill>
                      <a:blip r:embed="rId5"/>
                      <a:srcRect/>
                      <a:stretch>
                        <a:fillRect/>
                      </a:stretch>
                    </p:blipFill>
                    <p:spPr bwMode="auto">
                      <a:xfrm>
                        <a:off x="892175" y="4760913"/>
                        <a:ext cx="5773738" cy="1482725"/>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fld id="{C9B0080D-631B-457F-BA46-52EF91F4BCE0}"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12</a:t>
            </a:fld>
            <a:endParaRPr lang="en-US"/>
          </a:p>
        </p:txBody>
      </p:sp>
    </p:spTree>
    <p:extLst>
      <p:ext uri="{BB962C8B-B14F-4D97-AF65-F5344CB8AC3E}">
        <p14:creationId xmlns:p14="http://schemas.microsoft.com/office/powerpoint/2010/main" val="171970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1000" fill="hold"/>
                                        <p:tgtEl>
                                          <p:spTgt spid="16"/>
                                        </p:tgtEl>
                                        <p:attrNameLst>
                                          <p:attrName>ppt_w</p:attrName>
                                        </p:attrNameLst>
                                      </p:cBhvr>
                                      <p:tavLst>
                                        <p:tav tm="0">
                                          <p:val>
                                            <p:fltVal val="0"/>
                                          </p:val>
                                        </p:tav>
                                        <p:tav tm="100000">
                                          <p:val>
                                            <p:strVal val="#ppt_w"/>
                                          </p:val>
                                        </p:tav>
                                      </p:tavLst>
                                    </p:anim>
                                    <p:anim calcmode="lin" valueType="num">
                                      <p:cBhvr>
                                        <p:cTn id="21" dur="1000" fill="hold"/>
                                        <p:tgtEl>
                                          <p:spTgt spid="16"/>
                                        </p:tgtEl>
                                        <p:attrNameLst>
                                          <p:attrName>ppt_h</p:attrName>
                                        </p:attrNameLst>
                                      </p:cBhvr>
                                      <p:tavLst>
                                        <p:tav tm="0">
                                          <p:val>
                                            <p:fltVal val="0"/>
                                          </p:val>
                                        </p:tav>
                                        <p:tav tm="100000">
                                          <p:val>
                                            <p:strVal val="#ppt_h"/>
                                          </p:val>
                                        </p:tav>
                                      </p:tavLst>
                                    </p:anim>
                                    <p:anim calcmode="lin" valueType="num">
                                      <p:cBhvr>
                                        <p:cTn id="22" dur="1000" fill="hold"/>
                                        <p:tgtEl>
                                          <p:spTgt spid="16"/>
                                        </p:tgtEl>
                                        <p:attrNameLst>
                                          <p:attrName>style.rotation</p:attrName>
                                        </p:attrNameLst>
                                      </p:cBhvr>
                                      <p:tavLst>
                                        <p:tav tm="0">
                                          <p:val>
                                            <p:fltVal val="90"/>
                                          </p:val>
                                        </p:tav>
                                        <p:tav tm="100000">
                                          <p:val>
                                            <p:fltVal val="0"/>
                                          </p:val>
                                        </p:tav>
                                      </p:tavLst>
                                    </p:anim>
                                    <p:animEffect transition="in" filter="fade">
                                      <p:cBhvr>
                                        <p:cTn id="23" dur="10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000"/>
                                        <p:tgtEl>
                                          <p:spTgt spid="19"/>
                                        </p:tgtEl>
                                      </p:cBhvr>
                                    </p:animEffect>
                                    <p:anim calcmode="lin" valueType="num">
                                      <p:cBhvr>
                                        <p:cTn id="50" dur="1000" fill="hold"/>
                                        <p:tgtEl>
                                          <p:spTgt spid="19"/>
                                        </p:tgtEl>
                                        <p:attrNameLst>
                                          <p:attrName>ppt_x</p:attrName>
                                        </p:attrNameLst>
                                      </p:cBhvr>
                                      <p:tavLst>
                                        <p:tav tm="0">
                                          <p:val>
                                            <p:strVal val="#ppt_x"/>
                                          </p:val>
                                        </p:tav>
                                        <p:tav tm="100000">
                                          <p:val>
                                            <p:strVal val="#ppt_x"/>
                                          </p:val>
                                        </p:tav>
                                      </p:tavLst>
                                    </p:anim>
                                    <p:anim calcmode="lin" valueType="num">
                                      <p:cBhvr>
                                        <p:cTn id="51" dur="1000" fill="hold"/>
                                        <p:tgtEl>
                                          <p:spTgt spid="19"/>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4" grpId="0" animBg="1"/>
      <p:bldP spid="15" grpId="0" animBg="1"/>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8943" y="498205"/>
            <a:ext cx="2635658" cy="400110"/>
          </a:xfrm>
          <a:prstGeom prst="rect">
            <a:avLst/>
          </a:prstGeom>
        </p:spPr>
        <p:txBody>
          <a:bodyPr wrap="none">
            <a:spAutoFit/>
          </a:bodyPr>
          <a:lstStyle/>
          <a:p>
            <a:r>
              <a:rPr lang="vi-VN" sz="2000" b="1" dirty="0">
                <a:solidFill>
                  <a:srgbClr val="FF0000"/>
                </a:solidFill>
              </a:rPr>
              <a:t>4. Phản ứng oxi hóa</a:t>
            </a:r>
            <a:endParaRPr lang="en-US" sz="2000" b="1" dirty="0">
              <a:solidFill>
                <a:srgbClr val="FF0000"/>
              </a:solidFill>
              <a:latin typeface="Baskerville Old Face" panose="02020602080505020303" pitchFamily="18" charset="0"/>
            </a:endParaRPr>
          </a:p>
        </p:txBody>
      </p:sp>
      <p:sp>
        <p:nvSpPr>
          <p:cNvPr id="3" name="Rectangle 2"/>
          <p:cNvSpPr/>
          <p:nvPr/>
        </p:nvSpPr>
        <p:spPr>
          <a:xfrm>
            <a:off x="757603" y="980728"/>
            <a:ext cx="7560840" cy="1200329"/>
          </a:xfrm>
          <a:prstGeom prst="rect">
            <a:avLst/>
          </a:prstGeom>
        </p:spPr>
        <p:txBody>
          <a:bodyPr wrap="square">
            <a:spAutoFit/>
          </a:bodyPr>
          <a:lstStyle/>
          <a:p>
            <a:pPr algn="just"/>
            <a:r>
              <a:rPr lang="vi-VN" sz="2400" b="1">
                <a:latin typeface="Palatino Linotype" panose="02040502050505030304" pitchFamily="18" charset="0"/>
              </a:rPr>
              <a:t>a) Oxi hóa hoàn toàn (phản ứng đốt cháy). </a:t>
            </a:r>
          </a:p>
          <a:p>
            <a:pPr marL="182563" algn="just"/>
            <a:r>
              <a:rPr lang="vi-VN" sz="2400">
                <a:latin typeface="Palatino Linotype" panose="02040502050505030304" pitchFamily="18" charset="0"/>
              </a:rPr>
              <a:t>Các alkane thường dễ cháy và tỏa nhiều nhiệt, nên được dùng làm nhiên liệu</a:t>
            </a:r>
            <a:r>
              <a:rPr lang="vi-VN" sz="2400" baseline="-25000">
                <a:latin typeface="Palatino Linotype" panose="02040502050505030304" pitchFamily="18" charset="0"/>
              </a:rPr>
              <a:t>.</a:t>
            </a:r>
            <a:endParaRPr lang="vi-VN" sz="2400" dirty="0">
              <a:latin typeface="Palatino Linotype" panose="02040502050505030304"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410040399"/>
              </p:ext>
            </p:extLst>
          </p:nvPr>
        </p:nvGraphicFramePr>
        <p:xfrm>
          <a:off x="636588" y="2374900"/>
          <a:ext cx="8048625" cy="593725"/>
        </p:xfrm>
        <a:graphic>
          <a:graphicData uri="http://schemas.openxmlformats.org/presentationml/2006/ole">
            <mc:AlternateContent xmlns:mc="http://schemas.openxmlformats.org/markup-compatibility/2006">
              <mc:Choice xmlns:v="urn:schemas-microsoft-com:vml" Requires="v">
                <p:oleObj name="Equation" r:id="rId2" imgW="3936960" imgH="291960" progId="Equation.DSMT4">
                  <p:embed/>
                </p:oleObj>
              </mc:Choice>
              <mc:Fallback>
                <p:oleObj name="Equation" r:id="rId2" imgW="3936960" imgH="291960" progId="Equation.DSMT4">
                  <p:embed/>
                  <p:pic>
                    <p:nvPicPr>
                      <p:cNvPr id="0" name=""/>
                      <p:cNvPicPr/>
                      <p:nvPr/>
                    </p:nvPicPr>
                    <p:blipFill>
                      <a:blip r:embed="rId3"/>
                      <a:stretch>
                        <a:fillRect/>
                      </a:stretch>
                    </p:blipFill>
                    <p:spPr>
                      <a:xfrm>
                        <a:off x="636588" y="2374900"/>
                        <a:ext cx="8048625" cy="5937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858544989"/>
              </p:ext>
            </p:extLst>
          </p:nvPr>
        </p:nvGraphicFramePr>
        <p:xfrm>
          <a:off x="776913" y="3212976"/>
          <a:ext cx="7886043" cy="614595"/>
        </p:xfrm>
        <a:graphic>
          <a:graphicData uri="http://schemas.openxmlformats.org/presentationml/2006/ole">
            <mc:AlternateContent xmlns:mc="http://schemas.openxmlformats.org/markup-compatibility/2006">
              <mc:Choice xmlns:v="urn:schemas-microsoft-com:vml" Requires="v">
                <p:oleObj name="Equation" r:id="rId4" imgW="4063680" imgH="317160" progId="Equation.DSMT4">
                  <p:embed/>
                </p:oleObj>
              </mc:Choice>
              <mc:Fallback>
                <p:oleObj name="Equation" r:id="rId4" imgW="4063680" imgH="317160" progId="Equation.DSMT4">
                  <p:embed/>
                  <p:pic>
                    <p:nvPicPr>
                      <p:cNvPr id="0" name="Object 1"/>
                      <p:cNvPicPr>
                        <a:picLocks noChangeAspect="1" noChangeArrowheads="1"/>
                      </p:cNvPicPr>
                      <p:nvPr/>
                    </p:nvPicPr>
                    <p:blipFill>
                      <a:blip r:embed="rId5"/>
                      <a:srcRect/>
                      <a:stretch>
                        <a:fillRect/>
                      </a:stretch>
                    </p:blipFill>
                    <p:spPr bwMode="auto">
                      <a:xfrm>
                        <a:off x="776913" y="3212976"/>
                        <a:ext cx="7886043" cy="614595"/>
                      </a:xfrm>
                      <a:prstGeom prst="rect">
                        <a:avLst/>
                      </a:prstGeom>
                      <a:noFill/>
                      <a:ln>
                        <a:noFill/>
                      </a:ln>
                    </p:spPr>
                  </p:pic>
                </p:oleObj>
              </mc:Fallback>
            </mc:AlternateContent>
          </a:graphicData>
        </a:graphic>
      </p:graphicFrame>
      <p:sp>
        <p:nvSpPr>
          <p:cNvPr id="6" name="Rectangle 5"/>
          <p:cNvSpPr/>
          <p:nvPr/>
        </p:nvSpPr>
        <p:spPr>
          <a:xfrm>
            <a:off x="776913" y="4005064"/>
            <a:ext cx="7560840" cy="1200329"/>
          </a:xfrm>
          <a:prstGeom prst="rect">
            <a:avLst/>
          </a:prstGeom>
        </p:spPr>
        <p:txBody>
          <a:bodyPr wrap="square">
            <a:spAutoFit/>
          </a:bodyPr>
          <a:lstStyle/>
          <a:p>
            <a:pPr algn="just"/>
            <a:r>
              <a:rPr lang="vi-VN" sz="2400" b="1" dirty="0">
                <a:latin typeface="Palatino Linotype" panose="02040502050505030304" pitchFamily="18" charset="0"/>
              </a:rPr>
              <a:t>b) Oxi hóa không hoàn toàn </a:t>
            </a:r>
          </a:p>
          <a:p>
            <a:pPr marL="182563" algn="just"/>
            <a:r>
              <a:rPr lang="vi-VN" sz="2400" dirty="0">
                <a:latin typeface="Palatino Linotype" panose="02040502050505030304" pitchFamily="18" charset="0"/>
              </a:rPr>
              <a:t>Nếu thiếu oxygen, phản ứng tạo ra CO hoặc C gây ô nhiễm môi trường.</a:t>
            </a:r>
          </a:p>
        </p:txBody>
      </p:sp>
      <p:graphicFrame>
        <p:nvGraphicFramePr>
          <p:cNvPr id="7" name="Object 6"/>
          <p:cNvGraphicFramePr>
            <a:graphicFrameLocks noChangeAspect="1"/>
          </p:cNvGraphicFramePr>
          <p:nvPr>
            <p:extLst>
              <p:ext uri="{D42A27DB-BD31-4B8C-83A1-F6EECF244321}">
                <p14:modId xmlns:p14="http://schemas.microsoft.com/office/powerpoint/2010/main" val="793161825"/>
              </p:ext>
            </p:extLst>
          </p:nvPr>
        </p:nvGraphicFramePr>
        <p:xfrm>
          <a:off x="1199259" y="5373216"/>
          <a:ext cx="6677527" cy="648072"/>
        </p:xfrm>
        <a:graphic>
          <a:graphicData uri="http://schemas.openxmlformats.org/presentationml/2006/ole">
            <mc:AlternateContent xmlns:mc="http://schemas.openxmlformats.org/markup-compatibility/2006">
              <mc:Choice xmlns:v="urn:schemas-microsoft-com:vml" Requires="v">
                <p:oleObj name="Equation" r:id="rId6" imgW="3263760" imgH="317160" progId="Equation.DSMT4">
                  <p:embed/>
                </p:oleObj>
              </mc:Choice>
              <mc:Fallback>
                <p:oleObj name="Equation" r:id="rId6" imgW="3263760" imgH="317160" progId="Equation.DSMT4">
                  <p:embed/>
                  <p:pic>
                    <p:nvPicPr>
                      <p:cNvPr id="0" name="Object 4"/>
                      <p:cNvPicPr>
                        <a:picLocks noChangeAspect="1" noChangeArrowheads="1"/>
                      </p:cNvPicPr>
                      <p:nvPr/>
                    </p:nvPicPr>
                    <p:blipFill>
                      <a:blip r:embed="rId7"/>
                      <a:srcRect/>
                      <a:stretch>
                        <a:fillRect/>
                      </a:stretch>
                    </p:blipFill>
                    <p:spPr bwMode="auto">
                      <a:xfrm>
                        <a:off x="1199259" y="5373216"/>
                        <a:ext cx="6677527" cy="648072"/>
                      </a:xfrm>
                      <a:prstGeom prst="rect">
                        <a:avLst/>
                      </a:prstGeom>
                      <a:noFill/>
                      <a:ln>
                        <a:noFill/>
                      </a:ln>
                    </p:spPr>
                  </p:pic>
                </p:oleObj>
              </mc:Fallback>
            </mc:AlternateContent>
          </a:graphicData>
        </a:graphic>
      </p:graphicFrame>
      <p:sp>
        <p:nvSpPr>
          <p:cNvPr id="8" name="Date Placeholder 7"/>
          <p:cNvSpPr>
            <a:spLocks noGrp="1"/>
          </p:cNvSpPr>
          <p:nvPr>
            <p:ph type="dt" sz="half" idx="10"/>
          </p:nvPr>
        </p:nvSpPr>
        <p:spPr/>
        <p:txBody>
          <a:bodyPr/>
          <a:lstStyle/>
          <a:p>
            <a:fld id="{59D14F90-A392-4D4E-A419-C0DAA5823D5E}" type="datetime1">
              <a:rPr lang="en-US" smtClean="0"/>
              <a:t>12/14/2023</a:t>
            </a:fld>
            <a:endParaRPr lang="en-US"/>
          </a:p>
        </p:txBody>
      </p:sp>
      <p:sp>
        <p:nvSpPr>
          <p:cNvPr id="9" name="Slide Number Placeholder 8"/>
          <p:cNvSpPr>
            <a:spLocks noGrp="1"/>
          </p:cNvSpPr>
          <p:nvPr>
            <p:ph type="sldNum" sz="quarter" idx="12"/>
          </p:nvPr>
        </p:nvSpPr>
        <p:spPr/>
        <p:txBody>
          <a:bodyPr/>
          <a:lstStyle/>
          <a:p>
            <a:fld id="{03AB8D10-4E31-4E88-906B-B882CEF4D8C0}" type="slidenum">
              <a:rPr lang="en-US" smtClean="0"/>
              <a:t>13</a:t>
            </a:fld>
            <a:endParaRPr lang="en-US"/>
          </a:p>
        </p:txBody>
      </p:sp>
    </p:spTree>
    <p:extLst>
      <p:ext uri="{BB962C8B-B14F-4D97-AF65-F5344CB8AC3E}">
        <p14:creationId xmlns:p14="http://schemas.microsoft.com/office/powerpoint/2010/main" val="189114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8943" y="498205"/>
            <a:ext cx="7734810" cy="400110"/>
          </a:xfrm>
          <a:prstGeom prst="rect">
            <a:avLst/>
          </a:prstGeom>
        </p:spPr>
        <p:txBody>
          <a:bodyPr wrap="none">
            <a:spAutoFit/>
          </a:bodyPr>
          <a:lstStyle/>
          <a:p>
            <a:r>
              <a:rPr lang="vi-VN" sz="2000" b="1" dirty="0">
                <a:solidFill>
                  <a:srgbClr val="FF0000"/>
                </a:solidFill>
              </a:rPr>
              <a:t>5. Ứng dụng của alkane và điều chế alkane trong công nghiệp</a:t>
            </a:r>
            <a:endParaRPr lang="en-US" sz="2000" b="1" dirty="0">
              <a:solidFill>
                <a:srgbClr val="FF0000"/>
              </a:solidFill>
              <a:latin typeface="Baskerville Old Face" panose="02020602080505020303"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556792"/>
            <a:ext cx="5276850"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fld id="{63AC8650-18CC-4C17-8D61-606D41EBC566}"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14</a:t>
            </a:fld>
            <a:endParaRPr lang="en-US"/>
          </a:p>
        </p:txBody>
      </p:sp>
    </p:spTree>
    <p:extLst>
      <p:ext uri="{BB962C8B-B14F-4D97-AF65-F5344CB8AC3E}">
        <p14:creationId xmlns:p14="http://schemas.microsoft.com/office/powerpoint/2010/main" val="181162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animEffect transition="in" filter="fade">
                                      <p:cBhvr>
                                        <p:cTn id="16"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8944" y="498205"/>
            <a:ext cx="7721164" cy="830997"/>
          </a:xfrm>
          <a:prstGeom prst="rect">
            <a:avLst/>
          </a:prstGeom>
        </p:spPr>
        <p:txBody>
          <a:bodyPr wrap="square">
            <a:spAutoFit/>
          </a:bodyPr>
          <a:lstStyle/>
          <a:p>
            <a:pPr algn="just"/>
            <a:r>
              <a:rPr lang="vi-VN" sz="2400" b="1" dirty="0">
                <a:solidFill>
                  <a:srgbClr val="FF0000"/>
                </a:solidFill>
              </a:rPr>
              <a:t>Tìm hiểu điều chế alkane trong công nghiệp và</a:t>
            </a:r>
            <a:r>
              <a:rPr lang="en-US" sz="2400" b="1" dirty="0">
                <a:solidFill>
                  <a:srgbClr val="FF0000"/>
                </a:solidFill>
              </a:rPr>
              <a:t> </a:t>
            </a:r>
            <a:r>
              <a:rPr lang="vi-VN" sz="2400" b="1" dirty="0">
                <a:solidFill>
                  <a:srgbClr val="FF0000"/>
                </a:solidFill>
              </a:rPr>
              <a:t>nguyên nhân gây ô nhiễm môi trường</a:t>
            </a:r>
            <a:endParaRPr lang="en-US" sz="2400" b="1" dirty="0">
              <a:solidFill>
                <a:srgbClr val="FF0000"/>
              </a:solidFill>
              <a:latin typeface="Baskerville Old Face" panose="02020602080505020303" pitchFamily="18" charset="0"/>
            </a:endParaRPr>
          </a:p>
        </p:txBody>
      </p:sp>
      <p:sp>
        <p:nvSpPr>
          <p:cNvPr id="5" name="Rectangle 4"/>
          <p:cNvSpPr/>
          <p:nvPr/>
        </p:nvSpPr>
        <p:spPr>
          <a:xfrm>
            <a:off x="739267" y="1412776"/>
            <a:ext cx="7560840" cy="2677656"/>
          </a:xfrm>
          <a:prstGeom prst="rect">
            <a:avLst/>
          </a:prstGeom>
        </p:spPr>
        <p:txBody>
          <a:bodyPr wrap="square">
            <a:spAutoFit/>
          </a:bodyPr>
          <a:lstStyle/>
          <a:p>
            <a:pPr algn="just"/>
            <a:r>
              <a:rPr lang="vi-VN" sz="2400" dirty="0">
                <a:latin typeface="Palatino Linotype" panose="02040502050505030304" pitchFamily="18" charset="0"/>
              </a:rPr>
              <a:t>Alkane là thành phần chính của khí thiên nhiên, khí đồng hành và dầu mỏ.</a:t>
            </a:r>
          </a:p>
          <a:p>
            <a:pPr algn="just"/>
            <a:r>
              <a:rPr lang="vi-VN" sz="2400" dirty="0">
                <a:latin typeface="Palatino Linotype" panose="02040502050505030304" pitchFamily="18" charset="0"/>
              </a:rPr>
              <a:t>Từ khí thiên nhiên và khí đồng </a:t>
            </a:r>
            <a:r>
              <a:rPr lang="en-US" sz="2400" dirty="0" err="1">
                <a:latin typeface="Palatino Linotype" panose="02040502050505030304" pitchFamily="18" charset="0"/>
              </a:rPr>
              <a:t>hàn</a:t>
            </a:r>
            <a:r>
              <a:rPr lang="vi-VN" sz="2400" dirty="0">
                <a:latin typeface="Palatino Linotype" panose="02040502050505030304" pitchFamily="18" charset="0"/>
              </a:rPr>
              <a:t>h thu được CH</a:t>
            </a:r>
            <a:r>
              <a:rPr lang="vi-VN" sz="2400" baseline="-25000" dirty="0">
                <a:latin typeface="Palatino Linotype" panose="02040502050505030304" pitchFamily="18" charset="0"/>
              </a:rPr>
              <a:t>4,</a:t>
            </a:r>
            <a:r>
              <a:rPr lang="vi-VN" sz="2400" dirty="0">
                <a:latin typeface="Palatino Linotype" panose="02040502050505030304" pitchFamily="18" charset="0"/>
              </a:rPr>
              <a:t> C</a:t>
            </a:r>
            <a:r>
              <a:rPr lang="vi-VN" sz="2400" baseline="-25000" dirty="0">
                <a:latin typeface="Palatino Linotype" panose="02040502050505030304" pitchFamily="18" charset="0"/>
              </a:rPr>
              <a:t>2</a:t>
            </a:r>
            <a:r>
              <a:rPr lang="vi-VN" sz="2400" dirty="0">
                <a:latin typeface="Palatino Linotype" panose="02040502050505030304" pitchFamily="18" charset="0"/>
              </a:rPr>
              <a:t>H</a:t>
            </a:r>
            <a:r>
              <a:rPr lang="vi-VN" sz="2400" baseline="-25000" dirty="0">
                <a:latin typeface="Palatino Linotype" panose="02040502050505030304" pitchFamily="18" charset="0"/>
              </a:rPr>
              <a:t>6</a:t>
            </a:r>
            <a:r>
              <a:rPr lang="vi-VN" sz="2400" dirty="0">
                <a:latin typeface="Palatino Linotype" panose="02040502050505030304" pitchFamily="18" charset="0"/>
              </a:rPr>
              <a:t>, C</a:t>
            </a:r>
            <a:r>
              <a:rPr lang="vi-VN" sz="2400" baseline="-25000" dirty="0">
                <a:latin typeface="Palatino Linotype" panose="02040502050505030304" pitchFamily="18" charset="0"/>
              </a:rPr>
              <a:t>3</a:t>
            </a:r>
            <a:r>
              <a:rPr lang="vi-VN" sz="2400" dirty="0">
                <a:latin typeface="Palatino Linotype" panose="02040502050505030304" pitchFamily="18" charset="0"/>
              </a:rPr>
              <a:t>H</a:t>
            </a:r>
            <a:r>
              <a:rPr lang="vi-VN" sz="2400" baseline="-25000" dirty="0">
                <a:latin typeface="Palatino Linotype" panose="02040502050505030304" pitchFamily="18" charset="0"/>
              </a:rPr>
              <a:t>8</a:t>
            </a:r>
            <a:r>
              <a:rPr lang="vi-VN" sz="2400" dirty="0">
                <a:latin typeface="Palatino Linotype" panose="02040502050505030304" pitchFamily="18" charset="0"/>
              </a:rPr>
              <a:t> và C</a:t>
            </a:r>
            <a:r>
              <a:rPr lang="vi-VN" sz="2400" baseline="-25000" dirty="0">
                <a:latin typeface="Palatino Linotype" panose="02040502050505030304" pitchFamily="18" charset="0"/>
              </a:rPr>
              <a:t>4</a:t>
            </a:r>
            <a:r>
              <a:rPr lang="vi-VN" sz="2400" dirty="0">
                <a:latin typeface="Palatino Linotype" panose="02040502050505030304" pitchFamily="18" charset="0"/>
              </a:rPr>
              <a:t>H</a:t>
            </a:r>
            <a:r>
              <a:rPr lang="vi-VN" sz="2400" baseline="-25000" dirty="0">
                <a:latin typeface="Palatino Linotype" panose="02040502050505030304" pitchFamily="18" charset="0"/>
              </a:rPr>
              <a:t>10.</a:t>
            </a:r>
          </a:p>
          <a:p>
            <a:pPr algn="just"/>
            <a:r>
              <a:rPr lang="vi-VN" sz="2400" dirty="0">
                <a:latin typeface="Palatino Linotype" panose="02040502050505030304" pitchFamily="18" charset="0"/>
              </a:rPr>
              <a:t>Từ dầu mỏ, bằng phương pháp chưng cất phân đoạn, thu được các alkane ở các phân đoạn kh</a:t>
            </a:r>
            <a:r>
              <a:rPr lang="en-US" sz="2400" dirty="0" err="1">
                <a:latin typeface="Palatino Linotype" panose="02040502050505030304" pitchFamily="18" charset="0"/>
              </a:rPr>
              <a:t>ác</a:t>
            </a:r>
            <a:r>
              <a:rPr lang="vi-VN" sz="2400" dirty="0">
                <a:latin typeface="Palatino Linotype" panose="02040502050505030304" pitchFamily="18" charset="0"/>
              </a:rPr>
              <a:t> nhau như xăng, dầu hỏa, dầu diesel, dầu nhờn và nhựa đường.</a:t>
            </a:r>
          </a:p>
        </p:txBody>
      </p:sp>
      <p:sp>
        <p:nvSpPr>
          <p:cNvPr id="6" name="Rectangle 5"/>
          <p:cNvSpPr/>
          <p:nvPr/>
        </p:nvSpPr>
        <p:spPr>
          <a:xfrm>
            <a:off x="739267" y="4293096"/>
            <a:ext cx="7560840" cy="1569660"/>
          </a:xfrm>
          <a:prstGeom prst="rect">
            <a:avLst/>
          </a:prstGeom>
        </p:spPr>
        <p:txBody>
          <a:bodyPr wrap="square">
            <a:spAutoFit/>
          </a:bodyPr>
          <a:lstStyle/>
          <a:p>
            <a:pPr algn="just"/>
            <a:r>
              <a:rPr lang="vi-VN" sz="2400" dirty="0">
                <a:latin typeface="Palatino Linotype" panose="02040502050505030304" pitchFamily="18" charset="0"/>
              </a:rPr>
              <a:t>Khí thải do các phương tiện giao thông, quá trình đốt cháy nhiên liệu và hỗn hợp các khí và hạt khác nhau, bụi mịn thải vào khí quyển là nguyên nhân gây ảnh hưởng nghiêm trọng đến sức khỏe người dân.</a:t>
            </a:r>
          </a:p>
        </p:txBody>
      </p:sp>
      <p:sp>
        <p:nvSpPr>
          <p:cNvPr id="2" name="Date Placeholder 1"/>
          <p:cNvSpPr>
            <a:spLocks noGrp="1"/>
          </p:cNvSpPr>
          <p:nvPr>
            <p:ph type="dt" sz="half" idx="10"/>
          </p:nvPr>
        </p:nvSpPr>
        <p:spPr/>
        <p:txBody>
          <a:bodyPr/>
          <a:lstStyle/>
          <a:p>
            <a:fld id="{9E3804B6-7959-40CC-AA2D-F32DE32FAC91}"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15</a:t>
            </a:fld>
            <a:endParaRPr lang="en-US"/>
          </a:p>
        </p:txBody>
      </p:sp>
    </p:spTree>
    <p:extLst>
      <p:ext uri="{BB962C8B-B14F-4D97-AF65-F5344CB8AC3E}">
        <p14:creationId xmlns:p14="http://schemas.microsoft.com/office/powerpoint/2010/main" val="356312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 calcmode="lin" valueType="num">
                                      <p:cBhvr>
                                        <p:cTn id="20" dur="1000" fill="hold"/>
                                        <p:tgtEl>
                                          <p:spTgt spid="6"/>
                                        </p:tgtEl>
                                        <p:attrNameLst>
                                          <p:attrName>style.rotation</p:attrName>
                                        </p:attrNameLst>
                                      </p:cBhvr>
                                      <p:tavLst>
                                        <p:tav tm="0">
                                          <p:val>
                                            <p:fltVal val="90"/>
                                          </p:val>
                                        </p:tav>
                                        <p:tav tm="100000">
                                          <p:val>
                                            <p:fltVal val="0"/>
                                          </p:val>
                                        </p:tav>
                                      </p:tavLst>
                                    </p:anim>
                                    <p:animEffect transition="in" filter="fade">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6" name="Rectangle 5"/>
          <p:cNvSpPr/>
          <p:nvPr/>
        </p:nvSpPr>
        <p:spPr>
          <a:xfrm>
            <a:off x="395534" y="692696"/>
            <a:ext cx="8352928" cy="1323439"/>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1.</a:t>
            </a:r>
            <a:r>
              <a:rPr lang="vi-VN" sz="2000" b="1" dirty="0">
                <a:solidFill>
                  <a:srgbClr val="0000FF"/>
                </a:solidFill>
                <a:latin typeface="Palatino Linotype" panose="02040502050505030304" pitchFamily="18" charset="0"/>
              </a:rPr>
              <a:t> </a:t>
            </a:r>
            <a:r>
              <a:rPr lang="en-US" sz="2000" dirty="0">
                <a:latin typeface="Palatino Linotype" panose="02040502050505030304" pitchFamily="18" charset="0"/>
              </a:rPr>
              <a:t>A</a:t>
            </a:r>
            <a:r>
              <a:rPr lang="vi-VN" sz="2000" dirty="0">
                <a:latin typeface="Palatino Linotype" panose="02040502050505030304" pitchFamily="18" charset="0"/>
              </a:rPr>
              <a:t>l</a:t>
            </a:r>
            <a:r>
              <a:rPr lang="en-US" sz="2000" dirty="0" err="1">
                <a:latin typeface="Palatino Linotype" panose="02040502050505030304" pitchFamily="18" charset="0"/>
              </a:rPr>
              <a:t>kan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là</a:t>
            </a:r>
            <a:r>
              <a:rPr lang="en-US" sz="2000" dirty="0">
                <a:latin typeface="Palatino Linotype" panose="02040502050505030304" pitchFamily="18" charset="0"/>
              </a:rPr>
              <a:t> </a:t>
            </a:r>
            <a:r>
              <a:rPr lang="en-US" sz="2000" dirty="0" err="1">
                <a:latin typeface="Palatino Linotype" panose="02040502050505030304" pitchFamily="18" charset="0"/>
              </a:rPr>
              <a:t>những</a:t>
            </a:r>
            <a:r>
              <a:rPr lang="en-US" sz="2000" dirty="0">
                <a:latin typeface="Palatino Linotype" panose="02040502050505030304" pitchFamily="18" charset="0"/>
              </a:rPr>
              <a:t> h</a:t>
            </a:r>
            <a:r>
              <a:rPr lang="vi-VN" sz="2000" dirty="0">
                <a:latin typeface="Palatino Linotype" panose="02040502050505030304" pitchFamily="18" charset="0"/>
              </a:rPr>
              <a:t>yd</a:t>
            </a:r>
            <a:r>
              <a:rPr lang="en-US" sz="2000" dirty="0" err="1">
                <a:latin typeface="Palatino Linotype" panose="02040502050505030304" pitchFamily="18" charset="0"/>
              </a:rPr>
              <a:t>roca</a:t>
            </a:r>
            <a:r>
              <a:rPr lang="vi-VN" sz="2000" dirty="0">
                <a:latin typeface="Palatino Linotype" panose="02040502050505030304" pitchFamily="18" charset="0"/>
              </a:rPr>
              <a:t>r</a:t>
            </a:r>
            <a:r>
              <a:rPr lang="en-US" sz="2000" dirty="0">
                <a:latin typeface="Palatino Linotype" panose="02040502050505030304" pitchFamily="18" charset="0"/>
              </a:rPr>
              <a:t>bon no, </a:t>
            </a:r>
            <a:r>
              <a:rPr lang="en-US" sz="2000" dirty="0" err="1">
                <a:latin typeface="Palatino Linotype" panose="02040502050505030304" pitchFamily="18" charset="0"/>
              </a:rPr>
              <a:t>mạch</a:t>
            </a:r>
            <a:r>
              <a:rPr lang="en-US" sz="2000" dirty="0">
                <a:latin typeface="Palatino Linotype" panose="02040502050505030304" pitchFamily="18" charset="0"/>
              </a:rPr>
              <a:t> </a:t>
            </a:r>
            <a:r>
              <a:rPr lang="en-US" sz="2000" dirty="0" err="1">
                <a:latin typeface="Palatino Linotype" panose="02040502050505030304" pitchFamily="18" charset="0"/>
              </a:rPr>
              <a:t>hở</a:t>
            </a:r>
            <a:r>
              <a:rPr lang="en-US" sz="2000" dirty="0">
                <a:latin typeface="Palatino Linotype" panose="02040502050505030304" pitchFamily="18" charset="0"/>
              </a:rPr>
              <a:t>, </a:t>
            </a:r>
            <a:r>
              <a:rPr lang="en-US" sz="2000" dirty="0" err="1">
                <a:latin typeface="Palatino Linotype" panose="02040502050505030304" pitchFamily="18" charset="0"/>
              </a:rPr>
              <a:t>có</a:t>
            </a:r>
            <a:r>
              <a:rPr lang="en-US" sz="2000" dirty="0">
                <a:latin typeface="Palatino Linotype" panose="02040502050505030304" pitchFamily="18" charset="0"/>
              </a:rPr>
              <a:t> </a:t>
            </a:r>
            <a:r>
              <a:rPr lang="en-US" sz="2000" dirty="0" err="1">
                <a:latin typeface="Palatino Linotype" panose="02040502050505030304" pitchFamily="18" charset="0"/>
              </a:rPr>
              <a:t>công</a:t>
            </a:r>
            <a:r>
              <a:rPr lang="en-US" sz="2000" dirty="0">
                <a:latin typeface="Palatino Linotype" panose="02040502050505030304" pitchFamily="18" charset="0"/>
              </a:rPr>
              <a:t> </a:t>
            </a:r>
            <a:r>
              <a:rPr lang="en-US" sz="2000" dirty="0" err="1">
                <a:latin typeface="Palatino Linotype" panose="02040502050505030304" pitchFamily="18" charset="0"/>
              </a:rPr>
              <a:t>thức</a:t>
            </a:r>
            <a:r>
              <a:rPr lang="en-US" sz="2000" dirty="0">
                <a:latin typeface="Palatino Linotype" panose="02040502050505030304" pitchFamily="18" charset="0"/>
              </a:rPr>
              <a:t> </a:t>
            </a:r>
            <a:r>
              <a:rPr lang="en-US" sz="2000" dirty="0" err="1">
                <a:latin typeface="Palatino Linotype" panose="02040502050505030304" pitchFamily="18" charset="0"/>
              </a:rPr>
              <a:t>chung</a:t>
            </a:r>
            <a:r>
              <a:rPr lang="en-US" sz="2000" dirty="0">
                <a:latin typeface="Palatino Linotype" panose="02040502050505030304" pitchFamily="18" charset="0"/>
              </a:rPr>
              <a:t> </a:t>
            </a:r>
            <a:r>
              <a:rPr lang="en-US" sz="2000" dirty="0" err="1">
                <a:latin typeface="Palatino Linotype" panose="02040502050505030304" pitchFamily="18" charset="0"/>
              </a:rPr>
              <a:t>là</a:t>
            </a:r>
            <a:endParaRPr lang="en-US" sz="2000" dirty="0">
              <a:latin typeface="Palatino Linotype" panose="02040502050505030304" pitchFamily="18" charset="0"/>
            </a:endParaRPr>
          </a:p>
          <a:p>
            <a:r>
              <a:rPr lang="vi-VN" sz="2000" b="1" dirty="0">
                <a:latin typeface="Palatino Linotype" panose="02040502050505030304" pitchFamily="18" charset="0"/>
              </a:rPr>
              <a:t>	A.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a:t>
            </a:r>
            <a:r>
              <a:rPr lang="en-US" sz="2000" dirty="0">
                <a:latin typeface="Palatino Linotype" panose="02040502050505030304" pitchFamily="18" charset="0"/>
              </a:rPr>
              <a:t> (n ≥2).</a:t>
            </a:r>
            <a:r>
              <a:rPr lang="pt-BR" sz="2000" b="1" dirty="0">
                <a:latin typeface="Palatino Linotype" panose="02040502050505030304" pitchFamily="18" charset="0"/>
              </a:rPr>
              <a:t>	</a:t>
            </a:r>
            <a:r>
              <a:rPr lang="vi-VN" sz="2000" b="1" dirty="0">
                <a:latin typeface="Palatino Linotype" panose="02040502050505030304" pitchFamily="18" charset="0"/>
              </a:rPr>
              <a:t>		</a:t>
            </a:r>
            <a:r>
              <a:rPr lang="pt-BR" sz="2000" b="1" dirty="0">
                <a:latin typeface="Palatino Linotype" panose="02040502050505030304" pitchFamily="18" charset="0"/>
              </a:rPr>
              <a:t>B.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2n-2</a:t>
            </a:r>
            <a:r>
              <a:rPr lang="en-US" sz="2000" dirty="0">
                <a:latin typeface="Palatino Linotype" panose="02040502050505030304" pitchFamily="18" charset="0"/>
              </a:rPr>
              <a:t> (n ≥2).</a:t>
            </a:r>
            <a:r>
              <a:rPr lang="pt-BR" sz="2000" b="1" dirty="0">
                <a:latin typeface="Palatino Linotype" panose="02040502050505030304" pitchFamily="18" charset="0"/>
              </a:rPr>
              <a:t>	</a:t>
            </a:r>
            <a:endParaRPr lang="vi-VN" sz="2000" b="1"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C.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2n+2</a:t>
            </a:r>
            <a:r>
              <a:rPr lang="en-US" sz="2000" dirty="0">
                <a:latin typeface="Palatino Linotype" panose="02040502050505030304" pitchFamily="18" charset="0"/>
              </a:rPr>
              <a:t> (n ≥1).</a:t>
            </a:r>
            <a:r>
              <a:rPr lang="pt-BR" sz="2000" b="1" dirty="0">
                <a:latin typeface="Palatino Linotype" panose="02040502050505030304" pitchFamily="18" charset="0"/>
              </a:rPr>
              <a:t>	</a:t>
            </a:r>
            <a:r>
              <a:rPr lang="vi-VN" sz="2000" b="1" dirty="0">
                <a:latin typeface="Palatino Linotype" panose="02040502050505030304" pitchFamily="18" charset="0"/>
              </a:rPr>
              <a:t>	</a:t>
            </a:r>
            <a:r>
              <a:rPr lang="pt-BR" sz="2000" b="1" dirty="0">
                <a:latin typeface="Palatino Linotype" panose="02040502050505030304" pitchFamily="18" charset="0"/>
              </a:rPr>
              <a:t>D. </a:t>
            </a:r>
            <a:r>
              <a:rPr lang="pt-BR" sz="2000" dirty="0">
                <a:latin typeface="Palatino Linotype" panose="02040502050505030304" pitchFamily="18" charset="0"/>
              </a:rPr>
              <a:t>C</a:t>
            </a:r>
            <a:r>
              <a:rPr lang="pt-BR" sz="2000" baseline="-25000" dirty="0">
                <a:latin typeface="Palatino Linotype" panose="02040502050505030304" pitchFamily="18" charset="0"/>
              </a:rPr>
              <a:t>n</a:t>
            </a:r>
            <a:r>
              <a:rPr lang="pt-BR" sz="2000" dirty="0">
                <a:latin typeface="Palatino Linotype" panose="02040502050505030304" pitchFamily="18" charset="0"/>
              </a:rPr>
              <a:t>H</a:t>
            </a:r>
            <a:r>
              <a:rPr lang="pt-BR" sz="2000" baseline="-25000" dirty="0">
                <a:latin typeface="Palatino Linotype" panose="02040502050505030304" pitchFamily="18" charset="0"/>
              </a:rPr>
              <a:t>2n-6 </a:t>
            </a:r>
            <a:r>
              <a:rPr lang="pt-BR" sz="2000" dirty="0">
                <a:latin typeface="Palatino Linotype" panose="02040502050505030304" pitchFamily="18" charset="0"/>
              </a:rPr>
              <a:t>(n ≥6).</a:t>
            </a:r>
            <a:endParaRPr lang="en-US" sz="2000" dirty="0">
              <a:latin typeface="Palatino Linotype" panose="02040502050505030304" pitchFamily="18" charset="0"/>
            </a:endParaRPr>
          </a:p>
        </p:txBody>
      </p:sp>
      <p:sp>
        <p:nvSpPr>
          <p:cNvPr id="7" name="Rectangle 6"/>
          <p:cNvSpPr/>
          <p:nvPr/>
        </p:nvSpPr>
        <p:spPr>
          <a:xfrm>
            <a:off x="545797" y="2106028"/>
            <a:ext cx="144164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8" name="Rectangle 7"/>
          <p:cNvSpPr/>
          <p:nvPr/>
        </p:nvSpPr>
        <p:spPr>
          <a:xfrm>
            <a:off x="422187" y="2475360"/>
            <a:ext cx="8208911" cy="1323439"/>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2.</a:t>
            </a:r>
            <a:r>
              <a:rPr lang="vi-VN" sz="2000" b="1" dirty="0">
                <a:solidFill>
                  <a:srgbClr val="0000FF"/>
                </a:solidFill>
                <a:latin typeface="Palatino Linotype" panose="02040502050505030304" pitchFamily="18" charset="0"/>
              </a:rPr>
              <a:t> </a:t>
            </a:r>
            <a:r>
              <a:rPr lang="en-US" sz="2000" dirty="0" err="1">
                <a:latin typeface="Palatino Linotype" panose="02040502050505030304" pitchFamily="18" charset="0"/>
              </a:rPr>
              <a:t>Nhóm</a:t>
            </a:r>
            <a:r>
              <a:rPr lang="en-US" sz="2000" dirty="0">
                <a:latin typeface="Palatino Linotype" panose="02040502050505030304" pitchFamily="18" charset="0"/>
              </a:rPr>
              <a:t> </a:t>
            </a:r>
            <a:r>
              <a:rPr lang="en-US" sz="2000" dirty="0" err="1">
                <a:latin typeface="Palatino Linotype" panose="02040502050505030304" pitchFamily="18" charset="0"/>
              </a:rPr>
              <a:t>nguyên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a:t>
            </a:r>
            <a:r>
              <a:rPr lang="en-US" sz="2000" dirty="0" err="1">
                <a:latin typeface="Palatino Linotype" panose="02040502050505030304" pitchFamily="18" charset="0"/>
              </a:rPr>
              <a:t>còn</a:t>
            </a:r>
            <a:r>
              <a:rPr lang="en-US" sz="2000" dirty="0">
                <a:latin typeface="Palatino Linotype" panose="02040502050505030304" pitchFamily="18" charset="0"/>
              </a:rPr>
              <a:t> </a:t>
            </a:r>
            <a:r>
              <a:rPr lang="en-US" sz="2000" dirty="0" err="1">
                <a:latin typeface="Palatino Linotype" panose="02040502050505030304" pitchFamily="18" charset="0"/>
              </a:rPr>
              <a:t>lại</a:t>
            </a:r>
            <a:r>
              <a:rPr lang="en-US" sz="2000" dirty="0">
                <a:latin typeface="Palatino Linotype" panose="02040502050505030304" pitchFamily="18" charset="0"/>
              </a:rPr>
              <a:t> </a:t>
            </a:r>
            <a:r>
              <a:rPr lang="en-US" sz="2000" dirty="0" err="1">
                <a:latin typeface="Palatino Linotype" panose="02040502050505030304" pitchFamily="18" charset="0"/>
              </a:rPr>
              <a:t>sau</a:t>
            </a:r>
            <a:r>
              <a:rPr lang="en-US" sz="2000" dirty="0">
                <a:latin typeface="Palatino Linotype" panose="02040502050505030304" pitchFamily="18" charset="0"/>
              </a:rPr>
              <a:t> </a:t>
            </a:r>
            <a:r>
              <a:rPr lang="en-US" sz="2000" dirty="0" err="1">
                <a:latin typeface="Palatino Linotype" panose="02040502050505030304" pitchFamily="18" charset="0"/>
              </a:rPr>
              <a:t>khi</a:t>
            </a:r>
            <a:r>
              <a:rPr lang="en-US" sz="2000" dirty="0">
                <a:latin typeface="Palatino Linotype" panose="02040502050505030304" pitchFamily="18" charset="0"/>
              </a:rPr>
              <a:t> </a:t>
            </a:r>
            <a:r>
              <a:rPr lang="en-US" sz="2000" dirty="0" err="1">
                <a:latin typeface="Palatino Linotype" panose="02040502050505030304" pitchFamily="18" charset="0"/>
              </a:rPr>
              <a:t>lấy</a:t>
            </a:r>
            <a:r>
              <a:rPr lang="en-US" sz="2000" dirty="0">
                <a:latin typeface="Palatino Linotype" panose="02040502050505030304" pitchFamily="18" charset="0"/>
              </a:rPr>
              <a:t> </a:t>
            </a:r>
            <a:r>
              <a:rPr lang="en-US" sz="2000" dirty="0" err="1">
                <a:latin typeface="Palatino Linotype" panose="02040502050505030304" pitchFamily="18" charset="0"/>
              </a:rPr>
              <a:t>bớt</a:t>
            </a:r>
            <a:r>
              <a:rPr lang="en-US" sz="2000" dirty="0">
                <a:latin typeface="Palatino Linotype" panose="02040502050505030304" pitchFamily="18" charset="0"/>
              </a:rPr>
              <a:t> </a:t>
            </a:r>
            <a:r>
              <a:rPr lang="en-US" sz="2000" dirty="0" err="1">
                <a:latin typeface="Palatino Linotype" panose="02040502050505030304" pitchFamily="18" charset="0"/>
              </a:rPr>
              <a:t>một</a:t>
            </a:r>
            <a:r>
              <a:rPr lang="en-US" sz="2000" dirty="0">
                <a:latin typeface="Palatino Linotype" panose="02040502050505030304" pitchFamily="18" charset="0"/>
              </a:rPr>
              <a:t> </a:t>
            </a:r>
            <a:r>
              <a:rPr lang="en-US" sz="2000" dirty="0" err="1">
                <a:latin typeface="Palatino Linotype" panose="02040502050505030304" pitchFamily="18" charset="0"/>
              </a:rPr>
              <a:t>nguyên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H </a:t>
            </a:r>
            <a:r>
              <a:rPr lang="en-US" sz="2000" dirty="0" err="1">
                <a:latin typeface="Palatino Linotype" panose="02040502050505030304" pitchFamily="18" charset="0"/>
              </a:rPr>
              <a:t>từ</a:t>
            </a:r>
            <a:r>
              <a:rPr lang="en-US" sz="2000" dirty="0">
                <a:latin typeface="Palatino Linotype" panose="02040502050505030304" pitchFamily="18" charset="0"/>
              </a:rPr>
              <a:t> </a:t>
            </a:r>
            <a:r>
              <a:rPr lang="en-US" sz="2000" dirty="0" err="1">
                <a:latin typeface="Palatino Linotype" panose="02040502050505030304" pitchFamily="18" charset="0"/>
              </a:rPr>
              <a:t>phân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a</a:t>
            </a:r>
            <a:r>
              <a:rPr lang="vi-VN" sz="2000" dirty="0">
                <a:latin typeface="Palatino Linotype" panose="02040502050505030304" pitchFamily="18" charset="0"/>
              </a:rPr>
              <a:t>l</a:t>
            </a:r>
            <a:r>
              <a:rPr lang="en-US" sz="2000" dirty="0" err="1">
                <a:latin typeface="Palatino Linotype" panose="02040502050505030304" pitchFamily="18" charset="0"/>
              </a:rPr>
              <a:t>kan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gọi</a:t>
            </a:r>
            <a:r>
              <a:rPr lang="en-US" sz="2000" dirty="0">
                <a:latin typeface="Palatino Linotype" panose="02040502050505030304" pitchFamily="18" charset="0"/>
              </a:rPr>
              <a:t> </a:t>
            </a:r>
            <a:r>
              <a:rPr lang="en-US" sz="2000" dirty="0" err="1">
                <a:latin typeface="Palatino Linotype" panose="02040502050505030304" pitchFamily="18" charset="0"/>
              </a:rPr>
              <a:t>là</a:t>
            </a:r>
            <a:r>
              <a:rPr lang="en-US" sz="2000" dirty="0">
                <a:latin typeface="Palatino Linotype" panose="02040502050505030304" pitchFamily="18" charset="0"/>
              </a:rPr>
              <a:t> a</a:t>
            </a:r>
            <a:r>
              <a:rPr lang="vi-VN" sz="2000" dirty="0">
                <a:latin typeface="Palatino Linotype" panose="02040502050505030304" pitchFamily="18" charset="0"/>
              </a:rPr>
              <a:t>l</a:t>
            </a:r>
            <a:r>
              <a:rPr lang="en-US" sz="2000" dirty="0" err="1">
                <a:latin typeface="Palatino Linotype" panose="02040502050505030304" pitchFamily="18" charset="0"/>
              </a:rPr>
              <a:t>kyl</a:t>
            </a:r>
            <a:r>
              <a:rPr lang="en-US" sz="2000" dirty="0">
                <a:latin typeface="Palatino Linotype" panose="02040502050505030304" pitchFamily="18" charset="0"/>
              </a:rPr>
              <a:t>, </a:t>
            </a:r>
            <a:r>
              <a:rPr lang="en-US" sz="2000" dirty="0" err="1">
                <a:latin typeface="Palatino Linotype" panose="02040502050505030304" pitchFamily="18" charset="0"/>
              </a:rPr>
              <a:t>có</a:t>
            </a:r>
            <a:r>
              <a:rPr lang="en-US" sz="2000" dirty="0">
                <a:latin typeface="Palatino Linotype" panose="02040502050505030304" pitchFamily="18" charset="0"/>
              </a:rPr>
              <a:t> </a:t>
            </a:r>
            <a:r>
              <a:rPr lang="en-US" sz="2000" dirty="0" err="1">
                <a:latin typeface="Palatino Linotype" panose="02040502050505030304" pitchFamily="18" charset="0"/>
              </a:rPr>
              <a:t>công</a:t>
            </a:r>
            <a:r>
              <a:rPr lang="en-US" sz="2000" dirty="0">
                <a:latin typeface="Palatino Linotype" panose="02040502050505030304" pitchFamily="18" charset="0"/>
              </a:rPr>
              <a:t> </a:t>
            </a:r>
            <a:r>
              <a:rPr lang="en-US" sz="2000" dirty="0" err="1">
                <a:latin typeface="Palatino Linotype" panose="02040502050505030304" pitchFamily="18" charset="0"/>
              </a:rPr>
              <a:t>thức</a:t>
            </a:r>
            <a:r>
              <a:rPr lang="en-US" sz="2000" dirty="0">
                <a:latin typeface="Palatino Linotype" panose="02040502050505030304" pitchFamily="18" charset="0"/>
              </a:rPr>
              <a:t> </a:t>
            </a:r>
            <a:r>
              <a:rPr lang="en-US" sz="2000" dirty="0" err="1">
                <a:latin typeface="Palatino Linotype" panose="02040502050505030304" pitchFamily="18" charset="0"/>
              </a:rPr>
              <a:t>chung</a:t>
            </a:r>
            <a:r>
              <a:rPr lang="en-US" sz="2000" dirty="0">
                <a:latin typeface="Palatino Linotype" panose="02040502050505030304" pitchFamily="18" charset="0"/>
              </a:rPr>
              <a:t> </a:t>
            </a:r>
            <a:r>
              <a:rPr lang="en-US" sz="2000" dirty="0" err="1">
                <a:latin typeface="Palatino Linotype" panose="02040502050505030304" pitchFamily="18" charset="0"/>
              </a:rPr>
              <a:t>là</a:t>
            </a:r>
            <a:endParaRPr lang="en-US" sz="2000" dirty="0">
              <a:latin typeface="Palatino Linotype" panose="02040502050505030304" pitchFamily="18" charset="0"/>
            </a:endParaRPr>
          </a:p>
          <a:p>
            <a:r>
              <a:rPr lang="vi-VN" sz="2000" b="1" dirty="0">
                <a:latin typeface="Palatino Linotype" panose="02040502050505030304" pitchFamily="18" charset="0"/>
              </a:rPr>
              <a:t>	A.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2n-1</a:t>
            </a:r>
            <a:r>
              <a:rPr lang="en-US" sz="2000" dirty="0">
                <a:latin typeface="Palatino Linotype" panose="02040502050505030304" pitchFamily="18" charset="0"/>
              </a:rPr>
              <a:t> (n ≥ 1).</a:t>
            </a:r>
            <a:r>
              <a:rPr lang="pt-BR" sz="2000" b="1" dirty="0">
                <a:latin typeface="Palatino Linotype" panose="02040502050505030304" pitchFamily="18" charset="0"/>
              </a:rPr>
              <a:t>	</a:t>
            </a:r>
            <a:r>
              <a:rPr lang="vi-VN" sz="2000" b="1" dirty="0">
                <a:latin typeface="Palatino Linotype" panose="02040502050505030304" pitchFamily="18" charset="0"/>
              </a:rPr>
              <a:t>	</a:t>
            </a:r>
            <a:r>
              <a:rPr lang="pt-BR" sz="2000" b="1" dirty="0">
                <a:latin typeface="Palatino Linotype" panose="02040502050505030304" pitchFamily="18" charset="0"/>
              </a:rPr>
              <a:t>B.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2n+1</a:t>
            </a:r>
            <a:r>
              <a:rPr lang="en-US" sz="2000" dirty="0">
                <a:latin typeface="Palatino Linotype" panose="02040502050505030304" pitchFamily="18" charset="0"/>
              </a:rPr>
              <a:t> (n ≥1).</a:t>
            </a:r>
            <a:r>
              <a:rPr lang="pt-BR" sz="2000" b="1" dirty="0">
                <a:latin typeface="Palatino Linotype" panose="02040502050505030304" pitchFamily="18" charset="0"/>
              </a:rPr>
              <a:t>	</a:t>
            </a:r>
            <a:endParaRPr lang="vi-VN" sz="2000" b="1"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C. </a:t>
            </a:r>
            <a:r>
              <a:rPr lang="en-US" sz="2000" dirty="0">
                <a:latin typeface="Palatino Linotype" panose="02040502050505030304" pitchFamily="18" charset="0"/>
              </a:rPr>
              <a:t>C</a:t>
            </a:r>
            <a:r>
              <a:rPr lang="en-US" sz="2000" baseline="-25000" dirty="0">
                <a:latin typeface="Palatino Linotype" panose="02040502050505030304" pitchFamily="18" charset="0"/>
              </a:rPr>
              <a:t>n</a:t>
            </a:r>
            <a:r>
              <a:rPr lang="en-US" sz="2000" dirty="0">
                <a:latin typeface="Palatino Linotype" panose="02040502050505030304" pitchFamily="18" charset="0"/>
              </a:rPr>
              <a:t>H</a:t>
            </a:r>
            <a:r>
              <a:rPr lang="en-US" sz="2000" baseline="-25000" dirty="0">
                <a:latin typeface="Palatino Linotype" panose="02040502050505030304" pitchFamily="18" charset="0"/>
              </a:rPr>
              <a:t>2n+1</a:t>
            </a:r>
            <a:r>
              <a:rPr lang="en-US" sz="2000" dirty="0">
                <a:latin typeface="Palatino Linotype" panose="02040502050505030304" pitchFamily="18" charset="0"/>
              </a:rPr>
              <a:t> (n ≥1).</a:t>
            </a:r>
            <a:r>
              <a:rPr lang="pt-BR" sz="2000" b="1" dirty="0">
                <a:latin typeface="Palatino Linotype" panose="02040502050505030304" pitchFamily="18" charset="0"/>
              </a:rPr>
              <a:t>	</a:t>
            </a:r>
            <a:r>
              <a:rPr lang="vi-VN" sz="2000" b="1" dirty="0">
                <a:latin typeface="Palatino Linotype" panose="02040502050505030304" pitchFamily="18" charset="0"/>
              </a:rPr>
              <a:t>	</a:t>
            </a:r>
            <a:r>
              <a:rPr lang="pt-BR" sz="2000" b="1" dirty="0">
                <a:latin typeface="Palatino Linotype" panose="02040502050505030304" pitchFamily="18" charset="0"/>
              </a:rPr>
              <a:t>D. </a:t>
            </a:r>
            <a:r>
              <a:rPr lang="pt-BR" sz="2000" dirty="0">
                <a:latin typeface="Palatino Linotype" panose="02040502050505030304" pitchFamily="18" charset="0"/>
              </a:rPr>
              <a:t>C</a:t>
            </a:r>
            <a:r>
              <a:rPr lang="pt-BR" sz="2000" baseline="-25000" dirty="0">
                <a:latin typeface="Palatino Linotype" panose="02040502050505030304" pitchFamily="18" charset="0"/>
              </a:rPr>
              <a:t>n</a:t>
            </a:r>
            <a:r>
              <a:rPr lang="pt-BR" sz="2000" dirty="0">
                <a:latin typeface="Palatino Linotype" panose="02040502050505030304" pitchFamily="18" charset="0"/>
              </a:rPr>
              <a:t>H</a:t>
            </a:r>
            <a:r>
              <a:rPr lang="pt-BR" sz="2000" baseline="-25000" dirty="0">
                <a:latin typeface="Palatino Linotype" panose="02040502050505030304" pitchFamily="18" charset="0"/>
              </a:rPr>
              <a:t>2n-1 </a:t>
            </a:r>
            <a:r>
              <a:rPr lang="pt-BR" sz="2000" dirty="0">
                <a:latin typeface="Palatino Linotype" panose="02040502050505030304" pitchFamily="18" charset="0"/>
              </a:rPr>
              <a:t>(n ≥2).</a:t>
            </a:r>
            <a:endParaRPr lang="en-US" sz="2000" dirty="0">
              <a:latin typeface="Palatino Linotype" panose="02040502050505030304" pitchFamily="18" charset="0"/>
            </a:endParaRPr>
          </a:p>
        </p:txBody>
      </p:sp>
      <p:sp>
        <p:nvSpPr>
          <p:cNvPr id="9" name="Rectangle 8"/>
          <p:cNvSpPr/>
          <p:nvPr/>
        </p:nvSpPr>
        <p:spPr>
          <a:xfrm>
            <a:off x="567407" y="3832587"/>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10" name="Rectangle 9"/>
          <p:cNvSpPr/>
          <p:nvPr/>
        </p:nvSpPr>
        <p:spPr>
          <a:xfrm>
            <a:off x="539549" y="4210722"/>
            <a:ext cx="7920881" cy="1938992"/>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a:t>
            </a:r>
            <a:r>
              <a:rPr lang="vi-VN" sz="2000" b="1" dirty="0">
                <a:solidFill>
                  <a:srgbClr val="0000FF"/>
                </a:solidFill>
                <a:latin typeface="Palatino Linotype" panose="02040502050505030304" pitchFamily="18" charset="0"/>
              </a:rPr>
              <a:t>3</a:t>
            </a:r>
            <a:r>
              <a:rPr lang="en-US" sz="2000" b="1" dirty="0">
                <a:solidFill>
                  <a:srgbClr val="0000FF"/>
                </a:solidFill>
                <a:latin typeface="Palatino Linotype" panose="02040502050505030304" pitchFamily="18" charset="0"/>
              </a:rPr>
              <a:t>.</a:t>
            </a:r>
            <a:r>
              <a:rPr lang="vi-VN" sz="2000" b="1" dirty="0">
                <a:solidFill>
                  <a:srgbClr val="0000FF"/>
                </a:solidFill>
                <a:latin typeface="Palatino Linotype" panose="02040502050505030304" pitchFamily="18" charset="0"/>
              </a:rPr>
              <a:t> </a:t>
            </a:r>
            <a:r>
              <a:rPr lang="en-US" sz="2000" dirty="0" err="1">
                <a:latin typeface="Palatino Linotype" panose="02040502050505030304" pitchFamily="18" charset="0"/>
              </a:rPr>
              <a:t>Dãy</a:t>
            </a:r>
            <a:r>
              <a:rPr lang="en-US" sz="2000" dirty="0">
                <a:latin typeface="Palatino Linotype" panose="02040502050505030304" pitchFamily="18" charset="0"/>
              </a:rPr>
              <a:t> </a:t>
            </a:r>
            <a:r>
              <a:rPr lang="en-US" sz="2000" dirty="0" err="1">
                <a:latin typeface="Palatino Linotype" panose="02040502050505030304" pitchFamily="18" charset="0"/>
              </a:rPr>
              <a:t>các</a:t>
            </a:r>
            <a:r>
              <a:rPr lang="en-US" sz="2000" dirty="0">
                <a:latin typeface="Palatino Linotype" panose="02040502050505030304" pitchFamily="18" charset="0"/>
              </a:rPr>
              <a:t> </a:t>
            </a:r>
            <a:r>
              <a:rPr lang="en-US" sz="2000" dirty="0" err="1">
                <a:latin typeface="Palatino Linotype" panose="02040502050505030304" pitchFamily="18" charset="0"/>
              </a:rPr>
              <a:t>ankan</a:t>
            </a:r>
            <a:r>
              <a:rPr lang="en-US" sz="2000" dirty="0">
                <a:latin typeface="Palatino Linotype" panose="02040502050505030304" pitchFamily="18" charset="0"/>
              </a:rPr>
              <a:t> </a:t>
            </a:r>
            <a:r>
              <a:rPr lang="en-US" sz="2000" dirty="0" err="1">
                <a:latin typeface="Palatino Linotype" panose="02040502050505030304" pitchFamily="18" charset="0"/>
              </a:rPr>
              <a:t>được</a:t>
            </a:r>
            <a:r>
              <a:rPr lang="en-US" sz="2000" dirty="0">
                <a:latin typeface="Palatino Linotype" panose="02040502050505030304" pitchFamily="18" charset="0"/>
              </a:rPr>
              <a:t> </a:t>
            </a:r>
            <a:r>
              <a:rPr lang="en-US" sz="2000" dirty="0" err="1">
                <a:latin typeface="Palatino Linotype" panose="02040502050505030304" pitchFamily="18" charset="0"/>
              </a:rPr>
              <a:t>sắp</a:t>
            </a:r>
            <a:r>
              <a:rPr lang="en-US" sz="2000" dirty="0">
                <a:latin typeface="Palatino Linotype" panose="02040502050505030304" pitchFamily="18" charset="0"/>
              </a:rPr>
              <a:t> </a:t>
            </a:r>
            <a:r>
              <a:rPr lang="en-US" sz="2000" dirty="0" err="1">
                <a:latin typeface="Palatino Linotype" panose="02040502050505030304" pitchFamily="18" charset="0"/>
              </a:rPr>
              <a:t>xếp</a:t>
            </a:r>
            <a:r>
              <a:rPr lang="en-US" sz="2000" dirty="0">
                <a:latin typeface="Palatino Linotype" panose="02040502050505030304" pitchFamily="18" charset="0"/>
              </a:rPr>
              <a:t> </a:t>
            </a:r>
            <a:r>
              <a:rPr lang="en-US" sz="2000" dirty="0" err="1">
                <a:latin typeface="Palatino Linotype" panose="02040502050505030304" pitchFamily="18" charset="0"/>
              </a:rPr>
              <a:t>theo</a:t>
            </a:r>
            <a:r>
              <a:rPr lang="en-US" sz="2000" dirty="0">
                <a:latin typeface="Palatino Linotype" panose="02040502050505030304" pitchFamily="18" charset="0"/>
              </a:rPr>
              <a:t> </a:t>
            </a:r>
            <a:r>
              <a:rPr lang="en-US" sz="2000" dirty="0" err="1">
                <a:latin typeface="Palatino Linotype" panose="02040502050505030304" pitchFamily="18" charset="0"/>
              </a:rPr>
              <a:t>thứ</a:t>
            </a:r>
            <a:r>
              <a:rPr lang="en-US" sz="2000" dirty="0">
                <a:latin typeface="Palatino Linotype" panose="02040502050505030304" pitchFamily="18" charset="0"/>
              </a:rPr>
              <a:t> </a:t>
            </a:r>
            <a:r>
              <a:rPr lang="en-US" sz="2000" dirty="0" err="1">
                <a:latin typeface="Palatino Linotype" panose="02040502050505030304" pitchFamily="18" charset="0"/>
              </a:rPr>
              <a:t>tự</a:t>
            </a:r>
            <a:r>
              <a:rPr lang="en-US" sz="2000" dirty="0">
                <a:latin typeface="Palatino Linotype" panose="02040502050505030304" pitchFamily="18" charset="0"/>
              </a:rPr>
              <a:t> </a:t>
            </a:r>
            <a:r>
              <a:rPr lang="en-US" sz="2000" dirty="0" err="1">
                <a:latin typeface="Palatino Linotype" panose="02040502050505030304" pitchFamily="18" charset="0"/>
              </a:rPr>
              <a:t>tăng</a:t>
            </a:r>
            <a:r>
              <a:rPr lang="en-US" sz="2000" dirty="0">
                <a:latin typeface="Palatino Linotype" panose="02040502050505030304" pitchFamily="18" charset="0"/>
              </a:rPr>
              <a:t> </a:t>
            </a:r>
            <a:r>
              <a:rPr lang="en-US" sz="2000" dirty="0" err="1">
                <a:latin typeface="Palatino Linotype" panose="02040502050505030304" pitchFamily="18" charset="0"/>
              </a:rPr>
              <a:t>dần</a:t>
            </a:r>
            <a:r>
              <a:rPr lang="en-US" sz="2000" dirty="0">
                <a:latin typeface="Palatino Linotype" panose="02040502050505030304" pitchFamily="18" charset="0"/>
              </a:rPr>
              <a:t> </a:t>
            </a:r>
            <a:r>
              <a:rPr lang="en-US" sz="2000" dirty="0" err="1">
                <a:latin typeface="Palatino Linotype" panose="02040502050505030304" pitchFamily="18" charset="0"/>
              </a:rPr>
              <a:t>phân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a:t>
            </a:r>
            <a:r>
              <a:rPr lang="en-US" sz="2000" dirty="0" err="1">
                <a:latin typeface="Palatino Linotype" panose="02040502050505030304" pitchFamily="18" charset="0"/>
              </a:rPr>
              <a:t>khối</a:t>
            </a:r>
            <a:r>
              <a:rPr lang="en-US" sz="2000" dirty="0">
                <a:latin typeface="Palatino Linotype" panose="02040502050505030304" pitchFamily="18" charset="0"/>
              </a:rPr>
              <a:t> </a:t>
            </a:r>
            <a:r>
              <a:rPr lang="en-US" sz="2000" dirty="0" err="1">
                <a:latin typeface="Palatino Linotype" panose="02040502050505030304" pitchFamily="18" charset="0"/>
              </a:rPr>
              <a:t>là</a:t>
            </a:r>
            <a:endParaRPr lang="en-US" sz="2000" dirty="0">
              <a:latin typeface="Palatino Linotype" panose="02040502050505030304" pitchFamily="18" charset="0"/>
            </a:endParaRPr>
          </a:p>
          <a:p>
            <a:r>
              <a:rPr lang="vi-VN" sz="2000" b="1" dirty="0">
                <a:latin typeface="Palatino Linotype" panose="02040502050505030304" pitchFamily="18" charset="0"/>
              </a:rPr>
              <a:t>A. </a:t>
            </a:r>
            <a:r>
              <a:rPr lang="en-US" sz="2000" dirty="0" err="1">
                <a:latin typeface="Palatino Linotype" panose="02040502050505030304" pitchFamily="18" charset="0"/>
              </a:rPr>
              <a:t>hexan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heptan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propan</a:t>
            </a:r>
            <a:r>
              <a:rPr lang="vi-VN" sz="2000" dirty="0">
                <a:latin typeface="Palatino Linotype" panose="02040502050505030304" pitchFamily="18" charset="0"/>
              </a:rPr>
              <a:t>e</a:t>
            </a:r>
            <a:r>
              <a:rPr lang="en-US" sz="2000" dirty="0">
                <a:latin typeface="Palatino Linotype" panose="02040502050505030304" pitchFamily="18" charset="0"/>
              </a:rPr>
              <a:t>, met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a:t>
            </a:r>
            <a:r>
              <a:rPr lang="en-US" sz="2000" b="1" dirty="0">
                <a:latin typeface="Palatino Linotype" panose="02040502050505030304" pitchFamily="18" charset="0"/>
              </a:rPr>
              <a:t>	</a:t>
            </a:r>
            <a:endParaRPr lang="vi-VN" sz="2000" b="1" dirty="0">
              <a:latin typeface="Palatino Linotype" panose="02040502050505030304" pitchFamily="18" charset="0"/>
            </a:endParaRPr>
          </a:p>
          <a:p>
            <a:r>
              <a:rPr lang="en-US" sz="2000" b="1" dirty="0">
                <a:latin typeface="Palatino Linotype" panose="02040502050505030304" pitchFamily="18" charset="0"/>
              </a:rPr>
              <a:t>B. </a:t>
            </a:r>
            <a:r>
              <a:rPr lang="en-US" sz="2000" dirty="0">
                <a:latin typeface="Palatino Linotype" panose="02040502050505030304" pitchFamily="18" charset="0"/>
              </a:rPr>
              <a:t>met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propan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hexan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heptan</a:t>
            </a:r>
            <a:r>
              <a:rPr lang="vi-VN" sz="2000" dirty="0">
                <a:latin typeface="Palatino Linotype" panose="02040502050505030304" pitchFamily="18" charset="0"/>
              </a:rPr>
              <a:t>e</a:t>
            </a:r>
            <a:r>
              <a:rPr lang="en-US" sz="2000" dirty="0">
                <a:latin typeface="Palatino Linotype" panose="02040502050505030304" pitchFamily="18" charset="0"/>
              </a:rPr>
              <a:t>.</a:t>
            </a:r>
          </a:p>
          <a:p>
            <a:r>
              <a:rPr lang="en-US" sz="2000" b="1" dirty="0">
                <a:latin typeface="Palatino Linotype" panose="02040502050505030304" pitchFamily="18" charset="0"/>
              </a:rPr>
              <a:t>C. </a:t>
            </a:r>
            <a:r>
              <a:rPr lang="en-US" sz="2000" dirty="0" err="1">
                <a:latin typeface="Palatino Linotype" panose="02040502050505030304" pitchFamily="18" charset="0"/>
              </a:rPr>
              <a:t>heptan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hexan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propan</a:t>
            </a:r>
            <a:r>
              <a:rPr lang="vi-VN" sz="2000" dirty="0">
                <a:latin typeface="Palatino Linotype" panose="02040502050505030304" pitchFamily="18" charset="0"/>
              </a:rPr>
              <a:t>e</a:t>
            </a:r>
            <a:r>
              <a:rPr lang="en-US" sz="2000" dirty="0">
                <a:latin typeface="Palatino Linotype" panose="02040502050505030304" pitchFamily="18" charset="0"/>
              </a:rPr>
              <a:t>, 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met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a:t>
            </a:r>
            <a:r>
              <a:rPr lang="en-US" sz="2000" b="1" dirty="0">
                <a:latin typeface="Palatino Linotype" panose="02040502050505030304" pitchFamily="18" charset="0"/>
              </a:rPr>
              <a:t>	</a:t>
            </a:r>
            <a:endParaRPr lang="vi-VN" sz="2000" b="1" dirty="0">
              <a:latin typeface="Palatino Linotype" panose="02040502050505030304" pitchFamily="18" charset="0"/>
            </a:endParaRPr>
          </a:p>
          <a:p>
            <a:r>
              <a:rPr lang="en-US" sz="2000" b="1" dirty="0">
                <a:latin typeface="Palatino Linotype" panose="02040502050505030304" pitchFamily="18" charset="0"/>
              </a:rPr>
              <a:t>D. </a:t>
            </a:r>
            <a:r>
              <a:rPr lang="en-US" sz="2000" dirty="0">
                <a:latin typeface="Palatino Linotype" panose="02040502050505030304" pitchFamily="18" charset="0"/>
              </a:rPr>
              <a:t>met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et</a:t>
            </a:r>
            <a:r>
              <a:rPr lang="vi-VN" sz="2000" dirty="0">
                <a:latin typeface="Palatino Linotype" panose="02040502050505030304" pitchFamily="18" charset="0"/>
              </a:rPr>
              <a:t>h</a:t>
            </a:r>
            <a:r>
              <a:rPr lang="en-US" sz="2000" dirty="0">
                <a:latin typeface="Palatino Linotype" panose="02040502050505030304" pitchFamily="18" charset="0"/>
              </a:rPr>
              <a:t>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propan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heptan</a:t>
            </a:r>
            <a:r>
              <a:rPr lang="vi-VN" sz="2000" dirty="0">
                <a:latin typeface="Palatino Linotype" panose="02040502050505030304" pitchFamily="18" charset="0"/>
              </a:rPr>
              <a:t>e</a:t>
            </a:r>
            <a:r>
              <a:rPr lang="en-US" sz="2000" dirty="0">
                <a:latin typeface="Palatino Linotype" panose="02040502050505030304" pitchFamily="18" charset="0"/>
              </a:rPr>
              <a:t>, </a:t>
            </a:r>
            <a:r>
              <a:rPr lang="en-US" sz="2000" dirty="0" err="1">
                <a:latin typeface="Palatino Linotype" panose="02040502050505030304" pitchFamily="18" charset="0"/>
              </a:rPr>
              <a:t>hexan</a:t>
            </a:r>
            <a:r>
              <a:rPr lang="vi-VN" sz="2000" dirty="0">
                <a:latin typeface="Palatino Linotype" panose="02040502050505030304" pitchFamily="18" charset="0"/>
              </a:rPr>
              <a:t>e</a:t>
            </a:r>
            <a:r>
              <a:rPr lang="en-US" sz="2000" dirty="0">
                <a:latin typeface="Palatino Linotype" panose="02040502050505030304" pitchFamily="18" charset="0"/>
              </a:rPr>
              <a:t>.</a:t>
            </a:r>
          </a:p>
        </p:txBody>
      </p:sp>
      <p:sp>
        <p:nvSpPr>
          <p:cNvPr id="11" name="Rectangle 10"/>
          <p:cNvSpPr/>
          <p:nvPr/>
        </p:nvSpPr>
        <p:spPr>
          <a:xfrm>
            <a:off x="567407" y="6149714"/>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2" name="Date Placeholder 1"/>
          <p:cNvSpPr>
            <a:spLocks noGrp="1"/>
          </p:cNvSpPr>
          <p:nvPr>
            <p:ph type="dt" sz="half" idx="10"/>
          </p:nvPr>
        </p:nvSpPr>
        <p:spPr/>
        <p:txBody>
          <a:bodyPr/>
          <a:lstStyle/>
          <a:p>
            <a:fld id="{50593217-D29C-4D73-A47F-C33373B87E06}"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16</a:t>
            </a:fld>
            <a:endParaRPr lang="en-US"/>
          </a:p>
        </p:txBody>
      </p:sp>
    </p:spTree>
    <p:extLst>
      <p:ext uri="{BB962C8B-B14F-4D97-AF65-F5344CB8AC3E}">
        <p14:creationId xmlns:p14="http://schemas.microsoft.com/office/powerpoint/2010/main" val="25250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395535" y="692696"/>
            <a:ext cx="8352928" cy="1631216"/>
          </a:xfrm>
          <a:prstGeom prst="rect">
            <a:avLst/>
          </a:prstGeom>
        </p:spPr>
        <p:txBody>
          <a:bodyPr wrap="square">
            <a:spAutoFit/>
          </a:bodyPr>
          <a:lstStyle/>
          <a:p>
            <a:r>
              <a:rPr lang="pt-BR" sz="2000" b="1" dirty="0">
                <a:solidFill>
                  <a:srgbClr val="0000FF"/>
                </a:solidFill>
                <a:latin typeface="Palatino Linotype" panose="02040502050505030304" pitchFamily="18" charset="0"/>
              </a:rPr>
              <a:t>Câu </a:t>
            </a:r>
            <a:r>
              <a:rPr lang="vi-VN" sz="2000" b="1" dirty="0">
                <a:solidFill>
                  <a:srgbClr val="0000FF"/>
                </a:solidFill>
                <a:latin typeface="Palatino Linotype" panose="02040502050505030304" pitchFamily="18" charset="0"/>
              </a:rPr>
              <a:t>4</a:t>
            </a:r>
            <a:r>
              <a:rPr lang="pt-BR" sz="2000" b="1" dirty="0">
                <a:solidFill>
                  <a:srgbClr val="0000FF"/>
                </a:solidFill>
                <a:latin typeface="Palatino Linotype" panose="02040502050505030304" pitchFamily="18" charset="0"/>
              </a:rPr>
              <a:t>.</a:t>
            </a:r>
            <a:r>
              <a:rPr lang="pt-BR" sz="2000" b="1" dirty="0">
                <a:latin typeface="Palatino Linotype" panose="02040502050505030304" pitchFamily="18" charset="0"/>
              </a:rPr>
              <a:t>	</a:t>
            </a:r>
            <a:r>
              <a:rPr lang="pt-BR" sz="2000" dirty="0">
                <a:latin typeface="Palatino Linotype" panose="02040502050505030304" pitchFamily="18" charset="0"/>
              </a:rPr>
              <a:t>H</a:t>
            </a:r>
            <a:r>
              <a:rPr lang="vi-VN" sz="2000" dirty="0">
                <a:latin typeface="Palatino Linotype" panose="02040502050505030304" pitchFamily="18" charset="0"/>
              </a:rPr>
              <a:t>y</a:t>
            </a:r>
            <a:r>
              <a:rPr lang="pt-BR" sz="2000" dirty="0">
                <a:latin typeface="Palatino Linotype" panose="02040502050505030304" pitchFamily="18" charset="0"/>
              </a:rPr>
              <a:t>droca</a:t>
            </a:r>
            <a:r>
              <a:rPr lang="vi-VN" sz="2000" dirty="0">
                <a:latin typeface="Palatino Linotype" panose="02040502050505030304" pitchFamily="18" charset="0"/>
              </a:rPr>
              <a:t>r</a:t>
            </a:r>
            <a:r>
              <a:rPr lang="pt-BR" sz="2000" dirty="0">
                <a:latin typeface="Palatino Linotype" panose="02040502050505030304" pitchFamily="18" charset="0"/>
              </a:rPr>
              <a:t>bon no là</a:t>
            </a:r>
            <a:endParaRPr lang="en-US" sz="2000" dirty="0">
              <a:latin typeface="Palatino Linotype" panose="02040502050505030304" pitchFamily="18" charset="0"/>
            </a:endParaRPr>
          </a:p>
          <a:p>
            <a:pPr algn="just"/>
            <a:r>
              <a:rPr lang="vi-VN" sz="2000" b="1" dirty="0">
                <a:latin typeface="Palatino Linotype" panose="02040502050505030304" pitchFamily="18" charset="0"/>
              </a:rPr>
              <a:t>	</a:t>
            </a:r>
            <a:r>
              <a:rPr lang="pt-BR" sz="2000" b="1" dirty="0">
                <a:latin typeface="Palatino Linotype" panose="02040502050505030304" pitchFamily="18" charset="0"/>
              </a:rPr>
              <a:t>A. </a:t>
            </a:r>
            <a:r>
              <a:rPr lang="pt-BR" sz="2000" dirty="0">
                <a:latin typeface="Palatino Linotype" panose="02040502050505030304" pitchFamily="18" charset="0"/>
              </a:rPr>
              <a:t>h</a:t>
            </a:r>
            <a:r>
              <a:rPr lang="vi-VN" sz="2000" dirty="0">
                <a:latin typeface="Palatino Linotype" panose="02040502050505030304" pitchFamily="18" charset="0"/>
              </a:rPr>
              <a:t>y</a:t>
            </a:r>
            <a:r>
              <a:rPr lang="pt-BR" sz="2000" dirty="0">
                <a:latin typeface="Palatino Linotype" panose="02040502050505030304" pitchFamily="18" charset="0"/>
              </a:rPr>
              <a:t>droca</a:t>
            </a:r>
            <a:r>
              <a:rPr lang="vi-VN" sz="2000" dirty="0">
                <a:latin typeface="Palatino Linotype" panose="02040502050505030304" pitchFamily="18" charset="0"/>
              </a:rPr>
              <a:t>r</a:t>
            </a:r>
            <a:r>
              <a:rPr lang="pt-BR" sz="2000" dirty="0">
                <a:latin typeface="Palatino Linotype" panose="02040502050505030304" pitchFamily="18" charset="0"/>
              </a:rPr>
              <a:t>bon mà trong phân tử chỉ có liên kết đơn.</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B. </a:t>
            </a:r>
            <a:r>
              <a:rPr lang="pt-BR" sz="2000" dirty="0">
                <a:latin typeface="Palatino Linotype" panose="02040502050505030304" pitchFamily="18" charset="0"/>
              </a:rPr>
              <a:t>hợp chất hữu cơ mà trong phân tử chỉ có liên kết đơn.</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C. </a:t>
            </a:r>
            <a:r>
              <a:rPr lang="pt-BR" sz="2000" dirty="0">
                <a:latin typeface="Palatino Linotype" panose="02040502050505030304" pitchFamily="18" charset="0"/>
              </a:rPr>
              <a:t>h</a:t>
            </a:r>
            <a:r>
              <a:rPr lang="vi-VN" sz="2000" dirty="0">
                <a:latin typeface="Palatino Linotype" panose="02040502050505030304" pitchFamily="18" charset="0"/>
              </a:rPr>
              <a:t>y</a:t>
            </a:r>
            <a:r>
              <a:rPr lang="pt-BR" sz="2000" dirty="0">
                <a:latin typeface="Palatino Linotype" panose="02040502050505030304" pitchFamily="18" charset="0"/>
              </a:rPr>
              <a:t>droca</a:t>
            </a:r>
            <a:r>
              <a:rPr lang="en-US" sz="2000" dirty="0">
                <a:latin typeface="Palatino Linotype" panose="02040502050505030304" pitchFamily="18" charset="0"/>
              </a:rPr>
              <a:t>r</a:t>
            </a:r>
            <a:r>
              <a:rPr lang="pt-BR" sz="2000" dirty="0">
                <a:latin typeface="Palatino Linotype" panose="02040502050505030304" pitchFamily="18" charset="0"/>
              </a:rPr>
              <a:t>bon mà trong phân tử chỉ chứa 1 nối đôi.</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D. </a:t>
            </a:r>
            <a:r>
              <a:rPr lang="pt-BR" sz="2000" dirty="0">
                <a:latin typeface="Palatino Linotype" panose="02040502050505030304" pitchFamily="18" charset="0"/>
              </a:rPr>
              <a:t>hợp chất hữu cơ trong phân tử chỉ có hai nguyên tố C và H.</a:t>
            </a:r>
            <a:endParaRPr lang="en-US" sz="2000" dirty="0">
              <a:latin typeface="Palatino Linotype" panose="02040502050505030304" pitchFamily="18" charset="0"/>
            </a:endParaRPr>
          </a:p>
        </p:txBody>
      </p:sp>
      <p:sp>
        <p:nvSpPr>
          <p:cNvPr id="6" name="Rectangle 5"/>
          <p:cNvSpPr/>
          <p:nvPr/>
        </p:nvSpPr>
        <p:spPr>
          <a:xfrm>
            <a:off x="539551" y="2323912"/>
            <a:ext cx="1512169" cy="369332"/>
          </a:xfrm>
          <a:prstGeom prst="rect">
            <a:avLst/>
          </a:prstGeom>
        </p:spPr>
        <p:txBody>
          <a:bodyPr wrap="square">
            <a:spAutoFit/>
          </a:bodyPr>
          <a:lstStyle/>
          <a:p>
            <a:r>
              <a:rPr lang="vi-VN" b="1" dirty="0">
                <a:solidFill>
                  <a:srgbClr val="C00000"/>
                </a:solidFill>
                <a:latin typeface="Century Schoolbook" panose="02040604050505020304" pitchFamily="18" charset="0"/>
              </a:rPr>
              <a:t>ĐÁP ÁN </a:t>
            </a:r>
            <a:r>
              <a:rPr lang="en-US" b="1" dirty="0">
                <a:solidFill>
                  <a:srgbClr val="C00000"/>
                </a:solidFill>
                <a:latin typeface="Century Schoolbook" panose="02040604050505020304" pitchFamily="18" charset="0"/>
              </a:rPr>
              <a:t>A</a:t>
            </a:r>
            <a:endParaRPr lang="en-US" dirty="0">
              <a:solidFill>
                <a:srgbClr val="C00000"/>
              </a:solidFill>
            </a:endParaRPr>
          </a:p>
        </p:txBody>
      </p:sp>
      <p:sp>
        <p:nvSpPr>
          <p:cNvPr id="7" name="Rectangle 6"/>
          <p:cNvSpPr/>
          <p:nvPr/>
        </p:nvSpPr>
        <p:spPr>
          <a:xfrm>
            <a:off x="395535" y="2780928"/>
            <a:ext cx="8136905" cy="707886"/>
          </a:xfrm>
          <a:prstGeom prst="rect">
            <a:avLst/>
          </a:prstGeom>
        </p:spPr>
        <p:txBody>
          <a:bodyPr wrap="square">
            <a:spAutoFit/>
          </a:bodyPr>
          <a:lstStyle/>
          <a:p>
            <a:pPr algn="just"/>
            <a:r>
              <a:rPr lang="pt-BR" sz="2000" b="1" dirty="0">
                <a:solidFill>
                  <a:srgbClr val="0000FF"/>
                </a:solidFill>
                <a:latin typeface="Palatino Linotype" panose="02040502050505030304" pitchFamily="18" charset="0"/>
              </a:rPr>
              <a:t>Câu </a:t>
            </a:r>
            <a:r>
              <a:rPr lang="vi-VN" sz="2000" b="1" dirty="0">
                <a:solidFill>
                  <a:srgbClr val="0000FF"/>
                </a:solidFill>
                <a:latin typeface="Palatino Linotype" panose="02040502050505030304" pitchFamily="18" charset="0"/>
              </a:rPr>
              <a:t>5</a:t>
            </a:r>
            <a:r>
              <a:rPr lang="pt-BR" sz="2000" b="1" dirty="0">
                <a:solidFill>
                  <a:srgbClr val="0000FF"/>
                </a:solidFill>
                <a:latin typeface="Palatino Linotype" panose="02040502050505030304" pitchFamily="18" charset="0"/>
              </a:rPr>
              <a:t>. </a:t>
            </a:r>
            <a:r>
              <a:rPr lang="pt-BR" sz="2000" dirty="0">
                <a:latin typeface="Palatino Linotype" panose="02040502050505030304" pitchFamily="18" charset="0"/>
              </a:rPr>
              <a:t>H</a:t>
            </a:r>
            <a:r>
              <a:rPr lang="vi-VN" sz="2000" dirty="0">
                <a:latin typeface="Palatino Linotype" panose="02040502050505030304" pitchFamily="18" charset="0"/>
              </a:rPr>
              <a:t>yd</a:t>
            </a:r>
            <a:r>
              <a:rPr lang="pt-BR" sz="2000" dirty="0">
                <a:latin typeface="Palatino Linotype" panose="02040502050505030304" pitchFamily="18" charset="0"/>
              </a:rPr>
              <a:t>roca</a:t>
            </a:r>
            <a:r>
              <a:rPr lang="vi-VN" sz="2000" dirty="0">
                <a:latin typeface="Palatino Linotype" panose="02040502050505030304" pitchFamily="18" charset="0"/>
              </a:rPr>
              <a:t>r</a:t>
            </a:r>
            <a:r>
              <a:rPr lang="pt-BR" sz="2000" dirty="0">
                <a:latin typeface="Palatino Linotype" panose="02040502050505030304" pitchFamily="18" charset="0"/>
              </a:rPr>
              <a:t>bon là chất lỏng ở điều kiện thường là</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A. </a:t>
            </a:r>
            <a:r>
              <a:rPr lang="pt-BR" sz="2000" dirty="0">
                <a:latin typeface="Palatino Linotype" panose="02040502050505030304" pitchFamily="18" charset="0"/>
              </a:rPr>
              <a:t>C</a:t>
            </a:r>
            <a:r>
              <a:rPr lang="pt-BR" sz="2000" baseline="-25000" dirty="0">
                <a:latin typeface="Palatino Linotype" panose="02040502050505030304" pitchFamily="18" charset="0"/>
              </a:rPr>
              <a:t>4</a:t>
            </a:r>
            <a:r>
              <a:rPr lang="pt-BR" sz="2000" dirty="0">
                <a:latin typeface="Palatino Linotype" panose="02040502050505030304" pitchFamily="18" charset="0"/>
              </a:rPr>
              <a:t>H</a:t>
            </a:r>
            <a:r>
              <a:rPr lang="pt-BR" sz="2000" baseline="-25000" dirty="0">
                <a:latin typeface="Palatino Linotype" panose="02040502050505030304" pitchFamily="18" charset="0"/>
              </a:rPr>
              <a:t>10</a:t>
            </a:r>
            <a:r>
              <a:rPr lang="pt-BR" sz="2000" dirty="0">
                <a:latin typeface="Palatino Linotype" panose="02040502050505030304" pitchFamily="18" charset="0"/>
              </a:rPr>
              <a:t>.</a:t>
            </a:r>
            <a:r>
              <a:rPr lang="pt-BR" sz="2000" b="1" baseline="-25000" dirty="0">
                <a:latin typeface="Palatino Linotype" panose="02040502050505030304" pitchFamily="18" charset="0"/>
              </a:rPr>
              <a:t>	</a:t>
            </a:r>
            <a:r>
              <a:rPr lang="pt-BR" sz="2000" b="1" dirty="0">
                <a:latin typeface="Palatino Linotype" panose="02040502050505030304" pitchFamily="18" charset="0"/>
              </a:rPr>
              <a:t>B</a:t>
            </a:r>
            <a:r>
              <a:rPr lang="pt-BR" sz="2000" b="1" baseline="-25000" dirty="0">
                <a:latin typeface="Palatino Linotype" panose="02040502050505030304" pitchFamily="18" charset="0"/>
              </a:rPr>
              <a:t>. </a:t>
            </a:r>
            <a:r>
              <a:rPr lang="pt-BR" sz="2000" dirty="0">
                <a:latin typeface="Palatino Linotype" panose="02040502050505030304" pitchFamily="18" charset="0"/>
              </a:rPr>
              <a:t>C</a:t>
            </a:r>
            <a:r>
              <a:rPr lang="pt-BR" sz="2000" baseline="-25000" dirty="0">
                <a:latin typeface="Palatino Linotype" panose="02040502050505030304" pitchFamily="18" charset="0"/>
              </a:rPr>
              <a:t>2</a:t>
            </a:r>
            <a:r>
              <a:rPr lang="pt-BR" sz="2000" dirty="0">
                <a:latin typeface="Palatino Linotype" panose="02040502050505030304" pitchFamily="18" charset="0"/>
              </a:rPr>
              <a:t>H</a:t>
            </a:r>
            <a:r>
              <a:rPr lang="pt-BR" sz="2000" baseline="-25000" dirty="0">
                <a:latin typeface="Palatino Linotype" panose="02040502050505030304" pitchFamily="18" charset="0"/>
              </a:rPr>
              <a:t>6</a:t>
            </a:r>
            <a:r>
              <a:rPr lang="pt-BR" sz="2000" dirty="0">
                <a:latin typeface="Palatino Linotype" panose="02040502050505030304" pitchFamily="18" charset="0"/>
              </a:rPr>
              <a:t>.</a:t>
            </a:r>
            <a:r>
              <a:rPr lang="pt-BR" sz="2000" b="1" baseline="-25000" dirty="0">
                <a:latin typeface="Palatino Linotype" panose="02040502050505030304" pitchFamily="18" charset="0"/>
              </a:rPr>
              <a:t>	</a:t>
            </a:r>
            <a:r>
              <a:rPr lang="vi-VN" sz="2000" b="1" baseline="-25000" dirty="0">
                <a:latin typeface="Palatino Linotype" panose="02040502050505030304" pitchFamily="18" charset="0"/>
              </a:rPr>
              <a:t>	</a:t>
            </a:r>
            <a:r>
              <a:rPr lang="pt-BR" sz="2000" b="1" dirty="0">
                <a:latin typeface="Palatino Linotype" panose="02040502050505030304" pitchFamily="18" charset="0"/>
              </a:rPr>
              <a:t>C</a:t>
            </a:r>
            <a:r>
              <a:rPr lang="pt-BR" sz="2000" b="1" baseline="-25000" dirty="0">
                <a:latin typeface="Palatino Linotype" panose="02040502050505030304" pitchFamily="18" charset="0"/>
              </a:rPr>
              <a:t>.</a:t>
            </a:r>
            <a:r>
              <a:rPr lang="pt-BR" sz="2000" b="1" dirty="0">
                <a:latin typeface="Palatino Linotype" panose="02040502050505030304" pitchFamily="18" charset="0"/>
              </a:rPr>
              <a:t> </a:t>
            </a:r>
            <a:r>
              <a:rPr lang="pt-BR" sz="2000" dirty="0">
                <a:latin typeface="Palatino Linotype" panose="02040502050505030304" pitchFamily="18" charset="0"/>
              </a:rPr>
              <a:t>C</a:t>
            </a:r>
            <a:r>
              <a:rPr lang="pt-BR" sz="2000" baseline="-25000" dirty="0">
                <a:latin typeface="Palatino Linotype" panose="02040502050505030304" pitchFamily="18" charset="0"/>
              </a:rPr>
              <a:t>3</a:t>
            </a:r>
            <a:r>
              <a:rPr lang="pt-BR" sz="2000" dirty="0">
                <a:latin typeface="Palatino Linotype" panose="02040502050505030304" pitchFamily="18" charset="0"/>
              </a:rPr>
              <a:t>H</a:t>
            </a:r>
            <a:r>
              <a:rPr lang="pt-BR" sz="2000" baseline="-25000" dirty="0">
                <a:latin typeface="Palatino Linotype" panose="02040502050505030304" pitchFamily="18" charset="0"/>
              </a:rPr>
              <a:t>8</a:t>
            </a:r>
            <a:r>
              <a:rPr lang="pt-BR" sz="2000" dirty="0">
                <a:latin typeface="Palatino Linotype" panose="02040502050505030304" pitchFamily="18" charset="0"/>
              </a:rPr>
              <a:t>.</a:t>
            </a:r>
            <a:r>
              <a:rPr lang="pt-BR" sz="2000" b="1" baseline="-25000" dirty="0">
                <a:latin typeface="Palatino Linotype" panose="02040502050505030304" pitchFamily="18" charset="0"/>
              </a:rPr>
              <a:t>	</a:t>
            </a:r>
            <a:r>
              <a:rPr lang="vi-VN" sz="2000" b="1" baseline="-25000" dirty="0">
                <a:latin typeface="Palatino Linotype" panose="02040502050505030304" pitchFamily="18" charset="0"/>
              </a:rPr>
              <a:t>	</a:t>
            </a:r>
            <a:r>
              <a:rPr lang="pt-BR" sz="2000" b="1" dirty="0">
                <a:latin typeface="Palatino Linotype" panose="02040502050505030304" pitchFamily="18" charset="0"/>
              </a:rPr>
              <a:t>D. </a:t>
            </a:r>
            <a:r>
              <a:rPr lang="pt-BR" sz="2000" dirty="0">
                <a:latin typeface="Palatino Linotype" panose="02040502050505030304" pitchFamily="18" charset="0"/>
              </a:rPr>
              <a:t>C</a:t>
            </a:r>
            <a:r>
              <a:rPr lang="pt-BR" sz="2000" baseline="-25000" dirty="0">
                <a:latin typeface="Palatino Linotype" panose="02040502050505030304" pitchFamily="18" charset="0"/>
              </a:rPr>
              <a:t>5</a:t>
            </a:r>
            <a:r>
              <a:rPr lang="pt-BR" sz="2000" dirty="0">
                <a:latin typeface="Palatino Linotype" panose="02040502050505030304" pitchFamily="18" charset="0"/>
              </a:rPr>
              <a:t>H</a:t>
            </a:r>
            <a:r>
              <a:rPr lang="pt-BR" sz="2000" baseline="-25000" dirty="0">
                <a:latin typeface="Palatino Linotype" panose="02040502050505030304" pitchFamily="18" charset="0"/>
              </a:rPr>
              <a:t>12</a:t>
            </a:r>
            <a:r>
              <a:rPr lang="pt-BR" sz="2000" dirty="0">
                <a:latin typeface="Palatino Linotype" panose="02040502050505030304" pitchFamily="18" charset="0"/>
              </a:rPr>
              <a:t>.</a:t>
            </a:r>
            <a:endParaRPr lang="en-US" sz="2000" dirty="0">
              <a:latin typeface="Palatino Linotype" panose="02040502050505030304" pitchFamily="18" charset="0"/>
            </a:endParaRPr>
          </a:p>
        </p:txBody>
      </p:sp>
      <p:sp>
        <p:nvSpPr>
          <p:cNvPr id="8" name="Rectangle 7"/>
          <p:cNvSpPr/>
          <p:nvPr/>
        </p:nvSpPr>
        <p:spPr>
          <a:xfrm>
            <a:off x="591023" y="3490555"/>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D</a:t>
            </a:r>
            <a:endParaRPr lang="en-US">
              <a:solidFill>
                <a:srgbClr val="C00000"/>
              </a:solidFill>
            </a:endParaRPr>
          </a:p>
        </p:txBody>
      </p:sp>
      <p:sp>
        <p:nvSpPr>
          <p:cNvPr id="9" name="Rectangle 8"/>
          <p:cNvSpPr/>
          <p:nvPr/>
        </p:nvSpPr>
        <p:spPr>
          <a:xfrm>
            <a:off x="395533" y="3859887"/>
            <a:ext cx="8136905" cy="707886"/>
          </a:xfrm>
          <a:prstGeom prst="rect">
            <a:avLst/>
          </a:prstGeom>
        </p:spPr>
        <p:txBody>
          <a:bodyPr wrap="square">
            <a:spAutoFit/>
          </a:bodyPr>
          <a:lstStyle/>
          <a:p>
            <a:r>
              <a:rPr lang="nl-NL" sz="2000" b="1" dirty="0">
                <a:solidFill>
                  <a:srgbClr val="0000FF"/>
                </a:solidFill>
                <a:latin typeface="Palatino Linotype" panose="02040502050505030304" pitchFamily="18" charset="0"/>
              </a:rPr>
              <a:t>Câu </a:t>
            </a:r>
            <a:r>
              <a:rPr lang="vi-VN" sz="2000" b="1" dirty="0">
                <a:solidFill>
                  <a:srgbClr val="0000FF"/>
                </a:solidFill>
                <a:latin typeface="Palatino Linotype" panose="02040502050505030304" pitchFamily="18" charset="0"/>
              </a:rPr>
              <a:t>6</a:t>
            </a:r>
            <a:r>
              <a:rPr lang="nl-NL" sz="2000" b="1" dirty="0">
                <a:solidFill>
                  <a:srgbClr val="0000FF"/>
                </a:solidFill>
                <a:latin typeface="Palatino Linotype" panose="02040502050505030304" pitchFamily="18" charset="0"/>
              </a:rPr>
              <a:t>. </a:t>
            </a:r>
            <a:r>
              <a:rPr lang="nl-NL" sz="2000" dirty="0">
                <a:latin typeface="Palatino Linotype" panose="02040502050505030304" pitchFamily="18" charset="0"/>
              </a:rPr>
              <a:t>Phản ứng đặc trưng của h</a:t>
            </a:r>
            <a:r>
              <a:rPr lang="vi-VN" sz="2000" dirty="0">
                <a:latin typeface="Palatino Linotype" panose="02040502050505030304" pitchFamily="18" charset="0"/>
              </a:rPr>
              <a:t>y</a:t>
            </a:r>
            <a:r>
              <a:rPr lang="pt-BR" sz="2000" dirty="0">
                <a:latin typeface="Palatino Linotype" panose="02040502050505030304" pitchFamily="18" charset="0"/>
              </a:rPr>
              <a:t>droca</a:t>
            </a:r>
            <a:r>
              <a:rPr lang="vi-VN" sz="2000" dirty="0">
                <a:latin typeface="Palatino Linotype" panose="02040502050505030304" pitchFamily="18" charset="0"/>
              </a:rPr>
              <a:t>r</a:t>
            </a:r>
            <a:r>
              <a:rPr lang="pt-BR" sz="2000" dirty="0">
                <a:latin typeface="Palatino Linotype" panose="02040502050505030304" pitchFamily="18" charset="0"/>
              </a:rPr>
              <a:t>bon</a:t>
            </a:r>
            <a:r>
              <a:rPr lang="nl-NL" sz="2000" dirty="0">
                <a:latin typeface="Palatino Linotype" panose="02040502050505030304" pitchFamily="18" charset="0"/>
              </a:rPr>
              <a:t> no là phản ứng</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nl-NL" sz="2000" b="1" dirty="0">
                <a:latin typeface="Palatino Linotype" panose="02040502050505030304" pitchFamily="18" charset="0"/>
              </a:rPr>
              <a:t>A. </a:t>
            </a:r>
            <a:r>
              <a:rPr lang="nl-NL" sz="2000" dirty="0">
                <a:latin typeface="Palatino Linotype" panose="02040502050505030304" pitchFamily="18" charset="0"/>
              </a:rPr>
              <a:t>tách.</a:t>
            </a:r>
            <a:r>
              <a:rPr lang="nl-NL" sz="2000" b="1" dirty="0">
                <a:latin typeface="Palatino Linotype" panose="02040502050505030304" pitchFamily="18" charset="0"/>
              </a:rPr>
              <a:t>	</a:t>
            </a:r>
            <a:r>
              <a:rPr lang="vi-VN" sz="2000" b="1" dirty="0">
                <a:latin typeface="Palatino Linotype" panose="02040502050505030304" pitchFamily="18" charset="0"/>
              </a:rPr>
              <a:t>	</a:t>
            </a:r>
            <a:r>
              <a:rPr lang="nl-NL" sz="2000" b="1" dirty="0">
                <a:latin typeface="Palatino Linotype" panose="02040502050505030304" pitchFamily="18" charset="0"/>
              </a:rPr>
              <a:t>B. </a:t>
            </a:r>
            <a:r>
              <a:rPr lang="nl-NL" sz="2000" dirty="0">
                <a:latin typeface="Palatino Linotype" panose="02040502050505030304" pitchFamily="18" charset="0"/>
              </a:rPr>
              <a:t>thế.</a:t>
            </a:r>
            <a:r>
              <a:rPr lang="nl-NL" sz="2000" b="1" dirty="0">
                <a:latin typeface="Palatino Linotype" panose="02040502050505030304" pitchFamily="18" charset="0"/>
              </a:rPr>
              <a:t>	</a:t>
            </a:r>
            <a:r>
              <a:rPr lang="vi-VN" sz="2000" b="1" dirty="0">
                <a:latin typeface="Palatino Linotype" panose="02040502050505030304" pitchFamily="18" charset="0"/>
              </a:rPr>
              <a:t>	</a:t>
            </a:r>
            <a:r>
              <a:rPr lang="nl-NL" sz="2000" b="1" dirty="0">
                <a:latin typeface="Palatino Linotype" panose="02040502050505030304" pitchFamily="18" charset="0"/>
              </a:rPr>
              <a:t>C. </a:t>
            </a:r>
            <a:r>
              <a:rPr lang="nl-NL" sz="2000" dirty="0">
                <a:latin typeface="Palatino Linotype" panose="02040502050505030304" pitchFamily="18" charset="0"/>
              </a:rPr>
              <a:t>cộng.</a:t>
            </a:r>
            <a:r>
              <a:rPr lang="nl-NL" sz="2000" b="1" dirty="0">
                <a:latin typeface="Palatino Linotype" panose="02040502050505030304" pitchFamily="18" charset="0"/>
              </a:rPr>
              <a:t>	D. </a:t>
            </a:r>
            <a:r>
              <a:rPr lang="nl-NL" sz="2000" dirty="0">
                <a:latin typeface="Palatino Linotype" panose="02040502050505030304" pitchFamily="18" charset="0"/>
              </a:rPr>
              <a:t>oxi hóa.</a:t>
            </a:r>
            <a:endParaRPr lang="en-US" sz="2000" dirty="0">
              <a:latin typeface="Palatino Linotype" panose="02040502050505030304" pitchFamily="18" charset="0"/>
            </a:endParaRPr>
          </a:p>
        </p:txBody>
      </p:sp>
      <p:sp>
        <p:nvSpPr>
          <p:cNvPr id="10" name="Rectangle 9"/>
          <p:cNvSpPr/>
          <p:nvPr/>
        </p:nvSpPr>
        <p:spPr>
          <a:xfrm>
            <a:off x="591023" y="4567773"/>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11" name="Rectangle 10"/>
          <p:cNvSpPr/>
          <p:nvPr/>
        </p:nvSpPr>
        <p:spPr>
          <a:xfrm>
            <a:off x="405084" y="4937195"/>
            <a:ext cx="8127353" cy="707886"/>
          </a:xfrm>
          <a:prstGeom prst="rect">
            <a:avLst/>
          </a:prstGeom>
        </p:spPr>
        <p:txBody>
          <a:bodyPr wrap="square">
            <a:spAutoFit/>
          </a:bodyPr>
          <a:lstStyle/>
          <a:p>
            <a:r>
              <a:rPr lang="nl-NL" sz="2000" b="1" dirty="0">
                <a:solidFill>
                  <a:srgbClr val="0000FF"/>
                </a:solidFill>
                <a:latin typeface="Palatino Linotype" panose="02040502050505030304" pitchFamily="18" charset="0"/>
              </a:rPr>
              <a:t>Câu </a:t>
            </a:r>
            <a:r>
              <a:rPr lang="vi-VN" sz="2000" b="1" dirty="0">
                <a:solidFill>
                  <a:srgbClr val="0000FF"/>
                </a:solidFill>
                <a:latin typeface="Palatino Linotype" panose="02040502050505030304" pitchFamily="18" charset="0"/>
              </a:rPr>
              <a:t>7</a:t>
            </a:r>
            <a:r>
              <a:rPr lang="nl-NL" sz="2000" b="1" dirty="0">
                <a:solidFill>
                  <a:srgbClr val="0000FF"/>
                </a:solidFill>
                <a:latin typeface="Palatino Linotype" panose="02040502050505030304" pitchFamily="18" charset="0"/>
              </a:rPr>
              <a:t>. </a:t>
            </a:r>
            <a:r>
              <a:rPr lang="nl-NL" sz="2000" dirty="0">
                <a:latin typeface="Palatino Linotype" panose="02040502050505030304" pitchFamily="18" charset="0"/>
              </a:rPr>
              <a:t>Thành phần chính của “khí thiên nhiên” là</a:t>
            </a:r>
            <a:endParaRPr lang="en-US" sz="2000" dirty="0">
              <a:latin typeface="Palatino Linotype" panose="02040502050505030304" pitchFamily="18" charset="0"/>
            </a:endParaRPr>
          </a:p>
          <a:p>
            <a:r>
              <a:rPr lang="vi-VN" sz="2000" b="1" dirty="0">
                <a:latin typeface="Palatino Linotype" panose="02040502050505030304" pitchFamily="18" charset="0"/>
              </a:rPr>
              <a:t>	</a:t>
            </a:r>
            <a:r>
              <a:rPr lang="pt-BR" sz="2000" b="1" dirty="0">
                <a:latin typeface="Palatino Linotype" panose="02040502050505030304" pitchFamily="18" charset="0"/>
              </a:rPr>
              <a:t>A. </a:t>
            </a:r>
            <a:r>
              <a:rPr lang="pt-BR" sz="2000" dirty="0">
                <a:latin typeface="Palatino Linotype" panose="02040502050505030304" pitchFamily="18" charset="0"/>
              </a:rPr>
              <a:t>methane.</a:t>
            </a:r>
            <a:r>
              <a:rPr lang="pt-BR" sz="2000" b="1" dirty="0">
                <a:latin typeface="Palatino Linotype" panose="02040502050505030304" pitchFamily="18" charset="0"/>
              </a:rPr>
              <a:t>	B. </a:t>
            </a:r>
            <a:r>
              <a:rPr lang="pt-BR" sz="2000" dirty="0">
                <a:latin typeface="Palatino Linotype" panose="02040502050505030304" pitchFamily="18" charset="0"/>
              </a:rPr>
              <a:t>ethane.</a:t>
            </a:r>
            <a:r>
              <a:rPr lang="pt-BR" sz="2000" b="1" dirty="0">
                <a:latin typeface="Palatino Linotype" panose="02040502050505030304" pitchFamily="18" charset="0"/>
              </a:rPr>
              <a:t>	C. </a:t>
            </a:r>
            <a:r>
              <a:rPr lang="pt-BR" sz="2000" dirty="0">
                <a:latin typeface="Palatino Linotype" panose="02040502050505030304" pitchFamily="18" charset="0"/>
              </a:rPr>
              <a:t>propane.</a:t>
            </a:r>
            <a:r>
              <a:rPr lang="pt-BR" sz="2000" b="1" dirty="0">
                <a:latin typeface="Palatino Linotype" panose="02040502050505030304" pitchFamily="18" charset="0"/>
              </a:rPr>
              <a:t>	D. </a:t>
            </a:r>
            <a:r>
              <a:rPr lang="pt-BR" sz="2000" dirty="0">
                <a:latin typeface="Palatino Linotype" panose="02040502050505030304" pitchFamily="18" charset="0"/>
              </a:rPr>
              <a:t>butane.</a:t>
            </a:r>
            <a:endParaRPr lang="en-US" sz="2000" dirty="0">
              <a:latin typeface="Palatino Linotype" panose="02040502050505030304" pitchFamily="18" charset="0"/>
            </a:endParaRPr>
          </a:p>
        </p:txBody>
      </p:sp>
      <p:sp>
        <p:nvSpPr>
          <p:cNvPr id="12" name="Rectangle 11"/>
          <p:cNvSpPr/>
          <p:nvPr/>
        </p:nvSpPr>
        <p:spPr>
          <a:xfrm>
            <a:off x="591023" y="5733256"/>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A</a:t>
            </a:r>
            <a:endParaRPr lang="en-US">
              <a:solidFill>
                <a:srgbClr val="C00000"/>
              </a:solidFill>
            </a:endParaRPr>
          </a:p>
        </p:txBody>
      </p:sp>
      <p:sp>
        <p:nvSpPr>
          <p:cNvPr id="2" name="Date Placeholder 1"/>
          <p:cNvSpPr>
            <a:spLocks noGrp="1"/>
          </p:cNvSpPr>
          <p:nvPr>
            <p:ph type="dt" sz="half" idx="10"/>
          </p:nvPr>
        </p:nvSpPr>
        <p:spPr/>
        <p:txBody>
          <a:bodyPr/>
          <a:lstStyle/>
          <a:p>
            <a:fld id="{FA846657-E44E-4206-902D-0FE523179A7A}"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17</a:t>
            </a:fld>
            <a:endParaRPr lang="en-US"/>
          </a:p>
        </p:txBody>
      </p:sp>
    </p:spTree>
    <p:extLst>
      <p:ext uri="{BB962C8B-B14F-4D97-AF65-F5344CB8AC3E}">
        <p14:creationId xmlns:p14="http://schemas.microsoft.com/office/powerpoint/2010/main" val="278475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ppt_w</p:attrName>
                                        </p:attrNameLst>
                                      </p:cBhvr>
                                      <p:tavLst>
                                        <p:tav tm="0">
                                          <p:val>
                                            <p:fltVal val="0"/>
                                          </p:val>
                                        </p:tav>
                                        <p:tav tm="100000">
                                          <p:val>
                                            <p:strVal val="#ppt_w"/>
                                          </p:val>
                                        </p:tav>
                                      </p:tavLst>
                                    </p:anim>
                                    <p:anim calcmode="lin" valueType="num">
                                      <p:cBhvr>
                                        <p:cTn id="30" dur="1000" fill="hold"/>
                                        <p:tgtEl>
                                          <p:spTgt spid="8"/>
                                        </p:tgtEl>
                                        <p:attrNameLst>
                                          <p:attrName>ppt_h</p:attrName>
                                        </p:attrNameLst>
                                      </p:cBhvr>
                                      <p:tavLst>
                                        <p:tav tm="0">
                                          <p:val>
                                            <p:fltVal val="0"/>
                                          </p:val>
                                        </p:tav>
                                        <p:tav tm="100000">
                                          <p:val>
                                            <p:strVal val="#ppt_h"/>
                                          </p:val>
                                        </p:tav>
                                      </p:tavLst>
                                    </p:anim>
                                    <p:anim calcmode="lin" valueType="num">
                                      <p:cBhvr>
                                        <p:cTn id="31" dur="1000" fill="hold"/>
                                        <p:tgtEl>
                                          <p:spTgt spid="8"/>
                                        </p:tgtEl>
                                        <p:attrNameLst>
                                          <p:attrName>style.rotation</p:attrName>
                                        </p:attrNameLst>
                                      </p:cBhvr>
                                      <p:tavLst>
                                        <p:tav tm="0">
                                          <p:val>
                                            <p:fltVal val="90"/>
                                          </p:val>
                                        </p:tav>
                                        <p:tav tm="100000">
                                          <p:val>
                                            <p:fltVal val="0"/>
                                          </p:val>
                                        </p:tav>
                                      </p:tavLst>
                                    </p:anim>
                                    <p:animEffect transition="in" filter="fade">
                                      <p:cBhvr>
                                        <p:cTn id="32" dur="1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1000" fill="hold"/>
                                        <p:tgtEl>
                                          <p:spTgt spid="10"/>
                                        </p:tgtEl>
                                        <p:attrNameLst>
                                          <p:attrName>ppt_w</p:attrName>
                                        </p:attrNameLst>
                                      </p:cBhvr>
                                      <p:tavLst>
                                        <p:tav tm="0">
                                          <p:val>
                                            <p:fltVal val="0"/>
                                          </p:val>
                                        </p:tav>
                                        <p:tav tm="100000">
                                          <p:val>
                                            <p:strVal val="#ppt_w"/>
                                          </p:val>
                                        </p:tav>
                                      </p:tavLst>
                                    </p:anim>
                                    <p:anim calcmode="lin" valueType="num">
                                      <p:cBhvr>
                                        <p:cTn id="45" dur="1000" fill="hold"/>
                                        <p:tgtEl>
                                          <p:spTgt spid="10"/>
                                        </p:tgtEl>
                                        <p:attrNameLst>
                                          <p:attrName>ppt_h</p:attrName>
                                        </p:attrNameLst>
                                      </p:cBhvr>
                                      <p:tavLst>
                                        <p:tav tm="0">
                                          <p:val>
                                            <p:fltVal val="0"/>
                                          </p:val>
                                        </p:tav>
                                        <p:tav tm="100000">
                                          <p:val>
                                            <p:strVal val="#ppt_h"/>
                                          </p:val>
                                        </p:tav>
                                      </p:tavLst>
                                    </p:anim>
                                    <p:anim calcmode="lin" valueType="num">
                                      <p:cBhvr>
                                        <p:cTn id="46" dur="1000" fill="hold"/>
                                        <p:tgtEl>
                                          <p:spTgt spid="10"/>
                                        </p:tgtEl>
                                        <p:attrNameLst>
                                          <p:attrName>style.rotation</p:attrName>
                                        </p:attrNameLst>
                                      </p:cBhvr>
                                      <p:tavLst>
                                        <p:tav tm="0">
                                          <p:val>
                                            <p:fltVal val="90"/>
                                          </p:val>
                                        </p:tav>
                                        <p:tav tm="100000">
                                          <p:val>
                                            <p:fltVal val="0"/>
                                          </p:val>
                                        </p:tav>
                                      </p:tavLst>
                                    </p:anim>
                                    <p:animEffect transition="in" filter="fade">
                                      <p:cBhvr>
                                        <p:cTn id="47" dur="10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p:cTn id="52" dur="500" fill="hold"/>
                                        <p:tgtEl>
                                          <p:spTgt spid="11"/>
                                        </p:tgtEl>
                                        <p:attrNameLst>
                                          <p:attrName>ppt_w</p:attrName>
                                        </p:attrNameLst>
                                      </p:cBhvr>
                                      <p:tavLst>
                                        <p:tav tm="0">
                                          <p:val>
                                            <p:fltVal val="0"/>
                                          </p:val>
                                        </p:tav>
                                        <p:tav tm="100000">
                                          <p:val>
                                            <p:strVal val="#ppt_w"/>
                                          </p:val>
                                        </p:tav>
                                      </p:tavLst>
                                    </p:anim>
                                    <p:anim calcmode="lin" valueType="num">
                                      <p:cBhvr>
                                        <p:cTn id="53" dur="500" fill="hold"/>
                                        <p:tgtEl>
                                          <p:spTgt spid="11"/>
                                        </p:tgtEl>
                                        <p:attrNameLst>
                                          <p:attrName>ppt_h</p:attrName>
                                        </p:attrNameLst>
                                      </p:cBhvr>
                                      <p:tavLst>
                                        <p:tav tm="0">
                                          <p:val>
                                            <p:fltVal val="0"/>
                                          </p:val>
                                        </p:tav>
                                        <p:tav tm="100000">
                                          <p:val>
                                            <p:strVal val="#ppt_h"/>
                                          </p:val>
                                        </p:tav>
                                      </p:tavLst>
                                    </p:anim>
                                    <p:animEffect transition="in" filter="fade">
                                      <p:cBhvr>
                                        <p:cTn id="54" dur="5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p:cTn id="59" dur="1000" fill="hold"/>
                                        <p:tgtEl>
                                          <p:spTgt spid="12"/>
                                        </p:tgtEl>
                                        <p:attrNameLst>
                                          <p:attrName>ppt_w</p:attrName>
                                        </p:attrNameLst>
                                      </p:cBhvr>
                                      <p:tavLst>
                                        <p:tav tm="0">
                                          <p:val>
                                            <p:fltVal val="0"/>
                                          </p:val>
                                        </p:tav>
                                        <p:tav tm="100000">
                                          <p:val>
                                            <p:strVal val="#ppt_w"/>
                                          </p:val>
                                        </p:tav>
                                      </p:tavLst>
                                    </p:anim>
                                    <p:anim calcmode="lin" valueType="num">
                                      <p:cBhvr>
                                        <p:cTn id="60" dur="1000" fill="hold"/>
                                        <p:tgtEl>
                                          <p:spTgt spid="12"/>
                                        </p:tgtEl>
                                        <p:attrNameLst>
                                          <p:attrName>ppt_h</p:attrName>
                                        </p:attrNameLst>
                                      </p:cBhvr>
                                      <p:tavLst>
                                        <p:tav tm="0">
                                          <p:val>
                                            <p:fltVal val="0"/>
                                          </p:val>
                                        </p:tav>
                                        <p:tav tm="100000">
                                          <p:val>
                                            <p:strVal val="#ppt_h"/>
                                          </p:val>
                                        </p:tav>
                                      </p:tavLst>
                                    </p:anim>
                                    <p:anim calcmode="lin" valueType="num">
                                      <p:cBhvr>
                                        <p:cTn id="61" dur="1000" fill="hold"/>
                                        <p:tgtEl>
                                          <p:spTgt spid="12"/>
                                        </p:tgtEl>
                                        <p:attrNameLst>
                                          <p:attrName>style.rotation</p:attrName>
                                        </p:attrNameLst>
                                      </p:cBhvr>
                                      <p:tavLst>
                                        <p:tav tm="0">
                                          <p:val>
                                            <p:fltVal val="90"/>
                                          </p:val>
                                        </p:tav>
                                        <p:tav tm="100000">
                                          <p:val>
                                            <p:fltVal val="0"/>
                                          </p:val>
                                        </p:tav>
                                      </p:tavLst>
                                    </p:anim>
                                    <p:animEffect transition="in" filter="fade">
                                      <p:cBhvr>
                                        <p:cTn id="6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545306" y="2996952"/>
            <a:ext cx="8208912" cy="1754326"/>
          </a:xfrm>
          <a:prstGeom prst="rect">
            <a:avLst/>
          </a:prstGeom>
        </p:spPr>
        <p:txBody>
          <a:bodyPr wrap="square">
            <a:spAutoFit/>
          </a:bodyPr>
          <a:lstStyle/>
          <a:p>
            <a:pPr algn="just"/>
            <a:r>
              <a:rPr lang="pt-BR" b="1" dirty="0">
                <a:solidFill>
                  <a:srgbClr val="0000FF"/>
                </a:solidFill>
                <a:latin typeface="Palatino Linotype" panose="02040502050505030304" pitchFamily="18" charset="0"/>
              </a:rPr>
              <a:t>Câu 1</a:t>
            </a:r>
            <a:r>
              <a:rPr lang="vi-VN" b="1" dirty="0">
                <a:solidFill>
                  <a:srgbClr val="0000FF"/>
                </a:solidFill>
                <a:latin typeface="Palatino Linotype" panose="02040502050505030304" pitchFamily="18" charset="0"/>
              </a:rPr>
              <a:t>0</a:t>
            </a:r>
            <a:r>
              <a:rPr lang="pt-BR" b="1" dirty="0">
                <a:solidFill>
                  <a:srgbClr val="0000FF"/>
                </a:solidFill>
                <a:latin typeface="Palatino Linotype" panose="02040502050505030304" pitchFamily="18" charset="0"/>
              </a:rPr>
              <a:t>. </a:t>
            </a:r>
            <a:r>
              <a:rPr lang="de-DE" dirty="0">
                <a:latin typeface="Palatino Linotype" panose="02040502050505030304" pitchFamily="18" charset="0"/>
              </a:rPr>
              <a:t>Trong số các a</a:t>
            </a:r>
            <a:r>
              <a:rPr lang="vi-VN" dirty="0">
                <a:latin typeface="Palatino Linotype" panose="02040502050505030304" pitchFamily="18" charset="0"/>
              </a:rPr>
              <a:t>l</a:t>
            </a:r>
            <a:r>
              <a:rPr lang="de-DE" dirty="0">
                <a:latin typeface="Palatino Linotype" panose="02040502050505030304" pitchFamily="18" charset="0"/>
              </a:rPr>
              <a:t>kan</a:t>
            </a:r>
            <a:r>
              <a:rPr lang="vi-VN" dirty="0">
                <a:latin typeface="Palatino Linotype" panose="02040502050505030304" pitchFamily="18" charset="0"/>
              </a:rPr>
              <a:t>e</a:t>
            </a:r>
            <a:r>
              <a:rPr lang="de-DE" dirty="0">
                <a:latin typeface="Palatino Linotype" panose="02040502050505030304" pitchFamily="18" charset="0"/>
              </a:rPr>
              <a:t> đồng phân của nhau, đồng phân có nhiệt độ sôi cao nhất là </a:t>
            </a:r>
            <a:r>
              <a:rPr lang="pt-BR" dirty="0">
                <a:latin typeface="Palatino Linotype" panose="02040502050505030304" pitchFamily="18" charset="0"/>
              </a:rPr>
              <a:t>đồng phân</a:t>
            </a:r>
            <a:endParaRPr lang="en-US" dirty="0">
              <a:latin typeface="Palatino Linotype" panose="02040502050505030304" pitchFamily="18" charset="0"/>
            </a:endParaRPr>
          </a:p>
          <a:p>
            <a:r>
              <a:rPr lang="vi-VN" b="1" dirty="0">
                <a:latin typeface="Palatino Linotype" panose="02040502050505030304" pitchFamily="18" charset="0"/>
              </a:rPr>
              <a:t>	</a:t>
            </a:r>
            <a:r>
              <a:rPr lang="pt-BR" b="1" dirty="0">
                <a:latin typeface="Palatino Linotype" panose="02040502050505030304" pitchFamily="18" charset="0"/>
              </a:rPr>
              <a:t>A. </a:t>
            </a:r>
            <a:r>
              <a:rPr lang="pt-BR" dirty="0">
                <a:latin typeface="Palatino Linotype" panose="02040502050505030304" pitchFamily="18" charset="0"/>
              </a:rPr>
              <a:t>mạch không nhánh.</a:t>
            </a:r>
            <a:r>
              <a:rPr lang="pt-BR" b="1" dirty="0">
                <a:latin typeface="Palatino Linotype" panose="02040502050505030304" pitchFamily="18" charset="0"/>
              </a:rPr>
              <a:t>		</a:t>
            </a:r>
            <a:endParaRPr lang="vi-VN" b="1" dirty="0">
              <a:latin typeface="Palatino Linotype" panose="02040502050505030304" pitchFamily="18" charset="0"/>
            </a:endParaRPr>
          </a:p>
          <a:p>
            <a:r>
              <a:rPr lang="vi-VN" b="1" dirty="0">
                <a:latin typeface="Palatino Linotype" panose="02040502050505030304" pitchFamily="18" charset="0"/>
              </a:rPr>
              <a:t>	</a:t>
            </a:r>
            <a:r>
              <a:rPr lang="pt-BR" b="1" dirty="0">
                <a:latin typeface="Palatino Linotype" panose="02040502050505030304" pitchFamily="18" charset="0"/>
              </a:rPr>
              <a:t>B. </a:t>
            </a:r>
            <a:r>
              <a:rPr lang="pt-BR" dirty="0">
                <a:latin typeface="Palatino Linotype" panose="02040502050505030304" pitchFamily="18" charset="0"/>
              </a:rPr>
              <a:t>mạch phân nhánh nhiều nhất.</a:t>
            </a:r>
            <a:endParaRPr lang="en-US" dirty="0">
              <a:latin typeface="Palatino Linotype" panose="02040502050505030304" pitchFamily="18" charset="0"/>
            </a:endParaRPr>
          </a:p>
          <a:p>
            <a:r>
              <a:rPr lang="vi-VN" b="1" dirty="0">
                <a:latin typeface="Palatino Linotype" panose="02040502050505030304" pitchFamily="18" charset="0"/>
              </a:rPr>
              <a:t>	</a:t>
            </a:r>
            <a:r>
              <a:rPr lang="pt-BR" b="1" dirty="0">
                <a:latin typeface="Palatino Linotype" panose="02040502050505030304" pitchFamily="18" charset="0"/>
              </a:rPr>
              <a:t>C. </a:t>
            </a:r>
            <a:r>
              <a:rPr lang="pt-BR" dirty="0">
                <a:latin typeface="Palatino Linotype" panose="02040502050505030304" pitchFamily="18" charset="0"/>
              </a:rPr>
              <a:t>isoa</a:t>
            </a:r>
            <a:r>
              <a:rPr lang="vi-VN" dirty="0">
                <a:latin typeface="Palatino Linotype" panose="02040502050505030304" pitchFamily="18" charset="0"/>
              </a:rPr>
              <a:t>l</a:t>
            </a:r>
            <a:r>
              <a:rPr lang="pt-BR" dirty="0">
                <a:latin typeface="Palatino Linotype" panose="02040502050505030304" pitchFamily="18" charset="0"/>
              </a:rPr>
              <a:t>kan</a:t>
            </a:r>
            <a:r>
              <a:rPr lang="vi-VN" dirty="0">
                <a:latin typeface="Palatino Linotype" panose="02040502050505030304" pitchFamily="18" charset="0"/>
              </a:rPr>
              <a:t>e</a:t>
            </a:r>
            <a:r>
              <a:rPr lang="pt-BR" dirty="0">
                <a:latin typeface="Palatino Linotype" panose="02040502050505030304" pitchFamily="18" charset="0"/>
              </a:rPr>
              <a:t>.</a:t>
            </a:r>
            <a:r>
              <a:rPr lang="pt-BR" b="1" dirty="0">
                <a:latin typeface="Palatino Linotype" panose="02040502050505030304" pitchFamily="18" charset="0"/>
              </a:rPr>
              <a:t>		</a:t>
            </a:r>
            <a:endParaRPr lang="vi-VN" b="1" dirty="0">
              <a:latin typeface="Palatino Linotype" panose="02040502050505030304" pitchFamily="18" charset="0"/>
            </a:endParaRPr>
          </a:p>
          <a:p>
            <a:r>
              <a:rPr lang="vi-VN" b="1" dirty="0">
                <a:latin typeface="Palatino Linotype" panose="02040502050505030304" pitchFamily="18" charset="0"/>
              </a:rPr>
              <a:t>	</a:t>
            </a:r>
            <a:r>
              <a:rPr lang="pt-BR" b="1" dirty="0">
                <a:latin typeface="Palatino Linotype" panose="02040502050505030304" pitchFamily="18" charset="0"/>
              </a:rPr>
              <a:t>D. </a:t>
            </a:r>
            <a:r>
              <a:rPr lang="pt-BR" dirty="0">
                <a:latin typeface="Palatino Linotype" panose="02040502050505030304" pitchFamily="18" charset="0"/>
              </a:rPr>
              <a:t>tert-a</a:t>
            </a:r>
            <a:r>
              <a:rPr lang="vi-VN" dirty="0">
                <a:latin typeface="Palatino Linotype" panose="02040502050505030304" pitchFamily="18" charset="0"/>
              </a:rPr>
              <a:t>l</a:t>
            </a:r>
            <a:r>
              <a:rPr lang="pt-BR" dirty="0">
                <a:latin typeface="Palatino Linotype" panose="02040502050505030304" pitchFamily="18" charset="0"/>
              </a:rPr>
              <a:t>kan</a:t>
            </a:r>
            <a:r>
              <a:rPr lang="vi-VN" dirty="0">
                <a:latin typeface="Palatino Linotype" panose="02040502050505030304" pitchFamily="18" charset="0"/>
              </a:rPr>
              <a:t>e</a:t>
            </a:r>
            <a:r>
              <a:rPr lang="pt-BR" dirty="0">
                <a:latin typeface="Palatino Linotype" panose="02040502050505030304" pitchFamily="18" charset="0"/>
              </a:rPr>
              <a:t>.</a:t>
            </a:r>
            <a:endParaRPr lang="en-US" dirty="0">
              <a:latin typeface="Palatino Linotype" panose="02040502050505030304" pitchFamily="18" charset="0"/>
            </a:endParaRPr>
          </a:p>
        </p:txBody>
      </p:sp>
      <p:sp>
        <p:nvSpPr>
          <p:cNvPr id="6" name="Rectangle 5"/>
          <p:cNvSpPr/>
          <p:nvPr/>
        </p:nvSpPr>
        <p:spPr>
          <a:xfrm>
            <a:off x="550986" y="620688"/>
            <a:ext cx="7981453" cy="923330"/>
          </a:xfrm>
          <a:prstGeom prst="rect">
            <a:avLst/>
          </a:prstGeom>
        </p:spPr>
        <p:txBody>
          <a:bodyPr wrap="square">
            <a:spAutoFit/>
          </a:bodyPr>
          <a:lstStyle/>
          <a:p>
            <a:r>
              <a:rPr lang="pt-BR" b="1">
                <a:solidFill>
                  <a:srgbClr val="0000FF"/>
                </a:solidFill>
                <a:latin typeface="Palatino Linotype" panose="02040502050505030304" pitchFamily="18" charset="0"/>
              </a:rPr>
              <a:t>Câu </a:t>
            </a:r>
            <a:r>
              <a:rPr lang="vi-VN" b="1">
                <a:solidFill>
                  <a:srgbClr val="0000FF"/>
                </a:solidFill>
                <a:latin typeface="Palatino Linotype" panose="02040502050505030304" pitchFamily="18" charset="0"/>
              </a:rPr>
              <a:t>8</a:t>
            </a:r>
            <a:r>
              <a:rPr lang="pt-BR" b="1">
                <a:solidFill>
                  <a:srgbClr val="0000FF"/>
                </a:solidFill>
                <a:latin typeface="Palatino Linotype" panose="02040502050505030304" pitchFamily="18" charset="0"/>
              </a:rPr>
              <a:t>. </a:t>
            </a:r>
            <a:r>
              <a:rPr lang="pt-BR">
                <a:latin typeface="Palatino Linotype" panose="02040502050505030304" pitchFamily="18" charset="0"/>
              </a:rPr>
              <a:t>Phân tử met</a:t>
            </a:r>
            <a:r>
              <a:rPr lang="vi-VN">
                <a:latin typeface="Palatino Linotype" panose="02040502050505030304" pitchFamily="18" charset="0"/>
              </a:rPr>
              <a:t>h</a:t>
            </a:r>
            <a:r>
              <a:rPr lang="pt-BR">
                <a:latin typeface="Palatino Linotype" panose="02040502050505030304" pitchFamily="18" charset="0"/>
              </a:rPr>
              <a:t>an</a:t>
            </a:r>
            <a:r>
              <a:rPr lang="vi-VN">
                <a:latin typeface="Palatino Linotype" panose="02040502050505030304" pitchFamily="18" charset="0"/>
              </a:rPr>
              <a:t>e</a:t>
            </a:r>
            <a:r>
              <a:rPr lang="pt-BR">
                <a:latin typeface="Palatino Linotype" panose="02040502050505030304" pitchFamily="18" charset="0"/>
              </a:rPr>
              <a:t> </a:t>
            </a:r>
            <a:r>
              <a:rPr lang="pt-BR" b="1">
                <a:latin typeface="Palatino Linotype" panose="02040502050505030304" pitchFamily="18" charset="0"/>
              </a:rPr>
              <a:t>không</a:t>
            </a:r>
            <a:r>
              <a:rPr lang="pt-BR">
                <a:latin typeface="Palatino Linotype" panose="02040502050505030304" pitchFamily="18" charset="0"/>
              </a:rPr>
              <a:t> tan trong nư­ớc vì met</a:t>
            </a:r>
            <a:r>
              <a:rPr lang="vi-VN">
                <a:latin typeface="Palatino Linotype" panose="02040502050505030304" pitchFamily="18" charset="0"/>
              </a:rPr>
              <a:t>h</a:t>
            </a:r>
            <a:r>
              <a:rPr lang="pt-BR">
                <a:latin typeface="Palatino Linotype" panose="02040502050505030304" pitchFamily="18" charset="0"/>
              </a:rPr>
              <a:t>an</a:t>
            </a:r>
            <a:r>
              <a:rPr lang="vi-VN">
                <a:latin typeface="Palatino Linotype" panose="02040502050505030304" pitchFamily="18" charset="0"/>
              </a:rPr>
              <a:t>e</a:t>
            </a:r>
            <a:endParaRPr lang="en-US">
              <a:latin typeface="Palatino Linotype" panose="02040502050505030304" pitchFamily="18" charset="0"/>
            </a:endParaRPr>
          </a:p>
          <a:p>
            <a:r>
              <a:rPr lang="vi-VN" b="1">
                <a:latin typeface="Palatino Linotype" panose="02040502050505030304" pitchFamily="18" charset="0"/>
              </a:rPr>
              <a:t>	</a:t>
            </a:r>
            <a:r>
              <a:rPr lang="pt-BR" b="1">
                <a:latin typeface="Palatino Linotype" panose="02040502050505030304" pitchFamily="18" charset="0"/>
              </a:rPr>
              <a:t>A. </a:t>
            </a:r>
            <a:r>
              <a:rPr lang="pt-BR">
                <a:latin typeface="Palatino Linotype" panose="02040502050505030304" pitchFamily="18" charset="0"/>
              </a:rPr>
              <a:t>là chất khí.</a:t>
            </a:r>
            <a:r>
              <a:rPr lang="pt-BR" b="1">
                <a:latin typeface="Palatino Linotype" panose="02040502050505030304" pitchFamily="18" charset="0"/>
              </a:rPr>
              <a:t>	</a:t>
            </a:r>
            <a:r>
              <a:rPr lang="vi-VN" b="1">
                <a:latin typeface="Palatino Linotype" panose="02040502050505030304" pitchFamily="18" charset="0"/>
              </a:rPr>
              <a:t>		</a:t>
            </a:r>
            <a:r>
              <a:rPr lang="pt-BR" b="1">
                <a:latin typeface="Palatino Linotype" panose="02040502050505030304" pitchFamily="18" charset="0"/>
              </a:rPr>
              <a:t>B. </a:t>
            </a:r>
            <a:r>
              <a:rPr lang="pt-BR">
                <a:latin typeface="Palatino Linotype" panose="02040502050505030304" pitchFamily="18" charset="0"/>
              </a:rPr>
              <a:t>là phân tử không phân cực.</a:t>
            </a:r>
            <a:endParaRPr lang="en-US">
              <a:latin typeface="Palatino Linotype" panose="02040502050505030304" pitchFamily="18" charset="0"/>
            </a:endParaRPr>
          </a:p>
          <a:p>
            <a:r>
              <a:rPr lang="vi-VN" b="1">
                <a:latin typeface="Palatino Linotype" panose="02040502050505030304" pitchFamily="18" charset="0"/>
              </a:rPr>
              <a:t>	</a:t>
            </a:r>
            <a:r>
              <a:rPr lang="pt-BR" b="1">
                <a:latin typeface="Palatino Linotype" panose="02040502050505030304" pitchFamily="18" charset="0"/>
              </a:rPr>
              <a:t>C. </a:t>
            </a:r>
            <a:r>
              <a:rPr lang="pt-BR">
                <a:latin typeface="Palatino Linotype" panose="02040502050505030304" pitchFamily="18" charset="0"/>
              </a:rPr>
              <a:t>không có liên kết đôi.</a:t>
            </a:r>
            <a:r>
              <a:rPr lang="pt-BR" b="1">
                <a:latin typeface="Palatino Linotype" panose="02040502050505030304" pitchFamily="18" charset="0"/>
              </a:rPr>
              <a:t>	</a:t>
            </a:r>
            <a:r>
              <a:rPr lang="vi-VN" b="1">
                <a:latin typeface="Palatino Linotype" panose="02040502050505030304" pitchFamily="18" charset="0"/>
              </a:rPr>
              <a:t>	</a:t>
            </a:r>
            <a:r>
              <a:rPr lang="pt-BR" b="1">
                <a:latin typeface="Palatino Linotype" panose="02040502050505030304" pitchFamily="18" charset="0"/>
              </a:rPr>
              <a:t>D. </a:t>
            </a:r>
            <a:r>
              <a:rPr lang="pt-BR">
                <a:latin typeface="Palatino Linotype" panose="02040502050505030304" pitchFamily="18" charset="0"/>
              </a:rPr>
              <a:t>có phân tử khối nhỏ.</a:t>
            </a:r>
            <a:endParaRPr lang="en-US">
              <a:latin typeface="Palatino Linotype" panose="02040502050505030304" pitchFamily="18" charset="0"/>
            </a:endParaRPr>
          </a:p>
        </p:txBody>
      </p:sp>
      <p:sp>
        <p:nvSpPr>
          <p:cNvPr id="7" name="Rectangle 6"/>
          <p:cNvSpPr/>
          <p:nvPr/>
        </p:nvSpPr>
        <p:spPr>
          <a:xfrm>
            <a:off x="572740" y="1897411"/>
            <a:ext cx="7968851" cy="646331"/>
          </a:xfrm>
          <a:prstGeom prst="rect">
            <a:avLst/>
          </a:prstGeom>
        </p:spPr>
        <p:txBody>
          <a:bodyPr wrap="square">
            <a:spAutoFit/>
          </a:bodyPr>
          <a:lstStyle/>
          <a:p>
            <a:r>
              <a:rPr lang="pt-BR" b="1" dirty="0">
                <a:solidFill>
                  <a:srgbClr val="0000FF"/>
                </a:solidFill>
                <a:latin typeface="Palatino Linotype" panose="02040502050505030304" pitchFamily="18" charset="0"/>
              </a:rPr>
              <a:t>Câu </a:t>
            </a:r>
            <a:r>
              <a:rPr lang="vi-VN" b="1" dirty="0">
                <a:solidFill>
                  <a:srgbClr val="0000FF"/>
                </a:solidFill>
                <a:latin typeface="Palatino Linotype" panose="02040502050505030304" pitchFamily="18" charset="0"/>
              </a:rPr>
              <a:t>9</a:t>
            </a:r>
            <a:r>
              <a:rPr lang="pt-BR" b="1" dirty="0">
                <a:solidFill>
                  <a:srgbClr val="0000FF"/>
                </a:solidFill>
                <a:latin typeface="Palatino Linotype" panose="02040502050505030304" pitchFamily="18" charset="0"/>
              </a:rPr>
              <a:t>. </a:t>
            </a:r>
            <a:r>
              <a:rPr lang="pt-BR" dirty="0">
                <a:latin typeface="Palatino Linotype" panose="02040502050505030304" pitchFamily="18" charset="0"/>
              </a:rPr>
              <a:t>Trong các chất dư­ới đây, chất có nhiệt độ sôi thấp nhất là</a:t>
            </a:r>
            <a:endParaRPr lang="en-US" dirty="0">
              <a:latin typeface="Palatino Linotype" panose="02040502050505030304" pitchFamily="18" charset="0"/>
            </a:endParaRPr>
          </a:p>
          <a:p>
            <a:r>
              <a:rPr lang="vi-VN" b="1" dirty="0">
                <a:latin typeface="Palatino Linotype" panose="02040502050505030304" pitchFamily="18" charset="0"/>
              </a:rPr>
              <a:t>	</a:t>
            </a:r>
            <a:r>
              <a:rPr lang="pt-BR" b="1" dirty="0">
                <a:latin typeface="Palatino Linotype" panose="02040502050505030304" pitchFamily="18" charset="0"/>
              </a:rPr>
              <a:t>A. </a:t>
            </a:r>
            <a:r>
              <a:rPr lang="pt-BR" dirty="0">
                <a:latin typeface="Palatino Linotype" panose="02040502050505030304" pitchFamily="18" charset="0"/>
              </a:rPr>
              <a:t>butan</a:t>
            </a:r>
            <a:r>
              <a:rPr lang="vi-VN" dirty="0">
                <a:latin typeface="Palatino Linotype" panose="02040502050505030304" pitchFamily="18" charset="0"/>
              </a:rPr>
              <a:t>e</a:t>
            </a:r>
            <a:r>
              <a:rPr lang="pt-BR" dirty="0">
                <a:latin typeface="Palatino Linotype" panose="02040502050505030304" pitchFamily="18" charset="0"/>
              </a:rPr>
              <a:t>.</a:t>
            </a:r>
            <a:r>
              <a:rPr lang="pt-BR" b="1" dirty="0">
                <a:latin typeface="Palatino Linotype" panose="02040502050505030304" pitchFamily="18" charset="0"/>
              </a:rPr>
              <a:t>	B. </a:t>
            </a:r>
            <a:r>
              <a:rPr lang="pt-BR" dirty="0">
                <a:latin typeface="Palatino Linotype" panose="02040502050505030304" pitchFamily="18" charset="0"/>
              </a:rPr>
              <a:t>et</a:t>
            </a:r>
            <a:r>
              <a:rPr lang="vi-VN" dirty="0">
                <a:latin typeface="Palatino Linotype" panose="02040502050505030304" pitchFamily="18" charset="0"/>
              </a:rPr>
              <a:t>h</a:t>
            </a:r>
            <a:r>
              <a:rPr lang="pt-BR" dirty="0">
                <a:latin typeface="Palatino Linotype" panose="02040502050505030304" pitchFamily="18" charset="0"/>
              </a:rPr>
              <a:t>an</a:t>
            </a:r>
            <a:r>
              <a:rPr lang="vi-VN" dirty="0">
                <a:latin typeface="Palatino Linotype" panose="02040502050505030304" pitchFamily="18" charset="0"/>
              </a:rPr>
              <a:t>e</a:t>
            </a:r>
            <a:r>
              <a:rPr lang="pt-BR" dirty="0">
                <a:latin typeface="Palatino Linotype" panose="02040502050505030304" pitchFamily="18" charset="0"/>
              </a:rPr>
              <a:t>.</a:t>
            </a:r>
            <a:r>
              <a:rPr lang="vi-VN" dirty="0">
                <a:latin typeface="Palatino Linotype" panose="02040502050505030304" pitchFamily="18" charset="0"/>
              </a:rPr>
              <a:t>	</a:t>
            </a:r>
            <a:r>
              <a:rPr lang="pt-BR" b="1" dirty="0">
                <a:latin typeface="Palatino Linotype" panose="02040502050505030304" pitchFamily="18" charset="0"/>
              </a:rPr>
              <a:t>C. </a:t>
            </a:r>
            <a:r>
              <a:rPr lang="pt-BR" dirty="0">
                <a:latin typeface="Palatino Linotype" panose="02040502050505030304" pitchFamily="18" charset="0"/>
              </a:rPr>
              <a:t>met</a:t>
            </a:r>
            <a:r>
              <a:rPr lang="vi-VN" dirty="0">
                <a:latin typeface="Palatino Linotype" panose="02040502050505030304" pitchFamily="18" charset="0"/>
              </a:rPr>
              <a:t>h</a:t>
            </a:r>
            <a:r>
              <a:rPr lang="pt-BR" dirty="0">
                <a:latin typeface="Palatino Linotype" panose="02040502050505030304" pitchFamily="18" charset="0"/>
              </a:rPr>
              <a:t>an</a:t>
            </a:r>
            <a:r>
              <a:rPr lang="vi-VN" dirty="0">
                <a:latin typeface="Palatino Linotype" panose="02040502050505030304" pitchFamily="18" charset="0"/>
              </a:rPr>
              <a:t>e</a:t>
            </a:r>
            <a:r>
              <a:rPr lang="pt-BR" dirty="0">
                <a:latin typeface="Palatino Linotype" panose="02040502050505030304" pitchFamily="18" charset="0"/>
              </a:rPr>
              <a:t>.</a:t>
            </a:r>
            <a:r>
              <a:rPr lang="pt-BR" b="1" dirty="0">
                <a:latin typeface="Palatino Linotype" panose="02040502050505030304" pitchFamily="18" charset="0"/>
              </a:rPr>
              <a:t>	D. </a:t>
            </a:r>
            <a:r>
              <a:rPr lang="pt-BR" dirty="0">
                <a:latin typeface="Palatino Linotype" panose="02040502050505030304" pitchFamily="18" charset="0"/>
              </a:rPr>
              <a:t>propan</a:t>
            </a:r>
            <a:r>
              <a:rPr lang="vi-VN" dirty="0">
                <a:latin typeface="Palatino Linotype" panose="02040502050505030304" pitchFamily="18" charset="0"/>
              </a:rPr>
              <a:t>e</a:t>
            </a:r>
            <a:r>
              <a:rPr lang="en-US" dirty="0">
                <a:latin typeface="Palatino Linotype" panose="02040502050505030304" pitchFamily="18" charset="0"/>
              </a:rPr>
              <a:t>.</a:t>
            </a:r>
            <a:endParaRPr lang="en-US" dirty="0"/>
          </a:p>
        </p:txBody>
      </p:sp>
      <p:sp>
        <p:nvSpPr>
          <p:cNvPr id="8" name="Rectangle 7"/>
          <p:cNvSpPr/>
          <p:nvPr/>
        </p:nvSpPr>
        <p:spPr>
          <a:xfrm>
            <a:off x="537691" y="2544432"/>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9" name="Rectangle 8"/>
          <p:cNvSpPr/>
          <p:nvPr/>
        </p:nvSpPr>
        <p:spPr>
          <a:xfrm>
            <a:off x="550986" y="1526134"/>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10" name="Rectangle 9"/>
          <p:cNvSpPr/>
          <p:nvPr/>
        </p:nvSpPr>
        <p:spPr>
          <a:xfrm>
            <a:off x="581892" y="4749381"/>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A</a:t>
            </a:r>
            <a:endParaRPr lang="en-US">
              <a:solidFill>
                <a:srgbClr val="C00000"/>
              </a:solidFill>
            </a:endParaRPr>
          </a:p>
        </p:txBody>
      </p:sp>
      <p:sp>
        <p:nvSpPr>
          <p:cNvPr id="11" name="Rectangle 10"/>
          <p:cNvSpPr/>
          <p:nvPr/>
        </p:nvSpPr>
        <p:spPr>
          <a:xfrm>
            <a:off x="669240" y="5119618"/>
            <a:ext cx="7959699" cy="923330"/>
          </a:xfrm>
          <a:prstGeom prst="rect">
            <a:avLst/>
          </a:prstGeom>
        </p:spPr>
        <p:txBody>
          <a:bodyPr wrap="square">
            <a:spAutoFit/>
          </a:bodyPr>
          <a:lstStyle/>
          <a:p>
            <a:r>
              <a:rPr lang="pt-BR" b="1">
                <a:solidFill>
                  <a:srgbClr val="0000FF"/>
                </a:solidFill>
                <a:latin typeface="Palatino Linotype" panose="02040502050505030304" pitchFamily="18" charset="0"/>
              </a:rPr>
              <a:t>Câu </a:t>
            </a:r>
            <a:r>
              <a:rPr lang="vi-VN" b="1">
                <a:solidFill>
                  <a:srgbClr val="0000FF"/>
                </a:solidFill>
                <a:latin typeface="Palatino Linotype" panose="02040502050505030304" pitchFamily="18" charset="0"/>
              </a:rPr>
              <a:t>11</a:t>
            </a:r>
            <a:r>
              <a:rPr lang="pt-BR" b="1">
                <a:solidFill>
                  <a:srgbClr val="0000FF"/>
                </a:solidFill>
                <a:latin typeface="Palatino Linotype" panose="02040502050505030304" pitchFamily="18" charset="0"/>
              </a:rPr>
              <a:t>.</a:t>
            </a:r>
            <a:r>
              <a:rPr lang="vi-VN" b="1">
                <a:solidFill>
                  <a:srgbClr val="0000FF"/>
                </a:solidFill>
                <a:latin typeface="Palatino Linotype" panose="02040502050505030304" pitchFamily="18" charset="0"/>
              </a:rPr>
              <a:t> </a:t>
            </a:r>
            <a:r>
              <a:rPr lang="pt-BR">
                <a:latin typeface="Palatino Linotype" panose="02040502050505030304" pitchFamily="18" charset="0"/>
              </a:rPr>
              <a:t>Dãy gồm các chất thuộc dãy đồng đẳng của metan là</a:t>
            </a:r>
            <a:endParaRPr lang="en-US">
              <a:latin typeface="Palatino Linotype" panose="02040502050505030304" pitchFamily="18" charset="0"/>
            </a:endParaRPr>
          </a:p>
          <a:p>
            <a:r>
              <a:rPr lang="vi-VN" b="1">
                <a:latin typeface="Palatino Linotype" panose="02040502050505030304" pitchFamily="18" charset="0"/>
              </a:rPr>
              <a:t>	</a:t>
            </a:r>
            <a:r>
              <a:rPr lang="pt-BR" b="1">
                <a:latin typeface="Palatino Linotype" panose="02040502050505030304" pitchFamily="18" charset="0"/>
              </a:rPr>
              <a:t>A. </a:t>
            </a:r>
            <a:r>
              <a:rPr lang="pt-BR">
                <a:latin typeface="Palatino Linotype" panose="02040502050505030304" pitchFamily="18" charset="0"/>
              </a:rPr>
              <a:t>C</a:t>
            </a:r>
            <a:r>
              <a:rPr lang="pt-BR" baseline="-25000">
                <a:latin typeface="Palatino Linotype" panose="02040502050505030304" pitchFamily="18" charset="0"/>
              </a:rPr>
              <a:t>2</a:t>
            </a:r>
            <a:r>
              <a:rPr lang="pt-BR">
                <a:latin typeface="Palatino Linotype" panose="02040502050505030304" pitchFamily="18" charset="0"/>
              </a:rPr>
              <a:t>H</a:t>
            </a:r>
            <a:r>
              <a:rPr lang="pt-BR" baseline="-25000">
                <a:latin typeface="Palatino Linotype" panose="02040502050505030304" pitchFamily="18" charset="0"/>
              </a:rPr>
              <a:t>2</a:t>
            </a:r>
            <a:r>
              <a:rPr lang="pt-BR">
                <a:latin typeface="Palatino Linotype" panose="02040502050505030304" pitchFamily="18" charset="0"/>
              </a:rPr>
              <a:t>, C</a:t>
            </a:r>
            <a:r>
              <a:rPr lang="pt-BR" baseline="-25000">
                <a:latin typeface="Palatino Linotype" panose="02040502050505030304" pitchFamily="18" charset="0"/>
              </a:rPr>
              <a:t>3</a:t>
            </a:r>
            <a:r>
              <a:rPr lang="pt-BR">
                <a:latin typeface="Palatino Linotype" panose="02040502050505030304" pitchFamily="18" charset="0"/>
              </a:rPr>
              <a:t>H</a:t>
            </a:r>
            <a:r>
              <a:rPr lang="pt-BR" baseline="-25000">
                <a:latin typeface="Palatino Linotype" panose="02040502050505030304" pitchFamily="18" charset="0"/>
              </a:rPr>
              <a:t>4</a:t>
            </a:r>
            <a:r>
              <a:rPr lang="pt-BR">
                <a:latin typeface="Palatino Linotype" panose="02040502050505030304" pitchFamily="18" charset="0"/>
              </a:rPr>
              <a:t>, C</a:t>
            </a:r>
            <a:r>
              <a:rPr lang="pt-BR" baseline="-25000">
                <a:latin typeface="Palatino Linotype" panose="02040502050505030304" pitchFamily="18" charset="0"/>
              </a:rPr>
              <a:t>4</a:t>
            </a:r>
            <a:r>
              <a:rPr lang="pt-BR">
                <a:latin typeface="Palatino Linotype" panose="02040502050505030304" pitchFamily="18" charset="0"/>
              </a:rPr>
              <a:t>H</a:t>
            </a:r>
            <a:r>
              <a:rPr lang="pt-BR" baseline="-25000">
                <a:latin typeface="Palatino Linotype" panose="02040502050505030304" pitchFamily="18" charset="0"/>
              </a:rPr>
              <a:t>6</a:t>
            </a:r>
            <a:r>
              <a:rPr lang="pt-BR">
                <a:latin typeface="Palatino Linotype" panose="02040502050505030304" pitchFamily="18" charset="0"/>
              </a:rPr>
              <a:t>, C</a:t>
            </a:r>
            <a:r>
              <a:rPr lang="pt-BR" baseline="-25000">
                <a:latin typeface="Palatino Linotype" panose="02040502050505030304" pitchFamily="18" charset="0"/>
              </a:rPr>
              <a:t>5</a:t>
            </a:r>
            <a:r>
              <a:rPr lang="pt-BR">
                <a:latin typeface="Palatino Linotype" panose="02040502050505030304" pitchFamily="18" charset="0"/>
              </a:rPr>
              <a:t>H</a:t>
            </a:r>
            <a:r>
              <a:rPr lang="pt-BR" baseline="-25000">
                <a:latin typeface="Palatino Linotype" panose="02040502050505030304" pitchFamily="18" charset="0"/>
              </a:rPr>
              <a:t>8.</a:t>
            </a:r>
            <a:r>
              <a:rPr lang="pt-BR" b="1">
                <a:latin typeface="Palatino Linotype" panose="02040502050505030304" pitchFamily="18" charset="0"/>
              </a:rPr>
              <a:t>	</a:t>
            </a:r>
            <a:r>
              <a:rPr lang="vi-VN" b="1">
                <a:latin typeface="Palatino Linotype" panose="02040502050505030304" pitchFamily="18" charset="0"/>
              </a:rPr>
              <a:t>	</a:t>
            </a:r>
            <a:r>
              <a:rPr lang="pt-BR" b="1">
                <a:latin typeface="Palatino Linotype" panose="02040502050505030304" pitchFamily="18" charset="0"/>
              </a:rPr>
              <a:t>B. </a:t>
            </a:r>
            <a:r>
              <a:rPr lang="pt-BR">
                <a:latin typeface="Palatino Linotype" panose="02040502050505030304" pitchFamily="18" charset="0"/>
              </a:rPr>
              <a:t>CH</a:t>
            </a:r>
            <a:r>
              <a:rPr lang="pt-BR" baseline="-25000">
                <a:latin typeface="Palatino Linotype" panose="02040502050505030304" pitchFamily="18" charset="0"/>
              </a:rPr>
              <a:t>4</a:t>
            </a:r>
            <a:r>
              <a:rPr lang="pt-BR">
                <a:latin typeface="Palatino Linotype" panose="02040502050505030304" pitchFamily="18" charset="0"/>
              </a:rPr>
              <a:t>, C</a:t>
            </a:r>
            <a:r>
              <a:rPr lang="pt-BR" baseline="-25000">
                <a:latin typeface="Palatino Linotype" panose="02040502050505030304" pitchFamily="18" charset="0"/>
              </a:rPr>
              <a:t>2</a:t>
            </a:r>
            <a:r>
              <a:rPr lang="pt-BR">
                <a:latin typeface="Palatino Linotype" panose="02040502050505030304" pitchFamily="18" charset="0"/>
              </a:rPr>
              <a:t>H</a:t>
            </a:r>
            <a:r>
              <a:rPr lang="pt-BR" baseline="-25000">
                <a:latin typeface="Palatino Linotype" panose="02040502050505030304" pitchFamily="18" charset="0"/>
              </a:rPr>
              <a:t>2</a:t>
            </a:r>
            <a:r>
              <a:rPr lang="pt-BR">
                <a:latin typeface="Palatino Linotype" panose="02040502050505030304" pitchFamily="18" charset="0"/>
              </a:rPr>
              <a:t>, C</a:t>
            </a:r>
            <a:r>
              <a:rPr lang="pt-BR" baseline="-25000">
                <a:latin typeface="Palatino Linotype" panose="02040502050505030304" pitchFamily="18" charset="0"/>
              </a:rPr>
              <a:t>3</a:t>
            </a:r>
            <a:r>
              <a:rPr lang="pt-BR">
                <a:latin typeface="Palatino Linotype" panose="02040502050505030304" pitchFamily="18" charset="0"/>
              </a:rPr>
              <a:t>H</a:t>
            </a:r>
            <a:r>
              <a:rPr lang="pt-BR" baseline="-25000">
                <a:latin typeface="Palatino Linotype" panose="02040502050505030304" pitchFamily="18" charset="0"/>
              </a:rPr>
              <a:t>4</a:t>
            </a:r>
            <a:r>
              <a:rPr lang="pt-BR">
                <a:latin typeface="Palatino Linotype" panose="02040502050505030304" pitchFamily="18" charset="0"/>
              </a:rPr>
              <a:t>, C</a:t>
            </a:r>
            <a:r>
              <a:rPr lang="pt-BR" baseline="-25000">
                <a:latin typeface="Palatino Linotype" panose="02040502050505030304" pitchFamily="18" charset="0"/>
              </a:rPr>
              <a:t>4</a:t>
            </a:r>
            <a:r>
              <a:rPr lang="pt-BR">
                <a:latin typeface="Palatino Linotype" panose="02040502050505030304" pitchFamily="18" charset="0"/>
              </a:rPr>
              <a:t>H</a:t>
            </a:r>
            <a:r>
              <a:rPr lang="pt-BR" baseline="-25000">
                <a:latin typeface="Palatino Linotype" panose="02040502050505030304" pitchFamily="18" charset="0"/>
              </a:rPr>
              <a:t>10</a:t>
            </a:r>
            <a:r>
              <a:rPr lang="pt-BR">
                <a:latin typeface="Palatino Linotype" panose="02040502050505030304" pitchFamily="18" charset="0"/>
              </a:rPr>
              <a:t>.</a:t>
            </a:r>
            <a:endParaRPr lang="en-US">
              <a:latin typeface="Palatino Linotype" panose="02040502050505030304" pitchFamily="18" charset="0"/>
            </a:endParaRPr>
          </a:p>
          <a:p>
            <a:r>
              <a:rPr lang="vi-VN" b="1">
                <a:latin typeface="Palatino Linotype" panose="02040502050505030304" pitchFamily="18" charset="0"/>
              </a:rPr>
              <a:t>	</a:t>
            </a:r>
            <a:r>
              <a:rPr lang="pt-BR" b="1">
                <a:latin typeface="Palatino Linotype" panose="02040502050505030304" pitchFamily="18" charset="0"/>
              </a:rPr>
              <a:t>C. </a:t>
            </a:r>
            <a:r>
              <a:rPr lang="pt-BR">
                <a:latin typeface="Palatino Linotype" panose="02040502050505030304" pitchFamily="18" charset="0"/>
              </a:rPr>
              <a:t>CH</a:t>
            </a:r>
            <a:r>
              <a:rPr lang="pt-BR" baseline="-25000">
                <a:latin typeface="Palatino Linotype" panose="02040502050505030304" pitchFamily="18" charset="0"/>
              </a:rPr>
              <a:t>4</a:t>
            </a:r>
            <a:r>
              <a:rPr lang="pt-BR">
                <a:latin typeface="Palatino Linotype" panose="02040502050505030304" pitchFamily="18" charset="0"/>
              </a:rPr>
              <a:t>, C</a:t>
            </a:r>
            <a:r>
              <a:rPr lang="pt-BR" baseline="-25000">
                <a:latin typeface="Palatino Linotype" panose="02040502050505030304" pitchFamily="18" charset="0"/>
              </a:rPr>
              <a:t>2</a:t>
            </a:r>
            <a:r>
              <a:rPr lang="pt-BR">
                <a:latin typeface="Palatino Linotype" panose="02040502050505030304" pitchFamily="18" charset="0"/>
              </a:rPr>
              <a:t>H</a:t>
            </a:r>
            <a:r>
              <a:rPr lang="pt-BR" baseline="-25000">
                <a:latin typeface="Palatino Linotype" panose="02040502050505030304" pitchFamily="18" charset="0"/>
              </a:rPr>
              <a:t>6</a:t>
            </a:r>
            <a:r>
              <a:rPr lang="pt-BR">
                <a:latin typeface="Palatino Linotype" panose="02040502050505030304" pitchFamily="18" charset="0"/>
              </a:rPr>
              <a:t>, C</a:t>
            </a:r>
            <a:r>
              <a:rPr lang="pt-BR" baseline="-25000">
                <a:latin typeface="Palatino Linotype" panose="02040502050505030304" pitchFamily="18" charset="0"/>
              </a:rPr>
              <a:t>4</a:t>
            </a:r>
            <a:r>
              <a:rPr lang="pt-BR">
                <a:latin typeface="Palatino Linotype" panose="02040502050505030304" pitchFamily="18" charset="0"/>
              </a:rPr>
              <a:t>H</a:t>
            </a:r>
            <a:r>
              <a:rPr lang="pt-BR" baseline="-25000">
                <a:latin typeface="Palatino Linotype" panose="02040502050505030304" pitchFamily="18" charset="0"/>
              </a:rPr>
              <a:t>10</a:t>
            </a:r>
            <a:r>
              <a:rPr lang="pt-BR">
                <a:latin typeface="Palatino Linotype" panose="02040502050505030304" pitchFamily="18" charset="0"/>
              </a:rPr>
              <a:t>, C</a:t>
            </a:r>
            <a:r>
              <a:rPr lang="pt-BR" baseline="-25000">
                <a:latin typeface="Palatino Linotype" panose="02040502050505030304" pitchFamily="18" charset="0"/>
              </a:rPr>
              <a:t>5</a:t>
            </a:r>
            <a:r>
              <a:rPr lang="pt-BR">
                <a:latin typeface="Palatino Linotype" panose="02040502050505030304" pitchFamily="18" charset="0"/>
              </a:rPr>
              <a:t>H</a:t>
            </a:r>
            <a:r>
              <a:rPr lang="pt-BR" baseline="-25000">
                <a:latin typeface="Palatino Linotype" panose="02040502050505030304" pitchFamily="18" charset="0"/>
              </a:rPr>
              <a:t>12</a:t>
            </a:r>
            <a:r>
              <a:rPr lang="pt-BR">
                <a:latin typeface="Palatino Linotype" panose="02040502050505030304" pitchFamily="18" charset="0"/>
              </a:rPr>
              <a:t>.</a:t>
            </a:r>
            <a:r>
              <a:rPr lang="pt-BR" b="1">
                <a:latin typeface="Palatino Linotype" panose="02040502050505030304" pitchFamily="18" charset="0"/>
              </a:rPr>
              <a:t>	D. </a:t>
            </a:r>
            <a:r>
              <a:rPr lang="pt-BR">
                <a:latin typeface="Palatino Linotype" panose="02040502050505030304" pitchFamily="18" charset="0"/>
              </a:rPr>
              <a:t>C</a:t>
            </a:r>
            <a:r>
              <a:rPr lang="pt-BR" baseline="-25000">
                <a:latin typeface="Palatino Linotype" panose="02040502050505030304" pitchFamily="18" charset="0"/>
              </a:rPr>
              <a:t>2</a:t>
            </a:r>
            <a:r>
              <a:rPr lang="pt-BR">
                <a:latin typeface="Palatino Linotype" panose="02040502050505030304" pitchFamily="18" charset="0"/>
              </a:rPr>
              <a:t>H</a:t>
            </a:r>
            <a:r>
              <a:rPr lang="pt-BR" baseline="-25000">
                <a:latin typeface="Palatino Linotype" panose="02040502050505030304" pitchFamily="18" charset="0"/>
              </a:rPr>
              <a:t>6</a:t>
            </a:r>
            <a:r>
              <a:rPr lang="pt-BR">
                <a:latin typeface="Palatino Linotype" panose="02040502050505030304" pitchFamily="18" charset="0"/>
              </a:rPr>
              <a:t>, C</a:t>
            </a:r>
            <a:r>
              <a:rPr lang="pt-BR" baseline="-25000">
                <a:latin typeface="Palatino Linotype" panose="02040502050505030304" pitchFamily="18" charset="0"/>
              </a:rPr>
              <a:t>3</a:t>
            </a:r>
            <a:r>
              <a:rPr lang="pt-BR">
                <a:latin typeface="Palatino Linotype" panose="02040502050505030304" pitchFamily="18" charset="0"/>
              </a:rPr>
              <a:t>H</a:t>
            </a:r>
            <a:r>
              <a:rPr lang="pt-BR" baseline="-25000">
                <a:latin typeface="Palatino Linotype" panose="02040502050505030304" pitchFamily="18" charset="0"/>
              </a:rPr>
              <a:t>8</a:t>
            </a:r>
            <a:r>
              <a:rPr lang="pt-BR">
                <a:latin typeface="Palatino Linotype" panose="02040502050505030304" pitchFamily="18" charset="0"/>
              </a:rPr>
              <a:t>, C</a:t>
            </a:r>
            <a:r>
              <a:rPr lang="pt-BR" baseline="-25000">
                <a:latin typeface="Palatino Linotype" panose="02040502050505030304" pitchFamily="18" charset="0"/>
              </a:rPr>
              <a:t>5</a:t>
            </a:r>
            <a:r>
              <a:rPr lang="pt-BR">
                <a:latin typeface="Palatino Linotype" panose="02040502050505030304" pitchFamily="18" charset="0"/>
              </a:rPr>
              <a:t>H</a:t>
            </a:r>
            <a:r>
              <a:rPr lang="pt-BR" baseline="-25000">
                <a:latin typeface="Palatino Linotype" panose="02040502050505030304" pitchFamily="18" charset="0"/>
              </a:rPr>
              <a:t>10</a:t>
            </a:r>
            <a:r>
              <a:rPr lang="pt-BR">
                <a:latin typeface="Palatino Linotype" panose="02040502050505030304" pitchFamily="18" charset="0"/>
              </a:rPr>
              <a:t>, C</a:t>
            </a:r>
            <a:r>
              <a:rPr lang="pt-BR" baseline="-25000">
                <a:latin typeface="Palatino Linotype" panose="02040502050505030304" pitchFamily="18" charset="0"/>
              </a:rPr>
              <a:t>6</a:t>
            </a:r>
            <a:r>
              <a:rPr lang="pt-BR">
                <a:latin typeface="Palatino Linotype" panose="02040502050505030304" pitchFamily="18" charset="0"/>
              </a:rPr>
              <a:t>H</a:t>
            </a:r>
            <a:r>
              <a:rPr lang="pt-BR" baseline="-25000">
                <a:latin typeface="Palatino Linotype" panose="02040502050505030304" pitchFamily="18" charset="0"/>
              </a:rPr>
              <a:t>12.</a:t>
            </a:r>
            <a:endParaRPr lang="en-US">
              <a:latin typeface="Palatino Linotype" panose="02040502050505030304" pitchFamily="18" charset="0"/>
            </a:endParaRPr>
          </a:p>
        </p:txBody>
      </p:sp>
      <p:sp>
        <p:nvSpPr>
          <p:cNvPr id="12" name="Rectangle 11"/>
          <p:cNvSpPr/>
          <p:nvPr/>
        </p:nvSpPr>
        <p:spPr>
          <a:xfrm>
            <a:off x="766203" y="6042948"/>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2" name="Date Placeholder 1"/>
          <p:cNvSpPr>
            <a:spLocks noGrp="1"/>
          </p:cNvSpPr>
          <p:nvPr>
            <p:ph type="dt" sz="half" idx="10"/>
          </p:nvPr>
        </p:nvSpPr>
        <p:spPr/>
        <p:txBody>
          <a:bodyPr/>
          <a:lstStyle/>
          <a:p>
            <a:fld id="{5FD41C86-20B0-4836-9023-B00459A1BF85}"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18</a:t>
            </a:fld>
            <a:endParaRPr lang="en-US"/>
          </a:p>
        </p:txBody>
      </p:sp>
    </p:spTree>
    <p:extLst>
      <p:ext uri="{BB962C8B-B14F-4D97-AF65-F5344CB8AC3E}">
        <p14:creationId xmlns:p14="http://schemas.microsoft.com/office/powerpoint/2010/main" val="222455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 calcmode="lin" valueType="num">
                                      <p:cBhvr>
                                        <p:cTn id="16" dur="1000" fill="hold"/>
                                        <p:tgtEl>
                                          <p:spTgt spid="9"/>
                                        </p:tgtEl>
                                        <p:attrNameLst>
                                          <p:attrName>style.rotation</p:attrName>
                                        </p:attrNameLst>
                                      </p:cBhvr>
                                      <p:tavLst>
                                        <p:tav tm="0">
                                          <p:val>
                                            <p:fltVal val="90"/>
                                          </p:val>
                                        </p:tav>
                                        <p:tav tm="100000">
                                          <p:val>
                                            <p:fltVal val="0"/>
                                          </p:val>
                                        </p:tav>
                                      </p:tavLst>
                                    </p:anim>
                                    <p:animEffect transition="in" filter="fade">
                                      <p:cBhvr>
                                        <p:cTn id="17" dur="1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ppt_w</p:attrName>
                                        </p:attrNameLst>
                                      </p:cBhvr>
                                      <p:tavLst>
                                        <p:tav tm="0">
                                          <p:val>
                                            <p:fltVal val="0"/>
                                          </p:val>
                                        </p:tav>
                                        <p:tav tm="100000">
                                          <p:val>
                                            <p:strVal val="#ppt_w"/>
                                          </p:val>
                                        </p:tav>
                                      </p:tavLst>
                                    </p:anim>
                                    <p:anim calcmode="lin" valueType="num">
                                      <p:cBhvr>
                                        <p:cTn id="30" dur="1000" fill="hold"/>
                                        <p:tgtEl>
                                          <p:spTgt spid="8"/>
                                        </p:tgtEl>
                                        <p:attrNameLst>
                                          <p:attrName>ppt_h</p:attrName>
                                        </p:attrNameLst>
                                      </p:cBhvr>
                                      <p:tavLst>
                                        <p:tav tm="0">
                                          <p:val>
                                            <p:fltVal val="0"/>
                                          </p:val>
                                        </p:tav>
                                        <p:tav tm="100000">
                                          <p:val>
                                            <p:strVal val="#ppt_h"/>
                                          </p:val>
                                        </p:tav>
                                      </p:tavLst>
                                    </p:anim>
                                    <p:anim calcmode="lin" valueType="num">
                                      <p:cBhvr>
                                        <p:cTn id="31" dur="1000" fill="hold"/>
                                        <p:tgtEl>
                                          <p:spTgt spid="8"/>
                                        </p:tgtEl>
                                        <p:attrNameLst>
                                          <p:attrName>style.rotation</p:attrName>
                                        </p:attrNameLst>
                                      </p:cBhvr>
                                      <p:tavLst>
                                        <p:tav tm="0">
                                          <p:val>
                                            <p:fltVal val="90"/>
                                          </p:val>
                                        </p:tav>
                                        <p:tav tm="100000">
                                          <p:val>
                                            <p:fltVal val="0"/>
                                          </p:val>
                                        </p:tav>
                                      </p:tavLst>
                                    </p:anim>
                                    <p:animEffect transition="in" filter="fade">
                                      <p:cBhvr>
                                        <p:cTn id="32" dur="1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heel(1)">
                                      <p:cBhvr>
                                        <p:cTn id="37" dur="20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1000" fill="hold"/>
                                        <p:tgtEl>
                                          <p:spTgt spid="10"/>
                                        </p:tgtEl>
                                        <p:attrNameLst>
                                          <p:attrName>ppt_w</p:attrName>
                                        </p:attrNameLst>
                                      </p:cBhvr>
                                      <p:tavLst>
                                        <p:tav tm="0">
                                          <p:val>
                                            <p:fltVal val="0"/>
                                          </p:val>
                                        </p:tav>
                                        <p:tav tm="100000">
                                          <p:val>
                                            <p:strVal val="#ppt_w"/>
                                          </p:val>
                                        </p:tav>
                                      </p:tavLst>
                                    </p:anim>
                                    <p:anim calcmode="lin" valueType="num">
                                      <p:cBhvr>
                                        <p:cTn id="43" dur="1000" fill="hold"/>
                                        <p:tgtEl>
                                          <p:spTgt spid="10"/>
                                        </p:tgtEl>
                                        <p:attrNameLst>
                                          <p:attrName>ppt_h</p:attrName>
                                        </p:attrNameLst>
                                      </p:cBhvr>
                                      <p:tavLst>
                                        <p:tav tm="0">
                                          <p:val>
                                            <p:fltVal val="0"/>
                                          </p:val>
                                        </p:tav>
                                        <p:tav tm="100000">
                                          <p:val>
                                            <p:strVal val="#ppt_h"/>
                                          </p:val>
                                        </p:tav>
                                      </p:tavLst>
                                    </p:anim>
                                    <p:anim calcmode="lin" valueType="num">
                                      <p:cBhvr>
                                        <p:cTn id="44" dur="1000" fill="hold"/>
                                        <p:tgtEl>
                                          <p:spTgt spid="10"/>
                                        </p:tgtEl>
                                        <p:attrNameLst>
                                          <p:attrName>style.rotation</p:attrName>
                                        </p:attrNameLst>
                                      </p:cBhvr>
                                      <p:tavLst>
                                        <p:tav tm="0">
                                          <p:val>
                                            <p:fltVal val="90"/>
                                          </p:val>
                                        </p:tav>
                                        <p:tav tm="100000">
                                          <p:val>
                                            <p:fltVal val="0"/>
                                          </p:val>
                                        </p:tav>
                                      </p:tavLst>
                                    </p:anim>
                                    <p:animEffect transition="in" filter="fade">
                                      <p:cBhvr>
                                        <p:cTn id="45" dur="10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down)">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1000" fill="hold"/>
                                        <p:tgtEl>
                                          <p:spTgt spid="12"/>
                                        </p:tgtEl>
                                        <p:attrNameLst>
                                          <p:attrName>ppt_w</p:attrName>
                                        </p:attrNameLst>
                                      </p:cBhvr>
                                      <p:tavLst>
                                        <p:tav tm="0">
                                          <p:val>
                                            <p:fltVal val="0"/>
                                          </p:val>
                                        </p:tav>
                                        <p:tav tm="100000">
                                          <p:val>
                                            <p:strVal val="#ppt_w"/>
                                          </p:val>
                                        </p:tav>
                                      </p:tavLst>
                                    </p:anim>
                                    <p:anim calcmode="lin" valueType="num">
                                      <p:cBhvr>
                                        <p:cTn id="56" dur="1000" fill="hold"/>
                                        <p:tgtEl>
                                          <p:spTgt spid="12"/>
                                        </p:tgtEl>
                                        <p:attrNameLst>
                                          <p:attrName>ppt_h</p:attrName>
                                        </p:attrNameLst>
                                      </p:cBhvr>
                                      <p:tavLst>
                                        <p:tav tm="0">
                                          <p:val>
                                            <p:fltVal val="0"/>
                                          </p:val>
                                        </p:tav>
                                        <p:tav tm="100000">
                                          <p:val>
                                            <p:strVal val="#ppt_h"/>
                                          </p:val>
                                        </p:tav>
                                      </p:tavLst>
                                    </p:anim>
                                    <p:anim calcmode="lin" valueType="num">
                                      <p:cBhvr>
                                        <p:cTn id="57" dur="1000" fill="hold"/>
                                        <p:tgtEl>
                                          <p:spTgt spid="12"/>
                                        </p:tgtEl>
                                        <p:attrNameLst>
                                          <p:attrName>style.rotation</p:attrName>
                                        </p:attrNameLst>
                                      </p:cBhvr>
                                      <p:tavLst>
                                        <p:tav tm="0">
                                          <p:val>
                                            <p:fltVal val="90"/>
                                          </p:val>
                                        </p:tav>
                                        <p:tav tm="100000">
                                          <p:val>
                                            <p:fltVal val="0"/>
                                          </p:val>
                                        </p:tav>
                                      </p:tavLst>
                                    </p:anim>
                                    <p:animEffect transition="in" filter="fade">
                                      <p:cBhvr>
                                        <p:cTn id="5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2"/>
          <p:cNvSpPr>
            <a:spLocks noChangeArrowheads="1"/>
          </p:cNvSpPr>
          <p:nvPr/>
        </p:nvSpPr>
        <p:spPr bwMode="auto">
          <a:xfrm>
            <a:off x="251520" y="736630"/>
            <a:ext cx="84969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79388" algn="l" defTabSz="914400" rtl="0" eaLnBrk="1" fontAlgn="base" latinLnBrk="0" hangingPunct="1">
              <a:lnSpc>
                <a:spcPct val="100000"/>
              </a:lnSpc>
              <a:spcBef>
                <a:spcPct val="0"/>
              </a:spcBef>
              <a:spcAft>
                <a:spcPct val="0"/>
              </a:spcAft>
              <a:buClrTx/>
              <a:buSzTx/>
              <a:buFontTx/>
              <a:buNone/>
              <a:tabLst/>
            </a:pPr>
            <a:r>
              <a:rPr kumimoji="0" lang="pt-BR"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Câu 1</a:t>
            </a:r>
            <a:r>
              <a:rPr kumimoji="0" lang="vi-VN"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2</a:t>
            </a:r>
            <a:r>
              <a:rPr kumimoji="0" lang="pt-BR"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 </a:t>
            </a:r>
            <a:r>
              <a:rPr kumimoji="0" lang="pt-BR"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A</a:t>
            </a:r>
            <a:r>
              <a:rPr kumimoji="0" lang="vi-VN"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l</a:t>
            </a:r>
            <a:r>
              <a:rPr kumimoji="0" lang="pt-BR"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kan</a:t>
            </a:r>
            <a:r>
              <a:rPr kumimoji="0" lang="vi-VN"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e</a:t>
            </a:r>
            <a:r>
              <a:rPr kumimoji="0" lang="pt-BR"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 X có công thức cấu tạo như sau</a:t>
            </a:r>
            <a:endParaRPr kumimoji="0" lang="en-US" altLang="en-US" b="0" i="0" u="none" strike="noStrike" cap="none" normalizeH="0" baseline="0">
              <a:ln>
                <a:noFill/>
              </a:ln>
              <a:solidFill>
                <a:schemeClr val="tx1"/>
              </a:solidFill>
              <a:effectLst/>
              <a:latin typeface="Palatino Linotype" panose="0204050205050503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304344800"/>
              </p:ext>
            </p:extLst>
          </p:nvPr>
        </p:nvGraphicFramePr>
        <p:xfrm>
          <a:off x="2555776" y="1164109"/>
          <a:ext cx="2712177" cy="909315"/>
        </p:xfrm>
        <a:graphic>
          <a:graphicData uri="http://schemas.openxmlformats.org/presentationml/2006/ole">
            <mc:AlternateContent xmlns:mc="http://schemas.openxmlformats.org/markup-compatibility/2006">
              <mc:Choice xmlns:v="urn:schemas-microsoft-com:vml" Requires="v">
                <p:oleObj r:id="rId2" imgW="1609725" imgH="561975" progId="ChemWindow.Document">
                  <p:embed/>
                </p:oleObj>
              </mc:Choice>
              <mc:Fallback>
                <p:oleObj r:id="rId2" imgW="1609725" imgH="561975" progId="ChemWindow.Document">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164109"/>
                        <a:ext cx="2712177" cy="909315"/>
                      </a:xfrm>
                      <a:prstGeom prst="rect">
                        <a:avLst/>
                      </a:prstGeom>
                      <a:noFill/>
                    </p:spPr>
                  </p:pic>
                </p:oleObj>
              </mc:Fallback>
            </mc:AlternateContent>
          </a:graphicData>
        </a:graphic>
      </p:graphicFrame>
      <p:sp>
        <p:nvSpPr>
          <p:cNvPr id="7" name="Rectangle 3"/>
          <p:cNvSpPr>
            <a:spLocks noChangeArrowheads="1"/>
          </p:cNvSpPr>
          <p:nvPr/>
        </p:nvSpPr>
        <p:spPr bwMode="auto">
          <a:xfrm>
            <a:off x="549474" y="2132856"/>
            <a:ext cx="820891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L="0" marR="0" lvl="0" indent="179388" algn="just"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fr-FR" altLang="en-US" b="0" i="0" u="none" strike="noStrike" cap="none" normalizeH="0" baseline="0" dirty="0" err="1">
                <a:ln>
                  <a:noFill/>
                </a:ln>
                <a:effectLst/>
                <a:latin typeface="Palatino Linotype" pitchFamily="18" charset="0"/>
                <a:ea typeface="Calibri" pitchFamily="34" charset="0"/>
                <a:cs typeface="Times New Roman" pitchFamily="18" charset="0"/>
              </a:rPr>
              <a:t>Tên</a:t>
            </a:r>
            <a:r>
              <a:rPr kumimoji="0" lang="fr-FR" altLang="en-US" b="0" i="0" u="none" strike="noStrike" cap="none" normalizeH="0" baseline="0" dirty="0">
                <a:ln>
                  <a:noFill/>
                </a:ln>
                <a:effectLst/>
                <a:latin typeface="Palatino Linotype" pitchFamily="18" charset="0"/>
                <a:ea typeface="Calibri" pitchFamily="34" charset="0"/>
                <a:cs typeface="Times New Roman" pitchFamily="18" charset="0"/>
              </a:rPr>
              <a:t> </a:t>
            </a:r>
            <a:r>
              <a:rPr kumimoji="0" lang="fr-FR" altLang="en-US" b="0" i="0" u="none" strike="noStrike" cap="none" normalizeH="0" baseline="0" dirty="0" err="1">
                <a:ln>
                  <a:noFill/>
                </a:ln>
                <a:effectLst/>
                <a:latin typeface="Palatino Linotype" pitchFamily="18" charset="0"/>
                <a:ea typeface="Calibri" pitchFamily="34" charset="0"/>
                <a:cs typeface="Times New Roman" pitchFamily="18" charset="0"/>
              </a:rPr>
              <a:t>gọi</a:t>
            </a:r>
            <a:r>
              <a:rPr kumimoji="0" lang="fr-FR" altLang="en-US" b="0" i="0" u="none" strike="noStrike" cap="none" normalizeH="0" baseline="0" dirty="0">
                <a:ln>
                  <a:noFill/>
                </a:ln>
                <a:effectLst/>
                <a:latin typeface="Palatino Linotype" pitchFamily="18" charset="0"/>
                <a:ea typeface="Calibri" pitchFamily="34" charset="0"/>
                <a:cs typeface="Times New Roman" pitchFamily="18" charset="0"/>
              </a:rPr>
              <a:t> </a:t>
            </a:r>
            <a:r>
              <a:rPr kumimoji="0" lang="fr-FR" altLang="en-US" b="0" i="0" u="none" strike="noStrike" cap="none" normalizeH="0" baseline="0" dirty="0" err="1">
                <a:ln>
                  <a:noFill/>
                </a:ln>
                <a:effectLst/>
                <a:latin typeface="Palatino Linotype" pitchFamily="18" charset="0"/>
                <a:ea typeface="Calibri" pitchFamily="34" charset="0"/>
                <a:cs typeface="Times New Roman" pitchFamily="18" charset="0"/>
              </a:rPr>
              <a:t>của</a:t>
            </a:r>
            <a:r>
              <a:rPr kumimoji="0" lang="fr-FR" altLang="en-US" b="0" i="0" u="none" strike="noStrike" cap="none" normalizeH="0" baseline="0" dirty="0">
                <a:ln>
                  <a:noFill/>
                </a:ln>
                <a:effectLst/>
                <a:latin typeface="Palatino Linotype" pitchFamily="18" charset="0"/>
                <a:ea typeface="Calibri" pitchFamily="34" charset="0"/>
                <a:cs typeface="Times New Roman" pitchFamily="18" charset="0"/>
              </a:rPr>
              <a:t> X là</a:t>
            </a:r>
            <a:endParaRPr kumimoji="0" lang="en-US" altLang="en-US" b="0" i="0" u="none"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fr-FR" altLang="en-US" b="1" i="0" u="none" strike="noStrike" cap="none" normalizeH="0" baseline="0" dirty="0" bmk="c19a">
                <a:ln>
                  <a:noFill/>
                </a:ln>
                <a:effectLst/>
                <a:latin typeface="Palatino Linotype" pitchFamily="18" charset="0"/>
                <a:ea typeface="Calibri" pitchFamily="34" charset="0"/>
                <a:cs typeface="Times New Roman" pitchFamily="18" charset="0"/>
              </a:rPr>
              <a:t>A. </a:t>
            </a:r>
            <a:r>
              <a:rPr kumimoji="0" lang="fr-FR" altLang="en-US" b="0" i="0" u="none" strike="noStrike" cap="none" normalizeH="0" baseline="0" dirty="0" bmk="c19a">
                <a:ln>
                  <a:noFill/>
                </a:ln>
                <a:effectLst/>
                <a:latin typeface="Palatino Linotype" pitchFamily="18" charset="0"/>
                <a:ea typeface="Calibri" pitchFamily="34" charset="0"/>
                <a:cs typeface="Times New Roman" pitchFamily="18" charset="0"/>
              </a:rPr>
              <a:t>3,4-</a:t>
            </a:r>
            <a:r>
              <a:rPr kumimoji="0" lang="vi-VN" altLang="en-US" b="0" i="0" u="none" strike="noStrike" cap="none" normalizeH="0" baseline="0" dirty="0" bmk="c19a">
                <a:ln>
                  <a:noFill/>
                </a:ln>
                <a:effectLst/>
                <a:latin typeface="Palatino Linotype" pitchFamily="18" charset="0"/>
                <a:ea typeface="Calibri" pitchFamily="34" charset="0"/>
                <a:cs typeface="Times New Roman" pitchFamily="18" charset="0"/>
              </a:rPr>
              <a:t>d</a:t>
            </a:r>
            <a:r>
              <a:rPr kumimoji="0" lang="fr-FR" altLang="en-US" b="0" i="0" u="none" strike="noStrike" cap="none" normalizeH="0" baseline="0" dirty="0" err="1" bmk="c19a">
                <a:ln>
                  <a:noFill/>
                </a:ln>
                <a:effectLst/>
                <a:latin typeface="Palatino Linotype" pitchFamily="18" charset="0"/>
                <a:ea typeface="Calibri" pitchFamily="34" charset="0"/>
                <a:cs typeface="Times New Roman" pitchFamily="18" charset="0"/>
              </a:rPr>
              <a:t>imet</a:t>
            </a:r>
            <a:r>
              <a:rPr kumimoji="0" lang="vi-VN" altLang="en-US" b="0" i="0" u="none" strike="noStrike" cap="none" normalizeH="0" baseline="0" dirty="0" bmk="c19a">
                <a:ln>
                  <a:noFill/>
                </a:ln>
                <a:effectLst/>
                <a:latin typeface="Palatino Linotype" pitchFamily="18" charset="0"/>
                <a:ea typeface="Calibri" pitchFamily="34" charset="0"/>
                <a:cs typeface="Times New Roman" pitchFamily="18" charset="0"/>
              </a:rPr>
              <a:t>h</a:t>
            </a:r>
            <a:r>
              <a:rPr kumimoji="0" lang="fr-FR" altLang="en-US" b="0" i="0" u="none" strike="noStrike" cap="none" normalizeH="0" baseline="0" dirty="0" err="1" bmk="c19a">
                <a:ln>
                  <a:noFill/>
                </a:ln>
                <a:effectLst/>
                <a:latin typeface="Palatino Linotype" pitchFamily="18" charset="0"/>
                <a:ea typeface="Calibri" pitchFamily="34" charset="0"/>
                <a:cs typeface="Times New Roman" pitchFamily="18" charset="0"/>
              </a:rPr>
              <a:t>ylpentan</a:t>
            </a:r>
            <a:r>
              <a:rPr kumimoji="0" lang="vi-VN" altLang="en-US" b="0" i="0" u="none" strike="noStrike" cap="none" normalizeH="0" baseline="0" dirty="0" bmk="c19a">
                <a:ln>
                  <a:noFill/>
                </a:ln>
                <a:effectLst/>
                <a:latin typeface="Palatino Linotype" pitchFamily="18" charset="0"/>
                <a:ea typeface="Calibri" pitchFamily="34" charset="0"/>
                <a:cs typeface="Times New Roman" pitchFamily="18" charset="0"/>
              </a:rPr>
              <a:t>e</a:t>
            </a:r>
            <a:r>
              <a:rPr kumimoji="0" lang="fr-FR" altLang="en-US" b="0" i="0" u="none" strike="noStrike" cap="none" normalizeH="0" baseline="0" dirty="0" bmk="c19a">
                <a:ln>
                  <a:noFill/>
                </a:ln>
                <a:effectLst/>
                <a:latin typeface="Palatino Linotype" pitchFamily="18" charset="0"/>
                <a:ea typeface="Calibri" pitchFamily="34" charset="0"/>
                <a:cs typeface="Times New Roman" pitchFamily="18" charset="0"/>
              </a:rPr>
              <a:t>.</a:t>
            </a:r>
            <a:r>
              <a:rPr kumimoji="0" lang="vi-VN" altLang="en-US" b="0" i="0" u="none" strike="noStrike" cap="none" normalizeH="0" baseline="0" dirty="0" bmk="c19a">
                <a:ln>
                  <a:noFill/>
                </a:ln>
                <a:effectLst/>
                <a:latin typeface="Palatino Linotype" pitchFamily="18" charset="0"/>
                <a:ea typeface="Calibri" pitchFamily="34" charset="0"/>
                <a:cs typeface="Times New Roman" pitchFamily="18" charset="0"/>
              </a:rPr>
              <a:t>	</a:t>
            </a:r>
            <a:r>
              <a:rPr kumimoji="0" lang="fr-FR" altLang="en-US" b="1" i="0" strike="noStrike" cap="none" normalizeH="0" baseline="0" dirty="0" bmk="c19b">
                <a:ln>
                  <a:noFill/>
                </a:ln>
                <a:effectLst/>
                <a:latin typeface="Palatino Linotype" pitchFamily="18" charset="0"/>
                <a:ea typeface="Calibri" pitchFamily="34" charset="0"/>
                <a:cs typeface="Times New Roman" pitchFamily="18" charset="0"/>
              </a:rPr>
              <a:t>B</a:t>
            </a:r>
            <a:r>
              <a:rPr kumimoji="0" lang="nl-NL" altLang="en-US" b="1" i="0" strike="noStrike" cap="none" normalizeH="0" baseline="0" dirty="0" bmk="c19b">
                <a:ln>
                  <a:noFill/>
                </a:ln>
                <a:effectLst/>
                <a:latin typeface="Palatino Linotype" pitchFamily="18" charset="0"/>
                <a:ea typeface="Calibri" pitchFamily="34" charset="0"/>
                <a:cs typeface="Times New Roman" pitchFamily="18" charset="0"/>
              </a:rPr>
              <a:t>. </a:t>
            </a:r>
            <a:r>
              <a:rPr kumimoji="0" lang="fr-FR" altLang="en-US" b="0" i="0" strike="noStrike" cap="none" normalizeH="0" baseline="0" dirty="0" bmk="c19b">
                <a:ln>
                  <a:noFill/>
                </a:ln>
                <a:effectLst/>
                <a:latin typeface="Palatino Linotype" pitchFamily="18" charset="0"/>
                <a:ea typeface="Calibri" pitchFamily="34" charset="0"/>
                <a:cs typeface="Times New Roman" pitchFamily="18" charset="0"/>
              </a:rPr>
              <a:t>2,3-</a:t>
            </a:r>
            <a:r>
              <a:rPr kumimoji="0" lang="vi-VN" altLang="en-US" b="0" i="0" strike="noStrike" cap="none" normalizeH="0" baseline="0" dirty="0" bmk="c19b">
                <a:ln>
                  <a:noFill/>
                </a:ln>
                <a:effectLst/>
                <a:latin typeface="Palatino Linotype" pitchFamily="18" charset="0"/>
                <a:ea typeface="Calibri" pitchFamily="34" charset="0"/>
                <a:cs typeface="Times New Roman" pitchFamily="18" charset="0"/>
              </a:rPr>
              <a:t>d</a:t>
            </a:r>
            <a:r>
              <a:rPr kumimoji="0" lang="fr-FR" altLang="en-US" b="0" i="0" strike="noStrike" cap="none" normalizeH="0" baseline="0" dirty="0" err="1" bmk="c19b">
                <a:ln>
                  <a:noFill/>
                </a:ln>
                <a:effectLst/>
                <a:latin typeface="Palatino Linotype" pitchFamily="18" charset="0"/>
                <a:ea typeface="Calibri" pitchFamily="34" charset="0"/>
                <a:cs typeface="Times New Roman" pitchFamily="18" charset="0"/>
              </a:rPr>
              <a:t>imet</a:t>
            </a:r>
            <a:r>
              <a:rPr kumimoji="0" lang="vi-VN" altLang="en-US" b="0" i="0" strike="noStrike" cap="none" normalizeH="0" baseline="0" dirty="0" bmk="c19b">
                <a:ln>
                  <a:noFill/>
                </a:ln>
                <a:effectLst/>
                <a:latin typeface="Palatino Linotype" pitchFamily="18" charset="0"/>
                <a:ea typeface="Calibri" pitchFamily="34" charset="0"/>
                <a:cs typeface="Times New Roman" pitchFamily="18" charset="0"/>
              </a:rPr>
              <a:t>h</a:t>
            </a:r>
            <a:r>
              <a:rPr kumimoji="0" lang="fr-FR" altLang="en-US" b="0" i="0" strike="noStrike" cap="none" normalizeH="0" baseline="0" dirty="0" err="1" bmk="c19b">
                <a:ln>
                  <a:noFill/>
                </a:ln>
                <a:effectLst/>
                <a:latin typeface="Palatino Linotype" pitchFamily="18" charset="0"/>
                <a:ea typeface="Calibri" pitchFamily="34" charset="0"/>
                <a:cs typeface="Times New Roman" pitchFamily="18" charset="0"/>
              </a:rPr>
              <a:t>ylpentan</a:t>
            </a:r>
            <a:r>
              <a:rPr kumimoji="0" lang="vi-VN" altLang="en-US" b="0" i="0" strike="noStrike" cap="none" normalizeH="0" baseline="0" dirty="0" bmk="c19b">
                <a:ln>
                  <a:noFill/>
                </a:ln>
                <a:effectLst/>
                <a:latin typeface="Palatino Linotype" pitchFamily="18" charset="0"/>
                <a:ea typeface="Calibri" pitchFamily="34" charset="0"/>
                <a:cs typeface="Times New Roman" pitchFamily="18" charset="0"/>
              </a:rPr>
              <a:t>e</a:t>
            </a:r>
            <a:r>
              <a:rPr kumimoji="0" lang="fr-FR" altLang="en-US" b="0" i="0" strike="noStrike" cap="none" normalizeH="0" baseline="0" dirty="0" bmk="c19b">
                <a:ln>
                  <a:noFill/>
                </a:ln>
                <a:effectLst/>
                <a:latin typeface="Palatino Linotype" pitchFamily="18" charset="0"/>
                <a:ea typeface="Calibri" pitchFamily="34" charset="0"/>
                <a:cs typeface="Times New Roman" pitchFamily="18" charset="0"/>
              </a:rPr>
              <a:t>.</a:t>
            </a:r>
            <a:endParaRPr kumimoji="0" lang="en-US" altLang="en-US" b="0" i="0"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fr-FR" altLang="en-US" b="1" i="0" u="none" strike="noStrike" cap="none" normalizeH="0" baseline="0" dirty="0" bmk="c19c">
                <a:ln>
                  <a:noFill/>
                </a:ln>
                <a:effectLst/>
                <a:latin typeface="Palatino Linotype" pitchFamily="18" charset="0"/>
                <a:ea typeface="Calibri" pitchFamily="34" charset="0"/>
                <a:cs typeface="Times New Roman" pitchFamily="18" charset="0"/>
              </a:rPr>
              <a:t>C. </a:t>
            </a:r>
            <a:r>
              <a:rPr kumimoji="0" lang="fr-FR" altLang="en-US" b="0" i="0" u="none" strike="noStrike" cap="none" normalizeH="0" baseline="0" dirty="0" bmk="c19c">
                <a:ln>
                  <a:noFill/>
                </a:ln>
                <a:effectLst/>
                <a:latin typeface="Palatino Linotype" pitchFamily="18" charset="0"/>
                <a:ea typeface="Calibri" pitchFamily="34" charset="0"/>
                <a:cs typeface="Times New Roman" pitchFamily="18" charset="0"/>
              </a:rPr>
              <a:t>2-met</a:t>
            </a:r>
            <a:r>
              <a:rPr kumimoji="0" lang="vi-VN" altLang="en-US" b="0" i="0" u="none" strike="noStrike" cap="none" normalizeH="0" baseline="0" dirty="0" bmk="c19c">
                <a:ln>
                  <a:noFill/>
                </a:ln>
                <a:effectLst/>
                <a:latin typeface="Palatino Linotype" pitchFamily="18" charset="0"/>
                <a:ea typeface="Calibri" pitchFamily="34" charset="0"/>
                <a:cs typeface="Times New Roman" pitchFamily="18" charset="0"/>
              </a:rPr>
              <a:t>h</a:t>
            </a:r>
            <a:r>
              <a:rPr kumimoji="0" lang="fr-FR" altLang="en-US" b="0" i="0" u="none" strike="noStrike" cap="none" normalizeH="0" baseline="0" dirty="0" bmk="c19c">
                <a:ln>
                  <a:noFill/>
                </a:ln>
                <a:effectLst/>
                <a:latin typeface="Palatino Linotype" pitchFamily="18" charset="0"/>
                <a:ea typeface="Calibri" pitchFamily="34" charset="0"/>
                <a:cs typeface="Times New Roman" pitchFamily="18" charset="0"/>
              </a:rPr>
              <a:t>yl-3-et</a:t>
            </a:r>
            <a:r>
              <a:rPr kumimoji="0" lang="vi-VN" altLang="en-US" b="0" i="0" u="none" strike="noStrike" cap="none" normalizeH="0" baseline="0" dirty="0" bmk="c19c">
                <a:ln>
                  <a:noFill/>
                </a:ln>
                <a:effectLst/>
                <a:latin typeface="Palatino Linotype" pitchFamily="18" charset="0"/>
                <a:ea typeface="Calibri" pitchFamily="34" charset="0"/>
                <a:cs typeface="Times New Roman" pitchFamily="18" charset="0"/>
              </a:rPr>
              <a:t>h</a:t>
            </a:r>
            <a:r>
              <a:rPr kumimoji="0" lang="fr-FR" altLang="en-US" b="0" i="0" u="none" strike="noStrike" cap="none" normalizeH="0" baseline="0" dirty="0" err="1" bmk="c19c">
                <a:ln>
                  <a:noFill/>
                </a:ln>
                <a:effectLst/>
                <a:latin typeface="Palatino Linotype" pitchFamily="18" charset="0"/>
                <a:ea typeface="Calibri" pitchFamily="34" charset="0"/>
                <a:cs typeface="Times New Roman" pitchFamily="18" charset="0"/>
              </a:rPr>
              <a:t>ylbutan</a:t>
            </a:r>
            <a:r>
              <a:rPr kumimoji="0" lang="vi-VN" altLang="en-US" b="0" i="0" u="none" strike="noStrike" cap="none" normalizeH="0" baseline="0" dirty="0" bmk="c19c">
                <a:ln>
                  <a:noFill/>
                </a:ln>
                <a:effectLst/>
                <a:latin typeface="Palatino Linotype" pitchFamily="18" charset="0"/>
                <a:ea typeface="Calibri" pitchFamily="34" charset="0"/>
                <a:cs typeface="Times New Roman" pitchFamily="18" charset="0"/>
              </a:rPr>
              <a:t>e</a:t>
            </a:r>
            <a:r>
              <a:rPr kumimoji="0" lang="fr-FR" altLang="en-US" b="0" i="0" u="none" strike="noStrike" cap="none" normalizeH="0" baseline="0" dirty="0" bmk="c19c">
                <a:ln>
                  <a:noFill/>
                </a:ln>
                <a:effectLst/>
                <a:latin typeface="Palatino Linotype" pitchFamily="18" charset="0"/>
                <a:ea typeface="Calibri" pitchFamily="34" charset="0"/>
                <a:cs typeface="Times New Roman" pitchFamily="18" charset="0"/>
              </a:rPr>
              <a:t>.</a:t>
            </a:r>
            <a:r>
              <a:rPr kumimoji="0" lang="nl-NL" altLang="en-US" b="1" i="0" u="none" strike="noStrike" cap="none" normalizeH="0" baseline="0" dirty="0" bmk="c19d">
                <a:ln>
                  <a:noFill/>
                </a:ln>
                <a:effectLst/>
                <a:latin typeface="Palatino Linotype" pitchFamily="18" charset="0"/>
                <a:ea typeface="Calibri" pitchFamily="34" charset="0"/>
                <a:cs typeface="Times New Roman" pitchFamily="18" charset="0"/>
              </a:rPr>
              <a:t>	D. </a:t>
            </a:r>
            <a:r>
              <a:rPr kumimoji="0" lang="nl-NL" altLang="en-US" b="0" i="0" u="none" strike="noStrike" cap="none" normalizeH="0" baseline="0" dirty="0" bmk="c19d">
                <a:ln>
                  <a:noFill/>
                </a:ln>
                <a:effectLst/>
                <a:latin typeface="Palatino Linotype" pitchFamily="18" charset="0"/>
                <a:ea typeface="Calibri" pitchFamily="34" charset="0"/>
                <a:cs typeface="Times New Roman" pitchFamily="18" charset="0"/>
              </a:rPr>
              <a:t>2-et</a:t>
            </a:r>
            <a:r>
              <a:rPr kumimoji="0" lang="vi-VN" altLang="en-US" b="0" i="0" u="none" strike="noStrike" cap="none" normalizeH="0" baseline="0" dirty="0" bmk="c19d">
                <a:ln>
                  <a:noFill/>
                </a:ln>
                <a:effectLst/>
                <a:latin typeface="Palatino Linotype" pitchFamily="18" charset="0"/>
                <a:ea typeface="Calibri" pitchFamily="34" charset="0"/>
                <a:cs typeface="Times New Roman" pitchFamily="18" charset="0"/>
              </a:rPr>
              <a:t>h</a:t>
            </a:r>
            <a:r>
              <a:rPr kumimoji="0" lang="nl-NL" altLang="en-US" b="0" i="0" u="none" strike="noStrike" cap="none" normalizeH="0" baseline="0" dirty="0" bmk="c19d">
                <a:ln>
                  <a:noFill/>
                </a:ln>
                <a:effectLst/>
                <a:latin typeface="Palatino Linotype" pitchFamily="18" charset="0"/>
                <a:ea typeface="Calibri" pitchFamily="34" charset="0"/>
                <a:cs typeface="Times New Roman" pitchFamily="18" charset="0"/>
              </a:rPr>
              <a:t>yl-3-methylbutan</a:t>
            </a:r>
            <a:r>
              <a:rPr kumimoji="0" lang="vi-VN" altLang="en-US" b="0" i="0" u="none" strike="noStrike" cap="none" normalizeH="0" baseline="0" dirty="0" bmk="c19d">
                <a:ln>
                  <a:noFill/>
                </a:ln>
                <a:effectLst/>
                <a:latin typeface="Palatino Linotype" pitchFamily="18" charset="0"/>
                <a:ea typeface="Calibri" pitchFamily="34" charset="0"/>
                <a:cs typeface="Times New Roman" pitchFamily="18" charset="0"/>
              </a:rPr>
              <a:t>e</a:t>
            </a:r>
            <a:r>
              <a:rPr kumimoji="0" lang="nl-NL" altLang="en-US" b="0" i="0" u="none" strike="noStrike" cap="none" normalizeH="0" baseline="0" dirty="0" bmk="c19d">
                <a:ln>
                  <a:noFill/>
                </a:ln>
                <a:effectLst/>
                <a:latin typeface="Palatino Linotype" pitchFamily="18" charset="0"/>
                <a:ea typeface="Calibri" pitchFamily="34" charset="0"/>
                <a:cs typeface="Times New Roman" pitchFamily="18" charset="0"/>
              </a:rPr>
              <a:t>.</a:t>
            </a:r>
            <a:endParaRPr kumimoji="0" lang="nl-NL" altLang="en-US" b="0" i="0" u="none" strike="noStrike" cap="none" normalizeH="0" baseline="0" dirty="0">
              <a:ln>
                <a:noFill/>
              </a:ln>
              <a:effectLst/>
              <a:latin typeface="Palatino Linotype" panose="02040502050505030304" pitchFamily="18" charset="0"/>
            </a:endParaRPr>
          </a:p>
        </p:txBody>
      </p:sp>
      <p:sp>
        <p:nvSpPr>
          <p:cNvPr id="8" name="Rectangle 7"/>
          <p:cNvSpPr/>
          <p:nvPr/>
        </p:nvSpPr>
        <p:spPr>
          <a:xfrm>
            <a:off x="593084" y="3056186"/>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9" name="Rectangle 5"/>
          <p:cNvSpPr>
            <a:spLocks noChangeArrowheads="1"/>
          </p:cNvSpPr>
          <p:nvPr/>
        </p:nvSpPr>
        <p:spPr bwMode="auto">
          <a:xfrm>
            <a:off x="264136" y="3627879"/>
            <a:ext cx="82089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79388" algn="l" defTabSz="914400" rtl="0" eaLnBrk="1" fontAlgn="base" latinLnBrk="0" hangingPunct="1">
              <a:lnSpc>
                <a:spcPct val="100000"/>
              </a:lnSpc>
              <a:spcBef>
                <a:spcPct val="0"/>
              </a:spcBef>
              <a:spcAft>
                <a:spcPct val="0"/>
              </a:spcAft>
              <a:buClrTx/>
              <a:buSzTx/>
              <a:buFontTx/>
              <a:buNone/>
              <a:tabLst/>
            </a:pPr>
            <a:r>
              <a:rPr kumimoji="0" lang="pt-BR"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Câu 1</a:t>
            </a:r>
            <a:r>
              <a:rPr kumimoji="0" lang="vi-VN"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3</a:t>
            </a:r>
            <a:r>
              <a:rPr kumimoji="0" lang="pt-BR" altLang="en-US" b="1" i="0" u="none" strike="noStrike" cap="none" normalizeH="0" baseline="0">
                <a:ln>
                  <a:noFill/>
                </a:ln>
                <a:solidFill>
                  <a:srgbClr val="0000FF"/>
                </a:solidFill>
                <a:effectLst/>
                <a:latin typeface="Palatino Linotype" pitchFamily="18" charset="0"/>
                <a:ea typeface="Calibri" pitchFamily="34" charset="0"/>
                <a:cs typeface="Times New Roman" pitchFamily="18" charset="0"/>
              </a:rPr>
              <a:t>. </a:t>
            </a:r>
            <a:r>
              <a:rPr kumimoji="0" lang="pt-BR"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Ankan X có công thức cấu tạo như sau:</a:t>
            </a:r>
            <a:endParaRPr kumimoji="0" lang="en-US" altLang="en-US" b="0" i="0" u="none" strike="noStrike" cap="none" normalizeH="0" baseline="0">
              <a:ln>
                <a:noFill/>
              </a:ln>
              <a:solidFill>
                <a:schemeClr val="tx1"/>
              </a:solidFill>
              <a:effectLst/>
              <a:latin typeface="Palatino Linotype" panose="02040502050505030304"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772233737"/>
              </p:ext>
            </p:extLst>
          </p:nvPr>
        </p:nvGraphicFramePr>
        <p:xfrm>
          <a:off x="2074467" y="3985007"/>
          <a:ext cx="5685047" cy="1037461"/>
        </p:xfrm>
        <a:graphic>
          <a:graphicData uri="http://schemas.openxmlformats.org/presentationml/2006/ole">
            <mc:AlternateContent xmlns:mc="http://schemas.openxmlformats.org/markup-compatibility/2006">
              <mc:Choice xmlns:v="urn:schemas-microsoft-com:vml" Requires="v">
                <p:oleObj r:id="rId4" imgW="3019425" imgH="561975" progId="ChemWindow.Document">
                  <p:embed/>
                </p:oleObj>
              </mc:Choice>
              <mc:Fallback>
                <p:oleObj r:id="rId4" imgW="3019425" imgH="561975" progId="ChemWindow.Document">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4467" y="3985007"/>
                        <a:ext cx="5685047" cy="1037461"/>
                      </a:xfrm>
                      <a:prstGeom prst="rect">
                        <a:avLst/>
                      </a:prstGeom>
                      <a:noFill/>
                    </p:spPr>
                  </p:pic>
                </p:oleObj>
              </mc:Fallback>
            </mc:AlternateContent>
          </a:graphicData>
        </a:graphic>
      </p:graphicFrame>
      <p:sp>
        <p:nvSpPr>
          <p:cNvPr id="11" name="Rectangle 6"/>
          <p:cNvSpPr>
            <a:spLocks noChangeArrowheads="1"/>
          </p:cNvSpPr>
          <p:nvPr/>
        </p:nvSpPr>
        <p:spPr bwMode="auto">
          <a:xfrm>
            <a:off x="562090" y="4814557"/>
            <a:ext cx="769493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L="0" marR="0" lvl="0" indent="179388" algn="just"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en-US" altLang="en-US" b="0" i="0" u="none" strike="noStrike" cap="none" normalizeH="0" baseline="0" dirty="0" err="1">
                <a:ln>
                  <a:noFill/>
                </a:ln>
                <a:effectLst/>
                <a:latin typeface="Palatino Linotype" panose="02040502050505030304" pitchFamily="18" charset="0"/>
                <a:ea typeface="Calibri" pitchFamily="34" charset="0"/>
                <a:cs typeface="Times New Roman" pitchFamily="18" charset="0"/>
              </a:rPr>
              <a:t>Tên</a:t>
            </a:r>
            <a:r>
              <a:rPr kumimoji="0" lang="en-US" altLang="en-US" b="0" i="0" u="none" strike="noStrike" cap="none" normalizeH="0" baseline="0" dirty="0">
                <a:ln>
                  <a:noFill/>
                </a:ln>
                <a:effectLst/>
                <a:latin typeface="Palatino Linotype" panose="02040502050505030304" pitchFamily="18" charset="0"/>
                <a:ea typeface="Calibri" pitchFamily="34" charset="0"/>
                <a:cs typeface="Times New Roman" pitchFamily="18" charset="0"/>
              </a:rPr>
              <a:t> </a:t>
            </a:r>
            <a:r>
              <a:rPr kumimoji="0" lang="en-US" altLang="en-US" b="0" i="0" u="none" strike="noStrike" cap="none" normalizeH="0" baseline="0" dirty="0" err="1">
                <a:ln>
                  <a:noFill/>
                </a:ln>
                <a:effectLst/>
                <a:latin typeface="Palatino Linotype" panose="02040502050505030304" pitchFamily="18" charset="0"/>
                <a:ea typeface="Calibri" pitchFamily="34" charset="0"/>
                <a:cs typeface="Times New Roman" pitchFamily="18" charset="0"/>
              </a:rPr>
              <a:t>của</a:t>
            </a:r>
            <a:r>
              <a:rPr kumimoji="0" lang="en-US" altLang="en-US" b="0" i="0" u="none" strike="noStrike" cap="none" normalizeH="0" baseline="0" dirty="0">
                <a:ln>
                  <a:noFill/>
                </a:ln>
                <a:effectLst/>
                <a:latin typeface="Palatino Linotype" panose="02040502050505030304" pitchFamily="18" charset="0"/>
                <a:ea typeface="Calibri" pitchFamily="34" charset="0"/>
                <a:cs typeface="Times New Roman" pitchFamily="18" charset="0"/>
              </a:rPr>
              <a:t> X </a:t>
            </a:r>
            <a:r>
              <a:rPr kumimoji="0" lang="en-US" altLang="en-US" b="0" i="0" u="none" strike="noStrike" cap="none" normalizeH="0" baseline="0" dirty="0" err="1">
                <a:ln>
                  <a:noFill/>
                </a:ln>
                <a:effectLst/>
                <a:latin typeface="Palatino Linotype" panose="02040502050505030304" pitchFamily="18" charset="0"/>
                <a:ea typeface="Calibri" pitchFamily="34" charset="0"/>
                <a:cs typeface="Times New Roman" pitchFamily="18" charset="0"/>
              </a:rPr>
              <a:t>là</a:t>
            </a:r>
            <a:endParaRPr kumimoji="0" lang="en-US" altLang="en-US" b="0" i="0" u="none"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b="1" i="0" u="none" strike="noStrike" cap="none" normalizeH="0" baseline="0" dirty="0" bmk="c20a">
                <a:ln>
                  <a:noFill/>
                </a:ln>
                <a:effectLst/>
                <a:latin typeface="Palatino Linotype" pitchFamily="18" charset="0"/>
                <a:ea typeface="Calibri" pitchFamily="34" charset="0"/>
                <a:cs typeface="Times New Roman" pitchFamily="18" charset="0"/>
              </a:rPr>
              <a:t>A. </a:t>
            </a:r>
            <a:r>
              <a:rPr kumimoji="0" lang="en-US" altLang="en-US" b="0" i="0" u="none" strike="noStrike" cap="none" normalizeH="0" baseline="0" dirty="0" bmk="c20a">
                <a:ln>
                  <a:noFill/>
                </a:ln>
                <a:effectLst/>
                <a:latin typeface="Palatino Linotype" pitchFamily="18" charset="0"/>
                <a:ea typeface="Calibri" pitchFamily="34" charset="0"/>
                <a:cs typeface="Times New Roman" pitchFamily="18" charset="0"/>
              </a:rPr>
              <a:t>1,1,3-trimethylheptane.</a:t>
            </a:r>
            <a:r>
              <a:rPr kumimoji="0" lang="en-US" altLang="en-US" b="1" i="0" u="none" strike="noStrike" cap="none" normalizeH="0" baseline="0" dirty="0" bmk="c20b">
                <a:ln>
                  <a:noFill/>
                </a:ln>
                <a:effectLst/>
                <a:latin typeface="Palatino Linotype" pitchFamily="18" charset="0"/>
                <a:ea typeface="Calibri" pitchFamily="34" charset="0"/>
                <a:cs typeface="Times New Roman" pitchFamily="18" charset="0"/>
              </a:rPr>
              <a:t>	</a:t>
            </a:r>
            <a:r>
              <a:rPr kumimoji="0" lang="en-US" altLang="en-US" b="1" i="0" strike="noStrike" cap="none" normalizeH="0" baseline="0" dirty="0" bmk="c20b">
                <a:ln>
                  <a:noFill/>
                </a:ln>
                <a:effectLst/>
                <a:latin typeface="Palatino Linotype" pitchFamily="18" charset="0"/>
                <a:ea typeface="Calibri" pitchFamily="34" charset="0"/>
                <a:cs typeface="Times New Roman" pitchFamily="18" charset="0"/>
              </a:rPr>
              <a:t>B. </a:t>
            </a:r>
            <a:r>
              <a:rPr kumimoji="0" lang="en-US" altLang="en-US" b="0" i="0" strike="noStrike" cap="none" normalizeH="0" baseline="0" dirty="0" bmk="c20b">
                <a:ln>
                  <a:noFill/>
                </a:ln>
                <a:effectLst/>
                <a:latin typeface="Palatino Linotype" pitchFamily="18" charset="0"/>
                <a:ea typeface="Calibri" pitchFamily="34" charset="0"/>
                <a:cs typeface="Times New Roman" pitchFamily="18" charset="0"/>
              </a:rPr>
              <a:t>2,4-đimethylheptane.</a:t>
            </a:r>
            <a:endParaRPr kumimoji="0" lang="en-US" altLang="en-US" b="0" i="0"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b="1" i="0" u="none" strike="noStrike" cap="none" normalizeH="0" baseline="0" dirty="0" bmk="c20c">
                <a:ln>
                  <a:noFill/>
                </a:ln>
                <a:effectLst/>
                <a:latin typeface="Palatino Linotype" pitchFamily="18" charset="0"/>
                <a:ea typeface="Calibri" pitchFamily="34" charset="0"/>
                <a:cs typeface="Times New Roman" pitchFamily="18" charset="0"/>
              </a:rPr>
              <a:t>C.</a:t>
            </a:r>
            <a:r>
              <a:rPr kumimoji="0" lang="en-US" altLang="en-US" b="1" i="0" strike="noStrike" cap="none" normalizeH="0" baseline="0" dirty="0" bmk="c20c">
                <a:ln>
                  <a:noFill/>
                </a:ln>
                <a:effectLst/>
                <a:latin typeface="Palatino Linotype" pitchFamily="18" charset="0"/>
                <a:ea typeface="Calibri" pitchFamily="34" charset="0"/>
                <a:cs typeface="Times New Roman" pitchFamily="18" charset="0"/>
              </a:rPr>
              <a:t> </a:t>
            </a:r>
            <a:r>
              <a:rPr kumimoji="0" lang="en-US" altLang="en-US" b="0" i="0" u="none" strike="noStrike" cap="none" normalizeH="0" baseline="0" dirty="0" bmk="c20c">
                <a:ln>
                  <a:noFill/>
                </a:ln>
                <a:effectLst/>
                <a:latin typeface="Palatino Linotype" pitchFamily="18" charset="0"/>
                <a:ea typeface="Calibri" pitchFamily="34" charset="0"/>
                <a:cs typeface="Times New Roman" pitchFamily="18" charset="0"/>
              </a:rPr>
              <a:t>2-methyl-4-propylpentane.</a:t>
            </a:r>
            <a:r>
              <a:rPr kumimoji="0" lang="en-US" altLang="en-US" b="1" i="0" u="none" strike="noStrike" cap="none" normalizeH="0" baseline="0" dirty="0" bmk="c20d">
                <a:ln>
                  <a:noFill/>
                </a:ln>
                <a:effectLst/>
                <a:latin typeface="Palatino Linotype" pitchFamily="18" charset="0"/>
                <a:ea typeface="Calibri" pitchFamily="34" charset="0"/>
                <a:cs typeface="Times New Roman" pitchFamily="18" charset="0"/>
              </a:rPr>
              <a:t>	D. </a:t>
            </a:r>
            <a:r>
              <a:rPr kumimoji="0" lang="en-US" altLang="en-US" b="0" i="0" u="none" strike="noStrike" cap="none" normalizeH="0" baseline="0" dirty="0" bmk="c20d">
                <a:ln>
                  <a:noFill/>
                </a:ln>
                <a:effectLst/>
                <a:latin typeface="Palatino Linotype" pitchFamily="18" charset="0"/>
                <a:ea typeface="Calibri" pitchFamily="34" charset="0"/>
                <a:cs typeface="Times New Roman" pitchFamily="18" charset="0"/>
              </a:rPr>
              <a:t>4,6-đimethylheptane.</a:t>
            </a:r>
            <a:endParaRPr kumimoji="0" lang="en-US" altLang="en-US" b="0" i="0" u="none" strike="noStrike" cap="none" normalizeH="0" baseline="0" dirty="0">
              <a:ln>
                <a:noFill/>
              </a:ln>
              <a:effectLst/>
              <a:latin typeface="Palatino Linotype" panose="02040502050505030304" pitchFamily="18" charset="0"/>
            </a:endParaRPr>
          </a:p>
        </p:txBody>
      </p:sp>
      <p:sp>
        <p:nvSpPr>
          <p:cNvPr id="12" name="Rectangle 11"/>
          <p:cNvSpPr/>
          <p:nvPr/>
        </p:nvSpPr>
        <p:spPr>
          <a:xfrm>
            <a:off x="755576" y="5886564"/>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2" name="Date Placeholder 1"/>
          <p:cNvSpPr>
            <a:spLocks noGrp="1"/>
          </p:cNvSpPr>
          <p:nvPr>
            <p:ph type="dt" sz="half" idx="10"/>
          </p:nvPr>
        </p:nvSpPr>
        <p:spPr/>
        <p:txBody>
          <a:bodyPr/>
          <a:lstStyle/>
          <a:p>
            <a:fld id="{89B0DD5A-2EC9-4E7E-AC28-BE002824F6B4}"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19</a:t>
            </a:fld>
            <a:endParaRPr lang="en-US"/>
          </a:p>
        </p:txBody>
      </p:sp>
    </p:spTree>
    <p:extLst>
      <p:ext uri="{BB962C8B-B14F-4D97-AF65-F5344CB8AC3E}">
        <p14:creationId xmlns:p14="http://schemas.microsoft.com/office/powerpoint/2010/main" val="272065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randombar(horizont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randombar(horizont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randombar(horizontal)">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style>
          <a:lnRef idx="1">
            <a:schemeClr val="accent3"/>
          </a:lnRef>
          <a:fillRef idx="2">
            <a:schemeClr val="accent3"/>
          </a:fillRef>
          <a:effectRef idx="1">
            <a:schemeClr val="accent3"/>
          </a:effectRef>
          <a:fontRef idx="minor">
            <a:schemeClr val="dk1"/>
          </a:fontRef>
        </p:style>
        <p:txBody>
          <a:bodyPr>
            <a:normAutofit/>
          </a:bodyPr>
          <a:lstStyle/>
          <a:p>
            <a:r>
              <a:rPr lang="vi-VN" sz="4000" b="1">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rPr>
              <a:t>BÀI 12</a:t>
            </a:r>
            <a:br>
              <a:rPr lang="vi-VN" sz="4000" b="1">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rPr>
            </a:br>
            <a:r>
              <a:rPr lang="vi-VN" sz="4000" b="1">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rPr>
              <a:t>ALKANE</a:t>
            </a:r>
            <a:endParaRPr lang="en-US" sz="4000" b="1">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endParaRPr>
          </a:p>
        </p:txBody>
      </p:sp>
      <p:sp>
        <p:nvSpPr>
          <p:cNvPr id="4" name="Rectangle 3"/>
          <p:cNvSpPr/>
          <p:nvPr/>
        </p:nvSpPr>
        <p:spPr>
          <a:xfrm>
            <a:off x="395536" y="1916832"/>
            <a:ext cx="3283399" cy="400110"/>
          </a:xfrm>
          <a:prstGeom prst="rect">
            <a:avLst/>
          </a:prstGeom>
        </p:spPr>
        <p:txBody>
          <a:bodyPr wrap="none">
            <a:spAutoFit/>
          </a:bodyPr>
          <a:lstStyle/>
          <a:p>
            <a:r>
              <a:rPr lang="vi-VN" sz="2000" b="1">
                <a:solidFill>
                  <a:srgbClr val="FF0000"/>
                </a:solidFill>
              </a:rPr>
              <a:t>I. KHÁI NIỆM VỀ ALKANE</a:t>
            </a:r>
            <a:endParaRPr lang="en-US" sz="2000" b="1">
              <a:solidFill>
                <a:srgbClr val="FF0000"/>
              </a:solidFill>
              <a:latin typeface="Baskerville Old Face" panose="02020602080505020303" pitchFamily="18" charset="0"/>
            </a:endParaRPr>
          </a:p>
        </p:txBody>
      </p:sp>
      <p:sp>
        <p:nvSpPr>
          <p:cNvPr id="5" name="Rectangle 4"/>
          <p:cNvSpPr/>
          <p:nvPr/>
        </p:nvSpPr>
        <p:spPr>
          <a:xfrm>
            <a:off x="706066" y="2808032"/>
            <a:ext cx="7920880" cy="830997"/>
          </a:xfrm>
          <a:prstGeom prst="rect">
            <a:avLst/>
          </a:prstGeom>
        </p:spPr>
        <p:txBody>
          <a:bodyPr wrap="square">
            <a:spAutoFit/>
          </a:bodyPr>
          <a:lstStyle/>
          <a:p>
            <a:pPr algn="just"/>
            <a:r>
              <a:rPr lang="vi-VN" sz="2400" dirty="0">
                <a:latin typeface="Palatino Linotype" panose="02040502050505030304" pitchFamily="18" charset="0"/>
              </a:rPr>
              <a:t>Alkane là những hydrocarbon mạch hở chỉ chứa liên kết đơn trong phân tử.</a:t>
            </a:r>
            <a:endParaRPr lang="en-US" sz="2400" dirty="0">
              <a:latin typeface="Palatino Linotype" panose="02040502050505030304" pitchFamily="18" charset="0"/>
            </a:endParaRPr>
          </a:p>
        </p:txBody>
      </p:sp>
      <p:sp>
        <p:nvSpPr>
          <p:cNvPr id="6" name="Rectangle 5"/>
          <p:cNvSpPr/>
          <p:nvPr/>
        </p:nvSpPr>
        <p:spPr>
          <a:xfrm>
            <a:off x="826510" y="3573813"/>
            <a:ext cx="4759636" cy="461665"/>
          </a:xfrm>
          <a:prstGeom prst="rect">
            <a:avLst/>
          </a:prstGeom>
        </p:spPr>
        <p:txBody>
          <a:bodyPr wrap="none">
            <a:spAutoFit/>
          </a:bodyPr>
          <a:lstStyle/>
          <a:p>
            <a:r>
              <a:rPr lang="vi-VN" sz="2400">
                <a:latin typeface="Palatino Linotype" panose="02040502050505030304" pitchFamily="18" charset="0"/>
              </a:rPr>
              <a:t>Công thức chung: C</a:t>
            </a:r>
            <a:r>
              <a:rPr lang="vi-VN" sz="2400" baseline="-25000">
                <a:latin typeface="Palatino Linotype" panose="02040502050505030304" pitchFamily="18" charset="0"/>
              </a:rPr>
              <a:t>n</a:t>
            </a:r>
            <a:r>
              <a:rPr lang="vi-VN" sz="2400">
                <a:latin typeface="Palatino Linotype" panose="02040502050505030304" pitchFamily="18" charset="0"/>
              </a:rPr>
              <a:t>H</a:t>
            </a:r>
            <a:r>
              <a:rPr lang="vi-VN" sz="2400" baseline="-25000">
                <a:latin typeface="Palatino Linotype" panose="02040502050505030304" pitchFamily="18" charset="0"/>
              </a:rPr>
              <a:t>2n + 2</a:t>
            </a:r>
            <a:r>
              <a:rPr lang="vi-VN" sz="2400">
                <a:latin typeface="Palatino Linotype" panose="02040502050505030304" pitchFamily="18" charset="0"/>
              </a:rPr>
              <a:t> (n </a:t>
            </a:r>
            <a:r>
              <a:rPr lang="vi-VN" sz="2400">
                <a:latin typeface="Palatino Linotype" panose="02040502050505030304" pitchFamily="18" charset="0"/>
                <a:sym typeface="Symbol"/>
              </a:rPr>
              <a:t></a:t>
            </a:r>
            <a:r>
              <a:rPr lang="vi-VN" sz="2400">
                <a:latin typeface="Palatino Linotype" panose="02040502050505030304" pitchFamily="18" charset="0"/>
              </a:rPr>
              <a:t> 1)</a:t>
            </a:r>
            <a:endParaRPr lang="en-US" sz="2400">
              <a:latin typeface="Palatino Linotype" panose="02040502050505030304" pitchFamily="18" charset="0"/>
            </a:endParaRPr>
          </a:p>
        </p:txBody>
      </p:sp>
      <p:sp>
        <p:nvSpPr>
          <p:cNvPr id="7" name="Rectangle 6"/>
          <p:cNvSpPr/>
          <p:nvPr/>
        </p:nvSpPr>
        <p:spPr>
          <a:xfrm>
            <a:off x="826509" y="4224576"/>
            <a:ext cx="7765281" cy="830997"/>
          </a:xfrm>
          <a:prstGeom prst="rect">
            <a:avLst/>
          </a:prstGeom>
        </p:spPr>
        <p:txBody>
          <a:bodyPr wrap="square">
            <a:spAutoFit/>
          </a:bodyPr>
          <a:lstStyle/>
          <a:p>
            <a:pPr algn="just"/>
            <a:r>
              <a:rPr lang="vi-VN" sz="2400" b="1" dirty="0">
                <a:latin typeface="Palatino Linotype" panose="02040502050505030304" pitchFamily="18" charset="0"/>
              </a:rPr>
              <a:t>Ví dụ: </a:t>
            </a:r>
            <a:r>
              <a:rPr lang="vi-VN" sz="2400" dirty="0">
                <a:latin typeface="Palatino Linotype" panose="02040502050505030304" pitchFamily="18" charset="0"/>
              </a:rPr>
              <a:t>CH</a:t>
            </a:r>
            <a:r>
              <a:rPr lang="vi-VN" sz="2400" baseline="-25000" dirty="0">
                <a:latin typeface="Palatino Linotype" panose="02040502050505030304" pitchFamily="18" charset="0"/>
              </a:rPr>
              <a:t>4</a:t>
            </a:r>
            <a:r>
              <a:rPr lang="vi-VN" sz="2400" dirty="0">
                <a:latin typeface="Palatino Linotype" panose="02040502050505030304" pitchFamily="18" charset="0"/>
              </a:rPr>
              <a:t> ; C</a:t>
            </a:r>
            <a:r>
              <a:rPr lang="vi-VN" sz="2400" baseline="-25000" dirty="0">
                <a:latin typeface="Palatino Linotype" panose="02040502050505030304" pitchFamily="18" charset="0"/>
              </a:rPr>
              <a:t>2</a:t>
            </a:r>
            <a:r>
              <a:rPr lang="vi-VN" sz="2400" dirty="0">
                <a:latin typeface="Palatino Linotype" panose="02040502050505030304" pitchFamily="18" charset="0"/>
              </a:rPr>
              <a:t>H</a:t>
            </a:r>
            <a:r>
              <a:rPr lang="vi-VN" sz="2400" baseline="-25000" dirty="0">
                <a:latin typeface="Palatino Linotype" panose="02040502050505030304" pitchFamily="18" charset="0"/>
              </a:rPr>
              <a:t>6</a:t>
            </a:r>
            <a:r>
              <a:rPr lang="vi-VN" sz="2400" dirty="0">
                <a:latin typeface="Palatino Linotype" panose="02040502050505030304" pitchFamily="18" charset="0"/>
              </a:rPr>
              <a:t>; C</a:t>
            </a:r>
            <a:r>
              <a:rPr lang="vi-VN" sz="2400" baseline="-25000" dirty="0">
                <a:latin typeface="Palatino Linotype" panose="02040502050505030304" pitchFamily="18" charset="0"/>
              </a:rPr>
              <a:t>3</a:t>
            </a:r>
            <a:r>
              <a:rPr lang="vi-VN" sz="2400" dirty="0">
                <a:latin typeface="Palatino Linotype" panose="02040502050505030304" pitchFamily="18" charset="0"/>
              </a:rPr>
              <a:t>H</a:t>
            </a:r>
            <a:r>
              <a:rPr lang="vi-VN" sz="2400" baseline="-25000" dirty="0">
                <a:latin typeface="Palatino Linotype" panose="02040502050505030304" pitchFamily="18" charset="0"/>
              </a:rPr>
              <a:t>8</a:t>
            </a:r>
            <a:r>
              <a:rPr lang="vi-VN" sz="2400" dirty="0">
                <a:latin typeface="Palatino Linotype" panose="02040502050505030304" pitchFamily="18" charset="0"/>
              </a:rPr>
              <a:t>; C</a:t>
            </a:r>
            <a:r>
              <a:rPr lang="vi-VN" sz="2400" baseline="-25000" dirty="0">
                <a:latin typeface="Palatino Linotype" panose="02040502050505030304" pitchFamily="18" charset="0"/>
              </a:rPr>
              <a:t>4</a:t>
            </a:r>
            <a:r>
              <a:rPr lang="vi-VN" sz="2400" dirty="0">
                <a:latin typeface="Palatino Linotype" panose="02040502050505030304" pitchFamily="18" charset="0"/>
              </a:rPr>
              <a:t>H</a:t>
            </a:r>
            <a:r>
              <a:rPr lang="vi-VN" sz="2400" baseline="-25000" dirty="0">
                <a:latin typeface="Palatino Linotype" panose="02040502050505030304" pitchFamily="18" charset="0"/>
              </a:rPr>
              <a:t>10</a:t>
            </a:r>
            <a:r>
              <a:rPr lang="vi-VN" sz="2400" dirty="0">
                <a:latin typeface="Palatino Linotype" panose="02040502050505030304" pitchFamily="18" charset="0"/>
              </a:rPr>
              <a:t>; C</a:t>
            </a:r>
            <a:r>
              <a:rPr lang="vi-VN" sz="2400" baseline="-25000" dirty="0">
                <a:latin typeface="Palatino Linotype" panose="02040502050505030304" pitchFamily="18" charset="0"/>
              </a:rPr>
              <a:t>5</a:t>
            </a:r>
            <a:r>
              <a:rPr lang="vi-VN" sz="2400" dirty="0">
                <a:latin typeface="Palatino Linotype" panose="02040502050505030304" pitchFamily="18" charset="0"/>
              </a:rPr>
              <a:t>H</a:t>
            </a:r>
            <a:r>
              <a:rPr lang="vi-VN" sz="2400" baseline="-25000" dirty="0">
                <a:latin typeface="Palatino Linotype" panose="02040502050505030304" pitchFamily="18" charset="0"/>
              </a:rPr>
              <a:t>12   </a:t>
            </a:r>
            <a:r>
              <a:rPr lang="vi-VN" sz="2400" dirty="0">
                <a:latin typeface="Palatino Linotype" panose="02040502050505030304" pitchFamily="18" charset="0"/>
              </a:rPr>
              <a:t>.....</a:t>
            </a:r>
          </a:p>
          <a:p>
            <a:pPr algn="just"/>
            <a:r>
              <a:rPr lang="en-US" sz="2400" dirty="0">
                <a:latin typeface="Palatino Linotype" panose="02040502050505030304" pitchFamily="18" charset="0"/>
              </a:rPr>
              <a:t>T</a:t>
            </a:r>
            <a:r>
              <a:rPr lang="vi-VN" sz="2400" dirty="0">
                <a:latin typeface="Palatino Linotype" panose="02040502050505030304" pitchFamily="18" charset="0"/>
              </a:rPr>
              <a:t>hay thế n = 1, 2, 3, 4, 5</a:t>
            </a:r>
            <a:r>
              <a:rPr lang="en-US" sz="2400" dirty="0">
                <a:latin typeface="Palatino Linotype" panose="02040502050505030304" pitchFamily="18" charset="0"/>
              </a:rPr>
              <a:t>, </a:t>
            </a:r>
            <a:r>
              <a:rPr lang="vi-VN" sz="2400" dirty="0">
                <a:latin typeface="Palatino Linotype" panose="02040502050505030304" pitchFamily="18" charset="0"/>
              </a:rPr>
              <a:t>...</a:t>
            </a:r>
            <a:r>
              <a:rPr lang="en-US" sz="2400" dirty="0">
                <a:latin typeface="Palatino Linotype" panose="02040502050505030304" pitchFamily="18" charset="0"/>
              </a:rPr>
              <a:t> </a:t>
            </a:r>
            <a:r>
              <a:rPr lang="vi-VN" sz="2400" dirty="0">
                <a:latin typeface="Palatino Linotype" panose="02040502050505030304" pitchFamily="18" charset="0"/>
              </a:rPr>
              <a:t>có dãy đồng đẳng các alkane.</a:t>
            </a:r>
            <a:endParaRPr lang="en-US" sz="2400" dirty="0">
              <a:latin typeface="Palatino Linotype" panose="02040502050505030304" pitchFamily="18" charset="0"/>
            </a:endParaRPr>
          </a:p>
        </p:txBody>
      </p:sp>
      <p:sp>
        <p:nvSpPr>
          <p:cNvPr id="8" name="Rectangle 7"/>
          <p:cNvSpPr/>
          <p:nvPr/>
        </p:nvSpPr>
        <p:spPr>
          <a:xfrm>
            <a:off x="741221" y="5362362"/>
            <a:ext cx="7850570" cy="830997"/>
          </a:xfrm>
          <a:prstGeom prst="rect">
            <a:avLst/>
          </a:prstGeom>
        </p:spPr>
        <p:txBody>
          <a:bodyPr wrap="square">
            <a:spAutoFit/>
          </a:bodyPr>
          <a:lstStyle/>
          <a:p>
            <a:pPr algn="just"/>
            <a:r>
              <a:rPr lang="vi-VN" sz="2400" dirty="0">
                <a:latin typeface="Palatino Linotype" panose="02040502050505030304" pitchFamily="18" charset="0"/>
              </a:rPr>
              <a:t>Alkane trong tự nhiên tồn tại chủ yếu dầu mỏ (khí dầu mỏ), dưới lớp sình lầy của ao, hồ...</a:t>
            </a:r>
            <a:endParaRPr lang="en-US" sz="2400" dirty="0">
              <a:latin typeface="Palatino Linotype" panose="02040502050505030304" pitchFamily="18" charset="0"/>
            </a:endParaRPr>
          </a:p>
        </p:txBody>
      </p:sp>
      <p:sp>
        <p:nvSpPr>
          <p:cNvPr id="9" name="Rectangle 8"/>
          <p:cNvSpPr/>
          <p:nvPr/>
        </p:nvSpPr>
        <p:spPr>
          <a:xfrm>
            <a:off x="395536" y="2286164"/>
            <a:ext cx="1968809" cy="461665"/>
          </a:xfrm>
          <a:prstGeom prst="rect">
            <a:avLst/>
          </a:prstGeom>
        </p:spPr>
        <p:txBody>
          <a:bodyPr wrap="none">
            <a:spAutoFit/>
          </a:bodyPr>
          <a:lstStyle/>
          <a:p>
            <a:r>
              <a:rPr lang="vi-VN" sz="2400" b="1">
                <a:solidFill>
                  <a:srgbClr val="FF0000"/>
                </a:solidFill>
                <a:latin typeface="Palatino Linotype" panose="02040502050505030304" pitchFamily="18" charset="0"/>
              </a:rPr>
              <a:t>1. Khái niệm</a:t>
            </a:r>
            <a:endParaRPr lang="en-US" sz="2400" b="1">
              <a:solidFill>
                <a:srgbClr val="FF0000"/>
              </a:solidFill>
              <a:latin typeface="Palatino Linotype" panose="02040502050505030304" pitchFamily="18" charset="0"/>
            </a:endParaRPr>
          </a:p>
        </p:txBody>
      </p:sp>
      <p:sp>
        <p:nvSpPr>
          <p:cNvPr id="3" name="Date Placeholder 2"/>
          <p:cNvSpPr>
            <a:spLocks noGrp="1"/>
          </p:cNvSpPr>
          <p:nvPr>
            <p:ph type="dt" sz="half" idx="10"/>
          </p:nvPr>
        </p:nvSpPr>
        <p:spPr/>
        <p:txBody>
          <a:bodyPr/>
          <a:lstStyle/>
          <a:p>
            <a:fld id="{B2B7A328-20BF-4A7C-8656-AA4D2C4F10A3}" type="datetime1">
              <a:rPr lang="en-US" smtClean="0"/>
              <a:t>12/14/2023</a:t>
            </a:fld>
            <a:endParaRPr lang="en-US"/>
          </a:p>
        </p:txBody>
      </p:sp>
      <p:sp>
        <p:nvSpPr>
          <p:cNvPr id="10" name="Slide Number Placeholder 9"/>
          <p:cNvSpPr>
            <a:spLocks noGrp="1"/>
          </p:cNvSpPr>
          <p:nvPr>
            <p:ph type="sldNum" sz="quarter" idx="12"/>
          </p:nvPr>
        </p:nvSpPr>
        <p:spPr/>
        <p:txBody>
          <a:bodyPr/>
          <a:lstStyle/>
          <a:p>
            <a:fld id="{03AB8D10-4E31-4E88-906B-B882CEF4D8C0}" type="slidenum">
              <a:rPr lang="en-US" smtClean="0"/>
              <a:t>2</a:t>
            </a:fld>
            <a:endParaRPr lang="en-US"/>
          </a:p>
        </p:txBody>
      </p:sp>
    </p:spTree>
    <p:extLst>
      <p:ext uri="{BB962C8B-B14F-4D97-AF65-F5344CB8AC3E}">
        <p14:creationId xmlns:p14="http://schemas.microsoft.com/office/powerpoint/2010/main" val="383216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784656773"/>
              </p:ext>
            </p:extLst>
          </p:nvPr>
        </p:nvGraphicFramePr>
        <p:xfrm>
          <a:off x="1979712" y="904554"/>
          <a:ext cx="4082330" cy="1512169"/>
        </p:xfrm>
        <a:graphic>
          <a:graphicData uri="http://schemas.openxmlformats.org/presentationml/2006/ole">
            <mc:AlternateContent xmlns:mc="http://schemas.openxmlformats.org/markup-compatibility/2006">
              <mc:Choice xmlns:v="urn:schemas-microsoft-com:vml" Requires="v">
                <p:oleObj r:id="rId2" imgW="2466975" imgH="876300" progId="ChemWindow.Document">
                  <p:embed/>
                </p:oleObj>
              </mc:Choice>
              <mc:Fallback>
                <p:oleObj r:id="rId2" imgW="2466975" imgH="876300" progId="ChemWindow.Document">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904554"/>
                        <a:ext cx="4082330" cy="1512169"/>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55358546"/>
              </p:ext>
            </p:extLst>
          </p:nvPr>
        </p:nvGraphicFramePr>
        <p:xfrm>
          <a:off x="2480513" y="4293096"/>
          <a:ext cx="2792079" cy="936104"/>
        </p:xfrm>
        <a:graphic>
          <a:graphicData uri="http://schemas.openxmlformats.org/presentationml/2006/ole">
            <mc:AlternateContent xmlns:mc="http://schemas.openxmlformats.org/markup-compatibility/2006">
              <mc:Choice xmlns:v="urn:schemas-microsoft-com:vml" Requires="v">
                <p:oleObj r:id="rId4" imgW="1609725" imgH="542925" progId="ChemWindow.Document">
                  <p:embed/>
                </p:oleObj>
              </mc:Choice>
              <mc:Fallback>
                <p:oleObj r:id="rId4" imgW="1609725" imgH="542925" progId="ChemWindow.Document">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0513" y="4293096"/>
                        <a:ext cx="2792079" cy="936104"/>
                      </a:xfrm>
                      <a:prstGeom prst="rect">
                        <a:avLst/>
                      </a:prstGeom>
                      <a:noFill/>
                    </p:spPr>
                  </p:pic>
                </p:oleObj>
              </mc:Fallback>
            </mc:AlternateContent>
          </a:graphicData>
        </a:graphic>
      </p:graphicFrame>
      <p:sp>
        <p:nvSpPr>
          <p:cNvPr id="7" name="Rectangle 3"/>
          <p:cNvSpPr>
            <a:spLocks noChangeArrowheads="1"/>
          </p:cNvSpPr>
          <p:nvPr/>
        </p:nvSpPr>
        <p:spPr bwMode="auto">
          <a:xfrm>
            <a:off x="179511" y="551965"/>
            <a:ext cx="518475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793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79388"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a:ln>
                  <a:noFill/>
                </a:ln>
                <a:solidFill>
                  <a:srgbClr val="0000FF"/>
                </a:solidFill>
                <a:effectLst/>
                <a:latin typeface="Palatino Linotype" panose="02040502050505030304" pitchFamily="18" charset="0"/>
                <a:ea typeface="Calibri" pitchFamily="34" charset="0"/>
                <a:cs typeface="Times New Roman" pitchFamily="18" charset="0"/>
              </a:rPr>
              <a:t>Câu </a:t>
            </a:r>
            <a:r>
              <a:rPr kumimoji="0" lang="vi-VN" altLang="en-US" b="1" i="0" u="none" strike="noStrike" cap="none" normalizeH="0" baseline="0">
                <a:ln>
                  <a:noFill/>
                </a:ln>
                <a:solidFill>
                  <a:srgbClr val="0000FF"/>
                </a:solidFill>
                <a:effectLst/>
                <a:latin typeface="Palatino Linotype" panose="02040502050505030304" pitchFamily="18" charset="0"/>
                <a:ea typeface="Calibri" pitchFamily="34" charset="0"/>
                <a:cs typeface="Times New Roman" pitchFamily="18" charset="0"/>
              </a:rPr>
              <a:t>14</a:t>
            </a:r>
            <a:r>
              <a:rPr kumimoji="0" lang="en-US" altLang="en-US" b="1" i="0" u="none" strike="noStrike" cap="none" normalizeH="0" baseline="0">
                <a:ln>
                  <a:noFill/>
                </a:ln>
                <a:solidFill>
                  <a:srgbClr val="0000FF"/>
                </a:solidFill>
                <a:effectLst/>
                <a:latin typeface="Palatino Linotype" panose="02040502050505030304" pitchFamily="18" charset="0"/>
                <a:ea typeface="Calibri" pitchFamily="34" charset="0"/>
                <a:cs typeface="Times New Roman" pitchFamily="18" charset="0"/>
              </a:rPr>
              <a:t>. </a:t>
            </a:r>
            <a:r>
              <a:rPr kumimoji="0" lang="en-US" altLang="en-US" b="0" i="0" u="none" strike="noStrike" cap="none" normalizeH="0" baseline="0">
                <a:ln>
                  <a:noFill/>
                </a:ln>
                <a:solidFill>
                  <a:schemeClr val="tx1"/>
                </a:solidFill>
                <a:effectLst/>
                <a:latin typeface="Palatino Linotype" pitchFamily="18" charset="0"/>
                <a:ea typeface="Calibri" pitchFamily="34" charset="0"/>
                <a:cs typeface="Times New Roman" pitchFamily="18" charset="0"/>
              </a:rPr>
              <a:t>Ankan X có công thức cấu tạo như sau:</a:t>
            </a:r>
            <a:endParaRPr kumimoji="0" lang="en-US" altLang="en-US" sz="1000" b="0" i="0" u="none" strike="noStrike" cap="none" normalizeH="0" baseline="0">
              <a:ln>
                <a:noFill/>
              </a:ln>
              <a:solidFill>
                <a:schemeClr val="tx1"/>
              </a:solidFill>
              <a:effectLst/>
              <a:latin typeface="Palatino Linotype" panose="02040502050505030304" pitchFamily="18" charset="0"/>
            </a:endParaRPr>
          </a:p>
        </p:txBody>
      </p:sp>
      <p:sp>
        <p:nvSpPr>
          <p:cNvPr id="8" name="Rectangle 4"/>
          <p:cNvSpPr>
            <a:spLocks noChangeArrowheads="1"/>
          </p:cNvSpPr>
          <p:nvPr/>
        </p:nvSpPr>
        <p:spPr bwMode="auto">
          <a:xfrm>
            <a:off x="467544" y="2236802"/>
            <a:ext cx="690285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L="0" marR="0" lvl="0" indent="179388" algn="l"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vi-VN" altLang="en-US" b="0" i="0" strike="noStrike" cap="none" normalizeH="0" baseline="0" dirty="0">
                <a:ln>
                  <a:noFill/>
                </a:ln>
                <a:effectLst/>
                <a:latin typeface="Palatino Linotype" pitchFamily="18" charset="0"/>
                <a:ea typeface="Calibri" pitchFamily="34" charset="0"/>
                <a:cs typeface="Times New Roman" pitchFamily="18" charset="0"/>
              </a:rPr>
              <a:t>T</a:t>
            </a:r>
            <a:r>
              <a:rPr kumimoji="0" lang="nl-NL" altLang="en-US" b="0" i="0" strike="noStrike" cap="none" normalizeH="0" baseline="0" dirty="0">
                <a:ln>
                  <a:noFill/>
                </a:ln>
                <a:effectLst/>
                <a:latin typeface="Palatino Linotype" pitchFamily="18" charset="0"/>
                <a:ea typeface="Calibri" pitchFamily="34" charset="0"/>
                <a:cs typeface="Times New Roman" pitchFamily="18" charset="0"/>
              </a:rPr>
              <a:t>ên của X là</a:t>
            </a:r>
            <a:endParaRPr kumimoji="0" lang="en-US" altLang="en-US" b="0" i="0" strike="noStrike" cap="none" normalizeH="0" baseline="0" dirty="0">
              <a:ln>
                <a:noFill/>
              </a:ln>
              <a:effectLst/>
              <a:latin typeface="Palatino Linotype" panose="02040502050505030304" pitchFamily="18" charset="0"/>
            </a:endParaRPr>
          </a:p>
          <a:p>
            <a:pPr marL="0" marR="0" lvl="0" indent="179388" algn="l"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nl-NL" altLang="en-US" b="1" i="0" strike="noStrike" cap="none" normalizeH="0" baseline="0" dirty="0" bmk="c22a">
                <a:ln>
                  <a:noFill/>
                </a:ln>
                <a:effectLst/>
                <a:latin typeface="Palatino Linotype" pitchFamily="18" charset="0"/>
                <a:ea typeface="Calibri" pitchFamily="34" charset="0"/>
                <a:cs typeface="Times New Roman" pitchFamily="18" charset="0"/>
              </a:rPr>
              <a:t>A. </a:t>
            </a:r>
            <a:r>
              <a:rPr kumimoji="0" lang="nl-NL" altLang="en-US" b="0" i="0" strike="noStrike" cap="none" normalizeH="0" baseline="0" dirty="0" bmk="c22a">
                <a:ln>
                  <a:noFill/>
                </a:ln>
                <a:effectLst/>
                <a:latin typeface="Palatino Linotype" pitchFamily="18" charset="0"/>
                <a:ea typeface="Calibri" pitchFamily="34" charset="0"/>
                <a:cs typeface="Times New Roman" pitchFamily="18" charset="0"/>
              </a:rPr>
              <a:t>2-methyl-2,4-điethylhexane.</a:t>
            </a:r>
            <a:r>
              <a:rPr kumimoji="0" lang="nl-NL" altLang="en-US" b="1" i="0" strike="noStrike" cap="none" normalizeH="0" baseline="0" dirty="0" bmk="c22b">
                <a:ln>
                  <a:noFill/>
                </a:ln>
                <a:effectLst/>
                <a:latin typeface="Palatino Linotype" pitchFamily="18" charset="0"/>
                <a:ea typeface="Calibri" pitchFamily="34" charset="0"/>
                <a:cs typeface="Times New Roman" pitchFamily="18" charset="0"/>
              </a:rPr>
              <a:t>	B. </a:t>
            </a:r>
            <a:r>
              <a:rPr kumimoji="0" lang="nl-NL" altLang="en-US" b="0" i="0" strike="noStrike" cap="none" normalizeH="0" baseline="0" dirty="0" bmk="c22b">
                <a:ln>
                  <a:noFill/>
                </a:ln>
                <a:effectLst/>
                <a:latin typeface="Palatino Linotype" pitchFamily="18" charset="0"/>
                <a:ea typeface="Calibri" pitchFamily="34" charset="0"/>
                <a:cs typeface="Times New Roman" pitchFamily="18" charset="0"/>
              </a:rPr>
              <a:t>2,4-điethyl-2-methylhexane.</a:t>
            </a:r>
            <a:endParaRPr kumimoji="0" lang="en-US" altLang="en-US" b="0" i="0" strike="noStrike" cap="none" normalizeH="0" baseline="0" dirty="0">
              <a:ln>
                <a:noFill/>
              </a:ln>
              <a:effectLst/>
              <a:latin typeface="Palatino Linotype" panose="02040502050505030304" pitchFamily="18" charset="0"/>
            </a:endParaRPr>
          </a:p>
          <a:p>
            <a:pPr marL="0" marR="0" lvl="0" indent="179388" algn="l"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b="1" i="0" strike="noStrike" cap="none" normalizeH="0" baseline="0" dirty="0" bmk="c22c">
                <a:ln>
                  <a:noFill/>
                </a:ln>
                <a:effectLst/>
                <a:latin typeface="Palatino Linotype" pitchFamily="18" charset="0"/>
                <a:ea typeface="Calibri" pitchFamily="34" charset="0"/>
                <a:cs typeface="Times New Roman" pitchFamily="18" charset="0"/>
              </a:rPr>
              <a:t>C.</a:t>
            </a:r>
            <a:r>
              <a:rPr kumimoji="0" lang="nl-NL" altLang="en-US" b="1" i="0" strike="noStrike" cap="none" normalizeH="0" baseline="0" dirty="0" bmk="c22c">
                <a:ln>
                  <a:noFill/>
                </a:ln>
                <a:effectLst/>
                <a:latin typeface="Palatino Linotype" pitchFamily="18" charset="0"/>
                <a:ea typeface="Calibri" pitchFamily="34" charset="0"/>
                <a:cs typeface="Times New Roman" pitchFamily="18" charset="0"/>
              </a:rPr>
              <a:t> </a:t>
            </a:r>
            <a:r>
              <a:rPr kumimoji="0" lang="en-US" altLang="en-US" b="0" i="0" strike="noStrike" cap="none" normalizeH="0" baseline="0" dirty="0" bmk="c22c">
                <a:ln>
                  <a:noFill/>
                </a:ln>
                <a:effectLst/>
                <a:latin typeface="Palatino Linotype" pitchFamily="18" charset="0"/>
                <a:ea typeface="Calibri" pitchFamily="34" charset="0"/>
                <a:cs typeface="Times New Roman" pitchFamily="18" charset="0"/>
              </a:rPr>
              <a:t>3,3,5-trimethylheptane.</a:t>
            </a:r>
            <a:r>
              <a:rPr kumimoji="0" lang="en-US" altLang="en-US" b="1" i="0" strike="noStrike" cap="none" normalizeH="0" baseline="0" dirty="0" bmk="c22d">
                <a:ln>
                  <a:noFill/>
                </a:ln>
                <a:effectLst/>
                <a:latin typeface="Palatino Linotype" pitchFamily="18" charset="0"/>
                <a:ea typeface="Calibri" pitchFamily="34" charset="0"/>
                <a:cs typeface="Times New Roman" pitchFamily="18" charset="0"/>
              </a:rPr>
              <a:t>	D. </a:t>
            </a:r>
            <a:r>
              <a:rPr kumimoji="0" lang="en-US" altLang="en-US" b="0" i="0" strike="noStrike" cap="none" normalizeH="0" baseline="0" dirty="0" bmk="c22d">
                <a:ln>
                  <a:noFill/>
                </a:ln>
                <a:effectLst/>
                <a:latin typeface="Palatino Linotype" pitchFamily="18" charset="0"/>
                <a:ea typeface="Calibri" pitchFamily="34" charset="0"/>
                <a:cs typeface="Times New Roman" pitchFamily="18" charset="0"/>
              </a:rPr>
              <a:t>3-ethyl-5,5-đimethylheptane.</a:t>
            </a:r>
            <a:endParaRPr kumimoji="0" lang="en-US" altLang="en-US" b="0" i="0" strike="noStrike" cap="none" normalizeH="0" baseline="0" dirty="0">
              <a:ln>
                <a:noFill/>
              </a:ln>
              <a:effectLst/>
              <a:latin typeface="Palatino Linotype" panose="02040502050505030304" pitchFamily="18" charset="0"/>
            </a:endParaRPr>
          </a:p>
        </p:txBody>
      </p:sp>
      <p:sp>
        <p:nvSpPr>
          <p:cNvPr id="9" name="Rectangle 5"/>
          <p:cNvSpPr>
            <a:spLocks noChangeArrowheads="1"/>
          </p:cNvSpPr>
          <p:nvPr/>
        </p:nvSpPr>
        <p:spPr bwMode="auto">
          <a:xfrm>
            <a:off x="392281" y="5114801"/>
            <a:ext cx="801759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L="0" marR="0" lvl="0" indent="179388" algn="just"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en-US" altLang="en-US" b="0" i="0" u="none" strike="noStrike" cap="none" normalizeH="0" baseline="0" dirty="0" err="1">
                <a:ln>
                  <a:noFill/>
                </a:ln>
                <a:effectLst/>
                <a:latin typeface="Palatino Linotype" pitchFamily="18" charset="0"/>
                <a:ea typeface="Calibri" pitchFamily="34" charset="0"/>
                <a:cs typeface="Times New Roman" pitchFamily="18" charset="0"/>
              </a:rPr>
              <a:t>Tên</a:t>
            </a:r>
            <a:r>
              <a:rPr kumimoji="0" lang="en-US" altLang="en-US" b="0" i="0" u="none" strike="noStrike" cap="none" normalizeH="0" baseline="0" dirty="0">
                <a:ln>
                  <a:noFill/>
                </a:ln>
                <a:effectLst/>
                <a:latin typeface="Palatino Linotype" pitchFamily="18" charset="0"/>
                <a:ea typeface="Calibri" pitchFamily="34" charset="0"/>
                <a:cs typeface="Times New Roman" pitchFamily="18" charset="0"/>
              </a:rPr>
              <a:t> </a:t>
            </a:r>
            <a:r>
              <a:rPr kumimoji="0" lang="en-US" altLang="en-US" b="0" i="0" u="none" strike="noStrike" cap="none" normalizeH="0" baseline="0" dirty="0" err="1">
                <a:ln>
                  <a:noFill/>
                </a:ln>
                <a:effectLst/>
                <a:latin typeface="Palatino Linotype" pitchFamily="18" charset="0"/>
                <a:ea typeface="Calibri" pitchFamily="34" charset="0"/>
                <a:cs typeface="Times New Roman" pitchFamily="18" charset="0"/>
              </a:rPr>
              <a:t>của</a:t>
            </a:r>
            <a:r>
              <a:rPr kumimoji="0" lang="en-US" altLang="en-US" b="0" i="0" u="none" strike="noStrike" cap="none" normalizeH="0" baseline="0" dirty="0">
                <a:ln>
                  <a:noFill/>
                </a:ln>
                <a:effectLst/>
                <a:latin typeface="Palatino Linotype" pitchFamily="18" charset="0"/>
                <a:ea typeface="Calibri" pitchFamily="34" charset="0"/>
                <a:cs typeface="Times New Roman" pitchFamily="18" charset="0"/>
              </a:rPr>
              <a:t> X </a:t>
            </a:r>
            <a:r>
              <a:rPr kumimoji="0" lang="en-US" altLang="en-US" b="0" i="0" u="none" strike="noStrike" cap="none" normalizeH="0" baseline="0" dirty="0" err="1">
                <a:ln>
                  <a:noFill/>
                </a:ln>
                <a:effectLst/>
                <a:latin typeface="Palatino Linotype" pitchFamily="18" charset="0"/>
                <a:ea typeface="Calibri" pitchFamily="34" charset="0"/>
                <a:cs typeface="Times New Roman" pitchFamily="18" charset="0"/>
              </a:rPr>
              <a:t>là</a:t>
            </a:r>
            <a:endParaRPr kumimoji="0" lang="en-US" altLang="en-US" b="0" i="0" u="none"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b="1" i="0" u="none" strike="noStrike" cap="none" normalizeH="0" baseline="0" dirty="0" bmk="c23a">
                <a:ln>
                  <a:noFill/>
                </a:ln>
                <a:effectLst/>
                <a:latin typeface="Palatino Linotype" pitchFamily="18" charset="0"/>
                <a:ea typeface="Calibri" pitchFamily="34" charset="0"/>
                <a:cs typeface="Times New Roman" pitchFamily="18" charset="0"/>
              </a:rPr>
              <a:t>A. </a:t>
            </a:r>
            <a:r>
              <a:rPr kumimoji="0" lang="en-US" altLang="en-US" b="0" i="0" u="none" strike="noStrike" cap="none" normalizeH="0" baseline="0" dirty="0" bmk="c23a">
                <a:ln>
                  <a:noFill/>
                </a:ln>
                <a:effectLst/>
                <a:latin typeface="Palatino Linotype" pitchFamily="18" charset="0"/>
                <a:ea typeface="Calibri" pitchFamily="34" charset="0"/>
                <a:cs typeface="Times New Roman" pitchFamily="18" charset="0"/>
              </a:rPr>
              <a:t>3-ethyl-2-clobutane.</a:t>
            </a:r>
            <a:r>
              <a:rPr kumimoji="0" lang="en-US" altLang="en-US" b="1" i="0" u="none" strike="noStrike" cap="none" normalizeH="0" baseline="0" dirty="0" bmk="c23b">
                <a:ln>
                  <a:noFill/>
                </a:ln>
                <a:effectLst/>
                <a:latin typeface="Palatino Linotype" pitchFamily="18" charset="0"/>
                <a:ea typeface="Calibri" pitchFamily="34" charset="0"/>
                <a:cs typeface="Times New Roman" pitchFamily="18" charset="0"/>
              </a:rPr>
              <a:t>		</a:t>
            </a:r>
            <a:r>
              <a:rPr kumimoji="0" lang="pt-BR" altLang="en-US" b="1" i="0" u="sng" strike="noStrike" cap="none" normalizeH="0" baseline="0" dirty="0" bmk="c23b">
                <a:ln>
                  <a:noFill/>
                </a:ln>
                <a:effectLst/>
                <a:latin typeface="Palatino Linotype" pitchFamily="18" charset="0"/>
                <a:ea typeface="Calibri" pitchFamily="34" charset="0"/>
                <a:cs typeface="Times New Roman" pitchFamily="18" charset="0"/>
              </a:rPr>
              <a:t>B</a:t>
            </a:r>
            <a:r>
              <a:rPr kumimoji="0" lang="en-US" altLang="en-US" b="1" i="0" u="none" strike="noStrike" cap="none" normalizeH="0" baseline="0" dirty="0" bmk="c23b">
                <a:ln>
                  <a:noFill/>
                </a:ln>
                <a:effectLst/>
                <a:latin typeface="Palatino Linotype" pitchFamily="18" charset="0"/>
                <a:ea typeface="Calibri" pitchFamily="34" charset="0"/>
                <a:cs typeface="Times New Roman" pitchFamily="18" charset="0"/>
              </a:rPr>
              <a:t>. </a:t>
            </a:r>
            <a:r>
              <a:rPr kumimoji="0" lang="pt-BR" altLang="en-US" b="0" i="0" u="none" strike="noStrike" cap="none" normalizeH="0" baseline="0" dirty="0" bmk="c23b">
                <a:ln>
                  <a:noFill/>
                </a:ln>
                <a:effectLst/>
                <a:latin typeface="Palatino Linotype" pitchFamily="18" charset="0"/>
                <a:ea typeface="Calibri" pitchFamily="34" charset="0"/>
                <a:cs typeface="Times New Roman" pitchFamily="18" charset="0"/>
              </a:rPr>
              <a:t>2-clo-3-methylpentane.</a:t>
            </a:r>
            <a:endParaRPr kumimoji="0" lang="en-US" altLang="en-US" b="0" i="0" u="none" strike="noStrike" cap="none" normalizeH="0" baseline="0" dirty="0">
              <a:ln>
                <a:noFill/>
              </a:ln>
              <a:effectLst/>
              <a:latin typeface="Palatino Linotype" panose="02040502050505030304" pitchFamily="18" charset="0"/>
            </a:endParaRPr>
          </a:p>
          <a:p>
            <a:pPr marL="0" marR="0" lvl="0" indent="179388" algn="just"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pt-BR" altLang="en-US" b="1" i="0" u="none" strike="noStrike" cap="none" normalizeH="0" baseline="0" dirty="0" bmk="c23c">
                <a:ln>
                  <a:noFill/>
                </a:ln>
                <a:effectLst/>
                <a:latin typeface="Palatino Linotype" pitchFamily="18" charset="0"/>
                <a:ea typeface="Calibri" pitchFamily="34" charset="0"/>
                <a:cs typeface="Times New Roman" pitchFamily="18" charset="0"/>
              </a:rPr>
              <a:t>C. </a:t>
            </a:r>
            <a:r>
              <a:rPr kumimoji="0" lang="pt-BR" altLang="en-US" b="0" i="0" u="none" strike="noStrike" cap="none" normalizeH="0" baseline="0" dirty="0" bmk="c23c">
                <a:ln>
                  <a:noFill/>
                </a:ln>
                <a:effectLst/>
                <a:latin typeface="Palatino Linotype" pitchFamily="18" charset="0"/>
                <a:ea typeface="Calibri" pitchFamily="34" charset="0"/>
                <a:cs typeface="Times New Roman" pitchFamily="18" charset="0"/>
              </a:rPr>
              <a:t>2-clo-3-ethylpentane.</a:t>
            </a:r>
            <a:r>
              <a:rPr kumimoji="0" lang="pt-BR" altLang="en-US" b="1" i="0" u="none" strike="noStrike" cap="none" normalizeH="0" baseline="0" dirty="0" bmk="c23d">
                <a:ln>
                  <a:noFill/>
                </a:ln>
                <a:effectLst/>
                <a:latin typeface="Palatino Linotype" pitchFamily="18" charset="0"/>
                <a:ea typeface="Calibri" pitchFamily="34" charset="0"/>
                <a:cs typeface="Times New Roman" pitchFamily="18" charset="0"/>
              </a:rPr>
              <a:t>		D. </a:t>
            </a:r>
            <a:r>
              <a:rPr kumimoji="0" lang="pt-BR" altLang="en-US" b="0" i="0" u="none" strike="noStrike" cap="none" normalizeH="0" baseline="0" dirty="0" bmk="c23d">
                <a:ln>
                  <a:noFill/>
                </a:ln>
                <a:effectLst/>
                <a:latin typeface="Palatino Linotype" pitchFamily="18" charset="0"/>
                <a:ea typeface="Calibri" pitchFamily="34" charset="0"/>
                <a:cs typeface="Times New Roman" pitchFamily="18" charset="0"/>
              </a:rPr>
              <a:t>3-methyl-2-clopentane.</a:t>
            </a:r>
            <a:endParaRPr kumimoji="0" lang="pt-BR" altLang="en-US" b="0" i="0" u="none" strike="noStrike" cap="none" normalizeH="0" baseline="0" dirty="0">
              <a:ln>
                <a:noFill/>
              </a:ln>
              <a:effectLst/>
              <a:latin typeface="Palatino Linotype" panose="02040502050505030304" pitchFamily="18" charset="0"/>
            </a:endParaRPr>
          </a:p>
        </p:txBody>
      </p:sp>
      <p:sp>
        <p:nvSpPr>
          <p:cNvPr id="10" name="Rectangle 9"/>
          <p:cNvSpPr/>
          <p:nvPr/>
        </p:nvSpPr>
        <p:spPr>
          <a:xfrm>
            <a:off x="207137" y="3921879"/>
            <a:ext cx="6780091" cy="369332"/>
          </a:xfrm>
          <a:prstGeom prst="rect">
            <a:avLst/>
          </a:prstGeom>
        </p:spPr>
        <p:txBody>
          <a:bodyPr wrap="square">
            <a:spAutoFit/>
          </a:bodyPr>
          <a:lstStyle/>
          <a:p>
            <a:pPr lvl="0" indent="179388" eaLnBrk="0" fontAlgn="base" hangingPunct="0">
              <a:spcBef>
                <a:spcPct val="0"/>
              </a:spcBef>
              <a:spcAft>
                <a:spcPct val="0"/>
              </a:spcAft>
              <a:tabLst>
                <a:tab pos="179388" algn="l"/>
                <a:tab pos="3419475" algn="l"/>
                <a:tab pos="5040313" algn="l"/>
              </a:tabLst>
            </a:pPr>
            <a:r>
              <a:rPr lang="en-US" altLang="en-US" b="1">
                <a:solidFill>
                  <a:srgbClr val="0000FF"/>
                </a:solidFill>
                <a:latin typeface="Palatino Linotype" pitchFamily="18" charset="0"/>
                <a:ea typeface="Calibri" pitchFamily="34" charset="0"/>
                <a:cs typeface="Times New Roman" pitchFamily="18" charset="0"/>
              </a:rPr>
              <a:t>Câu </a:t>
            </a:r>
            <a:r>
              <a:rPr lang="vi-VN" altLang="en-US" b="1">
                <a:solidFill>
                  <a:srgbClr val="0000FF"/>
                </a:solidFill>
                <a:latin typeface="Palatino Linotype" pitchFamily="18" charset="0"/>
                <a:ea typeface="Calibri" pitchFamily="34" charset="0"/>
                <a:cs typeface="Times New Roman" pitchFamily="18" charset="0"/>
              </a:rPr>
              <a:t>15</a:t>
            </a:r>
            <a:r>
              <a:rPr lang="en-US" altLang="en-US" b="1">
                <a:solidFill>
                  <a:srgbClr val="0000FF"/>
                </a:solidFill>
                <a:latin typeface="Palatino Linotype" pitchFamily="18" charset="0"/>
                <a:ea typeface="Calibri" pitchFamily="34" charset="0"/>
                <a:cs typeface="Times New Roman" pitchFamily="18" charset="0"/>
              </a:rPr>
              <a:t>. </a:t>
            </a:r>
            <a:r>
              <a:rPr lang="en-US" altLang="en-US">
                <a:latin typeface="Palatino Linotype" pitchFamily="18" charset="0"/>
                <a:ea typeface="Calibri" pitchFamily="34" charset="0"/>
                <a:cs typeface="Times New Roman" pitchFamily="18" charset="0"/>
              </a:rPr>
              <a:t>Hợp chất hữu cơ X c</a:t>
            </a:r>
            <a:r>
              <a:rPr lang="en-US" altLang="en-US">
                <a:ea typeface="Calibri" pitchFamily="34" charset="0"/>
                <a:cs typeface="Times New Roman" pitchFamily="18" charset="0"/>
              </a:rPr>
              <a:t>ó</a:t>
            </a:r>
            <a:r>
              <a:rPr lang="en-US" altLang="en-US">
                <a:latin typeface="Palatino Linotype" pitchFamily="18" charset="0"/>
                <a:ea typeface="Calibri" pitchFamily="34" charset="0"/>
                <a:cs typeface="Times New Roman" pitchFamily="18" charset="0"/>
              </a:rPr>
              <a:t> công thức cấu tạo như sau:</a:t>
            </a:r>
            <a:endParaRPr lang="en-US" altLang="en-US" sz="800">
              <a:latin typeface="Arial" pitchFamily="34" charset="0"/>
              <a:cs typeface="Arial" pitchFamily="34" charset="0"/>
            </a:endParaRPr>
          </a:p>
        </p:txBody>
      </p:sp>
      <p:sp>
        <p:nvSpPr>
          <p:cNvPr id="11" name="Rectangle 10"/>
          <p:cNvSpPr/>
          <p:nvPr/>
        </p:nvSpPr>
        <p:spPr>
          <a:xfrm>
            <a:off x="608305" y="3193115"/>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12" name="Rectangle 11"/>
          <p:cNvSpPr/>
          <p:nvPr/>
        </p:nvSpPr>
        <p:spPr>
          <a:xfrm>
            <a:off x="608305" y="6194921"/>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2" name="Date Placeholder 1"/>
          <p:cNvSpPr>
            <a:spLocks noGrp="1"/>
          </p:cNvSpPr>
          <p:nvPr>
            <p:ph type="dt" sz="half" idx="10"/>
          </p:nvPr>
        </p:nvSpPr>
        <p:spPr/>
        <p:txBody>
          <a:bodyPr/>
          <a:lstStyle/>
          <a:p>
            <a:fld id="{0FD5AD64-658A-4ADA-83B8-316E1E4F0ECC}"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20</a:t>
            </a:fld>
            <a:endParaRPr lang="en-US"/>
          </a:p>
        </p:txBody>
      </p:sp>
    </p:spTree>
    <p:extLst>
      <p:ext uri="{BB962C8B-B14F-4D97-AF65-F5344CB8AC3E}">
        <p14:creationId xmlns:p14="http://schemas.microsoft.com/office/powerpoint/2010/main" val="426365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 calcmode="lin" valueType="num">
                                      <p:cBhvr>
                                        <p:cTn id="24" dur="1000" fill="hold"/>
                                        <p:tgtEl>
                                          <p:spTgt spid="11"/>
                                        </p:tgtEl>
                                        <p:attrNameLst>
                                          <p:attrName>style.rotation</p:attrName>
                                        </p:attrNameLst>
                                      </p:cBhvr>
                                      <p:tavLst>
                                        <p:tav tm="0">
                                          <p:val>
                                            <p:fltVal val="90"/>
                                          </p:val>
                                        </p:tav>
                                        <p:tav tm="100000">
                                          <p:val>
                                            <p:fltVal val="0"/>
                                          </p:val>
                                        </p:tav>
                                      </p:tavLst>
                                    </p:anim>
                                    <p:animEffect transition="in" filter="fade">
                                      <p:cBhvr>
                                        <p:cTn id="25" dur="1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randombar(horizontal)">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randombar(horizont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randombar(horizontal)">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497285" y="2941876"/>
            <a:ext cx="8352928" cy="646331"/>
          </a:xfrm>
          <a:prstGeom prst="rect">
            <a:avLst/>
          </a:prstGeom>
        </p:spPr>
        <p:txBody>
          <a:bodyPr wrap="square">
            <a:spAutoFit/>
          </a:bodyPr>
          <a:lstStyle/>
          <a:p>
            <a:r>
              <a:rPr lang="en-US" b="1" dirty="0" err="1">
                <a:solidFill>
                  <a:srgbClr val="0000FF"/>
                </a:solidFill>
                <a:latin typeface="Palatino Linotype" panose="02040502050505030304" pitchFamily="18" charset="0"/>
              </a:rPr>
              <a:t>Câu</a:t>
            </a:r>
            <a:r>
              <a:rPr lang="en-US" b="1" dirty="0">
                <a:solidFill>
                  <a:srgbClr val="0000FF"/>
                </a:solidFill>
                <a:latin typeface="Palatino Linotype" panose="02040502050505030304" pitchFamily="18" charset="0"/>
              </a:rPr>
              <a:t> </a:t>
            </a:r>
            <a:r>
              <a:rPr lang="vi-VN" b="1" dirty="0">
                <a:solidFill>
                  <a:srgbClr val="0000FF"/>
                </a:solidFill>
                <a:latin typeface="Palatino Linotype" panose="02040502050505030304" pitchFamily="18" charset="0"/>
              </a:rPr>
              <a:t>18</a:t>
            </a:r>
            <a:r>
              <a:rPr lang="en-US" b="1" dirty="0">
                <a:solidFill>
                  <a:srgbClr val="0000FF"/>
                </a:solidFill>
                <a:latin typeface="Palatino Linotype" panose="02040502050505030304" pitchFamily="18" charset="0"/>
              </a:rPr>
              <a:t>. </a:t>
            </a:r>
            <a:r>
              <a:rPr lang="en-US" dirty="0">
                <a:latin typeface="Palatino Linotype" panose="02040502050505030304" pitchFamily="18" charset="0"/>
              </a:rPr>
              <a:t>Cho </a:t>
            </a:r>
            <a:r>
              <a:rPr lang="en-US" dirty="0" err="1">
                <a:latin typeface="Palatino Linotype" panose="02040502050505030304" pitchFamily="18" charset="0"/>
              </a:rPr>
              <a:t>ankan</a:t>
            </a:r>
            <a:r>
              <a:rPr lang="en-US" dirty="0">
                <a:latin typeface="Palatino Linotype" panose="02040502050505030304" pitchFamily="18" charset="0"/>
              </a:rPr>
              <a:t> A </a:t>
            </a:r>
            <a:r>
              <a:rPr lang="en-US" dirty="0" err="1">
                <a:latin typeface="Palatino Linotype" panose="02040502050505030304" pitchFamily="18" charset="0"/>
              </a:rPr>
              <a:t>có</a:t>
            </a:r>
            <a:r>
              <a:rPr lang="en-US" dirty="0">
                <a:latin typeface="Palatino Linotype" panose="02040502050505030304" pitchFamily="18" charset="0"/>
              </a:rPr>
              <a:t> </a:t>
            </a:r>
            <a:r>
              <a:rPr lang="en-US" dirty="0" err="1">
                <a:latin typeface="Palatino Linotype" panose="02040502050505030304" pitchFamily="18" charset="0"/>
              </a:rPr>
              <a:t>tên</a:t>
            </a:r>
            <a:r>
              <a:rPr lang="en-US" dirty="0">
                <a:latin typeface="Palatino Linotype" panose="02040502050505030304" pitchFamily="18" charset="0"/>
              </a:rPr>
              <a:t> </a:t>
            </a:r>
            <a:r>
              <a:rPr lang="en-US" dirty="0" err="1">
                <a:latin typeface="Palatino Linotype" panose="02040502050505030304" pitchFamily="18" charset="0"/>
              </a:rPr>
              <a:t>gọi</a:t>
            </a:r>
            <a:r>
              <a:rPr lang="en-US" dirty="0">
                <a:latin typeface="Palatino Linotype" panose="02040502050505030304" pitchFamily="18" charset="0"/>
              </a:rPr>
              <a:t>: 3,5-đimethylheptane. CTPT </a:t>
            </a:r>
            <a:r>
              <a:rPr lang="en-US" dirty="0" err="1">
                <a:latin typeface="Palatino Linotype" panose="02040502050505030304" pitchFamily="18" charset="0"/>
              </a:rPr>
              <a:t>của</a:t>
            </a:r>
            <a:r>
              <a:rPr lang="en-US" dirty="0">
                <a:latin typeface="Palatino Linotype" panose="02040502050505030304" pitchFamily="18" charset="0"/>
              </a:rPr>
              <a:t> A </a:t>
            </a:r>
            <a:r>
              <a:rPr lang="en-US" dirty="0" err="1">
                <a:latin typeface="Palatino Linotype" panose="02040502050505030304" pitchFamily="18" charset="0"/>
              </a:rPr>
              <a:t>là</a:t>
            </a:r>
            <a:endParaRPr lang="en-US" dirty="0">
              <a:latin typeface="Palatino Linotype" panose="02040502050505030304" pitchFamily="18" charset="0"/>
            </a:endParaRPr>
          </a:p>
          <a:p>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A. </a:t>
            </a:r>
            <a:r>
              <a:rPr lang="en-US" dirty="0">
                <a:latin typeface="Palatino Linotype" panose="02040502050505030304" pitchFamily="18" charset="0"/>
              </a:rPr>
              <a:t>C</a:t>
            </a:r>
            <a:r>
              <a:rPr lang="en-US" baseline="-25000" dirty="0">
                <a:latin typeface="Palatino Linotype" panose="02040502050505030304" pitchFamily="18" charset="0"/>
              </a:rPr>
              <a:t>11</a:t>
            </a:r>
            <a:r>
              <a:rPr lang="en-US" dirty="0">
                <a:latin typeface="Palatino Linotype" panose="02040502050505030304" pitchFamily="18" charset="0"/>
              </a:rPr>
              <a:t>H</a:t>
            </a:r>
            <a:r>
              <a:rPr lang="en-US" baseline="-25000" dirty="0">
                <a:latin typeface="Palatino Linotype" panose="02040502050505030304" pitchFamily="18" charset="0"/>
              </a:rPr>
              <a:t>24</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B. </a:t>
            </a:r>
            <a:r>
              <a:rPr lang="en-US" dirty="0">
                <a:latin typeface="Palatino Linotype" panose="02040502050505030304" pitchFamily="18" charset="0"/>
              </a:rPr>
              <a:t>C</a:t>
            </a:r>
            <a:r>
              <a:rPr lang="en-US" baseline="-25000" dirty="0">
                <a:latin typeface="Palatino Linotype" panose="02040502050505030304" pitchFamily="18" charset="0"/>
              </a:rPr>
              <a:t>9</a:t>
            </a:r>
            <a:r>
              <a:rPr lang="en-US" dirty="0">
                <a:latin typeface="Palatino Linotype" panose="02040502050505030304" pitchFamily="18" charset="0"/>
              </a:rPr>
              <a:t>H</a:t>
            </a:r>
            <a:r>
              <a:rPr lang="en-US" baseline="-25000" dirty="0">
                <a:latin typeface="Palatino Linotype" panose="02040502050505030304" pitchFamily="18" charset="0"/>
              </a:rPr>
              <a:t>20</a:t>
            </a:r>
            <a:r>
              <a:rPr lang="en-US" dirty="0">
                <a:latin typeface="Palatino Linotype" panose="02040502050505030304" pitchFamily="18" charset="0"/>
              </a:rPr>
              <a:t>.</a:t>
            </a:r>
            <a:r>
              <a:rPr lang="en-US" b="1" dirty="0">
                <a:latin typeface="Palatino Linotype" panose="02040502050505030304" pitchFamily="18" charset="0"/>
              </a:rPr>
              <a:t>	</a:t>
            </a:r>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C. </a:t>
            </a:r>
            <a:r>
              <a:rPr lang="en-US" dirty="0">
                <a:latin typeface="Palatino Linotype" panose="02040502050505030304" pitchFamily="18" charset="0"/>
              </a:rPr>
              <a:t>C</a:t>
            </a:r>
            <a:r>
              <a:rPr lang="en-US" baseline="-25000" dirty="0">
                <a:latin typeface="Palatino Linotype" panose="02040502050505030304" pitchFamily="18" charset="0"/>
              </a:rPr>
              <a:t>8</a:t>
            </a:r>
            <a:r>
              <a:rPr lang="en-US" dirty="0">
                <a:latin typeface="Palatino Linotype" panose="02040502050505030304" pitchFamily="18" charset="0"/>
              </a:rPr>
              <a:t>H</a:t>
            </a:r>
            <a:r>
              <a:rPr lang="en-US" baseline="-25000" dirty="0">
                <a:latin typeface="Palatino Linotype" panose="02040502050505030304" pitchFamily="18" charset="0"/>
              </a:rPr>
              <a:t>18</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D. </a:t>
            </a:r>
            <a:r>
              <a:rPr lang="en-US" dirty="0">
                <a:latin typeface="Palatino Linotype" panose="02040502050505030304" pitchFamily="18" charset="0"/>
              </a:rPr>
              <a:t>C</a:t>
            </a:r>
            <a:r>
              <a:rPr lang="en-US" baseline="-25000" dirty="0">
                <a:latin typeface="Palatino Linotype" panose="02040502050505030304" pitchFamily="18" charset="0"/>
              </a:rPr>
              <a:t>10</a:t>
            </a:r>
            <a:r>
              <a:rPr lang="en-US" dirty="0">
                <a:latin typeface="Palatino Linotype" panose="02040502050505030304" pitchFamily="18" charset="0"/>
              </a:rPr>
              <a:t>H</a:t>
            </a:r>
            <a:r>
              <a:rPr lang="en-US" baseline="-25000" dirty="0">
                <a:latin typeface="Palatino Linotype" panose="02040502050505030304" pitchFamily="18" charset="0"/>
              </a:rPr>
              <a:t>22</a:t>
            </a:r>
            <a:r>
              <a:rPr lang="en-US" dirty="0">
                <a:latin typeface="Palatino Linotype" panose="02040502050505030304" pitchFamily="18" charset="0"/>
              </a:rPr>
              <a:t>.</a:t>
            </a:r>
          </a:p>
        </p:txBody>
      </p:sp>
      <p:sp>
        <p:nvSpPr>
          <p:cNvPr id="6" name="Rectangle 5"/>
          <p:cNvSpPr/>
          <p:nvPr/>
        </p:nvSpPr>
        <p:spPr>
          <a:xfrm>
            <a:off x="467544" y="764704"/>
            <a:ext cx="8064896" cy="646331"/>
          </a:xfrm>
          <a:prstGeom prst="rect">
            <a:avLst/>
          </a:prstGeom>
        </p:spPr>
        <p:txBody>
          <a:bodyPr wrap="square">
            <a:spAutoFit/>
          </a:bodyPr>
          <a:lstStyle/>
          <a:p>
            <a:r>
              <a:rPr lang="en-US" b="1" dirty="0" err="1">
                <a:solidFill>
                  <a:srgbClr val="0000FF"/>
                </a:solidFill>
                <a:latin typeface="Palatino Linotype" panose="02040502050505030304" pitchFamily="18" charset="0"/>
              </a:rPr>
              <a:t>Câu</a:t>
            </a:r>
            <a:r>
              <a:rPr lang="en-US" b="1" dirty="0">
                <a:solidFill>
                  <a:srgbClr val="0000FF"/>
                </a:solidFill>
                <a:latin typeface="Palatino Linotype" panose="02040502050505030304" pitchFamily="18" charset="0"/>
              </a:rPr>
              <a:t> </a:t>
            </a:r>
            <a:r>
              <a:rPr lang="vi-VN" b="1" dirty="0">
                <a:solidFill>
                  <a:srgbClr val="0000FF"/>
                </a:solidFill>
                <a:latin typeface="Palatino Linotype" panose="02040502050505030304" pitchFamily="18" charset="0"/>
              </a:rPr>
              <a:t>16</a:t>
            </a:r>
            <a:r>
              <a:rPr lang="en-US" b="1" dirty="0">
                <a:solidFill>
                  <a:srgbClr val="0000FF"/>
                </a:solidFill>
                <a:latin typeface="Palatino Linotype" panose="02040502050505030304" pitchFamily="18" charset="0"/>
              </a:rPr>
              <a:t>. </a:t>
            </a:r>
            <a:r>
              <a:rPr lang="en-US" dirty="0">
                <a:latin typeface="Palatino Linotype" panose="02040502050505030304" pitchFamily="18" charset="0"/>
              </a:rPr>
              <a:t>Cho </a:t>
            </a:r>
            <a:r>
              <a:rPr lang="en-US" dirty="0" err="1">
                <a:latin typeface="Palatino Linotype" panose="02040502050505030304" pitchFamily="18" charset="0"/>
              </a:rPr>
              <a:t>ankan</a:t>
            </a:r>
            <a:r>
              <a:rPr lang="en-US" dirty="0">
                <a:latin typeface="Palatino Linotype" panose="02040502050505030304" pitchFamily="18" charset="0"/>
              </a:rPr>
              <a:t> A </a:t>
            </a:r>
            <a:r>
              <a:rPr lang="en-US" dirty="0" err="1">
                <a:latin typeface="Palatino Linotype" panose="02040502050505030304" pitchFamily="18" charset="0"/>
              </a:rPr>
              <a:t>có</a:t>
            </a:r>
            <a:r>
              <a:rPr lang="en-US" dirty="0">
                <a:latin typeface="Palatino Linotype" panose="02040502050505030304" pitchFamily="18" charset="0"/>
              </a:rPr>
              <a:t> </a:t>
            </a:r>
            <a:r>
              <a:rPr lang="en-US" dirty="0" err="1">
                <a:latin typeface="Palatino Linotype" panose="02040502050505030304" pitchFamily="18" charset="0"/>
              </a:rPr>
              <a:t>tên</a:t>
            </a:r>
            <a:r>
              <a:rPr lang="en-US" dirty="0">
                <a:latin typeface="Palatino Linotype" panose="02040502050505030304" pitchFamily="18" charset="0"/>
              </a:rPr>
              <a:t> </a:t>
            </a:r>
            <a:r>
              <a:rPr lang="en-US" dirty="0" err="1">
                <a:latin typeface="Palatino Linotype" panose="02040502050505030304" pitchFamily="18" charset="0"/>
              </a:rPr>
              <a:t>gọi</a:t>
            </a:r>
            <a:r>
              <a:rPr lang="en-US" dirty="0">
                <a:latin typeface="Palatino Linotype" panose="02040502050505030304" pitchFamily="18" charset="0"/>
              </a:rPr>
              <a:t>: 3-etyl-2,4-đimethylhexane. CTPT </a:t>
            </a:r>
            <a:r>
              <a:rPr lang="en-US" dirty="0" err="1">
                <a:latin typeface="Palatino Linotype" panose="02040502050505030304" pitchFamily="18" charset="0"/>
              </a:rPr>
              <a:t>của</a:t>
            </a:r>
            <a:r>
              <a:rPr lang="en-US" dirty="0">
                <a:latin typeface="Palatino Linotype" panose="02040502050505030304" pitchFamily="18" charset="0"/>
              </a:rPr>
              <a:t> A </a:t>
            </a:r>
            <a:r>
              <a:rPr lang="en-US" dirty="0" err="1">
                <a:latin typeface="Palatino Linotype" panose="02040502050505030304" pitchFamily="18" charset="0"/>
              </a:rPr>
              <a:t>là</a:t>
            </a:r>
            <a:endParaRPr lang="en-US" dirty="0">
              <a:latin typeface="Palatino Linotype" panose="02040502050505030304" pitchFamily="18" charset="0"/>
            </a:endParaRPr>
          </a:p>
          <a:p>
            <a:pPr algn="just"/>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A. </a:t>
            </a:r>
            <a:r>
              <a:rPr lang="en-US" dirty="0">
                <a:latin typeface="Palatino Linotype" panose="02040502050505030304" pitchFamily="18" charset="0"/>
              </a:rPr>
              <a:t>C</a:t>
            </a:r>
            <a:r>
              <a:rPr lang="en-US" baseline="-25000" dirty="0">
                <a:latin typeface="Palatino Linotype" panose="02040502050505030304" pitchFamily="18" charset="0"/>
              </a:rPr>
              <a:t>11</a:t>
            </a:r>
            <a:r>
              <a:rPr lang="en-US" dirty="0">
                <a:latin typeface="Palatino Linotype" panose="02040502050505030304" pitchFamily="18" charset="0"/>
              </a:rPr>
              <a:t>H</a:t>
            </a:r>
            <a:r>
              <a:rPr lang="en-US" baseline="-25000" dirty="0">
                <a:latin typeface="Palatino Linotype" panose="02040502050505030304" pitchFamily="18" charset="0"/>
              </a:rPr>
              <a:t>24</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B. </a:t>
            </a:r>
            <a:r>
              <a:rPr lang="en-US" dirty="0">
                <a:latin typeface="Palatino Linotype" panose="02040502050505030304" pitchFamily="18" charset="0"/>
              </a:rPr>
              <a:t>C</a:t>
            </a:r>
            <a:r>
              <a:rPr lang="en-US" baseline="-25000" dirty="0">
                <a:latin typeface="Palatino Linotype" panose="02040502050505030304" pitchFamily="18" charset="0"/>
              </a:rPr>
              <a:t>9</a:t>
            </a:r>
            <a:r>
              <a:rPr lang="en-US" dirty="0">
                <a:latin typeface="Palatino Linotype" panose="02040502050505030304" pitchFamily="18" charset="0"/>
              </a:rPr>
              <a:t>H</a:t>
            </a:r>
            <a:r>
              <a:rPr lang="en-US" baseline="-25000" dirty="0">
                <a:latin typeface="Palatino Linotype" panose="02040502050505030304" pitchFamily="18" charset="0"/>
              </a:rPr>
              <a:t>20</a:t>
            </a:r>
            <a:r>
              <a:rPr lang="en-US" dirty="0">
                <a:latin typeface="Palatino Linotype" panose="02040502050505030304" pitchFamily="18" charset="0"/>
              </a:rPr>
              <a:t>.</a:t>
            </a:r>
            <a:r>
              <a:rPr lang="en-US" b="1" dirty="0">
                <a:latin typeface="Palatino Linotype" panose="02040502050505030304" pitchFamily="18" charset="0"/>
              </a:rPr>
              <a:t>	</a:t>
            </a:r>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C. </a:t>
            </a:r>
            <a:r>
              <a:rPr lang="en-US" dirty="0">
                <a:latin typeface="Palatino Linotype" panose="02040502050505030304" pitchFamily="18" charset="0"/>
              </a:rPr>
              <a:t>C</a:t>
            </a:r>
            <a:r>
              <a:rPr lang="en-US" baseline="-25000" dirty="0">
                <a:latin typeface="Palatino Linotype" panose="02040502050505030304" pitchFamily="18" charset="0"/>
              </a:rPr>
              <a:t>8</a:t>
            </a:r>
            <a:r>
              <a:rPr lang="en-US" dirty="0">
                <a:latin typeface="Palatino Linotype" panose="02040502050505030304" pitchFamily="18" charset="0"/>
              </a:rPr>
              <a:t>H</a:t>
            </a:r>
            <a:r>
              <a:rPr lang="en-US" baseline="-25000" dirty="0">
                <a:latin typeface="Palatino Linotype" panose="02040502050505030304" pitchFamily="18" charset="0"/>
              </a:rPr>
              <a:t>18</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D. </a:t>
            </a:r>
            <a:r>
              <a:rPr lang="en-US" dirty="0">
                <a:latin typeface="Palatino Linotype" panose="02040502050505030304" pitchFamily="18" charset="0"/>
              </a:rPr>
              <a:t>C</a:t>
            </a:r>
            <a:r>
              <a:rPr lang="en-US" baseline="-25000" dirty="0">
                <a:latin typeface="Palatino Linotype" panose="02040502050505030304" pitchFamily="18" charset="0"/>
              </a:rPr>
              <a:t>10</a:t>
            </a:r>
            <a:r>
              <a:rPr lang="en-US" dirty="0">
                <a:latin typeface="Palatino Linotype" panose="02040502050505030304" pitchFamily="18" charset="0"/>
              </a:rPr>
              <a:t>H</a:t>
            </a:r>
            <a:r>
              <a:rPr lang="en-US" baseline="-25000" dirty="0">
                <a:latin typeface="Palatino Linotype" panose="02040502050505030304" pitchFamily="18" charset="0"/>
              </a:rPr>
              <a:t>22</a:t>
            </a:r>
            <a:r>
              <a:rPr lang="en-US" dirty="0">
                <a:latin typeface="Palatino Linotype" panose="02040502050505030304" pitchFamily="18" charset="0"/>
              </a:rPr>
              <a:t>.</a:t>
            </a:r>
          </a:p>
        </p:txBody>
      </p:sp>
      <p:sp>
        <p:nvSpPr>
          <p:cNvPr id="7" name="Rectangle 6"/>
          <p:cNvSpPr/>
          <p:nvPr/>
        </p:nvSpPr>
        <p:spPr>
          <a:xfrm>
            <a:off x="500386" y="1800985"/>
            <a:ext cx="8064896" cy="646331"/>
          </a:xfrm>
          <a:prstGeom prst="rect">
            <a:avLst/>
          </a:prstGeom>
        </p:spPr>
        <p:txBody>
          <a:bodyPr wrap="square">
            <a:spAutoFit/>
          </a:bodyPr>
          <a:lstStyle/>
          <a:p>
            <a:r>
              <a:rPr lang="en-US" b="1" dirty="0" err="1">
                <a:solidFill>
                  <a:srgbClr val="0000FF"/>
                </a:solidFill>
                <a:latin typeface="Palatino Linotype" panose="02040502050505030304" pitchFamily="18" charset="0"/>
              </a:rPr>
              <a:t>Câu</a:t>
            </a:r>
            <a:r>
              <a:rPr lang="en-US" b="1" dirty="0">
                <a:solidFill>
                  <a:srgbClr val="0000FF"/>
                </a:solidFill>
                <a:latin typeface="Palatino Linotype" panose="02040502050505030304" pitchFamily="18" charset="0"/>
              </a:rPr>
              <a:t> </a:t>
            </a:r>
            <a:r>
              <a:rPr lang="vi-VN" b="1" dirty="0">
                <a:solidFill>
                  <a:srgbClr val="0000FF"/>
                </a:solidFill>
                <a:latin typeface="Palatino Linotype" panose="02040502050505030304" pitchFamily="18" charset="0"/>
              </a:rPr>
              <a:t>17</a:t>
            </a:r>
            <a:r>
              <a:rPr lang="en-US" b="1" dirty="0">
                <a:solidFill>
                  <a:srgbClr val="0000FF"/>
                </a:solidFill>
                <a:latin typeface="Palatino Linotype" panose="02040502050505030304" pitchFamily="18" charset="0"/>
              </a:rPr>
              <a:t>. </a:t>
            </a:r>
            <a:r>
              <a:rPr lang="en-US" dirty="0">
                <a:latin typeface="Palatino Linotype" panose="02040502050505030304" pitchFamily="18" charset="0"/>
              </a:rPr>
              <a:t>Cho </a:t>
            </a:r>
            <a:r>
              <a:rPr lang="en-US" dirty="0" err="1">
                <a:latin typeface="Palatino Linotype" panose="02040502050505030304" pitchFamily="18" charset="0"/>
              </a:rPr>
              <a:t>ankan</a:t>
            </a:r>
            <a:r>
              <a:rPr lang="en-US" dirty="0">
                <a:latin typeface="Palatino Linotype" panose="02040502050505030304" pitchFamily="18" charset="0"/>
              </a:rPr>
              <a:t> A </a:t>
            </a:r>
            <a:r>
              <a:rPr lang="en-US" dirty="0" err="1">
                <a:latin typeface="Palatino Linotype" panose="02040502050505030304" pitchFamily="18" charset="0"/>
              </a:rPr>
              <a:t>có</a:t>
            </a:r>
            <a:r>
              <a:rPr lang="en-US" dirty="0">
                <a:latin typeface="Palatino Linotype" panose="02040502050505030304" pitchFamily="18" charset="0"/>
              </a:rPr>
              <a:t> </a:t>
            </a:r>
            <a:r>
              <a:rPr lang="en-US" dirty="0" err="1">
                <a:latin typeface="Palatino Linotype" panose="02040502050505030304" pitchFamily="18" charset="0"/>
              </a:rPr>
              <a:t>tên</a:t>
            </a:r>
            <a:r>
              <a:rPr lang="en-US" dirty="0">
                <a:latin typeface="Palatino Linotype" panose="02040502050505030304" pitchFamily="18" charset="0"/>
              </a:rPr>
              <a:t> </a:t>
            </a:r>
            <a:r>
              <a:rPr lang="en-US" dirty="0" err="1">
                <a:latin typeface="Palatino Linotype" panose="02040502050505030304" pitchFamily="18" charset="0"/>
              </a:rPr>
              <a:t>gọi</a:t>
            </a:r>
            <a:r>
              <a:rPr lang="en-US" dirty="0">
                <a:latin typeface="Palatino Linotype" panose="02040502050505030304" pitchFamily="18" charset="0"/>
              </a:rPr>
              <a:t>: 2,2,4-trimethylpentane. CTPT </a:t>
            </a:r>
            <a:r>
              <a:rPr lang="en-US" dirty="0" err="1">
                <a:latin typeface="Palatino Linotype" panose="02040502050505030304" pitchFamily="18" charset="0"/>
              </a:rPr>
              <a:t>của</a:t>
            </a:r>
            <a:r>
              <a:rPr lang="en-US" dirty="0">
                <a:latin typeface="Palatino Linotype" panose="02040502050505030304" pitchFamily="18" charset="0"/>
              </a:rPr>
              <a:t> A </a:t>
            </a:r>
            <a:r>
              <a:rPr lang="en-US" dirty="0" err="1">
                <a:latin typeface="Palatino Linotype" panose="02040502050505030304" pitchFamily="18" charset="0"/>
              </a:rPr>
              <a:t>là</a:t>
            </a:r>
            <a:endParaRPr lang="en-US" dirty="0">
              <a:latin typeface="Palatino Linotype" panose="02040502050505030304" pitchFamily="18" charset="0"/>
            </a:endParaRPr>
          </a:p>
          <a:p>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A. </a:t>
            </a:r>
            <a:r>
              <a:rPr lang="en-US" dirty="0">
                <a:latin typeface="Palatino Linotype" panose="02040502050505030304" pitchFamily="18" charset="0"/>
              </a:rPr>
              <a:t>C</a:t>
            </a:r>
            <a:r>
              <a:rPr lang="en-US" baseline="-25000" dirty="0">
                <a:latin typeface="Palatino Linotype" panose="02040502050505030304" pitchFamily="18" charset="0"/>
              </a:rPr>
              <a:t>11</a:t>
            </a:r>
            <a:r>
              <a:rPr lang="en-US" dirty="0">
                <a:latin typeface="Palatino Linotype" panose="02040502050505030304" pitchFamily="18" charset="0"/>
              </a:rPr>
              <a:t>H</a:t>
            </a:r>
            <a:r>
              <a:rPr lang="en-US" baseline="-25000" dirty="0">
                <a:latin typeface="Palatino Linotype" panose="02040502050505030304" pitchFamily="18" charset="0"/>
              </a:rPr>
              <a:t>24</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B. </a:t>
            </a:r>
            <a:r>
              <a:rPr lang="en-US" dirty="0">
                <a:latin typeface="Palatino Linotype" panose="02040502050505030304" pitchFamily="18" charset="0"/>
              </a:rPr>
              <a:t>C</a:t>
            </a:r>
            <a:r>
              <a:rPr lang="en-US" baseline="-25000" dirty="0">
                <a:latin typeface="Palatino Linotype" panose="02040502050505030304" pitchFamily="18" charset="0"/>
              </a:rPr>
              <a:t>9</a:t>
            </a:r>
            <a:r>
              <a:rPr lang="en-US" dirty="0">
                <a:latin typeface="Palatino Linotype" panose="02040502050505030304" pitchFamily="18" charset="0"/>
              </a:rPr>
              <a:t>H</a:t>
            </a:r>
            <a:r>
              <a:rPr lang="en-US" baseline="-25000" dirty="0">
                <a:latin typeface="Palatino Linotype" panose="02040502050505030304" pitchFamily="18" charset="0"/>
              </a:rPr>
              <a:t>20</a:t>
            </a:r>
            <a:r>
              <a:rPr lang="en-US" dirty="0">
                <a:latin typeface="Palatino Linotype" panose="02040502050505030304" pitchFamily="18" charset="0"/>
              </a:rPr>
              <a:t>.</a:t>
            </a:r>
            <a:r>
              <a:rPr lang="en-US" b="1" dirty="0">
                <a:latin typeface="Palatino Linotype" panose="02040502050505030304" pitchFamily="18" charset="0"/>
              </a:rPr>
              <a:t>	</a:t>
            </a:r>
            <a:r>
              <a:rPr lang="vi-VN" b="1" dirty="0">
                <a:latin typeface="Palatino Linotype" panose="02040502050505030304" pitchFamily="18" charset="0"/>
              </a:rPr>
              <a:t>	</a:t>
            </a:r>
            <a:r>
              <a:rPr lang="en-US" b="1" dirty="0">
                <a:solidFill>
                  <a:srgbClr val="0000FF"/>
                </a:solidFill>
                <a:latin typeface="Palatino Linotype" panose="02040502050505030304" pitchFamily="18" charset="0"/>
              </a:rPr>
              <a:t>C. </a:t>
            </a:r>
            <a:r>
              <a:rPr lang="en-US" dirty="0">
                <a:latin typeface="Palatino Linotype" panose="02040502050505030304" pitchFamily="18" charset="0"/>
              </a:rPr>
              <a:t>C</a:t>
            </a:r>
            <a:r>
              <a:rPr lang="en-US" baseline="-25000" dirty="0">
                <a:latin typeface="Palatino Linotype" panose="02040502050505030304" pitchFamily="18" charset="0"/>
              </a:rPr>
              <a:t>8</a:t>
            </a:r>
            <a:r>
              <a:rPr lang="en-US" dirty="0">
                <a:latin typeface="Palatino Linotype" panose="02040502050505030304" pitchFamily="18" charset="0"/>
              </a:rPr>
              <a:t>H</a:t>
            </a:r>
            <a:r>
              <a:rPr lang="en-US" baseline="-25000" dirty="0">
                <a:latin typeface="Palatino Linotype" panose="02040502050505030304" pitchFamily="18" charset="0"/>
              </a:rPr>
              <a:t>18</a:t>
            </a:r>
            <a:r>
              <a:rPr lang="en-US" dirty="0">
                <a:latin typeface="Palatino Linotype" panose="02040502050505030304" pitchFamily="18" charset="0"/>
              </a:rPr>
              <a:t>.</a:t>
            </a:r>
            <a:r>
              <a:rPr lang="en-US" b="1" dirty="0">
                <a:latin typeface="Palatino Linotype" panose="02040502050505030304" pitchFamily="18" charset="0"/>
              </a:rPr>
              <a:t>	</a:t>
            </a:r>
            <a:r>
              <a:rPr lang="en-US" b="1" dirty="0">
                <a:solidFill>
                  <a:srgbClr val="0000FF"/>
                </a:solidFill>
                <a:latin typeface="Palatino Linotype" panose="02040502050505030304" pitchFamily="18" charset="0"/>
              </a:rPr>
              <a:t>D. </a:t>
            </a:r>
            <a:r>
              <a:rPr lang="en-US" dirty="0">
                <a:latin typeface="Palatino Linotype" panose="02040502050505030304" pitchFamily="18" charset="0"/>
              </a:rPr>
              <a:t>C</a:t>
            </a:r>
            <a:r>
              <a:rPr lang="en-US" baseline="-25000" dirty="0">
                <a:latin typeface="Palatino Linotype" panose="02040502050505030304" pitchFamily="18" charset="0"/>
              </a:rPr>
              <a:t>10</a:t>
            </a:r>
            <a:r>
              <a:rPr lang="en-US" dirty="0">
                <a:latin typeface="Palatino Linotype" panose="02040502050505030304" pitchFamily="18" charset="0"/>
              </a:rPr>
              <a:t>H</a:t>
            </a:r>
            <a:r>
              <a:rPr lang="en-US" baseline="-25000" dirty="0">
                <a:latin typeface="Palatino Linotype" panose="02040502050505030304" pitchFamily="18" charset="0"/>
              </a:rPr>
              <a:t>22</a:t>
            </a:r>
            <a:r>
              <a:rPr lang="en-US" dirty="0">
                <a:latin typeface="Palatino Linotype" panose="02040502050505030304" pitchFamily="18" charset="0"/>
              </a:rPr>
              <a:t>.</a:t>
            </a:r>
          </a:p>
        </p:txBody>
      </p:sp>
      <p:sp>
        <p:nvSpPr>
          <p:cNvPr id="8" name="Rectangle 7"/>
          <p:cNvSpPr/>
          <p:nvPr/>
        </p:nvSpPr>
        <p:spPr>
          <a:xfrm>
            <a:off x="503547" y="3933056"/>
            <a:ext cx="7992889" cy="646331"/>
          </a:xfrm>
          <a:prstGeom prst="rect">
            <a:avLst/>
          </a:prstGeom>
        </p:spPr>
        <p:txBody>
          <a:bodyPr wrap="square">
            <a:spAutoFit/>
          </a:bodyPr>
          <a:lstStyle/>
          <a:p>
            <a:r>
              <a:rPr lang="en-US" b="1" dirty="0" err="1">
                <a:solidFill>
                  <a:srgbClr val="0000FF"/>
                </a:solidFill>
                <a:latin typeface="Palatino Linotype" panose="02040502050505030304" pitchFamily="18" charset="0"/>
              </a:rPr>
              <a:t>Câu</a:t>
            </a:r>
            <a:r>
              <a:rPr lang="en-US" b="1" dirty="0">
                <a:solidFill>
                  <a:srgbClr val="0000FF"/>
                </a:solidFill>
                <a:latin typeface="Palatino Linotype" panose="02040502050505030304" pitchFamily="18" charset="0"/>
              </a:rPr>
              <a:t> </a:t>
            </a:r>
            <a:r>
              <a:rPr lang="vi-VN" b="1" dirty="0">
                <a:solidFill>
                  <a:srgbClr val="0000FF"/>
                </a:solidFill>
                <a:latin typeface="Palatino Linotype" panose="02040502050505030304" pitchFamily="18" charset="0"/>
              </a:rPr>
              <a:t>19</a:t>
            </a:r>
            <a:r>
              <a:rPr lang="en-US" b="1" dirty="0">
                <a:solidFill>
                  <a:srgbClr val="0000FF"/>
                </a:solidFill>
                <a:latin typeface="Palatino Linotype" panose="02040502050505030304" pitchFamily="18" charset="0"/>
              </a:rPr>
              <a:t>.</a:t>
            </a:r>
            <a:r>
              <a:rPr lang="en-US" b="1" dirty="0">
                <a:latin typeface="Palatino Linotype" panose="02040502050505030304" pitchFamily="18" charset="0"/>
              </a:rPr>
              <a:t>	</a:t>
            </a:r>
            <a:r>
              <a:rPr lang="de-DE" dirty="0">
                <a:latin typeface="Palatino Linotype" panose="02040502050505030304" pitchFamily="18" charset="0"/>
              </a:rPr>
              <a:t>Số </a:t>
            </a:r>
            <a:r>
              <a:rPr lang="en-US" dirty="0" err="1">
                <a:latin typeface="Palatino Linotype" panose="02040502050505030304" pitchFamily="18" charset="0"/>
              </a:rPr>
              <a:t>nguyên</a:t>
            </a:r>
            <a:r>
              <a:rPr lang="en-US" dirty="0">
                <a:latin typeface="Palatino Linotype" panose="02040502050505030304" pitchFamily="18" charset="0"/>
              </a:rPr>
              <a:t> </a:t>
            </a:r>
            <a:r>
              <a:rPr lang="en-US" dirty="0" err="1">
                <a:latin typeface="Palatino Linotype" panose="02040502050505030304" pitchFamily="18" charset="0"/>
              </a:rPr>
              <a:t>tử</a:t>
            </a:r>
            <a:r>
              <a:rPr lang="en-US" dirty="0">
                <a:latin typeface="Palatino Linotype" panose="02040502050505030304" pitchFamily="18" charset="0"/>
              </a:rPr>
              <a:t> C </a:t>
            </a:r>
            <a:r>
              <a:rPr lang="en-US" dirty="0" err="1">
                <a:latin typeface="Palatino Linotype" panose="02040502050505030304" pitchFamily="18" charset="0"/>
              </a:rPr>
              <a:t>và</a:t>
            </a:r>
            <a:r>
              <a:rPr lang="en-US" dirty="0">
                <a:latin typeface="Palatino Linotype" panose="02040502050505030304" pitchFamily="18" charset="0"/>
              </a:rPr>
              <a:t> H </a:t>
            </a:r>
            <a:r>
              <a:rPr lang="en-US" dirty="0" err="1">
                <a:latin typeface="Palatino Linotype" panose="02040502050505030304" pitchFamily="18" charset="0"/>
              </a:rPr>
              <a:t>có</a:t>
            </a:r>
            <a:r>
              <a:rPr lang="en-US" dirty="0">
                <a:latin typeface="Palatino Linotype" panose="02040502050505030304" pitchFamily="18" charset="0"/>
              </a:rPr>
              <a:t> </a:t>
            </a:r>
            <a:r>
              <a:rPr lang="en-US" dirty="0" err="1">
                <a:latin typeface="Palatino Linotype" panose="02040502050505030304" pitchFamily="18" charset="0"/>
              </a:rPr>
              <a:t>trong</a:t>
            </a:r>
            <a:r>
              <a:rPr lang="en-US" dirty="0">
                <a:latin typeface="Palatino Linotype" panose="02040502050505030304" pitchFamily="18" charset="0"/>
              </a:rPr>
              <a:t> </a:t>
            </a:r>
            <a:r>
              <a:rPr lang="en-US" dirty="0" err="1">
                <a:latin typeface="Palatino Linotype" panose="02040502050505030304" pitchFamily="18" charset="0"/>
              </a:rPr>
              <a:t>hợp</a:t>
            </a:r>
            <a:r>
              <a:rPr lang="en-US" dirty="0">
                <a:latin typeface="Palatino Linotype" panose="02040502050505030304" pitchFamily="18" charset="0"/>
              </a:rPr>
              <a:t> </a:t>
            </a:r>
            <a:r>
              <a:rPr lang="en-US" dirty="0" err="1">
                <a:latin typeface="Palatino Linotype" panose="02040502050505030304" pitchFamily="18" charset="0"/>
              </a:rPr>
              <a:t>chất</a:t>
            </a:r>
            <a:r>
              <a:rPr lang="en-US" dirty="0">
                <a:latin typeface="Palatino Linotype" panose="02040502050505030304" pitchFamily="18" charset="0"/>
              </a:rPr>
              <a:t> 2,2,3,3-tetramethylbutane </a:t>
            </a:r>
            <a:r>
              <a:rPr lang="en-US" dirty="0" err="1">
                <a:latin typeface="Palatino Linotype" panose="02040502050505030304" pitchFamily="18" charset="0"/>
              </a:rPr>
              <a:t>là</a:t>
            </a:r>
            <a:endParaRPr lang="en-US" dirty="0">
              <a:latin typeface="Palatino Linotype" panose="02040502050505030304" pitchFamily="18" charset="0"/>
            </a:endParaRPr>
          </a:p>
          <a:p>
            <a:r>
              <a:rPr lang="vi-VN" b="1" dirty="0">
                <a:latin typeface="Palatino Linotype" panose="02040502050505030304" pitchFamily="18" charset="0"/>
              </a:rPr>
              <a:t>	</a:t>
            </a:r>
            <a:r>
              <a:rPr lang="pt-BR" b="1" dirty="0">
                <a:solidFill>
                  <a:srgbClr val="0000FF"/>
                </a:solidFill>
                <a:latin typeface="Palatino Linotype" panose="02040502050505030304" pitchFamily="18" charset="0"/>
              </a:rPr>
              <a:t>A. </a:t>
            </a:r>
            <a:r>
              <a:rPr lang="pt-BR" dirty="0">
                <a:latin typeface="Palatino Linotype" panose="02040502050505030304" pitchFamily="18" charset="0"/>
              </a:rPr>
              <a:t>8C,16H.</a:t>
            </a:r>
            <a:r>
              <a:rPr lang="pt-BR" b="1" dirty="0">
                <a:latin typeface="Palatino Linotype" panose="02040502050505030304" pitchFamily="18" charset="0"/>
              </a:rPr>
              <a:t>	</a:t>
            </a:r>
            <a:r>
              <a:rPr lang="pt-BR" b="1" dirty="0">
                <a:solidFill>
                  <a:srgbClr val="0000FF"/>
                </a:solidFill>
                <a:latin typeface="Palatino Linotype" panose="02040502050505030304" pitchFamily="18" charset="0"/>
              </a:rPr>
              <a:t>B. </a:t>
            </a:r>
            <a:r>
              <a:rPr lang="pt-BR" dirty="0">
                <a:latin typeface="Palatino Linotype" panose="02040502050505030304" pitchFamily="18" charset="0"/>
              </a:rPr>
              <a:t>8C,14H.</a:t>
            </a:r>
            <a:r>
              <a:rPr lang="pt-BR" b="1" dirty="0">
                <a:latin typeface="Palatino Linotype" panose="02040502050505030304" pitchFamily="18" charset="0"/>
              </a:rPr>
              <a:t>	</a:t>
            </a:r>
            <a:r>
              <a:rPr lang="pt-BR" b="1" dirty="0">
                <a:solidFill>
                  <a:srgbClr val="0000FF"/>
                </a:solidFill>
                <a:latin typeface="Palatino Linotype" panose="02040502050505030304" pitchFamily="18" charset="0"/>
              </a:rPr>
              <a:t>C. </a:t>
            </a:r>
            <a:r>
              <a:rPr lang="pt-BR" dirty="0">
                <a:latin typeface="Palatino Linotype" panose="02040502050505030304" pitchFamily="18" charset="0"/>
              </a:rPr>
              <a:t>6C, 12H.</a:t>
            </a:r>
            <a:r>
              <a:rPr lang="pt-BR" b="1" dirty="0">
                <a:latin typeface="Palatino Linotype" panose="02040502050505030304" pitchFamily="18" charset="0"/>
              </a:rPr>
              <a:t>	</a:t>
            </a:r>
            <a:r>
              <a:rPr lang="pt-BR" b="1" dirty="0">
                <a:solidFill>
                  <a:srgbClr val="0000FF"/>
                </a:solidFill>
                <a:latin typeface="Palatino Linotype" panose="02040502050505030304" pitchFamily="18" charset="0"/>
              </a:rPr>
              <a:t>D. </a:t>
            </a:r>
            <a:r>
              <a:rPr lang="pt-BR" dirty="0">
                <a:latin typeface="Palatino Linotype" panose="02040502050505030304" pitchFamily="18" charset="0"/>
              </a:rPr>
              <a:t>8C,18H.</a:t>
            </a:r>
            <a:endParaRPr lang="en-US" dirty="0">
              <a:latin typeface="Palatino Linotype" panose="02040502050505030304" pitchFamily="18" charset="0"/>
            </a:endParaRPr>
          </a:p>
        </p:txBody>
      </p:sp>
      <p:sp>
        <p:nvSpPr>
          <p:cNvPr id="9" name="Rectangle 8"/>
          <p:cNvSpPr/>
          <p:nvPr/>
        </p:nvSpPr>
        <p:spPr>
          <a:xfrm>
            <a:off x="505311" y="1431856"/>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D</a:t>
            </a:r>
            <a:endParaRPr lang="en-US">
              <a:solidFill>
                <a:srgbClr val="C00000"/>
              </a:solidFill>
            </a:endParaRPr>
          </a:p>
        </p:txBody>
      </p:sp>
      <p:sp>
        <p:nvSpPr>
          <p:cNvPr id="10" name="Rectangle 9"/>
          <p:cNvSpPr/>
          <p:nvPr/>
        </p:nvSpPr>
        <p:spPr>
          <a:xfrm>
            <a:off x="572665" y="2492896"/>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11" name="Rectangle 10"/>
          <p:cNvSpPr/>
          <p:nvPr/>
        </p:nvSpPr>
        <p:spPr>
          <a:xfrm>
            <a:off x="551488" y="3635061"/>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12" name="Rectangle 11"/>
          <p:cNvSpPr/>
          <p:nvPr/>
        </p:nvSpPr>
        <p:spPr>
          <a:xfrm>
            <a:off x="614958" y="4579387"/>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D</a:t>
            </a:r>
            <a:endParaRPr lang="en-US">
              <a:solidFill>
                <a:srgbClr val="C00000"/>
              </a:solidFill>
            </a:endParaRPr>
          </a:p>
        </p:txBody>
      </p:sp>
      <p:sp>
        <p:nvSpPr>
          <p:cNvPr id="13" name="Rectangle 12"/>
          <p:cNvSpPr/>
          <p:nvPr/>
        </p:nvSpPr>
        <p:spPr>
          <a:xfrm>
            <a:off x="539551" y="4967859"/>
            <a:ext cx="7956885" cy="923330"/>
          </a:xfrm>
          <a:prstGeom prst="rect">
            <a:avLst/>
          </a:prstGeom>
        </p:spPr>
        <p:txBody>
          <a:bodyPr wrap="square">
            <a:spAutoFit/>
          </a:bodyPr>
          <a:lstStyle/>
          <a:p>
            <a:r>
              <a:rPr lang="en-US" b="1">
                <a:solidFill>
                  <a:srgbClr val="0000FF"/>
                </a:solidFill>
                <a:latin typeface="Palatino Linotype" panose="02040502050505030304" pitchFamily="18" charset="0"/>
              </a:rPr>
              <a:t>Câu </a:t>
            </a:r>
            <a:r>
              <a:rPr lang="vi-VN" b="1">
                <a:solidFill>
                  <a:srgbClr val="0000FF"/>
                </a:solidFill>
                <a:latin typeface="Palatino Linotype" panose="02040502050505030304" pitchFamily="18" charset="0"/>
              </a:rPr>
              <a:t>20</a:t>
            </a:r>
            <a:r>
              <a:rPr lang="en-US" b="1">
                <a:solidFill>
                  <a:srgbClr val="0000FF"/>
                </a:solidFill>
                <a:latin typeface="Palatino Linotype" panose="02040502050505030304" pitchFamily="18" charset="0"/>
              </a:rPr>
              <a:t>. </a:t>
            </a:r>
            <a:r>
              <a:rPr lang="en-US">
                <a:latin typeface="Palatino Linotype" panose="02040502050505030304" pitchFamily="18" charset="0"/>
              </a:rPr>
              <a:t>Có bao nhiêu đồng phân cấu tạo có công thức phân tử là C</a:t>
            </a:r>
            <a:r>
              <a:rPr lang="en-US" baseline="-25000">
                <a:latin typeface="Palatino Linotype" panose="02040502050505030304" pitchFamily="18" charset="0"/>
              </a:rPr>
              <a:t>5</a:t>
            </a:r>
            <a:r>
              <a:rPr lang="en-US">
                <a:latin typeface="Palatino Linotype" panose="02040502050505030304" pitchFamily="18" charset="0"/>
              </a:rPr>
              <a:t>H</a:t>
            </a:r>
            <a:r>
              <a:rPr lang="en-US" baseline="-25000">
                <a:latin typeface="Palatino Linotype" panose="02040502050505030304" pitchFamily="18" charset="0"/>
              </a:rPr>
              <a:t>12</a:t>
            </a:r>
            <a:r>
              <a:rPr lang="en-US">
                <a:latin typeface="Palatino Linotype" panose="02040502050505030304" pitchFamily="18" charset="0"/>
              </a:rPr>
              <a:t>?</a:t>
            </a:r>
          </a:p>
          <a:p>
            <a:r>
              <a:rPr lang="vi-VN" b="1">
                <a:solidFill>
                  <a:srgbClr val="0000FF"/>
                </a:solidFill>
                <a:latin typeface="Palatino Linotype" panose="02040502050505030304" pitchFamily="18" charset="0"/>
              </a:rPr>
              <a:t>	</a:t>
            </a:r>
            <a:r>
              <a:rPr lang="pt-BR" b="1">
                <a:solidFill>
                  <a:srgbClr val="0000FF"/>
                </a:solidFill>
                <a:latin typeface="Palatino Linotype" panose="02040502050505030304" pitchFamily="18" charset="0"/>
              </a:rPr>
              <a:t>A. </a:t>
            </a:r>
            <a:r>
              <a:rPr lang="en-US">
                <a:latin typeface="Palatino Linotype" panose="02040502050505030304" pitchFamily="18" charset="0"/>
              </a:rPr>
              <a:t>3 đồng phân.</a:t>
            </a:r>
            <a:r>
              <a:rPr lang="pt-BR" b="1">
                <a:latin typeface="Palatino Linotype" panose="02040502050505030304" pitchFamily="18" charset="0"/>
              </a:rPr>
              <a:t>	</a:t>
            </a:r>
            <a:r>
              <a:rPr lang="vi-VN" b="1">
                <a:latin typeface="Palatino Linotype" panose="02040502050505030304" pitchFamily="18" charset="0"/>
              </a:rPr>
              <a:t>		</a:t>
            </a:r>
            <a:r>
              <a:rPr lang="pt-BR" b="1">
                <a:solidFill>
                  <a:srgbClr val="0000FF"/>
                </a:solidFill>
                <a:latin typeface="Palatino Linotype" panose="02040502050505030304" pitchFamily="18" charset="0"/>
              </a:rPr>
              <a:t>B. </a:t>
            </a:r>
            <a:r>
              <a:rPr lang="en-US">
                <a:latin typeface="Palatino Linotype" panose="02040502050505030304" pitchFamily="18" charset="0"/>
              </a:rPr>
              <a:t>4 đồng phân.</a:t>
            </a:r>
            <a:endParaRPr lang="vi-VN">
              <a:latin typeface="Palatino Linotype" panose="02040502050505030304" pitchFamily="18" charset="0"/>
            </a:endParaRPr>
          </a:p>
          <a:p>
            <a:r>
              <a:rPr lang="pt-BR" b="1">
                <a:latin typeface="Palatino Linotype" panose="02040502050505030304" pitchFamily="18" charset="0"/>
              </a:rPr>
              <a:t>	</a:t>
            </a:r>
            <a:r>
              <a:rPr lang="pt-BR" b="1">
                <a:solidFill>
                  <a:srgbClr val="0000FF"/>
                </a:solidFill>
                <a:latin typeface="Palatino Linotype" panose="02040502050505030304" pitchFamily="18" charset="0"/>
              </a:rPr>
              <a:t>C. </a:t>
            </a:r>
            <a:r>
              <a:rPr lang="en-US">
                <a:latin typeface="Palatino Linotype" panose="02040502050505030304" pitchFamily="18" charset="0"/>
              </a:rPr>
              <a:t>5 đồng phân.</a:t>
            </a:r>
            <a:r>
              <a:rPr lang="pt-BR" b="1">
                <a:latin typeface="Palatino Linotype" panose="02040502050505030304" pitchFamily="18" charset="0"/>
              </a:rPr>
              <a:t>	</a:t>
            </a:r>
            <a:r>
              <a:rPr lang="vi-VN" b="1">
                <a:latin typeface="Palatino Linotype" panose="02040502050505030304" pitchFamily="18" charset="0"/>
              </a:rPr>
              <a:t>		</a:t>
            </a:r>
            <a:r>
              <a:rPr lang="pt-BR" b="1">
                <a:solidFill>
                  <a:srgbClr val="0000FF"/>
                </a:solidFill>
                <a:latin typeface="Palatino Linotype" panose="02040502050505030304" pitchFamily="18" charset="0"/>
              </a:rPr>
              <a:t>D. </a:t>
            </a:r>
            <a:r>
              <a:rPr lang="en-US">
                <a:latin typeface="Palatino Linotype" panose="02040502050505030304" pitchFamily="18" charset="0"/>
              </a:rPr>
              <a:t>6 đồng phân</a:t>
            </a:r>
            <a:r>
              <a:rPr lang="pt-BR">
                <a:latin typeface="Palatino Linotype" panose="02040502050505030304" pitchFamily="18" charset="0"/>
              </a:rPr>
              <a:t>.</a:t>
            </a:r>
            <a:endParaRPr lang="en-US">
              <a:latin typeface="Palatino Linotype" panose="02040502050505030304" pitchFamily="18" charset="0"/>
            </a:endParaRPr>
          </a:p>
        </p:txBody>
      </p:sp>
      <p:sp>
        <p:nvSpPr>
          <p:cNvPr id="14" name="Rectangle 13"/>
          <p:cNvSpPr/>
          <p:nvPr/>
        </p:nvSpPr>
        <p:spPr>
          <a:xfrm>
            <a:off x="566985" y="5891189"/>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A</a:t>
            </a:r>
            <a:endParaRPr lang="en-US">
              <a:solidFill>
                <a:srgbClr val="C00000"/>
              </a:solidFill>
            </a:endParaRPr>
          </a:p>
        </p:txBody>
      </p:sp>
      <p:sp>
        <p:nvSpPr>
          <p:cNvPr id="2" name="Date Placeholder 1"/>
          <p:cNvSpPr>
            <a:spLocks noGrp="1"/>
          </p:cNvSpPr>
          <p:nvPr>
            <p:ph type="dt" sz="half" idx="10"/>
          </p:nvPr>
        </p:nvSpPr>
        <p:spPr/>
        <p:txBody>
          <a:bodyPr/>
          <a:lstStyle/>
          <a:p>
            <a:fld id="{49327CBC-B611-4971-B656-C2449AE91739}"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21</a:t>
            </a:fld>
            <a:endParaRPr lang="en-US"/>
          </a:p>
        </p:txBody>
      </p:sp>
    </p:spTree>
    <p:extLst>
      <p:ext uri="{BB962C8B-B14F-4D97-AF65-F5344CB8AC3E}">
        <p14:creationId xmlns:p14="http://schemas.microsoft.com/office/powerpoint/2010/main" val="276359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 calcmode="lin" valueType="num">
                                      <p:cBhvr>
                                        <p:cTn id="14" dur="1000" fill="hold"/>
                                        <p:tgtEl>
                                          <p:spTgt spid="9"/>
                                        </p:tgtEl>
                                        <p:attrNameLst>
                                          <p:attrName>style.rotation</p:attrName>
                                        </p:attrNameLst>
                                      </p:cBhvr>
                                      <p:tavLst>
                                        <p:tav tm="0">
                                          <p:val>
                                            <p:fltVal val="90"/>
                                          </p:val>
                                        </p:tav>
                                        <p:tav tm="100000">
                                          <p:val>
                                            <p:fltVal val="0"/>
                                          </p:val>
                                        </p:tav>
                                      </p:tavLst>
                                    </p:anim>
                                    <p:animEffect transition="in" filter="fade">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000" fill="hold"/>
                                        <p:tgtEl>
                                          <p:spTgt spid="10"/>
                                        </p:tgtEl>
                                        <p:attrNameLst>
                                          <p:attrName>ppt_w</p:attrName>
                                        </p:attrNameLst>
                                      </p:cBhvr>
                                      <p:tavLst>
                                        <p:tav tm="0">
                                          <p:val>
                                            <p:fltVal val="0"/>
                                          </p:val>
                                        </p:tav>
                                        <p:tav tm="100000">
                                          <p:val>
                                            <p:strVal val="#ppt_w"/>
                                          </p:val>
                                        </p:tav>
                                      </p:tavLst>
                                    </p:anim>
                                    <p:anim calcmode="lin" valueType="num">
                                      <p:cBhvr>
                                        <p:cTn id="26" dur="1000" fill="hold"/>
                                        <p:tgtEl>
                                          <p:spTgt spid="10"/>
                                        </p:tgtEl>
                                        <p:attrNameLst>
                                          <p:attrName>ppt_h</p:attrName>
                                        </p:attrNameLst>
                                      </p:cBhvr>
                                      <p:tavLst>
                                        <p:tav tm="0">
                                          <p:val>
                                            <p:fltVal val="0"/>
                                          </p:val>
                                        </p:tav>
                                        <p:tav tm="100000">
                                          <p:val>
                                            <p:strVal val="#ppt_h"/>
                                          </p:val>
                                        </p:tav>
                                      </p:tavLst>
                                    </p:anim>
                                    <p:anim calcmode="lin" valueType="num">
                                      <p:cBhvr>
                                        <p:cTn id="27" dur="1000" fill="hold"/>
                                        <p:tgtEl>
                                          <p:spTgt spid="10"/>
                                        </p:tgtEl>
                                        <p:attrNameLst>
                                          <p:attrName>style.rotation</p:attrName>
                                        </p:attrNameLst>
                                      </p:cBhvr>
                                      <p:tavLst>
                                        <p:tav tm="0">
                                          <p:val>
                                            <p:fltVal val="90"/>
                                          </p:val>
                                        </p:tav>
                                        <p:tav tm="100000">
                                          <p:val>
                                            <p:fltVal val="0"/>
                                          </p:val>
                                        </p:tav>
                                      </p:tavLst>
                                    </p:anim>
                                    <p:animEffect transition="in" filter="fade">
                                      <p:cBhvr>
                                        <p:cTn id="28" dur="1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randombar(horizontal)">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randombar(horizontal)">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1000" fill="hold"/>
                                        <p:tgtEl>
                                          <p:spTgt spid="12"/>
                                        </p:tgtEl>
                                        <p:attrNameLst>
                                          <p:attrName>ppt_w</p:attrName>
                                        </p:attrNameLst>
                                      </p:cBhvr>
                                      <p:tavLst>
                                        <p:tav tm="0">
                                          <p:val>
                                            <p:fltVal val="0"/>
                                          </p:val>
                                        </p:tav>
                                        <p:tav tm="100000">
                                          <p:val>
                                            <p:strVal val="#ppt_w"/>
                                          </p:val>
                                        </p:tav>
                                      </p:tavLst>
                                    </p:anim>
                                    <p:anim calcmode="lin" valueType="num">
                                      <p:cBhvr>
                                        <p:cTn id="52" dur="1000" fill="hold"/>
                                        <p:tgtEl>
                                          <p:spTgt spid="12"/>
                                        </p:tgtEl>
                                        <p:attrNameLst>
                                          <p:attrName>ppt_h</p:attrName>
                                        </p:attrNameLst>
                                      </p:cBhvr>
                                      <p:tavLst>
                                        <p:tav tm="0">
                                          <p:val>
                                            <p:fltVal val="0"/>
                                          </p:val>
                                        </p:tav>
                                        <p:tav tm="100000">
                                          <p:val>
                                            <p:strVal val="#ppt_h"/>
                                          </p:val>
                                        </p:tav>
                                      </p:tavLst>
                                    </p:anim>
                                    <p:anim calcmode="lin" valueType="num">
                                      <p:cBhvr>
                                        <p:cTn id="53" dur="1000" fill="hold"/>
                                        <p:tgtEl>
                                          <p:spTgt spid="12"/>
                                        </p:tgtEl>
                                        <p:attrNameLst>
                                          <p:attrName>style.rotation</p:attrName>
                                        </p:attrNameLst>
                                      </p:cBhvr>
                                      <p:tavLst>
                                        <p:tav tm="0">
                                          <p:val>
                                            <p:fltVal val="90"/>
                                          </p:val>
                                        </p:tav>
                                        <p:tav tm="100000">
                                          <p:val>
                                            <p:fltVal val="0"/>
                                          </p:val>
                                        </p:tav>
                                      </p:tavLst>
                                    </p:anim>
                                    <p:animEffect transition="in" filter="fade">
                                      <p:cBhvr>
                                        <p:cTn id="54" dur="10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randombar(horizontal)">
                                      <p:cBhvr>
                                        <p:cTn id="59" dur="500"/>
                                        <p:tgtEl>
                                          <p:spTgt spid="13"/>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grpId="0" nodeType="click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1000" fill="hold"/>
                                        <p:tgtEl>
                                          <p:spTgt spid="14"/>
                                        </p:tgtEl>
                                        <p:attrNameLst>
                                          <p:attrName>ppt_w</p:attrName>
                                        </p:attrNameLst>
                                      </p:cBhvr>
                                      <p:tavLst>
                                        <p:tav tm="0">
                                          <p:val>
                                            <p:fltVal val="0"/>
                                          </p:val>
                                        </p:tav>
                                        <p:tav tm="100000">
                                          <p:val>
                                            <p:strVal val="#ppt_w"/>
                                          </p:val>
                                        </p:tav>
                                      </p:tavLst>
                                    </p:anim>
                                    <p:anim calcmode="lin" valueType="num">
                                      <p:cBhvr>
                                        <p:cTn id="65" dur="1000" fill="hold"/>
                                        <p:tgtEl>
                                          <p:spTgt spid="14"/>
                                        </p:tgtEl>
                                        <p:attrNameLst>
                                          <p:attrName>ppt_h</p:attrName>
                                        </p:attrNameLst>
                                      </p:cBhvr>
                                      <p:tavLst>
                                        <p:tav tm="0">
                                          <p:val>
                                            <p:fltVal val="0"/>
                                          </p:val>
                                        </p:tav>
                                        <p:tav tm="100000">
                                          <p:val>
                                            <p:strVal val="#ppt_h"/>
                                          </p:val>
                                        </p:tav>
                                      </p:tavLst>
                                    </p:anim>
                                    <p:anim calcmode="lin" valueType="num">
                                      <p:cBhvr>
                                        <p:cTn id="66" dur="1000" fill="hold"/>
                                        <p:tgtEl>
                                          <p:spTgt spid="14"/>
                                        </p:tgtEl>
                                        <p:attrNameLst>
                                          <p:attrName>style.rotation</p:attrName>
                                        </p:attrNameLst>
                                      </p:cBhvr>
                                      <p:tavLst>
                                        <p:tav tm="0">
                                          <p:val>
                                            <p:fltVal val="90"/>
                                          </p:val>
                                        </p:tav>
                                        <p:tav tm="100000">
                                          <p:val>
                                            <p:fltVal val="0"/>
                                          </p:val>
                                        </p:tav>
                                      </p:tavLst>
                                    </p:anim>
                                    <p:animEffect transition="in" filter="fade">
                                      <p:cBhvr>
                                        <p:cTn id="6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439366" y="692696"/>
            <a:ext cx="8136904" cy="1015663"/>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a:t>
            </a:r>
            <a:r>
              <a:rPr lang="vi-VN" sz="2000" b="1" dirty="0">
                <a:solidFill>
                  <a:srgbClr val="0000FF"/>
                </a:solidFill>
                <a:latin typeface="Palatino Linotype" panose="02040502050505030304" pitchFamily="18" charset="0"/>
              </a:rPr>
              <a:t>21</a:t>
            </a:r>
            <a:r>
              <a:rPr lang="en-US" sz="2000" b="1" dirty="0">
                <a:solidFill>
                  <a:srgbClr val="0000FF"/>
                </a:solidFill>
                <a:latin typeface="Palatino Linotype" panose="02040502050505030304" pitchFamily="18" charset="0"/>
              </a:rPr>
              <a:t>. </a:t>
            </a:r>
            <a:r>
              <a:rPr lang="pt-BR" sz="2000" dirty="0">
                <a:latin typeface="Palatino Linotype" panose="02040502050505030304" pitchFamily="18" charset="0"/>
              </a:rPr>
              <a:t>Chiếu sáng hỗn hợp met</a:t>
            </a:r>
            <a:r>
              <a:rPr lang="vi-VN" sz="2000" dirty="0">
                <a:latin typeface="Palatino Linotype" panose="02040502050505030304" pitchFamily="18" charset="0"/>
              </a:rPr>
              <a:t>h</a:t>
            </a:r>
            <a:r>
              <a:rPr lang="pt-BR" sz="2000" dirty="0">
                <a:latin typeface="Palatino Linotype" panose="02040502050505030304" pitchFamily="18" charset="0"/>
              </a:rPr>
              <a:t>an</a:t>
            </a:r>
            <a:r>
              <a:rPr lang="vi-VN" sz="2000" dirty="0">
                <a:latin typeface="Palatino Linotype" panose="02040502050505030304" pitchFamily="18" charset="0"/>
              </a:rPr>
              <a:t>e</a:t>
            </a:r>
            <a:r>
              <a:rPr lang="pt-BR" sz="2000" dirty="0">
                <a:latin typeface="Palatino Linotype" panose="02040502050505030304" pitchFamily="18" charset="0"/>
              </a:rPr>
              <a:t> và c</a:t>
            </a:r>
            <a:r>
              <a:rPr lang="vi-VN" sz="2000" dirty="0">
                <a:latin typeface="Palatino Linotype" panose="02040502050505030304" pitchFamily="18" charset="0"/>
              </a:rPr>
              <a:t>h</a:t>
            </a:r>
            <a:r>
              <a:rPr lang="pt-BR" sz="2000" dirty="0">
                <a:latin typeface="Palatino Linotype" panose="02040502050505030304" pitchFamily="18" charset="0"/>
              </a:rPr>
              <a:t>lo</a:t>
            </a:r>
            <a:r>
              <a:rPr lang="vi-VN" sz="2000" dirty="0">
                <a:latin typeface="Palatino Linotype" panose="02040502050505030304" pitchFamily="18" charset="0"/>
              </a:rPr>
              <a:t>rine</a:t>
            </a:r>
            <a:r>
              <a:rPr lang="pt-BR" sz="2000" dirty="0">
                <a:latin typeface="Palatino Linotype" panose="02040502050505030304" pitchFamily="18" charset="0"/>
              </a:rPr>
              <a:t>, thu được sản phẩm chứa chất vô cơ X có </a:t>
            </a:r>
            <a:r>
              <a:rPr lang="pt-BR" sz="2000" b="1" i="1" dirty="0">
                <a:latin typeface="Palatino Linotype" panose="02040502050505030304" pitchFamily="18" charset="0"/>
              </a:rPr>
              <a:t>khả năng chuyển màu quỳ tím ẩm.</a:t>
            </a:r>
            <a:r>
              <a:rPr lang="pt-BR" sz="2000" dirty="0">
                <a:latin typeface="Palatino Linotype" panose="02040502050505030304" pitchFamily="18" charset="0"/>
              </a:rPr>
              <a:t> Chất X là</a:t>
            </a:r>
            <a:endParaRPr lang="en-US" sz="2000" dirty="0">
              <a:latin typeface="Palatino Linotype" panose="02040502050505030304" pitchFamily="18" charset="0"/>
            </a:endParaRPr>
          </a:p>
          <a:p>
            <a:pPr algn="just"/>
            <a:r>
              <a:rPr lang="vi-VN" sz="2000" b="1" dirty="0">
                <a:solidFill>
                  <a:srgbClr val="0000FF"/>
                </a:solidFill>
                <a:latin typeface="Palatino Linotype" panose="02040502050505030304" pitchFamily="18" charset="0"/>
              </a:rPr>
              <a:t>	</a:t>
            </a:r>
            <a:r>
              <a:rPr lang="it-IT" sz="2000" b="1" dirty="0">
                <a:solidFill>
                  <a:srgbClr val="0000FF"/>
                </a:solidFill>
                <a:latin typeface="Palatino Linotype" panose="02040502050505030304" pitchFamily="18" charset="0"/>
              </a:rPr>
              <a:t>A. </a:t>
            </a:r>
            <a:r>
              <a:rPr lang="it-IT" sz="2000" dirty="0">
                <a:latin typeface="Palatino Linotype" panose="02040502050505030304" pitchFamily="18" charset="0"/>
              </a:rPr>
              <a:t>CH</a:t>
            </a:r>
            <a:r>
              <a:rPr lang="it-IT" sz="2000" baseline="-25000" dirty="0">
                <a:latin typeface="Palatino Linotype" panose="02040502050505030304" pitchFamily="18" charset="0"/>
              </a:rPr>
              <a:t>2</a:t>
            </a:r>
            <a:r>
              <a:rPr lang="it-IT" sz="2000" dirty="0">
                <a:latin typeface="Palatino Linotype" panose="02040502050505030304" pitchFamily="18" charset="0"/>
              </a:rPr>
              <a:t>Cl</a:t>
            </a:r>
            <a:r>
              <a:rPr lang="it-IT" sz="2000" baseline="-25000" dirty="0">
                <a:latin typeface="Palatino Linotype" panose="02040502050505030304" pitchFamily="18" charset="0"/>
              </a:rPr>
              <a:t>2</a:t>
            </a:r>
            <a:r>
              <a:rPr lang="it-IT" sz="2000" dirty="0">
                <a:latin typeface="Palatino Linotype" panose="02040502050505030304" pitchFamily="18" charset="0"/>
              </a:rPr>
              <a:t>.</a:t>
            </a:r>
            <a:r>
              <a:rPr lang="it-IT"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B. </a:t>
            </a:r>
            <a:r>
              <a:rPr lang="it-IT" sz="2000" dirty="0">
                <a:latin typeface="Palatino Linotype" panose="02040502050505030304" pitchFamily="18" charset="0"/>
              </a:rPr>
              <a:t>CH</a:t>
            </a:r>
            <a:r>
              <a:rPr lang="it-IT" sz="2000" baseline="-25000" dirty="0">
                <a:latin typeface="Palatino Linotype" panose="02040502050505030304" pitchFamily="18" charset="0"/>
              </a:rPr>
              <a:t>3</a:t>
            </a:r>
            <a:r>
              <a:rPr lang="it-IT" sz="2000" dirty="0">
                <a:latin typeface="Palatino Linotype" panose="02040502050505030304" pitchFamily="18" charset="0"/>
              </a:rPr>
              <a:t>Cl.</a:t>
            </a:r>
            <a:r>
              <a:rPr lang="it-IT"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C. </a:t>
            </a:r>
            <a:r>
              <a:rPr lang="it-IT" sz="2000" dirty="0">
                <a:latin typeface="Palatino Linotype" panose="02040502050505030304" pitchFamily="18" charset="0"/>
              </a:rPr>
              <a:t>HCl.</a:t>
            </a:r>
            <a:r>
              <a:rPr lang="it-IT" sz="2000" b="1" dirty="0">
                <a:latin typeface="Palatino Linotype" panose="02040502050505030304" pitchFamily="18" charset="0"/>
              </a:rPr>
              <a:t>	</a:t>
            </a:r>
            <a:r>
              <a:rPr lang="vi-VN"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D. </a:t>
            </a:r>
            <a:r>
              <a:rPr lang="it-IT" sz="2000" dirty="0">
                <a:latin typeface="Palatino Linotype" panose="02040502050505030304" pitchFamily="18" charset="0"/>
              </a:rPr>
              <a:t>Cl</a:t>
            </a:r>
            <a:r>
              <a:rPr lang="it-IT" sz="2000" baseline="-25000" dirty="0">
                <a:latin typeface="Palatino Linotype" panose="02040502050505030304" pitchFamily="18" charset="0"/>
              </a:rPr>
              <a:t>2</a:t>
            </a:r>
            <a:r>
              <a:rPr lang="it-IT" sz="2000" dirty="0">
                <a:latin typeface="Palatino Linotype" panose="02040502050505030304" pitchFamily="18" charset="0"/>
              </a:rPr>
              <a:t>.</a:t>
            </a:r>
            <a:endParaRPr lang="en-US" sz="2000" dirty="0">
              <a:latin typeface="Palatino Linotype" panose="02040502050505030304" pitchFamily="18" charset="0"/>
            </a:endParaRPr>
          </a:p>
        </p:txBody>
      </p:sp>
      <p:sp>
        <p:nvSpPr>
          <p:cNvPr id="6" name="Rectangle 5"/>
          <p:cNvSpPr/>
          <p:nvPr/>
        </p:nvSpPr>
        <p:spPr>
          <a:xfrm>
            <a:off x="439366" y="1700808"/>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C</a:t>
            </a:r>
            <a:endParaRPr lang="en-US">
              <a:solidFill>
                <a:srgbClr val="C00000"/>
              </a:solidFill>
            </a:endParaRPr>
          </a:p>
        </p:txBody>
      </p:sp>
      <p:sp>
        <p:nvSpPr>
          <p:cNvPr id="9" name="Rectangle 3"/>
          <p:cNvSpPr>
            <a:spLocks noChangeArrowheads="1"/>
          </p:cNvSpPr>
          <p:nvPr/>
        </p:nvSpPr>
        <p:spPr bwMode="auto">
          <a:xfrm>
            <a:off x="403362" y="1993196"/>
            <a:ext cx="8208912" cy="1631216"/>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R="0" lvl="0" indent="0" algn="just"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en-US" altLang="en-US" sz="2000" b="1" i="0" u="none" strike="noStrike" cap="none" normalizeH="0" baseline="0" dirty="0" err="1">
                <a:ln>
                  <a:noFill/>
                </a:ln>
                <a:solidFill>
                  <a:srgbClr val="0000FF"/>
                </a:solidFill>
                <a:effectLst/>
                <a:latin typeface="Palatino Linotype" pitchFamily="18" charset="0"/>
                <a:ea typeface="Calibri" pitchFamily="34" charset="0"/>
                <a:cs typeface="Times New Roman" pitchFamily="18" charset="0"/>
              </a:rPr>
              <a:t>C</a:t>
            </a:r>
            <a:r>
              <a:rPr kumimoji="0" lang="en-US" altLang="en-US" sz="2000" b="1" i="0" u="none" strike="noStrike" cap="none" normalizeH="0" baseline="0" dirty="0" err="1" bmk="">
                <a:ln>
                  <a:noFill/>
                </a:ln>
                <a:solidFill>
                  <a:srgbClr val="0000FF"/>
                </a:solidFill>
                <a:effectLst/>
                <a:latin typeface="Palatino Linotype" pitchFamily="18" charset="0"/>
                <a:ea typeface="Calibri" pitchFamily="34" charset="0"/>
                <a:cs typeface="Times New Roman" pitchFamily="18" charset="0"/>
              </a:rPr>
              <a:t>âu</a:t>
            </a:r>
            <a:r>
              <a:rPr kumimoji="0" lang="en-US" altLang="en-US" sz="2000" b="1" i="0" u="none" strike="noStrike" cap="none" normalizeH="0" baseline="0" dirty="0" bmk="">
                <a:ln>
                  <a:noFill/>
                </a:ln>
                <a:solidFill>
                  <a:srgbClr val="0000FF"/>
                </a:solidFill>
                <a:effectLst/>
                <a:latin typeface="Palatino Linotype" pitchFamily="18" charset="0"/>
                <a:ea typeface="Calibri" pitchFamily="34" charset="0"/>
                <a:cs typeface="Times New Roman" pitchFamily="18" charset="0"/>
              </a:rPr>
              <a:t> </a:t>
            </a:r>
            <a:r>
              <a:rPr kumimoji="0" lang="vi-VN" altLang="en-US" sz="2000" b="1" i="0" u="none" strike="noStrike" cap="none" normalizeH="0" baseline="0" dirty="0" bmk="">
                <a:ln>
                  <a:noFill/>
                </a:ln>
                <a:solidFill>
                  <a:srgbClr val="0000FF"/>
                </a:solidFill>
                <a:effectLst/>
                <a:latin typeface="Palatino Linotype" pitchFamily="18" charset="0"/>
                <a:ea typeface="Calibri" pitchFamily="34" charset="0"/>
                <a:cs typeface="Times New Roman" pitchFamily="18" charset="0"/>
              </a:rPr>
              <a:t>22</a:t>
            </a:r>
            <a:r>
              <a:rPr kumimoji="0" lang="en-US" altLang="en-US" sz="2000" b="1" i="0" u="none" strike="noStrike" cap="none" normalizeH="0" baseline="0" dirty="0" bmk="">
                <a:ln>
                  <a:noFill/>
                </a:ln>
                <a:solidFill>
                  <a:srgbClr val="0000FF"/>
                </a:solidFill>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Trong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điều</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kiện</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thích</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hợp</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hydrocarbon </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X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phản</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ứng</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với</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khí</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Cl</a:t>
            </a:r>
            <a:r>
              <a:rPr kumimoji="0" lang="en-US" altLang="en-US" sz="2000" b="1" i="1" u="none" strike="noStrike" cap="none" normalizeH="0" baseline="-30000" dirty="0" bmk="c6">
                <a:ln>
                  <a:noFill/>
                </a:ln>
                <a:effectLst/>
                <a:latin typeface="Palatino Linotype" pitchFamily="18" charset="0"/>
                <a:ea typeface="Calibri" pitchFamily="34" charset="0"/>
                <a:cs typeface="Times New Roman" pitchFamily="18" charset="0"/>
              </a:rPr>
              <a:t>2</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theo</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tỉ</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lệ</a:t>
            </a:r>
            <a:r>
              <a:rPr kumimoji="0" lang="en-US" altLang="en-US" sz="2000" b="1" i="1" u="none" strike="noStrike" cap="none" normalizeH="0" baseline="0" dirty="0" bmk="c6">
                <a:ln>
                  <a:noFill/>
                </a:ln>
                <a:effectLst/>
                <a:latin typeface="Palatino Linotype" pitchFamily="18" charset="0"/>
                <a:ea typeface="Calibri" pitchFamily="34" charset="0"/>
                <a:cs typeface="Times New Roman" pitchFamily="18" charset="0"/>
              </a:rPr>
              <a:t> mol 1:1,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thu</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được</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tối</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đa</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0" u="none" strike="noStrike" cap="none" normalizeH="0" baseline="0" dirty="0" err="1" bmk="c6">
                <a:ln>
                  <a:noFill/>
                </a:ln>
                <a:effectLst/>
                <a:latin typeface="Palatino Linotype" pitchFamily="18" charset="0"/>
                <a:ea typeface="Calibri" pitchFamily="34" charset="0"/>
                <a:cs typeface="Times New Roman" pitchFamily="18" charset="0"/>
              </a:rPr>
              <a:t>bốn</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dẫn</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xuất</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1" i="1" u="none" strike="noStrike" cap="none" normalizeH="0" baseline="0" dirty="0" err="1" bmk="c6">
                <a:ln>
                  <a:noFill/>
                </a:ln>
                <a:effectLst/>
                <a:latin typeface="Palatino Linotype" pitchFamily="18" charset="0"/>
                <a:ea typeface="Calibri" pitchFamily="34" charset="0"/>
                <a:cs typeface="Times New Roman" pitchFamily="18" charset="0"/>
              </a:rPr>
              <a:t>mono</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c</a:t>
            </a:r>
            <a:r>
              <a:rPr lang="vi-VN" altLang="en-US" sz="2000" dirty="0" bmk="c6">
                <a:latin typeface="Palatino Linotype" pitchFamily="18" charset="0"/>
                <a:ea typeface="Calibri" pitchFamily="34" charset="0"/>
                <a:cs typeface="Times New Roman" pitchFamily="18" charset="0"/>
              </a:rPr>
              <a:t>h</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loro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là</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đồng</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phân</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cấu</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tạo</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của</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nhau</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H</a:t>
            </a:r>
            <a:r>
              <a:rPr kumimoji="0" lang="vi-VN" altLang="en-US" sz="2000" b="0" i="0" u="none" strike="noStrike" cap="none" normalizeH="0" baseline="0" dirty="0" bmk="c6">
                <a:ln>
                  <a:noFill/>
                </a:ln>
                <a:effectLst/>
                <a:latin typeface="Palatino Linotype" pitchFamily="18" charset="0"/>
                <a:ea typeface="Calibri" pitchFamily="34" charset="0"/>
                <a:cs typeface="Times New Roman" pitchFamily="18" charset="0"/>
              </a:rPr>
              <a:t>yd</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roca</a:t>
            </a:r>
            <a:r>
              <a:rPr kumimoji="0" lang="vi-VN" altLang="en-US" sz="2000" b="0" i="0" u="none" strike="noStrike" cap="none" normalizeH="0" baseline="0" dirty="0" bmk="c6">
                <a:ln>
                  <a:noFill/>
                </a:ln>
                <a:effectLst/>
                <a:latin typeface="Palatino Linotype" pitchFamily="18" charset="0"/>
                <a:ea typeface="Calibri" pitchFamily="34" charset="0"/>
                <a:cs typeface="Times New Roman" pitchFamily="18" charset="0"/>
              </a:rPr>
              <a:t>r</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bon X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là</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chất</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nào</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sau</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 </a:t>
            </a:r>
            <a:r>
              <a:rPr kumimoji="0" lang="en-US" altLang="en-US" sz="2000" b="0" i="0" u="none" strike="noStrike" cap="none" normalizeH="0" baseline="0" dirty="0" err="1" bmk="c6">
                <a:ln>
                  <a:noFill/>
                </a:ln>
                <a:effectLst/>
                <a:latin typeface="Palatino Linotype" pitchFamily="18" charset="0"/>
                <a:ea typeface="Calibri" pitchFamily="34" charset="0"/>
                <a:cs typeface="Times New Roman" pitchFamily="18" charset="0"/>
              </a:rPr>
              <a:t>đây</a:t>
            </a:r>
            <a:r>
              <a:rPr kumimoji="0" lang="en-US" altLang="en-US" sz="2000" b="0" i="0" u="none" strike="noStrike" cap="none" normalizeH="0" baseline="0" dirty="0" bmk="c6">
                <a:ln>
                  <a:noFill/>
                </a:ln>
                <a:effectLst/>
                <a:latin typeface="Palatino Linotype" pitchFamily="18" charset="0"/>
                <a:ea typeface="Calibri" pitchFamily="34" charset="0"/>
                <a:cs typeface="Times New Roman" pitchFamily="18" charset="0"/>
              </a:rPr>
              <a:t>?</a:t>
            </a:r>
            <a:endParaRPr kumimoji="0" lang="en-US" altLang="en-US" sz="2000" b="0" i="0" u="none" strike="noStrike" cap="none" normalizeH="0" baseline="0" dirty="0">
              <a:ln>
                <a:noFill/>
              </a:ln>
              <a:effectLst/>
              <a:latin typeface="Palatino Linotype" panose="02040502050505030304" pitchFamily="18" charset="0"/>
            </a:endParaRPr>
          </a:p>
          <a:p>
            <a:pPr marL="0" marR="0" lvl="0" indent="179388" algn="l"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A. </a:t>
            </a:r>
            <a:r>
              <a:rPr kumimoji="0" lang="en-US"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pentane.</a:t>
            </a:r>
            <a:r>
              <a:rPr kumimoji="0" lang="en-US"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		</a:t>
            </a:r>
            <a:r>
              <a:rPr kumimoji="0" lang="en-US"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B. </a:t>
            </a:r>
            <a:r>
              <a:rPr kumimoji="0" lang="en-US"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2,2-đimethylpropane.</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a:p>
            <a:pPr marL="0" marR="0" lvl="0" indent="179388" algn="l" defTabSz="914400" rtl="0" eaLnBrk="0" fontAlgn="base" latinLnBrk="0" hangingPunct="0">
              <a:lnSpc>
                <a:spcPct val="100000"/>
              </a:lnSpc>
              <a:spcBef>
                <a:spcPct val="0"/>
              </a:spcBef>
              <a:spcAft>
                <a:spcPct val="0"/>
              </a:spcAft>
              <a:buClrTx/>
              <a:buSzTx/>
              <a:buFontTx/>
              <a:buNone/>
              <a:tabLst>
                <a:tab pos="179388" algn="l"/>
                <a:tab pos="3419475" algn="l"/>
                <a:tab pos="5040313" algn="l"/>
              </a:tabLst>
            </a:pPr>
            <a:r>
              <a:rPr kumimoji="0" lang="en-US"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C. </a:t>
            </a:r>
            <a:r>
              <a:rPr kumimoji="0" lang="en-US"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2,2-đimethylbutane.</a:t>
            </a:r>
            <a:r>
              <a:rPr kumimoji="0" lang="en-US"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		</a:t>
            </a:r>
            <a:r>
              <a:rPr kumimoji="0" lang="it-IT"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D. </a:t>
            </a:r>
            <a:r>
              <a:rPr kumimoji="0" lang="en-US"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2-methylbutane.</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p:txBody>
      </p:sp>
      <p:sp>
        <p:nvSpPr>
          <p:cNvPr id="10" name="Rectangle 4"/>
          <p:cNvSpPr>
            <a:spLocks noChangeArrowheads="1"/>
          </p:cNvSpPr>
          <p:nvPr/>
        </p:nvSpPr>
        <p:spPr bwMode="auto">
          <a:xfrm>
            <a:off x="381446" y="3890501"/>
            <a:ext cx="838110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R="0" lvl="0" indent="0" algn="just"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r>
              <a:rPr kumimoji="0" lang="en-US" altLang="en-US" sz="2000" b="1" i="0" u="none" strike="noStrike" cap="none" normalizeH="0" baseline="0" dirty="0" err="1" bmk="c7">
                <a:ln>
                  <a:noFill/>
                </a:ln>
                <a:solidFill>
                  <a:srgbClr val="0000FF"/>
                </a:solidFill>
                <a:effectLst/>
                <a:latin typeface="Palatino Linotype" pitchFamily="18" charset="0"/>
                <a:ea typeface="Calibri" pitchFamily="34" charset="0"/>
                <a:cs typeface="Times New Roman" pitchFamily="18" charset="0"/>
              </a:rPr>
              <a:t>Câu</a:t>
            </a:r>
            <a:r>
              <a:rPr kumimoji="0" lang="vi-VN" altLang="en-US" sz="2000" b="1" i="0" u="none" strike="noStrike" cap="none" normalizeH="0" baseline="0" dirty="0" bmk="c7">
                <a:ln>
                  <a:noFill/>
                </a:ln>
                <a:solidFill>
                  <a:srgbClr val="0000FF"/>
                </a:solidFill>
                <a:effectLst/>
                <a:latin typeface="Palatino Linotype" pitchFamily="18" charset="0"/>
                <a:ea typeface="Calibri" pitchFamily="34" charset="0"/>
                <a:cs typeface="Times New Roman" pitchFamily="18" charset="0"/>
              </a:rPr>
              <a:t> 23</a:t>
            </a:r>
            <a:r>
              <a:rPr kumimoji="0" lang="en-US" altLang="en-US" sz="2000" b="1" i="0" u="none" strike="noStrike" cap="none" normalizeH="0" baseline="0" dirty="0" bmk="c7">
                <a:ln>
                  <a:noFill/>
                </a:ln>
                <a:solidFill>
                  <a:srgbClr val="0000FF"/>
                </a:solidFill>
                <a:effectLst/>
                <a:latin typeface="Palatino Linotype" pitchFamily="18" charset="0"/>
                <a:ea typeface="Calibri" pitchFamily="34" charset="0"/>
                <a:cs typeface="Times New Roman" pitchFamily="18" charset="0"/>
              </a:rPr>
              <a:t>. </a:t>
            </a:r>
            <a:r>
              <a:rPr kumimoji="0" lang="pt-BR" altLang="en-US" sz="2000" b="0" i="0" u="none" strike="noStrike" cap="none" normalizeH="0" baseline="0" dirty="0" bmk="c7">
                <a:ln>
                  <a:noFill/>
                </a:ln>
                <a:solidFill>
                  <a:schemeClr val="tx1"/>
                </a:solidFill>
                <a:effectLst/>
                <a:latin typeface="Palatino Linotype" pitchFamily="18" charset="0"/>
                <a:ea typeface="Calibri" pitchFamily="34" charset="0"/>
                <a:cs typeface="Times New Roman" pitchFamily="18" charset="0"/>
              </a:rPr>
              <a:t>Ankane nào sau đây tác dụng với chlorine (tỉ lệ mol 1:1) khi chiếu sáng, thu được dẫn xuất </a:t>
            </a:r>
            <a:r>
              <a:rPr kumimoji="0" lang="pt-BR" altLang="en-US" sz="2000" b="1" i="0" u="none" strike="noStrike" cap="none" normalizeH="0" baseline="0" dirty="0" bmk="c7">
                <a:ln>
                  <a:noFill/>
                </a:ln>
                <a:solidFill>
                  <a:srgbClr val="FF0000"/>
                </a:solidFill>
                <a:effectLst/>
                <a:latin typeface="Palatino Linotype" pitchFamily="18" charset="0"/>
                <a:ea typeface="Calibri" pitchFamily="34" charset="0"/>
                <a:cs typeface="Times New Roman" pitchFamily="18" charset="0"/>
              </a:rPr>
              <a:t>monochloro duy nhất</a:t>
            </a:r>
            <a:r>
              <a:rPr lang="pt-BR" altLang="en-US" sz="2000" dirty="0" bmk="c7">
                <a:latin typeface="Palatino Linotype" pitchFamily="18" charset="0"/>
                <a:ea typeface="Calibri" pitchFamily="34" charset="0"/>
                <a:cs typeface="Times New Roman" pitchFamily="18" charset="0"/>
              </a:rPr>
              <a:t> là</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a:p>
            <a:pPr marR="0" lvl="0" indent="0" algn="just" defTabSz="914400" rtl="0" eaLnBrk="0" fontAlgn="base" latinLnBrk="0" hangingPunct="0">
              <a:lnSpc>
                <a:spcPct val="100000"/>
              </a:lnSpc>
              <a:spcBef>
                <a:spcPct val="0"/>
              </a:spcBef>
              <a:spcAft>
                <a:spcPct val="0"/>
              </a:spcAft>
              <a:buClrTx/>
              <a:buSzTx/>
              <a:tabLst>
                <a:tab pos="179388" algn="l"/>
                <a:tab pos="3419475" algn="l"/>
                <a:tab pos="5040313" algn="l"/>
              </a:tabLst>
            </a:pPr>
            <a:r>
              <a:rPr kumimoji="0" lang="vi-VN"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	A. </a:t>
            </a:r>
            <a:r>
              <a:rPr kumimoji="0" lang="it-IT"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2,3-đimetylbutane.</a:t>
            </a:r>
            <a:r>
              <a:rPr kumimoji="0" lang="it-IT"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	</a:t>
            </a:r>
            <a:endParaRPr kumimoji="0" lang="vi-VN"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endParaRPr>
          </a:p>
          <a:p>
            <a:pPr marR="0" lvl="0" indent="0" algn="just" defTabSz="914400" rtl="0" eaLnBrk="0" fontAlgn="base" latinLnBrk="0" hangingPunct="0">
              <a:lnSpc>
                <a:spcPct val="100000"/>
              </a:lnSpc>
              <a:spcBef>
                <a:spcPct val="0"/>
              </a:spcBef>
              <a:spcAft>
                <a:spcPct val="0"/>
              </a:spcAft>
              <a:buClrTx/>
              <a:buSzTx/>
              <a:tabLst>
                <a:tab pos="179388" algn="l"/>
                <a:tab pos="3419475" algn="l"/>
                <a:tab pos="5040313" algn="l"/>
              </a:tabLst>
            </a:pPr>
            <a:r>
              <a:rPr kumimoji="0" lang="vi-VN"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	</a:t>
            </a:r>
            <a:r>
              <a:rPr kumimoji="0" lang="it-IT"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B. </a:t>
            </a:r>
            <a:r>
              <a:rPr kumimoji="0" lang="it-IT"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neopentane.</a:t>
            </a:r>
            <a:r>
              <a:rPr kumimoji="0" lang="it-IT"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	</a:t>
            </a:r>
            <a:endParaRPr kumimoji="0" lang="vi-VN"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endParaRPr>
          </a:p>
          <a:p>
            <a:pPr marR="0" lvl="0" indent="0" algn="just" defTabSz="914400" rtl="0" eaLnBrk="0" fontAlgn="base" latinLnBrk="0" hangingPunct="0">
              <a:lnSpc>
                <a:spcPct val="100000"/>
              </a:lnSpc>
              <a:spcBef>
                <a:spcPct val="0"/>
              </a:spcBef>
              <a:spcAft>
                <a:spcPct val="0"/>
              </a:spcAft>
              <a:buClrTx/>
              <a:buSzTx/>
              <a:tabLst>
                <a:tab pos="179388" algn="l"/>
                <a:tab pos="3419475" algn="l"/>
                <a:tab pos="5040313" algn="l"/>
              </a:tabLst>
            </a:pPr>
            <a:r>
              <a:rPr kumimoji="0" lang="vi-VN"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	</a:t>
            </a:r>
            <a:r>
              <a:rPr kumimoji="0" lang="it-IT"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C. </a:t>
            </a:r>
            <a:r>
              <a:rPr kumimoji="0" lang="it-IT"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neohexane.</a:t>
            </a:r>
            <a:r>
              <a:rPr kumimoji="0" lang="it-IT"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	</a:t>
            </a:r>
            <a:endParaRPr kumimoji="0" lang="vi-VN" altLang="en-US" sz="2000" b="1"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endParaRPr>
          </a:p>
          <a:p>
            <a:pPr marR="0" lvl="0" indent="0" algn="just" defTabSz="914400" rtl="0" eaLnBrk="0" fontAlgn="base" latinLnBrk="0" hangingPunct="0">
              <a:lnSpc>
                <a:spcPct val="100000"/>
              </a:lnSpc>
              <a:spcBef>
                <a:spcPct val="0"/>
              </a:spcBef>
              <a:spcAft>
                <a:spcPct val="0"/>
              </a:spcAft>
              <a:buClrTx/>
              <a:buSzTx/>
              <a:tabLst>
                <a:tab pos="179388" algn="l"/>
                <a:tab pos="3419475" algn="l"/>
                <a:tab pos="5040313" algn="l"/>
              </a:tabLst>
            </a:pPr>
            <a:r>
              <a:rPr kumimoji="0" lang="vi-VN"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	</a:t>
            </a:r>
            <a:r>
              <a:rPr kumimoji="0" lang="it-IT" altLang="en-US" sz="2000" b="1" i="0" u="none" strike="noStrike" cap="none" normalizeH="0" baseline="0" dirty="0">
                <a:ln>
                  <a:noFill/>
                </a:ln>
                <a:solidFill>
                  <a:srgbClr val="0000FF"/>
                </a:solidFill>
                <a:effectLst/>
                <a:latin typeface="Palatino Linotype" pitchFamily="18" charset="0"/>
                <a:ea typeface="Calibri" pitchFamily="34" charset="0"/>
                <a:cs typeface="Times New Roman" pitchFamily="18" charset="0"/>
              </a:rPr>
              <a:t>D. </a:t>
            </a:r>
            <a:r>
              <a:rPr kumimoji="0" lang="it-IT" altLang="en-US" sz="2000" b="0" i="0" u="none" strike="noStrike" cap="none" normalizeH="0" baseline="0" dirty="0">
                <a:ln>
                  <a:noFill/>
                </a:ln>
                <a:solidFill>
                  <a:schemeClr val="tx1"/>
                </a:solidFill>
                <a:effectLst/>
                <a:latin typeface="Palatino Linotype" pitchFamily="18" charset="0"/>
                <a:ea typeface="Calibri" pitchFamily="34" charset="0"/>
                <a:cs typeface="Times New Roman" pitchFamily="18" charset="0"/>
              </a:rPr>
              <a:t>2-methylbutane.</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p:txBody>
      </p:sp>
      <p:sp>
        <p:nvSpPr>
          <p:cNvPr id="11" name="Rectangle 5"/>
          <p:cNvSpPr>
            <a:spLocks noChangeArrowheads="1"/>
          </p:cNvSpPr>
          <p:nvPr/>
        </p:nvSpPr>
        <p:spPr bwMode="auto">
          <a:xfrm>
            <a:off x="0" y="2116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1pPr>
            <a:lvl2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2pPr>
            <a:lvl3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3pPr>
            <a:lvl4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4pPr>
            <a:lvl5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5pPr>
            <a:lvl6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6pPr>
            <a:lvl7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7pPr>
            <a:lvl8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8pPr>
            <a:lvl9pPr fontAlgn="base">
              <a:spcBef>
                <a:spcPct val="0"/>
              </a:spcBef>
              <a:spcAft>
                <a:spcPct val="0"/>
              </a:spcAft>
              <a:tabLst>
                <a:tab pos="179388" algn="l"/>
                <a:tab pos="3419475" algn="l"/>
                <a:tab pos="5040313"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79388" algn="l"/>
                <a:tab pos="3419475" algn="l"/>
                <a:tab pos="5040313" algn="l"/>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1"/>
          <p:cNvSpPr/>
          <p:nvPr/>
        </p:nvSpPr>
        <p:spPr>
          <a:xfrm>
            <a:off x="568843" y="3620034"/>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D</a:t>
            </a:r>
            <a:endParaRPr lang="en-US">
              <a:solidFill>
                <a:srgbClr val="C00000"/>
              </a:solidFill>
            </a:endParaRPr>
          </a:p>
        </p:txBody>
      </p:sp>
      <p:sp>
        <p:nvSpPr>
          <p:cNvPr id="13" name="Rectangle 12"/>
          <p:cNvSpPr/>
          <p:nvPr/>
        </p:nvSpPr>
        <p:spPr>
          <a:xfrm>
            <a:off x="591765" y="5765851"/>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2" name="Date Placeholder 1"/>
          <p:cNvSpPr>
            <a:spLocks noGrp="1"/>
          </p:cNvSpPr>
          <p:nvPr>
            <p:ph type="dt" sz="half" idx="10"/>
          </p:nvPr>
        </p:nvSpPr>
        <p:spPr/>
        <p:txBody>
          <a:bodyPr/>
          <a:lstStyle/>
          <a:p>
            <a:fld id="{45719167-A3D7-464D-BCA7-EB4C70C1FE07}"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22</a:t>
            </a:fld>
            <a:endParaRPr lang="en-US"/>
          </a:p>
        </p:txBody>
      </p:sp>
    </p:spTree>
    <p:extLst>
      <p:ext uri="{BB962C8B-B14F-4D97-AF65-F5344CB8AC3E}">
        <p14:creationId xmlns:p14="http://schemas.microsoft.com/office/powerpoint/2010/main" val="95564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randombar(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 calcmode="lin" valueType="num">
                                      <p:cBhvr>
                                        <p:cTn id="27" dur="1000" fill="hold"/>
                                        <p:tgtEl>
                                          <p:spTgt spid="12"/>
                                        </p:tgtEl>
                                        <p:attrNameLst>
                                          <p:attrName>style.rotation</p:attrName>
                                        </p:attrNameLst>
                                      </p:cBhvr>
                                      <p:tavLst>
                                        <p:tav tm="0">
                                          <p:val>
                                            <p:fltVal val="90"/>
                                          </p:val>
                                        </p:tav>
                                        <p:tav tm="100000">
                                          <p:val>
                                            <p:fltVal val="0"/>
                                          </p:val>
                                        </p:tav>
                                      </p:tavLst>
                                    </p:anim>
                                    <p:animEffect transition="in" filter="fade">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1000" fill="hold"/>
                                        <p:tgtEl>
                                          <p:spTgt spid="10"/>
                                        </p:tgtEl>
                                        <p:attrNameLst>
                                          <p:attrName>ppt_w</p:attrName>
                                        </p:attrNameLst>
                                      </p:cBhvr>
                                      <p:tavLst>
                                        <p:tav tm="0">
                                          <p:val>
                                            <p:fltVal val="0"/>
                                          </p:val>
                                        </p:tav>
                                        <p:tav tm="100000">
                                          <p:val>
                                            <p:strVal val="#ppt_w"/>
                                          </p:val>
                                        </p:tav>
                                      </p:tavLst>
                                    </p:anim>
                                    <p:anim calcmode="lin" valueType="num">
                                      <p:cBhvr>
                                        <p:cTn id="34" dur="1000" fill="hold"/>
                                        <p:tgtEl>
                                          <p:spTgt spid="10"/>
                                        </p:tgtEl>
                                        <p:attrNameLst>
                                          <p:attrName>ppt_h</p:attrName>
                                        </p:attrNameLst>
                                      </p:cBhvr>
                                      <p:tavLst>
                                        <p:tav tm="0">
                                          <p:val>
                                            <p:fltVal val="0"/>
                                          </p:val>
                                        </p:tav>
                                        <p:tav tm="100000">
                                          <p:val>
                                            <p:strVal val="#ppt_h"/>
                                          </p:val>
                                        </p:tav>
                                      </p:tavLst>
                                    </p:anim>
                                    <p:anim calcmode="lin" valueType="num">
                                      <p:cBhvr>
                                        <p:cTn id="35" dur="1000" fill="hold"/>
                                        <p:tgtEl>
                                          <p:spTgt spid="10"/>
                                        </p:tgtEl>
                                        <p:attrNameLst>
                                          <p:attrName>style.rotation</p:attrName>
                                        </p:attrNameLst>
                                      </p:cBhvr>
                                      <p:tavLst>
                                        <p:tav tm="0">
                                          <p:val>
                                            <p:fltVal val="90"/>
                                          </p:val>
                                        </p:tav>
                                        <p:tav tm="100000">
                                          <p:val>
                                            <p:fltVal val="0"/>
                                          </p:val>
                                        </p:tav>
                                      </p:tavLst>
                                    </p:anim>
                                    <p:animEffect transition="in" filter="fade">
                                      <p:cBhvr>
                                        <p:cTn id="3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436712" y="692696"/>
            <a:ext cx="8280920" cy="707886"/>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a:t>
            </a:r>
            <a:r>
              <a:rPr lang="vi-VN" sz="2000" b="1" dirty="0">
                <a:solidFill>
                  <a:srgbClr val="0000FF"/>
                </a:solidFill>
                <a:latin typeface="Palatino Linotype" panose="02040502050505030304" pitchFamily="18" charset="0"/>
              </a:rPr>
              <a:t>24</a:t>
            </a:r>
            <a:r>
              <a:rPr lang="en-US" sz="2000" b="1" dirty="0">
                <a:solidFill>
                  <a:srgbClr val="0000FF"/>
                </a:solidFill>
                <a:latin typeface="Palatino Linotype" panose="02040502050505030304" pitchFamily="18" charset="0"/>
              </a:rPr>
              <a:t>. </a:t>
            </a:r>
            <a:r>
              <a:rPr lang="pt-BR" sz="2000" dirty="0">
                <a:latin typeface="Palatino Linotype" panose="02040502050505030304" pitchFamily="18" charset="0"/>
              </a:rPr>
              <a:t>Cracking neopentan</a:t>
            </a:r>
            <a:r>
              <a:rPr lang="vi-VN" sz="2000" dirty="0">
                <a:latin typeface="Palatino Linotype" panose="02040502050505030304" pitchFamily="18" charset="0"/>
              </a:rPr>
              <a:t>e</a:t>
            </a:r>
            <a:r>
              <a:rPr lang="pt-BR" sz="2000" dirty="0">
                <a:latin typeface="Palatino Linotype" panose="02040502050505030304" pitchFamily="18" charset="0"/>
              </a:rPr>
              <a:t>, thu được a</a:t>
            </a:r>
            <a:r>
              <a:rPr lang="vi-VN" sz="2000" dirty="0">
                <a:latin typeface="Palatino Linotype" panose="02040502050505030304" pitchFamily="18" charset="0"/>
              </a:rPr>
              <a:t>l</a:t>
            </a:r>
            <a:r>
              <a:rPr lang="pt-BR" sz="2000" dirty="0">
                <a:latin typeface="Palatino Linotype" panose="02040502050505030304" pitchFamily="18" charset="0"/>
              </a:rPr>
              <a:t>kan</a:t>
            </a:r>
            <a:r>
              <a:rPr lang="vi-VN" sz="2000" dirty="0">
                <a:latin typeface="Palatino Linotype" panose="02040502050505030304" pitchFamily="18" charset="0"/>
              </a:rPr>
              <a:t>e</a:t>
            </a:r>
            <a:r>
              <a:rPr lang="pt-BR" sz="2000" dirty="0">
                <a:latin typeface="Palatino Linotype" panose="02040502050505030304" pitchFamily="18" charset="0"/>
              </a:rPr>
              <a:t> X. Tên gọi của X là</a:t>
            </a:r>
            <a:endParaRPr lang="en-US" sz="2000" dirty="0">
              <a:latin typeface="Palatino Linotype" panose="02040502050505030304" pitchFamily="18" charset="0"/>
            </a:endParaRPr>
          </a:p>
          <a:p>
            <a:pPr algn="just" defTabSz="714375"/>
            <a:r>
              <a:rPr lang="vi-VN" sz="2000" b="1" dirty="0">
                <a:solidFill>
                  <a:srgbClr val="0000FF"/>
                </a:solidFill>
                <a:latin typeface="Palatino Linotype" panose="02040502050505030304" pitchFamily="18" charset="0"/>
              </a:rPr>
              <a:t>	</a:t>
            </a:r>
            <a:r>
              <a:rPr lang="it-IT" sz="2000" b="1" dirty="0">
                <a:solidFill>
                  <a:srgbClr val="0000FF"/>
                </a:solidFill>
                <a:latin typeface="Palatino Linotype" panose="02040502050505030304" pitchFamily="18" charset="0"/>
              </a:rPr>
              <a:t>A. </a:t>
            </a:r>
            <a:r>
              <a:rPr lang="it-IT" sz="2000" dirty="0">
                <a:latin typeface="Palatino Linotype" panose="02040502050505030304" pitchFamily="18" charset="0"/>
              </a:rPr>
              <a:t>butan</a:t>
            </a:r>
            <a:r>
              <a:rPr lang="en-US" sz="2000" dirty="0">
                <a:latin typeface="Palatino Linotype" panose="02040502050505030304" pitchFamily="18" charset="0"/>
              </a:rPr>
              <a:t>e</a:t>
            </a:r>
            <a:r>
              <a:rPr lang="it-IT" sz="2000" dirty="0">
                <a:latin typeface="Palatino Linotype" panose="02040502050505030304" pitchFamily="18" charset="0"/>
              </a:rPr>
              <a:t>.</a:t>
            </a:r>
            <a:r>
              <a:rPr lang="it-IT"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B. </a:t>
            </a:r>
            <a:r>
              <a:rPr lang="it-IT" sz="2000" dirty="0">
                <a:latin typeface="Palatino Linotype" panose="02040502050505030304" pitchFamily="18" charset="0"/>
              </a:rPr>
              <a:t>propan</a:t>
            </a:r>
            <a:r>
              <a:rPr lang="vi-VN" sz="2000" dirty="0">
                <a:latin typeface="Palatino Linotype" panose="02040502050505030304" pitchFamily="18" charset="0"/>
              </a:rPr>
              <a:t>e</a:t>
            </a:r>
            <a:r>
              <a:rPr lang="it-IT" sz="2000" dirty="0">
                <a:latin typeface="Palatino Linotype" panose="02040502050505030304" pitchFamily="18" charset="0"/>
              </a:rPr>
              <a:t>.</a:t>
            </a:r>
            <a:r>
              <a:rPr lang="it-IT"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C. </a:t>
            </a:r>
            <a:r>
              <a:rPr lang="it-IT" sz="2000" dirty="0">
                <a:latin typeface="Palatino Linotype" panose="02040502050505030304" pitchFamily="18" charset="0"/>
              </a:rPr>
              <a:t>met</a:t>
            </a:r>
            <a:r>
              <a:rPr lang="vi-VN" sz="2000" dirty="0">
                <a:latin typeface="Palatino Linotype" panose="02040502050505030304" pitchFamily="18" charset="0"/>
              </a:rPr>
              <a:t>h</a:t>
            </a:r>
            <a:r>
              <a:rPr lang="it-IT" sz="2000" dirty="0">
                <a:latin typeface="Palatino Linotype" panose="02040502050505030304" pitchFamily="18" charset="0"/>
              </a:rPr>
              <a:t>an</a:t>
            </a:r>
            <a:r>
              <a:rPr lang="vi-VN" sz="2000" dirty="0">
                <a:latin typeface="Palatino Linotype" panose="02040502050505030304" pitchFamily="18" charset="0"/>
              </a:rPr>
              <a:t>e</a:t>
            </a:r>
            <a:r>
              <a:rPr lang="it-IT" sz="2000" dirty="0">
                <a:latin typeface="Palatino Linotype" panose="02040502050505030304" pitchFamily="18" charset="0"/>
              </a:rPr>
              <a:t>.</a:t>
            </a:r>
            <a:r>
              <a:rPr lang="it-IT"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D. </a:t>
            </a:r>
            <a:r>
              <a:rPr lang="it-IT" sz="2000" dirty="0">
                <a:latin typeface="Palatino Linotype" panose="02040502050505030304" pitchFamily="18" charset="0"/>
              </a:rPr>
              <a:t>et</a:t>
            </a:r>
            <a:r>
              <a:rPr lang="vi-VN" sz="2000" dirty="0">
                <a:latin typeface="Palatino Linotype" panose="02040502050505030304" pitchFamily="18" charset="0"/>
              </a:rPr>
              <a:t>h</a:t>
            </a:r>
            <a:r>
              <a:rPr lang="it-IT" sz="2000" dirty="0">
                <a:latin typeface="Palatino Linotype" panose="02040502050505030304" pitchFamily="18" charset="0"/>
              </a:rPr>
              <a:t>an</a:t>
            </a:r>
            <a:r>
              <a:rPr lang="vi-VN" sz="2000" dirty="0">
                <a:latin typeface="Palatino Linotype" panose="02040502050505030304" pitchFamily="18" charset="0"/>
              </a:rPr>
              <a:t>e</a:t>
            </a:r>
            <a:r>
              <a:rPr lang="it-IT" sz="2000" dirty="0">
                <a:latin typeface="Palatino Linotype" panose="02040502050505030304" pitchFamily="18" charset="0"/>
              </a:rPr>
              <a:t>.</a:t>
            </a:r>
            <a:endParaRPr lang="en-US" sz="2000" dirty="0">
              <a:latin typeface="Palatino Linotype" panose="02040502050505030304" pitchFamily="18" charset="0"/>
            </a:endParaRPr>
          </a:p>
        </p:txBody>
      </p:sp>
      <p:sp>
        <p:nvSpPr>
          <p:cNvPr id="6" name="Rectangle 5"/>
          <p:cNvSpPr/>
          <p:nvPr/>
        </p:nvSpPr>
        <p:spPr>
          <a:xfrm>
            <a:off x="589112" y="4005064"/>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B</a:t>
            </a:r>
            <a:endParaRPr lang="en-US">
              <a:solidFill>
                <a:srgbClr val="C00000"/>
              </a:solidFill>
            </a:endParaRP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230915843"/>
              </p:ext>
            </p:extLst>
          </p:nvPr>
        </p:nvGraphicFramePr>
        <p:xfrm>
          <a:off x="1691680" y="1628800"/>
          <a:ext cx="4680520" cy="1145234"/>
        </p:xfrm>
        <a:graphic>
          <a:graphicData uri="http://schemas.openxmlformats.org/presentationml/2006/ole">
            <mc:AlternateContent xmlns:mc="http://schemas.openxmlformats.org/markup-compatibility/2006">
              <mc:Choice xmlns:v="urn:schemas-microsoft-com:vml" Requires="v">
                <p:oleObj name="CS ChemDraw Drawing" r:id="rId2" imgW="3867823" imgH="972330" progId="ChemDraw.Document.6.0">
                  <p:embed/>
                </p:oleObj>
              </mc:Choice>
              <mc:Fallback>
                <p:oleObj name="CS ChemDraw Drawing" r:id="rId2" imgW="3867823" imgH="972330" progId="ChemDraw.Document.6.0">
                  <p:embed/>
                  <p:pic>
                    <p:nvPicPr>
                      <p:cNvPr id="0" name="Object 1"/>
                      <p:cNvPicPr>
                        <a:picLocks noChangeAspect="1" noChangeArrowheads="1"/>
                      </p:cNvPicPr>
                      <p:nvPr/>
                    </p:nvPicPr>
                    <p:blipFill>
                      <a:blip r:embed="rId3"/>
                      <a:srcRect/>
                      <a:stretch>
                        <a:fillRect/>
                      </a:stretch>
                    </p:blipFill>
                    <p:spPr bwMode="auto">
                      <a:xfrm>
                        <a:off x="1691680" y="1628800"/>
                        <a:ext cx="4680520" cy="1145234"/>
                      </a:xfrm>
                      <a:prstGeom prst="rect">
                        <a:avLst/>
                      </a:prstGeom>
                      <a:noFill/>
                    </p:spPr>
                  </p:pic>
                </p:oleObj>
              </mc:Fallback>
            </mc:AlternateContent>
          </a:graphicData>
        </a:graphic>
      </p:graphicFrame>
      <p:sp>
        <p:nvSpPr>
          <p:cNvPr id="9" name="Rectangle 8"/>
          <p:cNvSpPr/>
          <p:nvPr/>
        </p:nvSpPr>
        <p:spPr>
          <a:xfrm>
            <a:off x="436712" y="2852936"/>
            <a:ext cx="8095728" cy="1015663"/>
          </a:xfrm>
          <a:prstGeom prst="rect">
            <a:avLst/>
          </a:prstGeom>
        </p:spPr>
        <p:txBody>
          <a:bodyPr wrap="square">
            <a:spAutoFit/>
          </a:bodyPr>
          <a:lstStyle/>
          <a:p>
            <a:pPr algn="just"/>
            <a:r>
              <a:rPr lang="en-US" sz="2000" b="1" dirty="0" err="1">
                <a:solidFill>
                  <a:srgbClr val="0000FF"/>
                </a:solidFill>
                <a:latin typeface="Palatino Linotype" panose="02040502050505030304" pitchFamily="18" charset="0"/>
              </a:rPr>
              <a:t>Câu</a:t>
            </a:r>
            <a:r>
              <a:rPr lang="en-US" sz="2000" b="1" dirty="0">
                <a:solidFill>
                  <a:srgbClr val="0000FF"/>
                </a:solidFill>
                <a:latin typeface="Palatino Linotype" panose="02040502050505030304" pitchFamily="18" charset="0"/>
              </a:rPr>
              <a:t> </a:t>
            </a:r>
            <a:r>
              <a:rPr lang="vi-VN" sz="2000" b="1" dirty="0">
                <a:solidFill>
                  <a:srgbClr val="0000FF"/>
                </a:solidFill>
                <a:latin typeface="Palatino Linotype" panose="02040502050505030304" pitchFamily="18" charset="0"/>
              </a:rPr>
              <a:t>25</a:t>
            </a:r>
            <a:r>
              <a:rPr lang="en-US" sz="2000" b="1" dirty="0">
                <a:solidFill>
                  <a:srgbClr val="0000FF"/>
                </a:solidFill>
                <a:latin typeface="Palatino Linotype" panose="02040502050505030304" pitchFamily="18" charset="0"/>
              </a:rPr>
              <a:t>. </a:t>
            </a:r>
            <a:r>
              <a:rPr lang="en-US" sz="2000" dirty="0">
                <a:latin typeface="Palatino Linotype" panose="02040502050505030304" pitchFamily="18" charset="0"/>
              </a:rPr>
              <a:t>Cho propane </a:t>
            </a:r>
            <a:r>
              <a:rPr lang="en-US" sz="2000" dirty="0" err="1">
                <a:latin typeface="Palatino Linotype" panose="02040502050505030304" pitchFamily="18" charset="0"/>
              </a:rPr>
              <a:t>tác</a:t>
            </a:r>
            <a:r>
              <a:rPr lang="en-US" sz="2000" dirty="0">
                <a:latin typeface="Palatino Linotype" panose="02040502050505030304" pitchFamily="18" charset="0"/>
              </a:rPr>
              <a:t> </a:t>
            </a:r>
            <a:r>
              <a:rPr lang="en-US" sz="2000" dirty="0" err="1">
                <a:latin typeface="Palatino Linotype" panose="02040502050505030304" pitchFamily="18" charset="0"/>
              </a:rPr>
              <a:t>dụng</a:t>
            </a:r>
            <a:r>
              <a:rPr lang="en-US" sz="2000" dirty="0">
                <a:latin typeface="Palatino Linotype" panose="02040502050505030304" pitchFamily="18" charset="0"/>
              </a:rPr>
              <a:t> </a:t>
            </a:r>
            <a:r>
              <a:rPr lang="en-US" sz="2000" dirty="0" err="1">
                <a:latin typeface="Palatino Linotype" panose="02040502050505030304" pitchFamily="18" charset="0"/>
              </a:rPr>
              <a:t>với</a:t>
            </a:r>
            <a:r>
              <a:rPr lang="en-US" sz="2000" dirty="0">
                <a:latin typeface="Palatino Linotype" panose="02040502050505030304" pitchFamily="18" charset="0"/>
              </a:rPr>
              <a:t> Cl</a:t>
            </a:r>
            <a:r>
              <a:rPr lang="en-US" sz="2000" baseline="-25000" dirty="0">
                <a:latin typeface="Palatino Linotype" panose="02040502050505030304" pitchFamily="18" charset="0"/>
              </a:rPr>
              <a:t>2</a:t>
            </a:r>
            <a:r>
              <a:rPr lang="en-US" sz="2000" dirty="0">
                <a:latin typeface="Palatino Linotype" panose="02040502050505030304" pitchFamily="18" charset="0"/>
              </a:rPr>
              <a:t> </a:t>
            </a:r>
            <a:r>
              <a:rPr lang="en-US" sz="2000" dirty="0" err="1">
                <a:latin typeface="Palatino Linotype" panose="02040502050505030304" pitchFamily="18" charset="0"/>
              </a:rPr>
              <a:t>theo</a:t>
            </a:r>
            <a:r>
              <a:rPr lang="en-US" sz="2000" dirty="0">
                <a:latin typeface="Palatino Linotype" panose="02040502050505030304" pitchFamily="18" charset="0"/>
              </a:rPr>
              <a:t> </a:t>
            </a:r>
            <a:r>
              <a:rPr lang="en-US" sz="2000" dirty="0" err="1">
                <a:latin typeface="Palatino Linotype" panose="02040502050505030304" pitchFamily="18" charset="0"/>
              </a:rPr>
              <a:t>tỉ</a:t>
            </a:r>
            <a:r>
              <a:rPr lang="en-US" sz="2000" dirty="0">
                <a:latin typeface="Palatino Linotype" panose="02040502050505030304" pitchFamily="18" charset="0"/>
              </a:rPr>
              <a:t> </a:t>
            </a:r>
            <a:r>
              <a:rPr lang="en-US" sz="2000" dirty="0" err="1">
                <a:latin typeface="Palatino Linotype" panose="02040502050505030304" pitchFamily="18" charset="0"/>
              </a:rPr>
              <a:t>lệ</a:t>
            </a:r>
            <a:r>
              <a:rPr lang="en-US" sz="2000" dirty="0">
                <a:latin typeface="Palatino Linotype" panose="02040502050505030304" pitchFamily="18" charset="0"/>
              </a:rPr>
              <a:t> </a:t>
            </a:r>
            <a:r>
              <a:rPr lang="en-US" sz="2000" dirty="0" err="1">
                <a:latin typeface="Palatino Linotype" panose="02040502050505030304" pitchFamily="18" charset="0"/>
              </a:rPr>
              <a:t>số</a:t>
            </a:r>
            <a:r>
              <a:rPr lang="en-US" sz="2000" dirty="0">
                <a:latin typeface="Palatino Linotype" panose="02040502050505030304" pitchFamily="18" charset="0"/>
              </a:rPr>
              <a:t> mol 1: 1, </a:t>
            </a:r>
            <a:r>
              <a:rPr lang="en-US" sz="2000" dirty="0" err="1">
                <a:latin typeface="Palatino Linotype" panose="02040502050505030304" pitchFamily="18" charset="0"/>
              </a:rPr>
              <a:t>số</a:t>
            </a:r>
            <a:r>
              <a:rPr lang="en-US" sz="2000" dirty="0">
                <a:latin typeface="Palatino Linotype" panose="02040502050505030304" pitchFamily="18" charset="0"/>
              </a:rPr>
              <a:t> </a:t>
            </a:r>
            <a:r>
              <a:rPr lang="en-US" sz="2000" dirty="0" err="1">
                <a:latin typeface="Palatino Linotype" panose="02040502050505030304" pitchFamily="18" charset="0"/>
              </a:rPr>
              <a:t>sản</a:t>
            </a:r>
            <a:r>
              <a:rPr lang="en-US" sz="2000" dirty="0">
                <a:latin typeface="Palatino Linotype" panose="02040502050505030304" pitchFamily="18" charset="0"/>
              </a:rPr>
              <a:t> </a:t>
            </a:r>
            <a:r>
              <a:rPr lang="en-US" sz="2000" dirty="0" err="1">
                <a:latin typeface="Palatino Linotype" panose="02040502050505030304" pitchFamily="18" charset="0"/>
              </a:rPr>
              <a:t>phẩm</a:t>
            </a:r>
            <a:r>
              <a:rPr lang="en-US" sz="2000" dirty="0">
                <a:latin typeface="Palatino Linotype" panose="02040502050505030304" pitchFamily="18" charset="0"/>
              </a:rPr>
              <a:t> </a:t>
            </a:r>
            <a:r>
              <a:rPr lang="en-US" sz="2000" dirty="0" err="1">
                <a:latin typeface="Palatino Linotype" panose="02040502050505030304" pitchFamily="18" charset="0"/>
              </a:rPr>
              <a:t>monoc</a:t>
            </a:r>
            <a:r>
              <a:rPr lang="vi-VN" sz="2000" dirty="0">
                <a:latin typeface="Palatino Linotype" panose="02040502050505030304" pitchFamily="18" charset="0"/>
              </a:rPr>
              <a:t>h</a:t>
            </a:r>
            <a:r>
              <a:rPr lang="en-US" sz="2000" dirty="0">
                <a:latin typeface="Palatino Linotype" panose="02040502050505030304" pitchFamily="18" charset="0"/>
              </a:rPr>
              <a:t>loro </a:t>
            </a:r>
            <a:r>
              <a:rPr lang="en-US" sz="2000" dirty="0" err="1">
                <a:latin typeface="Palatino Linotype" panose="02040502050505030304" pitchFamily="18" charset="0"/>
              </a:rPr>
              <a:t>tối</a:t>
            </a:r>
            <a:r>
              <a:rPr lang="en-US" sz="2000" dirty="0">
                <a:latin typeface="Palatino Linotype" panose="02040502050505030304" pitchFamily="18" charset="0"/>
              </a:rPr>
              <a:t> </a:t>
            </a:r>
            <a:r>
              <a:rPr lang="en-US" sz="2000" dirty="0" err="1">
                <a:latin typeface="Palatino Linotype" panose="02040502050505030304" pitchFamily="18" charset="0"/>
              </a:rPr>
              <a:t>đa</a:t>
            </a:r>
            <a:r>
              <a:rPr lang="en-US" sz="2000" dirty="0">
                <a:latin typeface="Palatino Linotype" panose="02040502050505030304" pitchFamily="18" charset="0"/>
              </a:rPr>
              <a:t> </a:t>
            </a:r>
            <a:r>
              <a:rPr lang="en-US" sz="2000" dirty="0" err="1">
                <a:latin typeface="Palatino Linotype" panose="02040502050505030304" pitchFamily="18" charset="0"/>
              </a:rPr>
              <a:t>thu</a:t>
            </a:r>
            <a:r>
              <a:rPr lang="en-US" sz="2000" dirty="0">
                <a:latin typeface="Palatino Linotype" panose="02040502050505030304" pitchFamily="18" charset="0"/>
              </a:rPr>
              <a:t> </a:t>
            </a:r>
            <a:r>
              <a:rPr lang="en-US" sz="2000" dirty="0" err="1">
                <a:latin typeface="Palatino Linotype" panose="02040502050505030304" pitchFamily="18" charset="0"/>
              </a:rPr>
              <a:t>được</a:t>
            </a:r>
            <a:r>
              <a:rPr lang="en-US" sz="2000" dirty="0">
                <a:latin typeface="Palatino Linotype" panose="02040502050505030304" pitchFamily="18" charset="0"/>
              </a:rPr>
              <a:t> </a:t>
            </a:r>
            <a:r>
              <a:rPr lang="en-US" sz="2000" dirty="0" err="1">
                <a:latin typeface="Palatino Linotype" panose="02040502050505030304" pitchFamily="18" charset="0"/>
              </a:rPr>
              <a:t>là</a:t>
            </a:r>
            <a:endParaRPr lang="en-US" sz="2000" dirty="0">
              <a:latin typeface="Palatino Linotype" panose="02040502050505030304" pitchFamily="18" charset="0"/>
            </a:endParaRPr>
          </a:p>
          <a:p>
            <a:pPr defTabSz="714375"/>
            <a:r>
              <a:rPr lang="vi-VN" sz="2000" b="1" dirty="0">
                <a:solidFill>
                  <a:srgbClr val="0000FF"/>
                </a:solidFill>
                <a:latin typeface="Palatino Linotype" panose="02040502050505030304" pitchFamily="18" charset="0"/>
              </a:rPr>
              <a:t>	</a:t>
            </a:r>
            <a:r>
              <a:rPr lang="en-US" sz="2000" b="1" dirty="0">
                <a:solidFill>
                  <a:srgbClr val="0000FF"/>
                </a:solidFill>
                <a:latin typeface="Palatino Linotype" panose="02040502050505030304" pitchFamily="18" charset="0"/>
              </a:rPr>
              <a:t>A. </a:t>
            </a:r>
            <a:r>
              <a:rPr lang="en-US" sz="2000" dirty="0">
                <a:latin typeface="Palatino Linotype" panose="02040502050505030304" pitchFamily="18" charset="0"/>
              </a:rPr>
              <a:t>1.</a:t>
            </a:r>
            <a:r>
              <a:rPr lang="en-US" sz="2000" b="1" dirty="0">
                <a:latin typeface="Palatino Linotype" panose="02040502050505030304" pitchFamily="18" charset="0"/>
              </a:rPr>
              <a:t>	</a:t>
            </a:r>
            <a:r>
              <a:rPr lang="vi-VN" sz="2000" b="1" dirty="0">
                <a:latin typeface="Palatino Linotype" panose="02040502050505030304" pitchFamily="18" charset="0"/>
              </a:rPr>
              <a:t>	</a:t>
            </a:r>
            <a:r>
              <a:rPr lang="it-IT" sz="2000" b="1" dirty="0">
                <a:solidFill>
                  <a:srgbClr val="0000FF"/>
                </a:solidFill>
                <a:latin typeface="Palatino Linotype" panose="02040502050505030304" pitchFamily="18" charset="0"/>
              </a:rPr>
              <a:t>B. </a:t>
            </a:r>
            <a:r>
              <a:rPr lang="en-US" sz="2000" dirty="0">
                <a:latin typeface="Palatino Linotype" panose="02040502050505030304" pitchFamily="18" charset="0"/>
              </a:rPr>
              <a:t>2.</a:t>
            </a:r>
            <a:r>
              <a:rPr lang="en-US" sz="2000" b="1" dirty="0">
                <a:latin typeface="Palatino Linotype" panose="02040502050505030304" pitchFamily="18" charset="0"/>
              </a:rPr>
              <a:t>	</a:t>
            </a:r>
            <a:r>
              <a:rPr lang="vi-VN" sz="2000" b="1" dirty="0">
                <a:latin typeface="Palatino Linotype" panose="02040502050505030304" pitchFamily="18" charset="0"/>
              </a:rPr>
              <a:t>	</a:t>
            </a:r>
            <a:r>
              <a:rPr lang="en-US" sz="2000" b="1" dirty="0">
                <a:solidFill>
                  <a:srgbClr val="0000FF"/>
                </a:solidFill>
                <a:latin typeface="Palatino Linotype" panose="02040502050505030304" pitchFamily="18" charset="0"/>
              </a:rPr>
              <a:t>C. </a:t>
            </a:r>
            <a:r>
              <a:rPr lang="en-US" sz="2000" dirty="0">
                <a:latin typeface="Palatino Linotype" panose="02040502050505030304" pitchFamily="18" charset="0"/>
              </a:rPr>
              <a:t>3.</a:t>
            </a:r>
            <a:r>
              <a:rPr lang="en-US" sz="2000" b="1" dirty="0">
                <a:latin typeface="Palatino Linotype" panose="02040502050505030304" pitchFamily="18" charset="0"/>
              </a:rPr>
              <a:t>	</a:t>
            </a:r>
            <a:r>
              <a:rPr lang="vi-VN" sz="2000" b="1" dirty="0">
                <a:latin typeface="Palatino Linotype" panose="02040502050505030304" pitchFamily="18" charset="0"/>
              </a:rPr>
              <a:t>	</a:t>
            </a:r>
            <a:r>
              <a:rPr lang="en-US" sz="2000" b="1" dirty="0">
                <a:solidFill>
                  <a:srgbClr val="0000FF"/>
                </a:solidFill>
                <a:latin typeface="Palatino Linotype" panose="02040502050505030304" pitchFamily="18" charset="0"/>
              </a:rPr>
              <a:t>D. </a:t>
            </a:r>
            <a:r>
              <a:rPr lang="en-US" sz="2000" dirty="0">
                <a:latin typeface="Palatino Linotype" panose="02040502050505030304" pitchFamily="18" charset="0"/>
              </a:rPr>
              <a:t>4.</a:t>
            </a:r>
          </a:p>
        </p:txBody>
      </p:sp>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836105383"/>
              </p:ext>
            </p:extLst>
          </p:nvPr>
        </p:nvGraphicFramePr>
        <p:xfrm>
          <a:off x="1475656" y="4437112"/>
          <a:ext cx="5843656" cy="1584176"/>
        </p:xfrm>
        <a:graphic>
          <a:graphicData uri="http://schemas.openxmlformats.org/presentationml/2006/ole">
            <mc:AlternateContent xmlns:mc="http://schemas.openxmlformats.org/markup-compatibility/2006">
              <mc:Choice xmlns:v="urn:schemas-microsoft-com:vml" Requires="v">
                <p:oleObj name="CS ChemDraw Drawing" r:id="rId4" imgW="4444043" imgH="1144533" progId="ChemDraw.Document.6.0">
                  <p:embed/>
                </p:oleObj>
              </mc:Choice>
              <mc:Fallback>
                <p:oleObj name="CS ChemDraw Drawing" r:id="rId4" imgW="4444043" imgH="1144533" progId="ChemDraw.Document.6.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4437112"/>
                        <a:ext cx="5843656" cy="1584176"/>
                      </a:xfrm>
                      <a:prstGeom prst="rect">
                        <a:avLst/>
                      </a:prstGeom>
                      <a:noFill/>
                    </p:spPr>
                  </p:pic>
                </p:oleObj>
              </mc:Fallback>
            </mc:AlternateContent>
          </a:graphicData>
        </a:graphic>
      </p:graphicFrame>
      <p:sp>
        <p:nvSpPr>
          <p:cNvPr id="12" name="Rectangle 11"/>
          <p:cNvSpPr/>
          <p:nvPr/>
        </p:nvSpPr>
        <p:spPr>
          <a:xfrm>
            <a:off x="589112" y="1478643"/>
            <a:ext cx="1512169" cy="369332"/>
          </a:xfrm>
          <a:prstGeom prst="rect">
            <a:avLst/>
          </a:prstGeom>
        </p:spPr>
        <p:txBody>
          <a:bodyPr wrap="square">
            <a:spAutoFit/>
          </a:bodyPr>
          <a:lstStyle/>
          <a:p>
            <a:r>
              <a:rPr lang="vi-VN" b="1">
                <a:solidFill>
                  <a:srgbClr val="C00000"/>
                </a:solidFill>
                <a:latin typeface="Century Schoolbook" panose="02040604050505020304" pitchFamily="18" charset="0"/>
              </a:rPr>
              <a:t>ĐÁP ÁN D</a:t>
            </a:r>
            <a:endParaRPr lang="en-US">
              <a:solidFill>
                <a:srgbClr val="C00000"/>
              </a:solidFill>
            </a:endParaRPr>
          </a:p>
        </p:txBody>
      </p:sp>
      <p:sp>
        <p:nvSpPr>
          <p:cNvPr id="2" name="Date Placeholder 1"/>
          <p:cNvSpPr>
            <a:spLocks noGrp="1"/>
          </p:cNvSpPr>
          <p:nvPr>
            <p:ph type="dt" sz="half" idx="10"/>
          </p:nvPr>
        </p:nvSpPr>
        <p:spPr/>
        <p:txBody>
          <a:bodyPr/>
          <a:lstStyle/>
          <a:p>
            <a:fld id="{DC3003ED-00D0-4F22-866A-37FFE963A535}"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23</a:t>
            </a:fld>
            <a:endParaRPr lang="en-US"/>
          </a:p>
        </p:txBody>
      </p:sp>
    </p:spTree>
    <p:extLst>
      <p:ext uri="{BB962C8B-B14F-4D97-AF65-F5344CB8AC3E}">
        <p14:creationId xmlns:p14="http://schemas.microsoft.com/office/powerpoint/2010/main" val="88331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style.rotation</p:attrName>
                                        </p:attrNameLst>
                                      </p:cBhvr>
                                      <p:tavLst>
                                        <p:tav tm="0">
                                          <p:val>
                                            <p:fltVal val="90"/>
                                          </p:val>
                                        </p:tav>
                                        <p:tav tm="100000">
                                          <p:val>
                                            <p:fltVal val="0"/>
                                          </p:val>
                                        </p:tav>
                                      </p:tavLst>
                                    </p:anim>
                                    <p:animEffect transition="in" filter="fade">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style.rotation</p:attrName>
                                        </p:attrNameLst>
                                      </p:cBhvr>
                                      <p:tavLst>
                                        <p:tav tm="0">
                                          <p:val>
                                            <p:fltVal val="90"/>
                                          </p:val>
                                        </p:tav>
                                        <p:tav tm="100000">
                                          <p:val>
                                            <p:fltVal val="0"/>
                                          </p:val>
                                        </p:tav>
                                      </p:tavLst>
                                    </p:anim>
                                    <p:animEffect transition="in" filter="fade">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randombar(horizontal)">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1000" fill="hold"/>
                                        <p:tgtEl>
                                          <p:spTgt spid="6"/>
                                        </p:tgtEl>
                                        <p:attrNameLst>
                                          <p:attrName>ppt_w</p:attrName>
                                        </p:attrNameLst>
                                      </p:cBhvr>
                                      <p:tavLst>
                                        <p:tav tm="0">
                                          <p:val>
                                            <p:fltVal val="0"/>
                                          </p:val>
                                        </p:tav>
                                        <p:tav tm="100000">
                                          <p:val>
                                            <p:strVal val="#ppt_w"/>
                                          </p:val>
                                        </p:tav>
                                      </p:tavLst>
                                    </p:anim>
                                    <p:anim calcmode="lin" valueType="num">
                                      <p:cBhvr>
                                        <p:cTn id="34" dur="1000" fill="hold"/>
                                        <p:tgtEl>
                                          <p:spTgt spid="6"/>
                                        </p:tgtEl>
                                        <p:attrNameLst>
                                          <p:attrName>ppt_h</p:attrName>
                                        </p:attrNameLst>
                                      </p:cBhvr>
                                      <p:tavLst>
                                        <p:tav tm="0">
                                          <p:val>
                                            <p:fltVal val="0"/>
                                          </p:val>
                                        </p:tav>
                                        <p:tav tm="100000">
                                          <p:val>
                                            <p:strVal val="#ppt_h"/>
                                          </p:val>
                                        </p:tav>
                                      </p:tavLst>
                                    </p:anim>
                                    <p:anim calcmode="lin" valueType="num">
                                      <p:cBhvr>
                                        <p:cTn id="35" dur="1000" fill="hold"/>
                                        <p:tgtEl>
                                          <p:spTgt spid="6"/>
                                        </p:tgtEl>
                                        <p:attrNameLst>
                                          <p:attrName>style.rotation</p:attrName>
                                        </p:attrNameLst>
                                      </p:cBhvr>
                                      <p:tavLst>
                                        <p:tav tm="0">
                                          <p:val>
                                            <p:fltVal val="90"/>
                                          </p:val>
                                        </p:tav>
                                        <p:tav tm="100000">
                                          <p:val>
                                            <p:fltVal val="0"/>
                                          </p:val>
                                        </p:tav>
                                      </p:tavLst>
                                    </p:anim>
                                    <p:animEffect transition="in" filter="fade">
                                      <p:cBhvr>
                                        <p:cTn id="36" dur="1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p:cTn id="41" dur="1000" fill="hold"/>
                                        <p:tgtEl>
                                          <p:spTgt spid="11"/>
                                        </p:tgtEl>
                                        <p:attrNameLst>
                                          <p:attrName>ppt_w</p:attrName>
                                        </p:attrNameLst>
                                      </p:cBhvr>
                                      <p:tavLst>
                                        <p:tav tm="0">
                                          <p:val>
                                            <p:fltVal val="0"/>
                                          </p:val>
                                        </p:tav>
                                        <p:tav tm="100000">
                                          <p:val>
                                            <p:strVal val="#ppt_w"/>
                                          </p:val>
                                        </p:tav>
                                      </p:tavLst>
                                    </p:anim>
                                    <p:anim calcmode="lin" valueType="num">
                                      <p:cBhvr>
                                        <p:cTn id="42" dur="1000" fill="hold"/>
                                        <p:tgtEl>
                                          <p:spTgt spid="11"/>
                                        </p:tgtEl>
                                        <p:attrNameLst>
                                          <p:attrName>ppt_h</p:attrName>
                                        </p:attrNameLst>
                                      </p:cBhvr>
                                      <p:tavLst>
                                        <p:tav tm="0">
                                          <p:val>
                                            <p:fltVal val="0"/>
                                          </p:val>
                                        </p:tav>
                                        <p:tav tm="100000">
                                          <p:val>
                                            <p:strVal val="#ppt_h"/>
                                          </p:val>
                                        </p:tav>
                                      </p:tavLst>
                                    </p:anim>
                                    <p:anim calcmode="lin" valueType="num">
                                      <p:cBhvr>
                                        <p:cTn id="43" dur="1000" fill="hold"/>
                                        <p:tgtEl>
                                          <p:spTgt spid="11"/>
                                        </p:tgtEl>
                                        <p:attrNameLst>
                                          <p:attrName>style.rotation</p:attrName>
                                        </p:attrNameLst>
                                      </p:cBhvr>
                                      <p:tavLst>
                                        <p:tav tm="0">
                                          <p:val>
                                            <p:fltVal val="90"/>
                                          </p:val>
                                        </p:tav>
                                        <p:tav tm="100000">
                                          <p:val>
                                            <p:fltVal val="0"/>
                                          </p:val>
                                        </p:tav>
                                      </p:tavLst>
                                    </p:anim>
                                    <p:animEffect transition="in" filter="fade">
                                      <p:cBhvr>
                                        <p:cTn id="4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467544" y="692696"/>
            <a:ext cx="8136904" cy="2862322"/>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a:t>
            </a:r>
            <a:r>
              <a:rPr lang="nl-NL" sz="2000" b="1" dirty="0">
                <a:solidFill>
                  <a:srgbClr val="0000FF"/>
                </a:solidFill>
                <a:latin typeface="Palatino Linotype" panose="02040502050505030304" pitchFamily="18" charset="0"/>
              </a:rPr>
              <a:t>2</a:t>
            </a:r>
            <a:r>
              <a:rPr lang="vi-VN" sz="2000" b="1" dirty="0">
                <a:solidFill>
                  <a:srgbClr val="0000FF"/>
                </a:solidFill>
                <a:latin typeface="Palatino Linotype" panose="02040502050505030304" pitchFamily="18" charset="0"/>
              </a:rPr>
              <a:t>6: </a:t>
            </a:r>
            <a:r>
              <a:rPr lang="nl-NL" sz="2000" dirty="0">
                <a:latin typeface="Palatino Linotype" panose="02040502050505030304" pitchFamily="18" charset="0"/>
              </a:rPr>
              <a:t>Chọn phát biểu </a:t>
            </a:r>
            <a:r>
              <a:rPr lang="nl-NL" sz="2000" b="1" dirty="0">
                <a:latin typeface="Palatino Linotype" panose="02040502050505030304" pitchFamily="18" charset="0"/>
              </a:rPr>
              <a:t>đúng</a:t>
            </a:r>
            <a:r>
              <a:rPr lang="nl-NL" sz="2000" dirty="0">
                <a:latin typeface="Palatino Linotype" panose="02040502050505030304" pitchFamily="18" charset="0"/>
              </a:rPr>
              <a:t>:</a:t>
            </a:r>
            <a:endParaRPr lang="en-US" sz="2000" dirty="0">
              <a:latin typeface="Palatino Linotype" panose="02040502050505030304" pitchFamily="18" charset="0"/>
            </a:endParaRPr>
          </a:p>
          <a:p>
            <a:pPr lvl="1" algn="just"/>
            <a:r>
              <a:rPr lang="nl-NL" sz="2000" b="1" dirty="0">
                <a:solidFill>
                  <a:srgbClr val="0000FF"/>
                </a:solidFill>
                <a:latin typeface="Palatino Linotype" panose="02040502050505030304" pitchFamily="18" charset="0"/>
              </a:rPr>
              <a:t>A.</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Clo hóa met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 (trong điều kiện ánh sáng) thu được HCl và tối đa 4 dẫn xuất clo của met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a:t>
            </a:r>
            <a:r>
              <a:rPr lang="nl-NL" sz="2000" i="1" dirty="0">
                <a:latin typeface="Palatino Linotype" panose="02040502050505030304" pitchFamily="18" charset="0"/>
              </a:rPr>
              <a:t>	</a:t>
            </a:r>
            <a:endParaRPr lang="en-US" sz="2000" dirty="0">
              <a:latin typeface="Palatino Linotype" panose="02040502050505030304" pitchFamily="18" charset="0"/>
            </a:endParaRPr>
          </a:p>
          <a:p>
            <a:pPr lvl="1" algn="just"/>
            <a:r>
              <a:rPr lang="nl-NL" sz="2000" b="1" dirty="0">
                <a:solidFill>
                  <a:srgbClr val="0000FF"/>
                </a:solidFill>
                <a:latin typeface="Palatino Linotype" panose="02040502050505030304" pitchFamily="18" charset="0"/>
              </a:rPr>
              <a:t>B.</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Clo hóa 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 (trong điều kiện ánh sáng) thu được hỗn hợp sản phẩm chỉ gồm HCl và C</a:t>
            </a:r>
            <a:r>
              <a:rPr lang="nl-NL" sz="2000" baseline="-25000" dirty="0">
                <a:latin typeface="Palatino Linotype" panose="02040502050505030304" pitchFamily="18" charset="0"/>
              </a:rPr>
              <a:t>2</a:t>
            </a:r>
            <a:r>
              <a:rPr lang="nl-NL" sz="2000" dirty="0">
                <a:latin typeface="Palatino Linotype" panose="02040502050505030304" pitchFamily="18" charset="0"/>
              </a:rPr>
              <a:t>H</a:t>
            </a:r>
            <a:r>
              <a:rPr lang="nl-NL" sz="2000" baseline="-25000" dirty="0">
                <a:latin typeface="Palatino Linotype" panose="02040502050505030304" pitchFamily="18" charset="0"/>
              </a:rPr>
              <a:t>5</a:t>
            </a:r>
            <a:r>
              <a:rPr lang="nl-NL" sz="2000" dirty="0">
                <a:latin typeface="Palatino Linotype" panose="02040502050505030304" pitchFamily="18" charset="0"/>
              </a:rPr>
              <a:t>Cl.	</a:t>
            </a:r>
            <a:endParaRPr lang="en-US" sz="2000" dirty="0">
              <a:latin typeface="Palatino Linotype" panose="02040502050505030304" pitchFamily="18" charset="0"/>
            </a:endParaRPr>
          </a:p>
          <a:p>
            <a:pPr lvl="1" algn="just"/>
            <a:r>
              <a:rPr lang="nl-NL" sz="2000" b="1" dirty="0">
                <a:solidFill>
                  <a:srgbClr val="0000FF"/>
                </a:solidFill>
                <a:latin typeface="Palatino Linotype" panose="02040502050505030304" pitchFamily="18" charset="0"/>
              </a:rPr>
              <a:t>C. </a:t>
            </a:r>
            <a:r>
              <a:rPr lang="nl-NL" sz="2000" dirty="0">
                <a:latin typeface="Palatino Linotype" panose="02040502050505030304" pitchFamily="18" charset="0"/>
              </a:rPr>
              <a:t>Cho hỗn hợp propan</a:t>
            </a:r>
            <a:r>
              <a:rPr lang="vi-VN" sz="2000" dirty="0">
                <a:latin typeface="Palatino Linotype" panose="02040502050505030304" pitchFamily="18" charset="0"/>
              </a:rPr>
              <a:t>e</a:t>
            </a:r>
            <a:r>
              <a:rPr lang="nl-NL" sz="2000" dirty="0">
                <a:latin typeface="Palatino Linotype" panose="02040502050505030304" pitchFamily="18" charset="0"/>
              </a:rPr>
              <a:t> và butan</a:t>
            </a:r>
            <a:r>
              <a:rPr lang="vi-VN" sz="2000" dirty="0">
                <a:latin typeface="Palatino Linotype" panose="02040502050505030304" pitchFamily="18" charset="0"/>
              </a:rPr>
              <a:t>e</a:t>
            </a:r>
            <a:r>
              <a:rPr lang="nl-NL" sz="2000" dirty="0">
                <a:latin typeface="Palatino Linotype" panose="02040502050505030304" pitchFamily="18" charset="0"/>
              </a:rPr>
              <a:t> pứ với Cl</a:t>
            </a:r>
            <a:r>
              <a:rPr lang="nl-NL" sz="2000" baseline="-25000" dirty="0">
                <a:latin typeface="Palatino Linotype" panose="02040502050505030304" pitchFamily="18" charset="0"/>
              </a:rPr>
              <a:t>2</a:t>
            </a:r>
            <a:r>
              <a:rPr lang="nl-NL" sz="2000" dirty="0">
                <a:latin typeface="Palatino Linotype" panose="02040502050505030304" pitchFamily="18" charset="0"/>
              </a:rPr>
              <a:t> (ánh sáng) thu được tối đa 4 sản phẩm thế mono c</a:t>
            </a:r>
            <a:r>
              <a:rPr lang="vi-VN" sz="2000" dirty="0">
                <a:latin typeface="Palatino Linotype" panose="02040502050505030304" pitchFamily="18" charset="0"/>
              </a:rPr>
              <a:t>h</a:t>
            </a:r>
            <a:r>
              <a:rPr lang="nl-NL" sz="2000" dirty="0">
                <a:latin typeface="Palatino Linotype" panose="02040502050505030304" pitchFamily="18" charset="0"/>
              </a:rPr>
              <a:t>lo.		</a:t>
            </a:r>
            <a:endParaRPr lang="en-US" sz="2000" dirty="0">
              <a:latin typeface="Palatino Linotype" panose="02040502050505030304" pitchFamily="18" charset="0"/>
            </a:endParaRPr>
          </a:p>
          <a:p>
            <a:pPr lvl="1" algn="just"/>
            <a:r>
              <a:rPr lang="nl-NL" sz="2000" b="1" dirty="0">
                <a:solidFill>
                  <a:srgbClr val="0000FF"/>
                </a:solidFill>
                <a:latin typeface="Palatino Linotype" panose="02040502050505030304" pitchFamily="18" charset="0"/>
              </a:rPr>
              <a:t>D.</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Cho hỗn hợp met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 và 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 pứ với Cl</a:t>
            </a:r>
            <a:r>
              <a:rPr lang="nl-NL" sz="2000" baseline="-25000" dirty="0">
                <a:latin typeface="Palatino Linotype" panose="02040502050505030304" pitchFamily="18" charset="0"/>
              </a:rPr>
              <a:t>2</a:t>
            </a:r>
            <a:r>
              <a:rPr lang="nl-NL" sz="2000" dirty="0">
                <a:latin typeface="Palatino Linotype" panose="02040502050505030304" pitchFamily="18" charset="0"/>
              </a:rPr>
              <a:t> (ánh sáng) thu được tối đa 3 sản phẩm thế a</a:t>
            </a:r>
            <a:r>
              <a:rPr lang="vi-VN" sz="2000" dirty="0">
                <a:latin typeface="Palatino Linotype" panose="02040502050505030304" pitchFamily="18" charset="0"/>
              </a:rPr>
              <a:t>l</a:t>
            </a:r>
            <a:r>
              <a:rPr lang="nl-NL" sz="2000" dirty="0">
                <a:latin typeface="Palatino Linotype" panose="02040502050505030304" pitchFamily="18" charset="0"/>
              </a:rPr>
              <a:t>kyl c</a:t>
            </a:r>
            <a:r>
              <a:rPr lang="vi-VN" sz="2000" dirty="0">
                <a:latin typeface="Palatino Linotype" panose="02040502050505030304" pitchFamily="18" charset="0"/>
              </a:rPr>
              <a:t>h</a:t>
            </a:r>
            <a:r>
              <a:rPr lang="nl-NL" sz="2000" dirty="0">
                <a:latin typeface="Palatino Linotype" panose="02040502050505030304" pitchFamily="18" charset="0"/>
              </a:rPr>
              <a:t>lor</a:t>
            </a:r>
            <a:r>
              <a:rPr lang="vi-VN" sz="2000" dirty="0">
                <a:latin typeface="Palatino Linotype" panose="02040502050505030304" pitchFamily="18" charset="0"/>
              </a:rPr>
              <a:t>ide</a:t>
            </a:r>
            <a:r>
              <a:rPr lang="nl-NL" sz="2000" dirty="0">
                <a:latin typeface="Palatino Linotype" panose="02040502050505030304" pitchFamily="18" charset="0"/>
              </a:rPr>
              <a:t>.</a:t>
            </a:r>
            <a:endParaRPr lang="en-US" sz="2000" dirty="0">
              <a:latin typeface="Palatino Linotype" panose="02040502050505030304" pitchFamily="18" charset="0"/>
            </a:endParaRPr>
          </a:p>
        </p:txBody>
      </p:sp>
      <p:sp>
        <p:nvSpPr>
          <p:cNvPr id="6" name="Rectangle 5"/>
          <p:cNvSpPr/>
          <p:nvPr/>
        </p:nvSpPr>
        <p:spPr>
          <a:xfrm>
            <a:off x="589111" y="3430419"/>
            <a:ext cx="1512169" cy="369332"/>
          </a:xfrm>
          <a:prstGeom prst="rect">
            <a:avLst/>
          </a:prstGeom>
        </p:spPr>
        <p:txBody>
          <a:bodyPr wrap="square">
            <a:spAutoFit/>
          </a:bodyPr>
          <a:lstStyle/>
          <a:p>
            <a:r>
              <a:rPr lang="vi-VN" b="1" dirty="0">
                <a:solidFill>
                  <a:srgbClr val="C00000"/>
                </a:solidFill>
                <a:latin typeface="Century Schoolbook" panose="02040604050505020304" pitchFamily="18" charset="0"/>
              </a:rPr>
              <a:t>ĐÁP ÁN A</a:t>
            </a:r>
            <a:endParaRPr lang="en-US" dirty="0">
              <a:solidFill>
                <a:srgbClr val="C00000"/>
              </a:solidFill>
            </a:endParaRPr>
          </a:p>
        </p:txBody>
      </p:sp>
      <p:sp>
        <p:nvSpPr>
          <p:cNvPr id="7" name="Rectangle 6"/>
          <p:cNvSpPr/>
          <p:nvPr/>
        </p:nvSpPr>
        <p:spPr>
          <a:xfrm>
            <a:off x="589855" y="3717786"/>
            <a:ext cx="8136904" cy="2246769"/>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a:t>
            </a:r>
            <a:r>
              <a:rPr lang="nl-NL" sz="2000" b="1" dirty="0">
                <a:solidFill>
                  <a:srgbClr val="0000FF"/>
                </a:solidFill>
                <a:latin typeface="Palatino Linotype" panose="02040502050505030304" pitchFamily="18" charset="0"/>
              </a:rPr>
              <a:t>2</a:t>
            </a:r>
            <a:r>
              <a:rPr lang="vi-VN" sz="2000" b="1" dirty="0">
                <a:solidFill>
                  <a:srgbClr val="0000FF"/>
                </a:solidFill>
                <a:latin typeface="Palatino Linotype" panose="02040502050505030304" pitchFamily="18" charset="0"/>
              </a:rPr>
              <a:t>7: </a:t>
            </a:r>
            <a:r>
              <a:rPr lang="nl-NL" sz="2000" dirty="0">
                <a:latin typeface="Palatino Linotype" panose="02040502050505030304" pitchFamily="18" charset="0"/>
              </a:rPr>
              <a:t>Cho dãy các ankan gồm: met</a:t>
            </a:r>
            <a:r>
              <a:rPr lang="vi-VN" sz="2000" dirty="0">
                <a:latin typeface="Palatino Linotype" panose="02040502050505030304" pitchFamily="18" charset="0"/>
              </a:rPr>
              <a:t>h</a:t>
            </a:r>
            <a:r>
              <a:rPr lang="nl-NL" sz="2000" dirty="0">
                <a:latin typeface="Palatino Linotype" panose="02040502050505030304" pitchFamily="18" charset="0"/>
              </a:rPr>
              <a:t>an</a:t>
            </a:r>
            <a:r>
              <a:rPr lang="vi-VN" sz="2000" dirty="0">
                <a:latin typeface="Palatino Linotype" panose="02040502050505030304" pitchFamily="18" charset="0"/>
              </a:rPr>
              <a:t>e</a:t>
            </a:r>
            <a:r>
              <a:rPr lang="nl-NL" sz="2000" dirty="0">
                <a:latin typeface="Palatino Linotype" panose="02040502050505030304" pitchFamily="18" charset="0"/>
              </a:rPr>
              <a:t>, et</a:t>
            </a:r>
            <a:r>
              <a:rPr lang="vi-VN" sz="2000" dirty="0">
                <a:latin typeface="Palatino Linotype" panose="02040502050505030304" pitchFamily="18" charset="0"/>
              </a:rPr>
              <a:t>h</a:t>
            </a:r>
            <a:r>
              <a:rPr lang="nl-NL" sz="2000" dirty="0">
                <a:latin typeface="Palatino Linotype" panose="02040502050505030304" pitchFamily="18" charset="0"/>
              </a:rPr>
              <a:t>an, propan</a:t>
            </a:r>
            <a:r>
              <a:rPr lang="vi-VN" sz="2000" dirty="0">
                <a:latin typeface="Palatino Linotype" panose="02040502050505030304" pitchFamily="18" charset="0"/>
              </a:rPr>
              <a:t>e</a:t>
            </a:r>
            <a:r>
              <a:rPr lang="nl-NL" sz="2000" dirty="0">
                <a:latin typeface="Palatino Linotype" panose="02040502050505030304" pitchFamily="18" charset="0"/>
              </a:rPr>
              <a:t>, butan</a:t>
            </a:r>
            <a:r>
              <a:rPr lang="vi-VN" sz="2000" dirty="0">
                <a:latin typeface="Palatino Linotype" panose="02040502050505030304" pitchFamily="18" charset="0"/>
              </a:rPr>
              <a:t>e</a:t>
            </a:r>
            <a:r>
              <a:rPr lang="nl-NL" sz="2000" dirty="0">
                <a:latin typeface="Palatino Linotype" panose="02040502050505030304" pitchFamily="18" charset="0"/>
              </a:rPr>
              <a:t>, pentan</a:t>
            </a:r>
            <a:r>
              <a:rPr lang="vi-VN" sz="2000" dirty="0">
                <a:latin typeface="Palatino Linotype" panose="02040502050505030304" pitchFamily="18" charset="0"/>
              </a:rPr>
              <a:t>e</a:t>
            </a:r>
            <a:r>
              <a:rPr lang="nl-NL" sz="2000" dirty="0">
                <a:latin typeface="Palatino Linotype" panose="02040502050505030304" pitchFamily="18" charset="0"/>
              </a:rPr>
              <a:t>, hexan</a:t>
            </a:r>
            <a:r>
              <a:rPr lang="vi-VN" sz="2000" dirty="0">
                <a:latin typeface="Palatino Linotype" panose="02040502050505030304" pitchFamily="18" charset="0"/>
              </a:rPr>
              <a:t>e</a:t>
            </a:r>
            <a:r>
              <a:rPr lang="nl-NL" sz="2000" dirty="0">
                <a:latin typeface="Palatino Linotype" panose="02040502050505030304" pitchFamily="18" charset="0"/>
              </a:rPr>
              <a:t>, isobutan</a:t>
            </a:r>
            <a:r>
              <a:rPr lang="vi-VN" sz="2000" dirty="0">
                <a:latin typeface="Palatino Linotype" panose="02040502050505030304" pitchFamily="18" charset="0"/>
              </a:rPr>
              <a:t>e</a:t>
            </a:r>
            <a:r>
              <a:rPr lang="nl-NL" sz="2000" dirty="0">
                <a:latin typeface="Palatino Linotype" panose="02040502050505030304" pitchFamily="18" charset="0"/>
              </a:rPr>
              <a:t>, isopentan</a:t>
            </a:r>
            <a:r>
              <a:rPr lang="vi-VN" sz="2000" dirty="0">
                <a:latin typeface="Palatino Linotype" panose="02040502050505030304" pitchFamily="18" charset="0"/>
              </a:rPr>
              <a:t>e</a:t>
            </a:r>
            <a:r>
              <a:rPr lang="nl-NL" sz="2000" dirty="0">
                <a:latin typeface="Palatino Linotype" panose="02040502050505030304" pitchFamily="18" charset="0"/>
              </a:rPr>
              <a:t>, 2-met</a:t>
            </a:r>
            <a:r>
              <a:rPr lang="vi-VN" sz="2000" dirty="0">
                <a:latin typeface="Palatino Linotype" panose="02040502050505030304" pitchFamily="18" charset="0"/>
              </a:rPr>
              <a:t>h</a:t>
            </a:r>
            <a:r>
              <a:rPr lang="nl-NL" sz="2000" dirty="0">
                <a:latin typeface="Palatino Linotype" panose="02040502050505030304" pitchFamily="18" charset="0"/>
              </a:rPr>
              <a:t>ylpentan</a:t>
            </a:r>
            <a:r>
              <a:rPr lang="vi-VN" sz="2000" dirty="0">
                <a:latin typeface="Palatino Linotype" panose="02040502050505030304" pitchFamily="18" charset="0"/>
              </a:rPr>
              <a:t>e</a:t>
            </a:r>
            <a:r>
              <a:rPr lang="nl-NL" sz="2000" dirty="0">
                <a:latin typeface="Palatino Linotype" panose="02040502050505030304" pitchFamily="18" charset="0"/>
              </a:rPr>
              <a:t>, 2,2-</a:t>
            </a:r>
            <a:r>
              <a:rPr lang="vi-VN" sz="2000" dirty="0">
                <a:latin typeface="Palatino Linotype" panose="02040502050505030304" pitchFamily="18" charset="0"/>
              </a:rPr>
              <a:t>d</a:t>
            </a:r>
            <a:r>
              <a:rPr lang="nl-NL" sz="2000" dirty="0">
                <a:latin typeface="Palatino Linotype" panose="02040502050505030304" pitchFamily="18" charset="0"/>
              </a:rPr>
              <a:t>imet</a:t>
            </a:r>
            <a:r>
              <a:rPr lang="vi-VN" sz="2000" dirty="0">
                <a:latin typeface="Palatino Linotype" panose="02040502050505030304" pitchFamily="18" charset="0"/>
              </a:rPr>
              <a:t>h</a:t>
            </a:r>
            <a:r>
              <a:rPr lang="nl-NL" sz="2000" dirty="0">
                <a:latin typeface="Palatino Linotype" panose="02040502050505030304" pitchFamily="18" charset="0"/>
              </a:rPr>
              <a:t>ylpropan</a:t>
            </a:r>
            <a:r>
              <a:rPr lang="vi-VN" sz="2000" dirty="0">
                <a:latin typeface="Palatino Linotype" panose="02040502050505030304" pitchFamily="18" charset="0"/>
              </a:rPr>
              <a:t>e</a:t>
            </a:r>
            <a:r>
              <a:rPr lang="nl-NL" sz="2000" dirty="0">
                <a:latin typeface="Palatino Linotype" panose="02040502050505030304" pitchFamily="18" charset="0"/>
              </a:rPr>
              <a:t>, 3-met</a:t>
            </a:r>
            <a:r>
              <a:rPr lang="vi-VN" sz="2000" dirty="0">
                <a:latin typeface="Palatino Linotype" panose="02040502050505030304" pitchFamily="18" charset="0"/>
              </a:rPr>
              <a:t>h</a:t>
            </a:r>
            <a:r>
              <a:rPr lang="nl-NL" sz="2000" dirty="0">
                <a:latin typeface="Palatino Linotype" panose="02040502050505030304" pitchFamily="18" charset="0"/>
              </a:rPr>
              <a:t>ylpentan</a:t>
            </a:r>
            <a:r>
              <a:rPr lang="vi-VN" sz="2000" dirty="0">
                <a:latin typeface="Palatino Linotype" panose="02040502050505030304" pitchFamily="18" charset="0"/>
              </a:rPr>
              <a:t>e</a:t>
            </a:r>
            <a:r>
              <a:rPr lang="nl-NL" sz="2000" dirty="0">
                <a:latin typeface="Palatino Linotype" panose="02040502050505030304" pitchFamily="18" charset="0"/>
              </a:rPr>
              <a:t>, 2,2-</a:t>
            </a:r>
            <a:r>
              <a:rPr lang="vi-VN" sz="2000" dirty="0">
                <a:latin typeface="Palatino Linotype" panose="02040502050505030304" pitchFamily="18" charset="0"/>
              </a:rPr>
              <a:t>d</a:t>
            </a:r>
            <a:r>
              <a:rPr lang="nl-NL" sz="2000" dirty="0">
                <a:latin typeface="Palatino Linotype" panose="02040502050505030304" pitchFamily="18" charset="0"/>
              </a:rPr>
              <a:t>imet</a:t>
            </a:r>
            <a:r>
              <a:rPr lang="vi-VN" sz="2000" dirty="0">
                <a:latin typeface="Palatino Linotype" panose="02040502050505030304" pitchFamily="18" charset="0"/>
              </a:rPr>
              <a:t>h</a:t>
            </a:r>
            <a:r>
              <a:rPr lang="nl-NL" sz="2000" dirty="0">
                <a:latin typeface="Palatino Linotype" panose="02040502050505030304" pitchFamily="18" charset="0"/>
              </a:rPr>
              <a:t>ylbutan</a:t>
            </a:r>
            <a:r>
              <a:rPr lang="vi-VN" sz="2000" dirty="0">
                <a:latin typeface="Palatino Linotype" panose="02040502050505030304" pitchFamily="18" charset="0"/>
              </a:rPr>
              <a:t>e</a:t>
            </a:r>
            <a:r>
              <a:rPr lang="nl-NL" sz="2000" dirty="0">
                <a:latin typeface="Palatino Linotype" panose="02040502050505030304" pitchFamily="18" charset="0"/>
              </a:rPr>
              <a:t>, 2,3-</a:t>
            </a:r>
            <a:r>
              <a:rPr lang="vi-VN" sz="2000" dirty="0">
                <a:latin typeface="Palatino Linotype" panose="02040502050505030304" pitchFamily="18" charset="0"/>
              </a:rPr>
              <a:t>d</a:t>
            </a:r>
            <a:r>
              <a:rPr lang="nl-NL" sz="2000" dirty="0">
                <a:latin typeface="Palatino Linotype" panose="02040502050505030304" pitchFamily="18" charset="0"/>
              </a:rPr>
              <a:t>imet</a:t>
            </a:r>
            <a:r>
              <a:rPr lang="vi-VN" sz="2000" dirty="0">
                <a:latin typeface="Palatino Linotype" panose="02040502050505030304" pitchFamily="18" charset="0"/>
              </a:rPr>
              <a:t>h</a:t>
            </a:r>
            <a:r>
              <a:rPr lang="nl-NL" sz="2000" dirty="0">
                <a:latin typeface="Palatino Linotype" panose="02040502050505030304" pitchFamily="18" charset="0"/>
              </a:rPr>
              <a:t>ylbutan</a:t>
            </a:r>
            <a:r>
              <a:rPr lang="vi-VN" sz="2000" dirty="0">
                <a:latin typeface="Palatino Linotype" panose="02040502050505030304" pitchFamily="18" charset="0"/>
              </a:rPr>
              <a:t>e</a:t>
            </a:r>
            <a:r>
              <a:rPr lang="nl-NL" sz="2000" dirty="0">
                <a:latin typeface="Palatino Linotype" panose="02040502050505030304" pitchFamily="18" charset="0"/>
              </a:rPr>
              <a:t>. Cho lần lượt từng chất trong dãy phản ứng với khí Cl</a:t>
            </a:r>
            <a:r>
              <a:rPr lang="nl-NL" sz="2000" baseline="-25000" dirty="0">
                <a:latin typeface="Palatino Linotype" panose="02040502050505030304" pitchFamily="18" charset="0"/>
              </a:rPr>
              <a:t>2</a:t>
            </a:r>
            <a:r>
              <a:rPr lang="nl-NL" sz="2000" dirty="0">
                <a:latin typeface="Palatino Linotype" panose="02040502050505030304" pitchFamily="18" charset="0"/>
              </a:rPr>
              <a:t> (ánh sáng) thì thu được HCl và </a:t>
            </a:r>
            <a:r>
              <a:rPr lang="nl-NL" sz="2000" b="1" dirty="0">
                <a:latin typeface="Palatino Linotype" panose="02040502050505030304" pitchFamily="18" charset="0"/>
              </a:rPr>
              <a:t>tối đa</a:t>
            </a:r>
            <a:r>
              <a:rPr lang="nl-NL" sz="2000" dirty="0">
                <a:latin typeface="Palatino Linotype" panose="02040502050505030304" pitchFamily="18" charset="0"/>
              </a:rPr>
              <a:t> 3 sản phẩm thế mono c</a:t>
            </a:r>
            <a:r>
              <a:rPr lang="vi-VN" sz="2000" dirty="0">
                <a:latin typeface="Palatino Linotype" panose="02040502050505030304" pitchFamily="18" charset="0"/>
              </a:rPr>
              <a:t>h</a:t>
            </a:r>
            <a:r>
              <a:rPr lang="nl-NL" sz="2000" dirty="0">
                <a:latin typeface="Palatino Linotype" panose="02040502050505030304" pitchFamily="18" charset="0"/>
              </a:rPr>
              <a:t>lo. Vậy số trường hợp </a:t>
            </a:r>
            <a:r>
              <a:rPr lang="nl-NL" sz="2000" b="1" dirty="0">
                <a:latin typeface="Palatino Linotype" panose="02040502050505030304" pitchFamily="18" charset="0"/>
              </a:rPr>
              <a:t>đúng</a:t>
            </a:r>
            <a:r>
              <a:rPr lang="nl-NL" sz="2000" dirty="0">
                <a:latin typeface="Palatino Linotype" panose="02040502050505030304" pitchFamily="18" charset="0"/>
              </a:rPr>
              <a:t> là</a:t>
            </a:r>
            <a:endParaRPr lang="en-US" sz="2000" dirty="0">
              <a:latin typeface="Palatino Linotype" panose="02040502050505030304" pitchFamily="18" charset="0"/>
            </a:endParaRPr>
          </a:p>
          <a:p>
            <a:pPr indent="361950" algn="just"/>
            <a:r>
              <a:rPr lang="nl-NL" sz="2000" b="1" dirty="0">
                <a:solidFill>
                  <a:srgbClr val="0000FF"/>
                </a:solidFill>
                <a:latin typeface="Palatino Linotype" panose="02040502050505030304" pitchFamily="18" charset="0"/>
              </a:rPr>
              <a:t>A.</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2.	</a:t>
            </a:r>
            <a:r>
              <a:rPr lang="vi-VN" sz="2000" dirty="0">
                <a:latin typeface="Palatino Linotype" panose="02040502050505030304" pitchFamily="18" charset="0"/>
              </a:rPr>
              <a:t>	</a:t>
            </a:r>
            <a:r>
              <a:rPr lang="nl-NL" sz="2000" b="1" dirty="0">
                <a:solidFill>
                  <a:srgbClr val="0000FF"/>
                </a:solidFill>
                <a:latin typeface="Palatino Linotype" panose="02040502050505030304" pitchFamily="18" charset="0"/>
              </a:rPr>
              <a:t>B.</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3</a:t>
            </a:r>
            <a:r>
              <a:rPr lang="nl-NL" sz="2000" i="1" dirty="0">
                <a:latin typeface="Palatino Linotype" panose="02040502050505030304" pitchFamily="18" charset="0"/>
              </a:rPr>
              <a:t>.</a:t>
            </a:r>
            <a:r>
              <a:rPr lang="nl-NL" sz="2000" dirty="0">
                <a:latin typeface="Palatino Linotype" panose="02040502050505030304" pitchFamily="18" charset="0"/>
              </a:rPr>
              <a:t>	</a:t>
            </a:r>
            <a:r>
              <a:rPr lang="vi-VN" sz="2000" dirty="0">
                <a:latin typeface="Palatino Linotype" panose="02040502050505030304" pitchFamily="18" charset="0"/>
              </a:rPr>
              <a:t>	</a:t>
            </a:r>
            <a:r>
              <a:rPr lang="nl-NL" sz="2000" b="1" dirty="0">
                <a:solidFill>
                  <a:srgbClr val="0000FF"/>
                </a:solidFill>
                <a:latin typeface="Palatino Linotype" panose="02040502050505030304" pitchFamily="18" charset="0"/>
              </a:rPr>
              <a:t>C. </a:t>
            </a:r>
            <a:r>
              <a:rPr lang="nl-NL" sz="2000" dirty="0">
                <a:latin typeface="Palatino Linotype" panose="02040502050505030304" pitchFamily="18" charset="0"/>
              </a:rPr>
              <a:t>4.	</a:t>
            </a:r>
            <a:r>
              <a:rPr lang="vi-VN" sz="2000" dirty="0">
                <a:latin typeface="Palatino Linotype" panose="02040502050505030304" pitchFamily="18" charset="0"/>
              </a:rPr>
              <a:t>	</a:t>
            </a:r>
            <a:r>
              <a:rPr lang="nl-NL" sz="2000" b="1" dirty="0">
                <a:solidFill>
                  <a:srgbClr val="0000FF"/>
                </a:solidFill>
                <a:latin typeface="Palatino Linotype" panose="02040502050505030304" pitchFamily="18" charset="0"/>
              </a:rPr>
              <a:t>D.</a:t>
            </a:r>
            <a:r>
              <a:rPr lang="nl-NL" sz="2000" dirty="0">
                <a:solidFill>
                  <a:srgbClr val="0000FF"/>
                </a:solidFill>
                <a:latin typeface="Palatino Linotype" panose="02040502050505030304" pitchFamily="18" charset="0"/>
              </a:rPr>
              <a:t> </a:t>
            </a:r>
            <a:r>
              <a:rPr lang="nl-NL" sz="2000" dirty="0">
                <a:latin typeface="Palatino Linotype" panose="02040502050505030304" pitchFamily="18" charset="0"/>
              </a:rPr>
              <a:t>5.</a:t>
            </a:r>
            <a:endParaRPr lang="en-US" sz="2000" dirty="0">
              <a:latin typeface="Palatino Linotype" panose="02040502050505030304" pitchFamily="18" charset="0"/>
            </a:endParaRPr>
          </a:p>
        </p:txBody>
      </p:sp>
      <p:sp>
        <p:nvSpPr>
          <p:cNvPr id="8" name="Rectangle 7"/>
          <p:cNvSpPr/>
          <p:nvPr/>
        </p:nvSpPr>
        <p:spPr>
          <a:xfrm>
            <a:off x="589111" y="5848032"/>
            <a:ext cx="4774977" cy="646331"/>
          </a:xfrm>
          <a:prstGeom prst="rect">
            <a:avLst/>
          </a:prstGeom>
        </p:spPr>
        <p:txBody>
          <a:bodyPr wrap="square">
            <a:spAutoFit/>
          </a:bodyPr>
          <a:lstStyle/>
          <a:p>
            <a:r>
              <a:rPr lang="vi-VN" b="1" dirty="0">
                <a:solidFill>
                  <a:srgbClr val="C00000"/>
                </a:solidFill>
                <a:latin typeface="Century Schoolbook" panose="02040604050505020304" pitchFamily="18" charset="0"/>
              </a:rPr>
              <a:t>ĐÁP ÁN B</a:t>
            </a:r>
          </a:p>
          <a:p>
            <a:r>
              <a:rPr lang="vi-VN" dirty="0">
                <a:latin typeface="Palatino Linotype" panose="02040502050505030304" pitchFamily="18" charset="0"/>
              </a:rPr>
              <a:t>	</a:t>
            </a:r>
            <a:r>
              <a:rPr lang="nl-NL" dirty="0">
                <a:latin typeface="Palatino Linotype" panose="02040502050505030304" pitchFamily="18" charset="0"/>
              </a:rPr>
              <a:t>pentan, </a:t>
            </a:r>
            <a:r>
              <a:rPr lang="vi-VN" dirty="0">
                <a:latin typeface="Palatino Linotype" panose="02040502050505030304" pitchFamily="18" charset="0"/>
              </a:rPr>
              <a:t>h</a:t>
            </a:r>
            <a:r>
              <a:rPr lang="nl-NL" dirty="0">
                <a:latin typeface="Palatino Linotype" panose="02040502050505030304" pitchFamily="18" charset="0"/>
              </a:rPr>
              <a:t>exan</a:t>
            </a:r>
            <a:r>
              <a:rPr lang="vi-VN" dirty="0">
                <a:latin typeface="Palatino Linotype" panose="02040502050505030304" pitchFamily="18" charset="0"/>
              </a:rPr>
              <a:t>, </a:t>
            </a:r>
            <a:r>
              <a:rPr lang="nl-NL" dirty="0">
                <a:latin typeface="Palatino Linotype" panose="02040502050505030304" pitchFamily="18" charset="0"/>
              </a:rPr>
              <a:t>2,2-đimetylbutan, </a:t>
            </a:r>
            <a:endParaRPr lang="en-US" dirty="0">
              <a:solidFill>
                <a:srgbClr val="C00000"/>
              </a:solidFill>
            </a:endParaRPr>
          </a:p>
        </p:txBody>
      </p:sp>
      <p:sp>
        <p:nvSpPr>
          <p:cNvPr id="2" name="Date Placeholder 1"/>
          <p:cNvSpPr>
            <a:spLocks noGrp="1"/>
          </p:cNvSpPr>
          <p:nvPr>
            <p:ph type="dt" sz="half" idx="10"/>
          </p:nvPr>
        </p:nvSpPr>
        <p:spPr/>
        <p:txBody>
          <a:bodyPr/>
          <a:lstStyle/>
          <a:p>
            <a:fld id="{A5D8FB6B-4E64-4523-94B7-D4811731FDEF}"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24</a:t>
            </a:fld>
            <a:endParaRPr lang="en-US"/>
          </a:p>
        </p:txBody>
      </p:sp>
    </p:spTree>
    <p:extLst>
      <p:ext uri="{BB962C8B-B14F-4D97-AF65-F5344CB8AC3E}">
        <p14:creationId xmlns:p14="http://schemas.microsoft.com/office/powerpoint/2010/main" val="173795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2"/>
          <p:cNvSpPr>
            <a:spLocks noChangeArrowheads="1"/>
          </p:cNvSpPr>
          <p:nvPr/>
        </p:nvSpPr>
        <p:spPr bwMode="auto">
          <a:xfrm>
            <a:off x="283974" y="667283"/>
            <a:ext cx="846449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1pPr>
            <a:lvl2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2pPr>
            <a:lvl3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3pPr>
            <a:lvl4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4pPr>
            <a:lvl5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5pPr>
            <a:lvl6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6pPr>
            <a:lvl7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7pPr>
            <a:lvl8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8pPr>
            <a:lvl9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182563" algn="l"/>
                <a:tab pos="1765300" algn="l"/>
                <a:tab pos="3346450" algn="l"/>
                <a:tab pos="4965700" algn="l"/>
              </a:tabLst>
            </a:pPr>
            <a:r>
              <a:rPr kumimoji="0" lang="vi-VN" altLang="en-US" sz="2000" b="1" u="none" strike="noStrike" cap="none" normalizeH="0" baseline="0" dirty="0">
                <a:ln>
                  <a:noFill/>
                </a:ln>
                <a:solidFill>
                  <a:srgbClr val="0000FF"/>
                </a:solidFill>
                <a:effectLst/>
                <a:latin typeface="Palatino Linotype" panose="02040502050505030304" pitchFamily="18" charset="0"/>
                <a:ea typeface="Times New Roman" pitchFamily="18" charset="0"/>
              </a:rPr>
              <a:t>Câu </a:t>
            </a:r>
            <a:r>
              <a:rPr kumimoji="0" lang="nl-NL" altLang="en-US" sz="2000" b="1" u="none" strike="noStrike" cap="none" normalizeH="0" baseline="0" dirty="0">
                <a:ln>
                  <a:noFill/>
                </a:ln>
                <a:solidFill>
                  <a:srgbClr val="0000FF"/>
                </a:solidFill>
                <a:effectLst/>
                <a:latin typeface="Palatino Linotype" panose="02040502050505030304" pitchFamily="18" charset="0"/>
                <a:ea typeface="Times New Roman" pitchFamily="18" charset="0"/>
              </a:rPr>
              <a:t>28</a:t>
            </a:r>
            <a:r>
              <a:rPr kumimoji="0" lang="vi-VN" altLang="en-US" sz="2000" b="1" u="none" strike="noStrike" cap="none" normalizeH="0" baseline="0" dirty="0">
                <a:ln>
                  <a:noFill/>
                </a:ln>
                <a:solidFill>
                  <a:srgbClr val="0000FF"/>
                </a:solidFill>
                <a:effectLst/>
                <a:latin typeface="Palatino Linotype" panose="02040502050505030304" pitchFamily="18" charset="0"/>
                <a:ea typeface="Times New Roman" pitchFamily="18" charset="0"/>
              </a:rPr>
              <a:t>: </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Cho sơ đồ thí nghiệm cho phản ứng giữa methane và khí chlorine như hình vẽ:</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p:txBody>
      </p:sp>
      <p:sp>
        <p:nvSpPr>
          <p:cNvPr id="6" name="Rectangle 3"/>
          <p:cNvSpPr>
            <a:spLocks noChangeArrowheads="1"/>
          </p:cNvSpPr>
          <p:nvPr/>
        </p:nvSpPr>
        <p:spPr bwMode="auto">
          <a:xfrm>
            <a:off x="539553" y="2447897"/>
            <a:ext cx="8208912"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1pPr>
            <a:lvl2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2pPr>
            <a:lvl3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3pPr>
            <a:lvl4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4pPr>
            <a:lvl5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5pPr>
            <a:lvl6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6pPr>
            <a:lvl7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7pPr>
            <a:lvl8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8pPr>
            <a:lvl9pPr fontAlgn="base">
              <a:spcBef>
                <a:spcPct val="0"/>
              </a:spcBef>
              <a:spcAft>
                <a:spcPct val="0"/>
              </a:spcAft>
              <a:tabLst>
                <a:tab pos="182563" algn="l"/>
                <a:tab pos="1765300" algn="l"/>
                <a:tab pos="3346450" algn="l"/>
                <a:tab pos="49657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Cho các phát biểu sau:</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en-US" altLang="en-US" sz="2000" b="1" i="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en-US" altLang="en-US" sz="2000" b="1" u="none" strike="noStrike" cap="none" normalizeH="0" baseline="0" dirty="0">
                <a:ln>
                  <a:noFill/>
                </a:ln>
                <a:solidFill>
                  <a:schemeClr val="tx1"/>
                </a:solidFill>
                <a:effectLst/>
                <a:latin typeface="Palatino Linotype" panose="02040502050505030304" pitchFamily="18" charset="0"/>
                <a:ea typeface="Times New Roman" pitchFamily="18" charset="0"/>
              </a:rPr>
              <a:t>(1) </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Dung dịch trong bình lúc sau có hòa tan axit HCl (khi cho nước vào) nên làm quì tím hoa đỏ.</a:t>
            </a:r>
            <a:endParaRPr kumimoji="0" lang="en-US" altLang="en-US" sz="2000" b="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nl-NL" altLang="en-US" sz="2000" b="1" u="none" strike="noStrike" cap="none" normalizeH="0" baseline="0" dirty="0">
                <a:ln>
                  <a:noFill/>
                </a:ln>
                <a:solidFill>
                  <a:schemeClr val="tx1"/>
                </a:solidFill>
                <a:effectLst/>
                <a:latin typeface="Palatino Linotype" panose="02040502050505030304" pitchFamily="18" charset="0"/>
                <a:ea typeface="Times New Roman" pitchFamily="18" charset="0"/>
              </a:rPr>
              <a:t>(2)  </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Khi cho khí Cl</a:t>
            </a:r>
            <a:r>
              <a:rPr kumimoji="0" lang="nl-NL" altLang="en-US" sz="2000" b="0" u="none" strike="noStrike" cap="none" normalizeH="0" baseline="-30000" dirty="0">
                <a:ln>
                  <a:noFill/>
                </a:ln>
                <a:solidFill>
                  <a:schemeClr val="tx1"/>
                </a:solidFill>
                <a:effectLst/>
                <a:latin typeface="Palatino Linotype" panose="02040502050505030304" pitchFamily="18" charset="0"/>
                <a:ea typeface="Times New Roman" pitchFamily="18" charset="0"/>
              </a:rPr>
              <a:t>2</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trộn với CH</a:t>
            </a:r>
            <a:r>
              <a:rPr kumimoji="0" lang="nl-NL" altLang="en-US" sz="2000" b="0" u="none" strike="noStrike" cap="none" normalizeH="0" baseline="-30000" dirty="0">
                <a:ln>
                  <a:noFill/>
                </a:ln>
                <a:solidFill>
                  <a:schemeClr val="tx1"/>
                </a:solidFill>
                <a:effectLst/>
                <a:latin typeface="Palatino Linotype" panose="02040502050505030304" pitchFamily="18" charset="0"/>
                <a:ea typeface="Times New Roman" pitchFamily="18" charset="0"/>
              </a:rPr>
              <a:t>4</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vào bình (trước khi chiếu sáng) có màu vàng là màu của khí Cl</a:t>
            </a:r>
            <a:r>
              <a:rPr kumimoji="0" lang="nl-NL" altLang="en-US" sz="2000" b="0" u="none" strike="noStrike" cap="none" normalizeH="0" baseline="-30000" dirty="0">
                <a:ln>
                  <a:noFill/>
                </a:ln>
                <a:solidFill>
                  <a:schemeClr val="tx1"/>
                </a:solidFill>
                <a:effectLst/>
                <a:latin typeface="Palatino Linotype" panose="02040502050505030304" pitchFamily="18" charset="0"/>
                <a:ea typeface="Times New Roman" pitchFamily="18" charset="0"/>
              </a:rPr>
              <a:t>2</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a:t>
            </a:r>
            <a:endParaRPr kumimoji="0" lang="en-US" altLang="en-US" sz="2000" b="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1" u="none" strike="noStrike" cap="none" normalizeH="0" baseline="0" dirty="0">
                <a:ln>
                  <a:noFill/>
                </a:ln>
                <a:solidFill>
                  <a:schemeClr val="tx1"/>
                </a:solidFill>
                <a:effectLst/>
                <a:latin typeface="Palatino Linotype" panose="02040502050505030304" pitchFamily="18" charset="0"/>
                <a:ea typeface="Times New Roman" pitchFamily="18" charset="0"/>
              </a:rPr>
              <a:t>	(3) </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Khi chiếu sáng bình thì màu vàng nhạt dần đến trong suốt là do khí Cl</a:t>
            </a:r>
            <a:r>
              <a:rPr kumimoji="0" lang="nl-NL" altLang="en-US" sz="2000" b="0" u="none" strike="noStrike" cap="none" normalizeH="0" baseline="-30000" dirty="0">
                <a:ln>
                  <a:noFill/>
                </a:ln>
                <a:solidFill>
                  <a:schemeClr val="tx1"/>
                </a:solidFill>
                <a:effectLst/>
                <a:latin typeface="Palatino Linotype" panose="02040502050505030304" pitchFamily="18" charset="0"/>
                <a:ea typeface="Times New Roman" pitchFamily="18" charset="0"/>
              </a:rPr>
              <a:t>2</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phản ứng cho đến hết.		</a:t>
            </a:r>
            <a:endParaRPr kumimoji="0" lang="en-US" altLang="en-US" sz="2000" b="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nl-NL" altLang="en-US" sz="2000" b="1" u="none" strike="noStrike" cap="none" normalizeH="0" baseline="0" dirty="0">
                <a:ln>
                  <a:noFill/>
                </a:ln>
                <a:solidFill>
                  <a:schemeClr val="tx1"/>
                </a:solidFill>
                <a:effectLst/>
                <a:latin typeface="Palatino Linotype" panose="02040502050505030304" pitchFamily="18" charset="0"/>
                <a:ea typeface="Times New Roman" pitchFamily="18" charset="0"/>
              </a:rPr>
              <a:t>(4) </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Nếu đưa đũa thủy tinh (có tm dd NH</a:t>
            </a:r>
            <a:r>
              <a:rPr kumimoji="0" lang="nl-NL" altLang="en-US" sz="2000" b="0" u="none" strike="noStrike" cap="none" normalizeH="0" baseline="-30000" dirty="0">
                <a:ln>
                  <a:noFill/>
                </a:ln>
                <a:solidFill>
                  <a:schemeClr val="tx1"/>
                </a:solidFill>
                <a:effectLst/>
                <a:latin typeface="Palatino Linotype" panose="02040502050505030304" pitchFamily="18" charset="0"/>
                <a:ea typeface="Times New Roman" pitchFamily="18" charset="0"/>
              </a:rPr>
              <a:t>3</a:t>
            </a:r>
            <a:r>
              <a:rPr kumimoji="0" lang="nl-NL" altLang="en-US" sz="2000" b="0" u="none" strike="noStrike" cap="none" normalizeH="0" baseline="0" dirty="0">
                <a:ln>
                  <a:noFill/>
                </a:ln>
                <a:solidFill>
                  <a:schemeClr val="tx1"/>
                </a:solidFill>
                <a:effectLst/>
                <a:latin typeface="Palatino Linotype" panose="02040502050505030304" pitchFamily="18" charset="0"/>
                <a:ea typeface="Times New Roman" pitchFamily="18" charset="0"/>
              </a:rPr>
              <a:t> đặc) vào miệng bình lúc sau pư thì thấy xuất hiện khói trắng.</a:t>
            </a:r>
            <a:endParaRPr kumimoji="0" lang="en-US" altLang="en-US" sz="2000" b="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nl-NL" altLang="en-US" sz="2000" b="1" i="0" u="none" strike="noStrike" cap="none" normalizeH="0" baseline="0" dirty="0">
                <a:ln>
                  <a:noFill/>
                </a:ln>
                <a:solidFill>
                  <a:schemeClr val="tx1"/>
                </a:solidFill>
                <a:effectLst/>
                <a:latin typeface="Palatino Linotype" panose="02040502050505030304" pitchFamily="18" charset="0"/>
                <a:ea typeface="Times New Roman" pitchFamily="18" charset="0"/>
              </a:rPr>
              <a:t>(5) </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Nếu cho thêm dd nước vôi trong vào trong dung dịch bình lúc sau thì thấy xuất hiện kết tủa trắng.</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Vậy số phát biểu </a:t>
            </a:r>
            <a:r>
              <a:rPr kumimoji="0" lang="nl-NL" altLang="en-US" sz="2000" b="1" i="0" u="none" strike="noStrike" cap="none" normalizeH="0" baseline="0" dirty="0">
                <a:ln>
                  <a:noFill/>
                </a:ln>
                <a:solidFill>
                  <a:schemeClr val="tx1"/>
                </a:solidFill>
                <a:effectLst/>
                <a:latin typeface="Palatino Linotype" panose="02040502050505030304" pitchFamily="18" charset="0"/>
                <a:ea typeface="Times New Roman" pitchFamily="18" charset="0"/>
              </a:rPr>
              <a:t>sai</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 là:</a:t>
            </a:r>
            <a:endParaRPr kumimoji="0" lang="en-US" altLang="en-US" sz="2000" b="0" i="0" u="none" strike="noStrike" cap="none" normalizeH="0" baseline="0" dirty="0">
              <a:ln>
                <a:noFill/>
              </a:ln>
              <a:solidFill>
                <a:schemeClr val="tx1"/>
              </a:solidFill>
              <a:effectLst/>
              <a:latin typeface="Palatino Linotype" panose="0204050205050503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 pos="1765300" algn="l"/>
                <a:tab pos="3346450" algn="l"/>
                <a:tab pos="4965700" algn="l"/>
              </a:tabLst>
            </a:pPr>
            <a:r>
              <a:rPr kumimoji="0" lang="nl-NL" altLang="en-US" sz="2000" b="1" i="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nl-NL" altLang="en-US" sz="2000" b="1" i="1" u="none" strike="noStrike" cap="none" normalizeH="0" baseline="0" dirty="0">
                <a:ln>
                  <a:noFill/>
                </a:ln>
                <a:solidFill>
                  <a:srgbClr val="0000FF"/>
                </a:solidFill>
                <a:effectLst/>
                <a:latin typeface="Palatino Linotype" panose="02040502050505030304" pitchFamily="18" charset="0"/>
                <a:ea typeface="Times New Roman" pitchFamily="18" charset="0"/>
              </a:rPr>
              <a:t>A.</a:t>
            </a:r>
            <a:r>
              <a:rPr kumimoji="0" lang="nl-NL" altLang="en-US" sz="2000" b="0" i="1" u="none" strike="noStrike" cap="none" normalizeH="0" baseline="0" dirty="0">
                <a:ln>
                  <a:noFill/>
                </a:ln>
                <a:solidFill>
                  <a:srgbClr val="0000FF"/>
                </a:solidFill>
                <a:effectLst/>
                <a:latin typeface="Palatino Linotype" panose="02040502050505030304" pitchFamily="18" charset="0"/>
                <a:ea typeface="Times New Roman" pitchFamily="18" charset="0"/>
              </a:rPr>
              <a:t> </a:t>
            </a:r>
            <a:r>
              <a:rPr kumimoji="0" lang="nl-NL" altLang="en-US" sz="2000" b="0" i="1" u="none" strike="noStrike" cap="none" normalizeH="0" baseline="0" dirty="0">
                <a:ln>
                  <a:noFill/>
                </a:ln>
                <a:solidFill>
                  <a:schemeClr val="tx1"/>
                </a:solidFill>
                <a:effectLst/>
                <a:latin typeface="Palatino Linotype" panose="02040502050505030304" pitchFamily="18" charset="0"/>
                <a:ea typeface="Times New Roman" pitchFamily="18" charset="0"/>
              </a:rPr>
              <a:t>1.</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	</a:t>
            </a:r>
            <a:r>
              <a:rPr kumimoji="0" lang="nl-NL" altLang="en-US" sz="2000" b="1" i="0" u="none" strike="noStrike" cap="none" normalizeH="0" baseline="0" dirty="0">
                <a:ln>
                  <a:noFill/>
                </a:ln>
                <a:solidFill>
                  <a:srgbClr val="0000FF"/>
                </a:solidFill>
                <a:effectLst/>
                <a:latin typeface="Palatino Linotype" panose="02040502050505030304" pitchFamily="18" charset="0"/>
                <a:ea typeface="Times New Roman" pitchFamily="18" charset="0"/>
              </a:rPr>
              <a:t>B.</a:t>
            </a:r>
            <a:r>
              <a:rPr kumimoji="0" lang="nl-NL" altLang="en-US" sz="2000" b="0" i="0" u="none" strike="noStrike" cap="none" normalizeH="0" baseline="0" dirty="0">
                <a:ln>
                  <a:noFill/>
                </a:ln>
                <a:solidFill>
                  <a:srgbClr val="0000FF"/>
                </a:solidFill>
                <a:effectLst/>
                <a:latin typeface="Palatino Linotype" panose="02040502050505030304" pitchFamily="18" charset="0"/>
                <a:ea typeface="Times New Roman" pitchFamily="18" charset="0"/>
              </a:rPr>
              <a:t> </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2.	</a:t>
            </a:r>
            <a:r>
              <a:rPr kumimoji="0" lang="nl-NL" altLang="en-US" sz="2000" b="1" i="0" u="none" strike="noStrike" cap="none" normalizeH="0" baseline="0" dirty="0">
                <a:ln>
                  <a:noFill/>
                </a:ln>
                <a:solidFill>
                  <a:srgbClr val="0000FF"/>
                </a:solidFill>
                <a:effectLst/>
                <a:latin typeface="Palatino Linotype" panose="02040502050505030304" pitchFamily="18" charset="0"/>
                <a:ea typeface="Times New Roman" pitchFamily="18" charset="0"/>
              </a:rPr>
              <a:t>C. </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3.		</a:t>
            </a:r>
            <a:r>
              <a:rPr kumimoji="0" lang="nl-NL" altLang="en-US" sz="2000" b="1" i="0" u="none" strike="noStrike" cap="none" normalizeH="0" baseline="0" dirty="0">
                <a:ln>
                  <a:noFill/>
                </a:ln>
                <a:solidFill>
                  <a:srgbClr val="0000FF"/>
                </a:solidFill>
                <a:effectLst/>
                <a:latin typeface="Palatino Linotype" panose="02040502050505030304" pitchFamily="18" charset="0"/>
                <a:ea typeface="Times New Roman" pitchFamily="18" charset="0"/>
              </a:rPr>
              <a:t>D.</a:t>
            </a:r>
            <a:r>
              <a:rPr kumimoji="0" lang="nl-NL" altLang="en-US" sz="2000" b="0" i="0" u="none" strike="noStrike" cap="none" normalizeH="0" baseline="0" dirty="0">
                <a:ln>
                  <a:noFill/>
                </a:ln>
                <a:solidFill>
                  <a:srgbClr val="0000FF"/>
                </a:solidFill>
                <a:effectLst/>
                <a:latin typeface="Palatino Linotype" panose="02040502050505030304" pitchFamily="18" charset="0"/>
                <a:ea typeface="Times New Roman" pitchFamily="18" charset="0"/>
              </a:rPr>
              <a:t> </a:t>
            </a:r>
            <a:r>
              <a:rPr kumimoji="0" lang="nl-NL" altLang="en-US" sz="2000" b="0" i="0" u="none" strike="noStrike" cap="none" normalizeH="0" baseline="0" dirty="0">
                <a:ln>
                  <a:noFill/>
                </a:ln>
                <a:solidFill>
                  <a:schemeClr val="tx1"/>
                </a:solidFill>
                <a:effectLst/>
                <a:latin typeface="Palatino Linotype" panose="02040502050505030304" pitchFamily="18" charset="0"/>
                <a:ea typeface="Times New Roman" pitchFamily="18" charset="0"/>
              </a:rPr>
              <a:t>4.</a:t>
            </a:r>
            <a:endParaRPr kumimoji="0" lang="nl-NL" altLang="en-US" sz="2000" b="0" i="0" u="none" strike="noStrike" cap="none" normalizeH="0" baseline="0" dirty="0">
              <a:ln>
                <a:noFill/>
              </a:ln>
              <a:solidFill>
                <a:schemeClr val="tx1"/>
              </a:solidFill>
              <a:effectLst/>
              <a:latin typeface="Palatino Linotype" panose="02040502050505030304" pitchFamily="18" charset="0"/>
            </a:endParaRPr>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0032" y="1237135"/>
            <a:ext cx="3772886" cy="1471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1359475" y="6455348"/>
            <a:ext cx="2574062" cy="369332"/>
          </a:xfrm>
          <a:prstGeom prst="rect">
            <a:avLst/>
          </a:prstGeom>
        </p:spPr>
        <p:txBody>
          <a:bodyPr wrap="square">
            <a:spAutoFit/>
          </a:bodyPr>
          <a:lstStyle/>
          <a:p>
            <a:r>
              <a:rPr lang="vi-VN" b="1" dirty="0">
                <a:solidFill>
                  <a:srgbClr val="C00000"/>
                </a:solidFill>
                <a:latin typeface="Century Schoolbook" panose="02040604050505020304" pitchFamily="18" charset="0"/>
              </a:rPr>
              <a:t>ĐÁP ÁN A- Ý 5 SAI.</a:t>
            </a:r>
          </a:p>
        </p:txBody>
      </p:sp>
      <p:sp>
        <p:nvSpPr>
          <p:cNvPr id="2" name="Date Placeholder 1"/>
          <p:cNvSpPr>
            <a:spLocks noGrp="1"/>
          </p:cNvSpPr>
          <p:nvPr>
            <p:ph type="dt" sz="half" idx="10"/>
          </p:nvPr>
        </p:nvSpPr>
        <p:spPr/>
        <p:txBody>
          <a:bodyPr/>
          <a:lstStyle/>
          <a:p>
            <a:fld id="{D62C2564-38D5-4855-BF78-47D173102EC8}"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25</a:t>
            </a:fld>
            <a:endParaRPr lang="en-US"/>
          </a:p>
        </p:txBody>
      </p:sp>
    </p:spTree>
    <p:extLst>
      <p:ext uri="{BB962C8B-B14F-4D97-AF65-F5344CB8AC3E}">
        <p14:creationId xmlns:p14="http://schemas.microsoft.com/office/powerpoint/2010/main" val="124522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randombar(horizontal)">
                                      <p:cBhvr>
                                        <p:cTn id="7" dur="500"/>
                                        <p:tgtEl>
                                          <p:spTgt spid="1536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251520" y="764704"/>
            <a:ext cx="8280920"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29:</a:t>
            </a:r>
            <a:r>
              <a:rPr lang="vi-VN" sz="2000" dirty="0">
                <a:solidFill>
                  <a:srgbClr val="0000FF"/>
                </a:solidFill>
                <a:latin typeface="Palatino Linotype" panose="02040502050505030304" pitchFamily="18" charset="0"/>
              </a:rPr>
              <a:t> </a:t>
            </a:r>
            <a:r>
              <a:rPr lang="en-US" sz="2000" dirty="0" err="1">
                <a:latin typeface="Palatino Linotype" panose="02040502050505030304" pitchFamily="18" charset="0"/>
              </a:rPr>
              <a:t>Một</a:t>
            </a:r>
            <a:r>
              <a:rPr lang="en-US" sz="2000" dirty="0">
                <a:latin typeface="Palatino Linotype" panose="02040502050505030304" pitchFamily="18" charset="0"/>
              </a:rPr>
              <a:t> </a:t>
            </a:r>
            <a:r>
              <a:rPr lang="en-US" sz="2000" dirty="0" err="1">
                <a:latin typeface="Palatino Linotype" panose="02040502050505030304" pitchFamily="18" charset="0"/>
              </a:rPr>
              <a:t>ankan</a:t>
            </a:r>
            <a:r>
              <a:rPr lang="en-US" sz="2000" dirty="0">
                <a:latin typeface="Palatino Linotype" panose="02040502050505030304" pitchFamily="18" charset="0"/>
              </a:rPr>
              <a:t> </a:t>
            </a:r>
            <a:r>
              <a:rPr lang="en-US" sz="2000" b="1" dirty="0">
                <a:latin typeface="Palatino Linotype" panose="02040502050505030304" pitchFamily="18" charset="0"/>
              </a:rPr>
              <a:t>A</a:t>
            </a:r>
            <a:r>
              <a:rPr lang="en-US" sz="2000" dirty="0">
                <a:latin typeface="Palatino Linotype" panose="02040502050505030304" pitchFamily="18" charset="0"/>
              </a:rPr>
              <a:t> </a:t>
            </a:r>
            <a:r>
              <a:rPr lang="en-US" sz="2000" dirty="0" err="1">
                <a:latin typeface="Palatino Linotype" panose="02040502050505030304" pitchFamily="18" charset="0"/>
              </a:rPr>
              <a:t>trong</a:t>
            </a:r>
            <a:r>
              <a:rPr lang="en-US" sz="2000" dirty="0">
                <a:latin typeface="Palatino Linotype" panose="02040502050505030304" pitchFamily="18" charset="0"/>
              </a:rPr>
              <a:t> </a:t>
            </a:r>
            <a:r>
              <a:rPr lang="en-US" sz="2000" dirty="0" err="1">
                <a:latin typeface="Palatino Linotype" panose="02040502050505030304" pitchFamily="18" charset="0"/>
              </a:rPr>
              <a:t>phân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a:t>
            </a:r>
            <a:r>
              <a:rPr lang="en-US" sz="2000" dirty="0" err="1">
                <a:latin typeface="Palatino Linotype" panose="02040502050505030304" pitchFamily="18" charset="0"/>
              </a:rPr>
              <a:t>có</a:t>
            </a:r>
            <a:r>
              <a:rPr lang="en-US" sz="2000" dirty="0">
                <a:latin typeface="Palatino Linotype" panose="02040502050505030304" pitchFamily="18" charset="0"/>
              </a:rPr>
              <a:t> 4 </a:t>
            </a:r>
            <a:r>
              <a:rPr lang="en-US" sz="2000" dirty="0" err="1">
                <a:latin typeface="Palatino Linotype" panose="02040502050505030304" pitchFamily="18" charset="0"/>
              </a:rPr>
              <a:t>liên</a:t>
            </a:r>
            <a:r>
              <a:rPr lang="en-US" sz="2000" dirty="0">
                <a:latin typeface="Palatino Linotype" panose="02040502050505030304" pitchFamily="18" charset="0"/>
              </a:rPr>
              <a:t> </a:t>
            </a:r>
            <a:r>
              <a:rPr lang="en-US" sz="2000" dirty="0" err="1">
                <a:latin typeface="Palatino Linotype" panose="02040502050505030304" pitchFamily="18" charset="0"/>
              </a:rPr>
              <a:t>kết</a:t>
            </a:r>
            <a:r>
              <a:rPr lang="en-US" sz="2000" dirty="0">
                <a:latin typeface="Palatino Linotype" panose="02040502050505030304" pitchFamily="18" charset="0"/>
              </a:rPr>
              <a:t> </a:t>
            </a:r>
            <a:r>
              <a:rPr lang="en-US" sz="2000" dirty="0" err="1">
                <a:latin typeface="Palatino Linotype" panose="02040502050505030304" pitchFamily="18" charset="0"/>
              </a:rPr>
              <a:t>đơn</a:t>
            </a:r>
            <a:r>
              <a:rPr lang="en-US" sz="2000" dirty="0">
                <a:latin typeface="Palatino Linotype" panose="02040502050505030304" pitchFamily="18" charset="0"/>
              </a:rPr>
              <a:t> C-C. </a:t>
            </a:r>
            <a:r>
              <a:rPr lang="en-US" sz="2000" dirty="0" err="1">
                <a:latin typeface="Palatino Linotype" panose="02040502050505030304" pitchFamily="18" charset="0"/>
              </a:rPr>
              <a:t>Vậy</a:t>
            </a:r>
            <a:r>
              <a:rPr lang="en-US" sz="2000" dirty="0">
                <a:latin typeface="Palatino Linotype" panose="02040502050505030304" pitchFamily="18" charset="0"/>
              </a:rPr>
              <a:t> </a:t>
            </a:r>
            <a:r>
              <a:rPr lang="en-US" sz="2000" dirty="0" err="1">
                <a:latin typeface="Palatino Linotype" panose="02040502050505030304" pitchFamily="18" charset="0"/>
              </a:rPr>
              <a:t>công</a:t>
            </a:r>
            <a:r>
              <a:rPr lang="en-US" sz="2000" dirty="0">
                <a:latin typeface="Palatino Linotype" panose="02040502050505030304" pitchFamily="18" charset="0"/>
              </a:rPr>
              <a:t> </a:t>
            </a:r>
            <a:r>
              <a:rPr lang="en-US" sz="2000" dirty="0" err="1">
                <a:latin typeface="Palatino Linotype" panose="02040502050505030304" pitchFamily="18" charset="0"/>
              </a:rPr>
              <a:t>thức</a:t>
            </a:r>
            <a:r>
              <a:rPr lang="en-US" sz="2000" dirty="0">
                <a:latin typeface="Palatino Linotype" panose="02040502050505030304" pitchFamily="18" charset="0"/>
              </a:rPr>
              <a:t> </a:t>
            </a:r>
            <a:r>
              <a:rPr lang="en-US" sz="2000" dirty="0" err="1">
                <a:latin typeface="Palatino Linotype" panose="02040502050505030304" pitchFamily="18" charset="0"/>
              </a:rPr>
              <a:t>phân</a:t>
            </a:r>
            <a:r>
              <a:rPr lang="en-US" sz="2000" dirty="0">
                <a:latin typeface="Palatino Linotype" panose="02040502050505030304" pitchFamily="18" charset="0"/>
              </a:rPr>
              <a:t> </a:t>
            </a:r>
            <a:r>
              <a:rPr lang="en-US" sz="2000" dirty="0" err="1">
                <a:latin typeface="Palatino Linotype" panose="02040502050505030304" pitchFamily="18" charset="0"/>
              </a:rPr>
              <a:t>tử</a:t>
            </a:r>
            <a:r>
              <a:rPr lang="en-US" sz="2000" dirty="0">
                <a:latin typeface="Palatino Linotype" panose="02040502050505030304" pitchFamily="18" charset="0"/>
              </a:rPr>
              <a:t> </a:t>
            </a:r>
            <a:r>
              <a:rPr lang="en-US" sz="2000" dirty="0" err="1">
                <a:latin typeface="Palatino Linotype" panose="02040502050505030304" pitchFamily="18" charset="0"/>
              </a:rPr>
              <a:t>của</a:t>
            </a:r>
            <a:r>
              <a:rPr lang="en-US" sz="2000" dirty="0">
                <a:latin typeface="Palatino Linotype" panose="02040502050505030304" pitchFamily="18" charset="0"/>
              </a:rPr>
              <a:t> </a:t>
            </a:r>
            <a:r>
              <a:rPr lang="en-US" sz="2000" b="1" dirty="0">
                <a:latin typeface="Palatino Linotype" panose="02040502050505030304" pitchFamily="18" charset="0"/>
              </a:rPr>
              <a:t>A</a:t>
            </a:r>
            <a:r>
              <a:rPr lang="en-US" sz="2000" dirty="0">
                <a:latin typeface="Palatino Linotype" panose="02040502050505030304" pitchFamily="18" charset="0"/>
              </a:rPr>
              <a:t> </a:t>
            </a:r>
            <a:r>
              <a:rPr lang="en-US" sz="2000" dirty="0" err="1">
                <a:latin typeface="Palatino Linotype" panose="02040502050505030304" pitchFamily="18" charset="0"/>
              </a:rPr>
              <a:t>là</a:t>
            </a:r>
            <a:endParaRPr lang="en-US" sz="2000" dirty="0">
              <a:latin typeface="Palatino Linotype" panose="02040502050505030304" pitchFamily="18" charset="0"/>
            </a:endParaRPr>
          </a:p>
          <a:p>
            <a:pPr algn="just"/>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2</a:t>
            </a:r>
            <a:r>
              <a:rPr lang="vi-VN" sz="2000" dirty="0">
                <a:latin typeface="Palatino Linotype" panose="02040502050505030304" pitchFamily="18" charset="0"/>
              </a:rPr>
              <a:t>H</a:t>
            </a:r>
            <a:r>
              <a:rPr lang="pt-BR" sz="2000" baseline="-25000" dirty="0">
                <a:latin typeface="Palatino Linotype" panose="02040502050505030304" pitchFamily="18" charset="0"/>
              </a:rPr>
              <a:t>6</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 </a:t>
            </a:r>
            <a:r>
              <a:rPr lang="vi-VN" sz="2000" dirty="0">
                <a:latin typeface="Palatino Linotype" panose="02040502050505030304" pitchFamily="18" charset="0"/>
              </a:rPr>
              <a:t>C</a:t>
            </a:r>
            <a:r>
              <a:rPr lang="pt-BR" sz="2000" baseline="-25000" dirty="0">
                <a:latin typeface="Palatino Linotype" panose="02040502050505030304" pitchFamily="18" charset="0"/>
              </a:rPr>
              <a:t>3</a:t>
            </a:r>
            <a:r>
              <a:rPr lang="vi-VN" sz="2000" dirty="0">
                <a:latin typeface="Palatino Linotype" panose="02040502050505030304" pitchFamily="18" charset="0"/>
              </a:rPr>
              <a:t>H</a:t>
            </a:r>
            <a:r>
              <a:rPr lang="pt-BR" sz="2000" baseline="-25000" dirty="0">
                <a:latin typeface="Palatino Linotype" panose="02040502050505030304" pitchFamily="18" charset="0"/>
              </a:rPr>
              <a:t>8</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4</a:t>
            </a:r>
            <a:r>
              <a:rPr lang="vi-VN" sz="2000" dirty="0">
                <a:latin typeface="Palatino Linotype" panose="02040502050505030304" pitchFamily="18" charset="0"/>
              </a:rPr>
              <a:t>H</a:t>
            </a:r>
            <a:r>
              <a:rPr lang="pt-BR" sz="2000" baseline="-25000" dirty="0">
                <a:latin typeface="Palatino Linotype" panose="02040502050505030304" pitchFamily="18" charset="0"/>
              </a:rPr>
              <a:t>10</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5</a:t>
            </a:r>
            <a:r>
              <a:rPr lang="vi-VN" sz="2000" dirty="0">
                <a:latin typeface="Palatino Linotype" panose="02040502050505030304" pitchFamily="18" charset="0"/>
              </a:rPr>
              <a:t>H</a:t>
            </a:r>
            <a:r>
              <a:rPr lang="vi-VN" sz="2000" baseline="-25000" dirty="0">
                <a:latin typeface="Palatino Linotype" panose="02040502050505030304" pitchFamily="18" charset="0"/>
              </a:rPr>
              <a:t>1</a:t>
            </a:r>
            <a:r>
              <a:rPr lang="pt-BR" sz="2000" baseline="-25000" dirty="0">
                <a:latin typeface="Palatino Linotype" panose="02040502050505030304" pitchFamily="18" charset="0"/>
              </a:rPr>
              <a:t>2</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13" name="Rectangle 12"/>
          <p:cNvSpPr/>
          <p:nvPr/>
        </p:nvSpPr>
        <p:spPr>
          <a:xfrm>
            <a:off x="287338" y="1809954"/>
            <a:ext cx="1360309" cy="369332"/>
          </a:xfrm>
          <a:prstGeom prst="rect">
            <a:avLst/>
          </a:prstGeom>
        </p:spPr>
        <p:txBody>
          <a:bodyPr wrap="none">
            <a:spAutoFit/>
          </a:bodyPr>
          <a:lstStyle/>
          <a:p>
            <a:r>
              <a:rPr lang="vi-VN" b="1" dirty="0">
                <a:solidFill>
                  <a:srgbClr val="C00000"/>
                </a:solidFill>
              </a:rPr>
              <a:t>ĐÁP ÁN D.</a:t>
            </a:r>
            <a:endParaRPr lang="en-US" b="1" dirty="0">
              <a:solidFill>
                <a:srgbClr val="C00000"/>
              </a:solidFill>
            </a:endParaRPr>
          </a:p>
        </p:txBody>
      </p:sp>
      <p:sp>
        <p:nvSpPr>
          <p:cNvPr id="14" name="Rectangle 13"/>
          <p:cNvSpPr/>
          <p:nvPr/>
        </p:nvSpPr>
        <p:spPr>
          <a:xfrm>
            <a:off x="372716" y="2204864"/>
            <a:ext cx="8280920"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30:</a:t>
            </a:r>
            <a:r>
              <a:rPr lang="vi-VN" sz="2000" dirty="0">
                <a:solidFill>
                  <a:srgbClr val="0000FF"/>
                </a:solidFill>
                <a:latin typeface="Palatino Linotype" panose="02040502050505030304" pitchFamily="18" charset="0"/>
              </a:rPr>
              <a:t> </a:t>
            </a:r>
            <a:r>
              <a:rPr lang="pt-BR" sz="2000" dirty="0">
                <a:latin typeface="Palatino Linotype" panose="02040502050505030304" pitchFamily="18" charset="0"/>
              </a:rPr>
              <a:t>Một ankan </a:t>
            </a:r>
            <a:r>
              <a:rPr lang="pt-BR" sz="2000" b="1" dirty="0">
                <a:latin typeface="Palatino Linotype" panose="02040502050505030304" pitchFamily="18" charset="0"/>
              </a:rPr>
              <a:t>A</a:t>
            </a:r>
            <a:r>
              <a:rPr lang="pt-BR" sz="2000" dirty="0">
                <a:latin typeface="Palatino Linotype" panose="02040502050505030304" pitchFamily="18" charset="0"/>
              </a:rPr>
              <a:t> trong phân tử có 4 liên kết đơn C-H. Vậy công thức phân tử của </a:t>
            </a:r>
            <a:r>
              <a:rPr lang="pt-BR" sz="2000" b="1" dirty="0">
                <a:latin typeface="Palatino Linotype" panose="02040502050505030304" pitchFamily="18" charset="0"/>
              </a:rPr>
              <a:t>A</a:t>
            </a:r>
            <a:r>
              <a:rPr lang="pt-BR" sz="2000" dirty="0">
                <a:latin typeface="Palatino Linotype" panose="02040502050505030304" pitchFamily="18" charset="0"/>
              </a:rPr>
              <a:t> là</a:t>
            </a:r>
            <a:endParaRPr lang="en-US" sz="2000" dirty="0">
              <a:latin typeface="Palatino Linotype" panose="02040502050505030304" pitchFamily="18" charset="0"/>
            </a:endParaRPr>
          </a:p>
          <a:p>
            <a:pPr algn="just"/>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CH</a:t>
            </a:r>
            <a:r>
              <a:rPr lang="vi-VN" sz="2000" baseline="-25000" dirty="0">
                <a:latin typeface="Palatino Linotype" panose="02040502050505030304" pitchFamily="18" charset="0"/>
              </a:rPr>
              <a:t>4</a:t>
            </a:r>
            <a:r>
              <a:rPr lang="vi-VN" sz="2000" dirty="0">
                <a:latin typeface="Palatino Linotype" panose="02040502050505030304" pitchFamily="18" charset="0"/>
              </a:rPr>
              <a:t>.	</a:t>
            </a:r>
            <a:r>
              <a:rPr lang="en-US" sz="2000" dirty="0">
                <a:latin typeface="Palatino Linotype" panose="02040502050505030304" pitchFamily="18" charset="0"/>
              </a:rPr>
              <a:t>	</a:t>
            </a:r>
            <a:r>
              <a:rPr lang="vi-VN" sz="2000" b="1" dirty="0">
                <a:solidFill>
                  <a:srgbClr val="0000FF"/>
                </a:solidFill>
                <a:latin typeface="Palatino Linotype" panose="02040502050505030304" pitchFamily="18" charset="0"/>
              </a:rPr>
              <a:t>B.</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2</a:t>
            </a:r>
            <a:r>
              <a:rPr lang="vi-VN" sz="2000" dirty="0">
                <a:latin typeface="Palatino Linotype" panose="02040502050505030304" pitchFamily="18" charset="0"/>
              </a:rPr>
              <a:t>H</a:t>
            </a:r>
            <a:r>
              <a:rPr lang="vi-VN" sz="2000" baseline="-25000" dirty="0">
                <a:latin typeface="Palatino Linotype" panose="02040502050505030304" pitchFamily="18" charset="0"/>
              </a:rPr>
              <a:t>6</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3</a:t>
            </a:r>
            <a:r>
              <a:rPr lang="vi-VN" sz="2000" dirty="0">
                <a:latin typeface="Palatino Linotype" panose="02040502050505030304" pitchFamily="18" charset="0"/>
              </a:rPr>
              <a:t>H</a:t>
            </a:r>
            <a:r>
              <a:rPr lang="vi-VN" sz="2000" baseline="-25000" dirty="0">
                <a:latin typeface="Palatino Linotype" panose="02040502050505030304" pitchFamily="18" charset="0"/>
              </a:rPr>
              <a:t>8</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15" name="Rectangle 14"/>
          <p:cNvSpPr/>
          <p:nvPr/>
        </p:nvSpPr>
        <p:spPr>
          <a:xfrm>
            <a:off x="349955" y="3243645"/>
            <a:ext cx="1351717" cy="369332"/>
          </a:xfrm>
          <a:prstGeom prst="rect">
            <a:avLst/>
          </a:prstGeom>
        </p:spPr>
        <p:txBody>
          <a:bodyPr wrap="none">
            <a:spAutoFit/>
          </a:bodyPr>
          <a:lstStyle/>
          <a:p>
            <a:r>
              <a:rPr lang="vi-VN" b="1" dirty="0">
                <a:solidFill>
                  <a:srgbClr val="C00000"/>
                </a:solidFill>
              </a:rPr>
              <a:t>ĐÁP ÁN A.</a:t>
            </a:r>
            <a:endParaRPr lang="en-US" b="1" dirty="0">
              <a:solidFill>
                <a:srgbClr val="C00000"/>
              </a:solidFill>
            </a:endParaRPr>
          </a:p>
        </p:txBody>
      </p:sp>
      <p:sp>
        <p:nvSpPr>
          <p:cNvPr id="16" name="Rectangle 15"/>
          <p:cNvSpPr/>
          <p:nvPr/>
        </p:nvSpPr>
        <p:spPr>
          <a:xfrm>
            <a:off x="349955" y="3704417"/>
            <a:ext cx="8243082"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a:t>
            </a:r>
            <a:r>
              <a:rPr lang="pt-BR" sz="2000" b="1" dirty="0">
                <a:solidFill>
                  <a:srgbClr val="0000FF"/>
                </a:solidFill>
                <a:latin typeface="Palatino Linotype" panose="02040502050505030304" pitchFamily="18" charset="0"/>
              </a:rPr>
              <a:t>3</a:t>
            </a:r>
            <a:r>
              <a:rPr lang="vi-VN" sz="2000" b="1" dirty="0">
                <a:solidFill>
                  <a:srgbClr val="0000FF"/>
                </a:solidFill>
                <a:latin typeface="Palatino Linotype" panose="02040502050505030304" pitchFamily="18" charset="0"/>
              </a:rPr>
              <a:t>1:</a:t>
            </a:r>
            <a:r>
              <a:rPr lang="vi-VN" sz="2000" dirty="0">
                <a:solidFill>
                  <a:srgbClr val="0000FF"/>
                </a:solidFill>
                <a:latin typeface="Palatino Linotype" panose="02040502050505030304" pitchFamily="18" charset="0"/>
              </a:rPr>
              <a:t> </a:t>
            </a:r>
            <a:r>
              <a:rPr lang="pt-BR" sz="2000" dirty="0">
                <a:latin typeface="Palatino Linotype" panose="02040502050505030304" pitchFamily="18" charset="0"/>
              </a:rPr>
              <a:t>Một ankan </a:t>
            </a:r>
            <a:r>
              <a:rPr lang="pt-BR" sz="2000" b="1" dirty="0">
                <a:latin typeface="Palatino Linotype" panose="02040502050505030304" pitchFamily="18" charset="0"/>
              </a:rPr>
              <a:t>A</a:t>
            </a:r>
            <a:r>
              <a:rPr lang="pt-BR" sz="2000" dirty="0">
                <a:latin typeface="Palatino Linotype" panose="02040502050505030304" pitchFamily="18" charset="0"/>
              </a:rPr>
              <a:t> trong phân tử có 7 liên kết đơn. Vậy công thức phân tử của </a:t>
            </a:r>
            <a:r>
              <a:rPr lang="pt-BR" sz="2000" b="1" dirty="0">
                <a:latin typeface="Palatino Linotype" panose="02040502050505030304" pitchFamily="18" charset="0"/>
              </a:rPr>
              <a:t>A</a:t>
            </a:r>
            <a:r>
              <a:rPr lang="pt-BR" sz="2000" dirty="0">
                <a:latin typeface="Palatino Linotype" panose="02040502050505030304" pitchFamily="18" charset="0"/>
              </a:rPr>
              <a:t> là</a:t>
            </a:r>
            <a:endParaRPr lang="en-US" sz="2000" dirty="0">
              <a:latin typeface="Palatino Linotype" panose="02040502050505030304" pitchFamily="18" charset="0"/>
            </a:endParaRPr>
          </a:p>
          <a:p>
            <a:pPr algn="just" defTabSz="719138"/>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CH</a:t>
            </a:r>
            <a:r>
              <a:rPr lang="vi-VN" sz="2000" baseline="-25000" dirty="0">
                <a:latin typeface="Palatino Linotype" panose="02040502050505030304" pitchFamily="18" charset="0"/>
              </a:rPr>
              <a:t>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2</a:t>
            </a:r>
            <a:r>
              <a:rPr lang="vi-VN" sz="2000" dirty="0">
                <a:latin typeface="Palatino Linotype" panose="02040502050505030304" pitchFamily="18" charset="0"/>
              </a:rPr>
              <a:t>H</a:t>
            </a:r>
            <a:r>
              <a:rPr lang="vi-VN" sz="2000" baseline="-25000" dirty="0">
                <a:latin typeface="Palatino Linotype" panose="02040502050505030304" pitchFamily="18" charset="0"/>
              </a:rPr>
              <a:t>6</a:t>
            </a:r>
            <a:r>
              <a:rPr lang="vi-VN" sz="2000" dirty="0">
                <a:latin typeface="Palatino Linotype" panose="02040502050505030304" pitchFamily="18" charset="0"/>
              </a:rPr>
              <a:t>.</a:t>
            </a:r>
            <a:r>
              <a:rPr lang="vi-VN" sz="2000" dirty="0">
                <a:solidFill>
                  <a:srgbClr val="0000FF"/>
                </a:solidFill>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3</a:t>
            </a:r>
            <a:r>
              <a:rPr lang="vi-VN" sz="2000" dirty="0">
                <a:latin typeface="Palatino Linotype" panose="02040502050505030304" pitchFamily="18" charset="0"/>
              </a:rPr>
              <a:t>H</a:t>
            </a:r>
            <a:r>
              <a:rPr lang="vi-VN" sz="2000" baseline="-25000" dirty="0">
                <a:latin typeface="Palatino Linotype" panose="02040502050505030304" pitchFamily="18" charset="0"/>
              </a:rPr>
              <a:t>8</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17" name="Rectangle 16"/>
          <p:cNvSpPr/>
          <p:nvPr/>
        </p:nvSpPr>
        <p:spPr>
          <a:xfrm>
            <a:off x="398395" y="4698635"/>
            <a:ext cx="1360309" cy="369332"/>
          </a:xfrm>
          <a:prstGeom prst="rect">
            <a:avLst/>
          </a:prstGeom>
        </p:spPr>
        <p:txBody>
          <a:bodyPr wrap="none">
            <a:spAutoFit/>
          </a:bodyPr>
          <a:lstStyle/>
          <a:p>
            <a:r>
              <a:rPr lang="vi-VN" b="1" dirty="0">
                <a:solidFill>
                  <a:srgbClr val="C00000"/>
                </a:solidFill>
              </a:rPr>
              <a:t>ĐÁP ÁN B.</a:t>
            </a:r>
            <a:endParaRPr lang="en-US" b="1" dirty="0">
              <a:solidFill>
                <a:srgbClr val="C00000"/>
              </a:solidFill>
            </a:endParaRPr>
          </a:p>
        </p:txBody>
      </p:sp>
      <p:sp>
        <p:nvSpPr>
          <p:cNvPr id="18" name="Rectangle 17"/>
          <p:cNvSpPr/>
          <p:nvPr/>
        </p:nvSpPr>
        <p:spPr>
          <a:xfrm>
            <a:off x="423222" y="5027327"/>
            <a:ext cx="8109218"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32:</a:t>
            </a:r>
            <a:r>
              <a:rPr lang="vi-VN" sz="2000" dirty="0">
                <a:solidFill>
                  <a:srgbClr val="0000FF"/>
                </a:solidFill>
                <a:latin typeface="Palatino Linotype" panose="02040502050505030304" pitchFamily="18" charset="0"/>
              </a:rPr>
              <a:t> </a:t>
            </a:r>
            <a:r>
              <a:rPr lang="pt-BR" sz="2000" dirty="0">
                <a:latin typeface="Palatino Linotype" panose="02040502050505030304" pitchFamily="18" charset="0"/>
              </a:rPr>
              <a:t>Một ankan </a:t>
            </a:r>
            <a:r>
              <a:rPr lang="pt-BR" sz="2000" b="1" dirty="0">
                <a:latin typeface="Palatino Linotype" panose="02040502050505030304" pitchFamily="18" charset="0"/>
              </a:rPr>
              <a:t>A</a:t>
            </a:r>
            <a:r>
              <a:rPr lang="pt-BR" sz="2000" dirty="0">
                <a:latin typeface="Palatino Linotype" panose="02040502050505030304" pitchFamily="18" charset="0"/>
              </a:rPr>
              <a:t> trong phân tử có 3 nguyên tử Cacbon. Vậy công thức phân tử của </a:t>
            </a:r>
            <a:r>
              <a:rPr lang="pt-BR" sz="2000" b="1" dirty="0">
                <a:latin typeface="Palatino Linotype" panose="02040502050505030304" pitchFamily="18" charset="0"/>
              </a:rPr>
              <a:t>A </a:t>
            </a:r>
            <a:r>
              <a:rPr lang="pt-BR" sz="2000" dirty="0">
                <a:latin typeface="Palatino Linotype" panose="02040502050505030304" pitchFamily="18" charset="0"/>
              </a:rPr>
              <a:t>là</a:t>
            </a:r>
            <a:endParaRPr lang="en-US" sz="2000" dirty="0">
              <a:latin typeface="Palatino Linotype" panose="02040502050505030304" pitchFamily="18" charset="0"/>
            </a:endParaRPr>
          </a:p>
          <a:p>
            <a:pPr algn="just" defTabSz="719138"/>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CH</a:t>
            </a:r>
            <a:r>
              <a:rPr lang="vi-VN" sz="2000" baseline="-25000" dirty="0">
                <a:latin typeface="Palatino Linotype" panose="02040502050505030304" pitchFamily="18" charset="0"/>
              </a:rPr>
              <a:t>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2</a:t>
            </a:r>
            <a:r>
              <a:rPr lang="vi-VN" sz="2000" dirty="0">
                <a:latin typeface="Palatino Linotype" panose="02040502050505030304" pitchFamily="18" charset="0"/>
              </a:rPr>
              <a:t>H</a:t>
            </a:r>
            <a:r>
              <a:rPr lang="vi-VN" sz="2000" baseline="-25000" dirty="0">
                <a:latin typeface="Palatino Linotype" panose="02040502050505030304" pitchFamily="18" charset="0"/>
              </a:rPr>
              <a:t>6</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3</a:t>
            </a:r>
            <a:r>
              <a:rPr lang="vi-VN" sz="2000" dirty="0">
                <a:latin typeface="Palatino Linotype" panose="02040502050505030304" pitchFamily="18" charset="0"/>
              </a:rPr>
              <a:t>H</a:t>
            </a:r>
            <a:r>
              <a:rPr lang="vi-VN" sz="2000" baseline="-25000" dirty="0">
                <a:latin typeface="Palatino Linotype" panose="02040502050505030304" pitchFamily="18" charset="0"/>
              </a:rPr>
              <a:t>8</a:t>
            </a:r>
            <a:r>
              <a:rPr lang="vi-VN" sz="2000" i="1" dirty="0">
                <a:latin typeface="Palatino Linotype" panose="02040502050505030304" pitchFamily="18" charset="0"/>
              </a:rPr>
              <a:t>.</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19" name="Rectangle 18"/>
          <p:cNvSpPr/>
          <p:nvPr/>
        </p:nvSpPr>
        <p:spPr>
          <a:xfrm>
            <a:off x="451487" y="6031937"/>
            <a:ext cx="1360309" cy="369332"/>
          </a:xfrm>
          <a:prstGeom prst="rect">
            <a:avLst/>
          </a:prstGeom>
        </p:spPr>
        <p:txBody>
          <a:bodyPr wrap="none">
            <a:spAutoFit/>
          </a:bodyPr>
          <a:lstStyle/>
          <a:p>
            <a:r>
              <a:rPr lang="vi-VN" b="1" dirty="0">
                <a:solidFill>
                  <a:srgbClr val="C00000"/>
                </a:solidFill>
              </a:rPr>
              <a:t>ĐÁP ÁN C.</a:t>
            </a:r>
            <a:endParaRPr lang="en-US" b="1" dirty="0">
              <a:solidFill>
                <a:srgbClr val="C00000"/>
              </a:solidFill>
            </a:endParaRPr>
          </a:p>
        </p:txBody>
      </p:sp>
      <p:sp>
        <p:nvSpPr>
          <p:cNvPr id="2" name="Date Placeholder 1"/>
          <p:cNvSpPr>
            <a:spLocks noGrp="1"/>
          </p:cNvSpPr>
          <p:nvPr>
            <p:ph type="dt" sz="half" idx="10"/>
          </p:nvPr>
        </p:nvSpPr>
        <p:spPr/>
        <p:txBody>
          <a:bodyPr/>
          <a:lstStyle/>
          <a:p>
            <a:fld id="{A4CFF2C8-AED8-4980-BAA0-8D4C642BFAFC}"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26</a:t>
            </a:fld>
            <a:endParaRPr lang="en-US"/>
          </a:p>
        </p:txBody>
      </p:sp>
    </p:spTree>
    <p:extLst>
      <p:ext uri="{BB962C8B-B14F-4D97-AF65-F5344CB8AC3E}">
        <p14:creationId xmlns:p14="http://schemas.microsoft.com/office/powerpoint/2010/main" val="396817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fltVal val="0"/>
                                          </p:val>
                                        </p:tav>
                                        <p:tav tm="100000">
                                          <p:val>
                                            <p:strVal val="#ppt_w"/>
                                          </p:val>
                                        </p:tav>
                                      </p:tavLst>
                                    </p:anim>
                                    <p:anim calcmode="lin" valueType="num">
                                      <p:cBhvr>
                                        <p:cTn id="18" dur="1000" fill="hold"/>
                                        <p:tgtEl>
                                          <p:spTgt spid="13"/>
                                        </p:tgtEl>
                                        <p:attrNameLst>
                                          <p:attrName>ppt_h</p:attrName>
                                        </p:attrNameLst>
                                      </p:cBhvr>
                                      <p:tavLst>
                                        <p:tav tm="0">
                                          <p:val>
                                            <p:fltVal val="0"/>
                                          </p:val>
                                        </p:tav>
                                        <p:tav tm="100000">
                                          <p:val>
                                            <p:strVal val="#ppt_h"/>
                                          </p:val>
                                        </p:tav>
                                      </p:tavLst>
                                    </p:anim>
                                    <p:anim calcmode="lin" valueType="num">
                                      <p:cBhvr>
                                        <p:cTn id="19" dur="1000" fill="hold"/>
                                        <p:tgtEl>
                                          <p:spTgt spid="13"/>
                                        </p:tgtEl>
                                        <p:attrNameLst>
                                          <p:attrName>style.rotation</p:attrName>
                                        </p:attrNameLst>
                                      </p:cBhvr>
                                      <p:tavLst>
                                        <p:tav tm="0">
                                          <p:val>
                                            <p:fltVal val="90"/>
                                          </p:val>
                                        </p:tav>
                                        <p:tav tm="100000">
                                          <p:val>
                                            <p:fltVal val="0"/>
                                          </p:val>
                                        </p:tav>
                                      </p:tavLst>
                                    </p:anim>
                                    <p:animEffect transition="in" filter="fade">
                                      <p:cBhvr>
                                        <p:cTn id="20" dur="10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randombar(horizontal)">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p:cTn id="30" dur="1000" fill="hold"/>
                                        <p:tgtEl>
                                          <p:spTgt spid="15"/>
                                        </p:tgtEl>
                                        <p:attrNameLst>
                                          <p:attrName>ppt_w</p:attrName>
                                        </p:attrNameLst>
                                      </p:cBhvr>
                                      <p:tavLst>
                                        <p:tav tm="0">
                                          <p:val>
                                            <p:fltVal val="0"/>
                                          </p:val>
                                        </p:tav>
                                        <p:tav tm="100000">
                                          <p:val>
                                            <p:strVal val="#ppt_w"/>
                                          </p:val>
                                        </p:tav>
                                      </p:tavLst>
                                    </p:anim>
                                    <p:anim calcmode="lin" valueType="num">
                                      <p:cBhvr>
                                        <p:cTn id="31" dur="1000" fill="hold"/>
                                        <p:tgtEl>
                                          <p:spTgt spid="15"/>
                                        </p:tgtEl>
                                        <p:attrNameLst>
                                          <p:attrName>ppt_h</p:attrName>
                                        </p:attrNameLst>
                                      </p:cBhvr>
                                      <p:tavLst>
                                        <p:tav tm="0">
                                          <p:val>
                                            <p:fltVal val="0"/>
                                          </p:val>
                                        </p:tav>
                                        <p:tav tm="100000">
                                          <p:val>
                                            <p:strVal val="#ppt_h"/>
                                          </p:val>
                                        </p:tav>
                                      </p:tavLst>
                                    </p:anim>
                                    <p:anim calcmode="lin" valueType="num">
                                      <p:cBhvr>
                                        <p:cTn id="32" dur="1000" fill="hold"/>
                                        <p:tgtEl>
                                          <p:spTgt spid="15"/>
                                        </p:tgtEl>
                                        <p:attrNameLst>
                                          <p:attrName>style.rotation</p:attrName>
                                        </p:attrNameLst>
                                      </p:cBhvr>
                                      <p:tavLst>
                                        <p:tav tm="0">
                                          <p:val>
                                            <p:fltVal val="90"/>
                                          </p:val>
                                        </p:tav>
                                        <p:tav tm="100000">
                                          <p:val>
                                            <p:fltVal val="0"/>
                                          </p:val>
                                        </p:tav>
                                      </p:tavLst>
                                    </p:anim>
                                    <p:animEffect transition="in" filter="fade">
                                      <p:cBhvr>
                                        <p:cTn id="33" dur="10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randombar(horizontal)">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1000" fill="hold"/>
                                        <p:tgtEl>
                                          <p:spTgt spid="17"/>
                                        </p:tgtEl>
                                        <p:attrNameLst>
                                          <p:attrName>ppt_w</p:attrName>
                                        </p:attrNameLst>
                                      </p:cBhvr>
                                      <p:tavLst>
                                        <p:tav tm="0">
                                          <p:val>
                                            <p:fltVal val="0"/>
                                          </p:val>
                                        </p:tav>
                                        <p:tav tm="100000">
                                          <p:val>
                                            <p:strVal val="#ppt_w"/>
                                          </p:val>
                                        </p:tav>
                                      </p:tavLst>
                                    </p:anim>
                                    <p:anim calcmode="lin" valueType="num">
                                      <p:cBhvr>
                                        <p:cTn id="44" dur="1000" fill="hold"/>
                                        <p:tgtEl>
                                          <p:spTgt spid="17"/>
                                        </p:tgtEl>
                                        <p:attrNameLst>
                                          <p:attrName>ppt_h</p:attrName>
                                        </p:attrNameLst>
                                      </p:cBhvr>
                                      <p:tavLst>
                                        <p:tav tm="0">
                                          <p:val>
                                            <p:fltVal val="0"/>
                                          </p:val>
                                        </p:tav>
                                        <p:tav tm="100000">
                                          <p:val>
                                            <p:strVal val="#ppt_h"/>
                                          </p:val>
                                        </p:tav>
                                      </p:tavLst>
                                    </p:anim>
                                    <p:anim calcmode="lin" valueType="num">
                                      <p:cBhvr>
                                        <p:cTn id="45" dur="1000" fill="hold"/>
                                        <p:tgtEl>
                                          <p:spTgt spid="17"/>
                                        </p:tgtEl>
                                        <p:attrNameLst>
                                          <p:attrName>style.rotation</p:attrName>
                                        </p:attrNameLst>
                                      </p:cBhvr>
                                      <p:tavLst>
                                        <p:tav tm="0">
                                          <p:val>
                                            <p:fltVal val="90"/>
                                          </p:val>
                                        </p:tav>
                                        <p:tav tm="100000">
                                          <p:val>
                                            <p:fltVal val="0"/>
                                          </p:val>
                                        </p:tav>
                                      </p:tavLst>
                                    </p:anim>
                                    <p:animEffect transition="in" filter="fade">
                                      <p:cBhvr>
                                        <p:cTn id="46" dur="10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randombar(horizontal)">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229"/>
            <a:ext cx="914399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vi-VN" sz="2800" b="1">
                <a:solidFill>
                  <a:srgbClr val="0000FF"/>
                </a:solidFill>
                <a:latin typeface="+mj-lt"/>
              </a:rPr>
              <a:t>LUYỆN TẬP</a:t>
            </a:r>
            <a:endParaRPr lang="en-US" sz="2800" b="1" dirty="0">
              <a:solidFill>
                <a:srgbClr val="0000FF"/>
              </a:solidFill>
              <a:latin typeface="+mj-lt"/>
            </a:endParaRPr>
          </a:p>
        </p:txBody>
      </p:sp>
      <p:sp>
        <p:nvSpPr>
          <p:cNvPr id="5" name="Rectangle 4"/>
          <p:cNvSpPr/>
          <p:nvPr/>
        </p:nvSpPr>
        <p:spPr>
          <a:xfrm>
            <a:off x="431539" y="1124744"/>
            <a:ext cx="8280920"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33:</a:t>
            </a:r>
            <a:r>
              <a:rPr lang="vi-VN" sz="2000" dirty="0">
                <a:solidFill>
                  <a:srgbClr val="0000FF"/>
                </a:solidFill>
                <a:latin typeface="Palatino Linotype" panose="02040502050505030304" pitchFamily="18" charset="0"/>
              </a:rPr>
              <a:t> </a:t>
            </a:r>
            <a:r>
              <a:rPr lang="pt-BR" sz="2000" dirty="0">
                <a:latin typeface="Palatino Linotype" panose="02040502050505030304" pitchFamily="18" charset="0"/>
              </a:rPr>
              <a:t>Một ankan </a:t>
            </a:r>
            <a:r>
              <a:rPr lang="pt-BR" sz="2000" b="1" dirty="0">
                <a:latin typeface="Palatino Linotype" panose="02040502050505030304" pitchFamily="18" charset="0"/>
              </a:rPr>
              <a:t>A</a:t>
            </a:r>
            <a:r>
              <a:rPr lang="pt-BR" sz="2000" dirty="0">
                <a:latin typeface="Palatino Linotype" panose="02040502050505030304" pitchFamily="18" charset="0"/>
              </a:rPr>
              <a:t> trong phân tử có 14 nguyên tử hydrogen. Vậy công thức phân tử của </a:t>
            </a:r>
            <a:r>
              <a:rPr lang="pt-BR" sz="2000" b="1" dirty="0">
                <a:latin typeface="Palatino Linotype" panose="02040502050505030304" pitchFamily="18" charset="0"/>
              </a:rPr>
              <a:t>A </a:t>
            </a:r>
            <a:r>
              <a:rPr lang="pt-BR" sz="2000" dirty="0">
                <a:latin typeface="Palatino Linotype" panose="02040502050505030304" pitchFamily="18" charset="0"/>
              </a:rPr>
              <a:t>là</a:t>
            </a:r>
            <a:endParaRPr lang="en-US" sz="2000" dirty="0">
              <a:latin typeface="Palatino Linotype" panose="02040502050505030304" pitchFamily="18" charset="0"/>
            </a:endParaRPr>
          </a:p>
          <a:p>
            <a:pPr algn="just" defTabSz="719138"/>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6</a:t>
            </a:r>
            <a:r>
              <a:rPr lang="vi-VN" sz="2000" dirty="0">
                <a:latin typeface="Palatino Linotype" panose="02040502050505030304" pitchFamily="18" charset="0"/>
              </a:rPr>
              <a:t>H</a:t>
            </a:r>
            <a:r>
              <a:rPr lang="pt-BR" sz="2000" baseline="-25000" dirty="0">
                <a:latin typeface="Palatino Linotype" panose="02040502050505030304" pitchFamily="18" charset="0"/>
              </a:rPr>
              <a:t>14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5</a:t>
            </a:r>
            <a:r>
              <a:rPr lang="vi-VN" sz="2000" dirty="0">
                <a:latin typeface="Palatino Linotype" panose="02040502050505030304" pitchFamily="18" charset="0"/>
              </a:rPr>
              <a:t>H</a:t>
            </a:r>
            <a:r>
              <a:rPr lang="pt-BR" sz="2000" baseline="-25000" dirty="0">
                <a:latin typeface="Palatino Linotype" panose="02040502050505030304" pitchFamily="18" charset="0"/>
              </a:rPr>
              <a:t>12</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pt-BR" sz="2000" baseline="-25000" dirty="0">
                <a:latin typeface="Palatino Linotype" panose="02040502050505030304" pitchFamily="18" charset="0"/>
              </a:rPr>
              <a:t>7</a:t>
            </a:r>
            <a:r>
              <a:rPr lang="vi-VN" sz="2000" dirty="0">
                <a:latin typeface="Palatino Linotype" panose="02040502050505030304" pitchFamily="18" charset="0"/>
              </a:rPr>
              <a:t>H</a:t>
            </a:r>
            <a:r>
              <a:rPr lang="pt-BR" sz="2000" baseline="-25000" dirty="0">
                <a:latin typeface="Palatino Linotype" panose="02040502050505030304" pitchFamily="18" charset="0"/>
              </a:rPr>
              <a:t>14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6" name="Rectangle 5"/>
          <p:cNvSpPr/>
          <p:nvPr/>
        </p:nvSpPr>
        <p:spPr>
          <a:xfrm>
            <a:off x="539552" y="2159834"/>
            <a:ext cx="1351717" cy="369332"/>
          </a:xfrm>
          <a:prstGeom prst="rect">
            <a:avLst/>
          </a:prstGeom>
        </p:spPr>
        <p:txBody>
          <a:bodyPr wrap="none">
            <a:spAutoFit/>
          </a:bodyPr>
          <a:lstStyle/>
          <a:p>
            <a:r>
              <a:rPr lang="vi-VN" b="1" dirty="0">
                <a:solidFill>
                  <a:srgbClr val="C00000"/>
                </a:solidFill>
              </a:rPr>
              <a:t>ĐÁP ÁN A.</a:t>
            </a:r>
            <a:endParaRPr lang="en-US" b="1" dirty="0">
              <a:solidFill>
                <a:srgbClr val="C00000"/>
              </a:solidFill>
            </a:endParaRPr>
          </a:p>
        </p:txBody>
      </p:sp>
      <p:sp>
        <p:nvSpPr>
          <p:cNvPr id="7" name="Rectangle 6"/>
          <p:cNvSpPr/>
          <p:nvPr/>
        </p:nvSpPr>
        <p:spPr>
          <a:xfrm>
            <a:off x="539551" y="2884488"/>
            <a:ext cx="8172907"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34:</a:t>
            </a:r>
            <a:r>
              <a:rPr lang="vi-VN" sz="2000" dirty="0">
                <a:solidFill>
                  <a:srgbClr val="0000FF"/>
                </a:solidFill>
                <a:latin typeface="Palatino Linotype" panose="02040502050505030304" pitchFamily="18" charset="0"/>
              </a:rPr>
              <a:t> </a:t>
            </a:r>
            <a:r>
              <a:rPr lang="pt-BR" sz="2000" dirty="0">
                <a:latin typeface="Palatino Linotype" panose="02040502050505030304" pitchFamily="18" charset="0"/>
              </a:rPr>
              <a:t>Một ankan </a:t>
            </a:r>
            <a:r>
              <a:rPr lang="pt-BR" sz="2000" b="1" dirty="0">
                <a:latin typeface="Palatino Linotype" panose="02040502050505030304" pitchFamily="18" charset="0"/>
              </a:rPr>
              <a:t>A</a:t>
            </a:r>
            <a:r>
              <a:rPr lang="pt-BR" sz="2000" dirty="0">
                <a:latin typeface="Palatino Linotype" panose="02040502050505030304" pitchFamily="18" charset="0"/>
              </a:rPr>
              <a:t> trong phân tử có tỉ lệ số mol n</a:t>
            </a:r>
            <a:r>
              <a:rPr lang="pt-BR" sz="2000" baseline="-25000" dirty="0">
                <a:latin typeface="Palatino Linotype" panose="02040502050505030304" pitchFamily="18" charset="0"/>
              </a:rPr>
              <a:t>C</a:t>
            </a:r>
            <a:r>
              <a:rPr lang="pt-BR" sz="2000" dirty="0">
                <a:latin typeface="Palatino Linotype" panose="02040502050505030304" pitchFamily="18" charset="0"/>
              </a:rPr>
              <a:t> : n</a:t>
            </a:r>
            <a:r>
              <a:rPr lang="pt-BR" sz="2000" baseline="-25000" dirty="0">
                <a:latin typeface="Palatino Linotype" panose="02040502050505030304" pitchFamily="18" charset="0"/>
              </a:rPr>
              <a:t>H</a:t>
            </a:r>
            <a:r>
              <a:rPr lang="pt-BR" sz="2000" dirty="0">
                <a:latin typeface="Palatino Linotype" panose="02040502050505030304" pitchFamily="18" charset="0"/>
              </a:rPr>
              <a:t> = 1 : 3. Vậy công thức phân tử của </a:t>
            </a:r>
            <a:r>
              <a:rPr lang="pt-BR" sz="2000" b="1" dirty="0">
                <a:latin typeface="Palatino Linotype" panose="02040502050505030304" pitchFamily="18" charset="0"/>
              </a:rPr>
              <a:t>A </a:t>
            </a:r>
            <a:r>
              <a:rPr lang="pt-BR" sz="2000" dirty="0">
                <a:latin typeface="Palatino Linotype" panose="02040502050505030304" pitchFamily="18" charset="0"/>
              </a:rPr>
              <a:t>là</a:t>
            </a:r>
            <a:endParaRPr lang="en-US" sz="2000" dirty="0">
              <a:latin typeface="Palatino Linotype" panose="02040502050505030304" pitchFamily="18" charset="0"/>
            </a:endParaRPr>
          </a:p>
          <a:p>
            <a:pPr algn="just" defTabSz="719138"/>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A. </a:t>
            </a:r>
            <a:r>
              <a:rPr lang="vi-VN" sz="2000" dirty="0">
                <a:latin typeface="Palatino Linotype" panose="02040502050505030304" pitchFamily="18" charset="0"/>
              </a:rPr>
              <a:t>CH</a:t>
            </a:r>
            <a:r>
              <a:rPr lang="vi-VN" sz="2000" baseline="-25000" dirty="0">
                <a:latin typeface="Palatino Linotype" panose="02040502050505030304" pitchFamily="18" charset="0"/>
              </a:rPr>
              <a:t>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 </a:t>
            </a:r>
            <a:r>
              <a:rPr lang="vi-VN" sz="2000" dirty="0">
                <a:latin typeface="Palatino Linotype" panose="02040502050505030304" pitchFamily="18" charset="0"/>
              </a:rPr>
              <a:t>C</a:t>
            </a:r>
            <a:r>
              <a:rPr lang="vi-VN" sz="2000" baseline="-25000" dirty="0">
                <a:latin typeface="Palatino Linotype" panose="02040502050505030304" pitchFamily="18" charset="0"/>
              </a:rPr>
              <a:t>2</a:t>
            </a:r>
            <a:r>
              <a:rPr lang="vi-VN" sz="2000" dirty="0">
                <a:latin typeface="Palatino Linotype" panose="02040502050505030304" pitchFamily="18" charset="0"/>
              </a:rPr>
              <a:t>H</a:t>
            </a:r>
            <a:r>
              <a:rPr lang="vi-VN" sz="2000" baseline="-25000" dirty="0">
                <a:latin typeface="Palatino Linotype" panose="02040502050505030304" pitchFamily="18" charset="0"/>
              </a:rPr>
              <a:t>6</a:t>
            </a:r>
            <a:r>
              <a:rPr lang="vi-VN" sz="2000" i="1" dirty="0">
                <a:latin typeface="Palatino Linotype" panose="02040502050505030304" pitchFamily="18" charset="0"/>
              </a:rPr>
              <a:t>.</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 </a:t>
            </a:r>
            <a:r>
              <a:rPr lang="vi-VN" sz="2000" dirty="0">
                <a:latin typeface="Palatino Linotype" panose="02040502050505030304" pitchFamily="18" charset="0"/>
              </a:rPr>
              <a:t>C</a:t>
            </a:r>
            <a:r>
              <a:rPr lang="vi-VN" sz="2000" baseline="-25000" dirty="0">
                <a:latin typeface="Palatino Linotype" panose="02040502050505030304" pitchFamily="18" charset="0"/>
              </a:rPr>
              <a:t>3</a:t>
            </a:r>
            <a:r>
              <a:rPr lang="vi-VN" sz="2000" dirty="0">
                <a:latin typeface="Palatino Linotype" panose="02040502050505030304" pitchFamily="18" charset="0"/>
              </a:rPr>
              <a:t>H</a:t>
            </a:r>
            <a:r>
              <a:rPr lang="vi-VN" sz="2000" baseline="-25000" dirty="0">
                <a:latin typeface="Palatino Linotype" panose="02040502050505030304" pitchFamily="18" charset="0"/>
              </a:rPr>
              <a:t>8</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8" name="Rectangle 7"/>
          <p:cNvSpPr/>
          <p:nvPr/>
        </p:nvSpPr>
        <p:spPr>
          <a:xfrm>
            <a:off x="672073" y="3962158"/>
            <a:ext cx="1351717" cy="369332"/>
          </a:xfrm>
          <a:prstGeom prst="rect">
            <a:avLst/>
          </a:prstGeom>
        </p:spPr>
        <p:txBody>
          <a:bodyPr wrap="none">
            <a:spAutoFit/>
          </a:bodyPr>
          <a:lstStyle/>
          <a:p>
            <a:r>
              <a:rPr lang="vi-VN" b="1" dirty="0">
                <a:solidFill>
                  <a:srgbClr val="C00000"/>
                </a:solidFill>
              </a:rPr>
              <a:t>ĐÁP ÁN B.</a:t>
            </a:r>
            <a:endParaRPr lang="en-US" b="1" dirty="0">
              <a:solidFill>
                <a:srgbClr val="C00000"/>
              </a:solidFill>
            </a:endParaRPr>
          </a:p>
        </p:txBody>
      </p:sp>
      <p:sp>
        <p:nvSpPr>
          <p:cNvPr id="9" name="Rectangle 8"/>
          <p:cNvSpPr/>
          <p:nvPr/>
        </p:nvSpPr>
        <p:spPr>
          <a:xfrm>
            <a:off x="539550" y="4423407"/>
            <a:ext cx="7992889" cy="1015663"/>
          </a:xfrm>
          <a:prstGeom prst="rect">
            <a:avLst/>
          </a:prstGeom>
        </p:spPr>
        <p:txBody>
          <a:bodyPr wrap="square">
            <a:spAutoFit/>
          </a:bodyPr>
          <a:lstStyle/>
          <a:p>
            <a:pPr algn="just"/>
            <a:r>
              <a:rPr lang="vi-VN" sz="2000" b="1" dirty="0">
                <a:solidFill>
                  <a:srgbClr val="0000FF"/>
                </a:solidFill>
                <a:latin typeface="Palatino Linotype" panose="02040502050505030304" pitchFamily="18" charset="0"/>
              </a:rPr>
              <a:t>Câu 35:</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Một ankan </a:t>
            </a:r>
            <a:r>
              <a:rPr lang="vi-VN" sz="2000" b="1" dirty="0">
                <a:latin typeface="Palatino Linotype" panose="02040502050505030304" pitchFamily="18" charset="0"/>
              </a:rPr>
              <a:t>A</a:t>
            </a:r>
            <a:r>
              <a:rPr lang="vi-VN" sz="2000" dirty="0">
                <a:latin typeface="Palatino Linotype" panose="02040502050505030304" pitchFamily="18" charset="0"/>
              </a:rPr>
              <a:t> có tỉ khối so với khí </a:t>
            </a:r>
            <a:r>
              <a:rPr lang="en-US" sz="2000" dirty="0">
                <a:latin typeface="Palatino Linotype" panose="02040502050505030304" pitchFamily="18" charset="0"/>
              </a:rPr>
              <a:t>d</a:t>
            </a:r>
            <a:r>
              <a:rPr lang="vi-VN" sz="2000" dirty="0">
                <a:latin typeface="Palatino Linotype" panose="02040502050505030304" pitchFamily="18" charset="0"/>
              </a:rPr>
              <a:t>init</a:t>
            </a:r>
            <a:r>
              <a:rPr lang="en-US" sz="2000" dirty="0" err="1">
                <a:latin typeface="Palatino Linotype" panose="02040502050505030304" pitchFamily="18" charset="0"/>
              </a:rPr>
              <a:t>rogen</a:t>
            </a:r>
            <a:r>
              <a:rPr lang="vi-VN" sz="2000" dirty="0">
                <a:latin typeface="Palatino Linotype" panose="02040502050505030304" pitchFamily="18" charset="0"/>
              </a:rPr>
              <a:t> oxi</a:t>
            </a:r>
            <a:r>
              <a:rPr lang="en-US" sz="2000" dirty="0">
                <a:latin typeface="Palatino Linotype" panose="02040502050505030304" pitchFamily="18" charset="0"/>
              </a:rPr>
              <a:t>de</a:t>
            </a:r>
            <a:r>
              <a:rPr lang="vi-VN" sz="2000" dirty="0">
                <a:latin typeface="Palatino Linotype" panose="02040502050505030304" pitchFamily="18" charset="0"/>
              </a:rPr>
              <a:t> (N</a:t>
            </a:r>
            <a:r>
              <a:rPr lang="vi-VN" sz="2000" baseline="-25000" dirty="0">
                <a:latin typeface="Palatino Linotype" panose="02040502050505030304" pitchFamily="18" charset="0"/>
              </a:rPr>
              <a:t>2</a:t>
            </a:r>
            <a:r>
              <a:rPr lang="vi-VN" sz="2000" dirty="0">
                <a:latin typeface="Palatino Linotype" panose="02040502050505030304" pitchFamily="18" charset="0"/>
              </a:rPr>
              <a:t>O) bằng 1. Vậy công thức phân tử của </a:t>
            </a:r>
            <a:r>
              <a:rPr lang="vi-VN" sz="2000" b="1" dirty="0">
                <a:latin typeface="Palatino Linotype" panose="02040502050505030304" pitchFamily="18" charset="0"/>
              </a:rPr>
              <a:t>A </a:t>
            </a:r>
            <a:r>
              <a:rPr lang="vi-VN" sz="2000" dirty="0">
                <a:latin typeface="Palatino Linotype" panose="02040502050505030304" pitchFamily="18" charset="0"/>
              </a:rPr>
              <a:t>là</a:t>
            </a:r>
            <a:endParaRPr lang="en-US" sz="2000" dirty="0">
              <a:latin typeface="Palatino Linotype" panose="02040502050505030304" pitchFamily="18" charset="0"/>
            </a:endParaRPr>
          </a:p>
          <a:p>
            <a:pPr algn="just" defTabSz="719138"/>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A.</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CH</a:t>
            </a:r>
            <a:r>
              <a:rPr lang="vi-VN" sz="2000" baseline="-25000" dirty="0">
                <a:latin typeface="Palatino Linotype" panose="02040502050505030304" pitchFamily="18" charset="0"/>
              </a:rPr>
              <a:t>4</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B.</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2</a:t>
            </a:r>
            <a:r>
              <a:rPr lang="vi-VN" sz="2000" dirty="0">
                <a:latin typeface="Palatino Linotype" panose="02040502050505030304" pitchFamily="18" charset="0"/>
              </a:rPr>
              <a:t>H</a:t>
            </a:r>
            <a:r>
              <a:rPr lang="vi-VN" sz="2000" baseline="-25000" dirty="0">
                <a:latin typeface="Palatino Linotype" panose="02040502050505030304" pitchFamily="18" charset="0"/>
              </a:rPr>
              <a:t>6</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C.</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3</a:t>
            </a:r>
            <a:r>
              <a:rPr lang="vi-VN" sz="2000" dirty="0">
                <a:latin typeface="Palatino Linotype" panose="02040502050505030304" pitchFamily="18" charset="0"/>
              </a:rPr>
              <a:t>H</a:t>
            </a:r>
            <a:r>
              <a:rPr lang="vi-VN" sz="2000" baseline="-25000" dirty="0">
                <a:latin typeface="Palatino Linotype" panose="02040502050505030304" pitchFamily="18" charset="0"/>
              </a:rPr>
              <a:t>8</a:t>
            </a:r>
            <a:r>
              <a:rPr lang="vi-VN" sz="2000" dirty="0">
                <a:latin typeface="Palatino Linotype" panose="02040502050505030304" pitchFamily="18" charset="0"/>
              </a:rPr>
              <a:t>. 	</a:t>
            </a:r>
            <a:r>
              <a:rPr lang="vi-VN" sz="2000" b="1" dirty="0">
                <a:solidFill>
                  <a:srgbClr val="0000FF"/>
                </a:solidFill>
                <a:latin typeface="Palatino Linotype" panose="02040502050505030304" pitchFamily="18" charset="0"/>
              </a:rPr>
              <a:t>D.</a:t>
            </a:r>
            <a:r>
              <a:rPr lang="vi-VN" sz="2000" dirty="0">
                <a:solidFill>
                  <a:srgbClr val="0000FF"/>
                </a:solidFill>
                <a:latin typeface="Palatino Linotype" panose="02040502050505030304" pitchFamily="18" charset="0"/>
              </a:rPr>
              <a:t> </a:t>
            </a:r>
            <a:r>
              <a:rPr lang="vi-VN" sz="2000" dirty="0">
                <a:latin typeface="Palatino Linotype" panose="02040502050505030304" pitchFamily="18" charset="0"/>
              </a:rPr>
              <a:t>C</a:t>
            </a:r>
            <a:r>
              <a:rPr lang="vi-VN" sz="2000" baseline="-25000" dirty="0">
                <a:latin typeface="Palatino Linotype" panose="02040502050505030304" pitchFamily="18" charset="0"/>
              </a:rPr>
              <a:t>4</a:t>
            </a:r>
            <a:r>
              <a:rPr lang="vi-VN" sz="2000" dirty="0">
                <a:latin typeface="Palatino Linotype" panose="02040502050505030304" pitchFamily="18" charset="0"/>
              </a:rPr>
              <a:t>H</a:t>
            </a:r>
            <a:r>
              <a:rPr lang="vi-VN" sz="2000" baseline="-25000" dirty="0">
                <a:latin typeface="Palatino Linotype" panose="02040502050505030304" pitchFamily="18" charset="0"/>
              </a:rPr>
              <a:t>10</a:t>
            </a:r>
            <a:r>
              <a:rPr lang="vi-VN" sz="2000" dirty="0">
                <a:latin typeface="Palatino Linotype" panose="02040502050505030304" pitchFamily="18" charset="0"/>
              </a:rPr>
              <a:t>.</a:t>
            </a:r>
            <a:endParaRPr lang="en-US" sz="2000" dirty="0">
              <a:latin typeface="Palatino Linotype" panose="02040502050505030304" pitchFamily="18" charset="0"/>
            </a:endParaRPr>
          </a:p>
        </p:txBody>
      </p:sp>
      <p:sp>
        <p:nvSpPr>
          <p:cNvPr id="10" name="Rectangle 9"/>
          <p:cNvSpPr/>
          <p:nvPr/>
        </p:nvSpPr>
        <p:spPr>
          <a:xfrm>
            <a:off x="824473" y="5519160"/>
            <a:ext cx="1351717" cy="369332"/>
          </a:xfrm>
          <a:prstGeom prst="rect">
            <a:avLst/>
          </a:prstGeom>
        </p:spPr>
        <p:txBody>
          <a:bodyPr wrap="none">
            <a:spAutoFit/>
          </a:bodyPr>
          <a:lstStyle/>
          <a:p>
            <a:r>
              <a:rPr lang="vi-VN" b="1" dirty="0">
                <a:solidFill>
                  <a:srgbClr val="C00000"/>
                </a:solidFill>
              </a:rPr>
              <a:t>ĐÁP ÁN C.</a:t>
            </a:r>
            <a:endParaRPr lang="en-US" b="1" dirty="0">
              <a:solidFill>
                <a:srgbClr val="C00000"/>
              </a:solidFill>
            </a:endParaRPr>
          </a:p>
        </p:txBody>
      </p:sp>
      <p:sp>
        <p:nvSpPr>
          <p:cNvPr id="2" name="Date Placeholder 1"/>
          <p:cNvSpPr>
            <a:spLocks noGrp="1"/>
          </p:cNvSpPr>
          <p:nvPr>
            <p:ph type="dt" sz="half" idx="10"/>
          </p:nvPr>
        </p:nvSpPr>
        <p:spPr/>
        <p:txBody>
          <a:bodyPr/>
          <a:lstStyle/>
          <a:p>
            <a:fld id="{724BE543-6431-4994-B564-313E0F9B3A2E}"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27</a:t>
            </a:fld>
            <a:endParaRPr lang="en-US"/>
          </a:p>
        </p:txBody>
      </p:sp>
    </p:spTree>
    <p:extLst>
      <p:ext uri="{BB962C8B-B14F-4D97-AF65-F5344CB8AC3E}">
        <p14:creationId xmlns:p14="http://schemas.microsoft.com/office/powerpoint/2010/main" val="347704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1000" fill="hold"/>
                                        <p:tgtEl>
                                          <p:spTgt spid="10"/>
                                        </p:tgtEl>
                                        <p:attrNameLst>
                                          <p:attrName>ppt_w</p:attrName>
                                        </p:attrNameLst>
                                      </p:cBhvr>
                                      <p:tavLst>
                                        <p:tav tm="0">
                                          <p:val>
                                            <p:fltVal val="0"/>
                                          </p:val>
                                        </p:tav>
                                        <p:tav tm="100000">
                                          <p:val>
                                            <p:strVal val="#ppt_w"/>
                                          </p:val>
                                        </p:tav>
                                      </p:tavLst>
                                    </p:anim>
                                    <p:anim calcmode="lin" valueType="num">
                                      <p:cBhvr>
                                        <p:cTn id="39" dur="1000" fill="hold"/>
                                        <p:tgtEl>
                                          <p:spTgt spid="10"/>
                                        </p:tgtEl>
                                        <p:attrNameLst>
                                          <p:attrName>ppt_h</p:attrName>
                                        </p:attrNameLst>
                                      </p:cBhvr>
                                      <p:tavLst>
                                        <p:tav tm="0">
                                          <p:val>
                                            <p:fltVal val="0"/>
                                          </p:val>
                                        </p:tav>
                                        <p:tav tm="100000">
                                          <p:val>
                                            <p:strVal val="#ppt_h"/>
                                          </p:val>
                                        </p:tav>
                                      </p:tavLst>
                                    </p:anim>
                                    <p:anim calcmode="lin" valueType="num">
                                      <p:cBhvr>
                                        <p:cTn id="40" dur="1000" fill="hold"/>
                                        <p:tgtEl>
                                          <p:spTgt spid="10"/>
                                        </p:tgtEl>
                                        <p:attrNameLst>
                                          <p:attrName>style.rotation</p:attrName>
                                        </p:attrNameLst>
                                      </p:cBhvr>
                                      <p:tavLst>
                                        <p:tav tm="0">
                                          <p:val>
                                            <p:fltVal val="90"/>
                                          </p:val>
                                        </p:tav>
                                        <p:tav tm="100000">
                                          <p:val>
                                            <p:fltVal val="0"/>
                                          </p:val>
                                        </p:tav>
                                      </p:tavLst>
                                    </p:anim>
                                    <p:animEffect transition="in" filter="fade">
                                      <p:cBhvr>
                                        <p:cTn id="4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99716"/>
            <a:ext cx="2577950" cy="461665"/>
          </a:xfrm>
          <a:prstGeom prst="rect">
            <a:avLst/>
          </a:prstGeom>
        </p:spPr>
        <p:txBody>
          <a:bodyPr wrap="none">
            <a:spAutoFit/>
          </a:bodyPr>
          <a:lstStyle/>
          <a:p>
            <a:r>
              <a:rPr lang="vi-VN" sz="2400" b="1">
                <a:solidFill>
                  <a:srgbClr val="FF0000"/>
                </a:solidFill>
                <a:latin typeface="Palatino Linotype" panose="02040502050505030304" pitchFamily="18" charset="0"/>
              </a:rPr>
              <a:t>2. Cấu tạo alkane</a:t>
            </a:r>
            <a:endParaRPr lang="en-US" sz="2400" b="1">
              <a:solidFill>
                <a:srgbClr val="FF0000"/>
              </a:solidFill>
              <a:latin typeface="Palatino Linotype" panose="02040502050505030304" pitchFamily="18" charset="0"/>
            </a:endParaRPr>
          </a:p>
        </p:txBody>
      </p:sp>
      <p:sp>
        <p:nvSpPr>
          <p:cNvPr id="5" name="Rectangle 4"/>
          <p:cNvSpPr/>
          <p:nvPr/>
        </p:nvSpPr>
        <p:spPr>
          <a:xfrm>
            <a:off x="732317" y="1124744"/>
            <a:ext cx="7566495" cy="1200329"/>
          </a:xfrm>
          <a:prstGeom prst="rect">
            <a:avLst/>
          </a:prstGeom>
        </p:spPr>
        <p:txBody>
          <a:bodyPr wrap="none">
            <a:spAutoFit/>
          </a:bodyPr>
          <a:lstStyle/>
          <a:p>
            <a:r>
              <a:rPr lang="vi-VN" sz="2400">
                <a:latin typeface="Palatino Linotype" panose="02040502050505030304" pitchFamily="18" charset="0"/>
              </a:rPr>
              <a:t>* Cấu tạo của các alkane chỉ chứa các liên kết đơn </a:t>
            </a:r>
          </a:p>
          <a:p>
            <a:pPr indent="182563"/>
            <a:r>
              <a:rPr lang="vi-VN" sz="2400">
                <a:latin typeface="Palatino Linotype" panose="02040502050505030304" pitchFamily="18" charset="0"/>
              </a:rPr>
              <a:t>trong công thức cấu tạo.</a:t>
            </a:r>
          </a:p>
          <a:p>
            <a:r>
              <a:rPr lang="vi-VN" sz="2400">
                <a:latin typeface="Palatino Linotype" panose="02040502050505030304" pitchFamily="18" charset="0"/>
              </a:rPr>
              <a:t>* Có 2 dạng mạch cơ bản: mạch thẳng và mạch nhánh.</a:t>
            </a:r>
            <a:endParaRPr lang="en-US" sz="2400">
              <a:latin typeface="Palatino Linotype" panose="02040502050505030304"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948679192"/>
              </p:ext>
            </p:extLst>
          </p:nvPr>
        </p:nvGraphicFramePr>
        <p:xfrm>
          <a:off x="1115616" y="2564904"/>
          <a:ext cx="1296144" cy="1698016"/>
        </p:xfrm>
        <a:graphic>
          <a:graphicData uri="http://schemas.openxmlformats.org/presentationml/2006/ole">
            <mc:AlternateContent xmlns:mc="http://schemas.openxmlformats.org/markup-compatibility/2006">
              <mc:Choice xmlns:v="urn:schemas-microsoft-com:vml" Requires="v">
                <p:oleObj name="CS ChemDraw Drawing" r:id="rId2" imgW="932274" imgH="1220645" progId="ChemDraw.Document.6.0">
                  <p:embed/>
                </p:oleObj>
              </mc:Choice>
              <mc:Fallback>
                <p:oleObj name="CS ChemDraw Drawing" r:id="rId2" imgW="932274" imgH="1220645" progId="ChemDraw.Document.6.0">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564904"/>
                        <a:ext cx="1296144" cy="1698016"/>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17965811"/>
              </p:ext>
            </p:extLst>
          </p:nvPr>
        </p:nvGraphicFramePr>
        <p:xfrm>
          <a:off x="3131840" y="2636912"/>
          <a:ext cx="1800745" cy="1674455"/>
        </p:xfrm>
        <a:graphic>
          <a:graphicData uri="http://schemas.openxmlformats.org/presentationml/2006/ole">
            <mc:AlternateContent xmlns:mc="http://schemas.openxmlformats.org/markup-compatibility/2006">
              <mc:Choice xmlns:v="urn:schemas-microsoft-com:vml" Requires="v">
                <p:oleObj name="CS ChemDraw Drawing" r:id="rId4" imgW="1313422" imgH="1220645" progId="ChemDraw.Document.6.0">
                  <p:embed/>
                </p:oleObj>
              </mc:Choice>
              <mc:Fallback>
                <p:oleObj name="CS ChemDraw Drawing" r:id="rId4" imgW="1313422" imgH="1220645" progId="ChemDraw.Document.6.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1840" y="2636912"/>
                        <a:ext cx="1800745" cy="1674455"/>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870716521"/>
              </p:ext>
            </p:extLst>
          </p:nvPr>
        </p:nvGraphicFramePr>
        <p:xfrm>
          <a:off x="5724128" y="2564904"/>
          <a:ext cx="2298017" cy="1656209"/>
        </p:xfrm>
        <a:graphic>
          <a:graphicData uri="http://schemas.openxmlformats.org/presentationml/2006/ole">
            <mc:AlternateContent xmlns:mc="http://schemas.openxmlformats.org/markup-compatibility/2006">
              <mc:Choice xmlns:v="urn:schemas-microsoft-com:vml" Requires="v">
                <p:oleObj name="CS ChemDraw Drawing" r:id="rId6" imgW="1694570" imgH="1220645" progId="ChemDraw.Document.6.0">
                  <p:embed/>
                </p:oleObj>
              </mc:Choice>
              <mc:Fallback>
                <p:oleObj name="CS ChemDraw Drawing" r:id="rId6" imgW="1694570" imgH="1220645" progId="ChemDraw.Document.6.0">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4128" y="2564904"/>
                        <a:ext cx="2298017" cy="1656209"/>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73314355"/>
              </p:ext>
            </p:extLst>
          </p:nvPr>
        </p:nvGraphicFramePr>
        <p:xfrm>
          <a:off x="2483768" y="4509120"/>
          <a:ext cx="2988153" cy="1584176"/>
        </p:xfrm>
        <a:graphic>
          <a:graphicData uri="http://schemas.openxmlformats.org/presentationml/2006/ole">
            <mc:AlternateContent xmlns:mc="http://schemas.openxmlformats.org/markup-compatibility/2006">
              <mc:Choice xmlns:v="urn:schemas-microsoft-com:vml" Requires="v">
                <p:oleObj name="CS ChemDraw Drawing" r:id="rId8" imgW="2395314" imgH="1269642" progId="ChemDraw.Document.6.0">
                  <p:embed/>
                </p:oleObj>
              </mc:Choice>
              <mc:Fallback>
                <p:oleObj name="CS ChemDraw Drawing" r:id="rId8" imgW="2395314" imgH="1269642" progId="ChemDraw.Document.6.0">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3768" y="4509120"/>
                        <a:ext cx="2988153" cy="1584176"/>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fld id="{F240A9B6-F58E-49EB-982E-4FB595C670F0}"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3</a:t>
            </a:fld>
            <a:endParaRPr lang="en-US"/>
          </a:p>
        </p:txBody>
      </p:sp>
    </p:spTree>
    <p:extLst>
      <p:ext uri="{BB962C8B-B14F-4D97-AF65-F5344CB8AC3E}">
        <p14:creationId xmlns:p14="http://schemas.microsoft.com/office/powerpoint/2010/main" val="125891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6" presetClass="emph" presetSubtype="0" fill="hold" nodeType="clickEffect">
                                  <p:stCondLst>
                                    <p:cond delay="0"/>
                                  </p:stCondLst>
                                  <p:childTnLst>
                                    <p:animScale>
                                      <p:cBhvr>
                                        <p:cTn id="29" dur="2000" fill="hold"/>
                                        <p:tgtEl>
                                          <p:spTgt spid="7"/>
                                        </p:tgtEl>
                                      </p:cBhvr>
                                      <p:by x="150000" y="150000"/>
                                    </p:animScale>
                                  </p:childTnLst>
                                </p:cTn>
                              </p:par>
                            </p:childTnLst>
                          </p:cTn>
                        </p:par>
                      </p:childTnLst>
                    </p:cTn>
                  </p:par>
                  <p:par>
                    <p:cTn id="30" fill="hold">
                      <p:stCondLst>
                        <p:cond delay="indefinite"/>
                      </p:stCondLst>
                      <p:childTnLst>
                        <p:par>
                          <p:cTn id="31" fill="hold">
                            <p:stCondLst>
                              <p:cond delay="0"/>
                            </p:stCondLst>
                            <p:childTnLst>
                              <p:par>
                                <p:cTn id="32" presetID="8" presetClass="emph" presetSubtype="0" fill="hold" nodeType="clickEffect">
                                  <p:stCondLst>
                                    <p:cond delay="0"/>
                                  </p:stCondLst>
                                  <p:childTnLst>
                                    <p:animRot by="21600000">
                                      <p:cBhvr>
                                        <p:cTn id="33" dur="2000" fill="hold"/>
                                        <p:tgtEl>
                                          <p:spTgt spid="8"/>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6" presetClass="emph" presetSubtype="0" fill="hold" nodeType="clickEffect">
                                  <p:stCondLst>
                                    <p:cond delay="0"/>
                                  </p:stCondLst>
                                  <p:childTnLst>
                                    <p:animScale>
                                      <p:cBhvr>
                                        <p:cTn id="37"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extLst>
              <p:ext uri="{D42A27DB-BD31-4B8C-83A1-F6EECF244321}">
                <p14:modId xmlns:p14="http://schemas.microsoft.com/office/powerpoint/2010/main" val="1307070036"/>
              </p:ext>
            </p:extLst>
          </p:nvPr>
        </p:nvGraphicFramePr>
        <p:xfrm>
          <a:off x="1691680" y="3212976"/>
          <a:ext cx="4455422" cy="2592288"/>
        </p:xfrm>
        <a:graphic>
          <a:graphicData uri="http://schemas.openxmlformats.org/presentationml/2006/ole">
            <mc:AlternateContent xmlns:mc="http://schemas.openxmlformats.org/markup-compatibility/2006">
              <mc:Choice xmlns:v="urn:schemas-microsoft-com:vml" Requires="v">
                <p:oleObj name="CS ChemDraw Drawing" r:id="rId2" imgW="2395314" imgH="1393324" progId="ChemDraw.Document.6.0">
                  <p:embed/>
                </p:oleObj>
              </mc:Choice>
              <mc:Fallback>
                <p:oleObj name="CS ChemDraw Drawing" r:id="rId2" imgW="2395314" imgH="1393324" progId="ChemDraw.Document.6.0">
                  <p:embed/>
                  <p:pic>
                    <p:nvPicPr>
                      <p:cNvPr id="0" name="Object 9"/>
                      <p:cNvPicPr>
                        <a:picLocks noChangeAspect="1" noChangeArrowheads="1"/>
                      </p:cNvPicPr>
                      <p:nvPr/>
                    </p:nvPicPr>
                    <p:blipFill>
                      <a:blip r:embed="rId3"/>
                      <a:srcRect/>
                      <a:stretch>
                        <a:fillRect/>
                      </a:stretch>
                    </p:blipFill>
                    <p:spPr bwMode="auto">
                      <a:xfrm>
                        <a:off x="1691680" y="3212976"/>
                        <a:ext cx="4455422" cy="2592288"/>
                      </a:xfrm>
                      <a:prstGeom prst="rect">
                        <a:avLst/>
                      </a:prstGeom>
                      <a:noFill/>
                      <a:ln>
                        <a:noFill/>
                      </a:ln>
                    </p:spPr>
                  </p:pic>
                </p:oleObj>
              </mc:Fallback>
            </mc:AlternateContent>
          </a:graphicData>
        </a:graphic>
      </p:graphicFrame>
      <p:sp>
        <p:nvSpPr>
          <p:cNvPr id="10" name="Rectangle 9"/>
          <p:cNvSpPr/>
          <p:nvPr/>
        </p:nvSpPr>
        <p:spPr>
          <a:xfrm>
            <a:off x="899592" y="1405518"/>
            <a:ext cx="7056784" cy="1569660"/>
          </a:xfrm>
          <a:prstGeom prst="rect">
            <a:avLst/>
          </a:prstGeom>
        </p:spPr>
        <p:txBody>
          <a:bodyPr wrap="square">
            <a:spAutoFit/>
          </a:bodyPr>
          <a:lstStyle/>
          <a:p>
            <a:pPr marL="266700" indent="-266700" algn="just"/>
            <a:r>
              <a:rPr lang="vi-VN" sz="2400" dirty="0">
                <a:latin typeface="Palatino Linotype" panose="02040502050505030304" pitchFamily="18" charset="0"/>
              </a:rPr>
              <a:t>* Bậc của một nguyên tử carbon trong phân tử alkane được xác định bằng số nguyên tử carbon liên kết trực tiếp với nguyên tử carbon đó. </a:t>
            </a:r>
          </a:p>
          <a:p>
            <a:pPr algn="just"/>
            <a:r>
              <a:rPr lang="vi-VN" sz="2400" dirty="0">
                <a:latin typeface="Palatino Linotype" panose="02040502050505030304" pitchFamily="18" charset="0"/>
              </a:rPr>
              <a:t>* Bậc C kí hiệu bằng số La Mã</a:t>
            </a:r>
            <a:endParaRPr lang="en-US" sz="2400" dirty="0">
              <a:latin typeface="Palatino Linotype" panose="02040502050505030304" pitchFamily="18" charset="0"/>
            </a:endParaRPr>
          </a:p>
        </p:txBody>
      </p:sp>
      <p:sp>
        <p:nvSpPr>
          <p:cNvPr id="4" name="Rectangle 3"/>
          <p:cNvSpPr/>
          <p:nvPr/>
        </p:nvSpPr>
        <p:spPr>
          <a:xfrm>
            <a:off x="611560" y="711323"/>
            <a:ext cx="2020105" cy="461665"/>
          </a:xfrm>
          <a:prstGeom prst="rect">
            <a:avLst/>
          </a:prstGeom>
        </p:spPr>
        <p:txBody>
          <a:bodyPr wrap="none">
            <a:spAutoFit/>
          </a:bodyPr>
          <a:lstStyle/>
          <a:p>
            <a:r>
              <a:rPr lang="vi-VN" sz="2400" b="1">
                <a:solidFill>
                  <a:srgbClr val="FF0000"/>
                </a:solidFill>
                <a:latin typeface="Palatino Linotype" panose="02040502050505030304" pitchFamily="18" charset="0"/>
              </a:rPr>
              <a:t>3. Bậc carbon</a:t>
            </a:r>
            <a:endParaRPr lang="en-US" sz="2400" b="1">
              <a:solidFill>
                <a:srgbClr val="FF0000"/>
              </a:solidFill>
              <a:latin typeface="Palatino Linotype" panose="02040502050505030304" pitchFamily="18" charset="0"/>
            </a:endParaRPr>
          </a:p>
        </p:txBody>
      </p:sp>
      <p:sp>
        <p:nvSpPr>
          <p:cNvPr id="2" name="Date Placeholder 1"/>
          <p:cNvSpPr>
            <a:spLocks noGrp="1"/>
          </p:cNvSpPr>
          <p:nvPr>
            <p:ph type="dt" sz="half" idx="10"/>
          </p:nvPr>
        </p:nvSpPr>
        <p:spPr/>
        <p:txBody>
          <a:bodyPr/>
          <a:lstStyle/>
          <a:p>
            <a:fld id="{2469130B-769B-46D7-A228-D11ABE7240AD}"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4</a:t>
            </a:fld>
            <a:endParaRPr lang="en-US"/>
          </a:p>
        </p:txBody>
      </p:sp>
    </p:spTree>
    <p:extLst>
      <p:ext uri="{BB962C8B-B14F-4D97-AF65-F5344CB8AC3E}">
        <p14:creationId xmlns:p14="http://schemas.microsoft.com/office/powerpoint/2010/main" val="60909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99716"/>
            <a:ext cx="3126497" cy="400110"/>
          </a:xfrm>
          <a:prstGeom prst="rect">
            <a:avLst/>
          </a:prstGeom>
        </p:spPr>
        <p:txBody>
          <a:bodyPr wrap="none">
            <a:spAutoFit/>
          </a:bodyPr>
          <a:lstStyle/>
          <a:p>
            <a:r>
              <a:rPr lang="vi-VN" sz="2000" b="1">
                <a:solidFill>
                  <a:srgbClr val="FF0000"/>
                </a:solidFill>
              </a:rPr>
              <a:t>II. DANH PHÁP ALKANE</a:t>
            </a:r>
            <a:endParaRPr lang="en-US" sz="2000" b="1">
              <a:solidFill>
                <a:srgbClr val="FF0000"/>
              </a:solidFill>
              <a:latin typeface="Baskerville Old Face" panose="02020602080505020303"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899826"/>
            <a:ext cx="7272808" cy="4829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fld id="{1E7653FD-80B3-4D1B-90C8-CA06515610BD}"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5</a:t>
            </a:fld>
            <a:endParaRPr lang="en-US"/>
          </a:p>
        </p:txBody>
      </p:sp>
    </p:spTree>
    <p:extLst>
      <p:ext uri="{BB962C8B-B14F-4D97-AF65-F5344CB8AC3E}">
        <p14:creationId xmlns:p14="http://schemas.microsoft.com/office/powerpoint/2010/main" val="129364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99716"/>
            <a:ext cx="5666936" cy="46166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vi-VN" sz="2400" b="1">
                <a:solidFill>
                  <a:srgbClr val="FF0000"/>
                </a:solidFill>
              </a:rPr>
              <a:t>Cách gọi tên theo danh pháp thay thế</a:t>
            </a:r>
            <a:endParaRPr lang="en-US" sz="2400" b="1">
              <a:solidFill>
                <a:srgbClr val="FF0000"/>
              </a:solidFill>
              <a:latin typeface="Baskerville Old Face" panose="02020602080505020303" pitchFamily="18" charset="0"/>
            </a:endParaRPr>
          </a:p>
        </p:txBody>
      </p:sp>
      <p:sp>
        <p:nvSpPr>
          <p:cNvPr id="5" name="Rectangle 4"/>
          <p:cNvSpPr/>
          <p:nvPr/>
        </p:nvSpPr>
        <p:spPr>
          <a:xfrm>
            <a:off x="598295" y="1340768"/>
            <a:ext cx="7560840" cy="1200329"/>
          </a:xfrm>
          <a:prstGeom prst="rect">
            <a:avLst/>
          </a:prstGeom>
        </p:spPr>
        <p:txBody>
          <a:bodyPr wrap="square">
            <a:spAutoFit/>
          </a:bodyPr>
          <a:lstStyle/>
          <a:p>
            <a:pPr algn="just"/>
            <a:r>
              <a:rPr lang="vi-VN" sz="2400" b="1" dirty="0">
                <a:latin typeface="Palatino Linotype" panose="02040502050505030304" pitchFamily="18" charset="0"/>
              </a:rPr>
              <a:t>Bước 1: </a:t>
            </a:r>
            <a:r>
              <a:rPr lang="vi-VN" sz="2400" dirty="0">
                <a:latin typeface="Palatino Linotype" panose="02040502050505030304" pitchFamily="18" charset="0"/>
              </a:rPr>
              <a:t>chọn mạch chính là mạch C dài nhất. Đánh số trên mạch sao cho tổng số chỉ vị trí nhỏ nhất.</a:t>
            </a:r>
          </a:p>
          <a:p>
            <a:pPr algn="just"/>
            <a:r>
              <a:rPr lang="vi-VN" sz="2400" b="1" dirty="0">
                <a:latin typeface="Palatino Linotype" panose="02040502050505030304" pitchFamily="18" charset="0"/>
              </a:rPr>
              <a:t>Bước 2: </a:t>
            </a:r>
            <a:r>
              <a:rPr lang="vi-VN" sz="2400" dirty="0">
                <a:latin typeface="Palatino Linotype" panose="02040502050505030304" pitchFamily="18" charset="0"/>
              </a:rPr>
              <a:t>gọi tên theo thứ tự A, B, C....</a:t>
            </a:r>
            <a:endParaRPr lang="en-US" sz="2400" dirty="0">
              <a:latin typeface="Palatino Linotype" panose="02040502050505030304" pitchFamily="18" charset="0"/>
            </a:endParaRPr>
          </a:p>
        </p:txBody>
      </p:sp>
      <p:sp>
        <p:nvSpPr>
          <p:cNvPr id="6" name="Rectangle 5"/>
          <p:cNvSpPr/>
          <p:nvPr/>
        </p:nvSpPr>
        <p:spPr>
          <a:xfrm>
            <a:off x="625272" y="3068960"/>
            <a:ext cx="7560840" cy="2677656"/>
          </a:xfrm>
          <a:prstGeom prst="rect">
            <a:avLst/>
          </a:prstGeom>
        </p:spPr>
        <p:txBody>
          <a:bodyPr wrap="square">
            <a:spAutoFit/>
          </a:bodyPr>
          <a:lstStyle/>
          <a:p>
            <a:pPr algn="just"/>
            <a:r>
              <a:rPr lang="vi-VN" sz="2400" b="1">
                <a:latin typeface="Palatino Linotype" panose="02040502050505030304" pitchFamily="18" charset="0"/>
              </a:rPr>
              <a:t>Cần nhớ:</a:t>
            </a:r>
          </a:p>
          <a:p>
            <a:pPr algn="just"/>
            <a:r>
              <a:rPr lang="vi-VN" sz="2400" b="1">
                <a:latin typeface="Palatino Linotype" panose="02040502050505030304" pitchFamily="18" charset="0"/>
              </a:rPr>
              <a:t>+ </a:t>
            </a:r>
            <a:r>
              <a:rPr lang="vi-VN" sz="2400">
                <a:latin typeface="Palatino Linotype" panose="02040502050505030304" pitchFamily="18" charset="0"/>
              </a:rPr>
              <a:t>Gốc</a:t>
            </a:r>
            <a:r>
              <a:rPr lang="vi-VN" sz="2400" b="1">
                <a:latin typeface="Palatino Linotype" panose="02040502050505030304" pitchFamily="18" charset="0"/>
              </a:rPr>
              <a:t> </a:t>
            </a:r>
            <a:r>
              <a:rPr lang="vi-VN" sz="2400" b="1">
                <a:solidFill>
                  <a:srgbClr val="0000FF"/>
                </a:solidFill>
                <a:latin typeface="Palatino Linotype" panose="02040502050505030304" pitchFamily="18" charset="0"/>
              </a:rPr>
              <a:t>alkyl</a:t>
            </a:r>
            <a:r>
              <a:rPr lang="vi-VN" sz="2400" b="1">
                <a:latin typeface="Palatino Linotype" panose="02040502050505030304" pitchFamily="18" charset="0"/>
              </a:rPr>
              <a:t> </a:t>
            </a:r>
            <a:r>
              <a:rPr lang="vi-VN" sz="2400">
                <a:latin typeface="Palatino Linotype" panose="02040502050505030304" pitchFamily="18" charset="0"/>
              </a:rPr>
              <a:t>gọi theo alkane nhưng bỏ</a:t>
            </a:r>
            <a:r>
              <a:rPr lang="vi-VN" sz="2400">
                <a:solidFill>
                  <a:srgbClr val="0000FF"/>
                </a:solidFill>
                <a:latin typeface="Palatino Linotype" panose="02040502050505030304" pitchFamily="18" charset="0"/>
              </a:rPr>
              <a:t> </a:t>
            </a:r>
            <a:r>
              <a:rPr lang="vi-VN" sz="2400" b="1">
                <a:solidFill>
                  <a:srgbClr val="0000FF"/>
                </a:solidFill>
                <a:latin typeface="Palatino Linotype" panose="02040502050505030304" pitchFamily="18" charset="0"/>
              </a:rPr>
              <a:t>ane </a:t>
            </a:r>
            <a:r>
              <a:rPr lang="vi-VN" sz="2400">
                <a:latin typeface="Palatino Linotype" panose="02040502050505030304" pitchFamily="18" charset="0"/>
              </a:rPr>
              <a:t>thay thế </a:t>
            </a:r>
            <a:r>
              <a:rPr lang="vi-VN" sz="2400" b="1">
                <a:solidFill>
                  <a:srgbClr val="0000FF"/>
                </a:solidFill>
                <a:latin typeface="Palatino Linotype" panose="02040502050505030304" pitchFamily="18" charset="0"/>
              </a:rPr>
              <a:t>yl</a:t>
            </a:r>
          </a:p>
          <a:p>
            <a:pPr algn="just"/>
            <a:r>
              <a:rPr lang="vi-VN" sz="2400" b="1">
                <a:latin typeface="Palatino Linotype" panose="02040502050505030304" pitchFamily="18" charset="0"/>
              </a:rPr>
              <a:t>+ </a:t>
            </a:r>
            <a:r>
              <a:rPr lang="vi-VN" sz="2400">
                <a:latin typeface="Palatino Linotype" panose="02040502050505030304" pitchFamily="18" charset="0"/>
              </a:rPr>
              <a:t>Giữa </a:t>
            </a:r>
            <a:r>
              <a:rPr lang="vi-VN" sz="2400" b="1" i="1">
                <a:solidFill>
                  <a:srgbClr val="FF0000"/>
                </a:solidFill>
                <a:latin typeface="Palatino Linotype" panose="02040502050505030304" pitchFamily="18" charset="0"/>
              </a:rPr>
              <a:t>số với số </a:t>
            </a:r>
            <a:r>
              <a:rPr lang="vi-VN" sz="2400">
                <a:latin typeface="Palatino Linotype" panose="02040502050505030304" pitchFamily="18" charset="0"/>
              </a:rPr>
              <a:t>dùng dấu ‘’ </a:t>
            </a:r>
            <a:r>
              <a:rPr lang="vi-VN" sz="2400" b="1">
                <a:solidFill>
                  <a:srgbClr val="0000FF"/>
                </a:solidFill>
                <a:latin typeface="Palatino Linotype" panose="02040502050505030304" pitchFamily="18" charset="0"/>
              </a:rPr>
              <a:t>– </a:t>
            </a:r>
            <a:r>
              <a:rPr lang="vi-VN" sz="2400">
                <a:latin typeface="Palatino Linotype" panose="02040502050505030304" pitchFamily="18" charset="0"/>
              </a:rPr>
              <a:t>‘’, giữa </a:t>
            </a:r>
            <a:r>
              <a:rPr lang="vi-VN" sz="2400" b="1" i="1">
                <a:solidFill>
                  <a:srgbClr val="FF0000"/>
                </a:solidFill>
                <a:latin typeface="Palatino Linotype" panose="02040502050505030304" pitchFamily="18" charset="0"/>
              </a:rPr>
              <a:t>chữ và số</a:t>
            </a:r>
            <a:r>
              <a:rPr lang="vi-VN" sz="2400">
                <a:latin typeface="Palatino Linotype" panose="02040502050505030304" pitchFamily="18" charset="0"/>
              </a:rPr>
              <a:t> dùng dấu ‘’</a:t>
            </a:r>
            <a:r>
              <a:rPr lang="vi-VN" sz="2400" b="1">
                <a:solidFill>
                  <a:srgbClr val="0000FF"/>
                </a:solidFill>
                <a:latin typeface="Palatino Linotype" panose="02040502050505030304" pitchFamily="18" charset="0"/>
              </a:rPr>
              <a:t> , </a:t>
            </a:r>
            <a:r>
              <a:rPr lang="vi-VN" sz="2400">
                <a:latin typeface="Palatino Linotype" panose="02040502050505030304" pitchFamily="18" charset="0"/>
              </a:rPr>
              <a:t>‘’</a:t>
            </a:r>
          </a:p>
          <a:p>
            <a:pPr algn="just"/>
            <a:r>
              <a:rPr lang="vi-VN" sz="2400">
                <a:latin typeface="Palatino Linotype" panose="02040502050505030304" pitchFamily="18" charset="0"/>
              </a:rPr>
              <a:t>+ Khi đọc tên nhánh phải kèm theo số chỉ vị trí nhánh</a:t>
            </a:r>
          </a:p>
          <a:p>
            <a:pPr algn="just"/>
            <a:r>
              <a:rPr lang="vi-VN" sz="2400">
                <a:solidFill>
                  <a:srgbClr val="0000FF"/>
                </a:solidFill>
                <a:latin typeface="Palatino Linotype" panose="02040502050505030304" pitchFamily="18" charset="0"/>
              </a:rPr>
              <a:t>+ Nếu nhiều nhánh giống nhau thì kèm theo các tiếp đầu ngữ: 2(di), 3(tri), 4(tetra)...</a:t>
            </a:r>
            <a:endParaRPr lang="en-US" sz="2400">
              <a:solidFill>
                <a:srgbClr val="0000FF"/>
              </a:solidFill>
              <a:latin typeface="Palatino Linotype" panose="02040502050505030304" pitchFamily="18" charset="0"/>
            </a:endParaRPr>
          </a:p>
        </p:txBody>
      </p:sp>
      <p:sp>
        <p:nvSpPr>
          <p:cNvPr id="2" name="Date Placeholder 1"/>
          <p:cNvSpPr>
            <a:spLocks noGrp="1"/>
          </p:cNvSpPr>
          <p:nvPr>
            <p:ph type="dt" sz="half" idx="10"/>
          </p:nvPr>
        </p:nvSpPr>
        <p:spPr/>
        <p:txBody>
          <a:bodyPr/>
          <a:lstStyle/>
          <a:p>
            <a:fld id="{6529CB5B-FAC6-4F1B-BFC2-929EA752897B}"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6</a:t>
            </a:fld>
            <a:endParaRPr lang="en-US"/>
          </a:p>
        </p:txBody>
      </p:sp>
    </p:spTree>
    <p:extLst>
      <p:ext uri="{BB962C8B-B14F-4D97-AF65-F5344CB8AC3E}">
        <p14:creationId xmlns:p14="http://schemas.microsoft.com/office/powerpoint/2010/main" val="114669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620688"/>
            <a:ext cx="7617568" cy="73866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vi-VN" b="1">
                <a:solidFill>
                  <a:srgbClr val="FF0000"/>
                </a:solidFill>
                <a:latin typeface="Palatino Linotype" panose="02040502050505030304" pitchFamily="18" charset="0"/>
              </a:rPr>
              <a:t>Tên theo danh pháp thay thế của alkane không phân nhánh </a:t>
            </a:r>
          </a:p>
          <a:p>
            <a:pPr algn="ctr"/>
            <a:r>
              <a:rPr lang="vi-VN" sz="2400" b="1" i="1">
                <a:solidFill>
                  <a:srgbClr val="0000FF"/>
                </a:solidFill>
                <a:latin typeface="Palatino Linotype" panose="02040502050505030304" pitchFamily="18" charset="0"/>
              </a:rPr>
              <a:t>Tiền tố ứng với số nguyên tử carbon của alkane + ane</a:t>
            </a:r>
            <a:endParaRPr lang="en-US" sz="2400" b="1" i="1">
              <a:solidFill>
                <a:srgbClr val="0000FF"/>
              </a:solidFill>
              <a:latin typeface="Palatino Linotype" panose="02040502050505030304" pitchFamily="18" charset="0"/>
            </a:endParaRPr>
          </a:p>
        </p:txBody>
      </p:sp>
      <p:sp>
        <p:nvSpPr>
          <p:cNvPr id="5" name="Rectangle 4"/>
          <p:cNvSpPr/>
          <p:nvPr/>
        </p:nvSpPr>
        <p:spPr>
          <a:xfrm>
            <a:off x="596280" y="1556792"/>
            <a:ext cx="7560840" cy="1200329"/>
          </a:xfrm>
          <a:prstGeom prst="rect">
            <a:avLst/>
          </a:prstGeom>
        </p:spPr>
        <p:txBody>
          <a:bodyPr wrap="square">
            <a:spAutoFit/>
          </a:bodyPr>
          <a:lstStyle/>
          <a:p>
            <a:pPr algn="just"/>
            <a:r>
              <a:rPr lang="vi-VN" sz="2400" b="1">
                <a:latin typeface="Palatino Linotype" panose="02040502050505030304" pitchFamily="18" charset="0"/>
              </a:rPr>
              <a:t>Ví dụ: C</a:t>
            </a:r>
            <a:r>
              <a:rPr lang="vi-VN" sz="2400" b="1" baseline="-25000">
                <a:latin typeface="Palatino Linotype" panose="02040502050505030304" pitchFamily="18" charset="0"/>
              </a:rPr>
              <a:t>2</a:t>
            </a:r>
            <a:r>
              <a:rPr lang="vi-VN" sz="2400" b="1">
                <a:latin typeface="Palatino Linotype" panose="02040502050505030304" pitchFamily="18" charset="0"/>
              </a:rPr>
              <a:t>H</a:t>
            </a:r>
            <a:r>
              <a:rPr lang="vi-VN" sz="2400" b="1" baseline="-25000">
                <a:latin typeface="Palatino Linotype" panose="02040502050505030304" pitchFamily="18" charset="0"/>
              </a:rPr>
              <a:t>6 </a:t>
            </a:r>
            <a:r>
              <a:rPr lang="vi-VN" sz="2400" b="1">
                <a:latin typeface="Palatino Linotype" panose="02040502050505030304" pitchFamily="18" charset="0"/>
              </a:rPr>
              <a:t>: ethane</a:t>
            </a:r>
          </a:p>
          <a:p>
            <a:pPr algn="just"/>
            <a:r>
              <a:rPr lang="vi-VN" sz="2400" b="1">
                <a:latin typeface="Palatino Linotype" panose="02040502050505030304" pitchFamily="18" charset="0"/>
              </a:rPr>
              <a:t>	C</a:t>
            </a:r>
            <a:r>
              <a:rPr lang="vi-VN" sz="2400" b="1" baseline="-25000">
                <a:latin typeface="Palatino Linotype" panose="02040502050505030304" pitchFamily="18" charset="0"/>
              </a:rPr>
              <a:t>3</a:t>
            </a:r>
            <a:r>
              <a:rPr lang="vi-VN" sz="2400" b="1">
                <a:latin typeface="Palatino Linotype" panose="02040502050505030304" pitchFamily="18" charset="0"/>
              </a:rPr>
              <a:t>H</a:t>
            </a:r>
            <a:r>
              <a:rPr lang="vi-VN" sz="2400" b="1" baseline="-25000">
                <a:latin typeface="Palatino Linotype" panose="02040502050505030304" pitchFamily="18" charset="0"/>
              </a:rPr>
              <a:t>8</a:t>
            </a:r>
            <a:r>
              <a:rPr lang="vi-VN" sz="2400" b="1">
                <a:latin typeface="Palatino Linotype" panose="02040502050505030304" pitchFamily="18" charset="0"/>
              </a:rPr>
              <a:t>: propane</a:t>
            </a:r>
            <a:endParaRPr lang="en-US" sz="2400">
              <a:latin typeface="Palatino Linotype" panose="02040502050505030304" pitchFamily="18" charset="0"/>
            </a:endParaRPr>
          </a:p>
          <a:p>
            <a:pPr algn="just"/>
            <a:r>
              <a:rPr lang="vi-VN" sz="2400" b="1">
                <a:latin typeface="Palatino Linotype" panose="02040502050505030304" pitchFamily="18" charset="0"/>
              </a:rPr>
              <a:t>	C</a:t>
            </a:r>
            <a:r>
              <a:rPr lang="vi-VN" sz="2400" b="1" baseline="-25000">
                <a:latin typeface="Palatino Linotype" panose="02040502050505030304" pitchFamily="18" charset="0"/>
              </a:rPr>
              <a:t>4</a:t>
            </a:r>
            <a:r>
              <a:rPr lang="vi-VN" sz="2400" b="1">
                <a:latin typeface="Palatino Linotype" panose="02040502050505030304" pitchFamily="18" charset="0"/>
              </a:rPr>
              <a:t>H</a:t>
            </a:r>
            <a:r>
              <a:rPr lang="vi-VN" sz="2400" b="1" baseline="-25000">
                <a:latin typeface="Palatino Linotype" panose="02040502050505030304" pitchFamily="18" charset="0"/>
              </a:rPr>
              <a:t>10 </a:t>
            </a:r>
            <a:r>
              <a:rPr lang="vi-VN" sz="2400" b="1">
                <a:latin typeface="Palatino Linotype" panose="02040502050505030304" pitchFamily="18" charset="0"/>
              </a:rPr>
              <a:t>: buthane</a:t>
            </a:r>
            <a:endParaRPr lang="en-US" sz="2400">
              <a:latin typeface="Palatino Linotype" panose="02040502050505030304" pitchFamily="18" charset="0"/>
            </a:endParaRPr>
          </a:p>
        </p:txBody>
      </p:sp>
      <p:sp>
        <p:nvSpPr>
          <p:cNvPr id="6" name="Rectangle 5"/>
          <p:cNvSpPr/>
          <p:nvPr/>
        </p:nvSpPr>
        <p:spPr>
          <a:xfrm>
            <a:off x="683568" y="2852936"/>
            <a:ext cx="7617568" cy="110799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vi-VN" b="1">
                <a:solidFill>
                  <a:srgbClr val="FF0000"/>
                </a:solidFill>
                <a:latin typeface="Palatino Linotype" panose="02040502050505030304" pitchFamily="18" charset="0"/>
              </a:rPr>
              <a:t>Tên theo danh pháp thay thế của alkane  phân nhánh </a:t>
            </a:r>
          </a:p>
          <a:p>
            <a:pPr algn="ctr"/>
            <a:r>
              <a:rPr lang="vi-VN" sz="2400" b="1" i="1">
                <a:solidFill>
                  <a:srgbClr val="0000FF"/>
                </a:solidFill>
                <a:latin typeface="Palatino Linotype" panose="02040502050505030304" pitchFamily="18" charset="0"/>
              </a:rPr>
              <a:t>Số chỉ vị trí nhánh – Tên nhánh </a:t>
            </a:r>
            <a:r>
              <a:rPr lang="vi-VN" sz="2400" b="1" i="1">
                <a:solidFill>
                  <a:srgbClr val="FF0000"/>
                </a:solidFill>
                <a:latin typeface="Palatino Linotype" panose="02040502050505030304" pitchFamily="18" charset="0"/>
              </a:rPr>
              <a:t>+</a:t>
            </a:r>
            <a:r>
              <a:rPr lang="vi-VN" sz="2400" b="1" i="1">
                <a:solidFill>
                  <a:srgbClr val="0000FF"/>
                </a:solidFill>
                <a:latin typeface="Palatino Linotype" panose="02040502050505030304" pitchFamily="18" charset="0"/>
              </a:rPr>
              <a:t> tiền tố ứng với số nguyên tử carbon mạch chính </a:t>
            </a:r>
            <a:r>
              <a:rPr lang="vi-VN" sz="2400" b="1" i="1">
                <a:solidFill>
                  <a:srgbClr val="FF0000"/>
                </a:solidFill>
                <a:latin typeface="Palatino Linotype" panose="02040502050505030304" pitchFamily="18" charset="0"/>
              </a:rPr>
              <a:t>+</a:t>
            </a:r>
            <a:r>
              <a:rPr lang="vi-VN" sz="2400" b="1" i="1">
                <a:solidFill>
                  <a:srgbClr val="0000FF"/>
                </a:solidFill>
                <a:latin typeface="Palatino Linotype" panose="02040502050505030304" pitchFamily="18" charset="0"/>
              </a:rPr>
              <a:t> </a:t>
            </a:r>
            <a:r>
              <a:rPr lang="vi-VN" sz="2400" b="1" i="1">
                <a:solidFill>
                  <a:srgbClr val="FF0000"/>
                </a:solidFill>
                <a:latin typeface="Palatino Linotype" panose="02040502050505030304" pitchFamily="18" charset="0"/>
              </a:rPr>
              <a:t>ane</a:t>
            </a:r>
            <a:endParaRPr lang="en-US" sz="2400" b="1" i="1">
              <a:solidFill>
                <a:srgbClr val="FF0000"/>
              </a:solidFill>
              <a:latin typeface="Palatino Linotype" panose="0204050205050503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545638296"/>
              </p:ext>
            </p:extLst>
          </p:nvPr>
        </p:nvGraphicFramePr>
        <p:xfrm>
          <a:off x="971600" y="4293095"/>
          <a:ext cx="2592288" cy="1337311"/>
        </p:xfrm>
        <a:graphic>
          <a:graphicData uri="http://schemas.openxmlformats.org/presentationml/2006/ole">
            <mc:AlternateContent xmlns:mc="http://schemas.openxmlformats.org/markup-compatibility/2006">
              <mc:Choice xmlns:v="urn:schemas-microsoft-com:vml" Requires="v">
                <p:oleObj name="CS ChemDraw Drawing" r:id="rId2" imgW="1649116" imgH="850551" progId="ChemDraw.Document.6.0">
                  <p:embed/>
                </p:oleObj>
              </mc:Choice>
              <mc:Fallback>
                <p:oleObj name="CS ChemDraw Drawing" r:id="rId2" imgW="1649116" imgH="850551" progId="ChemDraw.Document.6.0">
                  <p:embed/>
                  <p:pic>
                    <p:nvPicPr>
                      <p:cNvPr id="0" name=""/>
                      <p:cNvPicPr/>
                      <p:nvPr/>
                    </p:nvPicPr>
                    <p:blipFill>
                      <a:blip r:embed="rId3"/>
                      <a:stretch>
                        <a:fillRect/>
                      </a:stretch>
                    </p:blipFill>
                    <p:spPr>
                      <a:xfrm>
                        <a:off x="971600" y="4293095"/>
                        <a:ext cx="2592288" cy="1337311"/>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9539768"/>
              </p:ext>
            </p:extLst>
          </p:nvPr>
        </p:nvGraphicFramePr>
        <p:xfrm>
          <a:off x="4406999" y="4077072"/>
          <a:ext cx="3894137" cy="1695450"/>
        </p:xfrm>
        <a:graphic>
          <a:graphicData uri="http://schemas.openxmlformats.org/presentationml/2006/ole">
            <mc:AlternateContent xmlns:mc="http://schemas.openxmlformats.org/markup-compatibility/2006">
              <mc:Choice xmlns:v="urn:schemas-microsoft-com:vml" Requires="v">
                <p:oleObj name="CS ChemDraw Drawing" r:id="rId4" imgW="2476752" imgH="1077459" progId="ChemDraw.Document.6.0">
                  <p:embed/>
                </p:oleObj>
              </mc:Choice>
              <mc:Fallback>
                <p:oleObj name="CS ChemDraw Drawing" r:id="rId4" imgW="2476752" imgH="1077459" progId="ChemDraw.Document.6.0">
                  <p:embed/>
                  <p:pic>
                    <p:nvPicPr>
                      <p:cNvPr id="0" name="Object 7"/>
                      <p:cNvPicPr>
                        <a:picLocks noChangeAspect="1" noChangeArrowheads="1"/>
                      </p:cNvPicPr>
                      <p:nvPr/>
                    </p:nvPicPr>
                    <p:blipFill>
                      <a:blip r:embed="rId5"/>
                      <a:srcRect/>
                      <a:stretch>
                        <a:fillRect/>
                      </a:stretch>
                    </p:blipFill>
                    <p:spPr bwMode="auto">
                      <a:xfrm>
                        <a:off x="4406999" y="4077072"/>
                        <a:ext cx="3894137"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fld id="{3F103C4A-BE4E-46CE-B87C-5C2925E4CAC5}"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7</a:t>
            </a:fld>
            <a:endParaRPr lang="en-US"/>
          </a:p>
        </p:txBody>
      </p:sp>
    </p:spTree>
    <p:extLst>
      <p:ext uri="{BB962C8B-B14F-4D97-AF65-F5344CB8AC3E}">
        <p14:creationId xmlns:p14="http://schemas.microsoft.com/office/powerpoint/2010/main" val="414305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99716"/>
            <a:ext cx="2906565" cy="400110"/>
          </a:xfrm>
          <a:prstGeom prst="rect">
            <a:avLst/>
          </a:prstGeom>
        </p:spPr>
        <p:txBody>
          <a:bodyPr wrap="none">
            <a:spAutoFit/>
          </a:bodyPr>
          <a:lstStyle/>
          <a:p>
            <a:r>
              <a:rPr lang="vi-VN" sz="2000" b="1">
                <a:solidFill>
                  <a:srgbClr val="FF0000"/>
                </a:solidFill>
              </a:rPr>
              <a:t>III. TÍNH CHẤT VẬT LÝ</a:t>
            </a:r>
            <a:endParaRPr lang="en-US" sz="2000" b="1">
              <a:solidFill>
                <a:srgbClr val="FF0000"/>
              </a:solidFill>
              <a:latin typeface="Baskerville Old Face" panose="02020602080505020303" pitchFamily="18" charset="0"/>
            </a:endParaRPr>
          </a:p>
        </p:txBody>
      </p:sp>
      <p:sp>
        <p:nvSpPr>
          <p:cNvPr id="5" name="Rectangle 4"/>
          <p:cNvSpPr/>
          <p:nvPr/>
        </p:nvSpPr>
        <p:spPr>
          <a:xfrm>
            <a:off x="762147" y="1192174"/>
            <a:ext cx="7560840" cy="830997"/>
          </a:xfrm>
          <a:prstGeom prst="rect">
            <a:avLst/>
          </a:prstGeom>
        </p:spPr>
        <p:txBody>
          <a:bodyPr wrap="square">
            <a:spAutoFit/>
          </a:bodyPr>
          <a:lstStyle/>
          <a:p>
            <a:pPr algn="just"/>
            <a:r>
              <a:rPr lang="vi-VN" sz="2400">
                <a:latin typeface="Palatino Linotype" panose="02040502050505030304" pitchFamily="18" charset="0"/>
              </a:rPr>
              <a:t>* Ở điều kiện thường, alkane từ C</a:t>
            </a:r>
            <a:r>
              <a:rPr lang="vi-VN" sz="2400" baseline="-25000">
                <a:latin typeface="Palatino Linotype" panose="02040502050505030304" pitchFamily="18" charset="0"/>
              </a:rPr>
              <a:t>1</a:t>
            </a:r>
            <a:r>
              <a:rPr lang="vi-VN" sz="2400">
                <a:latin typeface="Palatino Linotype" panose="02040502050505030304" pitchFamily="18" charset="0"/>
              </a:rPr>
              <a:t> đến C</a:t>
            </a:r>
            <a:r>
              <a:rPr lang="vi-VN" sz="2400" baseline="-25000">
                <a:latin typeface="Palatino Linotype" panose="02040502050505030304" pitchFamily="18" charset="0"/>
              </a:rPr>
              <a:t>4</a:t>
            </a:r>
            <a:r>
              <a:rPr lang="vi-VN" sz="2400">
                <a:latin typeface="Palatino Linotype" panose="02040502050505030304" pitchFamily="18" charset="0"/>
              </a:rPr>
              <a:t> và neopentane ở thể khí.</a:t>
            </a:r>
            <a:endParaRPr lang="en-US" sz="2400">
              <a:latin typeface="Palatino Linotype" panose="02040502050505030304" pitchFamily="18" charset="0"/>
            </a:endParaRPr>
          </a:p>
        </p:txBody>
      </p:sp>
      <p:sp>
        <p:nvSpPr>
          <p:cNvPr id="6" name="Rectangle 5"/>
          <p:cNvSpPr/>
          <p:nvPr/>
        </p:nvSpPr>
        <p:spPr>
          <a:xfrm>
            <a:off x="762147" y="2420888"/>
            <a:ext cx="7560840" cy="830997"/>
          </a:xfrm>
          <a:prstGeom prst="rect">
            <a:avLst/>
          </a:prstGeom>
        </p:spPr>
        <p:txBody>
          <a:bodyPr wrap="square">
            <a:spAutoFit/>
          </a:bodyPr>
          <a:lstStyle/>
          <a:p>
            <a:pPr algn="just"/>
            <a:r>
              <a:rPr lang="vi-VN" sz="2400" dirty="0">
                <a:latin typeface="Palatino Linotype" panose="02040502050505030304" pitchFamily="18" charset="0"/>
              </a:rPr>
              <a:t>* Số C</a:t>
            </a:r>
            <a:r>
              <a:rPr lang="en-US" sz="2400" dirty="0">
                <a:latin typeface="Palatino Linotype" panose="02040502050505030304" pitchFamily="18" charset="0"/>
              </a:rPr>
              <a:t> (</a:t>
            </a:r>
            <a:r>
              <a:rPr lang="en-US" sz="2400" dirty="0" err="1">
                <a:latin typeface="Palatino Linotype" panose="02040502050505030304" pitchFamily="18" charset="0"/>
              </a:rPr>
              <a:t>phân</a:t>
            </a:r>
            <a:r>
              <a:rPr lang="en-US" sz="2400" dirty="0">
                <a:latin typeface="Palatino Linotype" panose="02040502050505030304" pitchFamily="18" charset="0"/>
              </a:rPr>
              <a:t> </a:t>
            </a:r>
            <a:r>
              <a:rPr lang="en-US" sz="2400" dirty="0" err="1">
                <a:latin typeface="Palatino Linotype" panose="02040502050505030304" pitchFamily="18" charset="0"/>
              </a:rPr>
              <a:t>tử</a:t>
            </a:r>
            <a:r>
              <a:rPr lang="en-US" sz="2400" dirty="0">
                <a:latin typeface="Palatino Linotype" panose="02040502050505030304" pitchFamily="18" charset="0"/>
              </a:rPr>
              <a:t> </a:t>
            </a:r>
            <a:r>
              <a:rPr lang="en-US" sz="2400" dirty="0" err="1">
                <a:latin typeface="Palatino Linotype" panose="02040502050505030304" pitchFamily="18" charset="0"/>
              </a:rPr>
              <a:t>khối</a:t>
            </a:r>
            <a:r>
              <a:rPr lang="en-US" sz="2400" dirty="0">
                <a:latin typeface="Palatino Linotype" panose="02040502050505030304" pitchFamily="18" charset="0"/>
              </a:rPr>
              <a:t>)</a:t>
            </a:r>
            <a:r>
              <a:rPr lang="vi-VN" sz="2400" dirty="0">
                <a:latin typeface="Palatino Linotype" panose="02040502050505030304" pitchFamily="18" charset="0"/>
              </a:rPr>
              <a:t> càng tăng thì nhiệt độ sôi và nhiệt độ nóng chảy tăng.</a:t>
            </a:r>
            <a:endParaRPr lang="en-US" sz="2400" dirty="0">
              <a:latin typeface="Palatino Linotype" panose="02040502050505030304" pitchFamily="18" charset="0"/>
            </a:endParaRPr>
          </a:p>
        </p:txBody>
      </p:sp>
      <p:sp>
        <p:nvSpPr>
          <p:cNvPr id="7" name="Rectangle 6"/>
          <p:cNvSpPr/>
          <p:nvPr/>
        </p:nvSpPr>
        <p:spPr>
          <a:xfrm>
            <a:off x="755576" y="3501008"/>
            <a:ext cx="7560840" cy="1200329"/>
          </a:xfrm>
          <a:prstGeom prst="rect">
            <a:avLst/>
          </a:prstGeom>
        </p:spPr>
        <p:txBody>
          <a:bodyPr wrap="square">
            <a:spAutoFit/>
          </a:bodyPr>
          <a:lstStyle/>
          <a:p>
            <a:pPr algn="just"/>
            <a:r>
              <a:rPr lang="vi-VN" sz="2400" dirty="0">
                <a:latin typeface="Palatino Linotype" panose="02040502050505030304" pitchFamily="18" charset="0"/>
              </a:rPr>
              <a:t>* </a:t>
            </a:r>
            <a:r>
              <a:rPr lang="vi-VN" sz="2400" dirty="0">
                <a:solidFill>
                  <a:prstClr val="black"/>
                </a:solidFill>
                <a:latin typeface="Palatino Linotype" panose="02040502050505030304" pitchFamily="18" charset="0"/>
              </a:rPr>
              <a:t>Nhẹ hơn nước. </a:t>
            </a:r>
            <a:r>
              <a:rPr lang="vi-VN" sz="2400" dirty="0">
                <a:latin typeface="Palatino Linotype" panose="02040502050505030304" pitchFamily="18" charset="0"/>
              </a:rPr>
              <a:t>Các phân tử alkane không phân cực nên alkane không tan trong nước nhưng tan tốt trong các dung môi hữu cơ không phân cực</a:t>
            </a:r>
            <a:endParaRPr lang="en-US" sz="2400" dirty="0">
              <a:latin typeface="Palatino Linotype" panose="02040502050505030304" pitchFamily="18" charset="0"/>
            </a:endParaRPr>
          </a:p>
        </p:txBody>
      </p:sp>
      <p:sp>
        <p:nvSpPr>
          <p:cNvPr id="8" name="Rectangle 7"/>
          <p:cNvSpPr/>
          <p:nvPr/>
        </p:nvSpPr>
        <p:spPr>
          <a:xfrm>
            <a:off x="762147" y="5013176"/>
            <a:ext cx="7560840" cy="830997"/>
          </a:xfrm>
          <a:prstGeom prst="rect">
            <a:avLst/>
          </a:prstGeom>
        </p:spPr>
        <p:txBody>
          <a:bodyPr wrap="square">
            <a:spAutoFit/>
          </a:bodyPr>
          <a:lstStyle/>
          <a:p>
            <a:pPr algn="just"/>
            <a:r>
              <a:rPr lang="vi-VN" sz="2400">
                <a:latin typeface="Palatino Linotype" panose="02040502050505030304" pitchFamily="18" charset="0"/>
              </a:rPr>
              <a:t>* Một số alkane ở thể lỏng được dùng làm dung môi hòa tan các chất kém phân cực khác.</a:t>
            </a:r>
            <a:endParaRPr lang="en-US" sz="2400">
              <a:latin typeface="Palatino Linotype" panose="02040502050505030304" pitchFamily="18" charset="0"/>
            </a:endParaRPr>
          </a:p>
        </p:txBody>
      </p:sp>
      <p:sp>
        <p:nvSpPr>
          <p:cNvPr id="2" name="Date Placeholder 1"/>
          <p:cNvSpPr>
            <a:spLocks noGrp="1"/>
          </p:cNvSpPr>
          <p:nvPr>
            <p:ph type="dt" sz="half" idx="10"/>
          </p:nvPr>
        </p:nvSpPr>
        <p:spPr/>
        <p:txBody>
          <a:bodyPr/>
          <a:lstStyle/>
          <a:p>
            <a:fld id="{054DA1CE-0F15-483E-96C6-F8FE21F14012}"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8</a:t>
            </a:fld>
            <a:endParaRPr lang="en-US"/>
          </a:p>
        </p:txBody>
      </p:sp>
    </p:spTree>
    <p:extLst>
      <p:ext uri="{BB962C8B-B14F-4D97-AF65-F5344CB8AC3E}">
        <p14:creationId xmlns:p14="http://schemas.microsoft.com/office/powerpoint/2010/main" val="168900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style.rotation</p:attrName>
                                        </p:attrNameLst>
                                      </p:cBhvr>
                                      <p:tavLst>
                                        <p:tav tm="0">
                                          <p:val>
                                            <p:fltVal val="90"/>
                                          </p:val>
                                        </p:tav>
                                        <p:tav tm="100000">
                                          <p:val>
                                            <p:fltVal val="0"/>
                                          </p:val>
                                        </p:tav>
                                      </p:tavLst>
                                    </p:anim>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1000" fill="hold"/>
                                        <p:tgtEl>
                                          <p:spTgt spid="7"/>
                                        </p:tgtEl>
                                        <p:attrNameLst>
                                          <p:attrName>ppt_w</p:attrName>
                                        </p:attrNameLst>
                                      </p:cBhvr>
                                      <p:tavLst>
                                        <p:tav tm="0">
                                          <p:val>
                                            <p:fltVal val="0"/>
                                          </p:val>
                                        </p:tav>
                                        <p:tav tm="100000">
                                          <p:val>
                                            <p:strVal val="#ppt_w"/>
                                          </p:val>
                                        </p:tav>
                                      </p:tavLst>
                                    </p:anim>
                                    <p:anim calcmode="lin" valueType="num">
                                      <p:cBhvr>
                                        <p:cTn id="30" dur="1000" fill="hold"/>
                                        <p:tgtEl>
                                          <p:spTgt spid="7"/>
                                        </p:tgtEl>
                                        <p:attrNameLst>
                                          <p:attrName>ppt_h</p:attrName>
                                        </p:attrNameLst>
                                      </p:cBhvr>
                                      <p:tavLst>
                                        <p:tav tm="0">
                                          <p:val>
                                            <p:fltVal val="0"/>
                                          </p:val>
                                        </p:tav>
                                        <p:tav tm="100000">
                                          <p:val>
                                            <p:strVal val="#ppt_h"/>
                                          </p:val>
                                        </p:tav>
                                      </p:tavLst>
                                    </p:anim>
                                    <p:anim calcmode="lin" valueType="num">
                                      <p:cBhvr>
                                        <p:cTn id="31" dur="1000" fill="hold"/>
                                        <p:tgtEl>
                                          <p:spTgt spid="7"/>
                                        </p:tgtEl>
                                        <p:attrNameLst>
                                          <p:attrName>style.rotation</p:attrName>
                                        </p:attrNameLst>
                                      </p:cBhvr>
                                      <p:tavLst>
                                        <p:tav tm="0">
                                          <p:val>
                                            <p:fltVal val="90"/>
                                          </p:val>
                                        </p:tav>
                                        <p:tav tm="100000">
                                          <p:val>
                                            <p:fltVal val="0"/>
                                          </p:val>
                                        </p:tav>
                                      </p:tavLst>
                                    </p:anim>
                                    <p:animEffect transition="in" filter="fade">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99716"/>
            <a:ext cx="3202159" cy="400110"/>
          </a:xfrm>
          <a:prstGeom prst="rect">
            <a:avLst/>
          </a:prstGeom>
        </p:spPr>
        <p:txBody>
          <a:bodyPr wrap="none">
            <a:spAutoFit/>
          </a:bodyPr>
          <a:lstStyle/>
          <a:p>
            <a:r>
              <a:rPr lang="vi-VN" sz="2000" b="1">
                <a:solidFill>
                  <a:srgbClr val="FF0000"/>
                </a:solidFill>
              </a:rPr>
              <a:t>IV. TÍNH CHẤT HÓA HỌC</a:t>
            </a:r>
            <a:endParaRPr lang="en-US" sz="2000" b="1">
              <a:solidFill>
                <a:srgbClr val="FF0000"/>
              </a:solidFill>
              <a:latin typeface="Baskerville Old Face" panose="02020602080505020303"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052" y="899826"/>
            <a:ext cx="1932300" cy="1973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899826"/>
            <a:ext cx="2520280" cy="1967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744072" y="3073294"/>
            <a:ext cx="5616624" cy="400110"/>
          </a:xfrm>
          <a:prstGeom prst="rect">
            <a:avLst/>
          </a:prstGeom>
        </p:spPr>
        <p:txBody>
          <a:bodyPr wrap="square">
            <a:spAutoFit/>
          </a:bodyPr>
          <a:lstStyle/>
          <a:p>
            <a:pPr algn="just"/>
            <a:r>
              <a:rPr lang="vi-VN" sz="2000" b="1">
                <a:latin typeface="Palatino Linotype" panose="02040502050505030304" pitchFamily="18" charset="0"/>
              </a:rPr>
              <a:t>Mô hình phân tử methane và ethane</a:t>
            </a:r>
            <a:endParaRPr lang="en-US" sz="2000" b="1">
              <a:latin typeface="Palatino Linotype" panose="02040502050505030304" pitchFamily="18" charset="0"/>
            </a:endParaRPr>
          </a:p>
        </p:txBody>
      </p:sp>
      <p:sp>
        <p:nvSpPr>
          <p:cNvPr id="6" name="Rectangle 5"/>
          <p:cNvSpPr/>
          <p:nvPr/>
        </p:nvSpPr>
        <p:spPr>
          <a:xfrm>
            <a:off x="771964" y="3645024"/>
            <a:ext cx="7560840" cy="2308324"/>
          </a:xfrm>
          <a:prstGeom prst="rect">
            <a:avLst/>
          </a:prstGeom>
        </p:spPr>
        <p:txBody>
          <a:bodyPr wrap="square">
            <a:spAutoFit/>
          </a:bodyPr>
          <a:lstStyle/>
          <a:p>
            <a:pPr algn="just"/>
            <a:r>
              <a:rPr lang="vi-VN" sz="2400">
                <a:latin typeface="Palatino Linotype" panose="02040502050505030304" pitchFamily="18" charset="0"/>
              </a:rPr>
              <a:t>* Mỗi carbon trong alkane đều nằm ở tâm của một tứ diện mà 4 đỉnh là các nguyên tử hydrogen hoặc nguyên tử carbon với các gốc liên kết C – C – C, C – C – H và H – C – H đều gần bằng 109,5</a:t>
            </a:r>
            <a:r>
              <a:rPr lang="vi-VN" sz="2400" baseline="30000">
                <a:latin typeface="Palatino Linotype" panose="02040502050505030304" pitchFamily="18" charset="0"/>
              </a:rPr>
              <a:t>0+</a:t>
            </a:r>
            <a:r>
              <a:rPr lang="vi-VN" sz="2400">
                <a:latin typeface="Palatino Linotype" panose="02040502050505030304" pitchFamily="18" charset="0"/>
              </a:rPr>
              <a:t> .</a:t>
            </a:r>
          </a:p>
          <a:p>
            <a:pPr algn="just"/>
            <a:r>
              <a:rPr lang="vi-VN" sz="2400">
                <a:latin typeface="Palatino Linotype" panose="02040502050505030304" pitchFamily="18" charset="0"/>
              </a:rPr>
              <a:t>* Do phân tử chứa các liên kết </a:t>
            </a:r>
            <a:r>
              <a:rPr lang="vi-VN" sz="2400">
                <a:latin typeface="Palatino Linotype" panose="02040502050505030304" pitchFamily="18" charset="0"/>
                <a:sym typeface="Symbol"/>
              </a:rPr>
              <a:t> bền vững, không phân cực nên các alkane tương đối trơ về mặt hóa học.</a:t>
            </a:r>
            <a:endParaRPr lang="vi-VN" sz="2400">
              <a:latin typeface="Palatino Linotype" panose="02040502050505030304" pitchFamily="18" charset="0"/>
            </a:endParaRPr>
          </a:p>
        </p:txBody>
      </p:sp>
      <p:sp>
        <p:nvSpPr>
          <p:cNvPr id="2" name="Date Placeholder 1"/>
          <p:cNvSpPr>
            <a:spLocks noGrp="1"/>
          </p:cNvSpPr>
          <p:nvPr>
            <p:ph type="dt" sz="half" idx="10"/>
          </p:nvPr>
        </p:nvSpPr>
        <p:spPr/>
        <p:txBody>
          <a:bodyPr/>
          <a:lstStyle/>
          <a:p>
            <a:fld id="{118634D6-64BF-41DF-8902-AB190CB64324}" type="datetime1">
              <a:rPr lang="en-US" smtClean="0"/>
              <a:t>12/14/2023</a:t>
            </a:fld>
            <a:endParaRPr lang="en-US"/>
          </a:p>
        </p:txBody>
      </p:sp>
      <p:sp>
        <p:nvSpPr>
          <p:cNvPr id="3" name="Slide Number Placeholder 2"/>
          <p:cNvSpPr>
            <a:spLocks noGrp="1"/>
          </p:cNvSpPr>
          <p:nvPr>
            <p:ph type="sldNum" sz="quarter" idx="12"/>
          </p:nvPr>
        </p:nvSpPr>
        <p:spPr/>
        <p:txBody>
          <a:bodyPr/>
          <a:lstStyle/>
          <a:p>
            <a:fld id="{03AB8D10-4E31-4E88-906B-B882CEF4D8C0}" type="slidenum">
              <a:rPr lang="en-US" smtClean="0"/>
              <a:t>9</a:t>
            </a:fld>
            <a:endParaRPr lang="en-US"/>
          </a:p>
        </p:txBody>
      </p:sp>
    </p:spTree>
    <p:extLst>
      <p:ext uri="{BB962C8B-B14F-4D97-AF65-F5344CB8AC3E}">
        <p14:creationId xmlns:p14="http://schemas.microsoft.com/office/powerpoint/2010/main" val="96641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fade">
                                      <p:cBhvr>
                                        <p:cTn id="14" dur="1000"/>
                                        <p:tgtEl>
                                          <p:spTgt spid="5122"/>
                                        </p:tgtEl>
                                      </p:cBhvr>
                                    </p:animEffect>
                                    <p:anim calcmode="lin" valueType="num">
                                      <p:cBhvr>
                                        <p:cTn id="15" dur="1000" fill="hold"/>
                                        <p:tgtEl>
                                          <p:spTgt spid="5122"/>
                                        </p:tgtEl>
                                        <p:attrNameLst>
                                          <p:attrName>ppt_x</p:attrName>
                                        </p:attrNameLst>
                                      </p:cBhvr>
                                      <p:tavLst>
                                        <p:tav tm="0">
                                          <p:val>
                                            <p:strVal val="#ppt_x"/>
                                          </p:val>
                                        </p:tav>
                                        <p:tav tm="100000">
                                          <p:val>
                                            <p:strVal val="#ppt_x"/>
                                          </p:val>
                                        </p:tav>
                                      </p:tavLst>
                                    </p:anim>
                                    <p:anim calcmode="lin" valueType="num">
                                      <p:cBhvr>
                                        <p:cTn id="16"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123"/>
                                        </p:tgtEl>
                                        <p:attrNameLst>
                                          <p:attrName>style.visibility</p:attrName>
                                        </p:attrNameLst>
                                      </p:cBhvr>
                                      <p:to>
                                        <p:strVal val="visible"/>
                                      </p:to>
                                    </p:set>
                                    <p:animEffect transition="in" filter="fade">
                                      <p:cBhvr>
                                        <p:cTn id="21" dur="1000"/>
                                        <p:tgtEl>
                                          <p:spTgt spid="5123"/>
                                        </p:tgtEl>
                                      </p:cBhvr>
                                    </p:animEffect>
                                    <p:anim calcmode="lin" valueType="num">
                                      <p:cBhvr>
                                        <p:cTn id="22" dur="1000" fill="hold"/>
                                        <p:tgtEl>
                                          <p:spTgt spid="5123"/>
                                        </p:tgtEl>
                                        <p:attrNameLst>
                                          <p:attrName>ppt_x</p:attrName>
                                        </p:attrNameLst>
                                      </p:cBhvr>
                                      <p:tavLst>
                                        <p:tav tm="0">
                                          <p:val>
                                            <p:strVal val="#ppt_x"/>
                                          </p:val>
                                        </p:tav>
                                        <p:tav tm="100000">
                                          <p:val>
                                            <p:strVal val="#ppt_x"/>
                                          </p:val>
                                        </p:tav>
                                      </p:tavLst>
                                    </p:anim>
                                    <p:anim calcmode="lin" valueType="num">
                                      <p:cBhvr>
                                        <p:cTn id="23"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TotalTime>
  <Words>3215</Words>
  <Application>Microsoft Office PowerPoint</Application>
  <PresentationFormat>On-screen Show (4:3)</PresentationFormat>
  <Paragraphs>276</Paragraphs>
  <Slides>27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27</vt:i4>
      </vt:variant>
    </vt:vector>
  </HeadingPairs>
  <TitlesOfParts>
    <vt:vector size="39" baseType="lpstr">
      <vt:lpstr>Arial</vt:lpstr>
      <vt:lpstr>Baskerville Old Face</vt:lpstr>
      <vt:lpstr>Berlin Sans FB Demi</vt:lpstr>
      <vt:lpstr>Calibri</vt:lpstr>
      <vt:lpstr>Century Schoolbook</vt:lpstr>
      <vt:lpstr>Palatino Linotype</vt:lpstr>
      <vt:lpstr>Times New Roman</vt:lpstr>
      <vt:lpstr>Office Theme</vt:lpstr>
      <vt:lpstr>Equation</vt:lpstr>
      <vt:lpstr>CS ChemDraw Drawing</vt:lpstr>
      <vt:lpstr>MathType 7.0 Equation</vt:lpstr>
      <vt:lpstr>ChemWindow.Document</vt:lpstr>
      <vt:lpstr>CHƯƠNG 4 HYDROCARBON</vt:lpstr>
      <vt:lpstr>BÀI 12 ALKANE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4 HYDROCARBON</dc:title>
  <dc:creator>VERA STAR</dc:creator>
  <cp:lastModifiedBy>duc ba nguyen</cp:lastModifiedBy>
  <cp:revision>67</cp:revision>
  <dcterms:created xsi:type="dcterms:W3CDTF">2023-04-21T09:44:45Z</dcterms:created>
  <dcterms:modified xsi:type="dcterms:W3CDTF">2023-12-14T03:21:55Z</dcterms:modified>
</cp:coreProperties>
</file>