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371" r:id="rId9"/>
    <p:sldId id="264" r:id="rId10"/>
    <p:sldId id="338" r:id="rId11"/>
    <p:sldId id="332" r:id="rId12"/>
    <p:sldId id="263" r:id="rId13"/>
    <p:sldId id="398" r:id="rId14"/>
    <p:sldId id="402" r:id="rId15"/>
    <p:sldId id="405" r:id="rId16"/>
    <p:sldId id="406" r:id="rId17"/>
    <p:sldId id="407" r:id="rId18"/>
    <p:sldId id="432" r:id="rId19"/>
    <p:sldId id="446" r:id="rId20"/>
    <p:sldId id="334" r:id="rId21"/>
    <p:sldId id="269" r:id="rId22"/>
    <p:sldId id="275" r:id="rId23"/>
    <p:sldId id="336" r:id="rId24"/>
    <p:sldId id="276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A5B"/>
    <a:srgbClr val="4F0FBD"/>
    <a:srgbClr val="F4FB36"/>
    <a:srgbClr val="F43308"/>
    <a:srgbClr val="0945A5"/>
    <a:srgbClr val="0B6019"/>
    <a:srgbClr val="840000"/>
    <a:srgbClr val="DDF60A"/>
    <a:srgbClr val="9BC5FA"/>
    <a:srgbClr val="FF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5T13:16:07.963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40.emf"/><Relationship Id="rId8" Type="http://schemas.openxmlformats.org/officeDocument/2006/relationships/image" Target="../media/image39.emf"/><Relationship Id="rId7" Type="http://schemas.openxmlformats.org/officeDocument/2006/relationships/image" Target="../media/image38.emf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4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1" Type="http://schemas.openxmlformats.org/officeDocument/2006/relationships/image" Target="../media/image42.emf"/><Relationship Id="rId10" Type="http://schemas.openxmlformats.org/officeDocument/2006/relationships/image" Target="../media/image41.emf"/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sử dụng khăn trải bàn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tags" Target="../tags/tag1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emf"/><Relationship Id="rId7" Type="http://schemas.openxmlformats.org/officeDocument/2006/relationships/image" Target="../media/image25.emf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22.emf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GIF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8.GIF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GIF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emf"/><Relationship Id="rId8" Type="http://schemas.openxmlformats.org/officeDocument/2006/relationships/oleObject" Target="../embeddings/oleObject3.bin"/><Relationship Id="rId7" Type="http://schemas.openxmlformats.org/officeDocument/2006/relationships/image" Target="../media/image31.e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Relationship Id="rId32" Type="http://schemas.openxmlformats.org/officeDocument/2006/relationships/comments" Target="../comments/comment1.xml"/><Relationship Id="rId31" Type="http://schemas.openxmlformats.org/officeDocument/2006/relationships/notesSlide" Target="../notesSlides/notesSlide13.xml"/><Relationship Id="rId30" Type="http://schemas.openxmlformats.org/officeDocument/2006/relationships/vmlDrawing" Target="../drawings/vmlDrawing1.vml"/><Relationship Id="rId3" Type="http://schemas.openxmlformats.org/officeDocument/2006/relationships/image" Target="../media/image29.emf"/><Relationship Id="rId29" Type="http://schemas.openxmlformats.org/officeDocument/2006/relationships/slideLayout" Target="../slideLayouts/slideLayout16.xml"/><Relationship Id="rId28" Type="http://schemas.openxmlformats.org/officeDocument/2006/relationships/oleObject" Target="../embeddings/oleObject12.bin"/><Relationship Id="rId27" Type="http://schemas.openxmlformats.org/officeDocument/2006/relationships/image" Target="../media/image42.emf"/><Relationship Id="rId26" Type="http://schemas.openxmlformats.org/officeDocument/2006/relationships/oleObject" Target="../embeddings/oleObject11.bin"/><Relationship Id="rId25" Type="http://schemas.openxmlformats.org/officeDocument/2006/relationships/image" Target="../media/image41.emf"/><Relationship Id="rId24" Type="http://schemas.openxmlformats.org/officeDocument/2006/relationships/oleObject" Target="../embeddings/oleObject10.bin"/><Relationship Id="rId23" Type="http://schemas.openxmlformats.org/officeDocument/2006/relationships/image" Target="../media/image40.emf"/><Relationship Id="rId22" Type="http://schemas.openxmlformats.org/officeDocument/2006/relationships/oleObject" Target="../embeddings/oleObject9.bin"/><Relationship Id="rId21" Type="http://schemas.openxmlformats.org/officeDocument/2006/relationships/image" Target="../media/image39.emf"/><Relationship Id="rId20" Type="http://schemas.openxmlformats.org/officeDocument/2006/relationships/oleObject" Target="../embeddings/oleObject8.bin"/><Relationship Id="rId2" Type="http://schemas.openxmlformats.org/officeDocument/2006/relationships/image" Target="../media/image27.GIF"/><Relationship Id="rId19" Type="http://schemas.openxmlformats.org/officeDocument/2006/relationships/image" Target="../media/image38.emf"/><Relationship Id="rId18" Type="http://schemas.openxmlformats.org/officeDocument/2006/relationships/oleObject" Target="../embeddings/oleObject7.bin"/><Relationship Id="rId17" Type="http://schemas.openxmlformats.org/officeDocument/2006/relationships/image" Target="../media/image37.emf"/><Relationship Id="rId16" Type="http://schemas.openxmlformats.org/officeDocument/2006/relationships/oleObject" Target="../embeddings/oleObject6.bin"/><Relationship Id="rId15" Type="http://schemas.openxmlformats.org/officeDocument/2006/relationships/image" Target="../media/image36.emf"/><Relationship Id="rId14" Type="http://schemas.openxmlformats.org/officeDocument/2006/relationships/oleObject" Target="../embeddings/oleObject5.bin"/><Relationship Id="rId13" Type="http://schemas.openxmlformats.org/officeDocument/2006/relationships/image" Target="../media/image35.emf"/><Relationship Id="rId12" Type="http://schemas.openxmlformats.org/officeDocument/2006/relationships/image" Target="../media/image34.emf"/><Relationship Id="rId11" Type="http://schemas.openxmlformats.org/officeDocument/2006/relationships/oleObject" Target="../embeddings/oleObject4.bin"/><Relationship Id="rId10" Type="http://schemas.openxmlformats.org/officeDocument/2006/relationships/image" Target="../media/image33.emf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GIF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GIF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7"/>
          <p:cNvGrpSpPr/>
          <p:nvPr/>
        </p:nvGrpSpPr>
        <p:grpSpPr>
          <a:xfrm>
            <a:off x="124460" y="474980"/>
            <a:ext cx="11774805" cy="2210435"/>
            <a:chOff x="806609" y="3509755"/>
            <a:chExt cx="10341367" cy="2008187"/>
          </a:xfrm>
        </p:grpSpPr>
        <p:grpSp>
          <p:nvGrpSpPr>
            <p:cNvPr id="33" name="组合 44"/>
            <p:cNvGrpSpPr/>
            <p:nvPr/>
          </p:nvGrpSpPr>
          <p:grpSpPr bwMode="auto">
            <a:xfrm>
              <a:off x="806609" y="3532106"/>
              <a:ext cx="10341367" cy="1959292"/>
              <a:chOff x="1278168" y="2752056"/>
              <a:chExt cx="9401011" cy="1781844"/>
            </a:xfrm>
          </p:grpSpPr>
          <p:sp>
            <p:nvSpPr>
              <p:cNvPr id="34" name="椭圆 28"/>
              <p:cNvSpPr/>
              <p:nvPr/>
            </p:nvSpPr>
            <p:spPr>
              <a:xfrm>
                <a:off x="2406852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椭圆 28"/>
              <p:cNvSpPr/>
              <p:nvPr/>
            </p:nvSpPr>
            <p:spPr>
              <a:xfrm flipV="1">
                <a:off x="4191159" y="2752056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椭圆 28"/>
              <p:cNvSpPr/>
              <p:nvPr/>
            </p:nvSpPr>
            <p:spPr>
              <a:xfrm>
                <a:off x="5978640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椭圆 28"/>
              <p:cNvSpPr/>
              <p:nvPr/>
            </p:nvSpPr>
            <p:spPr>
              <a:xfrm flipV="1">
                <a:off x="7764534" y="2752056"/>
                <a:ext cx="1785893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直接连接符 25"/>
              <p:cNvCxnSpPr/>
              <p:nvPr/>
            </p:nvCxnSpPr>
            <p:spPr>
              <a:xfrm>
                <a:off x="9550495" y="3649784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26"/>
              <p:cNvCxnSpPr/>
              <p:nvPr/>
            </p:nvCxnSpPr>
            <p:spPr>
              <a:xfrm>
                <a:off x="1278168" y="3642979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9"/>
            <p:cNvGrpSpPr/>
            <p:nvPr/>
          </p:nvGrpSpPr>
          <p:grpSpPr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41" name="矩形 19"/>
              <p:cNvSpPr/>
              <p:nvPr/>
            </p:nvSpPr>
            <p:spPr>
              <a:xfrm rot="16200000">
                <a:off x="2389188" y="27006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空心弧 20"/>
              <p:cNvSpPr/>
              <p:nvPr/>
            </p:nvSpPr>
            <p:spPr>
              <a:xfrm rot="19800000">
                <a:off x="2398394" y="2704383"/>
                <a:ext cx="1797050" cy="1797050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组合 10"/>
            <p:cNvGrpSpPr/>
            <p:nvPr/>
          </p:nvGrpSpPr>
          <p:grpSpPr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18" name="矩形 17"/>
              <p:cNvSpPr/>
              <p:nvPr/>
            </p:nvSpPr>
            <p:spPr>
              <a:xfrm rot="16200000">
                <a:off x="4166508" y="273240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空心弧 18"/>
              <p:cNvSpPr/>
              <p:nvPr/>
            </p:nvSpPr>
            <p:spPr>
              <a:xfrm>
                <a:off x="41783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组合 11"/>
            <p:cNvGrpSpPr/>
            <p:nvPr/>
          </p:nvGrpSpPr>
          <p:grpSpPr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47" name="矩形 15"/>
              <p:cNvSpPr/>
              <p:nvPr/>
            </p:nvSpPr>
            <p:spPr>
              <a:xfrm rot="14400000">
                <a:off x="5975350" y="2740024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空心弧 16"/>
              <p:cNvSpPr/>
              <p:nvPr/>
            </p:nvSpPr>
            <p:spPr>
              <a:xfrm rot="19800000">
                <a:off x="5983288" y="2751138"/>
                <a:ext cx="1797050" cy="1797050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组合 12"/>
            <p:cNvGrpSpPr/>
            <p:nvPr/>
          </p:nvGrpSpPr>
          <p:grpSpPr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50" name="矩形 13"/>
              <p:cNvSpPr/>
              <p:nvPr/>
            </p:nvSpPr>
            <p:spPr>
              <a:xfrm rot="10800000">
                <a:off x="7754303" y="27387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空心弧 14"/>
              <p:cNvSpPr/>
              <p:nvPr/>
            </p:nvSpPr>
            <p:spPr>
              <a:xfrm>
                <a:off x="77597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3" name="椭圆 28"/>
          <p:cNvSpPr/>
          <p:nvPr/>
        </p:nvSpPr>
        <p:spPr>
          <a:xfrm>
            <a:off x="8319770" y="623570"/>
            <a:ext cx="2108200" cy="17621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10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椭圆 37"/>
          <p:cNvSpPr/>
          <p:nvPr/>
        </p:nvSpPr>
        <p:spPr>
          <a:xfrm>
            <a:off x="1701800" y="775970"/>
            <a:ext cx="1970405" cy="1762125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椭圆 40"/>
          <p:cNvSpPr/>
          <p:nvPr/>
        </p:nvSpPr>
        <p:spPr>
          <a:xfrm>
            <a:off x="3821430" y="579755"/>
            <a:ext cx="2140585" cy="1760855"/>
          </a:xfrm>
          <a:prstGeom prst="ellipse">
            <a:avLst/>
          </a:prstGeom>
          <a:solidFill>
            <a:srgbClr val="22C50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椭圆 43"/>
          <p:cNvSpPr/>
          <p:nvPr/>
        </p:nvSpPr>
        <p:spPr>
          <a:xfrm>
            <a:off x="6165215" y="680085"/>
            <a:ext cx="1981200" cy="1913255"/>
          </a:xfrm>
          <a:prstGeom prst="ellipse">
            <a:avLst/>
          </a:prstGeom>
          <a:solidFill>
            <a:srgbClr val="E907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elong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23" y="2593340"/>
            <a:ext cx="5543825" cy="386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  <p:bldP spid="58" grpId="0" bldLvl="0" animBg="1"/>
      <p:bldP spid="61" grpId="0" bldLvl="0" animBg="1"/>
      <p:bldP spid="6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4541520"/>
            <a:ext cx="3034665" cy="275336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13385" y="426720"/>
            <a:ext cx="1136459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PHT số 1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1: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Viết cấu hình eletron lớp ngoài cùng của các nguyên tử H, Cl, O, N biết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H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1;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8;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7,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Cl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17.</a:t>
            </a:r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  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2: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Quan sát hình 10.1, 10.2, 10.3 , rút ra cách mà các nguyên tử tham gia tạo liên kết trong các phân tử đạt octet?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3: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Giải thích sự hình thành liên kết trong các phân tử HCl, O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?</a:t>
            </a:r>
            <a:endParaRPr lang="en-US" sz="2800" b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7" name="Cloud Callout 16"/>
          <p:cNvSpPr/>
          <p:nvPr/>
        </p:nvSpPr>
        <p:spPr>
          <a:xfrm rot="420000">
            <a:off x="6254337" y="3163766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464300" y="3565525"/>
            <a:ext cx="503301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câu hỏi 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ChangeAspect="1"/>
          </p:cNvPicPr>
          <p:nvPr>
            <p:ph type="pic" idx="14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82370" y="3369310"/>
            <a:ext cx="3291205" cy="1851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268470" y="2925445"/>
            <a:ext cx="126238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4968aebbcaf258bc025e61d6b5b74b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15" y="3315970"/>
            <a:ext cx="1287780" cy="1273175"/>
          </a:xfrm>
          <a:prstGeom prst="rect">
            <a:avLst/>
          </a:prstGeom>
        </p:spPr>
      </p:pic>
      <p:pic>
        <p:nvPicPr>
          <p:cNvPr id="4" name="Picture 3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45" y="2940685"/>
            <a:ext cx="1921510" cy="12814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55770" y="2946400"/>
            <a:ext cx="1270000" cy="127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3775" y="2258695"/>
            <a:ext cx="2636520" cy="2738755"/>
            <a:chOff x="822" y="295"/>
            <a:chExt cx="4152" cy="4313"/>
          </a:xfrm>
        </p:grpSpPr>
        <p:sp>
          <p:nvSpPr>
            <p:cNvPr id="7" name="Oval 6"/>
            <p:cNvSpPr/>
            <p:nvPr/>
          </p:nvSpPr>
          <p:spPr>
            <a:xfrm>
              <a:off x="974" y="429"/>
              <a:ext cx="4000" cy="4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47" y="430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40000">
              <a:off x="823" y="198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40000">
              <a:off x="822" y="2389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240000">
              <a:off x="3071" y="295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40000">
              <a:off x="2497" y="429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1435" y="2628900"/>
            <a:ext cx="1987550" cy="1958340"/>
            <a:chOff x="1352" y="906"/>
            <a:chExt cx="3130" cy="3084"/>
          </a:xfrm>
        </p:grpSpPr>
        <p:grpSp>
          <p:nvGrpSpPr>
            <p:cNvPr id="14" name="Group 13"/>
            <p:cNvGrpSpPr/>
            <p:nvPr/>
          </p:nvGrpSpPr>
          <p:grpSpPr>
            <a:xfrm>
              <a:off x="1352" y="906"/>
              <a:ext cx="3130" cy="3084"/>
              <a:chOff x="1338" y="912"/>
              <a:chExt cx="3130" cy="30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467" y="969"/>
                <a:ext cx="3000" cy="3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270" y="912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168" y="301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240000">
                <a:off x="3649" y="104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240000">
                <a:off x="1857" y="347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240000">
                <a:off x="3969" y="332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240000">
                <a:off x="2177" y="3696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240000">
                <a:off x="1338" y="2061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 rot="240000">
              <a:off x="1454" y="166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418211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2290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20" y="3312795"/>
            <a:ext cx="1906905" cy="127190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285038" y="3334385"/>
            <a:ext cx="1360805" cy="1270000"/>
            <a:chOff x="7103" y="1644"/>
            <a:chExt cx="2143" cy="2000"/>
          </a:xfrm>
        </p:grpSpPr>
        <p:sp>
          <p:nvSpPr>
            <p:cNvPr id="29" name="Oval 28"/>
            <p:cNvSpPr/>
            <p:nvPr/>
          </p:nvSpPr>
          <p:spPr>
            <a:xfrm>
              <a:off x="7103" y="1644"/>
              <a:ext cx="2000" cy="2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946" y="2494"/>
              <a:ext cx="300" cy="300"/>
            </a:xfrm>
            <a:prstGeom prst="ellipse">
              <a:avLst/>
            </a:prstGeom>
            <a:solidFill>
              <a:srgbClr val="10A40C"/>
            </a:solidFill>
            <a:ln w="31750">
              <a:solidFill>
                <a:srgbClr val="10A4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/>
          <p:cNvSpPr/>
          <p:nvPr/>
        </p:nvSpPr>
        <p:spPr>
          <a:xfrm>
            <a:off x="6045835" y="33337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40000">
            <a:off x="5194300" y="23050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2"/>
          <p:cNvSpPr txBox="1"/>
          <p:nvPr/>
        </p:nvSpPr>
        <p:spPr>
          <a:xfrm>
            <a:off x="8395970" y="514286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0" y="1461135"/>
            <a:ext cx="4907280" cy="4313555"/>
          </a:xfrm>
          <a:prstGeom prst="rect">
            <a:avLst/>
          </a:prstGeom>
        </p:spPr>
      </p:pic>
      <p:sp>
        <p:nvSpPr>
          <p:cNvPr id="39" name="Text Box 38"/>
          <p:cNvSpPr txBox="1"/>
          <p:nvPr/>
        </p:nvSpPr>
        <p:spPr>
          <a:xfrm>
            <a:off x="1210945" y="550545"/>
            <a:ext cx="998156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 phi kim Cl với H không có sự nhường và nhận e để hình thành liên kết ion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1150620" y="3117850"/>
            <a:ext cx="9981565" cy="1210945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Vậy giữa hai nguyên tử: H và Cl liên kết với nhau bằng cách nào ?</a:t>
            </a:r>
            <a:endParaRPr lang="vi-VN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4190365" y="5221605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7322820" y="5238750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0.0928646 0.073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9" grpId="0"/>
      <p:bldP spid="39" grpId="1"/>
      <p:bldP spid="39" grpId="2"/>
      <p:bldP spid="24" grpId="0" bldLvl="0" animBg="1"/>
      <p:bldP spid="24" grpId="1" bldLvl="0" animBg="1"/>
      <p:bldP spid="24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58495" y="349250"/>
            <a:ext cx="106934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Các nguyên tử trong các phân tử trên đều tuân theo quy tắc octet bằng cách góp chung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1, 2 hoặc 3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electron để đạt đến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cấu hình bền vững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của khí hiếm gần nhất. </a:t>
            </a:r>
            <a:endParaRPr lang="en-US" sz="3200" b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7" name="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805" y="2067560"/>
            <a:ext cx="8454390" cy="410019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336800" y="4264660"/>
            <a:ext cx="7010400" cy="10668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451100" y="4264660"/>
            <a:ext cx="67818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Nguyên tắc góp chung electron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451100" y="4761548"/>
            <a:ext cx="6858000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bao nhiêu – góp bấy nhiêu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0" grpId="0"/>
      <p:bldP spid="41" grpId="0" animBg="1"/>
      <p:bldP spid="1332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 bwMode="auto">
          <a:xfrm>
            <a:off x="4354513" y="3582987"/>
            <a:ext cx="3200400" cy="1444625"/>
            <a:chOff x="2238" y="2727"/>
            <a:chExt cx="1056" cy="910"/>
          </a:xfrm>
        </p:grpSpPr>
        <p:sp>
          <p:nvSpPr>
            <p:cNvPr id="10266" name="Text Box 81"/>
            <p:cNvSpPr txBox="1">
              <a:spLocks noChangeArrowheads="1"/>
            </p:cNvSpPr>
            <p:nvPr/>
          </p:nvSpPr>
          <p:spPr bwMode="auto">
            <a:xfrm>
              <a:off x="2238" y="2727"/>
              <a:ext cx="33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H</a:t>
              </a:r>
              <a:endParaRPr lang="en-US" sz="8800">
                <a:latin typeface="Verdana" panose="020B0604030504040204" pitchFamily="34" charset="0"/>
              </a:endParaRPr>
            </a:p>
          </p:txBody>
        </p:sp>
        <p:sp>
          <p:nvSpPr>
            <p:cNvPr id="10267" name="Text Box 82"/>
            <p:cNvSpPr txBox="1">
              <a:spLocks noChangeArrowheads="1"/>
            </p:cNvSpPr>
            <p:nvPr/>
          </p:nvSpPr>
          <p:spPr bwMode="auto">
            <a:xfrm>
              <a:off x="2766" y="2727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Cl</a:t>
              </a:r>
              <a:endParaRPr lang="en-US" sz="8800">
                <a:latin typeface="Verdana" panose="020B0604030504040204" pitchFamily="34" charset="0"/>
              </a:endParaRPr>
            </a:p>
          </p:txBody>
        </p:sp>
        <p:sp>
          <p:nvSpPr>
            <p:cNvPr id="10268" name="Line 83"/>
            <p:cNvSpPr>
              <a:spLocks noChangeShapeType="1"/>
            </p:cNvSpPr>
            <p:nvPr/>
          </p:nvSpPr>
          <p:spPr bwMode="auto">
            <a:xfrm>
              <a:off x="2603" y="3208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9"/>
          <p:cNvGrpSpPr/>
          <p:nvPr/>
        </p:nvGrpSpPr>
        <p:grpSpPr bwMode="auto">
          <a:xfrm>
            <a:off x="1586548" y="1877695"/>
            <a:ext cx="1500188" cy="1444625"/>
            <a:chOff x="783" y="1911"/>
            <a:chExt cx="945" cy="910"/>
          </a:xfrm>
        </p:grpSpPr>
        <p:sp>
          <p:nvSpPr>
            <p:cNvPr id="14354" name="Oval 87"/>
            <p:cNvSpPr>
              <a:spLocks noChangeArrowheads="1"/>
            </p:cNvSpPr>
            <p:nvPr/>
          </p:nvSpPr>
          <p:spPr bwMode="auto">
            <a:xfrm>
              <a:off x="1584" y="221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5" name="Text Box 88"/>
            <p:cNvSpPr txBox="1">
              <a:spLocks noChangeArrowheads="1"/>
            </p:cNvSpPr>
            <p:nvPr/>
          </p:nvSpPr>
          <p:spPr bwMode="auto">
            <a:xfrm>
              <a:off x="783" y="191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H</a:t>
              </a:r>
              <a:endParaRPr lang="en-US" sz="8800"/>
            </a:p>
          </p:txBody>
        </p:sp>
      </p:grpSp>
      <p:grpSp>
        <p:nvGrpSpPr>
          <p:cNvPr id="4" name="Group 104"/>
          <p:cNvGrpSpPr/>
          <p:nvPr/>
        </p:nvGrpSpPr>
        <p:grpSpPr bwMode="auto">
          <a:xfrm>
            <a:off x="7620000" y="1856739"/>
            <a:ext cx="1576388" cy="1585913"/>
            <a:chOff x="3840" y="1881"/>
            <a:chExt cx="993" cy="999"/>
          </a:xfrm>
        </p:grpSpPr>
        <p:sp>
          <p:nvSpPr>
            <p:cNvPr id="11280" name="Oval 90"/>
            <p:cNvSpPr>
              <a:spLocks noChangeArrowheads="1"/>
            </p:cNvSpPr>
            <p:nvPr/>
          </p:nvSpPr>
          <p:spPr bwMode="auto">
            <a:xfrm>
              <a:off x="3840" y="2418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Text Box 91"/>
            <p:cNvSpPr txBox="1">
              <a:spLocks noChangeArrowheads="1"/>
            </p:cNvSpPr>
            <p:nvPr/>
          </p:nvSpPr>
          <p:spPr bwMode="auto">
            <a:xfrm>
              <a:off x="3984" y="1920"/>
              <a:ext cx="81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11282" name="Oval 92"/>
            <p:cNvSpPr>
              <a:spLocks noChangeArrowheads="1"/>
            </p:cNvSpPr>
            <p:nvPr/>
          </p:nvSpPr>
          <p:spPr bwMode="auto">
            <a:xfrm>
              <a:off x="417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3" name="Oval 93"/>
            <p:cNvSpPr>
              <a:spLocks noChangeArrowheads="1"/>
            </p:cNvSpPr>
            <p:nvPr/>
          </p:nvSpPr>
          <p:spPr bwMode="auto">
            <a:xfrm>
              <a:off x="441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4" name="Oval 94"/>
            <p:cNvSpPr>
              <a:spLocks noChangeArrowheads="1"/>
            </p:cNvSpPr>
            <p:nvPr/>
          </p:nvSpPr>
          <p:spPr bwMode="auto">
            <a:xfrm>
              <a:off x="4689" y="240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5" name="Oval 95"/>
            <p:cNvSpPr>
              <a:spLocks noChangeArrowheads="1"/>
            </p:cNvSpPr>
            <p:nvPr/>
          </p:nvSpPr>
          <p:spPr bwMode="auto">
            <a:xfrm>
              <a:off x="4689" y="216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6" name="Oval 96"/>
            <p:cNvSpPr>
              <a:spLocks noChangeArrowheads="1"/>
            </p:cNvSpPr>
            <p:nvPr/>
          </p:nvSpPr>
          <p:spPr bwMode="auto">
            <a:xfrm>
              <a:off x="4389" y="189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7" name="Oval 97"/>
            <p:cNvSpPr>
              <a:spLocks noChangeArrowheads="1"/>
            </p:cNvSpPr>
            <p:nvPr/>
          </p:nvSpPr>
          <p:spPr bwMode="auto">
            <a:xfrm>
              <a:off x="4140" y="1881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848600" y="240855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620000" y="4040187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434975" y="443865"/>
            <a:ext cx="1027049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HCl (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Hydrochloric acid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Elbow Connector 84"/>
          <p:cNvCxnSpPr/>
          <p:nvPr/>
        </p:nvCxnSpPr>
        <p:spPr>
          <a:xfrm rot="16200000" flipH="1">
            <a:off x="5551964" y="4666774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97245" y="574929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5"/>
          <p:cNvSpPr txBox="1">
            <a:spLocks noChangeArrowheads="1"/>
          </p:cNvSpPr>
          <p:nvPr/>
        </p:nvSpPr>
        <p:spPr bwMode="auto">
          <a:xfrm>
            <a:off x="1586865" y="1337945"/>
            <a:ext cx="127127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1s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5"/>
          <p:cNvSpPr txBox="1">
            <a:spLocks noChangeArrowheads="1"/>
          </p:cNvSpPr>
          <p:nvPr/>
        </p:nvSpPr>
        <p:spPr bwMode="auto">
          <a:xfrm>
            <a:off x="7539355" y="1148715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Cl: 1s</a:t>
            </a:r>
            <a:r>
              <a:rPr lang="en-US" sz="3200" b="1" i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20833 0.0046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8333 0.005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6" grpId="0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710690" y="35058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57607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926320" y="20961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3" name="Oval 27"/>
          <p:cNvSpPr>
            <a:spLocks noChangeArrowheads="1"/>
          </p:cNvSpPr>
          <p:nvPr/>
        </p:nvSpPr>
        <p:spPr bwMode="auto">
          <a:xfrm>
            <a:off x="9073515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9" name="Group 44"/>
          <p:cNvGrpSpPr/>
          <p:nvPr/>
        </p:nvGrpSpPr>
        <p:grpSpPr bwMode="auto">
          <a:xfrm>
            <a:off x="9269095" y="2161540"/>
            <a:ext cx="1176655" cy="1444625"/>
            <a:chOff x="4299" y="1581"/>
            <a:chExt cx="741" cy="910"/>
          </a:xfrm>
        </p:grpSpPr>
        <p:sp>
          <p:nvSpPr>
            <p:cNvPr id="9250" name="Text Box 28"/>
            <p:cNvSpPr txBox="1">
              <a:spLocks noChangeArrowheads="1"/>
            </p:cNvSpPr>
            <p:nvPr/>
          </p:nvSpPr>
          <p:spPr bwMode="auto">
            <a:xfrm>
              <a:off x="4299" y="158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  <a:endParaRPr lang="vi-VN" altLang="en-US" sz="8800"/>
            </a:p>
          </p:txBody>
        </p:sp>
        <p:sp>
          <p:nvSpPr>
            <p:cNvPr id="12316" name="Oval 33"/>
            <p:cNvSpPr>
              <a:spLocks noChangeArrowheads="1"/>
            </p:cNvSpPr>
            <p:nvPr/>
          </p:nvSpPr>
          <p:spPr bwMode="auto">
            <a:xfrm>
              <a:off x="4896" y="208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7" name="Oval 34"/>
            <p:cNvSpPr>
              <a:spLocks noChangeArrowheads="1"/>
            </p:cNvSpPr>
            <p:nvPr/>
          </p:nvSpPr>
          <p:spPr bwMode="auto">
            <a:xfrm>
              <a:off x="4896" y="182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683115" y="33858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Oval 48"/>
          <p:cNvSpPr>
            <a:spLocks noChangeArrowheads="1"/>
          </p:cNvSpPr>
          <p:nvPr/>
        </p:nvSpPr>
        <p:spPr bwMode="auto">
          <a:xfrm>
            <a:off x="2320290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4" name="Group 49"/>
          <p:cNvGrpSpPr/>
          <p:nvPr/>
        </p:nvGrpSpPr>
        <p:grpSpPr bwMode="auto">
          <a:xfrm>
            <a:off x="1083632" y="2134235"/>
            <a:ext cx="1025838" cy="1444625"/>
            <a:chOff x="681" y="1549"/>
            <a:chExt cx="646" cy="910"/>
          </a:xfrm>
        </p:grpSpPr>
        <p:sp>
          <p:nvSpPr>
            <p:cNvPr id="9245" name="Text Box 50"/>
            <p:cNvSpPr txBox="1">
              <a:spLocks noChangeArrowheads="1"/>
            </p:cNvSpPr>
            <p:nvPr/>
          </p:nvSpPr>
          <p:spPr bwMode="auto">
            <a:xfrm>
              <a:off x="799" y="1549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  <a:endParaRPr lang="vi-VN" altLang="en-US" sz="8800"/>
            </a:p>
          </p:txBody>
        </p:sp>
        <p:sp>
          <p:nvSpPr>
            <p:cNvPr id="12311" name="Oval 51"/>
            <p:cNvSpPr>
              <a:spLocks noChangeArrowheads="1"/>
            </p:cNvSpPr>
            <p:nvPr/>
          </p:nvSpPr>
          <p:spPr bwMode="auto">
            <a:xfrm>
              <a:off x="690" y="204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2" name="Oval 52"/>
            <p:cNvSpPr>
              <a:spLocks noChangeArrowheads="1"/>
            </p:cNvSpPr>
            <p:nvPr/>
          </p:nvSpPr>
          <p:spPr bwMode="auto">
            <a:xfrm>
              <a:off x="681" y="181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82"/>
          <p:cNvGrpSpPr/>
          <p:nvPr/>
        </p:nvGrpSpPr>
        <p:grpSpPr bwMode="auto">
          <a:xfrm>
            <a:off x="4724400" y="370967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  <a:endParaRPr lang="vi-VN" altLang="en-US" sz="8000">
                <a:latin typeface="Verdana" panose="020B0604030504040204" pitchFamily="34" charset="0"/>
              </a:endParaRP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  <a:endParaRPr lang="vi-VN" altLang="en-US" sz="8000">
                <a:latin typeface="Verdana" panose="020B0604030504040204" pitchFamily="34" charset="0"/>
              </a:endParaRPr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789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69020" y="24866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086600" y="418147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709795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410835"/>
            <a:ext cx="1981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803910" y="442595"/>
            <a:ext cx="8027035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36"/>
          <p:cNvSpPr>
            <a:spLocks noChangeArrowheads="1"/>
          </p:cNvSpPr>
          <p:nvPr/>
        </p:nvSpPr>
        <p:spPr bwMode="auto">
          <a:xfrm>
            <a:off x="187452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9601200" y="20904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5"/>
          <p:cNvSpPr txBox="1">
            <a:spLocks noChangeArrowheads="1"/>
          </p:cNvSpPr>
          <p:nvPr/>
        </p:nvSpPr>
        <p:spPr bwMode="auto">
          <a:xfrm>
            <a:off x="7539355" y="988060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1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7" dur="1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9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1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3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375 -0.00361111 L 0.300208 -0.148611 " pathEditMode="relative" rAng="0" ptsTypes="">
                                      <p:cBhvr>
                                        <p:cTn id="68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875 -0.0106481 L -0.301146 -0.133333 " pathEditMode="relative" rAng="0" ptsTypes="">
                                      <p:cBhvr>
                                        <p:cTn id="71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9" grpId="0" bldLvl="0" animBg="1"/>
      <p:bldP spid="82979" grpId="1" bldLvl="0" animBg="1"/>
      <p:bldP spid="82979" grpId="3" bldLvl="0" animBg="1"/>
      <p:bldP spid="82980" grpId="0" bldLvl="0" animBg="1"/>
      <p:bldP spid="82980" grpId="2" bldLvl="0" animBg="1"/>
      <p:bldP spid="82976" grpId="0" bldLvl="0" animBg="1"/>
      <p:bldP spid="82976" grpId="1" animBg="1"/>
      <p:bldP spid="12313" grpId="0" bldLvl="0" animBg="1"/>
      <p:bldP spid="12313" grpId="1" animBg="1"/>
      <p:bldP spid="82983" grpId="0" bldLvl="0" animBg="1"/>
      <p:bldP spid="82983" grpId="1" bldLvl="0" animBg="1"/>
      <p:bldP spid="82983" grpId="2" animBg="1"/>
      <p:bldP spid="12308" grpId="0" bldLvl="0" animBg="1"/>
      <p:bldP spid="12308" grpId="2" bldLvl="0" animBg="1"/>
      <p:bldP spid="74" grpId="0"/>
      <p:bldP spid="75" grpId="0"/>
      <p:bldP spid="31" grpId="0"/>
      <p:bldP spid="3" grpId="0" bldLvl="0" animBg="1"/>
      <p:bldP spid="3" grpId="2" bldLvl="0" animBg="1"/>
      <p:bldP spid="5" grpId="0" bldLvl="0" animBg="1"/>
      <p:bldP spid="5" grpId="1" animBg="1"/>
      <p:bldP spid="2" grpId="0"/>
      <p:bldP spid="2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856740" y="32867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888490" y="19151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142730" y="190055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53"/>
          <p:cNvGrpSpPr/>
          <p:nvPr/>
        </p:nvGrpSpPr>
        <p:grpSpPr bwMode="auto">
          <a:xfrm>
            <a:off x="8566468" y="1968818"/>
            <a:ext cx="1357313" cy="1444625"/>
            <a:chOff x="4185" y="1557"/>
            <a:chExt cx="855" cy="910"/>
          </a:xfrm>
        </p:grpSpPr>
        <p:sp>
          <p:nvSpPr>
            <p:cNvPr id="12313" name="Oval 27"/>
            <p:cNvSpPr>
              <a:spLocks noChangeArrowheads="1"/>
            </p:cNvSpPr>
            <p:nvPr/>
          </p:nvSpPr>
          <p:spPr bwMode="auto">
            <a:xfrm>
              <a:off x="4185" y="1959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9" name="Group 44"/>
            <p:cNvGrpSpPr/>
            <p:nvPr/>
          </p:nvGrpSpPr>
          <p:grpSpPr bwMode="auto">
            <a:xfrm>
              <a:off x="4341" y="1557"/>
              <a:ext cx="699" cy="910"/>
              <a:chOff x="4341" y="1557"/>
              <a:chExt cx="699" cy="910"/>
            </a:xfrm>
          </p:grpSpPr>
          <p:sp>
            <p:nvSpPr>
              <p:cNvPr id="9250" name="Text Box 28"/>
              <p:cNvSpPr txBox="1">
                <a:spLocks noChangeArrowheads="1"/>
              </p:cNvSpPr>
              <p:nvPr/>
            </p:nvSpPr>
            <p:spPr bwMode="auto">
              <a:xfrm>
                <a:off x="4341" y="1557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  <a:endParaRPr lang="en-US" sz="8800"/>
              </a:p>
            </p:txBody>
          </p:sp>
          <p:sp>
            <p:nvSpPr>
              <p:cNvPr id="12316" name="Oval 33"/>
              <p:cNvSpPr>
                <a:spLocks noChangeArrowheads="1"/>
              </p:cNvSpPr>
              <p:nvPr/>
            </p:nvSpPr>
            <p:spPr bwMode="auto">
              <a:xfrm>
                <a:off x="4896" y="211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7" name="Oval 34"/>
              <p:cNvSpPr>
                <a:spLocks noChangeArrowheads="1"/>
              </p:cNvSpPr>
              <p:nvPr/>
            </p:nvSpPr>
            <p:spPr bwMode="auto">
              <a:xfrm>
                <a:off x="4896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156700" y="323786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1247140" y="1991360"/>
            <a:ext cx="1433513" cy="1444625"/>
            <a:chOff x="672" y="1584"/>
            <a:chExt cx="903" cy="910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431" y="196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4" name="Group 49"/>
            <p:cNvGrpSpPr/>
            <p:nvPr/>
          </p:nvGrpSpPr>
          <p:grpSpPr bwMode="auto">
            <a:xfrm>
              <a:off x="672" y="1584"/>
              <a:ext cx="672" cy="910"/>
              <a:chOff x="672" y="1584"/>
              <a:chExt cx="672" cy="910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  <a:endParaRPr lang="en-US" sz="8800"/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82"/>
          <p:cNvGrpSpPr/>
          <p:nvPr/>
        </p:nvGrpSpPr>
        <p:grpSpPr bwMode="auto">
          <a:xfrm>
            <a:off x="4648200" y="351536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  <a:endParaRPr lang="en-US" sz="8000">
                <a:latin typeface="Verdana" panose="020B0604030504040204" pitchFamily="34" charset="0"/>
              </a:endParaRP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  <a:endParaRPr lang="en-US" sz="8000">
                <a:latin typeface="Verdana" panose="020B0604030504040204" pitchFamily="34" charset="0"/>
              </a:endParaRPr>
            </a:p>
          </p:txBody>
        </p:sp>
        <p:sp>
          <p:nvSpPr>
            <p:cNvPr id="9240" name="Line 77"/>
            <p:cNvSpPr>
              <a:spLocks noChangeShapeType="1"/>
            </p:cNvSpPr>
            <p:nvPr/>
          </p:nvSpPr>
          <p:spPr bwMode="auto">
            <a:xfrm>
              <a:off x="2438" y="275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85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628130" y="239268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191375" y="40614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50596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191760"/>
            <a:ext cx="19812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(bền vững)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2362200" y="457200"/>
            <a:ext cx="756158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178229 0 " pathEditMode="relative" rAng="0" ptsTypes="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0115e-06 -2.22222e-06 L 0.112066 -2.22222e-06 C 0.161694 -2.22222e-06 0.224131 0.01019 0.224131 0.01945 L 0.224131 0.03889 " pathEditMode="relative" rAng="0" ptsTypes="FfFF">
                                      <p:cBhvr>
                                        <p:cTn id="38" dur="3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34e-05 0.00222 L 0.113782 0.00222 C 0.164265 0.00222 0.227588 -0.0123578 0.227588 -0.0227778 L 0.227588 -0.0477778 " pathEditMode="relative" rAng="0" ptsTypes="FfFF">
                                      <p:cBhvr>
                                        <p:cTn id="40" dur="3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0417 -0.000185185 L -0.283021 -0.000277778 " pathEditMode="relative" rAng="0" ptsTypes="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102e-05 -1.11111e-06 L -0.16564 -1.11111e-06 C -0.240315 -1.11111e-06 -0.331321 -0.01134 -0.331321 -0.01944 L -0.331321 -0.03889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407e-06 -2.22222e-06 L -0.165079 -2.22222e-06 C -0.239282 -2.22222e-06 -0.33016 0.01065 -0.33016 0.01945 L -0.33016 0.03889 " pathEditMode="relative" rAng="0" ptsTypes="FfFF">
                                      <p:cBhvr>
                                        <p:cTn id="46" dur="3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31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/>
        </p:nvGraphicFramePr>
        <p:xfrm>
          <a:off x="656590" y="2257425"/>
          <a:ext cx="10501630" cy="4147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/>
                <a:gridCol w="3985260"/>
                <a:gridCol w="2939415"/>
                <a:gridCol w="2091055"/>
              </a:tblGrid>
              <a:tr h="493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tử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hình thành liên kết – CT e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HCl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vi-VN" altLang="en-US" sz="12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7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56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441742" y="152769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kết trong các phân tử</a:t>
            </a:r>
            <a:endParaRPr lang="vi-VN" alt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207260" y="3237865"/>
            <a:ext cx="377698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"/>
          <p:cNvPicPr>
            <a:picLocks noGrp="1" noChangeAspect="1"/>
          </p:cNvPicPr>
          <p:nvPr>
            <p:ph type="pic" idx="10"/>
          </p:nvPr>
        </p:nvPicPr>
        <p:blipFill>
          <a:blip r:embed="rId3"/>
          <a:stretch>
            <a:fillRect/>
          </a:stretch>
        </p:blipFill>
        <p:spPr>
          <a:xfrm>
            <a:off x="2152650" y="4175125"/>
            <a:ext cx="3693160" cy="8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960" y="5234305"/>
            <a:ext cx="3693160" cy="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I GING HA HC 10 C BN 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5" t="45430" r="8172" b="44361"/>
          <a:stretch>
            <a:fillRect/>
          </a:stretch>
        </p:blipFill>
        <p:spPr>
          <a:xfrm>
            <a:off x="9389110" y="5400040"/>
            <a:ext cx="132143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785" y="3060700"/>
            <a:ext cx="1186180" cy="100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565" y="5534660"/>
            <a:ext cx="1376680" cy="65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480" y="4173220"/>
            <a:ext cx="1213485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9071610" y="3277235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 – Cl 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đơn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064625" y="4361180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= O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đôi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56370" y="5838190"/>
            <a:ext cx="21539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ba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83540" y="935355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vi-VN" altLang="en-US" sz="373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iphy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908467" y="179757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en-US" altLang="vi-VN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8685" y="1272540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76910" y="2387600"/>
            <a:ext cx="112229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liên kết được hình thành giữa 2 nguyên tử bằng một hay nhiều cặp electron chung.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62305" y="3319780"/>
            <a:ext cx="1098169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(–)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(=)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≡)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vi-VN" altLang="en-US" sz="373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2535" y="770890"/>
            <a:ext cx="2135505" cy="1569085"/>
            <a:chOff x="5553262" y="2638733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Freeform 7"/>
              <p:cNvSpPr/>
              <p:nvPr/>
            </p:nvSpPr>
            <p:spPr bwMode="auto">
              <a:xfrm>
                <a:off x="5871981" y="285743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1C903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85"/>
            <p:cNvSpPr txBox="1"/>
            <p:nvPr/>
          </p:nvSpPr>
          <p:spPr>
            <a:xfrm>
              <a:off x="6122177" y="3153887"/>
              <a:ext cx="1273333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78305" y="762635"/>
            <a:ext cx="2135505" cy="1569085"/>
            <a:chOff x="1881842" y="2656049"/>
            <a:chExt cx="2397222" cy="209364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rgbClr val="90FE98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43308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361" tIns="45680" rIns="91361" bIns="45680" numCol="1" anchor="t" anchorCtr="0" compatLnSpc="1"/>
            <a:lstStyle/>
            <a:p>
              <a:pPr algn="ctr"/>
              <a:endParaRPr lang="zh-CN" altLang="en-US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3"/>
            <p:cNvSpPr txBox="1"/>
            <p:nvPr/>
          </p:nvSpPr>
          <p:spPr>
            <a:xfrm>
              <a:off x="2501633" y="3181159"/>
              <a:ext cx="1157729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57880" y="1645285"/>
            <a:ext cx="2105660" cy="1354455"/>
            <a:chOff x="3721944" y="3702869"/>
            <a:chExt cx="2397222" cy="209364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F0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98"/>
            <p:cNvSpPr txBox="1"/>
            <p:nvPr/>
          </p:nvSpPr>
          <p:spPr>
            <a:xfrm>
              <a:off x="4240822" y="4052742"/>
              <a:ext cx="1220570" cy="118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6085" y="1530985"/>
            <a:ext cx="2124710" cy="1633220"/>
            <a:chOff x="7388330" y="3692384"/>
            <a:chExt cx="2397222" cy="2093640"/>
          </a:xfrm>
        </p:grpSpPr>
        <p:grpSp>
          <p:nvGrpSpPr>
            <p:cNvPr id="29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9038EA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105"/>
            <p:cNvSpPr txBox="1"/>
            <p:nvPr/>
          </p:nvSpPr>
          <p:spPr>
            <a:xfrm>
              <a:off x="7999011" y="414827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8385810" y="735330"/>
            <a:ext cx="2124710" cy="1633220"/>
            <a:chOff x="7388330" y="3692384"/>
            <a:chExt cx="2397222" cy="2093640"/>
          </a:xfrm>
        </p:grpSpPr>
        <p:grpSp>
          <p:nvGrpSpPr>
            <p:cNvPr id="4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B5FD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105"/>
            <p:cNvSpPr txBox="1"/>
            <p:nvPr/>
          </p:nvSpPr>
          <p:spPr>
            <a:xfrm>
              <a:off x="8005199" y="4213896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27"/>
          <p:cNvGrpSpPr/>
          <p:nvPr/>
        </p:nvGrpSpPr>
        <p:grpSpPr>
          <a:xfrm>
            <a:off x="3462655" y="3426460"/>
            <a:ext cx="2124710" cy="1633220"/>
            <a:chOff x="7388330" y="3692384"/>
            <a:chExt cx="2397222" cy="2093640"/>
          </a:xfrm>
        </p:grpSpPr>
        <p:grpSp>
          <p:nvGrpSpPr>
            <p:cNvPr id="50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Freeform 7"/>
              <p:cNvSpPr/>
              <p:nvPr/>
            </p:nvSpPr>
            <p:spPr bwMode="auto">
              <a:xfrm>
                <a:off x="7719207" y="3970705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C981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105"/>
            <p:cNvSpPr txBox="1"/>
            <p:nvPr/>
          </p:nvSpPr>
          <p:spPr>
            <a:xfrm>
              <a:off x="7994698" y="4246655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27"/>
          <p:cNvGrpSpPr/>
          <p:nvPr/>
        </p:nvGrpSpPr>
        <p:grpSpPr>
          <a:xfrm>
            <a:off x="5052060" y="4229100"/>
            <a:ext cx="2127250" cy="1633220"/>
            <a:chOff x="7388315" y="3692384"/>
            <a:chExt cx="2399242" cy="2093640"/>
          </a:xfrm>
        </p:grpSpPr>
        <p:grpSp>
          <p:nvGrpSpPr>
            <p:cNvPr id="57" name="组合 28"/>
            <p:cNvGrpSpPr/>
            <p:nvPr/>
          </p:nvGrpSpPr>
          <p:grpSpPr>
            <a:xfrm>
              <a:off x="7388315" y="3692384"/>
              <a:ext cx="2399242" cy="2093640"/>
              <a:chOff x="7388315" y="3692384"/>
              <a:chExt cx="2399242" cy="2093640"/>
            </a:xfrm>
          </p:grpSpPr>
          <p:grpSp>
            <p:nvGrpSpPr>
              <p:cNvPr id="58" name="组合 30"/>
              <p:cNvGrpSpPr/>
              <p:nvPr/>
            </p:nvGrpSpPr>
            <p:grpSpPr>
              <a:xfrm>
                <a:off x="7388315" y="3692384"/>
                <a:ext cx="2399242" cy="2093640"/>
                <a:chOff x="1511928" y="2420246"/>
                <a:chExt cx="2629366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9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1511928" y="2431325"/>
                  <a:ext cx="2629366" cy="2271187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70544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105"/>
            <p:cNvSpPr txBox="1"/>
            <p:nvPr/>
          </p:nvSpPr>
          <p:spPr>
            <a:xfrm>
              <a:off x="7925401" y="420265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27"/>
          <p:cNvGrpSpPr/>
          <p:nvPr/>
        </p:nvGrpSpPr>
        <p:grpSpPr>
          <a:xfrm>
            <a:off x="6673850" y="3434715"/>
            <a:ext cx="2124710" cy="1633855"/>
            <a:chOff x="7388330" y="3692384"/>
            <a:chExt cx="2397222" cy="2095286"/>
          </a:xfrm>
        </p:grpSpPr>
        <p:grpSp>
          <p:nvGrpSpPr>
            <p:cNvPr id="64" name="组合 28"/>
            <p:cNvGrpSpPr/>
            <p:nvPr/>
          </p:nvGrpSpPr>
          <p:grpSpPr>
            <a:xfrm>
              <a:off x="7388330" y="3692384"/>
              <a:ext cx="2397222" cy="2095286"/>
              <a:chOff x="7388330" y="3692384"/>
              <a:chExt cx="2397222" cy="2095286"/>
            </a:xfrm>
          </p:grpSpPr>
          <p:grpSp>
            <p:nvGrpSpPr>
              <p:cNvPr id="65" name="组合 30"/>
              <p:cNvGrpSpPr/>
              <p:nvPr/>
            </p:nvGrpSpPr>
            <p:grpSpPr>
              <a:xfrm>
                <a:off x="7388330" y="3692384"/>
                <a:ext cx="2397222" cy="2095286"/>
                <a:chOff x="1511944" y="2420246"/>
                <a:chExt cx="2627152" cy="2296257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1524106" y="2445034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Freeform 7"/>
              <p:cNvSpPr/>
              <p:nvPr/>
            </p:nvSpPr>
            <p:spPr bwMode="auto">
              <a:xfrm>
                <a:off x="7700013" y="392521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2C1D86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105"/>
            <p:cNvSpPr txBox="1"/>
            <p:nvPr/>
          </p:nvSpPr>
          <p:spPr>
            <a:xfrm>
              <a:off x="7960324" y="4202887"/>
              <a:ext cx="1185202" cy="98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772160" y="426720"/>
            <a:ext cx="10633075" cy="3243640"/>
            <a:chOff x="388411" y="3414835"/>
            <a:chExt cx="1826514" cy="8301400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/>
            <p:cNvSpPr txBox="1"/>
            <p:nvPr/>
          </p:nvSpPr>
          <p:spPr>
            <a:xfrm>
              <a:off x="388411" y="3414835"/>
              <a:ext cx="1826514" cy="14935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8427" y="5560181"/>
              <a:ext cx="1826389" cy="6156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1: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 bày sự hình thành liên kết trong phân tử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công thức electron, công thức Lewis, CTCT của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O, CO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full_build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650" y="4981575"/>
            <a:ext cx="1981200" cy="1486535"/>
          </a:xfrm>
          <a:prstGeom prst="rect">
            <a:avLst/>
          </a:prstGeom>
        </p:spPr>
      </p:pic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ChangeAspect="1"/>
          </p:cNvPicPr>
          <p:nvPr>
            <p:ph type="pic" idx="14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15435" y="4135755"/>
            <a:ext cx="3613150" cy="203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99106" y="1580515"/>
            <a:ext cx="6010910" cy="4796790"/>
            <a:chOff x="1862689" y="1458758"/>
            <a:chExt cx="4554313" cy="5187394"/>
          </a:xfrm>
        </p:grpSpPr>
        <p:grpSp>
          <p:nvGrpSpPr>
            <p:cNvPr id="5" name="Group 4"/>
            <p:cNvGrpSpPr/>
            <p:nvPr/>
          </p:nvGrpSpPr>
          <p:grpSpPr>
            <a:xfrm>
              <a:off x="1972256" y="1458758"/>
              <a:ext cx="292103" cy="5187394"/>
              <a:chOff x="1374772" y="1213680"/>
              <a:chExt cx="274322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chemeClr val="tx2"/>
                  </a:gs>
                  <a:gs pos="82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>
              <a:off x="1912726" y="2456215"/>
              <a:ext cx="4504275" cy="696134"/>
            </a:xfrm>
            <a:prstGeom prst="homePlate">
              <a:avLst>
                <a:gd name="adj" fmla="val 36274"/>
              </a:avLst>
            </a:prstGeom>
            <a:solidFill>
              <a:srgbClr val="F6085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912727" y="3368683"/>
              <a:ext cx="4504275" cy="699997"/>
            </a:xfrm>
            <a:prstGeom prst="homePlate">
              <a:avLst>
                <a:gd name="adj" fmla="val 36274"/>
              </a:avLst>
            </a:prstGeom>
            <a:solidFill>
              <a:srgbClr val="64F50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930047" y="4244950"/>
              <a:ext cx="4466748" cy="825162"/>
            </a:xfrm>
            <a:prstGeom prst="homePlate">
              <a:avLst>
                <a:gd name="adj" fmla="val 36274"/>
              </a:avLst>
            </a:prstGeom>
            <a:solidFill>
              <a:srgbClr val="097FF7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04140" y="2441535"/>
              <a:ext cx="4023152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MỞ ĐẦU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TextBox 38"/>
            <p:cNvSpPr txBox="1"/>
            <p:nvPr/>
          </p:nvSpPr>
          <p:spPr>
            <a:xfrm>
              <a:off x="1950653" y="2441742"/>
              <a:ext cx="333585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TextBox 191"/>
            <p:cNvSpPr txBox="1"/>
            <p:nvPr/>
          </p:nvSpPr>
          <p:spPr>
            <a:xfrm>
              <a:off x="1930046" y="3299920"/>
              <a:ext cx="395002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TextBox 192"/>
            <p:cNvSpPr txBox="1"/>
            <p:nvPr/>
          </p:nvSpPr>
          <p:spPr>
            <a:xfrm>
              <a:off x="1862689" y="4281435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III</a:t>
              </a:r>
              <a:endPara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62723" y="3346277"/>
              <a:ext cx="3690215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HÌNH THÀNH KIẾN THỨC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91149" y="4281263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 LUYỆN TẬP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" name="Pentagon 1"/>
            <p:cNvSpPr/>
            <p:nvPr/>
          </p:nvSpPr>
          <p:spPr>
            <a:xfrm>
              <a:off x="1913206" y="5215739"/>
              <a:ext cx="4466749" cy="756752"/>
            </a:xfrm>
            <a:prstGeom prst="homePlate">
              <a:avLst>
                <a:gd name="adj" fmla="val 36274"/>
              </a:avLst>
            </a:prstGeom>
            <a:solidFill>
              <a:srgbClr val="DDF60A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Rectangle 39"/>
            <p:cNvSpPr/>
            <p:nvPr/>
          </p:nvSpPr>
          <p:spPr>
            <a:xfrm>
              <a:off x="1972386" y="5248835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VẬN DỤNG - TÌM TÒI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TextBox 192"/>
            <p:cNvSpPr txBox="1"/>
            <p:nvPr/>
          </p:nvSpPr>
          <p:spPr>
            <a:xfrm>
              <a:off x="1863170" y="5249694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IV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3" name="Rectangle: Rounded Corners 72"/>
          <p:cNvSpPr/>
          <p:nvPr/>
        </p:nvSpPr>
        <p:spPr>
          <a:xfrm>
            <a:off x="1848485" y="2115820"/>
            <a:ext cx="163830" cy="402844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74" name="Rectangle: Rounded Corners 73"/>
          <p:cNvSpPr/>
          <p:nvPr/>
        </p:nvSpPr>
        <p:spPr>
          <a:xfrm>
            <a:off x="913130" y="3277870"/>
            <a:ext cx="2034540" cy="1339850"/>
          </a:xfrm>
          <a:prstGeom prst="roundRect">
            <a:avLst>
              <a:gd name="adj" fmla="val 461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"/>
          <p:cNvSpPr/>
          <p:nvPr/>
        </p:nvSpPr>
        <p:spPr>
          <a:xfrm>
            <a:off x="1959610" y="969010"/>
            <a:ext cx="7687310" cy="685800"/>
          </a:xfrm>
          <a:prstGeom prst="roundRect">
            <a:avLst/>
          </a:prstGeom>
          <a:solidFill>
            <a:srgbClr val="90FE98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1960245" y="1027430"/>
            <a:ext cx="87249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10 - LIÊN KẾT CỘNG HÓA TRỊ</a:t>
            </a:r>
            <a:endPara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8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0"/>
            <a:ext cx="1418590" cy="1418590"/>
          </a:xfrm>
          <a:prstGeom prst="rect">
            <a:avLst/>
          </a:prstGeom>
        </p:spPr>
      </p:pic>
      <p:grpSp>
        <p:nvGrpSpPr>
          <p:cNvPr id="2" name="Group 45"/>
          <p:cNvGrpSpPr/>
          <p:nvPr/>
        </p:nvGrpSpPr>
        <p:grpSpPr bwMode="auto">
          <a:xfrm>
            <a:off x="2892425" y="4267200"/>
            <a:ext cx="3127375" cy="1676400"/>
            <a:chOff x="2064" y="2919"/>
            <a:chExt cx="1420" cy="1764"/>
          </a:xfrm>
        </p:grpSpPr>
        <p:sp>
          <p:nvSpPr>
            <p:cNvPr id="6178" name="Text Box 41"/>
            <p:cNvSpPr txBox="1">
              <a:spLocks noChangeArrowheads="1"/>
            </p:cNvSpPr>
            <p:nvPr/>
          </p:nvSpPr>
          <p:spPr bwMode="auto">
            <a:xfrm>
              <a:off x="2064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6179" name="Text Box 42"/>
            <p:cNvSpPr txBox="1">
              <a:spLocks noChangeArrowheads="1"/>
            </p:cNvSpPr>
            <p:nvPr/>
          </p:nvSpPr>
          <p:spPr bwMode="auto">
            <a:xfrm>
              <a:off x="2860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6180" name="Line 43"/>
            <p:cNvSpPr>
              <a:spLocks noChangeShapeType="1"/>
            </p:cNvSpPr>
            <p:nvPr/>
          </p:nvSpPr>
          <p:spPr bwMode="auto">
            <a:xfrm>
              <a:off x="2603" y="3687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85" name="Elbow Connector 84"/>
          <p:cNvCxnSpPr/>
          <p:nvPr/>
        </p:nvCxnSpPr>
        <p:spPr>
          <a:xfrm rot="16200000" flipH="1">
            <a:off x="4341019" y="5255419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343400" y="617220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1"/>
          <p:cNvGrpSpPr/>
          <p:nvPr/>
        </p:nvGrpSpPr>
        <p:grpSpPr bwMode="auto">
          <a:xfrm>
            <a:off x="9984105" y="2557780"/>
            <a:ext cx="1698308" cy="1600200"/>
            <a:chOff x="6450330" y="1524000"/>
            <a:chExt cx="1698308" cy="1600200"/>
          </a:xfrm>
        </p:grpSpPr>
        <p:grpSp>
          <p:nvGrpSpPr>
            <p:cNvPr id="6169" name="Group 29"/>
            <p:cNvGrpSpPr/>
            <p:nvPr/>
          </p:nvGrpSpPr>
          <p:grpSpPr bwMode="auto">
            <a:xfrm>
              <a:off x="6664325" y="1549400"/>
              <a:ext cx="1484313" cy="1446213"/>
              <a:chOff x="2182" y="2080"/>
              <a:chExt cx="935" cy="911"/>
            </a:xfrm>
          </p:grpSpPr>
          <p:sp>
            <p:nvSpPr>
              <p:cNvPr id="90" name="Oval 30"/>
              <p:cNvSpPr>
                <a:spLocks noChangeArrowheads="1"/>
              </p:cNvSpPr>
              <p:nvPr/>
            </p:nvSpPr>
            <p:spPr bwMode="auto">
              <a:xfrm>
                <a:off x="2874" y="236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77" name="Text Box 31"/>
              <p:cNvSpPr txBox="1">
                <a:spLocks noChangeArrowheads="1"/>
              </p:cNvSpPr>
              <p:nvPr/>
            </p:nvSpPr>
            <p:spPr bwMode="auto">
              <a:xfrm>
                <a:off x="2182" y="2080"/>
                <a:ext cx="935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95" name="Oval 30"/>
            <p:cNvSpPr>
              <a:spLocks noChangeArrowheads="1"/>
            </p:cNvSpPr>
            <p:nvPr/>
          </p:nvSpPr>
          <p:spPr bwMode="auto">
            <a:xfrm>
              <a:off x="776478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30"/>
            <p:cNvSpPr>
              <a:spLocks noChangeArrowheads="1"/>
            </p:cNvSpPr>
            <p:nvPr/>
          </p:nvSpPr>
          <p:spPr bwMode="auto">
            <a:xfrm>
              <a:off x="645033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10"/>
          <p:cNvGrpSpPr/>
          <p:nvPr/>
        </p:nvGrpSpPr>
        <p:grpSpPr bwMode="auto">
          <a:xfrm>
            <a:off x="4084003" y="2529840"/>
            <a:ext cx="1673225" cy="1600200"/>
            <a:chOff x="990600" y="1447800"/>
            <a:chExt cx="1673225" cy="1600200"/>
          </a:xfrm>
        </p:grpSpPr>
        <p:grpSp>
          <p:nvGrpSpPr>
            <p:cNvPr id="6160" name="Group 26"/>
            <p:cNvGrpSpPr/>
            <p:nvPr/>
          </p:nvGrpSpPr>
          <p:grpSpPr bwMode="auto">
            <a:xfrm>
              <a:off x="1216025" y="1497014"/>
              <a:ext cx="1447800" cy="1446212"/>
              <a:chOff x="238" y="2094"/>
              <a:chExt cx="912" cy="911"/>
            </a:xfrm>
          </p:grpSpPr>
          <p:sp>
            <p:nvSpPr>
              <p:cNvPr id="93" name="Oval 27"/>
              <p:cNvSpPr>
                <a:spLocks noChangeArrowheads="1"/>
              </p:cNvSpPr>
              <p:nvPr/>
            </p:nvSpPr>
            <p:spPr bwMode="auto">
              <a:xfrm>
                <a:off x="865" y="235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68" name="Text Box 28"/>
              <p:cNvSpPr txBox="1">
                <a:spLocks noChangeArrowheads="1"/>
              </p:cNvSpPr>
              <p:nvPr/>
            </p:nvSpPr>
            <p:spPr bwMode="auto">
              <a:xfrm>
                <a:off x="238" y="2094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105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726805" y="431165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952500" y="5483542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389890" y="1371600"/>
            <a:ext cx="540131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Sự hình thành phân tử Cl</a:t>
            </a:r>
            <a:r>
              <a:rPr lang="en-US" sz="2400" b="1" baseline="-25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400" b="1" baseline="-25000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8063865" y="2453640"/>
            <a:ext cx="1904365" cy="1905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611620" y="2464435"/>
            <a:ext cx="1914525" cy="1894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Hexagon 11"/>
          <p:cNvSpPr/>
          <p:nvPr/>
        </p:nvSpPr>
        <p:spPr bwMode="auto">
          <a:xfrm>
            <a:off x="389255" y="304800"/>
            <a:ext cx="1533525" cy="76200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nip Diagonal Corner Rectangle 41"/>
          <p:cNvSpPr/>
          <p:nvPr/>
        </p:nvSpPr>
        <p:spPr bwMode="auto">
          <a:xfrm>
            <a:off x="2732405" y="220980"/>
            <a:ext cx="7859395" cy="922020"/>
          </a:xfrm>
          <a:prstGeom prst="snip2Diag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SỰ HÌNH THÀNH LIÊN KẾT CỘNG HÓA TRỊ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Half Frame 42"/>
          <p:cNvSpPr/>
          <p:nvPr/>
        </p:nvSpPr>
        <p:spPr bwMode="auto">
          <a:xfrm rot="10800000">
            <a:off x="1922780" y="242888"/>
            <a:ext cx="827087" cy="519112"/>
          </a:xfrm>
          <a:prstGeom prst="halfFrame">
            <a:avLst>
              <a:gd name="adj1" fmla="val 11154"/>
              <a:gd name="adj2" fmla="val 127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60" name="Group 111"/>
          <p:cNvGrpSpPr/>
          <p:nvPr/>
        </p:nvGrpSpPr>
        <p:grpSpPr bwMode="auto">
          <a:xfrm>
            <a:off x="3051810" y="2611437"/>
            <a:ext cx="1617663" cy="1617663"/>
            <a:chOff x="6324600" y="1506537"/>
            <a:chExt cx="1617663" cy="1617663"/>
          </a:xfrm>
        </p:grpSpPr>
        <p:grpSp>
          <p:nvGrpSpPr>
            <p:cNvPr id="61" name="Group 29"/>
            <p:cNvGrpSpPr/>
            <p:nvPr/>
          </p:nvGrpSpPr>
          <p:grpSpPr bwMode="auto">
            <a:xfrm>
              <a:off x="6646863" y="1506537"/>
              <a:ext cx="1295400" cy="1446213"/>
              <a:chOff x="2171" y="2053"/>
              <a:chExt cx="816" cy="911"/>
            </a:xfrm>
          </p:grpSpPr>
          <p:sp>
            <p:nvSpPr>
              <p:cNvPr id="62" name="Oval 30"/>
              <p:cNvSpPr>
                <a:spLocks noChangeArrowheads="1"/>
              </p:cNvSpPr>
              <p:nvPr/>
            </p:nvSpPr>
            <p:spPr bwMode="auto">
              <a:xfrm>
                <a:off x="2829" y="235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31"/>
              <p:cNvSpPr txBox="1">
                <a:spLocks noChangeArrowheads="1"/>
              </p:cNvSpPr>
              <p:nvPr/>
            </p:nvSpPr>
            <p:spPr bwMode="auto">
              <a:xfrm>
                <a:off x="2171" y="2053"/>
                <a:ext cx="816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64" name="Oval 30"/>
            <p:cNvSpPr>
              <a:spLocks noChangeArrowheads="1"/>
            </p:cNvSpPr>
            <p:nvPr/>
          </p:nvSpPr>
          <p:spPr bwMode="auto">
            <a:xfrm>
              <a:off x="769493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auto">
            <a:xfrm>
              <a:off x="6324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0" name="Group 110"/>
          <p:cNvGrpSpPr/>
          <p:nvPr/>
        </p:nvGrpSpPr>
        <p:grpSpPr bwMode="auto">
          <a:xfrm>
            <a:off x="571183" y="2632075"/>
            <a:ext cx="1676400" cy="1600200"/>
            <a:chOff x="990600" y="1447800"/>
            <a:chExt cx="1676400" cy="1600200"/>
          </a:xfrm>
        </p:grpSpPr>
        <p:grpSp>
          <p:nvGrpSpPr>
            <p:cNvPr id="71" name="Group 26"/>
            <p:cNvGrpSpPr/>
            <p:nvPr/>
          </p:nvGrpSpPr>
          <p:grpSpPr bwMode="auto">
            <a:xfrm>
              <a:off x="1219200" y="1482726"/>
              <a:ext cx="1447800" cy="1446212"/>
              <a:chOff x="240" y="2085"/>
              <a:chExt cx="912" cy="911"/>
            </a:xfrm>
          </p:grpSpPr>
          <p:sp>
            <p:nvSpPr>
              <p:cNvPr id="72" name="Oval 27"/>
              <p:cNvSpPr>
                <a:spLocks noChangeArrowheads="1"/>
              </p:cNvSpPr>
              <p:nvPr/>
            </p:nvSpPr>
            <p:spPr bwMode="auto">
              <a:xfrm>
                <a:off x="847" y="2459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Text Box 28"/>
              <p:cNvSpPr txBox="1">
                <a:spLocks noChangeArrowheads="1"/>
              </p:cNvSpPr>
              <p:nvPr/>
            </p:nvSpPr>
            <p:spPr bwMode="auto">
              <a:xfrm>
                <a:off x="240" y="2085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74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2227262" y="2793366"/>
            <a:ext cx="1447800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7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7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304790" y="3246120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76 0.00518519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49635 0.0011111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113" grpId="0"/>
      <p:bldP spid="114" grpId="0"/>
      <p:bldP spid="114" grpId="1"/>
      <p:bldP spid="115" grpId="0" bldLvl="0" animBg="1"/>
      <p:bldP spid="116" grpId="0" bldLvl="0" animBg="1"/>
      <p:bldP spid="117" grpId="0" bldLvl="0" animBg="1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8633746" y="240601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8637905" y="137541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8197850" y="1373506"/>
            <a:ext cx="1338263" cy="1214438"/>
            <a:chOff x="672" y="1632"/>
            <a:chExt cx="843" cy="765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5" name="Group 49"/>
            <p:cNvGrpSpPr/>
            <p:nvPr/>
          </p:nvGrpSpPr>
          <p:grpSpPr bwMode="auto">
            <a:xfrm>
              <a:off x="672" y="1642"/>
              <a:ext cx="843" cy="755"/>
              <a:chOff x="672" y="1642"/>
              <a:chExt cx="843" cy="755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48" y="1642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  <a:endParaRPr lang="en-US" sz="7200" dirty="0"/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</p:grpSp>
      <p:sp>
        <p:nvSpPr>
          <p:cNvPr id="42" name="Flowchart: Alternate Process 41"/>
          <p:cNvSpPr/>
          <p:nvPr/>
        </p:nvSpPr>
        <p:spPr>
          <a:xfrm>
            <a:off x="838200" y="457200"/>
            <a:ext cx="746760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Sự hình thành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monia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91220" y="3308350"/>
            <a:ext cx="838200" cy="1512887"/>
            <a:chOff x="3810000" y="5603446"/>
            <a:chExt cx="838200" cy="1512887"/>
          </a:xfrm>
        </p:grpSpPr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4272852" y="560344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97880" y="1373505"/>
            <a:ext cx="1227106" cy="1198880"/>
            <a:chOff x="1295400" y="2895600"/>
            <a:chExt cx="1227106" cy="1198880"/>
          </a:xfrm>
        </p:grpSpPr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>
              <a:off x="2293906" y="356997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>
              <a:off x="1295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547762" y="1373505"/>
            <a:ext cx="1231488" cy="1198880"/>
            <a:chOff x="5855112" y="2895600"/>
            <a:chExt cx="1231488" cy="1198880"/>
          </a:xfrm>
        </p:grpSpPr>
        <p:sp>
          <p:nvSpPr>
            <p:cNvPr id="35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5855112" y="355677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8" name="Group 82"/>
          <p:cNvGrpSpPr/>
          <p:nvPr/>
        </p:nvGrpSpPr>
        <p:grpSpPr bwMode="auto">
          <a:xfrm>
            <a:off x="4941570" y="3805555"/>
            <a:ext cx="2684463" cy="1752600"/>
            <a:chOff x="1526" y="2410"/>
            <a:chExt cx="1691" cy="1104"/>
          </a:xfrm>
        </p:grpSpPr>
        <p:sp>
          <p:nvSpPr>
            <p:cNvPr id="49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>
                  <a:latin typeface="Verdana" panose="020B0604030504040204" pitchFamily="34" charset="0"/>
                </a:rPr>
                <a:t>N</a:t>
              </a:r>
              <a:endParaRPr lang="en-US" sz="6600" dirty="0">
                <a:latin typeface="Verdana" panose="020B0604030504040204" pitchFamily="34" charset="0"/>
              </a:endParaRPr>
            </a:p>
          </p:txBody>
        </p:sp>
        <p:sp>
          <p:nvSpPr>
            <p:cNvPr id="50" name="Text Box 76"/>
            <p:cNvSpPr txBox="1">
              <a:spLocks noChangeArrowheads="1"/>
            </p:cNvSpPr>
            <p:nvPr/>
          </p:nvSpPr>
          <p:spPr bwMode="auto">
            <a:xfrm>
              <a:off x="2593" y="241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 smtClean="0">
                  <a:latin typeface="Verdana" panose="020B0604030504040204" pitchFamily="34" charset="0"/>
                </a:rPr>
                <a:t>H</a:t>
              </a:r>
              <a:endParaRPr lang="en-US" sz="6600" dirty="0" smtClean="0">
                <a:latin typeface="Verdana" panose="020B0604030504040204" pitchFamily="34" charset="0"/>
              </a:endParaRPr>
            </a:p>
          </p:txBody>
        </p:sp>
        <p:sp>
          <p:nvSpPr>
            <p:cNvPr id="51" name="Line 77"/>
            <p:cNvSpPr>
              <a:spLocks noChangeShapeType="1"/>
            </p:cNvSpPr>
            <p:nvPr/>
          </p:nvSpPr>
          <p:spPr bwMode="auto">
            <a:xfrm>
              <a:off x="2342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80"/>
            <p:cNvSpPr>
              <a:spLocks noChangeShapeType="1"/>
            </p:cNvSpPr>
            <p:nvPr/>
          </p:nvSpPr>
          <p:spPr bwMode="auto">
            <a:xfrm>
              <a:off x="2102" y="3130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81"/>
            <p:cNvSpPr>
              <a:spLocks noChangeShapeType="1"/>
            </p:cNvSpPr>
            <p:nvPr/>
          </p:nvSpPr>
          <p:spPr bwMode="auto">
            <a:xfrm>
              <a:off x="1526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76"/>
          <p:cNvSpPr txBox="1">
            <a:spLocks noChangeArrowheads="1"/>
          </p:cNvSpPr>
          <p:nvPr/>
        </p:nvSpPr>
        <p:spPr bwMode="auto">
          <a:xfrm>
            <a:off x="5398770" y="5329555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  <a:endParaRPr lang="en-US" sz="6600" dirty="0" smtClean="0">
              <a:latin typeface="Verdana" panose="020B0604030504040204" pitchFamily="34" charset="0"/>
            </a:endParaRP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4132866" y="3853180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  <a:endParaRPr lang="en-US" sz="6600" dirty="0" smtClean="0">
              <a:latin typeface="Verdana" panose="020B0604030504040204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197215" y="3632835"/>
            <a:ext cx="36239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564630" y="5586095"/>
            <a:ext cx="365252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54"/>
          <p:cNvGrpSpPr/>
          <p:nvPr/>
        </p:nvGrpSpPr>
        <p:grpSpPr bwMode="auto">
          <a:xfrm>
            <a:off x="2041525" y="1649413"/>
            <a:ext cx="1338263" cy="1231901"/>
            <a:chOff x="672" y="1595"/>
            <a:chExt cx="843" cy="776"/>
          </a:xfrm>
        </p:grpSpPr>
        <p:sp>
          <p:nvSpPr>
            <p:cNvPr id="1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19" name="Group 49"/>
            <p:cNvGrpSpPr/>
            <p:nvPr/>
          </p:nvGrpSpPr>
          <p:grpSpPr bwMode="auto">
            <a:xfrm>
              <a:off x="672" y="1595"/>
              <a:ext cx="843" cy="776"/>
              <a:chOff x="672" y="1595"/>
              <a:chExt cx="843" cy="776"/>
            </a:xfrm>
          </p:grpSpPr>
          <p:sp>
            <p:nvSpPr>
              <p:cNvPr id="20" name="Text Box 50"/>
              <p:cNvSpPr txBox="1">
                <a:spLocks noChangeArrowheads="1"/>
              </p:cNvSpPr>
              <p:nvPr/>
            </p:nvSpPr>
            <p:spPr bwMode="auto">
              <a:xfrm>
                <a:off x="847" y="1595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  <a:endParaRPr lang="en-US" sz="7200" dirty="0"/>
              </a:p>
            </p:txBody>
          </p:sp>
          <p:sp>
            <p:nvSpPr>
              <p:cNvPr id="2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2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33" name="Oval 52"/>
              <p:cNvSpPr>
                <a:spLocks noChangeArrowheads="1"/>
              </p:cNvSpPr>
              <p:nvPr/>
            </p:nvSpPr>
            <p:spPr bwMode="auto">
              <a:xfrm>
                <a:off x="1027" y="222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924" y="163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64385" y="3699510"/>
            <a:ext cx="838200" cy="1247457"/>
            <a:chOff x="3810000" y="5868876"/>
            <a:chExt cx="838200" cy="1247457"/>
          </a:xfrm>
        </p:grpSpPr>
        <p:sp>
          <p:nvSpPr>
            <p:cNvPr id="24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25" name="Oval 39"/>
            <p:cNvSpPr>
              <a:spLocks noChangeArrowheads="1"/>
            </p:cNvSpPr>
            <p:nvPr/>
          </p:nvSpPr>
          <p:spPr bwMode="auto">
            <a:xfrm>
              <a:off x="4091242" y="586887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56512" y="1541145"/>
            <a:ext cx="966058" cy="1198880"/>
            <a:chOff x="6120542" y="2895600"/>
            <a:chExt cx="966058" cy="1198880"/>
          </a:xfrm>
        </p:grpSpPr>
        <p:sp>
          <p:nvSpPr>
            <p:cNvPr id="27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6120542" y="340310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155" y="1541145"/>
            <a:ext cx="880522" cy="1198880"/>
            <a:chOff x="6248400" y="2895600"/>
            <a:chExt cx="880522" cy="1198880"/>
          </a:xfrm>
        </p:grpSpPr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6900322" y="339802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1336992" y="1713231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479415" y="2163445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302192" y="297370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595052" y="170116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02969 0.003148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0.106979 -0.00111111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-0.00145833 -0.132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/>
      <p:bldP spid="57" grpId="0"/>
      <p:bldP spid="57" grpId="1"/>
      <p:bldP spid="80" grpId="0"/>
      <p:bldP spid="34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06145" y="204470"/>
            <a:ext cx="67646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vi-VN" sz="3200" b="1">
                <a:latin typeface="Times New Roman" panose="02020603050405020304" pitchFamily="18" charset="0"/>
                <a:cs typeface="Calibri" panose="020F0502020204030204" charset="0"/>
              </a:rPr>
              <a:t>Câu 2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: Hoàn thành bảng sau</a:t>
            </a:r>
            <a:endParaRPr lang="en-US" sz="3200" b="1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2" name="Picture 1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420" y="0"/>
            <a:ext cx="1719580" cy="171958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972820" y="755650"/>
          <a:ext cx="10546715" cy="547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615"/>
                <a:gridCol w="3339465"/>
                <a:gridCol w="3006090"/>
                <a:gridCol w="2836545"/>
              </a:tblGrid>
              <a:tr h="6127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electron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Lewis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6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90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5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Picture 5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3477260" y="1065530"/>
            <a:ext cx="1263650" cy="1090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-2147482614"/>
          <p:cNvGraphicFramePr/>
          <p:nvPr/>
        </p:nvGraphicFramePr>
        <p:xfrm>
          <a:off x="3324225" y="3056255"/>
          <a:ext cx="1379855" cy="88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" r:id="rId4" imgW="514350" imgH="400050" progId="ChemDraw.Document.6.0">
                  <p:embed/>
                </p:oleObj>
              </mc:Choice>
              <mc:Fallback>
                <p:oleObj name="" r:id="rId4" imgW="514350" imgH="400050" progId="ChemDraw.Document.6.0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4225" y="3056255"/>
                        <a:ext cx="1379855" cy="8832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604"/>
          <p:cNvGraphicFramePr/>
          <p:nvPr/>
        </p:nvGraphicFramePr>
        <p:xfrm>
          <a:off x="3107690" y="4076065"/>
          <a:ext cx="1596390" cy="84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" r:id="rId6" imgW="546735" imgH="400050" progId="ChemDraw.Document.6.0">
                  <p:embed/>
                </p:oleObj>
              </mc:Choice>
              <mc:Fallback>
                <p:oleObj name="" r:id="rId6" imgW="546735" imgH="400050" progId="ChemDraw.Document.6.0">
                  <p:embed/>
                  <p:pic>
                    <p:nvPicPr>
                      <p:cNvPr id="0" name="Picture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7690" y="4076065"/>
                        <a:ext cx="1596390" cy="8464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-2147482608"/>
          <p:cNvGraphicFramePr/>
          <p:nvPr/>
        </p:nvGraphicFramePr>
        <p:xfrm>
          <a:off x="3187065" y="5130800"/>
          <a:ext cx="129921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" r:id="rId8" imgW="514350" imgH="530860" progId="ChemDraw.Document.6.0">
                  <p:embed/>
                </p:oleObj>
              </mc:Choice>
              <mc:Fallback>
                <p:oleObj name="" r:id="rId8" imgW="514350" imgH="530860" progId="ChemDraw.Document.6.0">
                  <p:embed/>
                  <p:pic>
                    <p:nvPicPr>
                      <p:cNvPr id="0" name="Picture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87065" y="5130800"/>
                        <a:ext cx="1299210" cy="1016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7315" y="1168400"/>
            <a:ext cx="1610995" cy="9880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-2147482616"/>
          <p:cNvGraphicFramePr/>
          <p:nvPr/>
        </p:nvGraphicFramePr>
        <p:xfrm>
          <a:off x="6775450" y="2109470"/>
          <a:ext cx="1247775" cy="92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" r:id="rId11" imgW="653415" imgH="661035" progId="ChemDraw.Document.6.0">
                  <p:embed/>
                </p:oleObj>
              </mc:Choice>
              <mc:Fallback>
                <p:oleObj name="" r:id="rId11" imgW="653415" imgH="661035" progId="ChemDraw.Document.6.0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75450" y="2109470"/>
                        <a:ext cx="1247775" cy="923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5900" y="3022600"/>
            <a:ext cx="1457325" cy="12407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-2147482610"/>
          <p:cNvGraphicFramePr/>
          <p:nvPr/>
        </p:nvGraphicFramePr>
        <p:xfrm>
          <a:off x="6565900" y="4116070"/>
          <a:ext cx="14573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" r:id="rId14" imgW="669290" imgH="367665" progId="ChemDraw.Document.6.0">
                  <p:embed/>
                </p:oleObj>
              </mc:Choice>
              <mc:Fallback>
                <p:oleObj name="" r:id="rId14" imgW="669290" imgH="367665" progId="ChemDraw.Document.6.0">
                  <p:embed/>
                  <p:pic>
                    <p:nvPicPr>
                      <p:cNvPr id="0" name="Picture 4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65900" y="4116070"/>
                        <a:ext cx="1457325" cy="806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-2147482607"/>
          <p:cNvGraphicFramePr/>
          <p:nvPr/>
        </p:nvGraphicFramePr>
        <p:xfrm>
          <a:off x="9248775" y="512826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" r:id="rId16" imgW="677545" imgH="734695" progId="ChemDraw.Document.6.0">
                  <p:embed/>
                </p:oleObj>
              </mc:Choice>
              <mc:Fallback>
                <p:oleObj name="" r:id="rId16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48775" y="512826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-2147482619"/>
          <p:cNvGraphicFramePr/>
          <p:nvPr/>
        </p:nvGraphicFramePr>
        <p:xfrm>
          <a:off x="9621520" y="1518920"/>
          <a:ext cx="1354455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" r:id="rId18" imgW="497840" imgH="179705" progId="ChemDraw.Document.6.0">
                  <p:embed/>
                </p:oleObj>
              </mc:Choice>
              <mc:Fallback>
                <p:oleObj name="" r:id="rId18" imgW="497840" imgH="179705" progId="ChemDraw.Document.6.0">
                  <p:embed/>
                  <p:pic>
                    <p:nvPicPr>
                      <p:cNvPr id="0" name="Picture 4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21520" y="1518920"/>
                        <a:ext cx="1354455" cy="478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-2147482617"/>
          <p:cNvGraphicFramePr/>
          <p:nvPr/>
        </p:nvGraphicFramePr>
        <p:xfrm>
          <a:off x="9439275" y="2231390"/>
          <a:ext cx="1489075" cy="81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" r:id="rId20" imgW="653415" imgH="514350" progId="ChemDraw.Document.6.0">
                  <p:embed/>
                </p:oleObj>
              </mc:Choice>
              <mc:Fallback>
                <p:oleObj name="" r:id="rId20" imgW="653415" imgH="514350" progId="ChemDraw.Document.6.0">
                  <p:embed/>
                  <p:pic>
                    <p:nvPicPr>
                      <p:cNvPr id="0" name="Picture 4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439275" y="2231390"/>
                        <a:ext cx="1489075" cy="810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-2147482612"/>
          <p:cNvGraphicFramePr/>
          <p:nvPr/>
        </p:nvGraphicFramePr>
        <p:xfrm>
          <a:off x="9393555" y="3240405"/>
          <a:ext cx="1582420" cy="83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" r:id="rId22" imgW="596265" imgH="318135" progId="ChemDraw.Document.6.0">
                  <p:embed/>
                </p:oleObj>
              </mc:Choice>
              <mc:Fallback>
                <p:oleObj name="" r:id="rId22" imgW="596265" imgH="318135" progId="ChemDraw.Document.6.0">
                  <p:embed/>
                  <p:pic>
                    <p:nvPicPr>
                      <p:cNvPr id="0" name="Picture 4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393555" y="3240405"/>
                        <a:ext cx="1582420" cy="8324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-2147482609"/>
          <p:cNvGraphicFramePr/>
          <p:nvPr/>
        </p:nvGraphicFramePr>
        <p:xfrm>
          <a:off x="9297035" y="4428490"/>
          <a:ext cx="1678940" cy="42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" r:id="rId24" imgW="669290" imgH="187960" progId="ChemDraw.Document.6.0">
                  <p:embed/>
                </p:oleObj>
              </mc:Choice>
              <mc:Fallback>
                <p:oleObj name="" r:id="rId24" imgW="669290" imgH="187960" progId="ChemDraw.Document.6.0">
                  <p:embed/>
                  <p:pic>
                    <p:nvPicPr>
                      <p:cNvPr id="0" name="Picture 50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297035" y="4428490"/>
                        <a:ext cx="1678940" cy="4267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/>
          <p:nvPr/>
        </p:nvGraphicFramePr>
        <p:xfrm>
          <a:off x="3399790" y="2008505"/>
          <a:ext cx="1228090" cy="103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" r:id="rId26" imgW="514350" imgH="514350" progId="ChemDraw.Document.6.0">
                  <p:embed/>
                </p:oleObj>
              </mc:Choice>
              <mc:Fallback>
                <p:oleObj name="" r:id="rId26" imgW="514350" imgH="514350" progId="ChemDraw.Document.6.0">
                  <p:embed/>
                  <p:pic>
                    <p:nvPicPr>
                      <p:cNvPr id="0" name="Picture 52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399790" y="2008505"/>
                        <a:ext cx="1228090" cy="10344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-2147482607"/>
          <p:cNvGraphicFramePr/>
          <p:nvPr/>
        </p:nvGraphicFramePr>
        <p:xfrm>
          <a:off x="6343650" y="506857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" r:id="rId28" imgW="677545" imgH="734695" progId="ChemDraw.Document.6.0">
                  <p:embed/>
                </p:oleObj>
              </mc:Choice>
              <mc:Fallback>
                <p:oleObj name="" r:id="rId28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3650" y="506857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995" kern="0" dirty="0">
                <a:solidFill>
                  <a:srgbClr val="1D41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zh-CN" sz="5995" kern="0" dirty="0">
              <a:solidFill>
                <a:srgbClr val="1D41D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177758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3" y="1191060"/>
            <a:ext cx="165345" cy="177758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60"/>
            <a:ext cx="8879840" cy="1739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Nitrogen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chiếm khoảng 78% thể tích không khí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fontAlgn="base"/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Nhưng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điều kiện thường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  <a:endParaRPr lang="vi-VN" alt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vững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hình thành liên kết CHT của   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các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497330"/>
            <a:ext cx="498538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mục: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cho - nhận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Phân biệt các loại liên kết dựa theo độ âm điện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BT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1, 2, 3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– T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Text Box 181"/>
          <p:cNvSpPr txBox="1">
            <a:spLocks noChangeArrowheads="1"/>
          </p:cNvSpPr>
          <p:nvPr/>
        </p:nvSpPr>
        <p:spPr bwMode="auto">
          <a:xfrm>
            <a:off x="3836035" y="2878455"/>
            <a:ext cx="514159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zh-CN" sz="6000" b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MỞ ĐẦU</a:t>
            </a:r>
            <a:endParaRPr lang="en-US" altLang="zh-CN" sz="6000" b="1"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3935095"/>
            <a:ext cx="1718945" cy="1360805"/>
          </a:xfrm>
          <a:prstGeom prst="rect">
            <a:avLst/>
          </a:prstGeom>
        </p:spPr>
      </p:pic>
      <p:pic>
        <p:nvPicPr>
          <p:cNvPr id="13" name="Picture 12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745" y="746760"/>
            <a:ext cx="1718945" cy="1360805"/>
          </a:xfrm>
          <a:prstGeom prst="rect">
            <a:avLst/>
          </a:prstGeom>
        </p:spPr>
      </p:pic>
      <p:pic>
        <p:nvPicPr>
          <p:cNvPr id="15" name="Picture 14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90" y="746760"/>
            <a:ext cx="1718945" cy="136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Trong video, liên kết nào không được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 ? Vì sao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Có sự hình thành liên kết giữa những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tử nào ? Đó có phải liên kết ion không,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giải thích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10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" y="182245"/>
            <a:ext cx="11526520" cy="648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Trong video, liên kết nào không được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 ? Vì sao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Có sự hình thành liên kết giữa những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tử nào ? Đó có phải liên kết ion không,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giải thích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52195" y="1240155"/>
            <a:ext cx="104806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1: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Nguyên tử Neon không tham gia liên kết với nguyên tử khác. Vì nguyên tử neon đã đạt đến trạng thái bền có 8e ở lớp vỏ ngoài cùng.</a:t>
            </a:r>
            <a:endParaRPr lang="en-US" sz="28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2: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Trong phân tử F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, hai nguyên tử F không thể liên kết với nhau bằng liên kết ion vì để đạt cấu hình của khí hiếm gần nhất, nguyên tử F có khả năng nhận thêm 1 electron, không có khả năng cho electron để tạo ion dương.</a:t>
            </a:r>
            <a:endParaRPr lang="en-US" sz="2800" b="0" i="1">
              <a:latin typeface="Symbol" panose="05050102010706020507" charset="0"/>
              <a:cs typeface="Calibri" panose="020F0502020204030204" charset="0"/>
            </a:endParaRPr>
          </a:p>
          <a:p>
            <a:pPr indent="0"/>
            <a:r>
              <a:rPr lang="en-US" sz="2800" b="0" i="1">
                <a:latin typeface="Symbol" panose="05050102010706020507" charset="0"/>
                <a:cs typeface="Calibri" panose="020F0502020204030204" charset="0"/>
              </a:rPr>
              <a:t>Þ</a:t>
            </a:r>
            <a:r>
              <a:rPr lang="en-US" sz="2800" b="0" i="1">
                <a:latin typeface="Times New Roman" panose="02020603050405020304" pitchFamily="18" charset="0"/>
                <a:cs typeface="Calibri" panose="020F0502020204030204" charset="0"/>
              </a:rPr>
              <a:t> Trong phân tử F</a:t>
            </a:r>
            <a:r>
              <a:rPr lang="en-US" sz="2800" b="0" i="1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>
                <a:latin typeface="Times New Roman" panose="02020603050405020304" pitchFamily="18" charset="0"/>
                <a:cs typeface="Calibri" panose="020F0502020204030204" charset="0"/>
              </a:rPr>
              <a:t>, hai nguyên tử F liên kết với nhau bằng một loại liên kết “mới”, đó là liên kết cộng hóa trị.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807470" y="368908"/>
            <a:ext cx="44984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706586" y="1227549"/>
            <a:ext cx="1073912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807470" y="2497611"/>
            <a:ext cx="44984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1,2: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470" y="3719817"/>
            <a:ext cx="107391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CỘNG HÓA TRỊ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/>
        </p:nvSpPr>
        <p:spPr>
          <a:xfrm>
            <a:off x="3861435" y="3025775"/>
            <a:ext cx="7847330" cy="1430020"/>
          </a:xfrm>
        </p:spPr>
        <p:txBody>
          <a:bodyPr/>
          <a:lstStyle>
            <a:lvl1pPr marL="228600" indent="-228600" algn="l" defTabSz="9137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44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altLang="vi-VN" sz="44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0730" y="1851025"/>
            <a:ext cx="2913380" cy="2806700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8" name="Google Shape;2178;p56"/>
          <p:cNvGrpSpPr/>
          <p:nvPr/>
        </p:nvGrpSpPr>
        <p:grpSpPr>
          <a:xfrm>
            <a:off x="752475" y="1865630"/>
            <a:ext cx="2921635" cy="2792095"/>
            <a:chOff x="6039282" y="1042577"/>
            <a:chExt cx="734316" cy="731929"/>
          </a:xfrm>
        </p:grpSpPr>
        <p:sp>
          <p:nvSpPr>
            <p:cNvPr id="2179" name="Google Shape;2179;p5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F8E5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B3FC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8CF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E0A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13DB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56"/>
            <p:cNvSpPr/>
            <p:nvPr/>
          </p:nvSpPr>
          <p:spPr>
            <a:xfrm>
              <a:off x="658638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6F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5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5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9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5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5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5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1350010" y="2800985"/>
            <a:ext cx="1617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3994</Words>
  <Application>WPS Presentation</Application>
  <PresentationFormat>Widescreen</PresentationFormat>
  <Paragraphs>337</Paragraphs>
  <Slides>26</Slides>
  <Notes>15</Notes>
  <HiddenSlides>0</HiddenSlides>
  <MMClips>4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26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幼圆</vt:lpstr>
      <vt:lpstr>Calibri</vt:lpstr>
      <vt:lpstr>Symbol</vt:lpstr>
      <vt:lpstr>Microsoft YaHei</vt:lpstr>
      <vt:lpstr>Arial Unicode MS</vt:lpstr>
      <vt:lpstr>Calibri Light</vt:lpstr>
      <vt:lpstr>Verdana</vt:lpstr>
      <vt:lpstr>Tahoma</vt:lpstr>
      <vt:lpstr>仿宋_GB2312</vt:lpstr>
      <vt:lpstr>Office Theme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Hương</cp:lastModifiedBy>
  <cp:revision>131</cp:revision>
  <dcterms:created xsi:type="dcterms:W3CDTF">2022-07-11T10:18:00Z</dcterms:created>
  <dcterms:modified xsi:type="dcterms:W3CDTF">2022-07-26T10:48:52Z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5B5DE95282484BBCA05B579A50106A19</vt:lpwstr>
  </property>
  <property fmtid="{D5CDD505-2E9C-101B-9397-08002B2CF9AE}" pid="3" name="KSOProductBuildVer">
    <vt:lpwstr>1033-11.2.0.11191</vt:lpwstr>
  </property>
</Properties>
</file>