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21" r:id="rId2"/>
    <p:sldMasterId id="2147483734" r:id="rId3"/>
  </p:sldMasterIdLst>
  <p:notesMasterIdLst>
    <p:notesMasterId r:id="rId53"/>
  </p:notesMasterIdLst>
  <p:sldIdLst>
    <p:sldId id="880" r:id="rId4"/>
    <p:sldId id="881" r:id="rId5"/>
    <p:sldId id="882" r:id="rId6"/>
    <p:sldId id="883" r:id="rId7"/>
    <p:sldId id="884" r:id="rId8"/>
    <p:sldId id="6270" r:id="rId9"/>
    <p:sldId id="260" r:id="rId10"/>
    <p:sldId id="258" r:id="rId11"/>
    <p:sldId id="263" r:id="rId12"/>
    <p:sldId id="349" r:id="rId13"/>
    <p:sldId id="350" r:id="rId14"/>
    <p:sldId id="351" r:id="rId15"/>
    <p:sldId id="352" r:id="rId16"/>
    <p:sldId id="353" r:id="rId17"/>
    <p:sldId id="355" r:id="rId18"/>
    <p:sldId id="354" r:id="rId19"/>
    <p:sldId id="356" r:id="rId20"/>
    <p:sldId id="358" r:id="rId21"/>
    <p:sldId id="357" r:id="rId22"/>
    <p:sldId id="277" r:id="rId23"/>
    <p:sldId id="262" r:id="rId24"/>
    <p:sldId id="361" r:id="rId25"/>
    <p:sldId id="362" r:id="rId26"/>
    <p:sldId id="363" r:id="rId27"/>
    <p:sldId id="365" r:id="rId28"/>
    <p:sldId id="366" r:id="rId29"/>
    <p:sldId id="364" r:id="rId30"/>
    <p:sldId id="381" r:id="rId31"/>
    <p:sldId id="382" r:id="rId32"/>
    <p:sldId id="359" r:id="rId33"/>
    <p:sldId id="6276" r:id="rId34"/>
    <p:sldId id="6277" r:id="rId35"/>
    <p:sldId id="367" r:id="rId36"/>
    <p:sldId id="371" r:id="rId37"/>
    <p:sldId id="374" r:id="rId38"/>
    <p:sldId id="372" r:id="rId39"/>
    <p:sldId id="296" r:id="rId40"/>
    <p:sldId id="256" r:id="rId41"/>
    <p:sldId id="257" r:id="rId42"/>
    <p:sldId id="6271" r:id="rId43"/>
    <p:sldId id="259" r:id="rId44"/>
    <p:sldId id="6272" r:id="rId45"/>
    <p:sldId id="6273" r:id="rId46"/>
    <p:sldId id="6274" r:id="rId47"/>
    <p:sldId id="6275" r:id="rId48"/>
    <p:sldId id="264" r:id="rId49"/>
    <p:sldId id="265" r:id="rId50"/>
    <p:sldId id="266" r:id="rId51"/>
    <p:sldId id="278" r:id="rId52"/>
  </p:sldIdLst>
  <p:sldSz cx="9144000" cy="5143500" type="screen16x9"/>
  <p:notesSz cx="6858000" cy="9144000"/>
  <p:embeddedFontLst>
    <p:embeddedFont>
      <p:font typeface="Open Sans Semibold" panose="020B0706030804020204" pitchFamily="34" charset="0"/>
      <p:bold r:id="rId54"/>
      <p:boldItalic r:id="rId55"/>
    </p:embeddedFont>
    <p:embeddedFont>
      <p:font typeface="#9Slide03 Arima Madurai Black" panose="020B0604020202020204" charset="0"/>
      <p:bold r:id="rId56"/>
    </p:embeddedFont>
    <p:embeddedFont>
      <p:font typeface="Cambria Math" panose="02040503050406030204" pitchFamily="18" charset="0"/>
      <p:regular r:id="rId57"/>
    </p:embeddedFont>
    <p:embeddedFont>
      <p:font typeface="Calibri" panose="020F0502020204030204" pitchFamily="34"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Josefin Sans" panose="020B0604020202020204" charset="0"/>
      <p:regular r:id="rId66"/>
      <p:bold r:id="rId67"/>
      <p:italic r:id="rId68"/>
      <p:boldItalic r:id="rId69"/>
    </p:embeddedFont>
    <p:embeddedFont>
      <p:font typeface="Calibri Light" panose="020F0302020204030204" pitchFamily="34" charset="0"/>
      <p:regular r:id="rId70"/>
      <p: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F8129F-E7A4-4530-920B-C07976F85FF7}">
  <a:tblStyle styleId="{6EF8129F-E7A4-4530-920B-C07976F85F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72" y="-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2.fntdata"/><Relationship Id="rId7" Type="http://schemas.openxmlformats.org/officeDocument/2006/relationships/slide" Target="slides/slide4.xml"/><Relationship Id="rId7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55815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47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898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ab8d1ca927_3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ab8d1ca927_3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024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ab8d1ca927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ab8d1ca927_3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223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8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76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23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ab8d1ca927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ab8d1ca92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050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b347e33a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b347e33a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885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d1e87cec6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d1e87cec6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379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1161f6db217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1161f6db217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89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98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912475" y="2261338"/>
            <a:ext cx="53190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105600" y="1164675"/>
            <a:ext cx="2932800" cy="97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815400" y="3123913"/>
            <a:ext cx="3513300" cy="4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 name="Google Shape;30;p3"/>
          <p:cNvSpPr/>
          <p:nvPr/>
        </p:nvSpPr>
        <p:spPr>
          <a:xfrm rot="10800000">
            <a:off x="-260192"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10800000">
            <a:off x="158481" y="442998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69972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811013"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321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23202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8888"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5365175"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874550"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0800000">
            <a:off x="536517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10800000">
            <a:off x="7188788"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10800000">
            <a:off x="66212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10800000">
            <a:off x="783287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a:off x="8890913"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50">
    <p:spTree>
      <p:nvGrpSpPr>
        <p:cNvPr id="1" name="Shape 970"/>
        <p:cNvGrpSpPr/>
        <p:nvPr/>
      </p:nvGrpSpPr>
      <p:grpSpPr>
        <a:xfrm>
          <a:off x="0" y="0"/>
          <a:ext cx="0" cy="0"/>
          <a:chOff x="0" y="0"/>
          <a:chExt cx="0" cy="0"/>
        </a:xfrm>
      </p:grpSpPr>
      <p:sp>
        <p:nvSpPr>
          <p:cNvPr id="971" name="Google Shape;971;p65"/>
          <p:cNvSpPr/>
          <p:nvPr/>
        </p:nvSpPr>
        <p:spPr>
          <a:xfrm rot="10800000" flipH="1">
            <a:off x="1206036" y="4410874"/>
            <a:ext cx="3936983" cy="732774"/>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5"/>
          <p:cNvSpPr/>
          <p:nvPr/>
        </p:nvSpPr>
        <p:spPr>
          <a:xfrm flipH="1">
            <a:off x="3939637" y="98"/>
            <a:ext cx="5126677" cy="1295929"/>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5"/>
          <p:cNvSpPr/>
          <p:nvPr/>
        </p:nvSpPr>
        <p:spPr>
          <a:xfrm rot="10800000">
            <a:off x="-1374513" y="4141676"/>
            <a:ext cx="5735030" cy="100197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5"/>
          <p:cNvSpPr/>
          <p:nvPr/>
        </p:nvSpPr>
        <p:spPr>
          <a:xfrm rot="10800000" flipH="1">
            <a:off x="5013459" y="204"/>
            <a:ext cx="4130832" cy="1472837"/>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5"/>
          <p:cNvSpPr/>
          <p:nvPr/>
        </p:nvSpPr>
        <p:spPr>
          <a:xfrm rot="10800000">
            <a:off x="5628786" y="490"/>
            <a:ext cx="3515148" cy="1472658"/>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5"/>
          <p:cNvSpPr/>
          <p:nvPr/>
        </p:nvSpPr>
        <p:spPr>
          <a:xfrm rot="10800000" flipH="1">
            <a:off x="-77156" y="4263470"/>
            <a:ext cx="3937105" cy="880179"/>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5"/>
          <p:cNvSpPr/>
          <p:nvPr/>
        </p:nvSpPr>
        <p:spPr>
          <a:xfrm>
            <a:off x="1958250" y="40720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5"/>
          <p:cNvSpPr/>
          <p:nvPr/>
        </p:nvSpPr>
        <p:spPr>
          <a:xfrm>
            <a:off x="285300" y="38556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5"/>
          <p:cNvSpPr/>
          <p:nvPr/>
        </p:nvSpPr>
        <p:spPr>
          <a:xfrm>
            <a:off x="4522800" y="48927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5"/>
          <p:cNvSpPr/>
          <p:nvPr/>
        </p:nvSpPr>
        <p:spPr>
          <a:xfrm rot="10800000" flipH="1">
            <a:off x="6363775" y="11325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5"/>
          <p:cNvSpPr/>
          <p:nvPr/>
        </p:nvSpPr>
        <p:spPr>
          <a:xfrm rot="10800000" flipH="1">
            <a:off x="8271400" y="134150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5"/>
          <p:cNvSpPr/>
          <p:nvPr/>
        </p:nvSpPr>
        <p:spPr>
          <a:xfrm rot="10800000" flipH="1">
            <a:off x="4360525" y="3233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51">
    <p:spTree>
      <p:nvGrpSpPr>
        <p:cNvPr id="1" name="Shape 983"/>
        <p:cNvGrpSpPr/>
        <p:nvPr/>
      </p:nvGrpSpPr>
      <p:grpSpPr>
        <a:xfrm>
          <a:off x="0" y="0"/>
          <a:ext cx="0" cy="0"/>
          <a:chOff x="0" y="0"/>
          <a:chExt cx="0" cy="0"/>
        </a:xfrm>
      </p:grpSpPr>
      <p:sp>
        <p:nvSpPr>
          <p:cNvPr id="984" name="Google Shape;984;p66"/>
          <p:cNvSpPr/>
          <p:nvPr/>
        </p:nvSpPr>
        <p:spPr>
          <a:xfrm rot="-5400000" flipH="1">
            <a:off x="7050252" y="2575411"/>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6"/>
          <p:cNvSpPr/>
          <p:nvPr/>
        </p:nvSpPr>
        <p:spPr>
          <a:xfrm rot="-5399497">
            <a:off x="6325430" y="1701197"/>
            <a:ext cx="4515337" cy="1121168"/>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6"/>
          <p:cNvSpPr/>
          <p:nvPr/>
        </p:nvSpPr>
        <p:spPr>
          <a:xfrm rot="-5400440" flipH="1">
            <a:off x="5965428" y="1974301"/>
            <a:ext cx="5161707" cy="1194801"/>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6"/>
          <p:cNvSpPr/>
          <p:nvPr/>
        </p:nvSpPr>
        <p:spPr>
          <a:xfrm rot="-5400000">
            <a:off x="-1791843" y="1811847"/>
            <a:ext cx="5127422" cy="1543736"/>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6"/>
          <p:cNvSpPr/>
          <p:nvPr/>
        </p:nvSpPr>
        <p:spPr>
          <a:xfrm rot="-5400000">
            <a:off x="-1926425" y="1930649"/>
            <a:ext cx="5143202" cy="1290352"/>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6"/>
          <p:cNvSpPr/>
          <p:nvPr/>
        </p:nvSpPr>
        <p:spPr>
          <a:xfrm rot="-5400000" flipH="1">
            <a:off x="-1877527" y="1881640"/>
            <a:ext cx="5143337" cy="1388283"/>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6"/>
          <p:cNvSpPr/>
          <p:nvPr/>
        </p:nvSpPr>
        <p:spPr>
          <a:xfrm>
            <a:off x="1104550" y="27103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6"/>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6"/>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6"/>
          <p:cNvSpPr/>
          <p:nvPr/>
        </p:nvSpPr>
        <p:spPr>
          <a:xfrm>
            <a:off x="1169650" y="4168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6"/>
          <p:cNvSpPr/>
          <p:nvPr/>
        </p:nvSpPr>
        <p:spPr>
          <a:xfrm>
            <a:off x="152073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6"/>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6"/>
          <p:cNvSpPr/>
          <p:nvPr/>
        </p:nvSpPr>
        <p:spPr>
          <a:xfrm rot="10800000" flipH="1">
            <a:off x="7695850" y="10064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6"/>
          <p:cNvSpPr/>
          <p:nvPr/>
        </p:nvSpPr>
        <p:spPr>
          <a:xfrm rot="10800000" flipH="1">
            <a:off x="779423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52">
    <p:spTree>
      <p:nvGrpSpPr>
        <p:cNvPr id="1" name="Shape 998"/>
        <p:cNvGrpSpPr/>
        <p:nvPr/>
      </p:nvGrpSpPr>
      <p:grpSpPr>
        <a:xfrm>
          <a:off x="0" y="0"/>
          <a:ext cx="0" cy="0"/>
          <a:chOff x="0" y="0"/>
          <a:chExt cx="0" cy="0"/>
        </a:xfrm>
      </p:grpSpPr>
      <p:sp>
        <p:nvSpPr>
          <p:cNvPr id="999" name="Google Shape;999;p67"/>
          <p:cNvSpPr/>
          <p:nvPr/>
        </p:nvSpPr>
        <p:spPr>
          <a:xfrm rot="-5911893" flipH="1">
            <a:off x="-358275" y="-757650"/>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7"/>
          <p:cNvSpPr/>
          <p:nvPr/>
        </p:nvSpPr>
        <p:spPr>
          <a:xfrm rot="-515846" flipH="1">
            <a:off x="-1764995" y="-321140"/>
            <a:ext cx="4858752" cy="984749"/>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7"/>
          <p:cNvSpPr/>
          <p:nvPr/>
        </p:nvSpPr>
        <p:spPr>
          <a:xfrm flipH="1">
            <a:off x="-1788061" y="-312190"/>
            <a:ext cx="4906095"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7"/>
          <p:cNvSpPr/>
          <p:nvPr/>
        </p:nvSpPr>
        <p:spPr>
          <a:xfrm rot="4888107" flipH="1">
            <a:off x="1137128" y="4138487"/>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7"/>
          <p:cNvSpPr/>
          <p:nvPr/>
        </p:nvSpPr>
        <p:spPr>
          <a:xfrm rot="-9922098" flipH="1">
            <a:off x="-1214868" y="4347472"/>
            <a:ext cx="4858620" cy="984751"/>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7"/>
          <p:cNvSpPr/>
          <p:nvPr/>
        </p:nvSpPr>
        <p:spPr>
          <a:xfrm rot="-10346708" flipH="1">
            <a:off x="-752392" y="4478612"/>
            <a:ext cx="4905724" cy="1060054"/>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7"/>
          <p:cNvSpPr/>
          <p:nvPr/>
        </p:nvSpPr>
        <p:spPr>
          <a:xfrm rot="5400000">
            <a:off x="1196981" y="8440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7"/>
          <p:cNvSpPr/>
          <p:nvPr/>
        </p:nvSpPr>
        <p:spPr>
          <a:xfrm rot="5400000">
            <a:off x="1196219" y="4467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7"/>
          <p:cNvSpPr/>
          <p:nvPr/>
        </p:nvSpPr>
        <p:spPr>
          <a:xfrm rot="-5400000">
            <a:off x="540156" y="6913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7"/>
          <p:cNvSpPr/>
          <p:nvPr/>
        </p:nvSpPr>
        <p:spPr>
          <a:xfrm rot="5400000">
            <a:off x="540006" y="38324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53">
    <p:spTree>
      <p:nvGrpSpPr>
        <p:cNvPr id="1" name="Shape 1009"/>
        <p:cNvGrpSpPr/>
        <p:nvPr/>
      </p:nvGrpSpPr>
      <p:grpSpPr>
        <a:xfrm>
          <a:off x="0" y="0"/>
          <a:ext cx="0" cy="0"/>
          <a:chOff x="0" y="0"/>
          <a:chExt cx="0" cy="0"/>
        </a:xfrm>
      </p:grpSpPr>
      <p:sp>
        <p:nvSpPr>
          <p:cNvPr id="1010" name="Google Shape;1010;p68"/>
          <p:cNvSpPr/>
          <p:nvPr/>
        </p:nvSpPr>
        <p:spPr>
          <a:xfrm rot="10800000">
            <a:off x="3937512" y="4410874"/>
            <a:ext cx="3936983" cy="732774"/>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8"/>
          <p:cNvSpPr/>
          <p:nvPr/>
        </p:nvSpPr>
        <p:spPr>
          <a:xfrm flipH="1">
            <a:off x="3939637" y="98"/>
            <a:ext cx="5126677" cy="1295929"/>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8"/>
          <p:cNvSpPr/>
          <p:nvPr/>
        </p:nvSpPr>
        <p:spPr>
          <a:xfrm rot="10800000" flipH="1">
            <a:off x="4720014" y="4141676"/>
            <a:ext cx="5735030" cy="100197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8"/>
          <p:cNvSpPr/>
          <p:nvPr/>
        </p:nvSpPr>
        <p:spPr>
          <a:xfrm rot="10800000" flipH="1">
            <a:off x="5013459" y="204"/>
            <a:ext cx="4130832" cy="1472837"/>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8"/>
          <p:cNvSpPr/>
          <p:nvPr/>
        </p:nvSpPr>
        <p:spPr>
          <a:xfrm rot="10800000">
            <a:off x="5628786" y="490"/>
            <a:ext cx="3515148" cy="1472658"/>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8"/>
          <p:cNvSpPr/>
          <p:nvPr/>
        </p:nvSpPr>
        <p:spPr>
          <a:xfrm rot="10800000">
            <a:off x="5220582" y="4263470"/>
            <a:ext cx="3937105" cy="880179"/>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8"/>
          <p:cNvSpPr/>
          <p:nvPr/>
        </p:nvSpPr>
        <p:spPr>
          <a:xfrm rot="5400000">
            <a:off x="6527856" y="4483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8"/>
          <p:cNvSpPr/>
          <p:nvPr/>
        </p:nvSpPr>
        <p:spPr>
          <a:xfrm rot="5400000">
            <a:off x="5530219" y="945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8"/>
          <p:cNvSpPr/>
          <p:nvPr/>
        </p:nvSpPr>
        <p:spPr>
          <a:xfrm rot="-5400000">
            <a:off x="5871031" y="43306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8"/>
          <p:cNvSpPr/>
          <p:nvPr/>
        </p:nvSpPr>
        <p:spPr>
          <a:xfrm rot="5400000">
            <a:off x="4874006" y="310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52964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1456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24480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00243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858583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61081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707550" y="1922950"/>
            <a:ext cx="48600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0" name="Google Shape;90;p7"/>
          <p:cNvSpPr txBox="1">
            <a:spLocks noGrp="1"/>
          </p:cNvSpPr>
          <p:nvPr>
            <p:ph type="subTitle" idx="1"/>
          </p:nvPr>
        </p:nvSpPr>
        <p:spPr>
          <a:xfrm>
            <a:off x="707650" y="2757125"/>
            <a:ext cx="4860000" cy="49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1" name="Google Shape;91;p7"/>
          <p:cNvSpPr/>
          <p:nvPr/>
        </p:nvSpPr>
        <p:spPr>
          <a:xfrm rot="-10667561">
            <a:off x="305871" y="43963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10800000">
            <a:off x="402459" y="43035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272112" y="41591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5246676" y="48207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402451" y="39521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153051" y="43906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859751" y="47374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02841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3575050" y="204790"/>
            <a:ext cx="5111751" cy="438983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665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23918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87664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43939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383650" y="1880500"/>
            <a:ext cx="4376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2383650" y="2453200"/>
            <a:ext cx="4376700" cy="13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 name="Google Shape;110;p7"/>
          <p:cNvSpPr/>
          <p:nvPr/>
        </p:nvSpPr>
        <p:spPr>
          <a:xfrm>
            <a:off x="1520449" y="865125"/>
            <a:ext cx="820494" cy="6868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7"/>
          <p:cNvSpPr/>
          <p:nvPr/>
        </p:nvSpPr>
        <p:spPr>
          <a:xfrm>
            <a:off x="7212241" y="2113226"/>
            <a:ext cx="633317" cy="627025"/>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7"/>
          <p:cNvSpPr/>
          <p:nvPr/>
        </p:nvSpPr>
        <p:spPr>
          <a:xfrm>
            <a:off x="4015107" y="686475"/>
            <a:ext cx="956873" cy="62703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7"/>
          <p:cNvSpPr/>
          <p:nvPr/>
        </p:nvSpPr>
        <p:spPr>
          <a:xfrm rot="-757690" flipH="1">
            <a:off x="7311099" y="123373"/>
            <a:ext cx="1244014" cy="104201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7"/>
          <p:cNvSpPr/>
          <p:nvPr/>
        </p:nvSpPr>
        <p:spPr>
          <a:xfrm rot="-1256854">
            <a:off x="795995" y="2060545"/>
            <a:ext cx="633345" cy="626995"/>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7"/>
          <p:cNvSpPr/>
          <p:nvPr/>
        </p:nvSpPr>
        <p:spPr>
          <a:xfrm>
            <a:off x="997587" y="3879075"/>
            <a:ext cx="450686" cy="447071"/>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7"/>
          <p:cNvSpPr/>
          <p:nvPr/>
        </p:nvSpPr>
        <p:spPr>
          <a:xfrm>
            <a:off x="7572351" y="3781803"/>
            <a:ext cx="230195" cy="22834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7" name="Google Shape;117;p7"/>
          <p:cNvGrpSpPr/>
          <p:nvPr/>
        </p:nvGrpSpPr>
        <p:grpSpPr>
          <a:xfrm>
            <a:off x="585124" y="539994"/>
            <a:ext cx="555176" cy="572656"/>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8" name="Google Shape;128;p7"/>
          <p:cNvGrpSpPr/>
          <p:nvPr/>
        </p:nvGrpSpPr>
        <p:grpSpPr>
          <a:xfrm>
            <a:off x="6682699" y="3957044"/>
            <a:ext cx="555176" cy="572656"/>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3410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06124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757603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6310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8735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40319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77755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29654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77753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21536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30953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9605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2"/>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rot="-54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rot="5532439">
            <a:off x="6598811" y="189753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rot="5400000">
            <a:off x="7811366"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13">
    <p:spTree>
      <p:nvGrpSpPr>
        <p:cNvPr id="1" name="Shape 270"/>
        <p:cNvGrpSpPr/>
        <p:nvPr/>
      </p:nvGrpSpPr>
      <p:grpSpPr>
        <a:xfrm>
          <a:off x="0" y="0"/>
          <a:ext cx="0" cy="0"/>
          <a:chOff x="0" y="0"/>
          <a:chExt cx="0" cy="0"/>
        </a:xfrm>
      </p:grpSpPr>
      <p:sp>
        <p:nvSpPr>
          <p:cNvPr id="271" name="Google Shape;271;p17"/>
          <p:cNvSpPr txBox="1">
            <a:spLocks noGrp="1"/>
          </p:cNvSpPr>
          <p:nvPr>
            <p:ph type="title"/>
          </p:nvPr>
        </p:nvSpPr>
        <p:spPr>
          <a:xfrm>
            <a:off x="710000" y="2261338"/>
            <a:ext cx="53190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72" name="Google Shape;272;p17"/>
          <p:cNvSpPr txBox="1">
            <a:spLocks noGrp="1"/>
          </p:cNvSpPr>
          <p:nvPr>
            <p:ph type="title" idx="2" hasCustomPrompt="1"/>
          </p:nvPr>
        </p:nvSpPr>
        <p:spPr>
          <a:xfrm>
            <a:off x="710000" y="1164675"/>
            <a:ext cx="2932800" cy="978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73" name="Google Shape;273;p17"/>
          <p:cNvSpPr txBox="1">
            <a:spLocks noGrp="1"/>
          </p:cNvSpPr>
          <p:nvPr>
            <p:ph type="subTitle" idx="1"/>
          </p:nvPr>
        </p:nvSpPr>
        <p:spPr>
          <a:xfrm>
            <a:off x="710000" y="3123913"/>
            <a:ext cx="3513300" cy="43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4" name="Google Shape;274;p17"/>
          <p:cNvSpPr/>
          <p:nvPr/>
        </p:nvSpPr>
        <p:spPr>
          <a:xfrm rot="10800000">
            <a:off x="3794725" y="3526224"/>
            <a:ext cx="5269500" cy="161730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flipH="1">
            <a:off x="4079409" y="0"/>
            <a:ext cx="3848746" cy="1015396"/>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4805860" y="0"/>
            <a:ext cx="5606452" cy="138838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4898284" y="3305534"/>
            <a:ext cx="4245815" cy="1838051"/>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flipH="1">
            <a:off x="5529737" y="3305400"/>
            <a:ext cx="3614274" cy="1837882"/>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flipH="1">
            <a:off x="5295901" y="0"/>
            <a:ext cx="3848110" cy="1219360"/>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rot="5400000">
            <a:off x="7269506" y="10558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rot="5400000">
            <a:off x="5917319" y="9557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rot="-5400000">
            <a:off x="6612681" y="903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rot="5400000">
            <a:off x="5261106" y="321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rot="-5400000" flipH="1">
            <a:off x="4341681" y="47533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rot="5400000" flipH="1">
            <a:off x="5326056" y="4329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rot="-5400000" flipH="1">
            <a:off x="7106006" y="3674706"/>
            <a:ext cx="163500" cy="16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2129125" y="363275"/>
            <a:ext cx="4885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32" name="Google Shape;332;p20"/>
          <p:cNvSpPr/>
          <p:nvPr/>
        </p:nvSpPr>
        <p:spPr>
          <a:xfrm flipH="1">
            <a:off x="-141518"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rot="10800000" flipH="1">
            <a:off x="-24129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rot="-10484947">
            <a:off x="-69791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rot="10800000" flipH="1">
            <a:off x="1759263"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rot="10800000" flipH="1">
            <a:off x="869351"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rot="10800000" flipH="1">
            <a:off x="91151" y="12623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1">
  <p:cSld name="CUSTOM_43">
    <p:spTree>
      <p:nvGrpSpPr>
        <p:cNvPr id="1" name="Shape 511"/>
        <p:cNvGrpSpPr/>
        <p:nvPr/>
      </p:nvGrpSpPr>
      <p:grpSpPr>
        <a:xfrm>
          <a:off x="0" y="0"/>
          <a:ext cx="0" cy="0"/>
          <a:chOff x="0" y="0"/>
          <a:chExt cx="0" cy="0"/>
        </a:xfrm>
      </p:grpSpPr>
      <p:sp>
        <p:nvSpPr>
          <p:cNvPr id="512" name="Google Shape;512;p39"/>
          <p:cNvSpPr txBox="1">
            <a:spLocks noGrp="1"/>
          </p:cNvSpPr>
          <p:nvPr>
            <p:ph type="subTitle" idx="1"/>
          </p:nvPr>
        </p:nvSpPr>
        <p:spPr>
          <a:xfrm>
            <a:off x="1262692" y="2915250"/>
            <a:ext cx="2877600" cy="69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algn="r" rtl="0">
              <a:spcBef>
                <a:spcPts val="160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13" name="Google Shape;513;p39"/>
          <p:cNvSpPr txBox="1">
            <a:spLocks noGrp="1"/>
          </p:cNvSpPr>
          <p:nvPr>
            <p:ph type="title" hasCustomPrompt="1"/>
          </p:nvPr>
        </p:nvSpPr>
        <p:spPr>
          <a:xfrm>
            <a:off x="1262643" y="1614000"/>
            <a:ext cx="2877600" cy="12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8000"/>
              <a:buNone/>
              <a:defRPr sz="8000"/>
            </a:lvl1pPr>
            <a:lvl2pPr lvl="1" algn="r" rtl="0">
              <a:spcBef>
                <a:spcPts val="0"/>
              </a:spcBef>
              <a:spcAft>
                <a:spcPts val="0"/>
              </a:spcAft>
              <a:buSzPts val="8000"/>
              <a:buNone/>
              <a:defRPr sz="8000"/>
            </a:lvl2pPr>
            <a:lvl3pPr lvl="2" algn="r" rtl="0">
              <a:spcBef>
                <a:spcPts val="0"/>
              </a:spcBef>
              <a:spcAft>
                <a:spcPts val="0"/>
              </a:spcAft>
              <a:buSzPts val="8000"/>
              <a:buNone/>
              <a:defRPr sz="8000"/>
            </a:lvl3pPr>
            <a:lvl4pPr lvl="3" algn="r" rtl="0">
              <a:spcBef>
                <a:spcPts val="0"/>
              </a:spcBef>
              <a:spcAft>
                <a:spcPts val="0"/>
              </a:spcAft>
              <a:buSzPts val="8000"/>
              <a:buNone/>
              <a:defRPr sz="8000"/>
            </a:lvl4pPr>
            <a:lvl5pPr lvl="4" algn="r" rtl="0">
              <a:spcBef>
                <a:spcPts val="0"/>
              </a:spcBef>
              <a:spcAft>
                <a:spcPts val="0"/>
              </a:spcAft>
              <a:buSzPts val="8000"/>
              <a:buNone/>
              <a:defRPr sz="8000"/>
            </a:lvl5pPr>
            <a:lvl6pPr lvl="5" algn="r" rtl="0">
              <a:spcBef>
                <a:spcPts val="0"/>
              </a:spcBef>
              <a:spcAft>
                <a:spcPts val="0"/>
              </a:spcAft>
              <a:buSzPts val="8000"/>
              <a:buNone/>
              <a:defRPr sz="8000"/>
            </a:lvl6pPr>
            <a:lvl7pPr lvl="6" algn="r" rtl="0">
              <a:spcBef>
                <a:spcPts val="0"/>
              </a:spcBef>
              <a:spcAft>
                <a:spcPts val="0"/>
              </a:spcAft>
              <a:buSzPts val="8000"/>
              <a:buNone/>
              <a:defRPr sz="8000"/>
            </a:lvl7pPr>
            <a:lvl8pPr lvl="7" algn="r" rtl="0">
              <a:spcBef>
                <a:spcPts val="0"/>
              </a:spcBef>
              <a:spcAft>
                <a:spcPts val="0"/>
              </a:spcAft>
              <a:buSzPts val="8000"/>
              <a:buNone/>
              <a:defRPr sz="8000"/>
            </a:lvl8pPr>
            <a:lvl9pPr lvl="8" algn="r" rtl="0">
              <a:spcBef>
                <a:spcPts val="0"/>
              </a:spcBef>
              <a:spcAft>
                <a:spcPts val="0"/>
              </a:spcAft>
              <a:buSzPts val="8000"/>
              <a:buNone/>
              <a:defRPr sz="8000"/>
            </a:lvl9pPr>
          </a:lstStyle>
          <a:p>
            <a:r>
              <a:t>xx%</a:t>
            </a:r>
          </a:p>
        </p:txBody>
      </p:sp>
      <p:sp>
        <p:nvSpPr>
          <p:cNvPr id="514" name="Google Shape;514;p39"/>
          <p:cNvSpPr/>
          <p:nvPr/>
        </p:nvSpPr>
        <p:spPr>
          <a:xfrm rot="-9281215">
            <a:off x="-38626" y="4203731"/>
            <a:ext cx="2228124" cy="918929"/>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9"/>
          <p:cNvSpPr/>
          <p:nvPr/>
        </p:nvSpPr>
        <p:spPr>
          <a:xfrm rot="-9280772">
            <a:off x="-649223" y="4396562"/>
            <a:ext cx="3782980" cy="1428824"/>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9"/>
          <p:cNvSpPr/>
          <p:nvPr/>
        </p:nvSpPr>
        <p:spPr>
          <a:xfrm rot="-9281383" flipH="1">
            <a:off x="-1125488" y="3898835"/>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9"/>
          <p:cNvSpPr/>
          <p:nvPr/>
        </p:nvSpPr>
        <p:spPr>
          <a:xfrm rot="10800000" flipH="1">
            <a:off x="-874529" y="63632"/>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9"/>
          <p:cNvSpPr/>
          <p:nvPr/>
        </p:nvSpPr>
        <p:spPr>
          <a:xfrm rot="9367883">
            <a:off x="-1140979" y="-338044"/>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rot="9944222" flipH="1">
            <a:off x="-1677309" y="-294645"/>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rot="5400000">
            <a:off x="1614606" y="6706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9"/>
          <p:cNvSpPr/>
          <p:nvPr/>
        </p:nvSpPr>
        <p:spPr>
          <a:xfrm rot="5400000">
            <a:off x="1071344" y="42445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9"/>
          <p:cNvSpPr/>
          <p:nvPr/>
        </p:nvSpPr>
        <p:spPr>
          <a:xfrm rot="-5400000">
            <a:off x="957781" y="5179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9"/>
          <p:cNvSpPr/>
          <p:nvPr/>
        </p:nvSpPr>
        <p:spPr>
          <a:xfrm rot="5400000">
            <a:off x="415131" y="36097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704"/>
        <p:cNvGrpSpPr/>
        <p:nvPr/>
      </p:nvGrpSpPr>
      <p:grpSpPr>
        <a:xfrm>
          <a:off x="0" y="0"/>
          <a:ext cx="0" cy="0"/>
          <a:chOff x="0" y="0"/>
          <a:chExt cx="0" cy="0"/>
        </a:xfrm>
      </p:grpSpPr>
      <p:sp>
        <p:nvSpPr>
          <p:cNvPr id="705" name="Google Shape;705;p48"/>
          <p:cNvSpPr txBox="1">
            <a:spLocks noGrp="1"/>
          </p:cNvSpPr>
          <p:nvPr>
            <p:ph type="title"/>
          </p:nvPr>
        </p:nvSpPr>
        <p:spPr>
          <a:xfrm flipH="1">
            <a:off x="959002" y="2019725"/>
            <a:ext cx="3931200" cy="657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706" name="Google Shape;706;p48"/>
          <p:cNvSpPr txBox="1">
            <a:spLocks noGrp="1"/>
          </p:cNvSpPr>
          <p:nvPr>
            <p:ph type="subTitle" idx="1"/>
          </p:nvPr>
        </p:nvSpPr>
        <p:spPr>
          <a:xfrm flipH="1">
            <a:off x="959090" y="2565775"/>
            <a:ext cx="29988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Josefin Sans"/>
              <a:buNone/>
              <a:defRPr sz="15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7" name="Google Shape;707;p48"/>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8"/>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8"/>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8"/>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8"/>
          <p:cNvSpPr/>
          <p:nvPr/>
        </p:nvSpPr>
        <p:spPr>
          <a:xfrm rot="-10667561">
            <a:off x="305871" y="43938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8"/>
          <p:cNvSpPr/>
          <p:nvPr/>
        </p:nvSpPr>
        <p:spPr>
          <a:xfrm rot="10800000">
            <a:off x="402459" y="43010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8"/>
          <p:cNvSpPr/>
          <p:nvPr/>
        </p:nvSpPr>
        <p:spPr>
          <a:xfrm>
            <a:off x="-272112" y="41566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8"/>
          <p:cNvSpPr/>
          <p:nvPr/>
        </p:nvSpPr>
        <p:spPr>
          <a:xfrm>
            <a:off x="402451" y="39496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8"/>
          <p:cNvSpPr/>
          <p:nvPr/>
        </p:nvSpPr>
        <p:spPr>
          <a:xfrm>
            <a:off x="1153051" y="43881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8"/>
          <p:cNvSpPr/>
          <p:nvPr/>
        </p:nvSpPr>
        <p:spPr>
          <a:xfrm>
            <a:off x="2859751" y="47349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8"/>
          <p:cNvSpPr/>
          <p:nvPr/>
        </p:nvSpPr>
        <p:spPr>
          <a:xfrm>
            <a:off x="5246676" y="48182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8"/>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49">
    <p:spTree>
      <p:nvGrpSpPr>
        <p:cNvPr id="1" name="Shape 956"/>
        <p:cNvGrpSpPr/>
        <p:nvPr/>
      </p:nvGrpSpPr>
      <p:grpSpPr>
        <a:xfrm>
          <a:off x="0" y="0"/>
          <a:ext cx="0" cy="0"/>
          <a:chOff x="0" y="0"/>
          <a:chExt cx="0" cy="0"/>
        </a:xfrm>
      </p:grpSpPr>
      <p:sp>
        <p:nvSpPr>
          <p:cNvPr id="957" name="Google Shape;957;p64"/>
          <p:cNvSpPr/>
          <p:nvPr/>
        </p:nvSpPr>
        <p:spPr>
          <a:xfrm rot="10800000">
            <a:off x="2251306" y="-128"/>
            <a:ext cx="4462873" cy="1059925"/>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4"/>
          <p:cNvSpPr/>
          <p:nvPr/>
        </p:nvSpPr>
        <p:spPr>
          <a:xfrm rot="10799504" flipH="1">
            <a:off x="-6750" y="531"/>
            <a:ext cx="9154265" cy="81230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4"/>
          <p:cNvSpPr/>
          <p:nvPr/>
        </p:nvSpPr>
        <p:spPr>
          <a:xfrm rot="-10799504">
            <a:off x="236" y="485"/>
            <a:ext cx="9154265" cy="865690"/>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4"/>
          <p:cNvSpPr/>
          <p:nvPr/>
        </p:nvSpPr>
        <p:spPr>
          <a:xfrm rot="-4555973" flipH="1">
            <a:off x="4908829" y="2657012"/>
            <a:ext cx="1457076" cy="4557441"/>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4"/>
          <p:cNvSpPr/>
          <p:nvPr/>
        </p:nvSpPr>
        <p:spPr>
          <a:xfrm rot="10800000" flipH="1">
            <a:off x="1" y="4443074"/>
            <a:ext cx="9154264" cy="836745"/>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4"/>
          <p:cNvSpPr/>
          <p:nvPr/>
        </p:nvSpPr>
        <p:spPr>
          <a:xfrm rot="10800000" flipH="1">
            <a:off x="-6750" y="4366693"/>
            <a:ext cx="9161260" cy="917583"/>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4"/>
          <p:cNvSpPr/>
          <p:nvPr/>
        </p:nvSpPr>
        <p:spPr>
          <a:xfrm rot="5400000">
            <a:off x="8226781" y="42534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4"/>
          <p:cNvSpPr/>
          <p:nvPr/>
        </p:nvSpPr>
        <p:spPr>
          <a:xfrm rot="5400000">
            <a:off x="2775969" y="43758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4"/>
          <p:cNvSpPr/>
          <p:nvPr/>
        </p:nvSpPr>
        <p:spPr>
          <a:xfrm rot="-5400000">
            <a:off x="6531806" y="4154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4"/>
          <p:cNvSpPr/>
          <p:nvPr/>
        </p:nvSpPr>
        <p:spPr>
          <a:xfrm rot="5400000">
            <a:off x="420981" y="3913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4"/>
          <p:cNvSpPr/>
          <p:nvPr/>
        </p:nvSpPr>
        <p:spPr>
          <a:xfrm rot="5400000">
            <a:off x="7233206" y="816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4"/>
          <p:cNvSpPr/>
          <p:nvPr/>
        </p:nvSpPr>
        <p:spPr>
          <a:xfrm rot="5400000">
            <a:off x="5881019" y="7165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4"/>
          <p:cNvSpPr/>
          <p:nvPr/>
        </p:nvSpPr>
        <p:spPr>
          <a:xfrm rot="5400000">
            <a:off x="2521581" y="664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8" r:id="rId3"/>
    <p:sldLayoutId id="2147483659" r:id="rId4"/>
    <p:sldLayoutId id="2147483663" r:id="rId5"/>
    <p:sldLayoutId id="2147483666" r:id="rId6"/>
    <p:sldLayoutId id="2147483685" r:id="rId7"/>
    <p:sldLayoutId id="2147483694" r:id="rId8"/>
    <p:sldLayoutId id="2147483710" r:id="rId9"/>
    <p:sldLayoutId id="2147483711" r:id="rId10"/>
    <p:sldLayoutId id="2147483712" r:id="rId11"/>
    <p:sldLayoutId id="2147483713" r:id="rId12"/>
    <p:sldLayoutId id="214748371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600">
                <a:solidFill>
                  <a:schemeClr val="tx1">
                    <a:tint val="75000"/>
                  </a:schemeClr>
                </a:solidFill>
              </a:defRPr>
            </a:lvl1pPr>
          </a:lstStyle>
          <a:p>
            <a:fld id="{8E1A2381-B563-4F09-922B-CF4B20ADD68C}" type="datetimeFigureOut">
              <a:rPr lang="en-US" smtClean="0"/>
              <a:t>12/30/2024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600">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19756255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AFF1FC-8BB6-4DBB-9940-F696B5579502}" type="datetimeFigureOut">
              <a:rPr lang="en-US" smtClean="0"/>
              <a:t>12/30/2024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9612988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9.png"/><Relationship Id="rId1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8.png"/><Relationship Id="rId17" Type="http://schemas.openxmlformats.org/officeDocument/2006/relationships/slide" Target="slide5.xml"/><Relationship Id="rId2" Type="http://schemas.openxmlformats.org/officeDocument/2006/relationships/image" Target="../media/image2.jpg"/><Relationship Id="rId16"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gif"/><Relationship Id="rId15" Type="http://schemas.openxmlformats.org/officeDocument/2006/relationships/image" Target="../media/image9.png"/><Relationship Id="rId10" Type="http://schemas.openxmlformats.org/officeDocument/2006/relationships/image" Target="../media/image8.png"/><Relationship Id="rId19" Type="http://schemas.openxmlformats.org/officeDocument/2006/relationships/image" Target="../media/image11.png"/><Relationship Id="rId4" Type="http://schemas.openxmlformats.org/officeDocument/2006/relationships/slide" Target="slide6.xml"/><Relationship Id="rId9" Type="http://schemas.openxmlformats.org/officeDocument/2006/relationships/image" Target="../media/image7.png"/><Relationship Id="rId1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3.gif"/><Relationship Id="rId5" Type="http://schemas.openxmlformats.org/officeDocument/2006/relationships/image" Target="../media/image11.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bong%20bong%20xphong.FLV" TargetMode="Externa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2.png"/><Relationship Id="rId7" Type="http://schemas.openxmlformats.org/officeDocument/2006/relationships/image" Target="../media/image14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460.png"/><Relationship Id="rId10" Type="http://schemas.openxmlformats.org/officeDocument/2006/relationships/image" Target="../media/image500.png"/><Relationship Id="rId9" Type="http://schemas.openxmlformats.org/officeDocument/2006/relationships/image" Target="../media/image49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40.xml"/><Relationship Id="rId7" Type="http://schemas.openxmlformats.org/officeDocument/2006/relationships/slide" Target="slide45.xml"/><Relationship Id="rId12" Type="http://schemas.openxmlformats.org/officeDocument/2006/relationships/image" Target="../media/image47.gif"/><Relationship Id="rId2" Type="http://schemas.openxmlformats.org/officeDocument/2006/relationships/slide" Target="slide39.xml"/><Relationship Id="rId1" Type="http://schemas.openxmlformats.org/officeDocument/2006/relationships/slideLayout" Target="../slideLayouts/slideLayout26.xml"/><Relationship Id="rId6" Type="http://schemas.openxmlformats.org/officeDocument/2006/relationships/slide" Target="slide42.xml"/><Relationship Id="rId11" Type="http://schemas.openxmlformats.org/officeDocument/2006/relationships/slide" Target="slide48.xml"/><Relationship Id="rId5" Type="http://schemas.openxmlformats.org/officeDocument/2006/relationships/slide" Target="slide44.xml"/><Relationship Id="rId10" Type="http://schemas.openxmlformats.org/officeDocument/2006/relationships/slide" Target="slide47.xml"/><Relationship Id="rId4" Type="http://schemas.openxmlformats.org/officeDocument/2006/relationships/slide" Target="slide43.xml"/><Relationship Id="rId9" Type="http://schemas.openxmlformats.org/officeDocument/2006/relationships/slide" Target="slide4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slide" Target="slide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slide" Target="slide38.xml"/><Relationship Id="rId5" Type="http://schemas.openxmlformats.org/officeDocument/2006/relationships/image" Target="../media/image50.gif"/><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0.gif"/><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6.gif"/><Relationship Id="rId5" Type="http://schemas.openxmlformats.org/officeDocument/2006/relationships/image" Target="../media/image11.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2" descr="n14 zalo Nguyen Doan Thao Trang">
            <a:extLst>
              <a:ext uri="{FF2B5EF4-FFF2-40B4-BE49-F238E27FC236}">
                <a16:creationId xmlns:a16="http://schemas.microsoft.com/office/drawing/2014/main" xmlns="" id="{BEF0F9C0-F41B-EB7D-0926-F2BB18C1F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087" y="872296"/>
            <a:ext cx="5612853" cy="33350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descr="n14 zalo Nguyen Doan Thao Trang">
            <a:hlinkClick r:id="rId4" action="ppaction://hlinksldjump"/>
          </p:cNvPr>
          <p:cNvSpPr/>
          <p:nvPr/>
        </p:nvSpPr>
        <p:spPr>
          <a:xfrm>
            <a:off x="531449" y="412829"/>
            <a:ext cx="2009775" cy="4276157"/>
          </a:xfrm>
          <a:prstGeom prst="roundRect">
            <a:avLst/>
          </a:prstGeom>
          <a:solidFill>
            <a:schemeClr val="accent6">
              <a:lumMod val="40000"/>
              <a:lumOff val="60000"/>
              <a:alpha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68580" tIns="34290" rIns="68580" bIns="3429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9Slide03 Arima Madurai Black" panose="00000A00000000000000" pitchFamily="2" charset="0"/>
                <a:ea typeface="+mn-ea"/>
                <a:cs typeface="#9Slide03 Arima Madurai Black" panose="00000A00000000000000" pitchFamily="2" charset="0"/>
              </a:rPr>
              <a:t>MẢNH GHÉP </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9Slide03 Arima Madurai Black" panose="00000A00000000000000" pitchFamily="2" charset="0"/>
                <a:ea typeface="+mn-ea"/>
                <a:cs typeface="#9Slide03 Arima Madurai Black" panose="00000A00000000000000" pitchFamily="2" charset="0"/>
              </a:rPr>
              <a:t>BÍ </a:t>
            </a:r>
            <a:endParaRPr kumimoji="0" lang="en-US" sz="45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9Slide03 Arima Madurai Black" panose="00000A00000000000000" pitchFamily="2" charset="0"/>
              <a:ea typeface="+mn-ea"/>
              <a:cs typeface="#9Slide03 Arima Madurai Black" panose="00000A00000000000000" pitchFamily="2"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9Slide03 Arima Madurai Black" panose="00000A00000000000000" pitchFamily="2" charset="0"/>
                <a:ea typeface="+mn-ea"/>
                <a:cs typeface="#9Slide03 Arima Madurai Black" panose="00000A00000000000000" pitchFamily="2" charset="0"/>
              </a:rPr>
              <a:t>ẨN </a:t>
            </a:r>
            <a:endParaRPr kumimoji="0" lang="en-US" sz="45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9Slide03 Arima Madurai Black" panose="00000A00000000000000" pitchFamily="2" charset="0"/>
              <a:ea typeface="+mn-ea"/>
              <a:cs typeface="#9Slide03 Arima Madurai Black" panose="00000A00000000000000" pitchFamily="2" charset="0"/>
            </a:endParaRPr>
          </a:p>
        </p:txBody>
      </p:sp>
      <p:pic>
        <p:nvPicPr>
          <p:cNvPr id="57" name="buom" descr="n14 zalo Nguyen Doan Thao Trang">
            <a:extLst>
              <a:ext uri="{FF2B5EF4-FFF2-40B4-BE49-F238E27FC236}">
                <a16:creationId xmlns:a16="http://schemas.microsoft.com/office/drawing/2014/main" xmlns="" id="{633BA60B-A834-4BA0-9477-2FB9465B3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8197">
            <a:off x="2079729" y="4085293"/>
            <a:ext cx="1542338" cy="1250545"/>
          </a:xfrm>
          <a:prstGeom prst="rect">
            <a:avLst/>
          </a:prstGeom>
        </p:spPr>
      </p:pic>
      <p:pic>
        <p:nvPicPr>
          <p:cNvPr id="18" name="1" descr="n14 zalo Nguyen Doan Thao Trang">
            <a:extLst>
              <a:ext uri="{FF2B5EF4-FFF2-40B4-BE49-F238E27FC236}">
                <a16:creationId xmlns:a16="http://schemas.microsoft.com/office/drawing/2014/main" xmlns="" id="{ED20FA00-E6E1-4F4E-8DD9-EA4506486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537" t="32037" r="9815" b="32286"/>
          <a:stretch/>
        </p:blipFill>
        <p:spPr>
          <a:xfrm>
            <a:off x="4143448" y="269603"/>
            <a:ext cx="376238" cy="376540"/>
          </a:xfrm>
          <a:prstGeom prst="ellipse">
            <a:avLst/>
          </a:prstGeom>
        </p:spPr>
      </p:pic>
      <p:pic>
        <p:nvPicPr>
          <p:cNvPr id="29" name="2" descr="n14 zalo Nguyen Doan Thao Trang">
            <a:extLst>
              <a:ext uri="{FF2B5EF4-FFF2-40B4-BE49-F238E27FC236}">
                <a16:creationId xmlns:a16="http://schemas.microsoft.com/office/drawing/2014/main" xmlns="" id="{0F8DBA07-5444-4B7D-ACE2-658E3E07A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537" t="32037" r="9815" b="32286"/>
          <a:stretch/>
        </p:blipFill>
        <p:spPr>
          <a:xfrm>
            <a:off x="7024937" y="312291"/>
            <a:ext cx="376238" cy="376540"/>
          </a:xfrm>
          <a:prstGeom prst="ellipse">
            <a:avLst/>
          </a:prstGeom>
        </p:spPr>
      </p:pic>
      <p:pic>
        <p:nvPicPr>
          <p:cNvPr id="30" name="3" descr="n14 zalo Nguyen Doan Thao Trang">
            <a:extLst>
              <a:ext uri="{FF2B5EF4-FFF2-40B4-BE49-F238E27FC236}">
                <a16:creationId xmlns:a16="http://schemas.microsoft.com/office/drawing/2014/main" xmlns="" id="{88CDC474-7FA1-4B83-8A39-A08F9E00D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537" t="32037" r="9815" b="32286"/>
          <a:stretch/>
        </p:blipFill>
        <p:spPr>
          <a:xfrm>
            <a:off x="4143448" y="4309087"/>
            <a:ext cx="376238" cy="376540"/>
          </a:xfrm>
          <a:prstGeom prst="ellipse">
            <a:avLst/>
          </a:prstGeom>
        </p:spPr>
      </p:pic>
      <p:pic>
        <p:nvPicPr>
          <p:cNvPr id="31" name="4" descr="n14 zalo Nguyen Doan Thao Trang">
            <a:extLst>
              <a:ext uri="{FF2B5EF4-FFF2-40B4-BE49-F238E27FC236}">
                <a16:creationId xmlns:a16="http://schemas.microsoft.com/office/drawing/2014/main" xmlns="" id="{FAC3CCD0-5013-4F84-87EA-D392B4D8FF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537" t="32037" r="9815" b="32286"/>
          <a:stretch/>
        </p:blipFill>
        <p:spPr>
          <a:xfrm>
            <a:off x="7117728" y="4262042"/>
            <a:ext cx="376238" cy="376540"/>
          </a:xfrm>
          <a:prstGeom prst="ellipse">
            <a:avLst/>
          </a:prstGeom>
        </p:spPr>
      </p:pic>
      <mc:AlternateContent xmlns:mc="http://schemas.openxmlformats.org/markup-compatibility/2006">
        <mc:Choice xmlns:pslz="http://schemas.microsoft.com/office/powerpoint/2016/slidezoom" xmlns="" Requires="pslz">
          <p:graphicFrame>
            <p:nvGraphicFramePr>
              <p:cNvPr id="5" name="Slide Zoom 4" descr="n14 zalo Nguyen Doan Thao Trang">
                <a:extLst>
                  <a:ext uri="{FF2B5EF4-FFF2-40B4-BE49-F238E27FC236}">
                    <a16:creationId xmlns:a16="http://schemas.microsoft.com/office/drawing/2014/main" id="{E1E48361-BADD-4EA8-AAE5-D4FBFA7A9FB6}"/>
                  </a:ext>
                </a:extLst>
              </p:cNvPr>
              <p:cNvGraphicFramePr>
                <a:graphicFrameLocks noChangeAspect="1"/>
              </p:cNvGraphicFramePr>
              <p:nvPr>
                <p:extLst>
                  <p:ext uri="{D42A27DB-BD31-4B8C-83A1-F6EECF244321}">
                    <p14:modId xmlns:p14="http://schemas.microsoft.com/office/powerpoint/2010/main" val="465957939"/>
                  </p:ext>
                </p:extLst>
              </p:nvPr>
            </p:nvGraphicFramePr>
            <p:xfrm>
              <a:off x="2860361" y="769486"/>
              <a:ext cx="2961464" cy="1855330"/>
            </p:xfrm>
            <a:graphic>
              <a:graphicData uri="http://schemas.microsoft.com/office/powerpoint/2016/slidezoom">
                <pslz:sldZm>
                  <pslz:sldZmObj sldId="881" cId="3537210977">
                    <pslz:zmPr id="{959A35F3-440A-43DA-9CA8-95DD0F9A77D0}" imageType="cover" transitionDur="100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2961464" cy="1855330"/>
                        </a:xfrm>
                        <a:prstGeom prst="rect">
                          <a:avLst/>
                        </a:prstGeom>
                        <a:ln w="3175">
                          <a:solidFill>
                            <a:prstClr val="ltGray"/>
                          </a:solidFill>
                        </a:ln>
                      </p166:spPr>
                    </pslz:zmPr>
                  </pslz:sldZmObj>
                </pslz:sldZm>
              </a:graphicData>
            </a:graphic>
          </p:graphicFrame>
        </mc:Choice>
        <mc:Fallback>
          <p:pic>
            <p:nvPicPr>
              <p:cNvPr id="5" name="Slide Zoom 4" descr="n14 zalo Nguyen Doan Thao Trang">
                <a:hlinkClick r:id="rId8" action="ppaction://hlinksldjump"/>
                <a:extLst>
                  <a:ext uri="{FF2B5EF4-FFF2-40B4-BE49-F238E27FC236}">
                    <a16:creationId xmlns:a16="http://schemas.microsoft.com/office/drawing/2014/main" xmlns="" id="{E1E48361-BADD-4EA8-AAE5-D4FBFA7A9FB6}"/>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2860361" y="769486"/>
                <a:ext cx="2961464" cy="1855330"/>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xmlns="" Requires="pslz">
          <p:graphicFrame>
            <p:nvGraphicFramePr>
              <p:cNvPr id="8" name="Slide Zoom 7" descr="n14 zalo Nguyen Doan Thao Trang">
                <a:extLst>
                  <a:ext uri="{FF2B5EF4-FFF2-40B4-BE49-F238E27FC236}">
                    <a16:creationId xmlns:a16="http://schemas.microsoft.com/office/drawing/2014/main" id="{529C519C-0550-4754-9B0B-D0C8EEE5CE5F}"/>
                  </a:ext>
                </a:extLst>
              </p:cNvPr>
              <p:cNvGraphicFramePr>
                <a:graphicFrameLocks noChangeAspect="1"/>
              </p:cNvGraphicFramePr>
              <p:nvPr>
                <p:extLst>
                  <p:ext uri="{D42A27DB-BD31-4B8C-83A1-F6EECF244321}">
                    <p14:modId xmlns:p14="http://schemas.microsoft.com/office/powerpoint/2010/main" val="475316285"/>
                  </p:ext>
                </p:extLst>
              </p:nvPr>
            </p:nvGraphicFramePr>
            <p:xfrm>
              <a:off x="5580686" y="776417"/>
              <a:ext cx="3074084" cy="1930088"/>
            </p:xfrm>
            <a:graphic>
              <a:graphicData uri="http://schemas.microsoft.com/office/powerpoint/2016/slidezoom">
                <pslz:sldZm>
                  <pslz:sldZmObj sldId="882" cId="1137008688">
                    <pslz:zmPr id="{19F3691F-9363-4E11-A71B-8C378C122E90}"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3074084" cy="1930088"/>
                        </a:xfrm>
                        <a:prstGeom prst="rect">
                          <a:avLst/>
                        </a:prstGeom>
                        <a:ln w="3175">
                          <a:solidFill>
                            <a:prstClr val="ltGray"/>
                          </a:solidFill>
                        </a:ln>
                      </p166:spPr>
                    </pslz:zmPr>
                  </pslz:sldZmObj>
                </pslz:sldZm>
              </a:graphicData>
            </a:graphic>
          </p:graphicFrame>
        </mc:Choice>
        <mc:Fallback>
          <p:pic>
            <p:nvPicPr>
              <p:cNvPr id="8" name="Slide Zoom 7" descr="n14 zalo Nguyen Doan Thao Trang">
                <a:hlinkClick r:id="rId11" action="ppaction://hlinksldjump"/>
                <a:extLst>
                  <a:ext uri="{FF2B5EF4-FFF2-40B4-BE49-F238E27FC236}">
                    <a16:creationId xmlns:a16="http://schemas.microsoft.com/office/drawing/2014/main" xmlns="" id="{529C519C-0550-4754-9B0B-D0C8EEE5CE5F}"/>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5580686" y="776417"/>
                <a:ext cx="3074084" cy="1930088"/>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xmlns="" Requires="pslz">
          <p:graphicFrame>
            <p:nvGraphicFramePr>
              <p:cNvPr id="10" name="Slide Zoom 9" descr="n14 zalo Nguyen Doan Thao Trang">
                <a:extLst>
                  <a:ext uri="{FF2B5EF4-FFF2-40B4-BE49-F238E27FC236}">
                    <a16:creationId xmlns:a16="http://schemas.microsoft.com/office/drawing/2014/main" id="{5BC27486-1FC0-4255-86A5-713AA78FC252}"/>
                  </a:ext>
                </a:extLst>
              </p:cNvPr>
              <p:cNvGraphicFramePr>
                <a:graphicFrameLocks noChangeAspect="1"/>
              </p:cNvGraphicFramePr>
              <p:nvPr>
                <p:extLst>
                  <p:ext uri="{D42A27DB-BD31-4B8C-83A1-F6EECF244321}">
                    <p14:modId xmlns:p14="http://schemas.microsoft.com/office/powerpoint/2010/main" val="2753083870"/>
                  </p:ext>
                </p:extLst>
              </p:nvPr>
            </p:nvGraphicFramePr>
            <p:xfrm>
              <a:off x="2861179" y="2490105"/>
              <a:ext cx="2973623" cy="1781097"/>
            </p:xfrm>
            <a:graphic>
              <a:graphicData uri="http://schemas.microsoft.com/office/powerpoint/2016/slidezoom">
                <pslz:sldZm>
                  <pslz:sldZmObj sldId="883" cId="3424615784">
                    <pslz:zmPr id="{38B872B1-7688-40B1-B393-670259ED6226}"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2973623" cy="1781097"/>
                        </a:xfrm>
                        <a:prstGeom prst="rect">
                          <a:avLst/>
                        </a:prstGeom>
                        <a:ln w="3175">
                          <a:solidFill>
                            <a:prstClr val="ltGray"/>
                          </a:solidFill>
                        </a:ln>
                      </p166:spPr>
                    </pslz:zmPr>
                  </pslz:sldZmObj>
                </pslz:sldZm>
              </a:graphicData>
            </a:graphic>
          </p:graphicFrame>
        </mc:Choice>
        <mc:Fallback>
          <p:pic>
            <p:nvPicPr>
              <p:cNvPr id="10" name="Slide Zoom 9" descr="n14 zalo Nguyen Doan Thao Trang">
                <a:hlinkClick r:id="rId14" action="ppaction://hlinksldjump"/>
                <a:extLst>
                  <a:ext uri="{FF2B5EF4-FFF2-40B4-BE49-F238E27FC236}">
                    <a16:creationId xmlns:a16="http://schemas.microsoft.com/office/drawing/2014/main" xmlns="" id="{5BC27486-1FC0-4255-86A5-713AA78FC252}"/>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2861179" y="2490105"/>
                <a:ext cx="2973623" cy="1781097"/>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xmlns="" Requires="pslz">
          <p:graphicFrame>
            <p:nvGraphicFramePr>
              <p:cNvPr id="12" name="Slide Zoom 11" descr="n14 zalo Nguyen Doan Thao Trang">
                <a:extLst>
                  <a:ext uri="{FF2B5EF4-FFF2-40B4-BE49-F238E27FC236}">
                    <a16:creationId xmlns:a16="http://schemas.microsoft.com/office/drawing/2014/main" id="{3E01DFAA-E9BF-4C55-AFC7-4442C3FB0FBB}"/>
                  </a:ext>
                </a:extLst>
              </p:cNvPr>
              <p:cNvGraphicFramePr>
                <a:graphicFrameLocks noChangeAspect="1"/>
              </p:cNvGraphicFramePr>
              <p:nvPr>
                <p:extLst>
                  <p:ext uri="{D42A27DB-BD31-4B8C-83A1-F6EECF244321}">
                    <p14:modId xmlns:p14="http://schemas.microsoft.com/office/powerpoint/2010/main" val="429000744"/>
                  </p:ext>
                </p:extLst>
              </p:nvPr>
            </p:nvGraphicFramePr>
            <p:xfrm>
              <a:off x="5589317" y="2490106"/>
              <a:ext cx="3058295" cy="1781097"/>
            </p:xfrm>
            <a:graphic>
              <a:graphicData uri="http://schemas.microsoft.com/office/powerpoint/2016/slidezoom">
                <pslz:sldZm>
                  <pslz:sldZmObj sldId="884" cId="3861666643">
                    <pslz:zmPr id="{0EDE6A5B-E957-42AD-B70C-B3CD4F73827B}" imageType="cover" transitionDur="1000">
                      <p166:blipFill xmlns:p166="http://schemas.microsoft.com/office/powerpoint/2016/6/main">
                        <a:blip r:embed="rId16">
                          <a:extLst>
                            <a:ext uri="{28A0092B-C50C-407E-A947-70E740481C1C}">
                              <a14:useLocalDpi xmlns:a14="http://schemas.microsoft.com/office/drawing/2010/main" val="0"/>
                            </a:ext>
                          </a:extLst>
                        </a:blip>
                        <a:stretch>
                          <a:fillRect/>
                        </a:stretch>
                      </p166:blipFill>
                      <p166:spPr xmlns:p166="http://schemas.microsoft.com/office/powerpoint/2016/6/main">
                        <a:xfrm>
                          <a:off x="0" y="0"/>
                          <a:ext cx="3058295" cy="1781097"/>
                        </a:xfrm>
                        <a:prstGeom prst="rect">
                          <a:avLst/>
                        </a:prstGeom>
                        <a:ln w="3175">
                          <a:solidFill>
                            <a:prstClr val="ltGray"/>
                          </a:solidFill>
                        </a:ln>
                      </p166:spPr>
                    </pslz:zmPr>
                  </pslz:sldZmObj>
                </pslz:sldZm>
              </a:graphicData>
            </a:graphic>
          </p:graphicFrame>
        </mc:Choice>
        <mc:Fallback>
          <p:pic>
            <p:nvPicPr>
              <p:cNvPr id="12" name="Slide Zoom 11" descr="n14 zalo Nguyen Doan Thao Trang">
                <a:hlinkClick r:id="rId17" action="ppaction://hlinksldjump"/>
                <a:extLst>
                  <a:ext uri="{FF2B5EF4-FFF2-40B4-BE49-F238E27FC236}">
                    <a16:creationId xmlns:a16="http://schemas.microsoft.com/office/drawing/2014/main" xmlns="" id="{3E01DFAA-E9BF-4C55-AFC7-4442C3FB0FBB}"/>
                  </a:ext>
                </a:extLst>
              </p:cNvPr>
              <p:cNvPicPr>
                <a:picLocks noGrp="1" noRot="1" noChangeAspect="1" noMove="1" noResize="1" noEditPoints="1" noAdjustHandles="1" noChangeArrowheads="1" noChangeShapeType="1"/>
              </p:cNvPicPr>
              <p:nvPr/>
            </p:nvPicPr>
            <p:blipFill>
              <a:blip r:embed="rId18">
                <a:extLst>
                  <a:ext uri="{28A0092B-C50C-407E-A947-70E740481C1C}">
                    <a14:useLocalDpi xmlns:a14="http://schemas.microsoft.com/office/drawing/2010/main" val="0"/>
                  </a:ext>
                </a:extLst>
              </a:blip>
              <a:stretch>
                <a:fillRect/>
              </a:stretch>
            </p:blipFill>
            <p:spPr>
              <a:xfrm>
                <a:off x="5589317" y="2490106"/>
                <a:ext cx="3058295" cy="1781097"/>
              </a:xfrm>
              <a:prstGeom prst="rect">
                <a:avLst/>
              </a:prstGeom>
              <a:ln w="3175">
                <a:solidFill>
                  <a:prstClr val="ltGray"/>
                </a:solidFill>
              </a:ln>
            </p:spPr>
          </p:pic>
        </mc:Fallback>
      </mc:AlternateContent>
      <p:pic>
        <p:nvPicPr>
          <p:cNvPr id="4" name="Picture 3" descr="n14 zalo Nguyen Doan Thao Trang">
            <a:hlinkClick r:id="rId4" action="ppaction://hlinksldjump"/>
            <a:extLst>
              <a:ext uri="{FF2B5EF4-FFF2-40B4-BE49-F238E27FC236}">
                <a16:creationId xmlns:a16="http://schemas.microsoft.com/office/drawing/2014/main" xmlns="" id="{A1FDBEE0-F871-5332-4BD7-CDE1D02F70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29600" y="4179094"/>
            <a:ext cx="964406" cy="964406"/>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103;p81" descr="n14 zalo Nguyen Doan Thao Trang">
            <a:extLst>
              <a:ext uri="{FF2B5EF4-FFF2-40B4-BE49-F238E27FC236}">
                <a16:creationId xmlns:a16="http://schemas.microsoft.com/office/drawing/2014/main" xmlns="" id="{1EA4D93F-9AC8-7AEC-F28B-0480757E027B}"/>
              </a:ext>
            </a:extLst>
          </p:cNvPr>
          <p:cNvSpPr txBox="1">
            <a:spLocks noGrp="1"/>
          </p:cNvSpPr>
          <p:nvPr>
            <p:ph type="title"/>
          </p:nvPr>
        </p:nvSpPr>
        <p:spPr>
          <a:xfrm>
            <a:off x="2881700" y="269251"/>
            <a:ext cx="3674221" cy="359398"/>
          </a:xfrm>
          <a:prstGeom prst="rect">
            <a:avLst/>
          </a:prstGeom>
        </p:spPr>
        <p:txBody>
          <a:bodyPr spcFirstLastPara="1" wrap="square" lIns="91425" tIns="91425" rIns="91425" bIns="91425" anchor="ctr" anchorCtr="0">
            <a:noAutofit/>
          </a:bodyPr>
          <a:lstStyle/>
          <a:p>
            <a:pPr lvl="0"/>
            <a:r>
              <a:rPr lang="en-US" sz="3600" dirty="0"/>
              <a:t>1. </a:t>
            </a:r>
            <a:r>
              <a:rPr lang="en-US" sz="3600" dirty="0" err="1"/>
              <a:t>Thí</a:t>
            </a:r>
            <a:r>
              <a:rPr lang="en-US" sz="3600" dirty="0"/>
              <a:t> </a:t>
            </a:r>
            <a:r>
              <a:rPr lang="en-US" sz="3600" dirty="0" err="1"/>
              <a:t>nghiệm</a:t>
            </a:r>
            <a:endParaRPr lang="vi-VN" sz="3600" dirty="0"/>
          </a:p>
        </p:txBody>
      </p:sp>
      <p:pic>
        <p:nvPicPr>
          <p:cNvPr id="2050" name="Picture 2" descr="n14 zalo Nguyen Doan Thao Trang">
            <a:extLst>
              <a:ext uri="{FF2B5EF4-FFF2-40B4-BE49-F238E27FC236}">
                <a16:creationId xmlns:a16="http://schemas.microsoft.com/office/drawing/2014/main" xmlns="" id="{81477066-70E5-5BF9-59C1-67A71A463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97" y="1070236"/>
            <a:ext cx="3279184" cy="2230176"/>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n14 zalo Nguyen Doan Thao Trang">
            <a:extLst>
              <a:ext uri="{FF2B5EF4-FFF2-40B4-BE49-F238E27FC236}">
                <a16:creationId xmlns:a16="http://schemas.microsoft.com/office/drawing/2014/main" xmlns="" id="{37FAC67C-3DF8-114F-28B7-6D74C5082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121" y="1682115"/>
            <a:ext cx="4762500" cy="2920365"/>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1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p:tgtEl>
                                          <p:spTgt spid="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103;p81" descr="n14 zalo Nguyen Doan Thao Trang">
            <a:extLst>
              <a:ext uri="{FF2B5EF4-FFF2-40B4-BE49-F238E27FC236}">
                <a16:creationId xmlns:a16="http://schemas.microsoft.com/office/drawing/2014/main" xmlns="" id="{1EA4D93F-9AC8-7AEC-F28B-0480757E027B}"/>
              </a:ext>
            </a:extLst>
          </p:cNvPr>
          <p:cNvSpPr txBox="1">
            <a:spLocks noGrp="1"/>
          </p:cNvSpPr>
          <p:nvPr>
            <p:ph type="title"/>
          </p:nvPr>
        </p:nvSpPr>
        <p:spPr>
          <a:xfrm>
            <a:off x="2881700" y="269251"/>
            <a:ext cx="3674221" cy="359398"/>
          </a:xfrm>
          <a:prstGeom prst="rect">
            <a:avLst/>
          </a:prstGeom>
        </p:spPr>
        <p:txBody>
          <a:bodyPr spcFirstLastPara="1" wrap="square" lIns="91425" tIns="91425" rIns="91425" bIns="91425" anchor="ctr" anchorCtr="0">
            <a:noAutofit/>
          </a:bodyPr>
          <a:lstStyle/>
          <a:p>
            <a:pPr lvl="0"/>
            <a:r>
              <a:rPr lang="en-US" sz="3600" dirty="0"/>
              <a:t>1. </a:t>
            </a:r>
            <a:r>
              <a:rPr lang="en-US" sz="3600" dirty="0" err="1"/>
              <a:t>Thí</a:t>
            </a:r>
            <a:r>
              <a:rPr lang="en-US" sz="3600" dirty="0"/>
              <a:t> </a:t>
            </a:r>
            <a:r>
              <a:rPr lang="en-US" sz="3600" dirty="0" err="1"/>
              <a:t>nghiệm</a:t>
            </a:r>
            <a:endParaRPr lang="vi-VN" sz="3600" dirty="0"/>
          </a:p>
        </p:txBody>
      </p:sp>
      <p:pic>
        <p:nvPicPr>
          <p:cNvPr id="3" name="Picture 2" descr="n14 zalo Nguyen Doan Thao Trang">
            <a:extLst>
              <a:ext uri="{FF2B5EF4-FFF2-40B4-BE49-F238E27FC236}">
                <a16:creationId xmlns:a16="http://schemas.microsoft.com/office/drawing/2014/main" xmlns="" id="{06C61CF3-CAC5-FCA0-7725-389CD8DAB9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529060" y="1083809"/>
            <a:ext cx="4492829" cy="3161620"/>
          </a:xfrm>
          <a:prstGeom prst="rect">
            <a:avLst/>
          </a:prstGeom>
        </p:spPr>
      </p:pic>
      <p:cxnSp>
        <p:nvCxnSpPr>
          <p:cNvPr id="5" name="Straight Arrow Connector 4" descr="n14 zalo Nguyen Doan Thao Trang">
            <a:extLst>
              <a:ext uri="{FF2B5EF4-FFF2-40B4-BE49-F238E27FC236}">
                <a16:creationId xmlns:a16="http://schemas.microsoft.com/office/drawing/2014/main" xmlns="" id="{2D15A8F7-1A80-A8A0-21CA-5FC40A0B6693}"/>
              </a:ext>
            </a:extLst>
          </p:cNvPr>
          <p:cNvCxnSpPr>
            <a:cxnSpLocks/>
          </p:cNvCxnSpPr>
          <p:nvPr/>
        </p:nvCxnSpPr>
        <p:spPr>
          <a:xfrm>
            <a:off x="3273879" y="3086100"/>
            <a:ext cx="1748010" cy="0"/>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descr="n14 zalo Nguyen Doan Thao Trang">
            <a:extLst>
              <a:ext uri="{FF2B5EF4-FFF2-40B4-BE49-F238E27FC236}">
                <a16:creationId xmlns:a16="http://schemas.microsoft.com/office/drawing/2014/main" xmlns="" id="{78B9A4A8-91FB-07C7-B875-0BE10BA60803}"/>
              </a:ext>
            </a:extLst>
          </p:cNvPr>
          <p:cNvSpPr/>
          <p:nvPr/>
        </p:nvSpPr>
        <p:spPr>
          <a:xfrm>
            <a:off x="1738993" y="1214438"/>
            <a:ext cx="922564" cy="491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n14 zalo Nguyen Doan Thao Trang">
            <a:extLst>
              <a:ext uri="{FF2B5EF4-FFF2-40B4-BE49-F238E27FC236}">
                <a16:creationId xmlns:a16="http://schemas.microsoft.com/office/drawing/2014/main" xmlns="" id="{8825BEE7-A969-3126-836D-B2986BF67A8F}"/>
              </a:ext>
            </a:extLst>
          </p:cNvPr>
          <p:cNvSpPr/>
          <p:nvPr/>
        </p:nvSpPr>
        <p:spPr>
          <a:xfrm>
            <a:off x="674915" y="1726066"/>
            <a:ext cx="1064078" cy="11885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n14 zalo Nguyen Doan Thao Trang">
            <a:extLst>
              <a:ext uri="{FF2B5EF4-FFF2-40B4-BE49-F238E27FC236}">
                <a16:creationId xmlns:a16="http://schemas.microsoft.com/office/drawing/2014/main" xmlns="" id="{B21813B9-143F-7F3C-3F10-6958272C8C1C}"/>
              </a:ext>
            </a:extLst>
          </p:cNvPr>
          <p:cNvSpPr/>
          <p:nvPr/>
        </p:nvSpPr>
        <p:spPr>
          <a:xfrm>
            <a:off x="3957811" y="3397023"/>
            <a:ext cx="1064078" cy="11885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n14 zalo Nguyen Doan Thao Trang">
            <a:extLst>
              <a:ext uri="{FF2B5EF4-FFF2-40B4-BE49-F238E27FC236}">
                <a16:creationId xmlns:a16="http://schemas.microsoft.com/office/drawing/2014/main" xmlns="" id="{8A714BB0-85C7-FFBE-8ACA-ED8F2BC251E0}"/>
              </a:ext>
            </a:extLst>
          </p:cNvPr>
          <p:cNvSpPr/>
          <p:nvPr/>
        </p:nvSpPr>
        <p:spPr>
          <a:xfrm>
            <a:off x="3786869" y="2328862"/>
            <a:ext cx="1299481" cy="67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n14 zalo Nguyen Doan Thao Trang">
            <a:extLst>
              <a:ext uri="{FF2B5EF4-FFF2-40B4-BE49-F238E27FC236}">
                <a16:creationId xmlns:a16="http://schemas.microsoft.com/office/drawing/2014/main" xmlns="" id="{FD64A903-5E05-B624-4A57-377C5797C8AB}"/>
              </a:ext>
            </a:extLst>
          </p:cNvPr>
          <p:cNvSpPr/>
          <p:nvPr/>
        </p:nvSpPr>
        <p:spPr>
          <a:xfrm>
            <a:off x="3137128" y="1478756"/>
            <a:ext cx="1638979" cy="67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14 zalo Nguyen Doan Thao Trang">
            <a:extLst>
              <a:ext uri="{FF2B5EF4-FFF2-40B4-BE49-F238E27FC236}">
                <a16:creationId xmlns:a16="http://schemas.microsoft.com/office/drawing/2014/main" xmlns="" id="{39CF79FC-434F-C9E5-7343-A4E85149D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687" y="1932287"/>
            <a:ext cx="3169953" cy="206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64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heel(1)">
                                      <p:cBhvr>
                                        <p:cTn id="3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F929DEB2-8D76-2FE0-013B-8F54220C480E}"/>
              </a:ext>
            </a:extLst>
          </p:cNvPr>
          <p:cNvSpPr txBox="1">
            <a:spLocks/>
          </p:cNvSpPr>
          <p:nvPr/>
        </p:nvSpPr>
        <p:spPr>
          <a:xfrm>
            <a:off x="2286299" y="196740"/>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err="1"/>
              <a:t>Thí</a:t>
            </a:r>
            <a:r>
              <a:rPr lang="en-US" sz="2400" b="1" dirty="0"/>
              <a:t> </a:t>
            </a:r>
            <a:r>
              <a:rPr lang="en-US" sz="2400" b="1" dirty="0" err="1"/>
              <a:t>nghiệm</a:t>
            </a:r>
            <a:r>
              <a:rPr lang="en-US" sz="2400" b="1" dirty="0"/>
              <a:t> </a:t>
            </a:r>
            <a:r>
              <a:rPr lang="en-US" sz="2400" b="1" dirty="0" err="1"/>
              <a:t>mô</a:t>
            </a:r>
            <a:r>
              <a:rPr lang="en-US" sz="2400" b="1" dirty="0"/>
              <a:t> </a:t>
            </a:r>
            <a:r>
              <a:rPr lang="en-US" sz="2400" b="1" dirty="0" err="1"/>
              <a:t>phỏng</a:t>
            </a:r>
            <a:endParaRPr lang="vi-VN" sz="2400" b="1" dirty="0"/>
          </a:p>
        </p:txBody>
      </p:sp>
      <p:pic>
        <p:nvPicPr>
          <p:cNvPr id="17" name="4585320431967" descr="n14 zalo Nguyen Doan Thao Trang">
            <a:hlinkClick r:id="" action="ppaction://media"/>
            <a:extLst>
              <a:ext uri="{FF2B5EF4-FFF2-40B4-BE49-F238E27FC236}">
                <a16:creationId xmlns:a16="http://schemas.microsoft.com/office/drawing/2014/main" xmlns="" id="{78212DA0-0FE8-8F51-C07A-328A3249D9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319" y="689410"/>
            <a:ext cx="5989320" cy="4404360"/>
          </a:xfrm>
          <a:prstGeom prst="roundRect">
            <a:avLst/>
          </a:prstGeom>
        </p:spPr>
      </p:pic>
      <p:grpSp>
        <p:nvGrpSpPr>
          <p:cNvPr id="18" name="Google Shape;2527;p137" descr="n14 zalo Nguyen Doan Thao Trang">
            <a:extLst>
              <a:ext uri="{FF2B5EF4-FFF2-40B4-BE49-F238E27FC236}">
                <a16:creationId xmlns:a16="http://schemas.microsoft.com/office/drawing/2014/main" xmlns="" id="{D9EFA58E-9F0F-664F-A2BD-44C3F25D7F3E}"/>
              </a:ext>
            </a:extLst>
          </p:cNvPr>
          <p:cNvGrpSpPr/>
          <p:nvPr/>
        </p:nvGrpSpPr>
        <p:grpSpPr>
          <a:xfrm rot="5400000">
            <a:off x="2253465" y="1836799"/>
            <a:ext cx="10134602" cy="4007365"/>
            <a:chOff x="315675" y="1680265"/>
            <a:chExt cx="6969275" cy="2451663"/>
          </a:xfrm>
        </p:grpSpPr>
        <p:sp>
          <p:nvSpPr>
            <p:cNvPr id="19" name="Google Shape;2528;p137">
              <a:extLst>
                <a:ext uri="{FF2B5EF4-FFF2-40B4-BE49-F238E27FC236}">
                  <a16:creationId xmlns:a16="http://schemas.microsoft.com/office/drawing/2014/main" xmlns="" id="{16A4C326-35AD-66B5-1B96-1A743C4099A0}"/>
                </a:ext>
              </a:extLst>
            </p:cNvPr>
            <p:cNvSpPr/>
            <p:nvPr/>
          </p:nvSpPr>
          <p:spPr>
            <a:xfrm>
              <a:off x="315675" y="2428375"/>
              <a:ext cx="6969275" cy="836275"/>
            </a:xfrm>
            <a:custGeom>
              <a:avLst/>
              <a:gdLst/>
              <a:ahLst/>
              <a:cxnLst/>
              <a:rect l="l" t="t" r="r" b="b"/>
              <a:pathLst>
                <a:path w="278771" h="33451" fill="none" extrusionOk="0">
                  <a:moveTo>
                    <a:pt x="0" y="0"/>
                  </a:moveTo>
                  <a:cubicBezTo>
                    <a:pt x="23214" y="0"/>
                    <a:pt x="23214" y="33451"/>
                    <a:pt x="46427" y="33451"/>
                  </a:cubicBezTo>
                  <a:cubicBezTo>
                    <a:pt x="69693" y="33451"/>
                    <a:pt x="69693" y="0"/>
                    <a:pt x="92906" y="0"/>
                  </a:cubicBezTo>
                  <a:cubicBezTo>
                    <a:pt x="116120" y="0"/>
                    <a:pt x="116172" y="33451"/>
                    <a:pt x="139385" y="33451"/>
                  </a:cubicBezTo>
                  <a:cubicBezTo>
                    <a:pt x="162599" y="33451"/>
                    <a:pt x="162651" y="0"/>
                    <a:pt x="185864" y="0"/>
                  </a:cubicBezTo>
                  <a:cubicBezTo>
                    <a:pt x="209026" y="0"/>
                    <a:pt x="209130" y="33451"/>
                    <a:pt x="232291" y="33451"/>
                  </a:cubicBezTo>
                  <a:cubicBezTo>
                    <a:pt x="255505" y="33451"/>
                    <a:pt x="255557" y="0"/>
                    <a:pt x="278770" y="0"/>
                  </a:cubicBezTo>
                </a:path>
              </a:pathLst>
            </a:custGeom>
            <a:noFill/>
            <a:ln w="1538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3;p137">
              <a:extLst>
                <a:ext uri="{FF2B5EF4-FFF2-40B4-BE49-F238E27FC236}">
                  <a16:creationId xmlns:a16="http://schemas.microsoft.com/office/drawing/2014/main" xmlns="" id="{6E4233EB-749C-A7DB-0600-3E4195EE2232}"/>
                </a:ext>
              </a:extLst>
            </p:cNvPr>
            <p:cNvSpPr/>
            <p:nvPr/>
          </p:nvSpPr>
          <p:spPr>
            <a:xfrm>
              <a:off x="2414725" y="2586050"/>
              <a:ext cx="219750" cy="218475"/>
            </a:xfrm>
            <a:custGeom>
              <a:avLst/>
              <a:gdLst/>
              <a:ahLst/>
              <a:cxnLst/>
              <a:rect l="l" t="t" r="r" b="b"/>
              <a:pathLst>
                <a:path w="8790" h="8739" extrusionOk="0">
                  <a:moveTo>
                    <a:pt x="8789" y="5895"/>
                  </a:moveTo>
                  <a:lnTo>
                    <a:pt x="8789" y="1"/>
                  </a:lnTo>
                  <a:lnTo>
                    <a:pt x="0" y="87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4;p137">
              <a:extLst>
                <a:ext uri="{FF2B5EF4-FFF2-40B4-BE49-F238E27FC236}">
                  <a16:creationId xmlns:a16="http://schemas.microsoft.com/office/drawing/2014/main" xmlns="" id="{A776E4AA-C51E-1650-A83C-4FF0CB6535C5}"/>
                </a:ext>
              </a:extLst>
            </p:cNvPr>
            <p:cNvSpPr/>
            <p:nvPr/>
          </p:nvSpPr>
          <p:spPr>
            <a:xfrm>
              <a:off x="2626006" y="2586050"/>
              <a:ext cx="218450" cy="218475"/>
            </a:xfrm>
            <a:custGeom>
              <a:avLst/>
              <a:gdLst/>
              <a:ahLst/>
              <a:cxnLst/>
              <a:rect l="l" t="t" r="r" b="b"/>
              <a:pathLst>
                <a:path w="8738" h="8739" extrusionOk="0">
                  <a:moveTo>
                    <a:pt x="0" y="5895"/>
                  </a:moveTo>
                  <a:lnTo>
                    <a:pt x="0" y="1"/>
                  </a:lnTo>
                  <a:lnTo>
                    <a:pt x="8738" y="87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6;p137">
              <a:extLst>
                <a:ext uri="{FF2B5EF4-FFF2-40B4-BE49-F238E27FC236}">
                  <a16:creationId xmlns:a16="http://schemas.microsoft.com/office/drawing/2014/main" xmlns="" id="{4306BFC1-C89A-A058-BD11-4D3624F84C86}"/>
                </a:ext>
              </a:extLst>
            </p:cNvPr>
            <p:cNvSpPr/>
            <p:nvPr/>
          </p:nvSpPr>
          <p:spPr>
            <a:xfrm>
              <a:off x="1798615" y="2489937"/>
              <a:ext cx="1722619" cy="1641991"/>
            </a:xfrm>
            <a:custGeom>
              <a:avLst/>
              <a:gdLst/>
              <a:ahLst/>
              <a:cxnLst/>
              <a:rect l="l" t="t" r="r" b="b"/>
              <a:pathLst>
                <a:path w="53666" h="53718" extrusionOk="0">
                  <a:moveTo>
                    <a:pt x="51494" y="22853"/>
                  </a:moveTo>
                  <a:cubicBezTo>
                    <a:pt x="53666" y="36450"/>
                    <a:pt x="44463" y="49323"/>
                    <a:pt x="30814" y="51495"/>
                  </a:cubicBezTo>
                  <a:cubicBezTo>
                    <a:pt x="17217" y="53718"/>
                    <a:pt x="4395" y="44463"/>
                    <a:pt x="2172" y="30866"/>
                  </a:cubicBezTo>
                  <a:cubicBezTo>
                    <a:pt x="0" y="17269"/>
                    <a:pt x="9203" y="4447"/>
                    <a:pt x="22852" y="2224"/>
                  </a:cubicBezTo>
                  <a:cubicBezTo>
                    <a:pt x="36450" y="1"/>
                    <a:pt x="49271" y="9255"/>
                    <a:pt x="51494" y="228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7;p137">
              <a:extLst>
                <a:ext uri="{FF2B5EF4-FFF2-40B4-BE49-F238E27FC236}">
                  <a16:creationId xmlns:a16="http://schemas.microsoft.com/office/drawing/2014/main" xmlns="" id="{FE8530E8-B484-CD86-E54E-8E870B33C234}"/>
                </a:ext>
              </a:extLst>
            </p:cNvPr>
            <p:cNvSpPr/>
            <p:nvPr/>
          </p:nvSpPr>
          <p:spPr>
            <a:xfrm>
              <a:off x="3533413" y="2991909"/>
              <a:ext cx="219750" cy="219750"/>
            </a:xfrm>
            <a:custGeom>
              <a:avLst/>
              <a:gdLst/>
              <a:ahLst/>
              <a:cxnLst/>
              <a:rect l="l" t="t" r="r" b="b"/>
              <a:pathLst>
                <a:path w="8790" h="8790" extrusionOk="0">
                  <a:moveTo>
                    <a:pt x="8789" y="2844"/>
                  </a:moveTo>
                  <a:lnTo>
                    <a:pt x="8789" y="878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8;p137">
              <a:extLst>
                <a:ext uri="{FF2B5EF4-FFF2-40B4-BE49-F238E27FC236}">
                  <a16:creationId xmlns:a16="http://schemas.microsoft.com/office/drawing/2014/main" xmlns="" id="{0BBA345C-0501-ABB0-7603-02F340A2E73F}"/>
                </a:ext>
              </a:extLst>
            </p:cNvPr>
            <p:cNvSpPr/>
            <p:nvPr/>
          </p:nvSpPr>
          <p:spPr>
            <a:xfrm>
              <a:off x="3744693" y="2991909"/>
              <a:ext cx="219750" cy="219750"/>
            </a:xfrm>
            <a:custGeom>
              <a:avLst/>
              <a:gdLst/>
              <a:ahLst/>
              <a:cxnLst/>
              <a:rect l="l" t="t" r="r" b="b"/>
              <a:pathLst>
                <a:path w="8790" h="8790" extrusionOk="0">
                  <a:moveTo>
                    <a:pt x="0" y="2844"/>
                  </a:moveTo>
                  <a:lnTo>
                    <a:pt x="0" y="8789"/>
                  </a:lnTo>
                  <a:lnTo>
                    <a:pt x="87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40;p137">
              <a:extLst>
                <a:ext uri="{FF2B5EF4-FFF2-40B4-BE49-F238E27FC236}">
                  <a16:creationId xmlns:a16="http://schemas.microsoft.com/office/drawing/2014/main" xmlns="" id="{7DD66979-E69B-FFC2-1EF8-84E6F7EB9886}"/>
                </a:ext>
              </a:extLst>
            </p:cNvPr>
            <p:cNvSpPr/>
            <p:nvPr/>
          </p:nvSpPr>
          <p:spPr>
            <a:xfrm>
              <a:off x="2967835" y="1680265"/>
              <a:ext cx="1693874" cy="1438185"/>
            </a:xfrm>
            <a:custGeom>
              <a:avLst/>
              <a:gdLst/>
              <a:ahLst/>
              <a:cxnLst/>
              <a:rect l="l" t="t" r="r" b="b"/>
              <a:pathLst>
                <a:path w="54959" h="54907" extrusionOk="0">
                  <a:moveTo>
                    <a:pt x="33192" y="3154"/>
                  </a:moveTo>
                  <a:cubicBezTo>
                    <a:pt x="46635" y="6308"/>
                    <a:pt x="54958" y="19750"/>
                    <a:pt x="51753" y="33192"/>
                  </a:cubicBezTo>
                  <a:cubicBezTo>
                    <a:pt x="48599" y="46582"/>
                    <a:pt x="35157" y="54906"/>
                    <a:pt x="21766" y="51753"/>
                  </a:cubicBezTo>
                  <a:cubicBezTo>
                    <a:pt x="8324" y="48547"/>
                    <a:pt x="0" y="35105"/>
                    <a:pt x="3206" y="21714"/>
                  </a:cubicBezTo>
                  <a:cubicBezTo>
                    <a:pt x="6360" y="8272"/>
                    <a:pt x="19802" y="0"/>
                    <a:pt x="33192" y="315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50;p137">
              <a:extLst>
                <a:ext uri="{FF2B5EF4-FFF2-40B4-BE49-F238E27FC236}">
                  <a16:creationId xmlns:a16="http://schemas.microsoft.com/office/drawing/2014/main" xmlns="" id="{BBACBE75-6613-487F-1137-84E5F81AAC68}"/>
                </a:ext>
              </a:extLst>
            </p:cNvPr>
            <p:cNvSpPr/>
            <p:nvPr/>
          </p:nvSpPr>
          <p:spPr>
            <a:xfrm>
              <a:off x="1858370" y="2787849"/>
              <a:ext cx="1618738" cy="1250841"/>
            </a:xfrm>
            <a:custGeom>
              <a:avLst/>
              <a:gdLst/>
              <a:ahLst/>
              <a:cxnLst/>
              <a:rect l="l" t="t" r="r" b="b"/>
              <a:pathLst>
                <a:path w="43946" h="40912" extrusionOk="0">
                  <a:moveTo>
                    <a:pt x="21999" y="1"/>
                  </a:moveTo>
                  <a:cubicBezTo>
                    <a:pt x="20916" y="1"/>
                    <a:pt x="19819" y="88"/>
                    <a:pt x="18716" y="267"/>
                  </a:cubicBezTo>
                  <a:cubicBezTo>
                    <a:pt x="7549" y="2077"/>
                    <a:pt x="0" y="12572"/>
                    <a:pt x="1810" y="23739"/>
                  </a:cubicBezTo>
                  <a:cubicBezTo>
                    <a:pt x="3440" y="33752"/>
                    <a:pt x="12117" y="40912"/>
                    <a:pt x="21947" y="40912"/>
                  </a:cubicBezTo>
                  <a:cubicBezTo>
                    <a:pt x="23030" y="40912"/>
                    <a:pt x="24127" y="40825"/>
                    <a:pt x="25230" y="40645"/>
                  </a:cubicBezTo>
                  <a:cubicBezTo>
                    <a:pt x="36398" y="38836"/>
                    <a:pt x="43946" y="28341"/>
                    <a:pt x="42136" y="17173"/>
                  </a:cubicBezTo>
                  <a:cubicBezTo>
                    <a:pt x="40507" y="7161"/>
                    <a:pt x="31829" y="1"/>
                    <a:pt x="219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51;p137">
              <a:extLst>
                <a:ext uri="{FF2B5EF4-FFF2-40B4-BE49-F238E27FC236}">
                  <a16:creationId xmlns:a16="http://schemas.microsoft.com/office/drawing/2014/main" xmlns="" id="{F49D4007-D25F-7160-C8D8-8FE0A081877D}"/>
                </a:ext>
              </a:extLst>
            </p:cNvPr>
            <p:cNvSpPr/>
            <p:nvPr/>
          </p:nvSpPr>
          <p:spPr>
            <a:xfrm>
              <a:off x="3023754" y="1777763"/>
              <a:ext cx="1582036" cy="1243191"/>
            </a:xfrm>
            <a:custGeom>
              <a:avLst/>
              <a:gdLst/>
              <a:ahLst/>
              <a:cxnLst/>
              <a:rect l="l" t="t" r="r" b="b"/>
              <a:pathLst>
                <a:path w="44929" h="40908" extrusionOk="0">
                  <a:moveTo>
                    <a:pt x="22438" y="1"/>
                  </a:moveTo>
                  <a:cubicBezTo>
                    <a:pt x="13190" y="1"/>
                    <a:pt x="4799" y="6321"/>
                    <a:pt x="2585" y="15750"/>
                  </a:cubicBezTo>
                  <a:cubicBezTo>
                    <a:pt x="0" y="26711"/>
                    <a:pt x="6773" y="37723"/>
                    <a:pt x="17785" y="40360"/>
                  </a:cubicBezTo>
                  <a:cubicBezTo>
                    <a:pt x="19354" y="40730"/>
                    <a:pt x="20923" y="40907"/>
                    <a:pt x="22469" y="40907"/>
                  </a:cubicBezTo>
                  <a:cubicBezTo>
                    <a:pt x="31725" y="40907"/>
                    <a:pt x="40128" y="34552"/>
                    <a:pt x="42343" y="25160"/>
                  </a:cubicBezTo>
                  <a:cubicBezTo>
                    <a:pt x="44928" y="14148"/>
                    <a:pt x="38156" y="3135"/>
                    <a:pt x="27143" y="550"/>
                  </a:cubicBezTo>
                  <a:cubicBezTo>
                    <a:pt x="25567" y="179"/>
                    <a:pt x="23991" y="1"/>
                    <a:pt x="224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553;p137">
              <a:extLst>
                <a:ext uri="{FF2B5EF4-FFF2-40B4-BE49-F238E27FC236}">
                  <a16:creationId xmlns:a16="http://schemas.microsoft.com/office/drawing/2014/main" xmlns="" id="{BD04060B-1BFA-C3EC-D4A6-9AA2DAD318E9}"/>
                </a:ext>
              </a:extLst>
            </p:cNvPr>
            <p:cNvSpPr/>
            <p:nvPr/>
          </p:nvSpPr>
          <p:spPr>
            <a:xfrm>
              <a:off x="5581375" y="1797425"/>
              <a:ext cx="1098675" cy="1022800"/>
            </a:xfrm>
            <a:custGeom>
              <a:avLst/>
              <a:gdLst/>
              <a:ahLst/>
              <a:cxnLst/>
              <a:rect l="l" t="t" r="r" b="b"/>
              <a:pathLst>
                <a:path w="43947" h="40912" extrusionOk="0">
                  <a:moveTo>
                    <a:pt x="21948" y="0"/>
                  </a:moveTo>
                  <a:cubicBezTo>
                    <a:pt x="12118" y="0"/>
                    <a:pt x="3440" y="7161"/>
                    <a:pt x="1810" y="17173"/>
                  </a:cubicBezTo>
                  <a:cubicBezTo>
                    <a:pt x="1" y="28340"/>
                    <a:pt x="7549" y="38836"/>
                    <a:pt x="18665" y="40645"/>
                  </a:cubicBezTo>
                  <a:cubicBezTo>
                    <a:pt x="19773" y="40825"/>
                    <a:pt x="20875" y="40912"/>
                    <a:pt x="21962" y="40912"/>
                  </a:cubicBezTo>
                  <a:cubicBezTo>
                    <a:pt x="31830" y="40912"/>
                    <a:pt x="40507" y="33752"/>
                    <a:pt x="42137" y="23739"/>
                  </a:cubicBezTo>
                  <a:cubicBezTo>
                    <a:pt x="43947" y="12572"/>
                    <a:pt x="36398" y="2076"/>
                    <a:pt x="25231" y="267"/>
                  </a:cubicBezTo>
                  <a:cubicBezTo>
                    <a:pt x="24128" y="87"/>
                    <a:pt x="23031" y="0"/>
                    <a:pt x="21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descr="n14 zalo Nguyen Doan Thao Trang">
            <a:extLst>
              <a:ext uri="{FF2B5EF4-FFF2-40B4-BE49-F238E27FC236}">
                <a16:creationId xmlns:a16="http://schemas.microsoft.com/office/drawing/2014/main" xmlns="" id="{864CC975-CE11-1318-33FF-B5CA3EA8276F}"/>
              </a:ext>
            </a:extLst>
          </p:cNvPr>
          <p:cNvSpPr txBox="1"/>
          <p:nvPr/>
        </p:nvSpPr>
        <p:spPr>
          <a:xfrm>
            <a:off x="7281024" y="2935915"/>
            <a:ext cx="1756799" cy="1815882"/>
          </a:xfrm>
          <a:prstGeom prst="rect">
            <a:avLst/>
          </a:prstGeom>
          <a:noFill/>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2 </a:t>
            </a:r>
            <a:r>
              <a:rPr lang="en-US" sz="1600" dirty="0" err="1">
                <a:latin typeface="Open Sans" panose="020B0606030504020204" pitchFamily="34" charset="0"/>
                <a:ea typeface="Open Sans" panose="020B0606030504020204" pitchFamily="34" charset="0"/>
                <a:cs typeface="Open Sans" panose="020B0606030504020204" pitchFamily="34" charset="0"/>
              </a:rPr>
              <a:t>nguồn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hình</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ảnh</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trên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màn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thẳng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đứng</a:t>
            </a:r>
            <a:r>
              <a:rPr lang="en-US" sz="1600" dirty="0">
                <a:latin typeface="Open Sans" panose="020B0606030504020204" pitchFamily="34" charset="0"/>
                <a:ea typeface="Open Sans" panose="020B0606030504020204" pitchFamily="34" charset="0"/>
                <a:cs typeface="Open Sans" panose="020B0606030504020204" pitchFamily="34" charset="0"/>
              </a:rPr>
              <a:t> ta </a:t>
            </a:r>
            <a:r>
              <a:rPr lang="en-US" sz="1600" dirty="0" err="1">
                <a:latin typeface="Open Sans" panose="020B0606030504020204" pitchFamily="34" charset="0"/>
                <a:ea typeface="Open Sans" panose="020B0606030504020204" pitchFamily="34" charset="0"/>
                <a:cs typeface="Open Sans" panose="020B0606030504020204" pitchFamily="34" charset="0"/>
              </a:rPr>
              <a:t>thấy</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ảnh</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của</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các</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gợn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sóng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là</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các</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đường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sáng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và</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tối</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ổn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định</a:t>
            </a:r>
            <a:r>
              <a:rPr lang="en-US" sz="1600" dirty="0">
                <a:latin typeface="Open Sans" panose="020B0606030504020204" pitchFamily="34" charset="0"/>
                <a:ea typeface="Open Sans" panose="020B0606030504020204" pitchFamily="34" charset="0"/>
                <a:cs typeface="Open Sans" panose="020B0606030504020204" pitchFamily="34" charset="0"/>
              </a:rPr>
              <a:t>. </a:t>
            </a:r>
          </a:p>
        </p:txBody>
      </p:sp>
      <p:sp>
        <p:nvSpPr>
          <p:cNvPr id="48" name="TextBox 47" descr="n14 zalo Nguyen Doan Thao Trang">
            <a:extLst>
              <a:ext uri="{FF2B5EF4-FFF2-40B4-BE49-F238E27FC236}">
                <a16:creationId xmlns:a16="http://schemas.microsoft.com/office/drawing/2014/main" xmlns="" id="{BD190DFF-5A69-6BC4-AD43-CEC72F92D89D}"/>
              </a:ext>
            </a:extLst>
          </p:cNvPr>
          <p:cNvSpPr txBox="1"/>
          <p:nvPr/>
        </p:nvSpPr>
        <p:spPr>
          <a:xfrm>
            <a:off x="5754677" y="1207848"/>
            <a:ext cx="1580522" cy="2062103"/>
          </a:xfrm>
          <a:prstGeom prst="rect">
            <a:avLst/>
          </a:prstGeom>
          <a:noFill/>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1 </a:t>
            </a:r>
            <a:r>
              <a:rPr lang="en-US" sz="1600" dirty="0" err="1">
                <a:latin typeface="Open Sans" panose="020B0606030504020204" pitchFamily="34" charset="0"/>
                <a:ea typeface="Open Sans" panose="020B0606030504020204" pitchFamily="34" charset="0"/>
                <a:cs typeface="Open Sans" panose="020B0606030504020204" pitchFamily="34" charset="0"/>
              </a:rPr>
              <a:t>nguồn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hình</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ảnh</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cho</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thấy</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có</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các</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hình</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tròn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sáng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tối</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đồng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tâm</a:t>
            </a:r>
            <a:r>
              <a:rPr lang="en-US" sz="1600" dirty="0">
                <a:latin typeface="Open Sans" panose="020B0606030504020204" pitchFamily="34" charset="0"/>
                <a:ea typeface="Open Sans" panose="020B0606030504020204" pitchFamily="34" charset="0"/>
                <a:cs typeface="Open Sans" panose="020B0606030504020204" pitchFamily="34" charset="0"/>
              </a:rPr>
              <a:t> xen </a:t>
            </a:r>
            <a:r>
              <a:rPr lang="en-US" sz="1600" dirty="0" err="1">
                <a:latin typeface="Open Sans" panose="020B0606030504020204" pitchFamily="34" charset="0"/>
                <a:ea typeface="Open Sans" panose="020B0606030504020204" pitchFamily="34" charset="0"/>
                <a:cs typeface="Open Sans" panose="020B0606030504020204" pitchFamily="34" charset="0"/>
              </a:rPr>
              <a:t>kẽ</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lan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truyền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từ</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tâm</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dao</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động</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ra</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xa</a:t>
            </a:r>
            <a:r>
              <a:rPr lang="en-US" sz="1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76462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066"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7"/>
                </p:tgtEl>
              </p:cMediaNode>
            </p:video>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7"/>
                                        </p:tgtEl>
                                      </p:cBhvr>
                                    </p:cmd>
                                  </p:childTnLst>
                                </p:cTn>
                              </p:par>
                            </p:childTnLst>
                          </p:cTn>
                        </p:par>
                      </p:childTnLst>
                    </p:cTn>
                  </p:par>
                </p:childTnLst>
              </p:cTn>
              <p:nextCondLst>
                <p:cond evt="onClick" delay="0">
                  <p:tgtEl>
                    <p:spTgt spid="17"/>
                  </p:tgtEl>
                </p:cond>
              </p:nextCondLst>
            </p:seq>
          </p:childTnLst>
        </p:cTn>
      </p:par>
    </p:tnLst>
    <p:bldLst>
      <p:bldP spid="46"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n14 zalo Nguyen Doan Thao Trang">
            <a:extLst>
              <a:ext uri="{FF2B5EF4-FFF2-40B4-BE49-F238E27FC236}">
                <a16:creationId xmlns:a16="http://schemas.microsoft.com/office/drawing/2014/main" xmlns="" id="{F76B7399-6F21-89FF-EB5D-E3E6BF033C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027" t="1766" r="2728" b="1955"/>
          <a:stretch/>
        </p:blipFill>
        <p:spPr>
          <a:xfrm>
            <a:off x="783578" y="1100817"/>
            <a:ext cx="2693195" cy="3217303"/>
          </a:xfrm>
          <a:prstGeom prst="rect">
            <a:avLst/>
          </a:prstGeom>
        </p:spPr>
      </p:pic>
      <p:sp>
        <p:nvSpPr>
          <p:cNvPr id="18" name="TextBox 17" descr="n14 zalo Nguyen Doan Thao Trang">
            <a:extLst>
              <a:ext uri="{FF2B5EF4-FFF2-40B4-BE49-F238E27FC236}">
                <a16:creationId xmlns:a16="http://schemas.microsoft.com/office/drawing/2014/main" xmlns="" id="{B456E006-EC06-3AAC-FEE4-A655508F395F}"/>
              </a:ext>
            </a:extLst>
          </p:cNvPr>
          <p:cNvSpPr txBox="1"/>
          <p:nvPr/>
        </p:nvSpPr>
        <p:spPr>
          <a:xfrm>
            <a:off x="575544" y="4318121"/>
            <a:ext cx="3109261" cy="646331"/>
          </a:xfrm>
          <a:prstGeom prst="rect">
            <a:avLst/>
          </a:prstGeom>
          <a:noFill/>
        </p:spPr>
        <p:txBody>
          <a:bodyPr wrap="square">
            <a:spAutoFit/>
          </a:bodyPr>
          <a:lstStyle/>
          <a:p>
            <a:pPr algn="ctr"/>
            <a:r>
              <a:rPr lang="en-US" sz="1800" b="1" i="1" dirty="0" err="1">
                <a:latin typeface="Open Sans" panose="020B0606030504020204" pitchFamily="34" charset="0"/>
                <a:ea typeface="Open Sans" panose="020B0606030504020204" pitchFamily="34" charset="0"/>
                <a:cs typeface="Open Sans" panose="020B0606030504020204" pitchFamily="34" charset="0"/>
              </a:rPr>
              <a:t>Hình</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ảnh</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biểu</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diễn</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sóng</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trong</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thí</a:t>
            </a:r>
            <a:r>
              <a:rPr lang="en-US" sz="1800" b="1" i="1" dirty="0">
                <a:latin typeface="Open Sans" panose="020B0606030504020204" pitchFamily="34" charset="0"/>
                <a:ea typeface="Open Sans" panose="020B0606030504020204" pitchFamily="34" charset="0"/>
                <a:cs typeface="Open Sans" panose="020B0606030504020204" pitchFamily="34" charset="0"/>
              </a:rPr>
              <a:t> </a:t>
            </a:r>
            <a:r>
              <a:rPr lang="en-US" sz="1800" b="1" i="1" dirty="0" err="1">
                <a:latin typeface="Open Sans" panose="020B0606030504020204" pitchFamily="34" charset="0"/>
                <a:ea typeface="Open Sans" panose="020B0606030504020204" pitchFamily="34" charset="0"/>
                <a:cs typeface="Open Sans" panose="020B0606030504020204" pitchFamily="34" charset="0"/>
              </a:rPr>
              <a:t>nghiệm</a:t>
            </a:r>
            <a:endParaRPr lang="en-US" sz="1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50;p76" descr="n14 zalo Nguyen Doan Thao Trang">
            <a:extLst>
              <a:ext uri="{FF2B5EF4-FFF2-40B4-BE49-F238E27FC236}">
                <a16:creationId xmlns:a16="http://schemas.microsoft.com/office/drawing/2014/main" xmlns="" id="{E75DEE25-C196-DD07-F01D-4889861E79C4}"/>
              </a:ext>
            </a:extLst>
          </p:cNvPr>
          <p:cNvSpPr txBox="1">
            <a:spLocks/>
          </p:cNvSpPr>
          <p:nvPr/>
        </p:nvSpPr>
        <p:spPr>
          <a:xfrm>
            <a:off x="3727761" y="482218"/>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PHIẾU HỌC TẬP SỐ 1</a:t>
            </a:r>
            <a:endParaRPr lang="vi-VN" sz="2400" b="1" dirty="0"/>
          </a:p>
        </p:txBody>
      </p:sp>
      <p:sp>
        <p:nvSpPr>
          <p:cNvPr id="20" name="Rectangle: Rounded Corners 19" descr="n14 zalo Nguyen Doan Thao Trang">
            <a:extLst>
              <a:ext uri="{FF2B5EF4-FFF2-40B4-BE49-F238E27FC236}">
                <a16:creationId xmlns:a16="http://schemas.microsoft.com/office/drawing/2014/main" xmlns="" id="{034C589C-C18D-D51E-4009-996EDD28D937}"/>
              </a:ext>
            </a:extLst>
          </p:cNvPr>
          <p:cNvSpPr/>
          <p:nvPr/>
        </p:nvSpPr>
        <p:spPr>
          <a:xfrm>
            <a:off x="3971302" y="1100818"/>
            <a:ext cx="4389120" cy="3576900"/>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descr="n14 zalo Nguyen Doan Thao Trang">
            <a:extLst>
              <a:ext uri="{FF2B5EF4-FFF2-40B4-BE49-F238E27FC236}">
                <a16:creationId xmlns:a16="http://schemas.microsoft.com/office/drawing/2014/main" xmlns="" id="{D8535440-58D0-94A0-34DF-99C9930BF619}"/>
              </a:ext>
            </a:extLst>
          </p:cNvPr>
          <p:cNvSpPr txBox="1"/>
          <p:nvPr/>
        </p:nvSpPr>
        <p:spPr>
          <a:xfrm>
            <a:off x="4080744" y="1288674"/>
            <a:ext cx="4171716" cy="1061829"/>
          </a:xfrm>
          <a:prstGeom prst="rect">
            <a:avLst/>
          </a:prstGeom>
          <a:noFill/>
        </p:spPr>
        <p:txBody>
          <a:bodyPr wrap="square">
            <a:spAutoFit/>
          </a:bodyPr>
          <a:lstStyle/>
          <a:p>
            <a:pPr algn="just"/>
            <a:r>
              <a:rPr lang="en-US" sz="2100" b="1" dirty="0" err="1">
                <a:latin typeface="Open Sans" panose="020B0606030504020204" pitchFamily="34" charset="0"/>
                <a:ea typeface="Open Sans" panose="020B0606030504020204" pitchFamily="34" charset="0"/>
                <a:cs typeface="Open Sans" panose="020B0606030504020204" pitchFamily="34" charset="0"/>
              </a:rPr>
              <a:t>Câu</a:t>
            </a:r>
            <a:r>
              <a:rPr lang="en-US" sz="2100" b="1" dirty="0">
                <a:latin typeface="Open Sans" panose="020B0606030504020204" pitchFamily="34" charset="0"/>
                <a:ea typeface="Open Sans" panose="020B0606030504020204" pitchFamily="34" charset="0"/>
                <a:cs typeface="Open Sans" panose="020B0606030504020204" pitchFamily="34" charset="0"/>
              </a:rPr>
              <a:t> 1: </a:t>
            </a:r>
            <a:r>
              <a:rPr lang="en-US" sz="2100" dirty="0" err="1">
                <a:latin typeface="Open Sans" panose="020B0606030504020204" pitchFamily="34" charset="0"/>
                <a:ea typeface="Open Sans" panose="020B0606030504020204" pitchFamily="34" charset="0"/>
                <a:cs typeface="Open Sans" panose="020B0606030504020204" pitchFamily="34" charset="0"/>
              </a:rPr>
              <a:t>Điểm</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dao</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động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cùng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pha</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và</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ngược</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pha</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với</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nguồn</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có</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đặc</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điểm</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gì</a:t>
            </a:r>
            <a:r>
              <a:rPr lang="en-US" sz="2100" dirty="0">
                <a:latin typeface="Open Sans" panose="020B0606030504020204" pitchFamily="34" charset="0"/>
                <a:ea typeface="Open Sans" panose="020B0606030504020204" pitchFamily="34" charset="0"/>
                <a:cs typeface="Open Sans" panose="020B0606030504020204" pitchFamily="34" charset="0"/>
              </a:rPr>
              <a:t>?</a:t>
            </a:r>
          </a:p>
        </p:txBody>
      </p:sp>
      <p:sp>
        <p:nvSpPr>
          <p:cNvPr id="22" name="TextBox 21" descr="n14 zalo Nguyen Doan Thao Trang">
            <a:extLst>
              <a:ext uri="{FF2B5EF4-FFF2-40B4-BE49-F238E27FC236}">
                <a16:creationId xmlns:a16="http://schemas.microsoft.com/office/drawing/2014/main" xmlns="" id="{9E6CBD01-DA55-9E51-C55B-FE832198ABF1}"/>
              </a:ext>
            </a:extLst>
          </p:cNvPr>
          <p:cNvSpPr txBox="1"/>
          <p:nvPr/>
        </p:nvSpPr>
        <p:spPr>
          <a:xfrm>
            <a:off x="4080744" y="2426304"/>
            <a:ext cx="4171716" cy="1061829"/>
          </a:xfrm>
          <a:prstGeom prst="rect">
            <a:avLst/>
          </a:prstGeom>
          <a:noFill/>
        </p:spPr>
        <p:txBody>
          <a:bodyPr wrap="square">
            <a:spAutoFit/>
          </a:bodyPr>
          <a:lstStyle/>
          <a:p>
            <a:pPr algn="just"/>
            <a:r>
              <a:rPr lang="en-US" sz="2100" b="1" dirty="0" err="1">
                <a:latin typeface="Open Sans" panose="020B0606030504020204" pitchFamily="34" charset="0"/>
                <a:ea typeface="Open Sans" panose="020B0606030504020204" pitchFamily="34" charset="0"/>
                <a:cs typeface="Open Sans" panose="020B0606030504020204" pitchFamily="34" charset="0"/>
              </a:rPr>
              <a:t>Câu</a:t>
            </a:r>
            <a:r>
              <a:rPr lang="en-US" sz="2100" b="1" dirty="0">
                <a:latin typeface="Open Sans" panose="020B0606030504020204" pitchFamily="34" charset="0"/>
                <a:ea typeface="Open Sans" panose="020B0606030504020204" pitchFamily="34" charset="0"/>
                <a:cs typeface="Open Sans" panose="020B0606030504020204" pitchFamily="34" charset="0"/>
              </a:rPr>
              <a:t> 2: </a:t>
            </a:r>
            <a:r>
              <a:rPr lang="en-US" sz="2100" dirty="0" err="1">
                <a:latin typeface="Open Sans" panose="020B0606030504020204" pitchFamily="34" charset="0"/>
                <a:ea typeface="Open Sans" panose="020B0606030504020204" pitchFamily="34" charset="0"/>
                <a:cs typeface="Open Sans" panose="020B0606030504020204" pitchFamily="34" charset="0"/>
              </a:rPr>
              <a:t>Tại</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sao</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trong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thí</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nghiệm</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có</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những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điểm</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đứng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yên</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và</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những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điểm</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dao</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động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rất</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mạnh</a:t>
            </a:r>
            <a:r>
              <a:rPr lang="en-US" sz="2100" dirty="0">
                <a:latin typeface="Open Sans" panose="020B0606030504020204" pitchFamily="34" charset="0"/>
                <a:ea typeface="Open Sans" panose="020B0606030504020204" pitchFamily="34" charset="0"/>
                <a:cs typeface="Open Sans" panose="020B0606030504020204" pitchFamily="34" charset="0"/>
              </a:rPr>
              <a:t> </a:t>
            </a:r>
          </a:p>
        </p:txBody>
      </p:sp>
      <p:sp>
        <p:nvSpPr>
          <p:cNvPr id="23" name="TextBox 22" descr="n14 zalo Nguyen Doan Thao Trang">
            <a:extLst>
              <a:ext uri="{FF2B5EF4-FFF2-40B4-BE49-F238E27FC236}">
                <a16:creationId xmlns:a16="http://schemas.microsoft.com/office/drawing/2014/main" xmlns="" id="{ACD817F1-2AA2-ACD4-22F8-63CB28F5AD25}"/>
              </a:ext>
            </a:extLst>
          </p:cNvPr>
          <p:cNvSpPr txBox="1"/>
          <p:nvPr/>
        </p:nvSpPr>
        <p:spPr>
          <a:xfrm>
            <a:off x="4080744" y="3698344"/>
            <a:ext cx="4171716" cy="738664"/>
          </a:xfrm>
          <a:prstGeom prst="rect">
            <a:avLst/>
          </a:prstGeom>
          <a:noFill/>
        </p:spPr>
        <p:txBody>
          <a:bodyPr wrap="square">
            <a:spAutoFit/>
          </a:bodyPr>
          <a:lstStyle/>
          <a:p>
            <a:pPr algn="just"/>
            <a:r>
              <a:rPr lang="en-US" sz="2100" b="1" dirty="0" err="1">
                <a:latin typeface="Open Sans" panose="020B0606030504020204" pitchFamily="34" charset="0"/>
                <a:ea typeface="Open Sans" panose="020B0606030504020204" pitchFamily="34" charset="0"/>
                <a:cs typeface="Open Sans" panose="020B0606030504020204" pitchFamily="34" charset="0"/>
              </a:rPr>
              <a:t>Câu</a:t>
            </a:r>
            <a:r>
              <a:rPr lang="en-US" sz="2100" b="1" dirty="0">
                <a:latin typeface="Open Sans" panose="020B0606030504020204" pitchFamily="34" charset="0"/>
                <a:ea typeface="Open Sans" panose="020B0606030504020204" pitchFamily="34" charset="0"/>
                <a:cs typeface="Open Sans" panose="020B0606030504020204" pitchFamily="34" charset="0"/>
              </a:rPr>
              <a:t> 3: </a:t>
            </a:r>
            <a:r>
              <a:rPr lang="en-US" sz="2100" dirty="0" err="1">
                <a:latin typeface="Open Sans" panose="020B0606030504020204" pitchFamily="34" charset="0"/>
                <a:ea typeface="Open Sans" panose="020B0606030504020204" pitchFamily="34" charset="0"/>
                <a:cs typeface="Open Sans" panose="020B0606030504020204" pitchFamily="34" charset="0"/>
              </a:rPr>
              <a:t>Hiện</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tượng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giao</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thoa</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sóng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là</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gì</a:t>
            </a:r>
            <a:r>
              <a:rPr lang="en-US" sz="2100" dirty="0">
                <a:latin typeface="Open Sans" panose="020B0606030504020204" pitchFamily="34" charset="0"/>
                <a:ea typeface="Open Sans" panose="020B0606030504020204" pitchFamily="34" charset="0"/>
                <a:cs typeface="Open Sans" panose="020B0606030504020204" pitchFamily="34" charset="0"/>
              </a:rPr>
              <a:t>?</a:t>
            </a:r>
          </a:p>
        </p:txBody>
      </p:sp>
      <p:sp>
        <p:nvSpPr>
          <p:cNvPr id="24" name="Google Shape;1103;p81" descr="n14 zalo Nguyen Doan Thao Trang">
            <a:extLst>
              <a:ext uri="{FF2B5EF4-FFF2-40B4-BE49-F238E27FC236}">
                <a16:creationId xmlns:a16="http://schemas.microsoft.com/office/drawing/2014/main" xmlns="" id="{3E5AE275-08F8-7671-7E29-13DCB85FB39D}"/>
              </a:ext>
            </a:extLst>
          </p:cNvPr>
          <p:cNvSpPr txBox="1">
            <a:spLocks noGrp="1"/>
          </p:cNvSpPr>
          <p:nvPr>
            <p:ph type="title"/>
          </p:nvPr>
        </p:nvSpPr>
        <p:spPr>
          <a:xfrm>
            <a:off x="382670" y="189253"/>
            <a:ext cx="3674221" cy="359398"/>
          </a:xfrm>
          <a:prstGeom prst="rect">
            <a:avLst/>
          </a:prstGeom>
        </p:spPr>
        <p:txBody>
          <a:bodyPr spcFirstLastPara="1" wrap="square" lIns="91425" tIns="91425" rIns="91425" bIns="91425" anchor="ctr" anchorCtr="0">
            <a:noAutofit/>
          </a:bodyPr>
          <a:lstStyle/>
          <a:p>
            <a:pPr lvl="0"/>
            <a:r>
              <a:rPr lang="en-US" sz="3600" dirty="0"/>
              <a:t>2. </a:t>
            </a:r>
            <a:r>
              <a:rPr lang="en-US" sz="3600" dirty="0" err="1"/>
              <a:t>Giải</a:t>
            </a:r>
            <a:r>
              <a:rPr lang="en-US" sz="3600" dirty="0"/>
              <a:t> </a:t>
            </a:r>
            <a:r>
              <a:rPr lang="en-US" sz="3600" dirty="0" err="1"/>
              <a:t>thích</a:t>
            </a:r>
            <a:endParaRPr lang="vi-VN" sz="3600" dirty="0"/>
          </a:p>
        </p:txBody>
      </p:sp>
    </p:spTree>
    <p:extLst>
      <p:ext uri="{BB962C8B-B14F-4D97-AF65-F5344CB8AC3E}">
        <p14:creationId xmlns:p14="http://schemas.microsoft.com/office/powerpoint/2010/main" val="11698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p:tgtEl>
                                          <p:spTgt spid="2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40868" y="299338"/>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1</a:t>
            </a:r>
            <a:endParaRPr lang="vi-VN" sz="2400" b="1" dirty="0"/>
          </a:p>
        </p:txBody>
      </p:sp>
      <p:sp>
        <p:nvSpPr>
          <p:cNvPr id="16" name="Rectangle: Rounded Corners 15" descr="n14 zalo Nguyen Doan Thao Trang">
            <a:extLst>
              <a:ext uri="{FF2B5EF4-FFF2-40B4-BE49-F238E27FC236}">
                <a16:creationId xmlns:a16="http://schemas.microsoft.com/office/drawing/2014/main" xmlns="" id="{4F3679C3-A8D5-5FFF-66A3-5AECC32465C3}"/>
              </a:ext>
            </a:extLst>
          </p:cNvPr>
          <p:cNvSpPr/>
          <p:nvPr/>
        </p:nvSpPr>
        <p:spPr>
          <a:xfrm>
            <a:off x="646351" y="1130035"/>
            <a:ext cx="3365739" cy="3595807"/>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descr="n14 zalo Nguyen Doan Thao Trang">
                <a:extLst>
                  <a:ext uri="{FF2B5EF4-FFF2-40B4-BE49-F238E27FC236}">
                    <a16:creationId xmlns:a16="http://schemas.microsoft.com/office/drawing/2014/main" xmlns="" id="{55A0AD63-2CBA-5897-ADFE-E1BB97C8E71A}"/>
                  </a:ext>
                </a:extLst>
              </p:cNvPr>
              <p:cNvSpPr txBox="1"/>
              <p:nvPr/>
            </p:nvSpPr>
            <p:spPr>
              <a:xfrm>
                <a:off x="646351" y="1121137"/>
                <a:ext cx="3306758" cy="3604705"/>
              </a:xfrm>
              <a:prstGeom prst="rect">
                <a:avLst/>
              </a:prstGeom>
              <a:noFill/>
            </p:spPr>
            <p:txBody>
              <a:bodyPr wrap="square">
                <a:spAutoFit/>
              </a:bodyPr>
              <a:lstStyle/>
              <a:p>
                <a:pPr algn="ctr">
                  <a:spcBef>
                    <a:spcPts val="600"/>
                  </a:spcBef>
                  <a:spcAft>
                    <a:spcPts val="600"/>
                  </a:spcAft>
                </a:pPr>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1</a:t>
                </a:r>
              </a:p>
              <a:p>
                <a:pPr marL="342900" indent="-342900" algn="just">
                  <a:spcBef>
                    <a:spcPts val="600"/>
                  </a:spcBef>
                  <a:spcAft>
                    <a:spcPts val="600"/>
                  </a:spcAft>
                  <a:buFont typeface="Wingdings" panose="05000000000000000000" pitchFamily="2" charset="2"/>
                  <a:buChar char="Ø"/>
                </a:pPr>
                <a:r>
                  <a:rPr lang="vi-VN" sz="2000" dirty="0">
                    <a:latin typeface="Open Sans" panose="020B0606030504020204" pitchFamily="34" charset="0"/>
                    <a:ea typeface="Open Sans" panose="020B0606030504020204" pitchFamily="34" charset="0"/>
                    <a:cs typeface="Open Sans" panose="020B0606030504020204" pitchFamily="34" charset="0"/>
                  </a:rPr>
                  <a:t>Những điểm nào cách nguồn một khoảng bằng </a:t>
                </a:r>
                <a:r>
                  <a:rPr lang="en-US" sz="2000" dirty="0">
                    <a:latin typeface="Open Sans" panose="020B0606030504020204" pitchFamily="34" charset="0"/>
                    <a:ea typeface="Open Sans" panose="020B0606030504020204" pitchFamily="34" charset="0"/>
                    <a:cs typeface="Open Sans" panose="020B0606030504020204" pitchFamily="34" charset="0"/>
                  </a:rPr>
                  <a:t>k</a:t>
                </a:r>
                <a14:m>
                  <m:oMath xmlns:m="http://schemas.openxmlformats.org/officeDocument/2006/math">
                    <m:r>
                      <a:rPr lang="en-US" sz="2000" i="1" kern="100" smtClean="0">
                        <a:effectLst/>
                        <a:latin typeface="Cambria Math" panose="02040503050406030204" pitchFamily="18" charset="0"/>
                        <a:ea typeface="Calibri" panose="020F0502020204030204" pitchFamily="34" charset="0"/>
                        <a:cs typeface="Times New Roman" panose="02020603050405020304" pitchFamily="18" charset="0"/>
                      </a:rPr>
                      <m:t>𝜆</m:t>
                    </m:r>
                  </m:oMath>
                </a14:m>
                <a:r>
                  <a:rPr lang="en-US" sz="2000" kern="100"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thì dao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động đồng pha với nguồn</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just">
                  <a:spcBef>
                    <a:spcPts val="600"/>
                  </a:spcBef>
                  <a:spcAft>
                    <a:spcPts val="600"/>
                  </a:spcAft>
                  <a:buFont typeface="Wingdings" panose="05000000000000000000" pitchFamily="2" charset="2"/>
                  <a:buChar char="Ø"/>
                </a:pPr>
                <a:r>
                  <a:rPr lang="en-US" sz="2000" dirty="0">
                    <a:latin typeface="Open Sans" panose="020B0606030504020204" pitchFamily="34" charset="0"/>
                    <a:ea typeface="Open Sans" panose="020B0606030504020204" pitchFamily="34" charset="0"/>
                    <a:cs typeface="Open Sans" panose="020B0606030504020204" pitchFamily="34" charset="0"/>
                  </a:rPr>
                  <a:t>N</a:t>
                </a:r>
                <a:r>
                  <a:rPr lang="vi-VN" sz="2000" dirty="0">
                    <a:latin typeface="Open Sans" panose="020B0606030504020204" pitchFamily="34" charset="0"/>
                    <a:ea typeface="Open Sans" panose="020B0606030504020204" pitchFamily="34" charset="0"/>
                    <a:cs typeface="Open Sans" panose="020B0606030504020204" pitchFamily="34" charset="0"/>
                  </a:rPr>
                  <a:t>hững điểm nào cách nguồn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một khoảng </a:t>
                </a:r>
                <a14:m>
                  <m:oMath xmlns:m="http://schemas.openxmlformats.org/officeDocument/2006/math">
                    <m:r>
                      <a:rPr lang="en-US" sz="200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smtClean="0">
                        <a:effectLst/>
                        <a:latin typeface="Cambria Math" panose="02040503050406030204" pitchFamily="18" charset="0"/>
                        <a:ea typeface="Calibri" panose="020F0502020204030204" pitchFamily="34" charset="0"/>
                        <a:cs typeface="Times New Roman" panose="02020603050405020304" pitchFamily="18" charset="0"/>
                      </a:rPr>
                      <m:t>𝑘</m:t>
                    </m:r>
                    <m:r>
                      <a:rPr lang="en-US" sz="200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𝜆</m:t>
                    </m:r>
                  </m:oMath>
                </a14:m>
                <a:r>
                  <a:rPr lang="en-US" sz="2000" kern="100"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thì dao động ngược pha với với nguồn.</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7" name="TextBox 16" descr="n14 zalo Nguyen Doan Thao Trang">
                <a:extLst>
                  <a:ext uri="{FF2B5EF4-FFF2-40B4-BE49-F238E27FC236}">
                    <a16:creationId xmlns:a16="http://schemas.microsoft.com/office/drawing/2014/main" id="{55A0AD63-2CBA-5897-ADFE-E1BB97C8E71A}"/>
                  </a:ext>
                </a:extLst>
              </p:cNvPr>
              <p:cNvSpPr txBox="1">
                <a:spLocks noRot="1" noChangeAspect="1" noMove="1" noResize="1" noEditPoints="1" noAdjustHandles="1" noChangeArrowheads="1" noChangeShapeType="1" noTextEdit="1"/>
              </p:cNvSpPr>
              <p:nvPr/>
            </p:nvSpPr>
            <p:spPr>
              <a:xfrm>
                <a:off x="646351" y="1121137"/>
                <a:ext cx="3306758" cy="3604705"/>
              </a:xfrm>
              <a:prstGeom prst="rect">
                <a:avLst/>
              </a:prstGeom>
              <a:blipFill>
                <a:blip r:embed="rId2"/>
                <a:stretch>
                  <a:fillRect l="-1661" t="-1015" r="-2030" b="-2200"/>
                </a:stretch>
              </a:blipFill>
            </p:spPr>
            <p:txBody>
              <a:bodyPr/>
              <a:lstStyle/>
              <a:p>
                <a:r>
                  <a:rPr lang="en-US">
                    <a:noFill/>
                  </a:rPr>
                  <a:t> </a:t>
                </a:r>
              </a:p>
            </p:txBody>
          </p:sp>
        </mc:Fallback>
      </mc:AlternateContent>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4373217" y="1121137"/>
            <a:ext cx="4323685" cy="3595806"/>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descr="n14 zalo Nguyen Doan Thao Trang">
            <a:extLst>
              <a:ext uri="{FF2B5EF4-FFF2-40B4-BE49-F238E27FC236}">
                <a16:creationId xmlns:a16="http://schemas.microsoft.com/office/drawing/2014/main" xmlns="" id="{46A6AD1B-573B-3A18-25D3-81C83A6178BA}"/>
              </a:ext>
            </a:extLst>
          </p:cNvPr>
          <p:cNvSpPr txBox="1"/>
          <p:nvPr/>
        </p:nvSpPr>
        <p:spPr>
          <a:xfrm>
            <a:off x="4492488" y="1085180"/>
            <a:ext cx="4126726" cy="3631763"/>
          </a:xfrm>
          <a:prstGeom prst="rect">
            <a:avLst/>
          </a:prstGeom>
          <a:noFill/>
        </p:spPr>
        <p:txBody>
          <a:bodyPr wrap="square">
            <a:spAutoFit/>
          </a:bodyPr>
          <a:lstStyle/>
          <a:p>
            <a:pPr algn="ctr">
              <a:spcBef>
                <a:spcPts val="600"/>
              </a:spcBef>
              <a:spcAft>
                <a:spcPts val="600"/>
              </a:spcAft>
            </a:pPr>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2</a:t>
            </a:r>
          </a:p>
          <a:p>
            <a:pPr algn="just">
              <a:spcBef>
                <a:spcPts val="600"/>
              </a:spcBef>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H</a:t>
            </a:r>
            <a:r>
              <a:rPr lang="vi-VN" sz="2000" dirty="0">
                <a:latin typeface="Open Sans" panose="020B0606030504020204" pitchFamily="34" charset="0"/>
                <a:ea typeface="Open Sans" panose="020B0606030504020204" pitchFamily="34" charset="0"/>
                <a:cs typeface="Open Sans" panose="020B0606030504020204" pitchFamily="34" charset="0"/>
              </a:rPr>
              <a:t>ai nguồn sóng giống hệt nhau</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dao động theo phương vuông góc với mặt nước.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spcBef>
                <a:spcPts val="600"/>
              </a:spcBef>
              <a:spcAft>
                <a:spcPts val="600"/>
              </a:spcAft>
              <a:buFont typeface="Wingdings" panose="05000000000000000000" pitchFamily="2" charset="2"/>
              <a:buChar char="Ø"/>
            </a:pPr>
            <a:r>
              <a:rPr lang="en-US" sz="2000" dirty="0" err="1">
                <a:latin typeface="Open Sans" panose="020B0606030504020204" pitchFamily="34" charset="0"/>
                <a:ea typeface="Open Sans" panose="020B0606030504020204" pitchFamily="34" charset="0"/>
                <a:cs typeface="Open Sans" panose="020B0606030504020204" pitchFamily="34" charset="0"/>
              </a:rPr>
              <a:t>Những</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điểm</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đứng</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yên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do hai sóng gặp nhau ở</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đó dao động ngược pha, triệt tiêu nhau.</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spcBef>
                <a:spcPts val="600"/>
              </a:spcBef>
              <a:spcAft>
                <a:spcPts val="600"/>
              </a:spcAft>
              <a:buFont typeface="Wingdings" panose="05000000000000000000" pitchFamily="2" charset="2"/>
              <a:buChar char="Ø"/>
            </a:pPr>
            <a:r>
              <a:rPr lang="en-US" sz="2000" dirty="0">
                <a:latin typeface="Open Sans" panose="020B0606030504020204" pitchFamily="34" charset="0"/>
                <a:ea typeface="Open Sans" panose="020B0606030504020204" pitchFamily="34" charset="0"/>
                <a:cs typeface="Open Sans" panose="020B0606030504020204" pitchFamily="34" charset="0"/>
              </a:rPr>
              <a:t>N</a:t>
            </a:r>
            <a:r>
              <a:rPr lang="vi-VN" sz="2000" dirty="0">
                <a:latin typeface="Open Sans" panose="020B0606030504020204" pitchFamily="34" charset="0"/>
                <a:ea typeface="Open Sans" panose="020B0606030504020204" pitchFamily="34" charset="0"/>
                <a:cs typeface="Open Sans" panose="020B0606030504020204" pitchFamily="34" charset="0"/>
              </a:rPr>
              <a:t>hững điểm dao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động rất mạnh do hai sóng ở đó dao động đồng pha.</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693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additive="base">
                                        <p:cTn id="2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 calcmode="lin" valueType="num">
                                      <p:cBhvr additive="base">
                                        <p:cTn id="26"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 calcmode="lin" valueType="num">
                                      <p:cBhvr additive="base">
                                        <p:cTn id="32"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 calcmode="lin" valueType="num">
                                      <p:cBhvr additive="base">
                                        <p:cTn id="3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xEl>
                                              <p:pRg st="1" end="1"/>
                                            </p:txEl>
                                          </p:spTgt>
                                        </p:tgtEl>
                                        <p:attrNameLst>
                                          <p:attrName>style.visibility</p:attrName>
                                        </p:attrNameLst>
                                      </p:cBhvr>
                                      <p:to>
                                        <p:strVal val="visible"/>
                                      </p:to>
                                    </p:set>
                                    <p:anim calcmode="lin" valueType="num">
                                      <p:cBhvr additive="base">
                                        <p:cTn id="44"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9">
                                            <p:txEl>
                                              <p:pRg st="2" end="2"/>
                                            </p:txEl>
                                          </p:spTgt>
                                        </p:tgtEl>
                                        <p:attrNameLst>
                                          <p:attrName>style.visibility</p:attrName>
                                        </p:attrNameLst>
                                      </p:cBhvr>
                                      <p:to>
                                        <p:strVal val="visible"/>
                                      </p:to>
                                    </p:set>
                                    <p:anim calcmode="lin" valueType="num">
                                      <p:cBhvr additive="base">
                                        <p:cTn id="50"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9">
                                            <p:txEl>
                                              <p:pRg st="3" end="3"/>
                                            </p:txEl>
                                          </p:spTgt>
                                        </p:tgtEl>
                                        <p:attrNameLst>
                                          <p:attrName>style.visibility</p:attrName>
                                        </p:attrNameLst>
                                      </p:cBhvr>
                                      <p:to>
                                        <p:strVal val="visible"/>
                                      </p:to>
                                    </p:set>
                                    <p:anim calcmode="lin" valueType="num">
                                      <p:cBhvr additive="base">
                                        <p:cTn id="56"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40868" y="299338"/>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1</a:t>
            </a:r>
            <a:endParaRPr lang="vi-VN" sz="2400" b="1" dirty="0"/>
          </a:p>
        </p:txBody>
      </p:sp>
      <p:sp>
        <p:nvSpPr>
          <p:cNvPr id="16" name="Rectangle: Rounded Corners 15" descr="n14 zalo Nguyen Doan Thao Trang">
            <a:extLst>
              <a:ext uri="{FF2B5EF4-FFF2-40B4-BE49-F238E27FC236}">
                <a16:creationId xmlns:a16="http://schemas.microsoft.com/office/drawing/2014/main" xmlns="" id="{4F3679C3-A8D5-5FFF-66A3-5AECC32465C3}"/>
              </a:ext>
            </a:extLst>
          </p:cNvPr>
          <p:cNvSpPr/>
          <p:nvPr/>
        </p:nvSpPr>
        <p:spPr>
          <a:xfrm>
            <a:off x="760651" y="1130036"/>
            <a:ext cx="3365739" cy="3535680"/>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n14 zalo Nguyen Doan Thao Trang">
            <a:extLst>
              <a:ext uri="{FF2B5EF4-FFF2-40B4-BE49-F238E27FC236}">
                <a16:creationId xmlns:a16="http://schemas.microsoft.com/office/drawing/2014/main" xmlns="" id="{55A0AD63-2CBA-5897-ADFE-E1BB97C8E71A}"/>
              </a:ext>
            </a:extLst>
          </p:cNvPr>
          <p:cNvSpPr txBox="1"/>
          <p:nvPr/>
        </p:nvSpPr>
        <p:spPr>
          <a:xfrm>
            <a:off x="760651" y="1256310"/>
            <a:ext cx="3306758" cy="3170099"/>
          </a:xfrm>
          <a:prstGeom prst="rect">
            <a:avLst/>
          </a:prstGeom>
          <a:noFill/>
        </p:spPr>
        <p:txBody>
          <a:bodyPr wrap="square">
            <a:spAutoFit/>
          </a:bodyPr>
          <a:lstStyle/>
          <a:p>
            <a:pPr algn="ctr">
              <a:spcBef>
                <a:spcPts val="600"/>
              </a:spcBef>
              <a:spcAft>
                <a:spcPts val="600"/>
              </a:spcAft>
            </a:pPr>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3</a:t>
            </a:r>
          </a:p>
          <a:p>
            <a:pPr marL="342900" indent="-342900" algn="just">
              <a:spcBef>
                <a:spcPts val="600"/>
              </a:spcBef>
              <a:spcAft>
                <a:spcPts val="600"/>
              </a:spcAft>
              <a:buFont typeface="Wingdings" panose="05000000000000000000" pitchFamily="2" charset="2"/>
              <a:buChar char="Ø"/>
            </a:pPr>
            <a:r>
              <a:rPr lang="vi-VN" sz="2000" dirty="0">
                <a:latin typeface="Open Sans" panose="020B0606030504020204" pitchFamily="34" charset="0"/>
                <a:ea typeface="Open Sans" panose="020B0606030504020204" pitchFamily="34" charset="0"/>
                <a:cs typeface="Open Sans" panose="020B0606030504020204" pitchFamily="34" charset="0"/>
              </a:rPr>
              <a:t>Hiện tượng hai sóng gặp nhau tạo nên các gợn sóng ổn định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gọi là hiện tượng giao thoa của hai sóng.</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spcBef>
                <a:spcPts val="600"/>
              </a:spcBef>
              <a:spcAft>
                <a:spcPts val="600"/>
              </a:spcAft>
              <a:buFont typeface="Wingdings" panose="05000000000000000000" pitchFamily="2" charset="2"/>
              <a:buChar char="Ø"/>
            </a:pPr>
            <a:r>
              <a:rPr lang="vi-VN" sz="2000" dirty="0">
                <a:latin typeface="Open Sans" panose="020B0606030504020204" pitchFamily="34" charset="0"/>
                <a:ea typeface="Open Sans" panose="020B0606030504020204" pitchFamily="34" charset="0"/>
                <a:cs typeface="Open Sans" panose="020B0606030504020204" pitchFamily="34" charset="0"/>
              </a:rPr>
              <a:t>Các gơn sóng ổn định gọi là các vân giao thoa.</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n14 zalo Nguyen Doan Thao Trang">
            <a:extLst>
              <a:ext uri="{FF2B5EF4-FFF2-40B4-BE49-F238E27FC236}">
                <a16:creationId xmlns:a16="http://schemas.microsoft.com/office/drawing/2014/main" xmlns="" id="{A4E785CF-12FC-0D47-743D-DFBDEBE0F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140" y="1130035"/>
            <a:ext cx="3779809" cy="353568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 calcmode="lin" valueType="num">
                                      <p:cBhvr additive="base">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n14 zalo Nguyen Doan Thao Trang">
            <a:extLst>
              <a:ext uri="{FF2B5EF4-FFF2-40B4-BE49-F238E27FC236}">
                <a16:creationId xmlns:a16="http://schemas.microsoft.com/office/drawing/2014/main" xmlns="" id="{2FFE080E-0528-653E-DE19-264ECB1A6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58" y="250994"/>
            <a:ext cx="3033287" cy="14773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14 zalo Nguyen Doan Thao Trang">
            <a:extLst>
              <a:ext uri="{FF2B5EF4-FFF2-40B4-BE49-F238E27FC236}">
                <a16:creationId xmlns:a16="http://schemas.microsoft.com/office/drawing/2014/main" xmlns="" id="{0C86F17D-BBB6-E6C1-86E5-9FC8C7AD0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59" y="1862301"/>
            <a:ext cx="3033288" cy="3105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descr="n14 zalo Nguyen Doan Thao Trang">
            <a:extLst>
              <a:ext uri="{FF2B5EF4-FFF2-40B4-BE49-F238E27FC236}">
                <a16:creationId xmlns:a16="http://schemas.microsoft.com/office/drawing/2014/main" xmlns="" id="{EF0B8205-22DB-FA8D-1D2A-6D510A89A386}"/>
              </a:ext>
            </a:extLst>
          </p:cNvPr>
          <p:cNvSpPr txBox="1"/>
          <p:nvPr/>
        </p:nvSpPr>
        <p:spPr>
          <a:xfrm>
            <a:off x="4324216" y="1002089"/>
            <a:ext cx="4199582" cy="3293209"/>
          </a:xfrm>
          <a:prstGeom prst="rect">
            <a:avLst/>
          </a:prstGeom>
          <a:noFill/>
        </p:spPr>
        <p:txBody>
          <a:bodyPr wrap="square">
            <a:spAutoFit/>
          </a:bodyPr>
          <a:lstStyle/>
          <a:p>
            <a:pPr marL="285750" indent="-285750" algn="just">
              <a:spcBef>
                <a:spcPts val="1200"/>
              </a:spcBef>
              <a:buFont typeface="Wingdings" panose="05000000000000000000" pitchFamily="2" charset="2"/>
              <a:buChar char="Ø"/>
            </a:pPr>
            <a:r>
              <a:rPr lang="en-US" sz="2200" dirty="0" err="1">
                <a:latin typeface="Open Sans" panose="020B0606030504020204" pitchFamily="34" charset="0"/>
                <a:ea typeface="Open Sans" panose="020B0606030504020204" pitchFamily="34" charset="0"/>
                <a:cs typeface="Open Sans" panose="020B0606030504020204" pitchFamily="34" charset="0"/>
              </a:rPr>
              <a:t>Ánh</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sáng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truyền</a:t>
            </a:r>
            <a:r>
              <a:rPr lang="en-US" sz="2200" dirty="0">
                <a:latin typeface="Open Sans" panose="020B0606030504020204" pitchFamily="34" charset="0"/>
                <a:ea typeface="Open Sans" panose="020B0606030504020204" pitchFamily="34" charset="0"/>
                <a:cs typeface="Open Sans" panose="020B0606030504020204" pitchFamily="34" charset="0"/>
              </a:rPr>
              <a:t> qua </a:t>
            </a:r>
            <a:r>
              <a:rPr lang="en-US" sz="2200" dirty="0" err="1">
                <a:latin typeface="Open Sans" panose="020B0606030504020204" pitchFamily="34" charset="0"/>
                <a:ea typeface="Open Sans" panose="020B0606030504020204" pitchFamily="34" charset="0"/>
                <a:cs typeface="Open Sans" panose="020B0606030504020204" pitchFamily="34" charset="0"/>
              </a:rPr>
              <a:t>những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điểm</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đứng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yên</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không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bị</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cản</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trở</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nên</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cho</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ảnh</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là</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những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hypebol</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rất</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sáng</a:t>
            </a:r>
            <a:r>
              <a:rPr lang="en-US" sz="2200" dirty="0">
                <a:latin typeface="Open Sans" panose="020B0606030504020204" pitchFamily="34" charset="0"/>
                <a:ea typeface="Open Sans" panose="020B0606030504020204" pitchFamily="34" charset="0"/>
                <a:cs typeface="Open Sans" panose="020B0606030504020204" pitchFamily="34" charset="0"/>
              </a:rPr>
              <a:t>.</a:t>
            </a:r>
          </a:p>
          <a:p>
            <a:pPr marL="285750" indent="-285750" algn="just">
              <a:spcBef>
                <a:spcPts val="1200"/>
              </a:spcBef>
              <a:buFont typeface="Wingdings" panose="05000000000000000000" pitchFamily="2" charset="2"/>
              <a:buChar char="Ø"/>
            </a:pPr>
            <a:r>
              <a:rPr lang="en-US" sz="2200" dirty="0" err="1">
                <a:latin typeface="Open Sans" panose="020B0606030504020204" pitchFamily="34" charset="0"/>
                <a:ea typeface="Open Sans" panose="020B0606030504020204" pitchFamily="34" charset="0"/>
                <a:cs typeface="Open Sans" panose="020B0606030504020204" pitchFamily="34" charset="0"/>
              </a:rPr>
              <a:t>Còn</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ánh</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sáng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truyền</a:t>
            </a:r>
            <a:r>
              <a:rPr lang="en-US" sz="2200" dirty="0">
                <a:latin typeface="Open Sans" panose="020B0606030504020204" pitchFamily="34" charset="0"/>
                <a:ea typeface="Open Sans" panose="020B0606030504020204" pitchFamily="34" charset="0"/>
                <a:cs typeface="Open Sans" panose="020B0606030504020204" pitchFamily="34" charset="0"/>
              </a:rPr>
              <a:t> qua </a:t>
            </a:r>
            <a:r>
              <a:rPr lang="en-US" sz="2200" dirty="0" err="1">
                <a:latin typeface="Open Sans" panose="020B0606030504020204" pitchFamily="34" charset="0"/>
                <a:ea typeface="Open Sans" panose="020B0606030504020204" pitchFamily="34" charset="0"/>
                <a:cs typeface="Open Sans" panose="020B0606030504020204" pitchFamily="34" charset="0"/>
              </a:rPr>
              <a:t>những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điểm</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dao</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động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mạnh</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thì</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bị</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tán</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xạ</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nên</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cho</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ảnh</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là</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những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đường</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hypebol</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nhoè</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và</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err="1">
                <a:latin typeface="Open Sans" panose="020B0606030504020204" pitchFamily="34" charset="0"/>
                <a:ea typeface="Open Sans" panose="020B0606030504020204" pitchFamily="34" charset="0"/>
                <a:cs typeface="Open Sans" panose="020B0606030504020204" pitchFamily="34" charset="0"/>
              </a:rPr>
              <a:t>tối</a:t>
            </a:r>
            <a:r>
              <a:rPr lang="en-US" sz="2200" dirty="0">
                <a:latin typeface="Open Sans" panose="020B0606030504020204" pitchFamily="34" charset="0"/>
                <a:ea typeface="Open Sans" panose="020B0606030504020204" pitchFamily="34" charset="0"/>
                <a:cs typeface="Open Sans" panose="020B0606030504020204" pitchFamily="34" charset="0"/>
              </a:rPr>
              <a:t>.</a:t>
            </a:r>
          </a:p>
        </p:txBody>
      </p:sp>
      <p:sp>
        <p:nvSpPr>
          <p:cNvPr id="18" name="TextBox 17" descr="n14 zalo Nguyen Doan Thao Trang">
            <a:extLst>
              <a:ext uri="{FF2B5EF4-FFF2-40B4-BE49-F238E27FC236}">
                <a16:creationId xmlns:a16="http://schemas.microsoft.com/office/drawing/2014/main" xmlns="" id="{46C18EE5-C112-E07E-60E9-FD9D61F3BB53}"/>
              </a:ext>
            </a:extLst>
          </p:cNvPr>
          <p:cNvSpPr txBox="1"/>
          <p:nvPr/>
        </p:nvSpPr>
        <p:spPr>
          <a:xfrm>
            <a:off x="1520752" y="4531124"/>
            <a:ext cx="2571750" cy="369332"/>
          </a:xfrm>
          <a:prstGeom prst="rect">
            <a:avLst/>
          </a:prstGeom>
          <a:noFill/>
        </p:spPr>
        <p:txBody>
          <a:bodyPr wrap="square">
            <a:spAutoFit/>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Giao </a:t>
            </a:r>
            <a:r>
              <a:rPr lang="en-US" sz="1800" b="1" dirty="0" err="1">
                <a:latin typeface="Open Sans" panose="020B0606030504020204" pitchFamily="34" charset="0"/>
                <a:ea typeface="Open Sans" panose="020B0606030504020204" pitchFamily="34" charset="0"/>
                <a:cs typeface="Open Sans" panose="020B0606030504020204" pitchFamily="34" charset="0"/>
              </a:rPr>
              <a:t>thoa</a:t>
            </a:r>
            <a:r>
              <a:rPr lang="en-US" sz="1800" b="1" dirty="0">
                <a:latin typeface="Open Sans" panose="020B0606030504020204" pitchFamily="34" charset="0"/>
                <a:ea typeface="Open Sans" panose="020B0606030504020204" pitchFamily="34" charset="0"/>
                <a:cs typeface="Open Sans" panose="020B0606030504020204" pitchFamily="34" charset="0"/>
              </a:rPr>
              <a:t> </a:t>
            </a:r>
            <a:r>
              <a:rPr lang="en-US" sz="1800" b="1" dirty="0" err="1">
                <a:latin typeface="Open Sans" panose="020B0606030504020204" pitchFamily="34" charset="0"/>
                <a:ea typeface="Open Sans" panose="020B0606030504020204" pitchFamily="34" charset="0"/>
                <a:cs typeface="Open Sans" panose="020B0606030504020204" pitchFamily="34" charset="0"/>
              </a:rPr>
              <a:t>ánh</a:t>
            </a:r>
            <a:r>
              <a:rPr lang="en-US" sz="1800" b="1" dirty="0">
                <a:latin typeface="Open Sans" panose="020B0606030504020204" pitchFamily="34" charset="0"/>
                <a:ea typeface="Open Sans" panose="020B0606030504020204" pitchFamily="34" charset="0"/>
                <a:cs typeface="Open Sans" panose="020B0606030504020204" pitchFamily="34" charset="0"/>
              </a:rPr>
              <a:t> </a:t>
            </a:r>
            <a:r>
              <a:rPr lang="en-US" sz="1800" b="1" dirty="0" err="1">
                <a:latin typeface="Open Sans" panose="020B0606030504020204" pitchFamily="34" charset="0"/>
                <a:ea typeface="Open Sans" panose="020B0606030504020204" pitchFamily="34" charset="0"/>
                <a:cs typeface="Open Sans" panose="020B0606030504020204" pitchFamily="34" charset="0"/>
              </a:rPr>
              <a:t>sáng</a:t>
            </a:r>
            <a:endParaRPr lang="en-US" sz="1800" b="1" dirty="0"/>
          </a:p>
        </p:txBody>
      </p:sp>
      <p:sp>
        <p:nvSpPr>
          <p:cNvPr id="21" name="TextBox 20" descr="n14 zalo Nguyen Doan Thao Trang">
            <a:extLst>
              <a:ext uri="{FF2B5EF4-FFF2-40B4-BE49-F238E27FC236}">
                <a16:creationId xmlns:a16="http://schemas.microsoft.com/office/drawing/2014/main" xmlns="" id="{15B86AFD-45F5-AD96-CC18-EA8B9AEFA7A9}"/>
              </a:ext>
            </a:extLst>
          </p:cNvPr>
          <p:cNvSpPr txBox="1"/>
          <p:nvPr/>
        </p:nvSpPr>
        <p:spPr>
          <a:xfrm>
            <a:off x="2377440" y="243044"/>
            <a:ext cx="1594288" cy="1477328"/>
          </a:xfrm>
          <a:prstGeom prst="rect">
            <a:avLst/>
          </a:prstGeom>
          <a:solidFill>
            <a:schemeClr val="accent2">
              <a:alpha val="68000"/>
            </a:schemeClr>
          </a:solidFill>
        </p:spPr>
        <p:txBody>
          <a:bodyPr wrap="square">
            <a:spAutoFit/>
          </a:bodyPr>
          <a:lstStyle/>
          <a:p>
            <a:pPr algn="ctr"/>
            <a:r>
              <a:rPr lang="en-US" sz="3000" b="1" dirty="0" err="1">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Sóng</a:t>
            </a:r>
            <a:r>
              <a:rPr lang="en-US" sz="3000" b="1" dirty="0">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ánh</a:t>
            </a:r>
            <a:r>
              <a:rPr lang="en-US" sz="3000" b="1" dirty="0">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sáng</a:t>
            </a:r>
            <a:r>
              <a:rPr lang="en-US" sz="3000" b="1" dirty="0">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3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1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fade">
                                      <p:cBhvr>
                                        <p:cTn id="7" dur="2000"/>
                                        <p:tgtEl>
                                          <p:spTgt spid="4108"/>
                                        </p:tgtEl>
                                      </p:cBhvr>
                                    </p:animEffect>
                                    <p:anim calcmode="lin" valueType="num">
                                      <p:cBhvr>
                                        <p:cTn id="8" dur="2000" fill="hold"/>
                                        <p:tgtEl>
                                          <p:spTgt spid="4108"/>
                                        </p:tgtEl>
                                        <p:attrNameLst>
                                          <p:attrName>ppt_w</p:attrName>
                                        </p:attrNameLst>
                                      </p:cBhvr>
                                      <p:tavLst>
                                        <p:tav tm="0" fmla="#ppt_w*sin(2.5*pi*$)">
                                          <p:val>
                                            <p:fltVal val="0"/>
                                          </p:val>
                                        </p:tav>
                                        <p:tav tm="100000">
                                          <p:val>
                                            <p:fltVal val="1"/>
                                          </p:val>
                                        </p:tav>
                                      </p:tavLst>
                                    </p:anim>
                                    <p:anim calcmode="lin" valueType="num">
                                      <p:cBhvr>
                                        <p:cTn id="9" dur="2000" fill="hold"/>
                                        <p:tgtEl>
                                          <p:spTgt spid="410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ppt_w</p:attrName>
                                        </p:attrNameLst>
                                      </p:cBhvr>
                                      <p:tavLst>
                                        <p:tav tm="0" fmla="#ppt_w*sin(2.5*pi*$)">
                                          <p:val>
                                            <p:fltVal val="0"/>
                                          </p:val>
                                        </p:tav>
                                        <p:tav tm="100000">
                                          <p:val>
                                            <p:fltVal val="1"/>
                                          </p:val>
                                        </p:tav>
                                      </p:tavLst>
                                    </p:anim>
                                    <p:anim calcmode="lin" valueType="num">
                                      <p:cBhvr>
                                        <p:cTn id="1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wipe(left)">
                                      <p:cBhvr>
                                        <p:cTn id="19" dur="1000"/>
                                        <p:tgtEl>
                                          <p:spTgt spid="410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 calcmode="lin" valueType="num">
                                      <p:cBhvr additive="base">
                                        <p:cTn id="2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 calcmode="lin" valueType="num">
                                      <p:cBhvr additive="base">
                                        <p:cTn id="3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4 zalo Nguyen Doan Thao Trang">
            <a:extLst>
              <a:ext uri="{FF2B5EF4-FFF2-40B4-BE49-F238E27FC236}">
                <a16:creationId xmlns:a16="http://schemas.microsoft.com/office/drawing/2014/main" xmlns="" id="{42F094FD-AE08-DBC9-7D2D-07600FB67700}"/>
              </a:ext>
            </a:extLst>
          </p:cNvPr>
          <p:cNvSpPr/>
          <p:nvPr/>
        </p:nvSpPr>
        <p:spPr>
          <a:xfrm>
            <a:off x="680003" y="3510870"/>
            <a:ext cx="7680225" cy="1429340"/>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Arrow: Striped Right 49" descr="n14 zalo Nguyen Doan Thao Trang">
            <a:extLst>
              <a:ext uri="{FF2B5EF4-FFF2-40B4-BE49-F238E27FC236}">
                <a16:creationId xmlns:a16="http://schemas.microsoft.com/office/drawing/2014/main" xmlns="" id="{2A4964EF-3E49-5986-1DF0-B964611E0705}"/>
              </a:ext>
            </a:extLst>
          </p:cNvPr>
          <p:cNvSpPr/>
          <p:nvPr/>
        </p:nvSpPr>
        <p:spPr>
          <a:xfrm>
            <a:off x="680003" y="1090175"/>
            <a:ext cx="2889933" cy="1892466"/>
          </a:xfrm>
          <a:prstGeom prst="stripedRightArrow">
            <a:avLst>
              <a:gd name="adj1" fmla="val 76507"/>
              <a:gd name="adj2" fmla="val 29804"/>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descr="n14 zalo Nguyen Doan Thao Trang">
            <a:extLst>
              <a:ext uri="{FF2B5EF4-FFF2-40B4-BE49-F238E27FC236}">
                <a16:creationId xmlns:a16="http://schemas.microsoft.com/office/drawing/2014/main" xmlns="" id="{D8535440-58D0-94A0-34DF-99C9930BF619}"/>
              </a:ext>
            </a:extLst>
          </p:cNvPr>
          <p:cNvSpPr txBox="1"/>
          <p:nvPr/>
        </p:nvSpPr>
        <p:spPr>
          <a:xfrm>
            <a:off x="905635" y="1343910"/>
            <a:ext cx="2352325" cy="1384995"/>
          </a:xfrm>
          <a:prstGeom prst="rect">
            <a:avLst/>
          </a:prstGeom>
          <a:noFill/>
        </p:spPr>
        <p:txBody>
          <a:bodyPr wrap="square">
            <a:spAutoFit/>
          </a:bodyPr>
          <a:lstStyle/>
          <a:p>
            <a:pPr algn="ctr"/>
            <a:r>
              <a:rPr lang="vi-VN" sz="2100" b="1" dirty="0">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Để xảy ra hiện tượng giao thoa hai nguồn sóng phải</a:t>
            </a:r>
            <a:endParaRPr lang="en-US" sz="2100" b="1" dirty="0">
              <a:solidFill>
                <a:srgbClr val="FFFF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4" name="Google Shape;1103;p81" descr="n14 zalo Nguyen Doan Thao Trang">
            <a:extLst>
              <a:ext uri="{FF2B5EF4-FFF2-40B4-BE49-F238E27FC236}">
                <a16:creationId xmlns:a16="http://schemas.microsoft.com/office/drawing/2014/main" xmlns="" id="{3E5AE275-08F8-7671-7E29-13DCB85FB39D}"/>
              </a:ext>
            </a:extLst>
          </p:cNvPr>
          <p:cNvSpPr txBox="1">
            <a:spLocks noGrp="1"/>
          </p:cNvSpPr>
          <p:nvPr>
            <p:ph type="title"/>
          </p:nvPr>
        </p:nvSpPr>
        <p:spPr>
          <a:xfrm>
            <a:off x="750206" y="255187"/>
            <a:ext cx="7322144" cy="359398"/>
          </a:xfrm>
          <a:prstGeom prst="rect">
            <a:avLst/>
          </a:prstGeom>
        </p:spPr>
        <p:txBody>
          <a:bodyPr spcFirstLastPara="1" wrap="square" lIns="91425" tIns="91425" rIns="91425" bIns="91425" anchor="ctr" anchorCtr="0">
            <a:noAutofit/>
          </a:bodyPr>
          <a:lstStyle/>
          <a:p>
            <a:pPr lvl="0"/>
            <a:r>
              <a:rPr lang="en-US" sz="3600" dirty="0">
                <a:latin typeface="Open Sans" panose="020B0606030504020204" pitchFamily="34" charset="0"/>
                <a:ea typeface="Open Sans" panose="020B0606030504020204" pitchFamily="34" charset="0"/>
                <a:cs typeface="Open Sans" panose="020B0606030504020204" pitchFamily="34" charset="0"/>
              </a:rPr>
              <a:t>3. </a:t>
            </a:r>
            <a:r>
              <a:rPr lang="en-US" sz="3600" dirty="0" err="1">
                <a:latin typeface="Open Sans" panose="020B0606030504020204" pitchFamily="34" charset="0"/>
                <a:ea typeface="Open Sans" panose="020B0606030504020204" pitchFamily="34" charset="0"/>
                <a:cs typeface="Open Sans" panose="020B0606030504020204" pitchFamily="34" charset="0"/>
              </a:rPr>
              <a:t>Điều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kiện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để</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xảy</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ra</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giao</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thoa</a:t>
            </a:r>
            <a:endParaRPr lang="vi-VN"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462;p103" descr="n14 zalo Nguyen Doan Thao Trang">
            <a:extLst>
              <a:ext uri="{FF2B5EF4-FFF2-40B4-BE49-F238E27FC236}">
                <a16:creationId xmlns:a16="http://schemas.microsoft.com/office/drawing/2014/main" xmlns="" id="{AECED24D-C31C-FE14-4D6C-FE500F258651}"/>
              </a:ext>
            </a:extLst>
          </p:cNvPr>
          <p:cNvSpPr/>
          <p:nvPr/>
        </p:nvSpPr>
        <p:spPr>
          <a:xfrm>
            <a:off x="5962499" y="912360"/>
            <a:ext cx="777300" cy="77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64;p103" descr="n14 zalo Nguyen Doan Thao Trang">
            <a:extLst>
              <a:ext uri="{FF2B5EF4-FFF2-40B4-BE49-F238E27FC236}">
                <a16:creationId xmlns:a16="http://schemas.microsoft.com/office/drawing/2014/main" xmlns="" id="{454C8019-3C80-F2F0-47B8-83A37B3DE6B9}"/>
              </a:ext>
            </a:extLst>
          </p:cNvPr>
          <p:cNvSpPr txBox="1"/>
          <p:nvPr/>
        </p:nvSpPr>
        <p:spPr>
          <a:xfrm>
            <a:off x="3570136" y="2267861"/>
            <a:ext cx="2246700" cy="592800"/>
          </a:xfrm>
          <a:prstGeom prst="rect">
            <a:avLst/>
          </a:prstGeom>
          <a:noFill/>
          <a:ln>
            <a:noFill/>
          </a:ln>
        </p:spPr>
        <p:txBody>
          <a:bodyPr spcFirstLastPara="1" wrap="square" lIns="91425" tIns="91425" rIns="91425" bIns="91425" anchor="t" anchorCtr="0">
            <a:noAutofit/>
          </a:bodyPr>
          <a:lstStyle/>
          <a:p>
            <a:pPr lvl="0" algn="r"/>
            <a:r>
              <a:rPr lang="en-US" sz="2000" dirty="0" err="1">
                <a:solidFill>
                  <a:schemeClr val="dk2"/>
                </a:solidFill>
                <a:latin typeface="Open Sans"/>
                <a:ea typeface="Open Sans"/>
                <a:cs typeface="Open Sans"/>
                <a:sym typeface="Open Sans"/>
              </a:rPr>
              <a:t>Có</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độ</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lệch</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pha</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không</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đổi</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theo</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thời</a:t>
            </a:r>
            <a:r>
              <a:rPr lang="en-US" sz="2000" dirty="0">
                <a:solidFill>
                  <a:schemeClr val="dk2"/>
                </a:solidFill>
                <a:latin typeface="Open Sans"/>
                <a:ea typeface="Open Sans"/>
                <a:cs typeface="Open Sans"/>
                <a:sym typeface="Open Sans"/>
              </a:rPr>
              <a:t> </a:t>
            </a:r>
            <a:r>
              <a:rPr lang="en-US" sz="2000" dirty="0" err="1">
                <a:solidFill>
                  <a:schemeClr val="dk2"/>
                </a:solidFill>
                <a:latin typeface="Open Sans"/>
                <a:ea typeface="Open Sans"/>
                <a:cs typeface="Open Sans"/>
                <a:sym typeface="Open Sans"/>
              </a:rPr>
              <a:t>gian</a:t>
            </a:r>
            <a:endParaRPr sz="2000" dirty="0">
              <a:solidFill>
                <a:schemeClr val="dk2"/>
              </a:solidFill>
              <a:latin typeface="Open Sans"/>
              <a:ea typeface="Open Sans"/>
              <a:cs typeface="Open Sans"/>
              <a:sym typeface="Open Sans"/>
            </a:endParaRPr>
          </a:p>
        </p:txBody>
      </p:sp>
      <p:sp>
        <p:nvSpPr>
          <p:cNvPr id="5" name="Google Shape;1466;p103" descr="n14 zalo Nguyen Doan Thao Trang">
            <a:extLst>
              <a:ext uri="{FF2B5EF4-FFF2-40B4-BE49-F238E27FC236}">
                <a16:creationId xmlns:a16="http://schemas.microsoft.com/office/drawing/2014/main" xmlns="" id="{C4F17F44-32CA-CB9E-BB5C-71B97AB796CF}"/>
              </a:ext>
            </a:extLst>
          </p:cNvPr>
          <p:cNvSpPr txBox="1"/>
          <p:nvPr/>
        </p:nvSpPr>
        <p:spPr>
          <a:xfrm flipH="1">
            <a:off x="6774086" y="1199811"/>
            <a:ext cx="2233800" cy="592800"/>
          </a:xfrm>
          <a:prstGeom prst="rect">
            <a:avLst/>
          </a:prstGeom>
          <a:noFill/>
          <a:ln>
            <a:noFill/>
          </a:ln>
        </p:spPr>
        <p:txBody>
          <a:bodyPr spcFirstLastPara="1" wrap="square" lIns="91425" tIns="91425" rIns="91425" bIns="91425" anchor="t" anchorCtr="0">
            <a:noAutofit/>
          </a:bodyPr>
          <a:lstStyle/>
          <a:p>
            <a:pPr lvl="0"/>
            <a:r>
              <a:rPr lang="vi-VN" sz="2000" dirty="0">
                <a:solidFill>
                  <a:schemeClr val="dk2"/>
                </a:solidFill>
                <a:latin typeface="Open Sans"/>
                <a:ea typeface="Open Sans"/>
                <a:cs typeface="Open Sans"/>
                <a:sym typeface="Open Sans"/>
              </a:rPr>
              <a:t>Dao động cùng phương, cùng tần số</a:t>
            </a:r>
            <a:endParaRPr sz="2000" dirty="0">
              <a:solidFill>
                <a:schemeClr val="dk2"/>
              </a:solidFill>
              <a:latin typeface="Open Sans"/>
              <a:ea typeface="Open Sans"/>
              <a:cs typeface="Open Sans"/>
              <a:sym typeface="Open Sans"/>
            </a:endParaRPr>
          </a:p>
        </p:txBody>
      </p:sp>
      <p:sp>
        <p:nvSpPr>
          <p:cNvPr id="6" name="Google Shape;1468;p103" descr="n14 zalo Nguyen Doan Thao Trang">
            <a:extLst>
              <a:ext uri="{FF2B5EF4-FFF2-40B4-BE49-F238E27FC236}">
                <a16:creationId xmlns:a16="http://schemas.microsoft.com/office/drawing/2014/main" xmlns="" id="{E3247D3C-2B74-6F4E-A014-3BD9F3DD56C0}"/>
              </a:ext>
            </a:extLst>
          </p:cNvPr>
          <p:cNvSpPr txBox="1">
            <a:spLocks/>
          </p:cNvSpPr>
          <p:nvPr/>
        </p:nvSpPr>
        <p:spPr>
          <a:xfrm>
            <a:off x="6783286" y="746511"/>
            <a:ext cx="2224600" cy="45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0" indent="0">
              <a:spcAft>
                <a:spcPts val="1600"/>
              </a:spcAft>
              <a:buFont typeface="Open Sans"/>
              <a:buNone/>
            </a:pPr>
            <a:r>
              <a:rPr lang="en-US" sz="2700" b="1"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Điều</a:t>
            </a:r>
            <a:r>
              <a:rPr lang="en-US" sz="27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 </a:t>
            </a:r>
            <a:r>
              <a:rPr lang="en-US" sz="2700" b="1"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kiện</a:t>
            </a:r>
            <a:r>
              <a:rPr lang="en-US" sz="27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 1</a:t>
            </a:r>
          </a:p>
        </p:txBody>
      </p:sp>
      <p:sp>
        <p:nvSpPr>
          <p:cNvPr id="7" name="Google Shape;1469;p103" descr="n14 zalo Nguyen Doan Thao Trang">
            <a:extLst>
              <a:ext uri="{FF2B5EF4-FFF2-40B4-BE49-F238E27FC236}">
                <a16:creationId xmlns:a16="http://schemas.microsoft.com/office/drawing/2014/main" xmlns="" id="{28CC14B1-72D1-E3E3-C1CA-3DFF2CE00727}"/>
              </a:ext>
            </a:extLst>
          </p:cNvPr>
          <p:cNvSpPr txBox="1">
            <a:spLocks/>
          </p:cNvSpPr>
          <p:nvPr/>
        </p:nvSpPr>
        <p:spPr>
          <a:xfrm>
            <a:off x="3640339" y="1814561"/>
            <a:ext cx="2176697" cy="45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0" indent="0" algn="r">
              <a:spcAft>
                <a:spcPts val="1600"/>
              </a:spcAft>
              <a:buFont typeface="Open Sans"/>
              <a:buNone/>
            </a:pPr>
            <a:r>
              <a:rPr lang="en-US" sz="2700" b="1"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Điều</a:t>
            </a:r>
            <a:r>
              <a:rPr lang="en-US" sz="27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 </a:t>
            </a:r>
            <a:r>
              <a:rPr lang="en-US" sz="2700" b="1"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kiện</a:t>
            </a:r>
            <a:r>
              <a:rPr lang="en-US" sz="27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Josefin Sans"/>
              </a:rPr>
              <a:t> 2</a:t>
            </a:r>
          </a:p>
        </p:txBody>
      </p:sp>
      <p:cxnSp>
        <p:nvCxnSpPr>
          <p:cNvPr id="30" name="Google Shape;1500;p103" descr="n14 zalo Nguyen Doan Thao Trang">
            <a:extLst>
              <a:ext uri="{FF2B5EF4-FFF2-40B4-BE49-F238E27FC236}">
                <a16:creationId xmlns:a16="http://schemas.microsoft.com/office/drawing/2014/main" xmlns="" id="{BB1E38C3-E9C8-1FDB-B7BE-91A0AB22F9D9}"/>
              </a:ext>
            </a:extLst>
          </p:cNvPr>
          <p:cNvCxnSpPr>
            <a:cxnSpLocks/>
            <a:stCxn id="3" idx="4"/>
          </p:cNvCxnSpPr>
          <p:nvPr/>
        </p:nvCxnSpPr>
        <p:spPr>
          <a:xfrm>
            <a:off x="6351149" y="1689660"/>
            <a:ext cx="0" cy="268200"/>
          </a:xfrm>
          <a:prstGeom prst="straightConnector1">
            <a:avLst/>
          </a:prstGeom>
          <a:noFill/>
          <a:ln w="28575" cap="flat" cmpd="sng">
            <a:solidFill>
              <a:schemeClr val="dk1"/>
            </a:solidFill>
            <a:prstDash val="solid"/>
            <a:round/>
            <a:headEnd type="none" w="med" len="med"/>
            <a:tailEnd type="none" w="med" len="med"/>
          </a:ln>
        </p:spPr>
      </p:cxnSp>
      <p:sp>
        <p:nvSpPr>
          <p:cNvPr id="31" name="Google Shape;1518;p104" descr="n14 zalo Nguyen Doan Thao Trang">
            <a:extLst>
              <a:ext uri="{FF2B5EF4-FFF2-40B4-BE49-F238E27FC236}">
                <a16:creationId xmlns:a16="http://schemas.microsoft.com/office/drawing/2014/main" xmlns="" id="{E036BB3F-83DB-3ED8-835F-DC018A39109C}"/>
              </a:ext>
            </a:extLst>
          </p:cNvPr>
          <p:cNvSpPr/>
          <p:nvPr/>
        </p:nvSpPr>
        <p:spPr>
          <a:xfrm>
            <a:off x="5944537" y="1958416"/>
            <a:ext cx="812700" cy="8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7181;p151" descr="n14 zalo Nguyen Doan Thao Trang">
            <a:extLst>
              <a:ext uri="{FF2B5EF4-FFF2-40B4-BE49-F238E27FC236}">
                <a16:creationId xmlns:a16="http://schemas.microsoft.com/office/drawing/2014/main" xmlns="" id="{60F2DE87-A269-BB8F-B208-8BFF66CEEE5E}"/>
              </a:ext>
            </a:extLst>
          </p:cNvPr>
          <p:cNvGrpSpPr/>
          <p:nvPr/>
        </p:nvGrpSpPr>
        <p:grpSpPr>
          <a:xfrm>
            <a:off x="6180582" y="2202763"/>
            <a:ext cx="340573" cy="339271"/>
            <a:chOff x="2085450" y="842250"/>
            <a:chExt cx="483700" cy="481850"/>
          </a:xfrm>
          <a:solidFill>
            <a:schemeClr val="accent4">
              <a:lumMod val="50000"/>
            </a:schemeClr>
          </a:solidFill>
        </p:grpSpPr>
        <p:sp>
          <p:nvSpPr>
            <p:cNvPr id="42" name="Google Shape;7182;p151">
              <a:extLst>
                <a:ext uri="{FF2B5EF4-FFF2-40B4-BE49-F238E27FC236}">
                  <a16:creationId xmlns:a16="http://schemas.microsoft.com/office/drawing/2014/main" xmlns="" id="{F4B0C89D-4309-D8BF-33C6-080A804164E2}"/>
                </a:ext>
              </a:extLst>
            </p:cNvPr>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 name="Google Shape;7183;p151">
              <a:extLst>
                <a:ext uri="{FF2B5EF4-FFF2-40B4-BE49-F238E27FC236}">
                  <a16:creationId xmlns:a16="http://schemas.microsoft.com/office/drawing/2014/main" xmlns="" id="{6724EAF7-B73F-77C0-40C0-9AD8B18D305F}"/>
                </a:ext>
              </a:extLst>
            </p:cNvPr>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4" name="Google Shape;7184;p151">
              <a:extLst>
                <a:ext uri="{FF2B5EF4-FFF2-40B4-BE49-F238E27FC236}">
                  <a16:creationId xmlns:a16="http://schemas.microsoft.com/office/drawing/2014/main" xmlns="" id="{52B30144-5A8F-EA43-AAFA-0EE6F1984724}"/>
                </a:ext>
              </a:extLst>
            </p:cNvPr>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5" name="Google Shape;7499;p151" descr="n14 zalo Nguyen Doan Thao Trang">
            <a:extLst>
              <a:ext uri="{FF2B5EF4-FFF2-40B4-BE49-F238E27FC236}">
                <a16:creationId xmlns:a16="http://schemas.microsoft.com/office/drawing/2014/main" xmlns="" id="{4F841531-F7E2-EA23-BB93-5B4BC06F6CF4}"/>
              </a:ext>
            </a:extLst>
          </p:cNvPr>
          <p:cNvGrpSpPr/>
          <p:nvPr/>
        </p:nvGrpSpPr>
        <p:grpSpPr>
          <a:xfrm>
            <a:off x="6124482" y="1090175"/>
            <a:ext cx="452774" cy="445483"/>
            <a:chOff x="1492675" y="4992125"/>
            <a:chExt cx="481825" cy="481825"/>
          </a:xfrm>
          <a:solidFill>
            <a:schemeClr val="accent4">
              <a:lumMod val="50000"/>
            </a:schemeClr>
          </a:solidFill>
        </p:grpSpPr>
        <p:sp>
          <p:nvSpPr>
            <p:cNvPr id="46" name="Google Shape;7500;p151">
              <a:extLst>
                <a:ext uri="{FF2B5EF4-FFF2-40B4-BE49-F238E27FC236}">
                  <a16:creationId xmlns:a16="http://schemas.microsoft.com/office/drawing/2014/main" xmlns="" id="{B2C35D6D-78E4-1EB1-036C-DF454988B709}"/>
                </a:ext>
              </a:extLst>
            </p:cNvPr>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 name="Google Shape;7501;p151">
              <a:extLst>
                <a:ext uri="{FF2B5EF4-FFF2-40B4-BE49-F238E27FC236}">
                  <a16:creationId xmlns:a16="http://schemas.microsoft.com/office/drawing/2014/main" xmlns="" id="{C806BDB7-EC56-BDFC-CC79-EF98C6CC34C5}"/>
                </a:ext>
              </a:extLst>
            </p:cNvPr>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 name="TextBox 48" descr="n14 zalo Nguyen Doan Thao Trang">
            <a:extLst>
              <a:ext uri="{FF2B5EF4-FFF2-40B4-BE49-F238E27FC236}">
                <a16:creationId xmlns:a16="http://schemas.microsoft.com/office/drawing/2014/main" xmlns="" id="{962972F7-0457-C35C-8DB7-A8937308137D}"/>
              </a:ext>
            </a:extLst>
          </p:cNvPr>
          <p:cNvSpPr txBox="1"/>
          <p:nvPr/>
        </p:nvSpPr>
        <p:spPr>
          <a:xfrm>
            <a:off x="731887" y="3575490"/>
            <a:ext cx="7680225" cy="1369606"/>
          </a:xfrm>
          <a:prstGeom prst="rect">
            <a:avLst/>
          </a:prstGeom>
          <a:noFill/>
        </p:spPr>
        <p:txBody>
          <a:bodyPr wrap="square">
            <a:spAutoFit/>
          </a:bodyPr>
          <a:lstStyle/>
          <a:p>
            <a:pPr algn="ctr">
              <a:spcBef>
                <a:spcPts val="600"/>
              </a:spcBef>
              <a:spcAft>
                <a:spcPts val="600"/>
              </a:spcAft>
            </a:pPr>
            <a:r>
              <a:rPr lang="en-US" sz="2100" b="1" dirty="0">
                <a:latin typeface="Open Sans" panose="020B0606030504020204" pitchFamily="34" charset="0"/>
                <a:ea typeface="Open Sans" panose="020B0606030504020204" pitchFamily="34" charset="0"/>
                <a:cs typeface="Open Sans" panose="020B0606030504020204" pitchFamily="34" charset="0"/>
              </a:rPr>
              <a:t>Hai </a:t>
            </a:r>
            <a:r>
              <a:rPr lang="en-US" sz="2100" b="1" dirty="0" err="1">
                <a:latin typeface="Open Sans" panose="020B0606030504020204" pitchFamily="34" charset="0"/>
                <a:ea typeface="Open Sans" panose="020B0606030504020204" pitchFamily="34" charset="0"/>
                <a:cs typeface="Open Sans" panose="020B0606030504020204" pitchFamily="34" charset="0"/>
              </a:rPr>
              <a:t>nguồn</a:t>
            </a:r>
            <a:r>
              <a:rPr lang="en-US" sz="2100" b="1" dirty="0">
                <a:latin typeface="Open Sans" panose="020B0606030504020204" pitchFamily="34" charset="0"/>
                <a:ea typeface="Open Sans" panose="020B0606030504020204" pitchFamily="34" charset="0"/>
                <a:cs typeface="Open Sans" panose="020B0606030504020204" pitchFamily="34" charset="0"/>
              </a:rPr>
              <a:t> </a:t>
            </a:r>
            <a:r>
              <a:rPr lang="en-US" sz="2100" b="1" dirty="0" err="1">
                <a:latin typeface="Open Sans" panose="020B0606030504020204" pitchFamily="34" charset="0"/>
                <a:ea typeface="Open Sans" panose="020B0606030504020204" pitchFamily="34" charset="0"/>
                <a:cs typeface="Open Sans" panose="020B0606030504020204" pitchFamily="34" charset="0"/>
              </a:rPr>
              <a:t>kết</a:t>
            </a:r>
            <a:r>
              <a:rPr lang="en-US" sz="2100" b="1" dirty="0">
                <a:latin typeface="Open Sans" panose="020B0606030504020204" pitchFamily="34" charset="0"/>
                <a:ea typeface="Open Sans" panose="020B0606030504020204" pitchFamily="34" charset="0"/>
                <a:cs typeface="Open Sans" panose="020B0606030504020204" pitchFamily="34" charset="0"/>
              </a:rPr>
              <a:t> </a:t>
            </a:r>
            <a:r>
              <a:rPr lang="en-US" sz="2100" b="1" dirty="0" err="1">
                <a:latin typeface="Open Sans" panose="020B0606030504020204" pitchFamily="34" charset="0"/>
                <a:ea typeface="Open Sans" panose="020B0606030504020204" pitchFamily="34" charset="0"/>
                <a:cs typeface="Open Sans" panose="020B0606030504020204" pitchFamily="34" charset="0"/>
              </a:rPr>
              <a:t>hợp</a:t>
            </a: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a:spcBef>
                <a:spcPts val="600"/>
              </a:spcBef>
              <a:spcAft>
                <a:spcPts val="600"/>
              </a:spcAft>
            </a:pPr>
            <a:r>
              <a:rPr lang="en-US" sz="2100" dirty="0">
                <a:latin typeface="Open Sans" panose="020B0606030504020204" pitchFamily="34" charset="0"/>
                <a:ea typeface="Open Sans" panose="020B0606030504020204" pitchFamily="34" charset="0"/>
                <a:cs typeface="Open Sans" panose="020B0606030504020204" pitchFamily="34" charset="0"/>
              </a:rPr>
              <a:t>Hai </a:t>
            </a:r>
            <a:r>
              <a:rPr lang="en-US" sz="2100" dirty="0" err="1">
                <a:latin typeface="Open Sans" panose="020B0606030504020204" pitchFamily="34" charset="0"/>
                <a:ea typeface="Open Sans" panose="020B0606030504020204" pitchFamily="34" charset="0"/>
                <a:cs typeface="Open Sans" panose="020B0606030504020204" pitchFamily="34" charset="0"/>
              </a:rPr>
              <a:t>sóng</a:t>
            </a:r>
            <a:r>
              <a:rPr lang="en-US" sz="2100" dirty="0">
                <a:latin typeface="Open Sans" panose="020B0606030504020204" pitchFamily="34" charset="0"/>
                <a:ea typeface="Open Sans" panose="020B0606030504020204" pitchFamily="34" charset="0"/>
                <a:cs typeface="Open Sans" panose="020B0606030504020204" pitchFamily="34" charset="0"/>
              </a:rPr>
              <a:t> do </a:t>
            </a:r>
            <a:r>
              <a:rPr lang="en-US" sz="2100" dirty="0" err="1">
                <a:latin typeface="Open Sans" panose="020B0606030504020204" pitchFamily="34" charset="0"/>
                <a:ea typeface="Open Sans" panose="020B0606030504020204" pitchFamily="34" charset="0"/>
                <a:cs typeface="Open Sans" panose="020B0606030504020204" pitchFamily="34" charset="0"/>
              </a:rPr>
              <a:t>hai</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nguồn</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kết</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hợp</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phát</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ra</a:t>
            </a:r>
            <a:r>
              <a:rPr lang="en-US" sz="2100" dirty="0">
                <a:latin typeface="Open Sans" panose="020B0606030504020204" pitchFamily="34" charset="0"/>
                <a:ea typeface="Open Sans" panose="020B0606030504020204" pitchFamily="34" charset="0"/>
                <a:cs typeface="Open Sans" panose="020B0606030504020204" pitchFamily="34" charset="0"/>
              </a:rPr>
              <a:t> =&gt; Hai </a:t>
            </a:r>
            <a:r>
              <a:rPr lang="en-US" sz="2100" dirty="0" err="1">
                <a:latin typeface="Open Sans" panose="020B0606030504020204" pitchFamily="34" charset="0"/>
                <a:ea typeface="Open Sans" panose="020B0606030504020204" pitchFamily="34" charset="0"/>
                <a:cs typeface="Open Sans" panose="020B0606030504020204" pitchFamily="34" charset="0"/>
              </a:rPr>
              <a:t>sóng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kết</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hợp</a:t>
            </a:r>
            <a:r>
              <a:rPr lang="en-US" sz="2100" dirty="0">
                <a:latin typeface="Open Sans" panose="020B0606030504020204" pitchFamily="34" charset="0"/>
                <a:ea typeface="Open Sans" panose="020B0606030504020204" pitchFamily="34" charset="0"/>
                <a:cs typeface="Open Sans" panose="020B0606030504020204" pitchFamily="34" charset="0"/>
              </a:rPr>
              <a:t>.</a:t>
            </a:r>
          </a:p>
          <a:p>
            <a:pPr>
              <a:spcBef>
                <a:spcPts val="600"/>
              </a:spcBef>
              <a:spcAft>
                <a:spcPts val="600"/>
              </a:spcAft>
            </a:pPr>
            <a:r>
              <a:rPr lang="en-US" sz="2100" dirty="0" err="1">
                <a:latin typeface="Open Sans" panose="020B0606030504020204" pitchFamily="34" charset="0"/>
                <a:ea typeface="Open Sans" panose="020B0606030504020204" pitchFamily="34" charset="0"/>
                <a:cs typeface="Open Sans" panose="020B0606030504020204" pitchFamily="34" charset="0"/>
              </a:rPr>
              <a:t>Hiện</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tượng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giao</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thoa</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là</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một</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hiện</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tượng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đặc</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trưng</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của</a:t>
            </a:r>
            <a:r>
              <a:rPr lang="en-US" sz="2100" dirty="0">
                <a:latin typeface="Open Sans" panose="020B0606030504020204" pitchFamily="34" charset="0"/>
                <a:ea typeface="Open Sans" panose="020B0606030504020204" pitchFamily="34" charset="0"/>
                <a:cs typeface="Open Sans" panose="020B0606030504020204" pitchFamily="34" charset="0"/>
              </a:rPr>
              <a:t> </a:t>
            </a:r>
            <a:r>
              <a:rPr lang="en-US" sz="2100" dirty="0" err="1">
                <a:latin typeface="Open Sans" panose="020B0606030504020204" pitchFamily="34" charset="0"/>
                <a:ea typeface="Open Sans" panose="020B0606030504020204" pitchFamily="34" charset="0"/>
                <a:cs typeface="Open Sans" panose="020B0606030504020204" pitchFamily="34" charset="0"/>
              </a:rPr>
              <a:t>sóng</a:t>
            </a:r>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858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p:tgtEl>
                                          <p:spTgt spid="2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9">
                                            <p:txEl>
                                              <p:pRg st="0" end="0"/>
                                            </p:txEl>
                                          </p:spTgt>
                                        </p:tgtEl>
                                        <p:attrNameLst>
                                          <p:attrName>style.visibility</p:attrName>
                                        </p:attrNameLst>
                                      </p:cBhvr>
                                      <p:to>
                                        <p:strVal val="visible"/>
                                      </p:to>
                                    </p:set>
                                    <p:anim calcmode="lin" valueType="num">
                                      <p:cBhvr additive="base">
                                        <p:cTn id="41"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9">
                                            <p:txEl>
                                              <p:pRg st="1" end="1"/>
                                            </p:txEl>
                                          </p:spTgt>
                                        </p:tgtEl>
                                        <p:attrNameLst>
                                          <p:attrName>style.visibility</p:attrName>
                                        </p:attrNameLst>
                                      </p:cBhvr>
                                      <p:to>
                                        <p:strVal val="visible"/>
                                      </p:to>
                                    </p:set>
                                    <p:anim calcmode="lin" valueType="num">
                                      <p:cBhvr additive="base">
                                        <p:cTn id="47" dur="500" fill="hold"/>
                                        <p:tgtEl>
                                          <p:spTgt spid="49">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9">
                                            <p:txEl>
                                              <p:pRg st="2" end="2"/>
                                            </p:txEl>
                                          </p:spTgt>
                                        </p:tgtEl>
                                        <p:attrNameLst>
                                          <p:attrName>style.visibility</p:attrName>
                                        </p:attrNameLst>
                                      </p:cBhvr>
                                      <p:to>
                                        <p:strVal val="visible"/>
                                      </p:to>
                                    </p:set>
                                    <p:anim calcmode="lin" valueType="num">
                                      <p:cBhvr additive="base">
                                        <p:cTn id="53" dur="500" fill="hold"/>
                                        <p:tgtEl>
                                          <p:spTgt spid="49">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animBg="1"/>
      <p:bldP spid="21"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descr="n14 zalo Nguyen Doan Thao Trang">
            <a:extLst>
              <a:ext uri="{FF2B5EF4-FFF2-40B4-BE49-F238E27FC236}">
                <a16:creationId xmlns:a16="http://schemas.microsoft.com/office/drawing/2014/main" xmlns="" id="{E6E981A5-0D71-844B-77D5-3100FA66EC14}"/>
              </a:ext>
            </a:extLst>
          </p:cNvPr>
          <p:cNvSpPr/>
          <p:nvPr/>
        </p:nvSpPr>
        <p:spPr>
          <a:xfrm>
            <a:off x="704872" y="3254140"/>
            <a:ext cx="8145213" cy="1443609"/>
          </a:xfrm>
          <a:prstGeom prst="roundRect">
            <a:avLst/>
          </a:prstGeom>
          <a:solidFill>
            <a:schemeClr val="tx2">
              <a:lumMod val="20000"/>
              <a:lumOff val="80000"/>
            </a:schemeClr>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descr="n14 zalo Nguyen Doan Thao Trang">
            <a:extLst>
              <a:ext uri="{FF2B5EF4-FFF2-40B4-BE49-F238E27FC236}">
                <a16:creationId xmlns:a16="http://schemas.microsoft.com/office/drawing/2014/main" xmlns="" id="{09365A39-1B92-A48B-96C3-756A272BF0F7}"/>
              </a:ext>
            </a:extLst>
          </p:cNvPr>
          <p:cNvSpPr/>
          <p:nvPr/>
        </p:nvSpPr>
        <p:spPr>
          <a:xfrm>
            <a:off x="4148868" y="654609"/>
            <a:ext cx="4701217" cy="2080425"/>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descr="n14 zalo Nguyen Doan Thao Trang">
            <a:extLst>
              <a:ext uri="{FF2B5EF4-FFF2-40B4-BE49-F238E27FC236}">
                <a16:creationId xmlns:a16="http://schemas.microsoft.com/office/drawing/2014/main" xmlns="" id="{0890F2FA-13BE-A7CC-851B-6ACA3D3F566B}"/>
              </a:ext>
            </a:extLst>
          </p:cNvPr>
          <p:cNvSpPr txBox="1"/>
          <p:nvPr/>
        </p:nvSpPr>
        <p:spPr>
          <a:xfrm>
            <a:off x="4148868" y="719922"/>
            <a:ext cx="4701217" cy="1923604"/>
          </a:xfrm>
          <a:prstGeom prst="rect">
            <a:avLst/>
          </a:prstGeom>
          <a:noFill/>
        </p:spPr>
        <p:txBody>
          <a:bodyPr wrap="square">
            <a:spAutoFit/>
          </a:bodyPr>
          <a:lstStyle/>
          <a:p>
            <a:pPr algn="just"/>
            <a:r>
              <a:rPr lang="vi-VN" sz="17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Cho hai loa giống nhau cùng phát âm thanh như hình bên, dịch chuyển một micro có nổi với dao động kí phía trước hai loa để ghi đồ thị sóng âm thì thấy có những điểm tại đó biên độ sóng âm thu được rất lớn (L) và những điểm biên độ rất bé (B) nằm xen kẽ. Hiện tượng thú vị này giải thích như thế nào?</a:t>
            </a:r>
            <a:endParaRPr lang="en-US" sz="17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descr="n14 zalo Nguyen Doan Thao Trang">
            <a:extLst>
              <a:ext uri="{FF2B5EF4-FFF2-40B4-BE49-F238E27FC236}">
                <a16:creationId xmlns:a16="http://schemas.microsoft.com/office/drawing/2014/main" xmlns="" id="{6363AF14-9E75-47A5-A45D-5435EC214324}"/>
              </a:ext>
            </a:extLst>
          </p:cNvPr>
          <p:cNvSpPr txBox="1"/>
          <p:nvPr/>
        </p:nvSpPr>
        <p:spPr>
          <a:xfrm>
            <a:off x="816429" y="3358573"/>
            <a:ext cx="7894863" cy="1261884"/>
          </a:xfrm>
          <a:prstGeom prst="rect">
            <a:avLst/>
          </a:prstGeom>
          <a:noFill/>
        </p:spPr>
        <p:txBody>
          <a:bodyPr wrap="square">
            <a:spAutoFit/>
          </a:bodyPr>
          <a:lstStyle/>
          <a:p>
            <a:pPr algn="just"/>
            <a:r>
              <a:rPr lang="en-US" sz="1900" dirty="0" err="1">
                <a:solidFill>
                  <a:srgbClr val="333333"/>
                </a:solidFill>
                <a:latin typeface="Open Sans" panose="020B0606030504020204" pitchFamily="34" charset="0"/>
                <a:ea typeface="Open Sans" panose="020B0606030504020204" pitchFamily="34" charset="0"/>
                <a:cs typeface="Open Sans" panose="020B0606030504020204" pitchFamily="34" charset="0"/>
              </a:rPr>
              <a:t>Đây</a:t>
            </a:r>
            <a:r>
              <a:rPr lang="en-US" sz="1900" dirty="0">
                <a:solidFill>
                  <a:srgbClr val="333333"/>
                </a:solidFill>
                <a:latin typeface="Open Sans" panose="020B0606030504020204" pitchFamily="34" charset="0"/>
                <a:ea typeface="Open Sans" panose="020B0606030504020204" pitchFamily="34" charset="0"/>
                <a:cs typeface="Open Sans" panose="020B0606030504020204" pitchFamily="34" charset="0"/>
              </a:rPr>
              <a:t> </a:t>
            </a:r>
            <a:r>
              <a:rPr lang="en-US" sz="1900" dirty="0" err="1">
                <a:solidFill>
                  <a:srgbClr val="333333"/>
                </a:solidFill>
                <a:latin typeface="Open Sans" panose="020B0606030504020204" pitchFamily="34" charset="0"/>
                <a:ea typeface="Open Sans" panose="020B0606030504020204" pitchFamily="34" charset="0"/>
                <a:cs typeface="Open Sans" panose="020B0606030504020204" pitchFamily="34" charset="0"/>
              </a:rPr>
              <a:t>là</a:t>
            </a:r>
            <a:r>
              <a:rPr lang="en-US" sz="1900" dirty="0">
                <a:solidFill>
                  <a:srgbClr val="333333"/>
                </a:solidFill>
                <a:latin typeface="Open Sans" panose="020B0606030504020204" pitchFamily="34" charset="0"/>
                <a:ea typeface="Open Sans" panose="020B0606030504020204" pitchFamily="34" charset="0"/>
                <a:cs typeface="Open Sans" panose="020B0606030504020204" pitchFamily="34" charset="0"/>
              </a:rPr>
              <a:t> </a:t>
            </a:r>
            <a:r>
              <a:rPr lang="vi-VN"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hiện tượng giao thoa, hiện tượng hai sóng kết hợp khi gặp nhau thì có những điểm ở đó chúng luôn luôn tăng cường lẫn nhau, có những điểm ở đó chúng luôn luôn triệt tiêu nhau nên có những biên độ sóng rất lớn và biên độ sóng rất nhỏ nằm xen kẽ với nhau.</a:t>
            </a: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n14 zalo Nguyen Doan Thao Trang">
            <a:extLst>
              <a:ext uri="{FF2B5EF4-FFF2-40B4-BE49-F238E27FC236}">
                <a16:creationId xmlns:a16="http://schemas.microsoft.com/office/drawing/2014/main" xmlns="" id="{84DAB53E-FD9C-3460-EC09-E72E877FAB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704872" y="336964"/>
            <a:ext cx="3231724" cy="2520536"/>
          </a:xfrm>
          <a:prstGeom prst="roundRect">
            <a:avLst/>
          </a:prstGeom>
        </p:spPr>
      </p:pic>
    </p:spTree>
    <p:extLst>
      <p:ext uri="{BB962C8B-B14F-4D97-AF65-F5344CB8AC3E}">
        <p14:creationId xmlns:p14="http://schemas.microsoft.com/office/powerpoint/2010/main" val="303058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103;p81" descr="n14 zalo Nguyen Doan Thao Trang">
            <a:extLst>
              <a:ext uri="{FF2B5EF4-FFF2-40B4-BE49-F238E27FC236}">
                <a16:creationId xmlns:a16="http://schemas.microsoft.com/office/drawing/2014/main" xmlns="" id="{88D69414-F162-933F-9E91-7F543D35176F}"/>
              </a:ext>
            </a:extLst>
          </p:cNvPr>
          <p:cNvSpPr txBox="1">
            <a:spLocks noGrp="1"/>
          </p:cNvSpPr>
          <p:nvPr>
            <p:ph type="title"/>
          </p:nvPr>
        </p:nvSpPr>
        <p:spPr>
          <a:xfrm>
            <a:off x="986970" y="490923"/>
            <a:ext cx="7322144" cy="359398"/>
          </a:xfrm>
          <a:prstGeom prst="rect">
            <a:avLst/>
          </a:prstGeom>
        </p:spPr>
        <p:txBody>
          <a:bodyPr spcFirstLastPara="1" wrap="square" lIns="91425" tIns="91425" rIns="91425" bIns="91425" anchor="ctr" anchorCtr="0">
            <a:noAutofit/>
          </a:bodyPr>
          <a:lstStyle/>
          <a:p>
            <a:pPr lvl="0"/>
            <a:r>
              <a:rPr lang="en-US" sz="3600" dirty="0">
                <a:latin typeface="Open Sans" panose="020B0606030504020204" pitchFamily="34" charset="0"/>
                <a:ea typeface="Open Sans" panose="020B0606030504020204" pitchFamily="34" charset="0"/>
                <a:cs typeface="Open Sans" panose="020B0606030504020204" pitchFamily="34" charset="0"/>
              </a:rPr>
              <a:t>C</a:t>
            </a:r>
            <a:r>
              <a:rPr lang="vi-VN" sz="3600" dirty="0">
                <a:latin typeface="Open Sans" panose="020B0606030504020204" pitchFamily="34" charset="0"/>
                <a:ea typeface="Open Sans" panose="020B0606030504020204" pitchFamily="34" charset="0"/>
                <a:cs typeface="Open Sans" panose="020B0606030504020204" pitchFamily="34" charset="0"/>
              </a:rPr>
              <a:t>uộc tranh luận </a:t>
            </a:r>
            <a:r>
              <a:rPr lang="en-US" sz="3600" dirty="0" err="1">
                <a:latin typeface="Open Sans" panose="020B0606030504020204" pitchFamily="34" charset="0"/>
                <a:ea typeface="Open Sans" panose="020B0606030504020204" pitchFamily="34" charset="0"/>
                <a:cs typeface="Open Sans" panose="020B0606030504020204" pitchFamily="34" charset="0"/>
              </a:rPr>
              <a:t>thế</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kỉ</a:t>
            </a:r>
            <a:endParaRPr lang="vi-VN"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2" descr="n14 zalo Nguyen Doan Thao Trang">
            <a:extLst>
              <a:ext uri="{FF2B5EF4-FFF2-40B4-BE49-F238E27FC236}">
                <a16:creationId xmlns:a16="http://schemas.microsoft.com/office/drawing/2014/main" xmlns="" id="{DEEECBE8-D866-8C1E-98C0-2F6EFF180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738" y="1198417"/>
            <a:ext cx="2308594" cy="2204357"/>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descr="n14 zalo Nguyen Doan Thao Trang">
            <a:extLst>
              <a:ext uri="{FF2B5EF4-FFF2-40B4-BE49-F238E27FC236}">
                <a16:creationId xmlns:a16="http://schemas.microsoft.com/office/drawing/2014/main" xmlns="" id="{50221BBD-955F-E426-673B-0954C353654B}"/>
              </a:ext>
            </a:extLst>
          </p:cNvPr>
          <p:cNvSpPr txBox="1"/>
          <p:nvPr/>
        </p:nvSpPr>
        <p:spPr>
          <a:xfrm>
            <a:off x="986970" y="3866227"/>
            <a:ext cx="2988130" cy="1015663"/>
          </a:xfrm>
          <a:prstGeom prst="rect">
            <a:avLst/>
          </a:prstGeom>
          <a:noFill/>
        </p:spPr>
        <p:txBody>
          <a:bodyPr wrap="square">
            <a:spAutoFit/>
          </a:bodyPr>
          <a:lstStyle/>
          <a:p>
            <a:pPr algn="ct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L</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ý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thuyết</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hạt</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ánh</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Ánh</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chỉ</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có</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tính</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chất</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hạt</a:t>
            </a:r>
            <a:endPar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descr="n14 zalo Nguyen Doan Thao Trang">
            <a:extLst>
              <a:ext uri="{FF2B5EF4-FFF2-40B4-BE49-F238E27FC236}">
                <a16:creationId xmlns:a16="http://schemas.microsoft.com/office/drawing/2014/main" xmlns="" id="{0C7D0EBE-0B75-2B70-824D-B4401FA9217A}"/>
              </a:ext>
            </a:extLst>
          </p:cNvPr>
          <p:cNvSpPr txBox="1"/>
          <p:nvPr/>
        </p:nvSpPr>
        <p:spPr>
          <a:xfrm>
            <a:off x="1563462" y="3429763"/>
            <a:ext cx="2230734" cy="369332"/>
          </a:xfrm>
          <a:prstGeom prst="rect">
            <a:avLst/>
          </a:prstGeom>
          <a:noFill/>
        </p:spPr>
        <p:txBody>
          <a:bodyPr wrap="square">
            <a:spAutoFit/>
          </a:bodyPr>
          <a:lstStyle/>
          <a:p>
            <a:r>
              <a:rPr lang="en-US" sz="1800" b="1" i="0" strike="noStrike" dirty="0">
                <a:solidFill>
                  <a:srgbClr val="3366CC"/>
                </a:solidFill>
                <a:effectLst/>
                <a:latin typeface="Arial" panose="020B0604020202020204" pitchFamily="34" charset="0"/>
              </a:rPr>
              <a:t>Isaac Newton</a:t>
            </a:r>
            <a:r>
              <a:rPr lang="en-US" sz="1800" b="1" i="0" dirty="0">
                <a:solidFill>
                  <a:srgbClr val="202122"/>
                </a:solidFill>
                <a:effectLst/>
                <a:latin typeface="Arial" panose="020B0604020202020204" pitchFamily="34" charset="0"/>
              </a:rPr>
              <a:t> </a:t>
            </a:r>
            <a:endParaRPr lang="en-US" sz="1800" b="1" dirty="0"/>
          </a:p>
        </p:txBody>
      </p:sp>
      <p:sp>
        <p:nvSpPr>
          <p:cNvPr id="19" name="TextBox 18" descr="n14 zalo Nguyen Doan Thao Trang">
            <a:extLst>
              <a:ext uri="{FF2B5EF4-FFF2-40B4-BE49-F238E27FC236}">
                <a16:creationId xmlns:a16="http://schemas.microsoft.com/office/drawing/2014/main" xmlns="" id="{3CA2B221-47EC-CD4C-C6DA-0B3731D40791}"/>
              </a:ext>
            </a:extLst>
          </p:cNvPr>
          <p:cNvSpPr txBox="1"/>
          <p:nvPr/>
        </p:nvSpPr>
        <p:spPr>
          <a:xfrm>
            <a:off x="5319031" y="3389444"/>
            <a:ext cx="2720662" cy="369332"/>
          </a:xfrm>
          <a:prstGeom prst="rect">
            <a:avLst/>
          </a:prstGeom>
          <a:noFill/>
        </p:spPr>
        <p:txBody>
          <a:bodyPr wrap="square">
            <a:spAutoFit/>
          </a:bodyPr>
          <a:lstStyle/>
          <a:p>
            <a:pPr algn="ctr"/>
            <a:r>
              <a:rPr lang="en-US" sz="1800" b="1" i="0" u="none" strike="noStrike" dirty="0">
                <a:solidFill>
                  <a:srgbClr val="3366CC"/>
                </a:solidFill>
                <a:effectLst/>
                <a:latin typeface="Arial" panose="020B0604020202020204" pitchFamily="34" charset="0"/>
              </a:rPr>
              <a:t>Christiaan Huygens</a:t>
            </a:r>
            <a:r>
              <a:rPr lang="en-US" sz="1800" b="1" i="0" dirty="0">
                <a:solidFill>
                  <a:srgbClr val="202122"/>
                </a:solidFill>
                <a:effectLst/>
                <a:latin typeface="Arial" panose="020B0604020202020204" pitchFamily="34" charset="0"/>
              </a:rPr>
              <a:t> </a:t>
            </a:r>
            <a:endParaRPr lang="en-US" sz="1800" b="1" dirty="0"/>
          </a:p>
        </p:txBody>
      </p:sp>
      <p:sp>
        <p:nvSpPr>
          <p:cNvPr id="20" name="TextBox 19" descr="n14 zalo Nguyen Doan Thao Trang">
            <a:extLst>
              <a:ext uri="{FF2B5EF4-FFF2-40B4-BE49-F238E27FC236}">
                <a16:creationId xmlns:a16="http://schemas.microsoft.com/office/drawing/2014/main" xmlns="" id="{1D0A0CBD-B615-A2FB-8CAB-24729FB380AD}"/>
              </a:ext>
            </a:extLst>
          </p:cNvPr>
          <p:cNvSpPr txBox="1"/>
          <p:nvPr/>
        </p:nvSpPr>
        <p:spPr>
          <a:xfrm>
            <a:off x="5159826" y="3866226"/>
            <a:ext cx="2988130" cy="1015663"/>
          </a:xfrm>
          <a:prstGeom prst="rect">
            <a:avLst/>
          </a:prstGeom>
          <a:noFill/>
        </p:spPr>
        <p:txBody>
          <a:bodyPr wrap="square">
            <a:spAutoFit/>
          </a:bodyPr>
          <a:lstStyle/>
          <a:p>
            <a:pPr algn="ct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L</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ý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thuyết</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sóng</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ánh</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Ánh</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chỉ</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có</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tính</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chất</a:t>
            </a:r>
            <a:r>
              <a:rPr lang="en-US" sz="2000" b="0" i="0" strike="noStrike" dirty="0">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0" i="0" strike="noStrike" dirty="0" err="1">
                <a:solidFill>
                  <a:schemeClr val="tx1">
                    <a:lumMod val="50000"/>
                  </a:schemeClr>
                </a:solidFill>
                <a:effectLst/>
                <a:latin typeface="Open Sans" panose="020B0606030504020204" pitchFamily="34" charset="0"/>
                <a:ea typeface="Open Sans" panose="020B0606030504020204" pitchFamily="34" charset="0"/>
                <a:cs typeface="Open Sans" panose="020B0606030504020204" pitchFamily="34" charset="0"/>
              </a:rPr>
              <a:t>sóng</a:t>
            </a:r>
            <a:endPar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 descr="n14 zalo Nguyen Doan Thao Trang">
            <a:extLst>
              <a:ext uri="{FF2B5EF4-FFF2-40B4-BE49-F238E27FC236}">
                <a16:creationId xmlns:a16="http://schemas.microsoft.com/office/drawing/2014/main" xmlns="" id="{D9CD8DA6-31F1-B52C-D343-80E1221C82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086" t="4915" r="10914" b="38706"/>
          <a:stretch/>
        </p:blipFill>
        <p:spPr bwMode="auto">
          <a:xfrm>
            <a:off x="5523139" y="1178655"/>
            <a:ext cx="2392136" cy="220435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p:tgtEl>
                                          <p:spTgt spid="1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Shape 646"/>
        <p:cNvGrpSpPr/>
        <p:nvPr/>
      </p:nvGrpSpPr>
      <p:grpSpPr>
        <a:xfrm>
          <a:off x="0" y="0"/>
          <a:ext cx="0" cy="0"/>
          <a:chOff x="0" y="0"/>
          <a:chExt cx="0" cy="0"/>
        </a:xfrm>
      </p:grpSpPr>
      <p:sp>
        <p:nvSpPr>
          <p:cNvPr id="7" name="Rectangle 2" descr="n14 zalo Nguyen Doan Thao Trang">
            <a:extLst>
              <a:ext uri="{FF2B5EF4-FFF2-40B4-BE49-F238E27FC236}">
                <a16:creationId xmlns:a16="http://schemas.microsoft.com/office/drawing/2014/main" xmlns="" id="{D0F00DA7-B7A6-4C6A-B13C-C4D1449F196A}"/>
              </a:ext>
            </a:extLst>
          </p:cNvPr>
          <p:cNvSpPr>
            <a:spLocks noChangeArrowheads="1"/>
          </p:cNvSpPr>
          <p:nvPr/>
        </p:nvSpPr>
        <p:spPr bwMode="auto">
          <a:xfrm>
            <a:off x="228601" y="-242373"/>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5CBFC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4" name="Rounded Rectangle 4" descr="n14 zalo Nguyen Doan Thao Trang">
            <a:extLst>
              <a:ext uri="{FF2B5EF4-FFF2-40B4-BE49-F238E27FC236}">
                <a16:creationId xmlns:a16="http://schemas.microsoft.com/office/drawing/2014/main" xmlns="" id="{02607713-A6ED-4828-A828-829DAAEC2CA1}"/>
              </a:ext>
            </a:extLst>
          </p:cNvPr>
          <p:cNvSpPr/>
          <p:nvPr/>
        </p:nvSpPr>
        <p:spPr>
          <a:xfrm>
            <a:off x="735636" y="682478"/>
            <a:ext cx="7723416" cy="2422672"/>
          </a:xfrm>
          <a:prstGeom prst="roundRect">
            <a:avLst/>
          </a:prstGeom>
          <a:solidFill>
            <a:schemeClr val="accent6">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6" name="Picture 145" descr="n14 zalo Nguyen Doan Thao Trang">
            <a:hlinkClick r:id="rId4" action="ppaction://hlinksldjump"/>
            <a:extLst>
              <a:ext uri="{FF2B5EF4-FFF2-40B4-BE49-F238E27FC236}">
                <a16:creationId xmlns:a16="http://schemas.microsoft.com/office/drawing/2014/main" xmlns="" id="{736855DE-492A-4BA9-AE26-5C5565941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6849" y="4179094"/>
            <a:ext cx="964406" cy="964406"/>
          </a:xfrm>
          <a:prstGeom prst="rect">
            <a:avLst/>
          </a:prstGeom>
        </p:spPr>
      </p:pic>
      <p:sp>
        <p:nvSpPr>
          <p:cNvPr id="4" name="TextBox 3" descr="n14 zalo Nguyen Doan Thao Trang">
            <a:extLst>
              <a:ext uri="{FF2B5EF4-FFF2-40B4-BE49-F238E27FC236}">
                <a16:creationId xmlns:a16="http://schemas.microsoft.com/office/drawing/2014/main" xmlns="" id="{9862F4FE-C3BF-E0B1-E1DB-B22FAAA02BE4}"/>
              </a:ext>
            </a:extLst>
          </p:cNvPr>
          <p:cNvSpPr txBox="1"/>
          <p:nvPr/>
        </p:nvSpPr>
        <p:spPr>
          <a:xfrm>
            <a:off x="1120377" y="1173198"/>
            <a:ext cx="225963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1:</a:t>
            </a:r>
            <a:r>
              <a:rPr kumimoji="0" lang="vi-VN" sz="28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Nêu</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định</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nghĩa</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sóng</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cơ</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5" name="TextBox 4" descr="n14 zalo Nguyen Doan Thao Trang">
            <a:extLst>
              <a:ext uri="{FF2B5EF4-FFF2-40B4-BE49-F238E27FC236}">
                <a16:creationId xmlns:a16="http://schemas.microsoft.com/office/drawing/2014/main" xmlns="" id="{8DEE5ECC-1AAC-C823-C811-0E399E553BE9}"/>
              </a:ext>
            </a:extLst>
          </p:cNvPr>
          <p:cNvSpPr txBox="1"/>
          <p:nvPr/>
        </p:nvSpPr>
        <p:spPr>
          <a:xfrm>
            <a:off x="1844257" y="3291069"/>
            <a:ext cx="5755822" cy="919401"/>
          </a:xfrm>
          <a:prstGeom prst="roundRect">
            <a:avLst/>
          </a:prstGeom>
          <a:solidFill>
            <a:srgbClr val="5CBFC2">
              <a:lumMod val="50000"/>
            </a:srgbClr>
          </a:solidFill>
          <a:ln>
            <a:solidFill>
              <a:srgbClr val="578CCF"/>
            </a:solidFill>
          </a:ln>
          <a:effectLst>
            <a:glow rad="101600">
              <a:srgbClr val="C0B1BC">
                <a:satMod val="175000"/>
                <a:alpha val="40000"/>
              </a:srgbClr>
            </a:glow>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Là</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những</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biến</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dạng</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cơ</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lan</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truyền</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trong</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một</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môi</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trường</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đàn</a:t>
            </a:r>
            <a:r>
              <a:rPr lang="en-US" sz="2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hồi</a:t>
            </a:r>
            <a:endPar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n14 zalo Nguyen Doan Thao Trang">
            <a:extLst>
              <a:ext uri="{FF2B5EF4-FFF2-40B4-BE49-F238E27FC236}">
                <a16:creationId xmlns:a16="http://schemas.microsoft.com/office/drawing/2014/main" xmlns="" id="{4CDB0B7F-2279-D461-91E2-E6CAB48330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508" b="3152"/>
          <a:stretch/>
        </p:blipFill>
        <p:spPr bwMode="auto">
          <a:xfrm>
            <a:off x="3609634" y="1007535"/>
            <a:ext cx="4602766" cy="1792814"/>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210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1" name="Google Shape;1291;p95" descr="n14 zalo Nguyen Doan Thao Trang"/>
          <p:cNvSpPr txBox="1">
            <a:spLocks noGrp="1"/>
          </p:cNvSpPr>
          <p:nvPr>
            <p:ph type="subTitle" idx="1"/>
          </p:nvPr>
        </p:nvSpPr>
        <p:spPr>
          <a:xfrm>
            <a:off x="1035091" y="2174902"/>
            <a:ext cx="4112991" cy="694500"/>
          </a:xfrm>
          <a:prstGeom prst="rect">
            <a:avLst/>
          </a:prstGeom>
        </p:spPr>
        <p:txBody>
          <a:bodyPr spcFirstLastPara="1" wrap="square" lIns="91425" tIns="91425" rIns="91425" bIns="91425" anchor="t" anchorCtr="0">
            <a:noAutofit/>
          </a:bodyPr>
          <a:lstStyle/>
          <a:p>
            <a:pPr marL="285750" lvl="0" indent="-285750" algn="just">
              <a:lnSpc>
                <a:spcPct val="100000"/>
              </a:lnSpc>
              <a:spcAft>
                <a:spcPts val="1600"/>
              </a:spcAft>
              <a:buFont typeface="Wingdings" panose="05000000000000000000" pitchFamily="2" charset="2"/>
              <a:buChar char="Ø"/>
            </a:pPr>
            <a:r>
              <a:rPr lang="vi-VN" sz="2000" dirty="0"/>
              <a:t>Khoảng năm 1805, nhà vật lý người Anh Thomas Young đã thực hiện thí nghiệm </a:t>
            </a:r>
            <a:r>
              <a:rPr lang="en-US" sz="2000" dirty="0" err="1"/>
              <a:t>với</a:t>
            </a:r>
            <a:r>
              <a:rPr lang="en-US" sz="2000" dirty="0"/>
              <a:t> </a:t>
            </a:r>
            <a:r>
              <a:rPr lang="en-US" sz="2000" dirty="0" err="1"/>
              <a:t>ánh</a:t>
            </a:r>
            <a:r>
              <a:rPr lang="en-US" sz="2000" dirty="0"/>
              <a:t> </a:t>
            </a:r>
            <a:r>
              <a:rPr lang="en-US" sz="2000" dirty="0" err="1"/>
              <a:t>sáng</a:t>
            </a:r>
            <a:endParaRPr lang="en-US" sz="2000" dirty="0"/>
          </a:p>
          <a:p>
            <a:pPr marL="285750" lvl="0" indent="-285750" algn="just">
              <a:lnSpc>
                <a:spcPct val="100000"/>
              </a:lnSpc>
              <a:spcAft>
                <a:spcPts val="1600"/>
              </a:spcAft>
              <a:buFont typeface="Wingdings" panose="05000000000000000000" pitchFamily="2" charset="2"/>
              <a:buChar char="Ø"/>
            </a:pPr>
            <a:r>
              <a:rPr lang="en-US" sz="2000" dirty="0" err="1"/>
              <a:t>Thí</a:t>
            </a:r>
            <a:r>
              <a:rPr lang="en-US" sz="2000" dirty="0"/>
              <a:t> </a:t>
            </a:r>
            <a:r>
              <a:rPr lang="en-US" sz="2000" dirty="0" err="1"/>
              <a:t>nghiệm</a:t>
            </a:r>
            <a:r>
              <a:rPr lang="en-US" sz="2000" dirty="0"/>
              <a:t> </a:t>
            </a:r>
            <a:r>
              <a:rPr lang="en-US" sz="2000" dirty="0" err="1"/>
              <a:t>đã</a:t>
            </a:r>
            <a:r>
              <a:rPr lang="en-US" sz="2000" dirty="0"/>
              <a:t> </a:t>
            </a:r>
            <a:r>
              <a:rPr lang="en-US" sz="2000" dirty="0" err="1"/>
              <a:t>chứng</a:t>
            </a:r>
            <a:r>
              <a:rPr lang="en-US" sz="2000" dirty="0"/>
              <a:t> </a:t>
            </a:r>
            <a:r>
              <a:rPr lang="en-US" sz="2000" dirty="0" err="1"/>
              <a:t>tỏ</a:t>
            </a:r>
            <a:r>
              <a:rPr lang="en-US" sz="2000" dirty="0"/>
              <a:t> </a:t>
            </a:r>
            <a:r>
              <a:rPr lang="en-US" sz="2000" dirty="0" err="1"/>
              <a:t>ánh</a:t>
            </a:r>
            <a:r>
              <a:rPr lang="en-US" sz="2000" dirty="0"/>
              <a:t> </a:t>
            </a:r>
            <a:r>
              <a:rPr lang="en-US" sz="2000" dirty="0" err="1"/>
              <a:t>sáng</a:t>
            </a:r>
            <a:r>
              <a:rPr lang="en-US" sz="2000" dirty="0"/>
              <a:t> </a:t>
            </a:r>
            <a:r>
              <a:rPr lang="en-US" sz="2000" dirty="0" err="1"/>
              <a:t>có</a:t>
            </a:r>
            <a:r>
              <a:rPr lang="en-US" sz="2000" dirty="0"/>
              <a:t> </a:t>
            </a:r>
            <a:r>
              <a:rPr lang="en-US" sz="2000" dirty="0" err="1"/>
              <a:t>tính</a:t>
            </a:r>
            <a:r>
              <a:rPr lang="en-US" sz="2000" dirty="0"/>
              <a:t> </a:t>
            </a:r>
            <a:r>
              <a:rPr lang="en-US" sz="2000" dirty="0" err="1"/>
              <a:t>chất</a:t>
            </a:r>
            <a:r>
              <a:rPr lang="en-US" sz="2000" dirty="0"/>
              <a:t> </a:t>
            </a:r>
            <a:r>
              <a:rPr lang="en-US" sz="2000" dirty="0" err="1"/>
              <a:t>sóng</a:t>
            </a:r>
            <a:endParaRPr sz="2000" dirty="0"/>
          </a:p>
        </p:txBody>
      </p:sp>
      <p:sp>
        <p:nvSpPr>
          <p:cNvPr id="1292" name="Google Shape;1292;p95" descr="n14 zalo Nguyen Doan Thao Trang"/>
          <p:cNvSpPr txBox="1">
            <a:spLocks noGrp="1"/>
          </p:cNvSpPr>
          <p:nvPr>
            <p:ph type="title"/>
          </p:nvPr>
        </p:nvSpPr>
        <p:spPr>
          <a:xfrm>
            <a:off x="597754" y="965302"/>
            <a:ext cx="4550328" cy="1209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YOUNG</a:t>
            </a:r>
            <a:endParaRPr dirty="0"/>
          </a:p>
        </p:txBody>
      </p:sp>
      <p:pic>
        <p:nvPicPr>
          <p:cNvPr id="2052" name="Picture 4" descr="n14 zalo Nguyen Doan Thao Trang">
            <a:extLst>
              <a:ext uri="{FF2B5EF4-FFF2-40B4-BE49-F238E27FC236}">
                <a16:creationId xmlns:a16="http://schemas.microsoft.com/office/drawing/2014/main" xmlns="" id="{09DD142E-6BA4-BEB2-0806-2D8AB862B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86" r="23304"/>
          <a:stretch/>
        </p:blipFill>
        <p:spPr bwMode="auto">
          <a:xfrm>
            <a:off x="5478072" y="669679"/>
            <a:ext cx="3239600" cy="3010446"/>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92"/>
                                        </p:tgtEl>
                                        <p:attrNameLst>
                                          <p:attrName>style.visibility</p:attrName>
                                        </p:attrNameLst>
                                      </p:cBhvr>
                                      <p:to>
                                        <p:strVal val="visible"/>
                                      </p:to>
                                    </p:set>
                                    <p:anim calcmode="lin" valueType="num">
                                      <p:cBhvr additive="base">
                                        <p:cTn id="7" dur="1000"/>
                                        <p:tgtEl>
                                          <p:spTgt spid="129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91">
                                            <p:txEl>
                                              <p:pRg st="0" end="0"/>
                                            </p:txEl>
                                          </p:spTgt>
                                        </p:tgtEl>
                                        <p:attrNameLst>
                                          <p:attrName>style.visibility</p:attrName>
                                        </p:attrNameLst>
                                      </p:cBhvr>
                                      <p:to>
                                        <p:strVal val="visible"/>
                                      </p:to>
                                    </p:set>
                                    <p:anim calcmode="lin" valueType="num">
                                      <p:cBhvr additive="base">
                                        <p:cTn id="17" dur="500" fill="hold"/>
                                        <p:tgtEl>
                                          <p:spTgt spid="129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91">
                                            <p:txEl>
                                              <p:pRg st="1" end="1"/>
                                            </p:txEl>
                                          </p:spTgt>
                                        </p:tgtEl>
                                        <p:attrNameLst>
                                          <p:attrName>style.visibility</p:attrName>
                                        </p:attrNameLst>
                                      </p:cBhvr>
                                      <p:to>
                                        <p:strVal val="visible"/>
                                      </p:to>
                                    </p:set>
                                    <p:anim calcmode="lin" valueType="num">
                                      <p:cBhvr additive="base">
                                        <p:cTn id="23" dur="500" fill="hold"/>
                                        <p:tgtEl>
                                          <p:spTgt spid="129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80" descr="n14 zalo Nguyen Doan Thao Trang"/>
          <p:cNvSpPr txBox="1">
            <a:spLocks noGrp="1"/>
          </p:cNvSpPr>
          <p:nvPr>
            <p:ph type="title"/>
          </p:nvPr>
        </p:nvSpPr>
        <p:spPr>
          <a:xfrm>
            <a:off x="1234839" y="2394356"/>
            <a:ext cx="6806982" cy="8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dirty="0">
                <a:latin typeface="Open Sans" panose="020B0606030504020204" pitchFamily="34" charset="0"/>
                <a:ea typeface="Open Sans" panose="020B0606030504020204" pitchFamily="34" charset="0"/>
                <a:cs typeface="Open Sans" panose="020B0606030504020204" pitchFamily="34" charset="0"/>
              </a:rPr>
              <a:t>Thí nghiệm của Young về giao thoa ánh sáng</a:t>
            </a:r>
            <a:endParaRPr sz="4500" dirty="0">
              <a:latin typeface="Open Sans" panose="020B0606030504020204" pitchFamily="34" charset="0"/>
              <a:ea typeface="Open Sans" panose="020B0606030504020204" pitchFamily="34" charset="0"/>
              <a:cs typeface="Open Sans" panose="020B0606030504020204" pitchFamily="34" charset="0"/>
            </a:endParaRPr>
          </a:p>
        </p:txBody>
      </p:sp>
      <p:sp>
        <p:nvSpPr>
          <p:cNvPr id="1097" name="Google Shape;1097;p80" descr="n14 zalo Nguyen Doan Thao Trang"/>
          <p:cNvSpPr txBox="1">
            <a:spLocks noGrp="1"/>
          </p:cNvSpPr>
          <p:nvPr>
            <p:ph type="title" idx="2"/>
          </p:nvPr>
        </p:nvSpPr>
        <p:spPr>
          <a:xfrm>
            <a:off x="3105600" y="1164675"/>
            <a:ext cx="2932800" cy="97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96"/>
                                        </p:tgtEl>
                                        <p:attrNameLst>
                                          <p:attrName>style.visibility</p:attrName>
                                        </p:attrNameLst>
                                      </p:cBhvr>
                                      <p:to>
                                        <p:strVal val="visible"/>
                                      </p:to>
                                    </p:set>
                                    <p:anim calcmode="lin" valueType="num">
                                      <p:cBhvr additive="base">
                                        <p:cTn id="11" dur="1000"/>
                                        <p:tgtEl>
                                          <p:spTgt spid="109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126570" y="797362"/>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PHIẾU HỌC TẬP SỐ 2</a:t>
            </a:r>
            <a:endParaRPr lang="vi-VN" sz="2400" b="1" dirty="0"/>
          </a:p>
        </p:txBody>
      </p:sp>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203868" y="1406890"/>
            <a:ext cx="4204845" cy="3422850"/>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descr="n14 zalo Nguyen Doan Thao Trang">
            <a:extLst>
              <a:ext uri="{FF2B5EF4-FFF2-40B4-BE49-F238E27FC236}">
                <a16:creationId xmlns:a16="http://schemas.microsoft.com/office/drawing/2014/main" xmlns="" id="{46A6AD1B-573B-3A18-25D3-81C83A6178BA}"/>
              </a:ext>
            </a:extLst>
          </p:cNvPr>
          <p:cNvSpPr txBox="1"/>
          <p:nvPr/>
        </p:nvSpPr>
        <p:spPr>
          <a:xfrm>
            <a:off x="385097" y="1489424"/>
            <a:ext cx="3944573" cy="3323987"/>
          </a:xfrm>
          <a:prstGeom prst="rect">
            <a:avLst/>
          </a:prstGeom>
          <a:noFill/>
        </p:spPr>
        <p:txBody>
          <a:bodyPr wrap="square">
            <a:spAutoFit/>
          </a:bodyPr>
          <a:lstStyle/>
          <a:p>
            <a:pPr algn="just">
              <a:spcBef>
                <a:spcPts val="600"/>
              </a:spcBef>
              <a:spcAft>
                <a:spcPts val="600"/>
              </a:spcAft>
            </a:pPr>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1. </a:t>
            </a:r>
            <a:r>
              <a:rPr lang="en-US" sz="2000" dirty="0" err="1">
                <a:latin typeface="Open Sans" panose="020B0606030504020204" pitchFamily="34" charset="0"/>
                <a:ea typeface="Open Sans" panose="020B0606030504020204" pitchFamily="34" charset="0"/>
                <a:cs typeface="Open Sans" panose="020B0606030504020204" pitchFamily="34" charset="0"/>
              </a:rPr>
              <a:t>Trình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bày</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thí</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nghiệm</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của</a:t>
            </a:r>
            <a:r>
              <a:rPr lang="en-US" sz="2000" dirty="0">
                <a:latin typeface="Open Sans" panose="020B0606030504020204" pitchFamily="34" charset="0"/>
                <a:ea typeface="Open Sans" panose="020B0606030504020204" pitchFamily="34" charset="0"/>
                <a:cs typeface="Open Sans" panose="020B0606030504020204" pitchFamily="34" charset="0"/>
              </a:rPr>
              <a:t> Young? </a:t>
            </a:r>
            <a:r>
              <a:rPr lang="en-US" sz="2000" dirty="0" err="1">
                <a:latin typeface="Open Sans" panose="020B0606030504020204" pitchFamily="34" charset="0"/>
                <a:ea typeface="Open Sans" panose="020B0606030504020204" pitchFamily="34" charset="0"/>
                <a:cs typeface="Open Sans" panose="020B0606030504020204" pitchFamily="34" charset="0"/>
              </a:rPr>
              <a:t>Nhận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xét</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và</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giải</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thích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về</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hình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ảnh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thu</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được</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trên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màn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trong</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quá</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trình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thí</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nghiệm</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spcAft>
                <a:spcPts val="600"/>
              </a:spcAft>
            </a:pPr>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2. </a:t>
            </a:r>
            <a:r>
              <a:rPr lang="vi-VN" sz="2000" dirty="0">
                <a:latin typeface="Open Sans" panose="020B0606030504020204" pitchFamily="34" charset="0"/>
                <a:ea typeface="Open Sans" panose="020B0606030504020204" pitchFamily="34" charset="0"/>
                <a:cs typeface="Open Sans" panose="020B0606030504020204" pitchFamily="34" charset="0"/>
              </a:rPr>
              <a:t>Trong thí nghiệm trên, nếu thay nguồn sáng laze trong thí nghiệm trên bằng bóng đèn dây tóc phát sáng trắng thì vân sáng chính giữa sẽ có màu gì.</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descr="n14 zalo Nguyen Doan Thao Trang">
            <a:extLst>
              <a:ext uri="{FF2B5EF4-FFF2-40B4-BE49-F238E27FC236}">
                <a16:creationId xmlns:a16="http://schemas.microsoft.com/office/drawing/2014/main" xmlns="" id="{3329FFA4-9017-516D-FE71-4E4718DDA7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27" t="63828" r="38283"/>
          <a:stretch/>
        </p:blipFill>
        <p:spPr bwMode="auto">
          <a:xfrm>
            <a:off x="5795701" y="3355524"/>
            <a:ext cx="1895419" cy="14578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14 zalo Nguyen Doan Thao Trang">
            <a:extLst>
              <a:ext uri="{FF2B5EF4-FFF2-40B4-BE49-F238E27FC236}">
                <a16:creationId xmlns:a16="http://schemas.microsoft.com/office/drawing/2014/main" xmlns="" id="{6D2DF6D9-79C7-D777-8E0C-F2EAF0B423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91" b="42706"/>
          <a:stretch/>
        </p:blipFill>
        <p:spPr bwMode="auto">
          <a:xfrm>
            <a:off x="4457699" y="1406890"/>
            <a:ext cx="4571421" cy="187853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03;p81" descr="n14 zalo Nguyen Doan Thao Trang">
            <a:extLst>
              <a:ext uri="{FF2B5EF4-FFF2-40B4-BE49-F238E27FC236}">
                <a16:creationId xmlns:a16="http://schemas.microsoft.com/office/drawing/2014/main" xmlns="" id="{5226DB67-1DA3-E601-14A4-7D437F5932FF}"/>
              </a:ext>
            </a:extLst>
          </p:cNvPr>
          <p:cNvSpPr txBox="1">
            <a:spLocks noGrp="1"/>
          </p:cNvSpPr>
          <p:nvPr>
            <p:ph type="title"/>
          </p:nvPr>
        </p:nvSpPr>
        <p:spPr>
          <a:xfrm>
            <a:off x="804791" y="215160"/>
            <a:ext cx="7322144" cy="359398"/>
          </a:xfrm>
          <a:prstGeom prst="rect">
            <a:avLst/>
          </a:prstGeom>
        </p:spPr>
        <p:txBody>
          <a:bodyPr spcFirstLastPara="1" wrap="square" lIns="91425" tIns="91425" rIns="91425" bIns="91425" anchor="ctr" anchorCtr="0">
            <a:noAutofit/>
          </a:bodyPr>
          <a:lstStyle/>
          <a:p>
            <a:pPr lvl="0" algn="l"/>
            <a:r>
              <a:rPr lang="en-US" sz="3600" dirty="0">
                <a:latin typeface="Open Sans" panose="020B0606030504020204" pitchFamily="34" charset="0"/>
                <a:ea typeface="Open Sans" panose="020B0606030504020204" pitchFamily="34" charset="0"/>
                <a:cs typeface="Open Sans" panose="020B0606030504020204" pitchFamily="34" charset="0"/>
              </a:rPr>
              <a:t>1. </a:t>
            </a:r>
            <a:r>
              <a:rPr lang="en-US" sz="3600" dirty="0" err="1">
                <a:latin typeface="Open Sans" panose="020B0606030504020204" pitchFamily="34" charset="0"/>
                <a:ea typeface="Open Sans" panose="020B0606030504020204" pitchFamily="34" charset="0"/>
                <a:cs typeface="Open Sans" panose="020B0606030504020204" pitchFamily="34" charset="0"/>
              </a:rPr>
              <a:t>Thí</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nghiệm</a:t>
            </a:r>
            <a:endParaRPr lang="vi-VN"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597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 calcmode="lin" valueType="num">
                                      <p:cBhvr additive="base">
                                        <p:cTn id="20"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barn(inVertical)">
                                      <p:cBhvr>
                                        <p:cTn id="29" dur="500"/>
                                        <p:tgtEl>
                                          <p:spTgt spid="409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 calcmode="lin" valueType="num">
                                      <p:cBhvr additive="base">
                                        <p:cTn id="34"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493961" y="625909"/>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err="1"/>
              <a:t>Bộ</a:t>
            </a:r>
            <a:r>
              <a:rPr lang="en-US" sz="2400" b="1" dirty="0"/>
              <a:t> </a:t>
            </a:r>
            <a:r>
              <a:rPr lang="en-US" sz="2400" b="1" dirty="0" err="1"/>
              <a:t>dụng</a:t>
            </a:r>
            <a:r>
              <a:rPr lang="en-US" sz="2400" b="1" dirty="0"/>
              <a:t> </a:t>
            </a:r>
            <a:r>
              <a:rPr lang="en-US" sz="2400" b="1" dirty="0" err="1"/>
              <a:t>cụ</a:t>
            </a:r>
            <a:r>
              <a:rPr lang="en-US" sz="2400" b="1" dirty="0"/>
              <a:t> </a:t>
            </a:r>
            <a:r>
              <a:rPr lang="en-US" sz="2400" b="1" dirty="0" err="1"/>
              <a:t>thí</a:t>
            </a:r>
            <a:r>
              <a:rPr lang="en-US" sz="2400" b="1" dirty="0"/>
              <a:t> </a:t>
            </a:r>
            <a:r>
              <a:rPr lang="en-US" sz="2400" b="1" dirty="0" err="1"/>
              <a:t>nghiệm</a:t>
            </a:r>
            <a:endParaRPr lang="en-US" sz="2400" b="1" dirty="0"/>
          </a:p>
        </p:txBody>
      </p:sp>
      <p:pic>
        <p:nvPicPr>
          <p:cNvPr id="3" name="Picture 2" descr="n14 zalo Nguyen Doan Thao Trang">
            <a:extLst>
              <a:ext uri="{FF2B5EF4-FFF2-40B4-BE49-F238E27FC236}">
                <a16:creationId xmlns:a16="http://schemas.microsoft.com/office/drawing/2014/main" xmlns="" id="{85107BCE-7044-E5BB-B2D2-3534BB68CA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7290" y="1309823"/>
            <a:ext cx="8684124" cy="3041741"/>
          </a:xfrm>
          <a:prstGeom prst="roundRect">
            <a:avLst/>
          </a:prstGeom>
        </p:spPr>
      </p:pic>
    </p:spTree>
    <p:extLst>
      <p:ext uri="{BB962C8B-B14F-4D97-AF65-F5344CB8AC3E}">
        <p14:creationId xmlns:p14="http://schemas.microsoft.com/office/powerpoint/2010/main" val="32647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40868" y="299338"/>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2</a:t>
            </a:r>
            <a:endParaRPr lang="vi-VN" sz="2400" b="1" dirty="0"/>
          </a:p>
        </p:txBody>
      </p:sp>
      <p:sp>
        <p:nvSpPr>
          <p:cNvPr id="16" name="Rectangle: Rounded Corners 15" descr="n14 zalo Nguyen Doan Thao Trang">
            <a:extLst>
              <a:ext uri="{FF2B5EF4-FFF2-40B4-BE49-F238E27FC236}">
                <a16:creationId xmlns:a16="http://schemas.microsoft.com/office/drawing/2014/main" xmlns="" id="{4F3679C3-A8D5-5FFF-66A3-5AECC32465C3}"/>
              </a:ext>
            </a:extLst>
          </p:cNvPr>
          <p:cNvSpPr/>
          <p:nvPr/>
        </p:nvSpPr>
        <p:spPr>
          <a:xfrm>
            <a:off x="491229" y="2811878"/>
            <a:ext cx="8318035" cy="2135679"/>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n14 zalo Nguyen Doan Thao Trang">
            <a:extLst>
              <a:ext uri="{FF2B5EF4-FFF2-40B4-BE49-F238E27FC236}">
                <a16:creationId xmlns:a16="http://schemas.microsoft.com/office/drawing/2014/main" xmlns="" id="{55A0AD63-2CBA-5897-ADFE-E1BB97C8E71A}"/>
              </a:ext>
            </a:extLst>
          </p:cNvPr>
          <p:cNvSpPr txBox="1"/>
          <p:nvPr/>
        </p:nvSpPr>
        <p:spPr>
          <a:xfrm>
            <a:off x="3460346" y="2823124"/>
            <a:ext cx="2083085" cy="430887"/>
          </a:xfrm>
          <a:prstGeom prst="rect">
            <a:avLst/>
          </a:prstGeom>
          <a:noFill/>
        </p:spPr>
        <p:txBody>
          <a:bodyPr wrap="square">
            <a:spAutoFit/>
          </a:bodyPr>
          <a:lstStyle/>
          <a:p>
            <a:pPr algn="ctr">
              <a:spcBef>
                <a:spcPts val="600"/>
              </a:spcBef>
              <a:spcAft>
                <a:spcPts val="600"/>
              </a:spcAft>
            </a:pPr>
            <a:r>
              <a:rPr lang="en-US" sz="2200" b="1" dirty="0" err="1">
                <a:latin typeface="Open Sans" panose="020B0606030504020204" pitchFamily="34" charset="0"/>
                <a:ea typeface="Open Sans" panose="020B0606030504020204" pitchFamily="34" charset="0"/>
                <a:cs typeface="Open Sans" panose="020B0606030504020204" pitchFamily="34" charset="0"/>
              </a:rPr>
              <a:t>Câu</a:t>
            </a:r>
            <a:r>
              <a:rPr lang="en-US" sz="2200" b="1" dirty="0">
                <a:latin typeface="Open Sans" panose="020B0606030504020204" pitchFamily="34" charset="0"/>
                <a:ea typeface="Open Sans" panose="020B0606030504020204" pitchFamily="34" charset="0"/>
                <a:cs typeface="Open Sans" panose="020B0606030504020204" pitchFamily="34" charset="0"/>
              </a:rPr>
              <a:t> 1</a:t>
            </a:r>
          </a:p>
        </p:txBody>
      </p:sp>
      <p:sp>
        <p:nvSpPr>
          <p:cNvPr id="2" name="Rectangle 18" descr="n14 zalo Nguyen Doan Thao Trang">
            <a:extLst>
              <a:ext uri="{FF2B5EF4-FFF2-40B4-BE49-F238E27FC236}">
                <a16:creationId xmlns:a16="http://schemas.microsoft.com/office/drawing/2014/main" xmlns="" id="{A9CA524C-8753-34C0-580B-B5645CC49304}"/>
              </a:ext>
            </a:extLst>
          </p:cNvPr>
          <p:cNvSpPr>
            <a:spLocks noChangeArrowheads="1"/>
          </p:cNvSpPr>
          <p:nvPr/>
        </p:nvSpPr>
        <p:spPr bwMode="auto">
          <a:xfrm>
            <a:off x="1262062" y="2266950"/>
            <a:ext cx="6619875" cy="304800"/>
          </a:xfrm>
          <a:prstGeom prst="rect">
            <a:avLst/>
          </a:prstGeom>
          <a:solidFill>
            <a:schemeClr val="accent1"/>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ltLang="en-US" sz="2500" b="1">
              <a:latin typeface="Arial" panose="020B0604020202020204" pitchFamily="34" charset="0"/>
              <a:cs typeface="Arial" panose="020B0604020202020204" pitchFamily="34" charset="0"/>
            </a:endParaRPr>
          </a:p>
        </p:txBody>
      </p:sp>
      <p:sp>
        <p:nvSpPr>
          <p:cNvPr id="3" name="Freeform 20" descr="n14 zalo Nguyen Doan Thao Trang">
            <a:extLst>
              <a:ext uri="{FF2B5EF4-FFF2-40B4-BE49-F238E27FC236}">
                <a16:creationId xmlns:a16="http://schemas.microsoft.com/office/drawing/2014/main" xmlns="" id="{A8EF1C52-F328-B7B7-6F9D-696CF0C5E412}"/>
              </a:ext>
            </a:extLst>
          </p:cNvPr>
          <p:cNvSpPr>
            <a:spLocks/>
          </p:cNvSpPr>
          <p:nvPr/>
        </p:nvSpPr>
        <p:spPr bwMode="auto">
          <a:xfrm>
            <a:off x="1871661" y="1276350"/>
            <a:ext cx="990600" cy="990600"/>
          </a:xfrm>
          <a:custGeom>
            <a:avLst/>
            <a:gdLst>
              <a:gd name="T0" fmla="*/ 0 w 624"/>
              <a:gd name="T1" fmla="*/ 144 h 624"/>
              <a:gd name="T2" fmla="*/ 624 w 624"/>
              <a:gd name="T3" fmla="*/ 0 h 624"/>
              <a:gd name="T4" fmla="*/ 624 w 624"/>
              <a:gd name="T5" fmla="*/ 432 h 624"/>
              <a:gd name="T6" fmla="*/ 432 w 624"/>
              <a:gd name="T7" fmla="*/ 624 h 624"/>
              <a:gd name="T8" fmla="*/ 0 w 624"/>
              <a:gd name="T9" fmla="*/ 384 h 624"/>
              <a:gd name="T10" fmla="*/ 0 w 624"/>
              <a:gd name="T11" fmla="*/ 144 h 624"/>
            </a:gdLst>
            <a:ahLst/>
            <a:cxnLst>
              <a:cxn ang="0">
                <a:pos x="T0" y="T1"/>
              </a:cxn>
              <a:cxn ang="0">
                <a:pos x="T2" y="T3"/>
              </a:cxn>
              <a:cxn ang="0">
                <a:pos x="T4" y="T5"/>
              </a:cxn>
              <a:cxn ang="0">
                <a:pos x="T6" y="T7"/>
              </a:cxn>
              <a:cxn ang="0">
                <a:pos x="T8" y="T9"/>
              </a:cxn>
              <a:cxn ang="0">
                <a:pos x="T10" y="T11"/>
              </a:cxn>
            </a:cxnLst>
            <a:rect l="0" t="0" r="r" b="b"/>
            <a:pathLst>
              <a:path w="624" h="624">
                <a:moveTo>
                  <a:pt x="0" y="144"/>
                </a:moveTo>
                <a:lnTo>
                  <a:pt x="624" y="0"/>
                </a:lnTo>
                <a:lnTo>
                  <a:pt x="624" y="432"/>
                </a:lnTo>
                <a:lnTo>
                  <a:pt x="432" y="624"/>
                </a:lnTo>
                <a:lnTo>
                  <a:pt x="0" y="384"/>
                </a:lnTo>
                <a:lnTo>
                  <a:pt x="0" y="144"/>
                </a:lnTo>
                <a:close/>
              </a:path>
            </a:pathLst>
          </a:custGeom>
          <a:solidFill>
            <a:srgbClr val="FF0000">
              <a:alpha val="39999"/>
            </a:srgbClr>
          </a:solidFill>
          <a:ln>
            <a:noFill/>
          </a:ln>
          <a:effectLst/>
        </p:spPr>
        <p:txBody>
          <a:bodyPr/>
          <a:lstStyle/>
          <a:p>
            <a:endParaRPr lang="en-US" sz="2500" dirty="0">
              <a:latin typeface="Arial" panose="020B0604020202020204" pitchFamily="34" charset="0"/>
              <a:cs typeface="Arial" panose="020B0604020202020204" pitchFamily="34" charset="0"/>
            </a:endParaRPr>
          </a:p>
        </p:txBody>
      </p:sp>
      <p:sp>
        <p:nvSpPr>
          <p:cNvPr id="4" name="AutoShape 22" descr="n14 zalo Nguyen Doan Thao Trang">
            <a:extLst>
              <a:ext uri="{FF2B5EF4-FFF2-40B4-BE49-F238E27FC236}">
                <a16:creationId xmlns:a16="http://schemas.microsoft.com/office/drawing/2014/main" xmlns="" id="{24DB71F0-4D63-74EA-797A-4931687FCC62}"/>
              </a:ext>
            </a:extLst>
          </p:cNvPr>
          <p:cNvSpPr>
            <a:spLocks noChangeArrowheads="1"/>
          </p:cNvSpPr>
          <p:nvPr/>
        </p:nvSpPr>
        <p:spPr bwMode="auto">
          <a:xfrm>
            <a:off x="2552699" y="1212850"/>
            <a:ext cx="373062" cy="1023938"/>
          </a:xfrm>
          <a:prstGeom prst="cube">
            <a:avLst>
              <a:gd name="adj" fmla="val 90106"/>
            </a:avLst>
          </a:prstGeom>
          <a:solidFill>
            <a:srgbClr val="6A2828"/>
          </a:solidFill>
          <a:ln w="9525">
            <a:solidFill>
              <a:srgbClr val="6A282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5" name="Freeform 23" descr="n14 zalo Nguyen Doan Thao Trang">
            <a:extLst>
              <a:ext uri="{FF2B5EF4-FFF2-40B4-BE49-F238E27FC236}">
                <a16:creationId xmlns:a16="http://schemas.microsoft.com/office/drawing/2014/main" xmlns="" id="{33D294DE-998F-46E2-AE0A-D2BDF659EBFE}"/>
              </a:ext>
            </a:extLst>
          </p:cNvPr>
          <p:cNvSpPr>
            <a:spLocks/>
          </p:cNvSpPr>
          <p:nvPr/>
        </p:nvSpPr>
        <p:spPr bwMode="auto">
          <a:xfrm rot="21472734">
            <a:off x="2633661" y="1428751"/>
            <a:ext cx="2420938" cy="436563"/>
          </a:xfrm>
          <a:custGeom>
            <a:avLst/>
            <a:gdLst>
              <a:gd name="T0" fmla="*/ 0 w 2496"/>
              <a:gd name="T1" fmla="*/ 384 h 528"/>
              <a:gd name="T2" fmla="*/ 240 w 2496"/>
              <a:gd name="T3" fmla="*/ 144 h 528"/>
              <a:gd name="T4" fmla="*/ 2496 w 2496"/>
              <a:gd name="T5" fmla="*/ 0 h 528"/>
              <a:gd name="T6" fmla="*/ 2496 w 2496"/>
              <a:gd name="T7" fmla="*/ 528 h 528"/>
              <a:gd name="T8" fmla="*/ 0 w 2496"/>
              <a:gd name="T9" fmla="*/ 384 h 528"/>
            </a:gdLst>
            <a:ahLst/>
            <a:cxnLst>
              <a:cxn ang="0">
                <a:pos x="T0" y="T1"/>
              </a:cxn>
              <a:cxn ang="0">
                <a:pos x="T2" y="T3"/>
              </a:cxn>
              <a:cxn ang="0">
                <a:pos x="T4" y="T5"/>
              </a:cxn>
              <a:cxn ang="0">
                <a:pos x="T6" y="T7"/>
              </a:cxn>
              <a:cxn ang="0">
                <a:pos x="T8" y="T9"/>
              </a:cxn>
            </a:cxnLst>
            <a:rect l="0" t="0" r="r" b="b"/>
            <a:pathLst>
              <a:path w="2496" h="528">
                <a:moveTo>
                  <a:pt x="0" y="384"/>
                </a:moveTo>
                <a:lnTo>
                  <a:pt x="240" y="144"/>
                </a:lnTo>
                <a:lnTo>
                  <a:pt x="2496" y="0"/>
                </a:lnTo>
                <a:lnTo>
                  <a:pt x="2496" y="528"/>
                </a:lnTo>
                <a:lnTo>
                  <a:pt x="0" y="384"/>
                </a:lnTo>
                <a:close/>
              </a:path>
            </a:pathLst>
          </a:custGeom>
          <a:solidFill>
            <a:srgbClr val="FF0000">
              <a:alpha val="30000"/>
            </a:srgbClr>
          </a:solidFill>
          <a:ln>
            <a:noFill/>
          </a:ln>
          <a:effectLst/>
        </p:spPr>
        <p:txBody>
          <a:bodyPr/>
          <a:lstStyle/>
          <a:p>
            <a:endParaRPr lang="en-US" sz="2500">
              <a:latin typeface="Arial" panose="020B0604020202020204" pitchFamily="34" charset="0"/>
              <a:cs typeface="Arial" panose="020B0604020202020204" pitchFamily="34" charset="0"/>
            </a:endParaRPr>
          </a:p>
        </p:txBody>
      </p:sp>
      <p:sp>
        <p:nvSpPr>
          <p:cNvPr id="6" name="AutoShape 24" descr="n14 zalo Nguyen Doan Thao Trang">
            <a:extLst>
              <a:ext uri="{FF2B5EF4-FFF2-40B4-BE49-F238E27FC236}">
                <a16:creationId xmlns:a16="http://schemas.microsoft.com/office/drawing/2014/main" xmlns="" id="{7DC3206C-BDA8-F915-CDEF-4D5D01655342}"/>
              </a:ext>
            </a:extLst>
          </p:cNvPr>
          <p:cNvSpPr>
            <a:spLocks noChangeArrowheads="1"/>
          </p:cNvSpPr>
          <p:nvPr/>
        </p:nvSpPr>
        <p:spPr bwMode="auto">
          <a:xfrm>
            <a:off x="4843461" y="1085850"/>
            <a:ext cx="381000" cy="1219200"/>
          </a:xfrm>
          <a:prstGeom prst="cube">
            <a:avLst>
              <a:gd name="adj" fmla="val 90106"/>
            </a:avLst>
          </a:prstGeom>
          <a:solidFill>
            <a:srgbClr val="6A2828"/>
          </a:solidFill>
          <a:ln w="9525">
            <a:solidFill>
              <a:srgbClr val="6A282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7" name="Line 25" descr="n14 zalo Nguyen Doan Thao Trang">
            <a:extLst>
              <a:ext uri="{FF2B5EF4-FFF2-40B4-BE49-F238E27FC236}">
                <a16:creationId xmlns:a16="http://schemas.microsoft.com/office/drawing/2014/main" xmlns="" id="{2D8225BE-88D1-D132-8524-BCA1E7B321C5}"/>
              </a:ext>
            </a:extLst>
          </p:cNvPr>
          <p:cNvSpPr>
            <a:spLocks noChangeShapeType="1"/>
          </p:cNvSpPr>
          <p:nvPr/>
        </p:nvSpPr>
        <p:spPr bwMode="auto">
          <a:xfrm flipH="1">
            <a:off x="4970462" y="1658938"/>
            <a:ext cx="187325" cy="2143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8" name="Line 26" descr="n14 zalo Nguyen Doan Thao Trang">
            <a:extLst>
              <a:ext uri="{FF2B5EF4-FFF2-40B4-BE49-F238E27FC236}">
                <a16:creationId xmlns:a16="http://schemas.microsoft.com/office/drawing/2014/main" xmlns="" id="{D2E27D3E-2699-BC12-437E-ED9CCF4CC83E}"/>
              </a:ext>
            </a:extLst>
          </p:cNvPr>
          <p:cNvSpPr>
            <a:spLocks noChangeShapeType="1"/>
          </p:cNvSpPr>
          <p:nvPr/>
        </p:nvSpPr>
        <p:spPr bwMode="auto">
          <a:xfrm flipH="1">
            <a:off x="4960937" y="1568450"/>
            <a:ext cx="187325" cy="215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 name="Line 28" descr="n14 zalo Nguyen Doan Thao Trang">
            <a:extLst>
              <a:ext uri="{FF2B5EF4-FFF2-40B4-BE49-F238E27FC236}">
                <a16:creationId xmlns:a16="http://schemas.microsoft.com/office/drawing/2014/main" xmlns="" id="{1D4701A1-557D-243A-031C-C75FAB56059F}"/>
              </a:ext>
            </a:extLst>
          </p:cNvPr>
          <p:cNvSpPr>
            <a:spLocks noChangeShapeType="1"/>
          </p:cNvSpPr>
          <p:nvPr/>
        </p:nvSpPr>
        <p:spPr bwMode="auto">
          <a:xfrm flipH="1">
            <a:off x="4960937" y="1568451"/>
            <a:ext cx="187325" cy="21431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10" name="Line 29" descr="n14 zalo Nguyen Doan Thao Trang">
            <a:extLst>
              <a:ext uri="{FF2B5EF4-FFF2-40B4-BE49-F238E27FC236}">
                <a16:creationId xmlns:a16="http://schemas.microsoft.com/office/drawing/2014/main" xmlns="" id="{E72B535C-B0D8-66C8-3688-59EF48A7576F}"/>
              </a:ext>
            </a:extLst>
          </p:cNvPr>
          <p:cNvSpPr>
            <a:spLocks noChangeShapeType="1"/>
          </p:cNvSpPr>
          <p:nvPr/>
        </p:nvSpPr>
        <p:spPr bwMode="auto">
          <a:xfrm flipH="1">
            <a:off x="4960937" y="1657350"/>
            <a:ext cx="187325" cy="21590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11" name="Text Box 30" descr="n14 zalo Nguyen Doan Thao Trang">
            <a:extLst>
              <a:ext uri="{FF2B5EF4-FFF2-40B4-BE49-F238E27FC236}">
                <a16:creationId xmlns:a16="http://schemas.microsoft.com/office/drawing/2014/main" xmlns="" id="{33C7C648-0F98-0BD8-B52A-A383624C0450}"/>
              </a:ext>
            </a:extLst>
          </p:cNvPr>
          <p:cNvSpPr txBox="1">
            <a:spLocks noChangeArrowheads="1"/>
          </p:cNvSpPr>
          <p:nvPr/>
        </p:nvSpPr>
        <p:spPr bwMode="auto">
          <a:xfrm>
            <a:off x="1490661" y="971550"/>
            <a:ext cx="381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dirty="0">
                <a:latin typeface="Arial" panose="020B0604020202020204" pitchFamily="34" charset="0"/>
                <a:cs typeface="Arial" panose="020B0604020202020204" pitchFamily="34" charset="0"/>
              </a:rPr>
              <a:t>S</a:t>
            </a:r>
          </a:p>
        </p:txBody>
      </p:sp>
      <p:sp>
        <p:nvSpPr>
          <p:cNvPr id="12" name="Text Box 31" descr="n14 zalo Nguyen Doan Thao Trang">
            <a:extLst>
              <a:ext uri="{FF2B5EF4-FFF2-40B4-BE49-F238E27FC236}">
                <a16:creationId xmlns:a16="http://schemas.microsoft.com/office/drawing/2014/main" xmlns="" id="{A386F38C-353A-F5F6-095F-6FF2B1DF0C70}"/>
              </a:ext>
            </a:extLst>
          </p:cNvPr>
          <p:cNvSpPr txBox="1">
            <a:spLocks noChangeArrowheads="1"/>
          </p:cNvSpPr>
          <p:nvPr/>
        </p:nvSpPr>
        <p:spPr bwMode="auto">
          <a:xfrm>
            <a:off x="2898775" y="971551"/>
            <a:ext cx="801687"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dirty="0">
                <a:latin typeface="Arial" panose="020B0604020202020204" pitchFamily="34" charset="0"/>
                <a:cs typeface="Arial" panose="020B0604020202020204" pitchFamily="34" charset="0"/>
              </a:rPr>
              <a:t>M</a:t>
            </a:r>
            <a:r>
              <a:rPr lang="en-US" altLang="en-US" sz="2500" baseline="-25000" dirty="0">
                <a:latin typeface="Arial" panose="020B0604020202020204" pitchFamily="34" charset="0"/>
                <a:cs typeface="Arial" panose="020B0604020202020204" pitchFamily="34" charset="0"/>
              </a:rPr>
              <a:t>1</a:t>
            </a:r>
          </a:p>
          <a:p>
            <a:pPr eaLnBrk="0" hangingPunct="0">
              <a:spcBef>
                <a:spcPct val="50000"/>
              </a:spcBef>
            </a:pPr>
            <a:r>
              <a:rPr lang="en-US" altLang="en-US" sz="2500" dirty="0">
                <a:latin typeface="Arial" panose="020B0604020202020204" pitchFamily="34" charset="0"/>
                <a:cs typeface="Arial" panose="020B0604020202020204" pitchFamily="34" charset="0"/>
              </a:rPr>
              <a:t>F</a:t>
            </a:r>
          </a:p>
        </p:txBody>
      </p:sp>
      <p:sp>
        <p:nvSpPr>
          <p:cNvPr id="13" name="Text Box 32" descr="n14 zalo Nguyen Doan Thao Trang">
            <a:extLst>
              <a:ext uri="{FF2B5EF4-FFF2-40B4-BE49-F238E27FC236}">
                <a16:creationId xmlns:a16="http://schemas.microsoft.com/office/drawing/2014/main" xmlns="" id="{BF192983-3756-6739-544E-268E5A9BFD09}"/>
              </a:ext>
            </a:extLst>
          </p:cNvPr>
          <p:cNvSpPr txBox="1">
            <a:spLocks noChangeArrowheads="1"/>
          </p:cNvSpPr>
          <p:nvPr/>
        </p:nvSpPr>
        <p:spPr bwMode="auto">
          <a:xfrm>
            <a:off x="5148261" y="779940"/>
            <a:ext cx="60960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600"/>
              </a:spcBef>
            </a:pPr>
            <a:r>
              <a:rPr lang="en-US" altLang="en-US" sz="2500" dirty="0">
                <a:latin typeface="Arial" panose="020B0604020202020204" pitchFamily="34" charset="0"/>
                <a:cs typeface="Arial" panose="020B0604020202020204" pitchFamily="34" charset="0"/>
              </a:rPr>
              <a:t>M</a:t>
            </a:r>
            <a:r>
              <a:rPr lang="en-US" altLang="en-US" sz="2500" baseline="-25000" dirty="0">
                <a:latin typeface="Arial" panose="020B0604020202020204" pitchFamily="34" charset="0"/>
                <a:cs typeface="Arial" panose="020B0604020202020204" pitchFamily="34" charset="0"/>
              </a:rPr>
              <a:t>2</a:t>
            </a:r>
          </a:p>
          <a:p>
            <a:pPr eaLnBrk="0" hangingPunct="0">
              <a:spcBef>
                <a:spcPts val="600"/>
              </a:spcBef>
            </a:pPr>
            <a:r>
              <a:rPr lang="en-US" altLang="en-US" sz="2500" dirty="0">
                <a:latin typeface="Arial" panose="020B0604020202020204" pitchFamily="34" charset="0"/>
                <a:cs typeface="Arial" panose="020B0604020202020204" pitchFamily="34" charset="0"/>
              </a:rPr>
              <a:t>F</a:t>
            </a:r>
            <a:r>
              <a:rPr lang="en-US" altLang="en-US" sz="2500" baseline="-25000" dirty="0">
                <a:latin typeface="Arial" panose="020B0604020202020204" pitchFamily="34" charset="0"/>
                <a:cs typeface="Arial" panose="020B0604020202020204" pitchFamily="34" charset="0"/>
              </a:rPr>
              <a:t>1</a:t>
            </a:r>
          </a:p>
          <a:p>
            <a:pPr eaLnBrk="0" hangingPunct="0">
              <a:spcBef>
                <a:spcPts val="600"/>
              </a:spcBef>
            </a:pPr>
            <a:r>
              <a:rPr lang="en-US" altLang="en-US" sz="2500" dirty="0">
                <a:latin typeface="Arial" panose="020B0604020202020204" pitchFamily="34" charset="0"/>
                <a:cs typeface="Arial" panose="020B0604020202020204" pitchFamily="34" charset="0"/>
              </a:rPr>
              <a:t>F</a:t>
            </a:r>
            <a:r>
              <a:rPr lang="en-US" altLang="en-US" sz="2500" baseline="-25000" dirty="0">
                <a:latin typeface="Arial" panose="020B0604020202020204" pitchFamily="34" charset="0"/>
                <a:cs typeface="Arial" panose="020B0604020202020204" pitchFamily="34" charset="0"/>
              </a:rPr>
              <a:t>2</a:t>
            </a:r>
            <a:endParaRPr lang="en-US" altLang="en-US" sz="2500" dirty="0">
              <a:latin typeface="Arial" panose="020B0604020202020204" pitchFamily="34" charset="0"/>
              <a:cs typeface="Arial" panose="020B0604020202020204" pitchFamily="34" charset="0"/>
            </a:endParaRPr>
          </a:p>
        </p:txBody>
      </p:sp>
      <p:sp>
        <p:nvSpPr>
          <p:cNvPr id="14" name="Line 33" descr="n14 zalo Nguyen Doan Thao Trang">
            <a:extLst>
              <a:ext uri="{FF2B5EF4-FFF2-40B4-BE49-F238E27FC236}">
                <a16:creationId xmlns:a16="http://schemas.microsoft.com/office/drawing/2014/main" xmlns="" id="{2F97C06F-8F00-2539-E324-6A15C692BAEA}"/>
              </a:ext>
            </a:extLst>
          </p:cNvPr>
          <p:cNvSpPr>
            <a:spLocks noChangeShapeType="1"/>
          </p:cNvSpPr>
          <p:nvPr/>
        </p:nvSpPr>
        <p:spPr bwMode="auto">
          <a:xfrm flipH="1">
            <a:off x="2697161" y="16192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20" name="Group 34" descr="n14 zalo Nguyen Doan Thao Trang">
            <a:extLst>
              <a:ext uri="{FF2B5EF4-FFF2-40B4-BE49-F238E27FC236}">
                <a16:creationId xmlns:a16="http://schemas.microsoft.com/office/drawing/2014/main" xmlns="" id="{1E664A8B-C8A5-0A5B-5A69-11CDC4CC3191}"/>
              </a:ext>
            </a:extLst>
          </p:cNvPr>
          <p:cNvGrpSpPr>
            <a:grpSpLocks/>
          </p:cNvGrpSpPr>
          <p:nvPr/>
        </p:nvGrpSpPr>
        <p:grpSpPr bwMode="auto">
          <a:xfrm>
            <a:off x="1414461" y="1504950"/>
            <a:ext cx="609600" cy="609600"/>
            <a:chOff x="576" y="2688"/>
            <a:chExt cx="528" cy="576"/>
          </a:xfrm>
        </p:grpSpPr>
        <p:sp>
          <p:nvSpPr>
            <p:cNvPr id="21" name="AutoShape 35">
              <a:extLst>
                <a:ext uri="{FF2B5EF4-FFF2-40B4-BE49-F238E27FC236}">
                  <a16:creationId xmlns:a16="http://schemas.microsoft.com/office/drawing/2014/main" xmlns="" id="{753AD1C4-4EA6-0E5B-5F94-9237B9B26DC4}"/>
                </a:ext>
              </a:extLst>
            </p:cNvPr>
            <p:cNvSpPr>
              <a:spLocks noChangeArrowheads="1"/>
            </p:cNvSpPr>
            <p:nvPr/>
          </p:nvSpPr>
          <p:spPr bwMode="auto">
            <a:xfrm>
              <a:off x="768" y="3024"/>
              <a:ext cx="144" cy="240"/>
            </a:xfrm>
            <a:prstGeom prst="flowChartMagneticDisk">
              <a:avLst/>
            </a:prstGeom>
            <a:solidFill>
              <a:srgbClr val="800000"/>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22" name="AutoShape 36">
              <a:extLst>
                <a:ext uri="{FF2B5EF4-FFF2-40B4-BE49-F238E27FC236}">
                  <a16:creationId xmlns:a16="http://schemas.microsoft.com/office/drawing/2014/main" xmlns="" id="{B7A7FE8F-D8C1-13E1-36C2-9E1B1F1B67BC}"/>
                </a:ext>
              </a:extLst>
            </p:cNvPr>
            <p:cNvSpPr>
              <a:spLocks noChangeArrowheads="1"/>
            </p:cNvSpPr>
            <p:nvPr/>
          </p:nvSpPr>
          <p:spPr bwMode="auto">
            <a:xfrm>
              <a:off x="576" y="2688"/>
              <a:ext cx="480" cy="384"/>
            </a:xfrm>
            <a:prstGeom prst="flowChartMagneticDrum">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23" name="Oval 37">
              <a:extLst>
                <a:ext uri="{FF2B5EF4-FFF2-40B4-BE49-F238E27FC236}">
                  <a16:creationId xmlns:a16="http://schemas.microsoft.com/office/drawing/2014/main" xmlns="" id="{130D93E1-16D0-FB51-6349-08A680804CE4}"/>
                </a:ext>
              </a:extLst>
            </p:cNvPr>
            <p:cNvSpPr>
              <a:spLocks noChangeArrowheads="1"/>
            </p:cNvSpPr>
            <p:nvPr/>
          </p:nvSpPr>
          <p:spPr bwMode="auto">
            <a:xfrm>
              <a:off x="912" y="2688"/>
              <a:ext cx="192" cy="384"/>
            </a:xfrm>
            <a:prstGeom prst="ellipse">
              <a:avLst/>
            </a:prstGeom>
            <a:gradFill rotWithShape="1">
              <a:gsLst>
                <a:gs pos="0">
                  <a:schemeClr val="accent1"/>
                </a:gs>
                <a:gs pos="100000">
                  <a:schemeClr val="accent1">
                    <a:gamma/>
                    <a:tint val="93725"/>
                    <a:invGamma/>
                    <a:alpha val="5000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sp>
        <p:nvSpPr>
          <p:cNvPr id="24" name="AutoShape 39" descr="n14 zalo Nguyen Doan Thao Trang">
            <a:extLst>
              <a:ext uri="{FF2B5EF4-FFF2-40B4-BE49-F238E27FC236}">
                <a16:creationId xmlns:a16="http://schemas.microsoft.com/office/drawing/2014/main" xmlns="" id="{CFCBBF47-C712-44B2-C23D-4068B0106D49}"/>
              </a:ext>
            </a:extLst>
          </p:cNvPr>
          <p:cNvSpPr>
            <a:spLocks noChangeArrowheads="1"/>
          </p:cNvSpPr>
          <p:nvPr/>
        </p:nvSpPr>
        <p:spPr bwMode="auto">
          <a:xfrm>
            <a:off x="7339923" y="1047750"/>
            <a:ext cx="381000" cy="1219200"/>
          </a:xfrm>
          <a:prstGeom prst="cube">
            <a:avLst>
              <a:gd name="adj" fmla="val 90106"/>
            </a:avLst>
          </a:prstGeom>
          <a:solidFill>
            <a:srgbClr val="6A2828"/>
          </a:solidFill>
          <a:ln w="9525">
            <a:solidFill>
              <a:srgbClr val="6A282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25" name="Freeform 40" descr="n14 zalo Nguyen Doan Thao Trang">
            <a:extLst>
              <a:ext uri="{FF2B5EF4-FFF2-40B4-BE49-F238E27FC236}">
                <a16:creationId xmlns:a16="http://schemas.microsoft.com/office/drawing/2014/main" xmlns="" id="{01B83BAE-3814-1212-F099-F040E6A20E3C}"/>
              </a:ext>
            </a:extLst>
          </p:cNvPr>
          <p:cNvSpPr>
            <a:spLocks/>
          </p:cNvSpPr>
          <p:nvPr/>
        </p:nvSpPr>
        <p:spPr bwMode="auto">
          <a:xfrm rot="21472734">
            <a:off x="4919661" y="1428751"/>
            <a:ext cx="2420938" cy="436563"/>
          </a:xfrm>
          <a:custGeom>
            <a:avLst/>
            <a:gdLst>
              <a:gd name="T0" fmla="*/ 0 w 2496"/>
              <a:gd name="T1" fmla="*/ 384 h 528"/>
              <a:gd name="T2" fmla="*/ 240 w 2496"/>
              <a:gd name="T3" fmla="*/ 144 h 528"/>
              <a:gd name="T4" fmla="*/ 2496 w 2496"/>
              <a:gd name="T5" fmla="*/ 0 h 528"/>
              <a:gd name="T6" fmla="*/ 2496 w 2496"/>
              <a:gd name="T7" fmla="*/ 528 h 528"/>
              <a:gd name="T8" fmla="*/ 0 w 2496"/>
              <a:gd name="T9" fmla="*/ 384 h 528"/>
            </a:gdLst>
            <a:ahLst/>
            <a:cxnLst>
              <a:cxn ang="0">
                <a:pos x="T0" y="T1"/>
              </a:cxn>
              <a:cxn ang="0">
                <a:pos x="T2" y="T3"/>
              </a:cxn>
              <a:cxn ang="0">
                <a:pos x="T4" y="T5"/>
              </a:cxn>
              <a:cxn ang="0">
                <a:pos x="T6" y="T7"/>
              </a:cxn>
              <a:cxn ang="0">
                <a:pos x="T8" y="T9"/>
              </a:cxn>
            </a:cxnLst>
            <a:rect l="0" t="0" r="r" b="b"/>
            <a:pathLst>
              <a:path w="2496" h="528">
                <a:moveTo>
                  <a:pt x="0" y="384"/>
                </a:moveTo>
                <a:lnTo>
                  <a:pt x="240" y="144"/>
                </a:lnTo>
                <a:lnTo>
                  <a:pt x="2496" y="0"/>
                </a:lnTo>
                <a:lnTo>
                  <a:pt x="2496" y="528"/>
                </a:lnTo>
                <a:lnTo>
                  <a:pt x="0" y="384"/>
                </a:lnTo>
                <a:close/>
              </a:path>
            </a:pathLst>
          </a:custGeom>
          <a:solidFill>
            <a:srgbClr val="FF0000">
              <a:alpha val="30000"/>
            </a:srgbClr>
          </a:solidFill>
          <a:ln>
            <a:noFill/>
          </a:ln>
          <a:effectLst/>
        </p:spPr>
        <p:txBody>
          <a:bodyPr/>
          <a:lstStyle/>
          <a:p>
            <a:endParaRPr lang="en-US" sz="2500">
              <a:latin typeface="Arial" panose="020B0604020202020204" pitchFamily="34" charset="0"/>
              <a:cs typeface="Arial" panose="020B0604020202020204" pitchFamily="34" charset="0"/>
            </a:endParaRPr>
          </a:p>
        </p:txBody>
      </p:sp>
      <p:sp>
        <p:nvSpPr>
          <p:cNvPr id="26" name="Text Box 41" descr="n14 zalo Nguyen Doan Thao Trang">
            <a:extLst>
              <a:ext uri="{FF2B5EF4-FFF2-40B4-BE49-F238E27FC236}">
                <a16:creationId xmlns:a16="http://schemas.microsoft.com/office/drawing/2014/main" xmlns="" id="{E7EF6A5C-6205-766F-9495-C5CCCDFFAD25}"/>
              </a:ext>
            </a:extLst>
          </p:cNvPr>
          <p:cNvSpPr txBox="1">
            <a:spLocks noChangeArrowheads="1"/>
          </p:cNvSpPr>
          <p:nvPr/>
        </p:nvSpPr>
        <p:spPr bwMode="auto">
          <a:xfrm>
            <a:off x="7358061" y="757238"/>
            <a:ext cx="45236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500">
                <a:latin typeface="Arial" panose="020B0604020202020204" pitchFamily="34" charset="0"/>
                <a:cs typeface="Arial" panose="020B0604020202020204" pitchFamily="34" charset="0"/>
              </a:rPr>
              <a:t>M</a:t>
            </a:r>
          </a:p>
        </p:txBody>
      </p:sp>
      <p:sp>
        <p:nvSpPr>
          <p:cNvPr id="27" name="Line 42" descr="n14 zalo Nguyen Doan Thao Trang">
            <a:extLst>
              <a:ext uri="{FF2B5EF4-FFF2-40B4-BE49-F238E27FC236}">
                <a16:creationId xmlns:a16="http://schemas.microsoft.com/office/drawing/2014/main" xmlns="" id="{0C23C402-991E-BD7D-78B6-042EE2C07501}"/>
              </a:ext>
            </a:extLst>
          </p:cNvPr>
          <p:cNvSpPr>
            <a:spLocks noChangeShapeType="1"/>
          </p:cNvSpPr>
          <p:nvPr/>
        </p:nvSpPr>
        <p:spPr bwMode="auto">
          <a:xfrm flipH="1">
            <a:off x="2697161" y="1606550"/>
            <a:ext cx="152400" cy="15240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29" name="TextBox 28" descr="n14 zalo Nguyen Doan Thao Trang">
            <a:extLst>
              <a:ext uri="{FF2B5EF4-FFF2-40B4-BE49-F238E27FC236}">
                <a16:creationId xmlns:a16="http://schemas.microsoft.com/office/drawing/2014/main" xmlns="" id="{E46421F6-7016-6E54-D175-381F51311550}"/>
              </a:ext>
            </a:extLst>
          </p:cNvPr>
          <p:cNvSpPr txBox="1"/>
          <p:nvPr/>
        </p:nvSpPr>
        <p:spPr>
          <a:xfrm>
            <a:off x="605810" y="3255933"/>
            <a:ext cx="6382094" cy="400110"/>
          </a:xfrm>
          <a:prstGeom prst="rect">
            <a:avLst/>
          </a:prstGeom>
          <a:noFill/>
        </p:spPr>
        <p:txBody>
          <a:bodyPr wrap="square">
            <a:spAutoFit/>
          </a:bodyPr>
          <a:lstStyle/>
          <a:p>
            <a:pPr marL="342900" indent="-342900" algn="just">
              <a:buClrTx/>
              <a:buFont typeface="Wingdings" panose="05000000000000000000" pitchFamily="2" charset="2"/>
              <a:buChar char="Ø"/>
            </a:pP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Bóng</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đèn</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S </a:t>
            </a: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chiếu</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sáng</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một</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khe</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altLang="en-US" sz="20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hẹp</a:t>
            </a:r>
            <a:r>
              <a:rPr lang="en-US" altLang="en-US" sz="2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 F</a:t>
            </a:r>
          </a:p>
        </p:txBody>
      </p:sp>
      <p:sp>
        <p:nvSpPr>
          <p:cNvPr id="30" name="TextBox 29" descr="n14 zalo Nguyen Doan Thao Trang">
            <a:extLst>
              <a:ext uri="{FF2B5EF4-FFF2-40B4-BE49-F238E27FC236}">
                <a16:creationId xmlns:a16="http://schemas.microsoft.com/office/drawing/2014/main" xmlns="" id="{DE54294A-F1D2-F99D-9A74-E434CA853BB3}"/>
              </a:ext>
            </a:extLst>
          </p:cNvPr>
          <p:cNvSpPr txBox="1"/>
          <p:nvPr/>
        </p:nvSpPr>
        <p:spPr>
          <a:xfrm>
            <a:off x="605810" y="3703707"/>
            <a:ext cx="8058854" cy="707886"/>
          </a:xfrm>
          <a:prstGeom prst="rect">
            <a:avLst/>
          </a:prstGeom>
          <a:noFill/>
        </p:spPr>
        <p:txBody>
          <a:bodyPr wrap="square">
            <a:spAutoFit/>
          </a:bodyPr>
          <a:lstStyle/>
          <a:p>
            <a:pPr marL="342900" indent="-342900" algn="just">
              <a:buFont typeface="Wingdings" panose="05000000000000000000" pitchFamily="2" charset="2"/>
              <a:buChar char="Ø"/>
            </a:pPr>
            <a:r>
              <a:rPr lang="en-US" altLang="en-US" sz="2000" dirty="0" err="1">
                <a:latin typeface="Open Sans" panose="020B0606030504020204" pitchFamily="34" charset="0"/>
                <a:ea typeface="Open Sans" panose="020B0606030504020204" pitchFamily="34" charset="0"/>
                <a:cs typeface="Open Sans" panose="020B0606030504020204" pitchFamily="34" charset="0"/>
              </a:rPr>
              <a:t>Ánh</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qua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hai</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khe</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hẹp</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và</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trở</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thành</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nguồn</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mới</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chiếu</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2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khe</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hẹp</a:t>
            </a:r>
            <a:r>
              <a:rPr lang="en-US" altLang="en-US" sz="2000" dirty="0">
                <a:latin typeface="Open Sans" panose="020B0606030504020204" pitchFamily="34" charset="0"/>
                <a:ea typeface="Open Sans" panose="020B0606030504020204" pitchFamily="34" charset="0"/>
                <a:cs typeface="Open Sans" panose="020B0606030504020204" pitchFamily="34" charset="0"/>
              </a:rPr>
              <a:t> F</a:t>
            </a:r>
            <a:r>
              <a:rPr lang="en-US" altLang="en-US" sz="2000" baseline="-25000" dirty="0">
                <a:latin typeface="Open Sans" panose="020B0606030504020204" pitchFamily="34" charset="0"/>
                <a:ea typeface="Open Sans" panose="020B0606030504020204" pitchFamily="34" charset="0"/>
                <a:cs typeface="Open Sans" panose="020B0606030504020204" pitchFamily="34" charset="0"/>
              </a:rPr>
              <a:t>1</a:t>
            </a:r>
            <a:r>
              <a:rPr lang="en-US" altLang="en-US" sz="2000" dirty="0">
                <a:latin typeface="Open Sans" panose="020B0606030504020204" pitchFamily="34" charset="0"/>
                <a:ea typeface="Open Sans" panose="020B0606030504020204" pitchFamily="34" charset="0"/>
                <a:cs typeface="Open Sans" panose="020B0606030504020204" pitchFamily="34" charset="0"/>
              </a:rPr>
              <a:t>, F</a:t>
            </a:r>
            <a:r>
              <a:rPr lang="en-US" altLang="en-US" sz="2000" baseline="-25000" dirty="0">
                <a:latin typeface="Open Sans" panose="020B0606030504020204" pitchFamily="34" charset="0"/>
                <a:ea typeface="Open Sans" panose="020B0606030504020204" pitchFamily="34" charset="0"/>
                <a:cs typeface="Open Sans" panose="020B0606030504020204" pitchFamily="34" charset="0"/>
              </a:rPr>
              <a:t>2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giống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nhau</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descr="n14 zalo Nguyen Doan Thao Trang">
            <a:extLst>
              <a:ext uri="{FF2B5EF4-FFF2-40B4-BE49-F238E27FC236}">
                <a16:creationId xmlns:a16="http://schemas.microsoft.com/office/drawing/2014/main" xmlns="" id="{9F6B2374-9A85-F609-A662-195BC0FAC3C3}"/>
              </a:ext>
            </a:extLst>
          </p:cNvPr>
          <p:cNvSpPr txBox="1"/>
          <p:nvPr/>
        </p:nvSpPr>
        <p:spPr>
          <a:xfrm>
            <a:off x="605810" y="4459257"/>
            <a:ext cx="7155329" cy="400110"/>
          </a:xfrm>
          <a:prstGeom prst="rect">
            <a:avLst/>
          </a:prstGeom>
          <a:noFill/>
        </p:spPr>
        <p:txBody>
          <a:bodyPr wrap="square">
            <a:spAutoFit/>
          </a:bodyPr>
          <a:lstStyle/>
          <a:p>
            <a:pPr marL="342900" indent="-342900" algn="just">
              <a:buFont typeface="Wingdings" panose="05000000000000000000" pitchFamily="2" charset="2"/>
              <a:buChar char="Ø"/>
            </a:pPr>
            <a:r>
              <a:rPr lang="en-US" altLang="en-US" sz="2000" dirty="0" err="1">
                <a:latin typeface="Open Sans" panose="020B0606030504020204" pitchFamily="34" charset="0"/>
                <a:ea typeface="Open Sans" panose="020B0606030504020204" pitchFamily="34" charset="0"/>
                <a:cs typeface="Open Sans" panose="020B0606030504020204" pitchFamily="34" charset="0"/>
              </a:rPr>
              <a:t>Ánh</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qua F</a:t>
            </a:r>
            <a:r>
              <a:rPr lang="en-US" altLang="en-US" sz="2000" baseline="-25000" dirty="0">
                <a:latin typeface="Open Sans" panose="020B0606030504020204" pitchFamily="34" charset="0"/>
                <a:ea typeface="Open Sans" panose="020B0606030504020204" pitchFamily="34" charset="0"/>
                <a:cs typeface="Open Sans" panose="020B0606030504020204" pitchFamily="34" charset="0"/>
              </a:rPr>
              <a:t>1</a:t>
            </a:r>
            <a:r>
              <a:rPr lang="en-US" altLang="en-US" sz="2000" dirty="0">
                <a:latin typeface="Open Sans" panose="020B0606030504020204" pitchFamily="34" charset="0"/>
                <a:ea typeface="Open Sans" panose="020B0606030504020204" pitchFamily="34" charset="0"/>
                <a:cs typeface="Open Sans" panose="020B0606030504020204" pitchFamily="34" charset="0"/>
              </a:rPr>
              <a:t>, F</a:t>
            </a:r>
            <a:r>
              <a:rPr lang="en-US" altLang="en-US" sz="2000" baseline="-25000" dirty="0">
                <a:latin typeface="Open Sans" panose="020B0606030504020204" pitchFamily="34" charset="0"/>
                <a:ea typeface="Open Sans" panose="020B0606030504020204" pitchFamily="34" charset="0"/>
                <a:cs typeface="Open Sans" panose="020B0606030504020204" pitchFamily="34" charset="0"/>
              </a:rPr>
              <a:t>2</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cùng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rọi</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vào</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màn</a:t>
            </a:r>
            <a:r>
              <a:rPr lang="en-US" altLang="en-US" sz="2000" dirty="0">
                <a:latin typeface="Open Sans" panose="020B0606030504020204" pitchFamily="34" charset="0"/>
                <a:ea typeface="Open Sans" panose="020B0606030504020204" pitchFamily="34" charset="0"/>
                <a:cs typeface="Open Sans" panose="020B0606030504020204" pitchFamily="34" charset="0"/>
              </a:rPr>
              <a:t> M</a:t>
            </a:r>
          </a:p>
        </p:txBody>
      </p:sp>
    </p:spTree>
    <p:extLst>
      <p:ext uri="{BB962C8B-B14F-4D97-AF65-F5344CB8AC3E}">
        <p14:creationId xmlns:p14="http://schemas.microsoft.com/office/powerpoint/2010/main" val="14011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5" grpId="0" animBg="1"/>
      <p:bldP spid="25" grpId="0" animBg="1"/>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40868" y="299338"/>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2</a:t>
            </a:r>
            <a:endParaRPr lang="vi-VN" sz="2400" b="1" dirty="0"/>
          </a:p>
        </p:txBody>
      </p:sp>
      <p:sp>
        <p:nvSpPr>
          <p:cNvPr id="16" name="Rectangle: Rounded Corners 15" descr="n14 zalo Nguyen Doan Thao Trang">
            <a:extLst>
              <a:ext uri="{FF2B5EF4-FFF2-40B4-BE49-F238E27FC236}">
                <a16:creationId xmlns:a16="http://schemas.microsoft.com/office/drawing/2014/main" xmlns="" id="{4F3679C3-A8D5-5FFF-66A3-5AECC32465C3}"/>
              </a:ext>
            </a:extLst>
          </p:cNvPr>
          <p:cNvSpPr/>
          <p:nvPr/>
        </p:nvSpPr>
        <p:spPr>
          <a:xfrm>
            <a:off x="295285" y="3904198"/>
            <a:ext cx="8318035" cy="947057"/>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descr="n14 zalo Nguyen Doan Thao Trang">
            <a:extLst>
              <a:ext uri="{FF2B5EF4-FFF2-40B4-BE49-F238E27FC236}">
                <a16:creationId xmlns:a16="http://schemas.microsoft.com/office/drawing/2014/main" xmlns="" id="{9F6B2374-9A85-F609-A662-195BC0FAC3C3}"/>
              </a:ext>
            </a:extLst>
          </p:cNvPr>
          <p:cNvSpPr txBox="1"/>
          <p:nvPr/>
        </p:nvSpPr>
        <p:spPr>
          <a:xfrm>
            <a:off x="393396" y="4039974"/>
            <a:ext cx="8121811" cy="707886"/>
          </a:xfrm>
          <a:prstGeom prst="rect">
            <a:avLst/>
          </a:prstGeom>
          <a:noFill/>
        </p:spPr>
        <p:txBody>
          <a:bodyPr wrap="square">
            <a:spAutoFit/>
          </a:bodyPr>
          <a:lstStyle/>
          <a:p>
            <a:pPr algn="just"/>
            <a:r>
              <a:rPr lang="en-US" altLang="en-US" sz="2000" dirty="0">
                <a:latin typeface="Open Sans" panose="020B0606030504020204" pitchFamily="34" charset="0"/>
                <a:ea typeface="Open Sans" panose="020B0606030504020204" pitchFamily="34" charset="0"/>
                <a:cs typeface="Open Sans" panose="020B0606030504020204" pitchFamily="34" charset="0"/>
              </a:rPr>
              <a:t>Trong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vùng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hai</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chùm</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gặp</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nhau</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lại</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có</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những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vạch</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tối</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và</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vạch</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xen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kẽ</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vi-VN" altLang="en-US" sz="2000" dirty="0">
                <a:latin typeface="Open Sans" panose="020B0606030504020204" pitchFamily="34" charset="0"/>
                <a:ea typeface="Open Sans" panose="020B0606030504020204" pitchFamily="34" charset="0"/>
                <a:cs typeface="Open Sans" panose="020B0606030504020204" pitchFamily="34" charset="0"/>
              </a:rPr>
              <a:t>song song và cách đều nhau.</a:t>
            </a:r>
          </a:p>
        </p:txBody>
      </p:sp>
      <p:pic>
        <p:nvPicPr>
          <p:cNvPr id="18" name="Picture 17" descr="n14 zalo Nguyen Doan Thao Trang">
            <a:extLst>
              <a:ext uri="{FF2B5EF4-FFF2-40B4-BE49-F238E27FC236}">
                <a16:creationId xmlns:a16="http://schemas.microsoft.com/office/drawing/2014/main" xmlns="" id="{C91A3A0C-0AAD-2CB8-F970-5D936899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722" y="1030889"/>
            <a:ext cx="6659335" cy="2769914"/>
          </a:xfrm>
          <a:prstGeom prst="roundRect">
            <a:avLst/>
          </a:prstGeom>
        </p:spPr>
      </p:pic>
    </p:spTree>
    <p:extLst>
      <p:ext uri="{BB962C8B-B14F-4D97-AF65-F5344CB8AC3E}">
        <p14:creationId xmlns:p14="http://schemas.microsoft.com/office/powerpoint/2010/main" val="373055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40868" y="299338"/>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2</a:t>
            </a:r>
            <a:endParaRPr lang="vi-VN" sz="2400" b="1" dirty="0"/>
          </a:p>
        </p:txBody>
      </p:sp>
      <p:sp>
        <p:nvSpPr>
          <p:cNvPr id="16" name="Rectangle: Rounded Corners 15" descr="n14 zalo Nguyen Doan Thao Trang">
            <a:extLst>
              <a:ext uri="{FF2B5EF4-FFF2-40B4-BE49-F238E27FC236}">
                <a16:creationId xmlns:a16="http://schemas.microsoft.com/office/drawing/2014/main" xmlns="" id="{4F3679C3-A8D5-5FFF-66A3-5AECC32465C3}"/>
              </a:ext>
            </a:extLst>
          </p:cNvPr>
          <p:cNvSpPr/>
          <p:nvPr/>
        </p:nvSpPr>
        <p:spPr>
          <a:xfrm>
            <a:off x="613842" y="1112013"/>
            <a:ext cx="4105116" cy="328037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descr="n14 zalo Nguyen Doan Thao Trang">
            <a:extLst>
              <a:ext uri="{FF2B5EF4-FFF2-40B4-BE49-F238E27FC236}">
                <a16:creationId xmlns:a16="http://schemas.microsoft.com/office/drawing/2014/main" xmlns="" id="{9F6B2374-9A85-F609-A662-195BC0FAC3C3}"/>
              </a:ext>
            </a:extLst>
          </p:cNvPr>
          <p:cNvSpPr txBox="1"/>
          <p:nvPr/>
        </p:nvSpPr>
        <p:spPr>
          <a:xfrm>
            <a:off x="675074" y="1288998"/>
            <a:ext cx="3982652" cy="3016210"/>
          </a:xfrm>
          <a:prstGeom prst="rect">
            <a:avLst/>
          </a:prstGeom>
          <a:noFill/>
        </p:spPr>
        <p:txBody>
          <a:bodyPr wrap="square">
            <a:spAutoFit/>
          </a:bodyPr>
          <a:lstStyle/>
          <a:p>
            <a:pPr marL="342900" indent="-342900" algn="just">
              <a:spcBef>
                <a:spcPts val="600"/>
              </a:spcBef>
              <a:buFont typeface="Wingdings" panose="05000000000000000000" pitchFamily="2" charset="2"/>
              <a:buChar char="Ø"/>
            </a:pPr>
            <a:r>
              <a:rPr lang="en-US" altLang="en-US" sz="2000" b="1" dirty="0" err="1">
                <a:latin typeface="Open Sans" panose="020B0606030504020204" pitchFamily="34" charset="0"/>
                <a:ea typeface="Open Sans" panose="020B0606030504020204" pitchFamily="34" charset="0"/>
                <a:cs typeface="Open Sans" panose="020B0606030504020204" pitchFamily="34" charset="0"/>
              </a:rPr>
              <a:t>Ánh</a:t>
            </a:r>
            <a:r>
              <a:rPr lang="en-US" altLang="en-US" sz="2000" b="1" dirty="0">
                <a:latin typeface="Open Sans" panose="020B0606030504020204" pitchFamily="34" charset="0"/>
                <a:ea typeface="Open Sans" panose="020B0606030504020204" pitchFamily="34" charset="0"/>
                <a:cs typeface="Open Sans" panose="020B0606030504020204" pitchFamily="34" charset="0"/>
              </a:rPr>
              <a:t> </a:t>
            </a:r>
            <a:r>
              <a:rPr lang="vi-VN" altLang="en-US" sz="2000" b="1" dirty="0">
                <a:latin typeface="Open Sans" panose="020B0606030504020204" pitchFamily="34" charset="0"/>
                <a:ea typeface="Open Sans" panose="020B0606030504020204" pitchFamily="34" charset="0"/>
                <a:cs typeface="Open Sans" panose="020B0606030504020204" pitchFamily="34" charset="0"/>
              </a:rPr>
              <a:t>sáng có tính chất sóng</a:t>
            </a: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spcBef>
                <a:spcPts val="600"/>
              </a:spcBef>
              <a:buFont typeface="Wingdings" panose="05000000000000000000" pitchFamily="2" charset="2"/>
              <a:buChar char="Ø"/>
            </a:pPr>
            <a:r>
              <a:rPr lang="vi-VN" altLang="en-US" sz="2000" dirty="0">
                <a:latin typeface="Open Sans" panose="020B0606030504020204" pitchFamily="34" charset="0"/>
                <a:ea typeface="Open Sans" panose="020B0606030504020204" pitchFamily="34" charset="0"/>
                <a:cs typeface="Open Sans" panose="020B0606030504020204" pitchFamily="34" charset="0"/>
              </a:rPr>
              <a:t>Những vạch tối là chỗ hai sóng ánh sáng triệt</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vi-VN" altLang="en-US" sz="2000" dirty="0">
                <a:latin typeface="Open Sans" panose="020B0606030504020204" pitchFamily="34" charset="0"/>
                <a:ea typeface="Open Sans" panose="020B0606030504020204" pitchFamily="34" charset="0"/>
                <a:cs typeface="Open Sans" panose="020B0606030504020204" pitchFamily="34" charset="0"/>
              </a:rPr>
              <a:t>tiêu lẫn nhau. Những vạch sáng là chỗ hai sóng ánh sáng tăng cường lẫn nhau</a:t>
            </a:r>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spcBef>
                <a:spcPts val="600"/>
              </a:spcBef>
              <a:buFont typeface="Wingdings" panose="05000000000000000000" pitchFamily="2" charset="2"/>
              <a:buChar char="Ø"/>
            </a:pPr>
            <a:r>
              <a:rPr lang="vi-VN" altLang="en-US" sz="2000" dirty="0">
                <a:latin typeface="Open Sans" panose="020B0606030504020204" pitchFamily="34" charset="0"/>
                <a:ea typeface="Open Sans" panose="020B0606030504020204" pitchFamily="34" charset="0"/>
                <a:cs typeface="Open Sans" panose="020B0606030504020204" pitchFamily="34" charset="0"/>
              </a:rPr>
              <a:t>Những vạch sáng</a:t>
            </a:r>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vi-VN" altLang="en-US" sz="2000" dirty="0">
                <a:latin typeface="Open Sans" panose="020B0606030504020204" pitchFamily="34" charset="0"/>
                <a:ea typeface="Open Sans" panose="020B0606030504020204" pitchFamily="34" charset="0"/>
                <a:cs typeface="Open Sans" panose="020B0606030504020204" pitchFamily="34" charset="0"/>
              </a:rPr>
              <a:t>và tối xen kẽ nhau chính là hệ vân giao thoa của hai sóng ánh sáng</a:t>
            </a:r>
          </a:p>
        </p:txBody>
      </p:sp>
      <p:pic>
        <p:nvPicPr>
          <p:cNvPr id="2" name="Picture 1" descr="n14 zalo Nguyen Doan Thao Trang">
            <a:extLst>
              <a:ext uri="{FF2B5EF4-FFF2-40B4-BE49-F238E27FC236}">
                <a16:creationId xmlns:a16="http://schemas.microsoft.com/office/drawing/2014/main" xmlns="" id="{8CCC15BB-DC7B-DEC4-F570-BF5D607469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86350" y="1112012"/>
            <a:ext cx="3502479" cy="3280374"/>
          </a:xfrm>
          <a:prstGeom prst="roundRect">
            <a:avLst/>
          </a:prstGeom>
        </p:spPr>
      </p:pic>
    </p:spTree>
    <p:extLst>
      <p:ext uri="{BB962C8B-B14F-4D97-AF65-F5344CB8AC3E}">
        <p14:creationId xmlns:p14="http://schemas.microsoft.com/office/powerpoint/2010/main" val="366892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xEl>
                                              <p:pRg st="1" end="1"/>
                                            </p:txEl>
                                          </p:spTgt>
                                        </p:tgtEl>
                                        <p:attrNameLst>
                                          <p:attrName>style.visibility</p:attrName>
                                        </p:attrNameLst>
                                      </p:cBhvr>
                                      <p:to>
                                        <p:strVal val="visible"/>
                                      </p:to>
                                    </p:set>
                                    <p:anim calcmode="lin" valueType="num">
                                      <p:cBhvr additive="base">
                                        <p:cTn id="21"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xEl>
                                              <p:pRg st="2" end="2"/>
                                            </p:txEl>
                                          </p:spTgt>
                                        </p:tgtEl>
                                        <p:attrNameLst>
                                          <p:attrName>style.visibility</p:attrName>
                                        </p:attrNameLst>
                                      </p:cBhvr>
                                      <p:to>
                                        <p:strVal val="visible"/>
                                      </p:to>
                                    </p:set>
                                    <p:anim calcmode="lin" valueType="num">
                                      <p:cBhvr additive="base">
                                        <p:cTn id="27"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descr="n14 zalo Nguyen Doan Thao Trang">
            <a:extLst>
              <a:ext uri="{FF2B5EF4-FFF2-40B4-BE49-F238E27FC236}">
                <a16:creationId xmlns:a16="http://schemas.microsoft.com/office/drawing/2014/main" xmlns="" id="{EF0226B4-ECDE-3BA4-81B4-A0A6E06FBCF5}"/>
              </a:ext>
            </a:extLst>
          </p:cNvPr>
          <p:cNvSpPr/>
          <p:nvPr/>
        </p:nvSpPr>
        <p:spPr>
          <a:xfrm>
            <a:off x="630920" y="3258796"/>
            <a:ext cx="8090474" cy="155813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65360" y="176875"/>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2</a:t>
            </a:r>
            <a:endParaRPr lang="vi-VN" sz="2400" b="1" dirty="0"/>
          </a:p>
        </p:txBody>
      </p:sp>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4397709" y="998674"/>
            <a:ext cx="4323685" cy="2056924"/>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descr="n14 zalo Nguyen Doan Thao Trang">
            <a:extLst>
              <a:ext uri="{FF2B5EF4-FFF2-40B4-BE49-F238E27FC236}">
                <a16:creationId xmlns:a16="http://schemas.microsoft.com/office/drawing/2014/main" xmlns="" id="{46A6AD1B-573B-3A18-25D3-81C83A6178BA}"/>
              </a:ext>
            </a:extLst>
          </p:cNvPr>
          <p:cNvSpPr txBox="1"/>
          <p:nvPr/>
        </p:nvSpPr>
        <p:spPr>
          <a:xfrm>
            <a:off x="4516980" y="962717"/>
            <a:ext cx="4126726" cy="2092881"/>
          </a:xfrm>
          <a:prstGeom prst="rect">
            <a:avLst/>
          </a:prstGeom>
          <a:noFill/>
        </p:spPr>
        <p:txBody>
          <a:bodyPr wrap="square">
            <a:spAutoFit/>
          </a:bodyPr>
          <a:lstStyle/>
          <a:p>
            <a:pPr algn="ctr">
              <a:spcBef>
                <a:spcPts val="600"/>
              </a:spcBef>
              <a:spcAft>
                <a:spcPts val="600"/>
              </a:spcAft>
            </a:pPr>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2</a:t>
            </a:r>
          </a:p>
          <a:p>
            <a:pPr algn="just">
              <a:spcBef>
                <a:spcPts val="600"/>
              </a:spcBef>
              <a:spcAft>
                <a:spcPts val="600"/>
              </a:spcAft>
            </a:pPr>
            <a:r>
              <a:rPr lang="vi-VN" sz="2000" dirty="0">
                <a:latin typeface="Open Sans" panose="020B0606030504020204" pitchFamily="34" charset="0"/>
                <a:ea typeface="Open Sans" panose="020B0606030504020204" pitchFamily="34" charset="0"/>
                <a:cs typeface="Open Sans" panose="020B0606030504020204" pitchFamily="34" charset="0"/>
              </a:rPr>
              <a:t>Ánh sáng giao thoa là ánh sáng trắng nên có vô số sóng ánh sáng đơn sắc có màu biến thiên từ đỏ đến tím giao thoa nhau trên màn quan sát</a:t>
            </a:r>
          </a:p>
        </p:txBody>
      </p:sp>
      <p:pic>
        <p:nvPicPr>
          <p:cNvPr id="3" name="Picture 2" descr="n14 zalo Nguyen Doan Thao Trang">
            <a:extLst>
              <a:ext uri="{FF2B5EF4-FFF2-40B4-BE49-F238E27FC236}">
                <a16:creationId xmlns:a16="http://schemas.microsoft.com/office/drawing/2014/main" xmlns="" id="{7C3227E2-7B01-BE2B-0700-7D4B2B47D6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0920" y="962717"/>
            <a:ext cx="3441673" cy="2109149"/>
          </a:xfrm>
          <a:prstGeom prst="roundRect">
            <a:avLst/>
          </a:prstGeom>
        </p:spPr>
      </p:pic>
      <p:sp>
        <p:nvSpPr>
          <p:cNvPr id="5" name="TextBox 4" descr="n14 zalo Nguyen Doan Thao Trang">
            <a:extLst>
              <a:ext uri="{FF2B5EF4-FFF2-40B4-BE49-F238E27FC236}">
                <a16:creationId xmlns:a16="http://schemas.microsoft.com/office/drawing/2014/main" xmlns="" id="{9513E49D-7ED4-1034-1EF1-FC4E76AF0B8D}"/>
              </a:ext>
            </a:extLst>
          </p:cNvPr>
          <p:cNvSpPr txBox="1"/>
          <p:nvPr/>
        </p:nvSpPr>
        <p:spPr>
          <a:xfrm>
            <a:off x="710585" y="3331437"/>
            <a:ext cx="7931144" cy="1477328"/>
          </a:xfrm>
          <a:prstGeom prst="rect">
            <a:avLst/>
          </a:prstGeom>
          <a:noFill/>
        </p:spPr>
        <p:txBody>
          <a:bodyPr wrap="square">
            <a:spAutoFit/>
          </a:bodyPr>
          <a:lstStyle/>
          <a:p>
            <a:pPr marL="342900" indent="-342900" algn="just">
              <a:spcBef>
                <a:spcPts val="600"/>
              </a:spcBef>
              <a:spcAft>
                <a:spcPts val="600"/>
              </a:spcAft>
              <a:buFont typeface="Wingdings" panose="05000000000000000000" pitchFamily="2" charset="2"/>
              <a:buChar char="Ø"/>
            </a:pPr>
            <a:r>
              <a:rPr lang="vi-VN" sz="2000" dirty="0">
                <a:latin typeface="Open Sans" panose="020B0606030504020204" pitchFamily="34" charset="0"/>
                <a:ea typeface="Open Sans" panose="020B0606030504020204" pitchFamily="34" charset="0"/>
                <a:cs typeface="Open Sans" panose="020B0606030504020204" pitchFamily="34" charset="0"/>
              </a:rPr>
              <a:t>Vân sáng</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vi-VN" sz="2000" dirty="0">
                <a:latin typeface="Open Sans" panose="020B0606030504020204" pitchFamily="34" charset="0"/>
                <a:ea typeface="Open Sans" panose="020B0606030504020204" pitchFamily="34" charset="0"/>
                <a:cs typeface="Open Sans" panose="020B0606030504020204" pitchFamily="34" charset="0"/>
              </a:rPr>
              <a:t>chính giữa có màu trắng.</a:t>
            </a:r>
          </a:p>
          <a:p>
            <a:pPr marL="342900" indent="-342900" algn="just">
              <a:spcBef>
                <a:spcPts val="600"/>
              </a:spcBef>
              <a:spcAft>
                <a:spcPts val="600"/>
              </a:spcAft>
              <a:buFont typeface="Wingdings" panose="05000000000000000000" pitchFamily="2" charset="2"/>
              <a:buChar char="Ø"/>
            </a:pPr>
            <a:r>
              <a:rPr lang="vi-VN" sz="2000" dirty="0">
                <a:latin typeface="Open Sans" panose="020B0606030504020204" pitchFamily="34" charset="0"/>
                <a:ea typeface="Open Sans" panose="020B0606030504020204" pitchFamily="34" charset="0"/>
                <a:cs typeface="Open Sans" panose="020B0606030504020204" pitchFamily="34" charset="0"/>
              </a:rPr>
              <a:t>Từ vân sáng bậc 1 trở đi, các vân không trùng nhau mà ở sát cạnh nhau, tạo thành các quang phổ liên tục có màu cầu vồng với tím trong, đỏ ngoài.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772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 calcmode="lin" valueType="num">
                                      <p:cBhvr additive="base">
                                        <p:cTn id="2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 calcmode="lin" valueType="num">
                                      <p:cBhvr additive="base">
                                        <p:cTn id="2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0" descr="n14 zalo Nguyen Doan Thao Trang">
            <a:extLst>
              <a:ext uri="{FF2B5EF4-FFF2-40B4-BE49-F238E27FC236}">
                <a16:creationId xmlns:a16="http://schemas.microsoft.com/office/drawing/2014/main" xmlns="" id="{2012AD91-9F1B-1979-1181-2392679DDF26}"/>
              </a:ext>
            </a:extLst>
          </p:cNvPr>
          <p:cNvSpPr txBox="1"/>
          <p:nvPr/>
        </p:nvSpPr>
        <p:spPr>
          <a:xfrm>
            <a:off x="1295400" y="235130"/>
            <a:ext cx="6817888" cy="807913"/>
          </a:xfrm>
          <a:prstGeom prst="rect">
            <a:avLst/>
          </a:prstGeom>
        </p:spPr>
        <p:txBody>
          <a:bodyPr wrap="square" lIns="0" tIns="0" rIns="0" bIns="0" rtlCol="0" anchor="t">
            <a:spAutoFit/>
          </a:bodyPr>
          <a:lstStyle/>
          <a:p>
            <a:pPr algn="ctr">
              <a:spcAft>
                <a:spcPts val="450"/>
              </a:spcAft>
            </a:pP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Những</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ví</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dụ</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minh</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họa</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cho</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hiện</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tượng</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giao</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thoa</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trong</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đời</a:t>
            </a:r>
            <a:r>
              <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rPr>
              <a:t> </a:t>
            </a:r>
            <a:r>
              <a:rPr lang="en-US" sz="2625" b="1" dirty="0" err="1">
                <a:solidFill>
                  <a:srgbClr val="32478C"/>
                </a:solidFill>
                <a:latin typeface="Open Sans" panose="020B0606030504020204" pitchFamily="34" charset="0"/>
                <a:ea typeface="Open Sans" panose="020B0606030504020204" pitchFamily="34" charset="0"/>
                <a:cs typeface="Open Sans" panose="020B0606030504020204" pitchFamily="34" charset="0"/>
              </a:rPr>
              <a:t>sống</a:t>
            </a:r>
            <a:endParaRPr lang="en-US" sz="2625" b="1" dirty="0">
              <a:solidFill>
                <a:srgbClr val="32478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4" descr="n14 zalo Nguyen Doan Thao Trang">
            <a:hlinkClick r:id="rId2" action="ppaction://hlinkfile"/>
            <a:extLst>
              <a:ext uri="{FF2B5EF4-FFF2-40B4-BE49-F238E27FC236}">
                <a16:creationId xmlns:a16="http://schemas.microsoft.com/office/drawing/2014/main" xmlns="" id="{718A57AE-20B5-7652-6542-663AF5C5B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02769"/>
            <a:ext cx="2874119" cy="2553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14 zalo Nguyen Doan Thao Trang">
            <a:extLst>
              <a:ext uri="{FF2B5EF4-FFF2-40B4-BE49-F238E27FC236}">
                <a16:creationId xmlns:a16="http://schemas.microsoft.com/office/drawing/2014/main" xmlns="" id="{FA69EBC1-D5FD-24F8-6824-4995F87F0ACA}"/>
              </a:ext>
            </a:extLst>
          </p:cNvPr>
          <p:cNvPicPr>
            <a:picLocks noChangeAspect="1"/>
          </p:cNvPicPr>
          <p:nvPr/>
        </p:nvPicPr>
        <p:blipFill rotWithShape="1">
          <a:blip r:embed="rId4">
            <a:extLst>
              <a:ext uri="{28A0092B-C50C-407E-A947-70E740481C1C}">
                <a14:useLocalDpi xmlns:a14="http://schemas.microsoft.com/office/drawing/2010/main" val="0"/>
              </a:ext>
            </a:extLst>
          </a:blip>
          <a:srcRect l="22530" t="-262"/>
          <a:stretch/>
        </p:blipFill>
        <p:spPr>
          <a:xfrm>
            <a:off x="889402" y="1159225"/>
            <a:ext cx="4016553" cy="2599137"/>
          </a:xfrm>
          <a:prstGeom prst="rect">
            <a:avLst/>
          </a:prstGeom>
          <a:ln>
            <a:noFill/>
          </a:ln>
          <a:effectLst>
            <a:softEdge rad="112500"/>
          </a:effectLst>
        </p:spPr>
      </p:pic>
      <p:sp>
        <p:nvSpPr>
          <p:cNvPr id="18" name="TextBox 17" descr="n14 zalo Nguyen Doan Thao Trang">
            <a:extLst>
              <a:ext uri="{FF2B5EF4-FFF2-40B4-BE49-F238E27FC236}">
                <a16:creationId xmlns:a16="http://schemas.microsoft.com/office/drawing/2014/main" xmlns="" id="{0F943A77-8C6E-7866-EFF2-0202B61F8AA7}"/>
              </a:ext>
            </a:extLst>
          </p:cNvPr>
          <p:cNvSpPr txBox="1"/>
          <p:nvPr/>
        </p:nvSpPr>
        <p:spPr>
          <a:xfrm>
            <a:off x="609600" y="3869769"/>
            <a:ext cx="7924800" cy="1107996"/>
          </a:xfrm>
          <a:prstGeom prst="rect">
            <a:avLst/>
          </a:prstGeom>
          <a:noFill/>
        </p:spPr>
        <p:txBody>
          <a:bodyPr wrap="square">
            <a:spAutoFit/>
          </a:bodyPr>
          <a:lstStyle/>
          <a:p>
            <a:pPr algn="ctr"/>
            <a:r>
              <a:rPr lang="en-US" altLang="en-US" sz="2200" dirty="0" err="1">
                <a:latin typeface="Open Sans" panose="020B0606030504020204" pitchFamily="34" charset="0"/>
                <a:ea typeface="Open Sans" panose="020B0606030504020204" pitchFamily="34" charset="0"/>
                <a:cs typeface="Open Sans" panose="020B0606030504020204" pitchFamily="34" charset="0"/>
              </a:rPr>
              <a:t>Các</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vân</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màu</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sặc</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sỡ</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trên</a:t>
            </a:r>
            <a:r>
              <a:rPr lang="en-US" altLang="en-US" sz="2200" dirty="0">
                <a:latin typeface="Open Sans" panose="020B0606030504020204" pitchFamily="34" charset="0"/>
                <a:ea typeface="Open Sans" panose="020B0606030504020204" pitchFamily="34" charset="0"/>
                <a:cs typeface="Open Sans" panose="020B0606030504020204" pitchFamily="34" charset="0"/>
              </a:rPr>
              <a:t> bong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bóng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xà</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phòng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là</a:t>
            </a:r>
            <a:r>
              <a:rPr lang="en-US" altLang="en-US" sz="2200" dirty="0">
                <a:latin typeface="Open Sans" panose="020B0606030504020204" pitchFamily="34" charset="0"/>
                <a:ea typeface="Open Sans" panose="020B0606030504020204" pitchFamily="34" charset="0"/>
                <a:cs typeface="Open Sans" panose="020B0606030504020204" pitchFamily="34" charset="0"/>
              </a:rPr>
              <a:t> do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sự</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giao</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thoa</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của</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ánh</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mặt</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trời</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ánh</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trắng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trên</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màng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mỏng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xà</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err="1">
                <a:latin typeface="Open Sans" panose="020B0606030504020204" pitchFamily="34" charset="0"/>
                <a:ea typeface="Open Sans" panose="020B0606030504020204" pitchFamily="34" charset="0"/>
                <a:cs typeface="Open Sans" panose="020B0606030504020204" pitchFamily="34" charset="0"/>
              </a:rPr>
              <a:t>phòng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hiện</a:t>
            </a:r>
            <a:r>
              <a:rPr lang="en-US" altLang="en-US" sz="22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tượng</a:t>
            </a:r>
            <a:r>
              <a:rPr lang="en-US" altLang="en-US" sz="22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giao</a:t>
            </a:r>
            <a:r>
              <a:rPr lang="en-US" altLang="en-US" sz="22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thoa</a:t>
            </a:r>
            <a:r>
              <a:rPr lang="en-US" altLang="en-US" sz="22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trên</a:t>
            </a:r>
            <a:r>
              <a:rPr lang="en-US" altLang="en-US" sz="22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màng</a:t>
            </a:r>
            <a:r>
              <a:rPr lang="en-US" altLang="en-US" sz="22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22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mỏng</a:t>
            </a:r>
            <a:r>
              <a:rPr lang="en-US" altLang="en-US" sz="22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91448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14 zalo Nguyen Doan Thao Trang">
            <a:extLst>
              <a:ext uri="{FF2B5EF4-FFF2-40B4-BE49-F238E27FC236}">
                <a16:creationId xmlns:a16="http://schemas.microsoft.com/office/drawing/2014/main" xmlns="" id="{E9F1FC19-9E59-B363-52B0-D2F0F3891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9" t="16093" r="15001" b="13907"/>
          <a:stretch/>
        </p:blipFill>
        <p:spPr bwMode="auto">
          <a:xfrm>
            <a:off x="4642755" y="3182909"/>
            <a:ext cx="1676400" cy="1666631"/>
          </a:xfrm>
          <a:prstGeom prst="ellipse">
            <a:avLst/>
          </a:prstGeom>
          <a:noFill/>
          <a:extLst>
            <a:ext uri="{909E8E84-426E-40DD-AFC4-6F175D3DCCD1}">
              <a14:hiddenFill xmlns:a14="http://schemas.microsoft.com/office/drawing/2010/main">
                <a:solidFill>
                  <a:srgbClr val="FFFFFF"/>
                </a:solidFill>
              </a14:hiddenFill>
            </a:ext>
          </a:extLst>
        </p:spPr>
      </p:pic>
      <p:grpSp>
        <p:nvGrpSpPr>
          <p:cNvPr id="16" name="Group 15" descr="n14 zalo Nguyen Doan Thao Trang">
            <a:extLst>
              <a:ext uri="{FF2B5EF4-FFF2-40B4-BE49-F238E27FC236}">
                <a16:creationId xmlns:a16="http://schemas.microsoft.com/office/drawing/2014/main" xmlns="" id="{51616B25-1076-4793-C7CA-B41CE8749285}"/>
              </a:ext>
            </a:extLst>
          </p:cNvPr>
          <p:cNvGrpSpPr/>
          <p:nvPr/>
        </p:nvGrpSpPr>
        <p:grpSpPr>
          <a:xfrm>
            <a:off x="560609" y="285750"/>
            <a:ext cx="3898458" cy="2684740"/>
            <a:chOff x="609601" y="801410"/>
            <a:chExt cx="4572000" cy="3370540"/>
          </a:xfrm>
        </p:grpSpPr>
        <p:pic>
          <p:nvPicPr>
            <p:cNvPr id="17" name="Picture 6" descr="Khai thác lông chim công và chưng bày trong phong thủy đúng cách, số lượng">
              <a:extLst>
                <a:ext uri="{FF2B5EF4-FFF2-40B4-BE49-F238E27FC236}">
                  <a16:creationId xmlns:a16="http://schemas.microsoft.com/office/drawing/2014/main" xmlns="" id="{04DE1E5F-5C5D-8AA5-57CB-ED55CE213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801410"/>
              <a:ext cx="4572000" cy="3370540"/>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4" descr="Giá lông công phong thủy trên thị trường đắt hay rẻ? | Địa Lý Lạc Việt">
              <a:extLst>
                <a:ext uri="{FF2B5EF4-FFF2-40B4-BE49-F238E27FC236}">
                  <a16:creationId xmlns:a16="http://schemas.microsoft.com/office/drawing/2014/main" xmlns="" id="{08D66BF4-0AA3-F0CD-C8DD-AE3F70C0F1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1" y="2614842"/>
              <a:ext cx="2057400" cy="1557107"/>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9" name="Picture 4" descr="n14 zalo Nguyen Doan Thao Trang">
            <a:extLst>
              <a:ext uri="{FF2B5EF4-FFF2-40B4-BE49-F238E27FC236}">
                <a16:creationId xmlns:a16="http://schemas.microsoft.com/office/drawing/2014/main" xmlns="" id="{8719D2F6-7BDC-223D-671E-9056A7209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328" y="285750"/>
            <a:ext cx="3786872" cy="2684739"/>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descr="n14 zalo Nguyen Doan Thao Trang">
            <a:extLst>
              <a:ext uri="{FF2B5EF4-FFF2-40B4-BE49-F238E27FC236}">
                <a16:creationId xmlns:a16="http://schemas.microsoft.com/office/drawing/2014/main" xmlns="" id="{4D92720C-EFA1-9456-90FD-CC9EDCC1203E}"/>
              </a:ext>
            </a:extLst>
          </p:cNvPr>
          <p:cNvSpPr txBox="1"/>
          <p:nvPr/>
        </p:nvSpPr>
        <p:spPr>
          <a:xfrm>
            <a:off x="560609" y="3333750"/>
            <a:ext cx="3846736" cy="1600438"/>
          </a:xfrm>
          <a:prstGeom prst="roundRect">
            <a:avLst/>
          </a:prstGeom>
          <a:solidFill>
            <a:schemeClr val="accent6">
              <a:lumMod val="20000"/>
              <a:lumOff val="80000"/>
            </a:schemeClr>
          </a:solidFill>
          <a:ln w="28575">
            <a:solidFill>
              <a:schemeClr val="accent1"/>
            </a:solidFill>
          </a:ln>
        </p:spPr>
        <p:txBody>
          <a:bodyPr wrap="square" rtlCol="0">
            <a:spAutoFit/>
          </a:bodyPr>
          <a:lstStyle/>
          <a:p>
            <a:pPr algn="ct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Ánh</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sáng</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phản</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xạ</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trên</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các</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váng</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dầu</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mỡ</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mặt</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đĩa</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CD,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hoặc</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bong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bóng</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xà</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phòng</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có</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màu</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sặc</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sỡ</a:t>
            </a:r>
            <a:r>
              <a:rPr lang="en-US" sz="2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21" name="Picture 2" descr="n14 zalo Nguyen Doan Thao Trang">
            <a:extLst>
              <a:ext uri="{FF2B5EF4-FFF2-40B4-BE49-F238E27FC236}">
                <a16:creationId xmlns:a16="http://schemas.microsoft.com/office/drawing/2014/main" xmlns="" id="{CC9D791C-DD17-2B1B-51F2-70FDB47E84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9" t="16093" r="15001" b="13907"/>
          <a:stretch/>
        </p:blipFill>
        <p:spPr bwMode="auto">
          <a:xfrm>
            <a:off x="5716365" y="3265617"/>
            <a:ext cx="1676400" cy="1666631"/>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 descr="n14 zalo Nguyen Doan Thao Trang">
            <a:extLst>
              <a:ext uri="{FF2B5EF4-FFF2-40B4-BE49-F238E27FC236}">
                <a16:creationId xmlns:a16="http://schemas.microsoft.com/office/drawing/2014/main" xmlns="" id="{6CF82C23-FF68-9036-5A85-57651425A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9" t="16093" r="15001" b="13907"/>
          <a:stretch/>
        </p:blipFill>
        <p:spPr bwMode="auto">
          <a:xfrm>
            <a:off x="6871605" y="3257453"/>
            <a:ext cx="1676400" cy="166663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6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Shape 646"/>
        <p:cNvGrpSpPr/>
        <p:nvPr/>
      </p:nvGrpSpPr>
      <p:grpSpPr>
        <a:xfrm>
          <a:off x="0" y="0"/>
          <a:ext cx="0" cy="0"/>
          <a:chOff x="0" y="0"/>
          <a:chExt cx="0" cy="0"/>
        </a:xfrm>
      </p:grpSpPr>
      <p:sp>
        <p:nvSpPr>
          <p:cNvPr id="2" name="Rectangle 2" descr="n14 zalo Nguyen Doan Thao Trang">
            <a:extLst>
              <a:ext uri="{FF2B5EF4-FFF2-40B4-BE49-F238E27FC236}">
                <a16:creationId xmlns:a16="http://schemas.microsoft.com/office/drawing/2014/main" xmlns="" id="{4F2C4528-940B-31A4-4653-60A343DE3F49}"/>
              </a:ext>
            </a:extLst>
          </p:cNvPr>
          <p:cNvSpPr>
            <a:spLocks noChangeArrowheads="1"/>
          </p:cNvSpPr>
          <p:nvPr/>
        </p:nvSpPr>
        <p:spPr bwMode="auto">
          <a:xfrm>
            <a:off x="0" y="43591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CBFC2"/>
              </a:solidFill>
              <a:effectLst/>
              <a:uLnTx/>
              <a:uFillTx/>
              <a:latin typeface="Calibri"/>
              <a:ea typeface="+mn-ea"/>
              <a:cs typeface="+mn-cs"/>
            </a:endParaRPr>
          </a:p>
        </p:txBody>
      </p:sp>
      <p:sp>
        <p:nvSpPr>
          <p:cNvPr id="3" name="Rounded Rectangle 4" descr="n14 zalo Nguyen Doan Thao Trang">
            <a:extLst>
              <a:ext uri="{FF2B5EF4-FFF2-40B4-BE49-F238E27FC236}">
                <a16:creationId xmlns:a16="http://schemas.microsoft.com/office/drawing/2014/main" xmlns="" id="{2B13D74E-56BC-F641-808E-593103A1BE1B}"/>
              </a:ext>
            </a:extLst>
          </p:cNvPr>
          <p:cNvSpPr/>
          <p:nvPr/>
        </p:nvSpPr>
        <p:spPr>
          <a:xfrm>
            <a:off x="538843" y="611595"/>
            <a:ext cx="7790089" cy="1498600"/>
          </a:xfrm>
          <a:prstGeom prst="roundRect">
            <a:avLst/>
          </a:prstGeom>
          <a:solidFill>
            <a:schemeClr val="accent6">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chemeClr val="tx2"/>
                </a:solidFill>
                <a:effectLst/>
                <a:uLnTx/>
                <a:uFillTx/>
                <a:latin typeface="Calibri"/>
                <a:ea typeface="+mn-ea"/>
                <a:cs typeface="+mn-cs"/>
              </a:rPr>
              <a:t>2</a:t>
            </a:r>
            <a:r>
              <a:rPr kumimoji="0" lang="vi-VN" sz="2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Nêu</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khái</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niệm</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kí</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hiệu</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đơn</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vị</a:t>
            </a:r>
            <a:r>
              <a:rPr kumimoji="0" lang="en-US" sz="2800" b="1" i="0" u="none" strike="noStrike" kern="1200" cap="none" spc="0" normalizeH="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2"/>
                </a:solidFill>
                <a:effectLst/>
                <a:uLnTx/>
                <a:uFillTx/>
                <a:latin typeface="Arial" panose="020B0604020202020204" pitchFamily="34" charset="0"/>
                <a:ea typeface="+mn-ea"/>
                <a:cs typeface="Arial" panose="020B0604020202020204" pitchFamily="34" charset="0"/>
              </a:rPr>
              <a:t>của</a:t>
            </a:r>
            <a:r>
              <a:rPr lang="en-US" sz="2800" b="1" kern="1200" dirty="0">
                <a:solidFill>
                  <a:schemeClr val="tx2"/>
                </a:solidFill>
                <a:latin typeface="Arial" panose="020B0604020202020204" pitchFamily="34" charset="0"/>
                <a:ea typeface="+mn-ea"/>
                <a:cs typeface="Arial" panose="020B0604020202020204" pitchFamily="34" charset="0"/>
              </a:rPr>
              <a:t> </a:t>
            </a:r>
            <a:r>
              <a:rPr lang="en-US" sz="2800" b="1" kern="1200" dirty="0" err="1">
                <a:solidFill>
                  <a:schemeClr val="tx2"/>
                </a:solidFill>
                <a:latin typeface="Arial" panose="020B0604020202020204" pitchFamily="34" charset="0"/>
                <a:ea typeface="+mn-ea"/>
                <a:cs typeface="Arial" panose="020B0604020202020204" pitchFamily="34" charset="0"/>
              </a:rPr>
              <a:t>bước</a:t>
            </a:r>
            <a:r>
              <a:rPr lang="en-US" sz="2800" b="1" kern="1200" dirty="0">
                <a:solidFill>
                  <a:schemeClr val="tx2"/>
                </a:solidFill>
                <a:latin typeface="Arial" panose="020B0604020202020204" pitchFamily="34" charset="0"/>
                <a:ea typeface="+mn-ea"/>
                <a:cs typeface="Arial" panose="020B0604020202020204" pitchFamily="34" charset="0"/>
              </a:rPr>
              <a:t> </a:t>
            </a:r>
            <a:r>
              <a:rPr lang="en-US" sz="2800" b="1" kern="1200" dirty="0" err="1">
                <a:solidFill>
                  <a:schemeClr val="tx2"/>
                </a:solidFill>
                <a:latin typeface="Arial" panose="020B0604020202020204" pitchFamily="34" charset="0"/>
                <a:ea typeface="+mn-ea"/>
                <a:cs typeface="Arial" panose="020B0604020202020204" pitchFamily="34" charset="0"/>
              </a:rPr>
              <a:t>sóng</a:t>
            </a:r>
            <a:endParaRPr kumimoji="0" lang="en-US" sz="2800" b="1" i="0" u="none" strike="noStrike" kern="1200" cap="none" spc="0" normalizeH="0" baseline="0" noProof="0" dirty="0">
              <a:ln>
                <a:noFill/>
              </a:ln>
              <a:solidFill>
                <a:schemeClr val="tx2"/>
              </a:solidFill>
              <a:effectLst/>
              <a:uLnTx/>
              <a:uFillTx/>
              <a:latin typeface="Calibri"/>
              <a:ea typeface="+mn-ea"/>
              <a:cs typeface="+mn-cs"/>
            </a:endParaRPr>
          </a:p>
        </p:txBody>
      </p:sp>
      <p:pic>
        <p:nvPicPr>
          <p:cNvPr id="5" name="Picture 4" descr="n14 zalo Nguyen Doan Thao Trang">
            <a:hlinkClick r:id="rId4" action="ppaction://hlinksldjump"/>
            <a:extLst>
              <a:ext uri="{FF2B5EF4-FFF2-40B4-BE49-F238E27FC236}">
                <a16:creationId xmlns:a16="http://schemas.microsoft.com/office/drawing/2014/main" xmlns="" id="{CC1EC459-01E0-3658-E418-A8961A40CA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6238875"/>
            <a:ext cx="1285875" cy="1285875"/>
          </a:xfrm>
          <a:prstGeom prst="rect">
            <a:avLst/>
          </a:prstGeom>
        </p:spPr>
      </p:pic>
      <p:pic>
        <p:nvPicPr>
          <p:cNvPr id="18" name="Picture 17" descr="n14 zalo Nguyen Doan Thao Trang">
            <a:hlinkClick r:id="rId4" action="ppaction://hlinksldjump"/>
            <a:extLst>
              <a:ext uri="{FF2B5EF4-FFF2-40B4-BE49-F238E27FC236}">
                <a16:creationId xmlns:a16="http://schemas.microsoft.com/office/drawing/2014/main" xmlns="" id="{7BEA4CAF-2C3F-CE16-3A07-0C4EB4F9ED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4214167"/>
            <a:ext cx="964406" cy="964406"/>
          </a:xfrm>
          <a:prstGeom prst="rect">
            <a:avLst/>
          </a:prstGeom>
        </p:spPr>
      </p:pic>
      <mc:AlternateContent xmlns:mc="http://schemas.openxmlformats.org/markup-compatibility/2006" xmlns:a14="http://schemas.microsoft.com/office/drawing/2010/main">
        <mc:Choice Requires="a14">
          <p:sp>
            <p:nvSpPr>
              <p:cNvPr id="4" name="TextBox 3" descr="n14 zalo Nguyen Doan Thao Trang">
                <a:extLst>
                  <a:ext uri="{FF2B5EF4-FFF2-40B4-BE49-F238E27FC236}">
                    <a16:creationId xmlns:a16="http://schemas.microsoft.com/office/drawing/2014/main" xmlns="" id="{7E9EE653-37F7-715D-CF28-AC4E8ED37023}"/>
                  </a:ext>
                </a:extLst>
              </p:cNvPr>
              <p:cNvSpPr txBox="1"/>
              <p:nvPr/>
            </p:nvSpPr>
            <p:spPr>
              <a:xfrm>
                <a:off x="538843" y="2277836"/>
                <a:ext cx="3829050" cy="2145268"/>
              </a:xfrm>
              <a:prstGeom prst="roundRect">
                <a:avLst/>
              </a:prstGeom>
              <a:solidFill>
                <a:srgbClr val="5CBFC2">
                  <a:lumMod val="50000"/>
                </a:srgbClr>
              </a:solidFill>
              <a:ln>
                <a:solidFill>
                  <a:srgbClr val="578CCF"/>
                </a:solidFill>
              </a:ln>
              <a:effectLst>
                <a:glow rad="101600">
                  <a:srgbClr val="C0B1BC">
                    <a:satMod val="175000"/>
                    <a:alpha val="40000"/>
                  </a:srgbClr>
                </a:glow>
              </a:effectLst>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en-US" sz="2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Bước</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sóng</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khoảng</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giữa</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hai</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ngọn</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sóng</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liên</a:t>
                </a:r>
                <a:r>
                  <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240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buClrTx/>
                  <a:defRPr/>
                </a:pPr>
                <a:r>
                  <a:rPr lang="en-US" sz="2400" kern="1200" baseline="0" dirty="0" err="1">
                    <a:solidFill>
                      <a:prstClr val="white"/>
                    </a:solidFill>
                    <a:latin typeface="Arial" panose="020B0604020202020204" pitchFamily="34" charset="0"/>
                    <a:ea typeface="+mn-ea"/>
                    <a:cs typeface="Arial" panose="020B0604020202020204" pitchFamily="34" charset="0"/>
                  </a:rPr>
                  <a:t>Kí</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hiệu</a:t>
                </a:r>
                <a:r>
                  <a:rPr lang="en-US" sz="2400" kern="1200" dirty="0">
                    <a:solidFill>
                      <a:prstClr val="white"/>
                    </a:solidFill>
                    <a:latin typeface="Arial" panose="020B0604020202020204" pitchFamily="34" charset="0"/>
                    <a:ea typeface="+mn-ea"/>
                    <a:cs typeface="Arial" panose="020B0604020202020204" pitchFamily="34" charset="0"/>
                  </a:rPr>
                  <a:t>: </a:t>
                </a:r>
                <a14:m>
                  <m:oMath xmlns:m="http://schemas.openxmlformats.org/officeDocument/2006/math">
                    <m:r>
                      <a:rPr lang="en-US" sz="2400" i="1" smtClean="0">
                        <a:solidFill>
                          <a:schemeClr val="bg1"/>
                        </a:solidFill>
                        <a:latin typeface="Cambria Math" panose="02040503050406030204" pitchFamily="18" charset="0"/>
                      </a:rPr>
                      <m:t>𝜆</m:t>
                    </m:r>
                  </m:oMath>
                </a14:m>
                <a:endParaRPr lang="en-US" sz="2400" kern="1200" dirty="0">
                  <a:solidFill>
                    <a:schemeClr val="bg1"/>
                  </a:solidFill>
                  <a:latin typeface="Arial" panose="020B0604020202020204" pitchFamily="34" charset="0"/>
                  <a:ea typeface="+mn-ea"/>
                  <a:cs typeface="Arial" panose="020B0604020202020204" pitchFamily="34" charset="0"/>
                </a:endParaRPr>
              </a:p>
              <a:p>
                <a:pPr marL="0" marR="0" lvl="0" indent="0" defTabSz="914400" rtl="0" eaLnBrk="1" fontAlgn="auto" latinLnBrk="0" hangingPunct="1">
                  <a:spcBef>
                    <a:spcPts val="0"/>
                  </a:spcBef>
                  <a:spcAft>
                    <a:spcPts val="0"/>
                  </a:spcAft>
                  <a:buClrTx/>
                  <a:buSzTx/>
                  <a:buFontTx/>
                  <a:buNone/>
                  <a:tabLst/>
                  <a:defRPr/>
                </a:pPr>
                <a:r>
                  <a:rPr lang="en-US" sz="2400" kern="1200" dirty="0" err="1">
                    <a:solidFill>
                      <a:prstClr val="white"/>
                    </a:solidFill>
                    <a:latin typeface="Arial" panose="020B0604020202020204" pitchFamily="34" charset="0"/>
                    <a:ea typeface="+mn-ea"/>
                    <a:cs typeface="Arial" panose="020B0604020202020204" pitchFamily="34" charset="0"/>
                  </a:rPr>
                  <a:t>Đơn</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vị</a:t>
                </a:r>
                <a:r>
                  <a:rPr lang="en-US" sz="2400" kern="1200" dirty="0">
                    <a:solidFill>
                      <a:prstClr val="white"/>
                    </a:solidFill>
                    <a:latin typeface="Arial" panose="020B0604020202020204" pitchFamily="34" charset="0"/>
                    <a:ea typeface="+mn-ea"/>
                    <a:cs typeface="Arial" panose="020B0604020202020204" pitchFamily="34" charset="0"/>
                  </a:rPr>
                  <a:t>: m</a:t>
                </a:r>
                <a:endPar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 name="TextBox 3" descr="n14 zalo Nguyen Doan Thao Trang">
                <a:extLst>
                  <a:ext uri="{FF2B5EF4-FFF2-40B4-BE49-F238E27FC236}">
                    <a16:creationId xmlns:a16="http://schemas.microsoft.com/office/drawing/2014/main" id="{7E9EE653-37F7-715D-CF28-AC4E8ED37023}"/>
                  </a:ext>
                </a:extLst>
              </p:cNvPr>
              <p:cNvSpPr txBox="1">
                <a:spLocks noRot="1" noChangeAspect="1" noMove="1" noResize="1" noEditPoints="1" noAdjustHandles="1" noChangeArrowheads="1" noChangeShapeType="1" noTextEdit="1"/>
              </p:cNvSpPr>
              <p:nvPr/>
            </p:nvSpPr>
            <p:spPr>
              <a:xfrm>
                <a:off x="538843" y="2277836"/>
                <a:ext cx="3829050" cy="2145268"/>
              </a:xfrm>
              <a:prstGeom prst="roundRect">
                <a:avLst/>
              </a:prstGeom>
              <a:blipFill>
                <a:blip r:embed="rId7"/>
                <a:stretch>
                  <a:fillRect/>
                </a:stretch>
              </a:blipFill>
              <a:ln>
                <a:solidFill>
                  <a:srgbClr val="578CCF"/>
                </a:solidFill>
              </a:ln>
              <a:effectLst>
                <a:glow rad="101600">
                  <a:srgbClr val="C0B1BC">
                    <a:satMod val="175000"/>
                    <a:alpha val="40000"/>
                  </a:srgbClr>
                </a:glow>
              </a:effectLst>
            </p:spPr>
            <p:txBody>
              <a:bodyPr/>
              <a:lstStyle/>
              <a:p>
                <a:r>
                  <a:rPr lang="en-US">
                    <a:noFill/>
                  </a:rPr>
                  <a:t> </a:t>
                </a:r>
              </a:p>
            </p:txBody>
          </p:sp>
        </mc:Fallback>
      </mc:AlternateContent>
      <p:pic>
        <p:nvPicPr>
          <p:cNvPr id="3074" name="Picture 2" descr="n14 zalo Nguyen Doan Thao Trang">
            <a:extLst>
              <a:ext uri="{FF2B5EF4-FFF2-40B4-BE49-F238E27FC236}">
                <a16:creationId xmlns:a16="http://schemas.microsoft.com/office/drawing/2014/main" xmlns="" id="{0712B21F-C18A-9496-0E66-2C9EC5E56E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882" y="2277836"/>
            <a:ext cx="3829050" cy="2145268"/>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08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descr="n14 zalo Nguyen Doan Thao Trang">
            <a:extLst>
              <a:ext uri="{FF2B5EF4-FFF2-40B4-BE49-F238E27FC236}">
                <a16:creationId xmlns:a16="http://schemas.microsoft.com/office/drawing/2014/main" xmlns="" id="{A9420C41-75FD-435C-3B23-8325D0BF4711}"/>
              </a:ext>
            </a:extLst>
          </p:cNvPr>
          <p:cNvSpPr/>
          <p:nvPr/>
        </p:nvSpPr>
        <p:spPr>
          <a:xfrm>
            <a:off x="2615744" y="3501226"/>
            <a:ext cx="6300553" cy="136529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Rounded Corners 35" descr="n14 zalo Nguyen Doan Thao Trang">
            <a:extLst>
              <a:ext uri="{FF2B5EF4-FFF2-40B4-BE49-F238E27FC236}">
                <a16:creationId xmlns:a16="http://schemas.microsoft.com/office/drawing/2014/main" xmlns="" id="{DDFE3C18-8C5F-5FE9-48B4-973BE7E12FF0}"/>
              </a:ext>
            </a:extLst>
          </p:cNvPr>
          <p:cNvSpPr/>
          <p:nvPr/>
        </p:nvSpPr>
        <p:spPr>
          <a:xfrm>
            <a:off x="4165776" y="901999"/>
            <a:ext cx="4798606" cy="2262158"/>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2" name="Group 27" descr="n14 zalo Nguyen Doan Thao Trang">
            <a:extLst>
              <a:ext uri="{FF2B5EF4-FFF2-40B4-BE49-F238E27FC236}">
                <a16:creationId xmlns:a16="http://schemas.microsoft.com/office/drawing/2014/main" xmlns="" id="{78257F51-658B-9524-B287-9A659CFB9C95}"/>
              </a:ext>
            </a:extLst>
          </p:cNvPr>
          <p:cNvGrpSpPr>
            <a:grpSpLocks/>
          </p:cNvGrpSpPr>
          <p:nvPr/>
        </p:nvGrpSpPr>
        <p:grpSpPr bwMode="auto">
          <a:xfrm>
            <a:off x="840528" y="3577510"/>
            <a:ext cx="1494963" cy="1173198"/>
            <a:chOff x="1608" y="1320"/>
            <a:chExt cx="1608" cy="1432"/>
          </a:xfrm>
        </p:grpSpPr>
        <p:sp>
          <p:nvSpPr>
            <p:cNvPr id="23" name="Line 28">
              <a:extLst>
                <a:ext uri="{FF2B5EF4-FFF2-40B4-BE49-F238E27FC236}">
                  <a16:creationId xmlns:a16="http://schemas.microsoft.com/office/drawing/2014/main" xmlns="" id="{BD5D749A-A84B-59B5-9B85-D0B4740BB405}"/>
                </a:ext>
              </a:extLst>
            </p:cNvPr>
            <p:cNvSpPr>
              <a:spLocks noChangeShapeType="1"/>
            </p:cNvSpPr>
            <p:nvPr/>
          </p:nvSpPr>
          <p:spPr bwMode="auto">
            <a:xfrm>
              <a:off x="1632" y="156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24" name="Line 29">
              <a:extLst>
                <a:ext uri="{FF2B5EF4-FFF2-40B4-BE49-F238E27FC236}">
                  <a16:creationId xmlns:a16="http://schemas.microsoft.com/office/drawing/2014/main" xmlns="" id="{C9B8690E-7B35-34AA-6B49-8C7CF398F6B0}"/>
                </a:ext>
              </a:extLst>
            </p:cNvPr>
            <p:cNvSpPr>
              <a:spLocks noChangeShapeType="1"/>
            </p:cNvSpPr>
            <p:nvPr/>
          </p:nvSpPr>
          <p:spPr bwMode="auto">
            <a:xfrm>
              <a:off x="1608" y="132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25" name="Line 30">
              <a:extLst>
                <a:ext uri="{FF2B5EF4-FFF2-40B4-BE49-F238E27FC236}">
                  <a16:creationId xmlns:a16="http://schemas.microsoft.com/office/drawing/2014/main" xmlns="" id="{4324A599-DF8F-E42D-5E5C-22B3093EAFC8}"/>
                </a:ext>
              </a:extLst>
            </p:cNvPr>
            <p:cNvSpPr>
              <a:spLocks noChangeShapeType="1"/>
            </p:cNvSpPr>
            <p:nvPr/>
          </p:nvSpPr>
          <p:spPr bwMode="auto">
            <a:xfrm>
              <a:off x="1632" y="1792"/>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26" name="Line 31">
              <a:extLst>
                <a:ext uri="{FF2B5EF4-FFF2-40B4-BE49-F238E27FC236}">
                  <a16:creationId xmlns:a16="http://schemas.microsoft.com/office/drawing/2014/main" xmlns="" id="{F9A3EB2C-1349-2CBB-40F4-A8F23F814946}"/>
                </a:ext>
              </a:extLst>
            </p:cNvPr>
            <p:cNvSpPr>
              <a:spLocks noChangeShapeType="1"/>
            </p:cNvSpPr>
            <p:nvPr/>
          </p:nvSpPr>
          <p:spPr bwMode="auto">
            <a:xfrm>
              <a:off x="1632" y="204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27" name="Line 32">
              <a:extLst>
                <a:ext uri="{FF2B5EF4-FFF2-40B4-BE49-F238E27FC236}">
                  <a16:creationId xmlns:a16="http://schemas.microsoft.com/office/drawing/2014/main" xmlns="" id="{435ADC7D-5273-7DD2-73DA-ECC5FEF1C329}"/>
                </a:ext>
              </a:extLst>
            </p:cNvPr>
            <p:cNvSpPr>
              <a:spLocks noChangeShapeType="1"/>
            </p:cNvSpPr>
            <p:nvPr/>
          </p:nvSpPr>
          <p:spPr bwMode="auto">
            <a:xfrm>
              <a:off x="1632" y="228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28" name="Line 33">
              <a:extLst>
                <a:ext uri="{FF2B5EF4-FFF2-40B4-BE49-F238E27FC236}">
                  <a16:creationId xmlns:a16="http://schemas.microsoft.com/office/drawing/2014/main" xmlns="" id="{8B9810E0-4F09-7C3C-3A27-C30D40508FE1}"/>
                </a:ext>
              </a:extLst>
            </p:cNvPr>
            <p:cNvSpPr>
              <a:spLocks noChangeShapeType="1"/>
            </p:cNvSpPr>
            <p:nvPr/>
          </p:nvSpPr>
          <p:spPr bwMode="auto">
            <a:xfrm>
              <a:off x="1632" y="252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1" name="Line 36">
              <a:extLst>
                <a:ext uri="{FF2B5EF4-FFF2-40B4-BE49-F238E27FC236}">
                  <a16:creationId xmlns:a16="http://schemas.microsoft.com/office/drawing/2014/main" xmlns="" id="{5E0504F7-E20D-390B-E15D-A121C28424B1}"/>
                </a:ext>
              </a:extLst>
            </p:cNvPr>
            <p:cNvSpPr>
              <a:spLocks noChangeShapeType="1"/>
            </p:cNvSpPr>
            <p:nvPr/>
          </p:nvSpPr>
          <p:spPr bwMode="auto">
            <a:xfrm>
              <a:off x="1624" y="2752"/>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pic>
        <p:nvPicPr>
          <p:cNvPr id="16" name="Picture 15" descr="n14 zalo Nguyen Doan Thao Trang">
            <a:extLst>
              <a:ext uri="{FF2B5EF4-FFF2-40B4-BE49-F238E27FC236}">
                <a16:creationId xmlns:a16="http://schemas.microsoft.com/office/drawing/2014/main" xmlns="" id="{D740B04E-745A-9F59-7104-D17E840E7545}"/>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6979" y="750955"/>
            <a:ext cx="3728796" cy="2564247"/>
          </a:xfrm>
          <a:prstGeom prst="roundRect">
            <a:avLst/>
          </a:prstGeom>
        </p:spPr>
      </p:pic>
      <p:sp>
        <p:nvSpPr>
          <p:cNvPr id="17" name="Google Shape;1103;p81" descr="n14 zalo Nguyen Doan Thao Trang">
            <a:extLst>
              <a:ext uri="{FF2B5EF4-FFF2-40B4-BE49-F238E27FC236}">
                <a16:creationId xmlns:a16="http://schemas.microsoft.com/office/drawing/2014/main" xmlns="" id="{ECE3213C-7E4E-25BB-3E68-6D50B2CD99F8}"/>
              </a:ext>
            </a:extLst>
          </p:cNvPr>
          <p:cNvSpPr txBox="1">
            <a:spLocks noGrp="1"/>
          </p:cNvSpPr>
          <p:nvPr>
            <p:ph type="title"/>
          </p:nvPr>
        </p:nvSpPr>
        <p:spPr>
          <a:xfrm>
            <a:off x="895497" y="205532"/>
            <a:ext cx="8020802" cy="359398"/>
          </a:xfrm>
          <a:prstGeom prst="rect">
            <a:avLst/>
          </a:prstGeom>
        </p:spPr>
        <p:txBody>
          <a:bodyPr spcFirstLastPara="1" wrap="square" lIns="91425" tIns="91425" rIns="91425" bIns="91425" anchor="ctr" anchorCtr="0">
            <a:noAutofit/>
          </a:bodyPr>
          <a:lstStyle/>
          <a:p>
            <a:pPr lvl="0" algn="l"/>
            <a:r>
              <a:rPr lang="en-US" sz="2600" dirty="0">
                <a:latin typeface="Open Sans" panose="020B0606030504020204" pitchFamily="34" charset="0"/>
                <a:ea typeface="Open Sans" panose="020B0606030504020204" pitchFamily="34" charset="0"/>
                <a:cs typeface="Open Sans" panose="020B0606030504020204" pitchFamily="34" charset="0"/>
              </a:rPr>
              <a:t>2. </a:t>
            </a:r>
            <a:r>
              <a:rPr lang="en-US" sz="2600" dirty="0" err="1">
                <a:latin typeface="Open Sans" panose="020B0606030504020204" pitchFamily="34" charset="0"/>
                <a:ea typeface="Open Sans" panose="020B0606030504020204" pitchFamily="34" charset="0"/>
                <a:cs typeface="Open Sans" panose="020B0606030504020204" pitchFamily="34" charset="0"/>
              </a:rPr>
              <a:t>Công</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thức</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xác</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định</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bước</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sóng</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của</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ánh</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sáng</a:t>
            </a:r>
            <a:endParaRPr lang="vi-VN" sz="2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descr="n14 zalo Nguyen Doan Thao Trang">
            <a:extLst>
              <a:ext uri="{FF2B5EF4-FFF2-40B4-BE49-F238E27FC236}">
                <a16:creationId xmlns:a16="http://schemas.microsoft.com/office/drawing/2014/main" xmlns="" id="{975C8CB6-21FA-643F-D566-CD99340EEA02}"/>
              </a:ext>
            </a:extLst>
          </p:cNvPr>
          <p:cNvSpPr txBox="1"/>
          <p:nvPr/>
        </p:nvSpPr>
        <p:spPr>
          <a:xfrm>
            <a:off x="4272810" y="901999"/>
            <a:ext cx="4578170" cy="2262158"/>
          </a:xfrm>
          <a:prstGeom prst="rect">
            <a:avLst/>
          </a:prstGeom>
          <a:noFill/>
        </p:spPr>
        <p:txBody>
          <a:bodyPr wrap="square">
            <a:spAutoFit/>
          </a:bodyPr>
          <a:lstStyle/>
          <a:p>
            <a:pPr marL="285750" indent="-285750" algn="just">
              <a:spcBef>
                <a:spcPts val="600"/>
              </a:spcBef>
              <a:buFont typeface="Wingdings" panose="05000000000000000000" pitchFamily="2" charset="2"/>
              <a:buChar char="Ø"/>
            </a:pPr>
            <a:r>
              <a:rPr lang="en-US" sz="1800" dirty="0">
                <a:latin typeface="Open Sans" panose="020B0606030504020204" pitchFamily="34" charset="0"/>
                <a:ea typeface="Open Sans" panose="020B0606030504020204" pitchFamily="34" charset="0"/>
                <a:cs typeface="Open Sans" panose="020B0606030504020204" pitchFamily="34" charset="0"/>
              </a:rPr>
              <a:t>O </a:t>
            </a:r>
            <a:r>
              <a:rPr lang="en-US" sz="1800" dirty="0" err="1">
                <a:latin typeface="Open Sans" panose="020B0606030504020204" pitchFamily="34" charset="0"/>
                <a:ea typeface="Open Sans" panose="020B0606030504020204" pitchFamily="34" charset="0"/>
                <a:cs typeface="Open Sans" panose="020B0606030504020204" pitchFamily="34" charset="0"/>
              </a:rPr>
              <a:t>là</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vị</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trí</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tại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đó</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xuất</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hiện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vân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sáng</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chính</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giữa</a:t>
            </a:r>
            <a:r>
              <a:rPr lang="en-US" sz="1800" dirty="0">
                <a:latin typeface="Open Sans" panose="020B0606030504020204" pitchFamily="34" charset="0"/>
                <a:ea typeface="Open Sans" panose="020B0606030504020204" pitchFamily="34" charset="0"/>
                <a:cs typeface="Open Sans" panose="020B0606030504020204" pitchFamily="34" charset="0"/>
              </a:rPr>
              <a:t>.</a:t>
            </a:r>
          </a:p>
          <a:p>
            <a:pPr marL="285750" indent="-285750" algn="just">
              <a:spcBef>
                <a:spcPts val="600"/>
              </a:spcBef>
              <a:buFont typeface="Wingdings" panose="05000000000000000000" pitchFamily="2" charset="2"/>
              <a:buChar char="Ø"/>
            </a:pPr>
            <a:r>
              <a:rPr lang="en-US" sz="1800" dirty="0">
                <a:latin typeface="Open Sans" panose="020B0606030504020204" pitchFamily="34" charset="0"/>
                <a:ea typeface="Open Sans" panose="020B0606030504020204" pitchFamily="34" charset="0"/>
                <a:cs typeface="Open Sans" panose="020B0606030504020204" pitchFamily="34" charset="0"/>
              </a:rPr>
              <a:t>a </a:t>
            </a:r>
            <a:r>
              <a:rPr lang="en-US" sz="1800" dirty="0" err="1">
                <a:latin typeface="Open Sans" panose="020B0606030504020204" pitchFamily="34" charset="0"/>
                <a:ea typeface="Open Sans" panose="020B0606030504020204" pitchFamily="34" charset="0"/>
                <a:cs typeface="Open Sans" panose="020B0606030504020204" pitchFamily="34" charset="0"/>
              </a:rPr>
              <a:t>là</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khoảng</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cách</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giữa</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hai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khe</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altLang="en-US" sz="1800" dirty="0">
                <a:latin typeface="Open Sans" panose="020B0606030504020204" pitchFamily="34" charset="0"/>
                <a:ea typeface="Open Sans" panose="020B0606030504020204" pitchFamily="34" charset="0"/>
                <a:cs typeface="Open Sans" panose="020B0606030504020204" pitchFamily="34" charset="0"/>
              </a:rPr>
              <a:t>a = F</a:t>
            </a:r>
            <a:r>
              <a:rPr lang="en-US" altLang="en-US" sz="1800" baseline="-25000" dirty="0">
                <a:latin typeface="Open Sans" panose="020B0606030504020204" pitchFamily="34" charset="0"/>
                <a:ea typeface="Open Sans" panose="020B0606030504020204" pitchFamily="34" charset="0"/>
                <a:cs typeface="Open Sans" panose="020B0606030504020204" pitchFamily="34" charset="0"/>
              </a:rPr>
              <a:t>1</a:t>
            </a:r>
            <a:r>
              <a:rPr lang="en-US" altLang="en-US" sz="1800" dirty="0">
                <a:latin typeface="Open Sans" panose="020B0606030504020204" pitchFamily="34" charset="0"/>
                <a:ea typeface="Open Sans" panose="020B0606030504020204" pitchFamily="34" charset="0"/>
                <a:cs typeface="Open Sans" panose="020B0606030504020204" pitchFamily="34" charset="0"/>
              </a:rPr>
              <a:t>F</a:t>
            </a:r>
            <a:r>
              <a:rPr lang="en-US" altLang="en-US" sz="1800" baseline="-25000" dirty="0">
                <a:latin typeface="Open Sans" panose="020B0606030504020204" pitchFamily="34" charset="0"/>
                <a:ea typeface="Open Sans" panose="020B0606030504020204" pitchFamily="34" charset="0"/>
                <a:cs typeface="Open Sans" panose="020B0606030504020204" pitchFamily="34" charset="0"/>
              </a:rPr>
              <a:t>2</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Bef>
                <a:spcPts val="600"/>
              </a:spcBef>
              <a:buFont typeface="Wingdings" panose="05000000000000000000" pitchFamily="2" charset="2"/>
              <a:buChar char="Ø"/>
            </a:pPr>
            <a:r>
              <a:rPr lang="en-US" sz="1800" dirty="0">
                <a:latin typeface="Open Sans" panose="020B0606030504020204" pitchFamily="34" charset="0"/>
                <a:ea typeface="Open Sans" panose="020B0606030504020204" pitchFamily="34" charset="0"/>
                <a:cs typeface="Open Sans" panose="020B0606030504020204" pitchFamily="34" charset="0"/>
              </a:rPr>
              <a:t>D </a:t>
            </a:r>
            <a:r>
              <a:rPr lang="en-US" sz="1800" dirty="0" err="1">
                <a:latin typeface="Open Sans" panose="020B0606030504020204" pitchFamily="34" charset="0"/>
                <a:ea typeface="Open Sans" panose="020B0606030504020204" pitchFamily="34" charset="0"/>
                <a:cs typeface="Open Sans" panose="020B0606030504020204" pitchFamily="34" charset="0"/>
              </a:rPr>
              <a:t>là</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khoảng</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cách</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từ</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hai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khe</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đến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màn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quan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sát</a:t>
            </a:r>
            <a:r>
              <a:rPr lang="en-US" sz="1800" dirty="0">
                <a:latin typeface="Open Sans" panose="020B0606030504020204" pitchFamily="34" charset="0"/>
                <a:ea typeface="Open Sans" panose="020B0606030504020204" pitchFamily="34" charset="0"/>
                <a:cs typeface="Open Sans" panose="020B0606030504020204" pitchFamily="34" charset="0"/>
              </a:rPr>
              <a:t>: D = IO</a:t>
            </a:r>
          </a:p>
          <a:p>
            <a:pPr marL="285750" indent="-285750" algn="just">
              <a:spcBef>
                <a:spcPts val="600"/>
              </a:spcBef>
              <a:buFont typeface="Wingdings" panose="05000000000000000000" pitchFamily="2" charset="2"/>
              <a:buChar char="Ø"/>
            </a:pPr>
            <a:r>
              <a:rPr lang="en-US" sz="1800" dirty="0" err="1">
                <a:latin typeface="Open Sans" panose="020B0606030504020204" pitchFamily="34" charset="0"/>
                <a:ea typeface="Open Sans" panose="020B0606030504020204" pitchFamily="34" charset="0"/>
                <a:cs typeface="Open Sans" panose="020B0606030504020204" pitchFamily="34" charset="0"/>
              </a:rPr>
              <a:t>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là</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khoảng</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vân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khoảng</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cách</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giữa</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hai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vân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sáng</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hoặc</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hai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vân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tối</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liền</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tiếp</a:t>
            </a:r>
            <a:r>
              <a:rPr lang="en-US" sz="1800" dirty="0">
                <a:latin typeface="Open Sans" panose="020B0606030504020204" pitchFamily="34" charset="0"/>
                <a:ea typeface="Open Sans" panose="020B0606030504020204" pitchFamily="34" charset="0"/>
                <a:cs typeface="Open Sans" panose="020B0606030504020204" pitchFamily="34" charset="0"/>
              </a:rPr>
              <a:t>.</a:t>
            </a:r>
          </a:p>
        </p:txBody>
      </p:sp>
      <p:sp>
        <p:nvSpPr>
          <p:cNvPr id="20" name="Text Box 14" descr="n14 zalo Nguyen Doan Thao Trang">
            <a:extLst>
              <a:ext uri="{FF2B5EF4-FFF2-40B4-BE49-F238E27FC236}">
                <a16:creationId xmlns:a16="http://schemas.microsoft.com/office/drawing/2014/main" xmlns="" id="{764E2984-7356-8872-FD13-E5EA32581423}"/>
              </a:ext>
            </a:extLst>
          </p:cNvPr>
          <p:cNvSpPr txBox="1">
            <a:spLocks noChangeArrowheads="1"/>
          </p:cNvSpPr>
          <p:nvPr/>
        </p:nvSpPr>
        <p:spPr bwMode="auto">
          <a:xfrm>
            <a:off x="1410113" y="3763536"/>
            <a:ext cx="35700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dirty="0" err="1">
                <a:solidFill>
                  <a:srgbClr val="0000CC"/>
                </a:solidFill>
                <a:latin typeface="Arial" panose="020B0604020202020204" pitchFamily="34" charset="0"/>
                <a:cs typeface="Arial" panose="020B0604020202020204" pitchFamily="34" charset="0"/>
              </a:rPr>
              <a:t>i</a:t>
            </a:r>
            <a:endParaRPr lang="en-US" altLang="en-US" sz="2500" dirty="0">
              <a:solidFill>
                <a:srgbClr val="0000CC"/>
              </a:solidFill>
              <a:latin typeface="Arial" panose="020B0604020202020204" pitchFamily="34" charset="0"/>
              <a:cs typeface="Arial" panose="020B0604020202020204" pitchFamily="34" charset="0"/>
            </a:endParaRPr>
          </a:p>
        </p:txBody>
      </p:sp>
      <p:sp>
        <p:nvSpPr>
          <p:cNvPr id="21" name="Text Box 15" descr="n14 zalo Nguyen Doan Thao Trang">
            <a:extLst>
              <a:ext uri="{FF2B5EF4-FFF2-40B4-BE49-F238E27FC236}">
                <a16:creationId xmlns:a16="http://schemas.microsoft.com/office/drawing/2014/main" xmlns="" id="{4FAB2ECD-3C64-F8B4-F34C-BD6B5098B000}"/>
              </a:ext>
            </a:extLst>
          </p:cNvPr>
          <p:cNvSpPr txBox="1">
            <a:spLocks noChangeArrowheads="1"/>
          </p:cNvSpPr>
          <p:nvPr/>
        </p:nvSpPr>
        <p:spPr bwMode="auto">
          <a:xfrm>
            <a:off x="1704028" y="4322110"/>
            <a:ext cx="40163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dirty="0" err="1">
                <a:solidFill>
                  <a:srgbClr val="0000CC"/>
                </a:solidFill>
                <a:latin typeface="Arial" panose="020B0604020202020204" pitchFamily="34" charset="0"/>
                <a:cs typeface="Arial" panose="020B0604020202020204" pitchFamily="34" charset="0"/>
              </a:rPr>
              <a:t>i</a:t>
            </a:r>
            <a:endParaRPr lang="en-US" altLang="en-US" sz="2500" dirty="0">
              <a:solidFill>
                <a:srgbClr val="0000CC"/>
              </a:solidFill>
              <a:latin typeface="Arial" panose="020B0604020202020204" pitchFamily="34" charset="0"/>
              <a:cs typeface="Arial" panose="020B0604020202020204" pitchFamily="34" charset="0"/>
            </a:endParaRPr>
          </a:p>
        </p:txBody>
      </p:sp>
      <p:sp>
        <p:nvSpPr>
          <p:cNvPr id="32" name="Line 12" descr="n14 zalo Nguyen Doan Thao Trang">
            <a:extLst>
              <a:ext uri="{FF2B5EF4-FFF2-40B4-BE49-F238E27FC236}">
                <a16:creationId xmlns:a16="http://schemas.microsoft.com/office/drawing/2014/main" xmlns="" id="{C90526FA-50B9-92B9-7796-05D2B49C24C0}"/>
              </a:ext>
            </a:extLst>
          </p:cNvPr>
          <p:cNvSpPr>
            <a:spLocks noChangeShapeType="1"/>
          </p:cNvSpPr>
          <p:nvPr/>
        </p:nvSpPr>
        <p:spPr bwMode="auto">
          <a:xfrm flipV="1">
            <a:off x="1410113" y="3769885"/>
            <a:ext cx="0" cy="393251"/>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3" name="Line 13" descr="n14 zalo Nguyen Doan Thao Trang">
            <a:extLst>
              <a:ext uri="{FF2B5EF4-FFF2-40B4-BE49-F238E27FC236}">
                <a16:creationId xmlns:a16="http://schemas.microsoft.com/office/drawing/2014/main" xmlns="" id="{D0C64501-9E76-CA7A-BC13-9B3123459AF5}"/>
              </a:ext>
            </a:extLst>
          </p:cNvPr>
          <p:cNvSpPr>
            <a:spLocks noChangeShapeType="1"/>
          </p:cNvSpPr>
          <p:nvPr/>
        </p:nvSpPr>
        <p:spPr bwMode="auto">
          <a:xfrm>
            <a:off x="1704028" y="4391002"/>
            <a:ext cx="0" cy="393251"/>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TextBox 34" descr="n14 zalo Nguyen Doan Thao Trang">
                <a:extLst>
                  <a:ext uri="{FF2B5EF4-FFF2-40B4-BE49-F238E27FC236}">
                    <a16:creationId xmlns:a16="http://schemas.microsoft.com/office/drawing/2014/main" xmlns="" id="{157DF959-0D88-8020-8D8D-B464CFF4E1F6}"/>
                  </a:ext>
                </a:extLst>
              </p:cNvPr>
              <p:cNvSpPr txBox="1"/>
              <p:nvPr/>
            </p:nvSpPr>
            <p:spPr>
              <a:xfrm>
                <a:off x="2630619" y="3476146"/>
                <a:ext cx="6220361" cy="1410258"/>
              </a:xfrm>
              <a:prstGeom prst="rect">
                <a:avLst/>
              </a:prstGeom>
              <a:noFill/>
            </p:spPr>
            <p:txBody>
              <a:bodyPr wrap="square">
                <a:spAutoFit/>
              </a:bodyPr>
              <a:lstStyle/>
              <a:p>
                <a:pPr algn="just">
                  <a:spcBef>
                    <a:spcPts val="600"/>
                  </a:spcBef>
                </a:pPr>
                <a:r>
                  <a:rPr lang="en-US" sz="2000" dirty="0">
                    <a:latin typeface="Open Sans" panose="020B0606030504020204" pitchFamily="34" charset="0"/>
                    <a:ea typeface="Open Sans" panose="020B0606030504020204" pitchFamily="34" charset="0"/>
                    <a:cs typeface="Open Sans" panose="020B0606030504020204" pitchFamily="34" charset="0"/>
                  </a:rPr>
                  <a:t>Nếu </a:t>
                </a:r>
                <a:r>
                  <a:rPr lang="en-US" sz="2000" dirty="0" err="1">
                    <a:latin typeface="Open Sans" panose="020B0606030504020204" pitchFamily="34" charset="0"/>
                    <a:ea typeface="Open Sans" panose="020B0606030504020204" pitchFamily="34" charset="0"/>
                    <a:cs typeface="Open Sans" panose="020B0606030504020204" pitchFamily="34" charset="0"/>
                  </a:rPr>
                  <a:t>đo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được</a:t>
                </a:r>
                <a:r>
                  <a:rPr lang="en-US" sz="2000" dirty="0">
                    <a:latin typeface="Open Sans" panose="020B0606030504020204" pitchFamily="34" charset="0"/>
                    <a:ea typeface="Open Sans" panose="020B0606030504020204" pitchFamily="34" charset="0"/>
                    <a:cs typeface="Open Sans" panose="020B0606030504020204" pitchFamily="34" charset="0"/>
                  </a:rPr>
                  <a:t> a, D </a:t>
                </a:r>
                <a:r>
                  <a:rPr lang="en-US" sz="2000" dirty="0" err="1">
                    <a:latin typeface="Open Sans" panose="020B0606030504020204" pitchFamily="34" charset="0"/>
                    <a:ea typeface="Open Sans" panose="020B0606030504020204" pitchFamily="34" charset="0"/>
                    <a:cs typeface="Open Sans" panose="020B0606030504020204" pitchFamily="34" charset="0"/>
                  </a:rPr>
                  <a:t>và</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i</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thì</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sẽ</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xác</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định</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được</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bước</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sóng</a:t>
                </a:r>
                <a:r>
                  <a:rPr lang="en-US" sz="2000" dirty="0">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US" sz="2000" i="1" smtClean="0">
                        <a:solidFill>
                          <a:srgbClr val="000000"/>
                        </a:solidFill>
                        <a:latin typeface="Cambria Math" panose="02040503050406030204" pitchFamily="18" charset="0"/>
                      </a:rPr>
                      <m:t>𝜆</m:t>
                    </m:r>
                  </m:oMath>
                </a14:m>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theo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công</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thức</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sau</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pPr>
                <a14:m>
                  <m:oMathPara xmlns:m="http://schemas.openxmlformats.org/officeDocument/2006/math">
                    <m:oMathParaPr>
                      <m:jc m:val="centerGroup"/>
                    </m:oMathParaPr>
                    <m:oMath xmlns:m="http://schemas.openxmlformats.org/officeDocument/2006/math">
                      <m:r>
                        <a:rPr lang="en-US" sz="2400" b="1" i="0" smtClean="0">
                          <a:solidFill>
                            <a:srgbClr val="000000"/>
                          </a:solidFill>
                          <a:latin typeface="Cambria Math" panose="02040503050406030204" pitchFamily="18" charset="0"/>
                        </a:rPr>
                        <m:t>𝐢</m:t>
                      </m:r>
                      <m:r>
                        <a:rPr lang="en-US" sz="2400" b="1" i="0" smtClean="0">
                          <a:solidFill>
                            <a:srgbClr val="000000"/>
                          </a:solidFill>
                          <a:latin typeface="Cambria Math" panose="02040503050406030204" pitchFamily="18" charset="0"/>
                        </a:rPr>
                        <m:t>=</m:t>
                      </m:r>
                      <m:f>
                        <m:fPr>
                          <m:ctrlPr>
                            <a:rPr lang="en-US" sz="2400" b="1" i="1">
                              <a:solidFill>
                                <a:srgbClr val="000000"/>
                              </a:solidFill>
                              <a:latin typeface="Cambria Math" panose="02040503050406030204" pitchFamily="18" charset="0"/>
                            </a:rPr>
                          </m:ctrlPr>
                        </m:fPr>
                        <m:num>
                          <m:r>
                            <a:rPr lang="en-US" sz="2400" b="1" i="0">
                              <a:solidFill>
                                <a:srgbClr val="000000"/>
                              </a:solidFill>
                              <a:latin typeface="Cambria Math" panose="02040503050406030204" pitchFamily="18" charset="0"/>
                            </a:rPr>
                            <m:t>𝛌</m:t>
                          </m:r>
                          <m:r>
                            <a:rPr lang="en-US" sz="2400" b="1" i="0">
                              <a:solidFill>
                                <a:srgbClr val="000000"/>
                              </a:solidFill>
                              <a:latin typeface="Cambria Math" panose="02040503050406030204" pitchFamily="18" charset="0"/>
                            </a:rPr>
                            <m:t>𝐃</m:t>
                          </m:r>
                        </m:num>
                        <m:den>
                          <m:r>
                            <a:rPr lang="en-US" sz="2400" b="1" i="0">
                              <a:solidFill>
                                <a:srgbClr val="000000"/>
                              </a:solidFill>
                              <a:latin typeface="Cambria Math" panose="02040503050406030204" pitchFamily="18" charset="0"/>
                            </a:rPr>
                            <m:t>𝐚</m:t>
                          </m:r>
                        </m:den>
                      </m:f>
                    </m:oMath>
                  </m:oMathPara>
                </a14:m>
                <a:endParaRPr lang="en-US" sz="2400" b="1" dirty="0"/>
              </a:p>
            </p:txBody>
          </p:sp>
        </mc:Choice>
        <mc:Fallback xmlns="">
          <p:sp>
            <p:nvSpPr>
              <p:cNvPr id="35" name="TextBox 34" descr="n14 zalo Nguyen Doan Thao Trang">
                <a:extLst>
                  <a:ext uri="{FF2B5EF4-FFF2-40B4-BE49-F238E27FC236}">
                    <a16:creationId xmlns:a16="http://schemas.microsoft.com/office/drawing/2014/main" id="{157DF959-0D88-8020-8D8D-B464CFF4E1F6}"/>
                  </a:ext>
                </a:extLst>
              </p:cNvPr>
              <p:cNvSpPr txBox="1">
                <a:spLocks noRot="1" noChangeAspect="1" noMove="1" noResize="1" noEditPoints="1" noAdjustHandles="1" noChangeArrowheads="1" noChangeShapeType="1" noTextEdit="1"/>
              </p:cNvSpPr>
              <p:nvPr/>
            </p:nvSpPr>
            <p:spPr>
              <a:xfrm>
                <a:off x="2630619" y="3476146"/>
                <a:ext cx="6220361" cy="1410258"/>
              </a:xfrm>
              <a:prstGeom prst="rect">
                <a:avLst/>
              </a:prstGeom>
              <a:blipFill>
                <a:blip r:embed="rId4"/>
                <a:stretch>
                  <a:fillRect l="-1078" t="-2155" r="-1961"/>
                </a:stretch>
              </a:blipFill>
            </p:spPr>
            <p:txBody>
              <a:bodyPr/>
              <a:lstStyle/>
              <a:p>
                <a:r>
                  <a:rPr lang="en-US">
                    <a:noFill/>
                  </a:rPr>
                  <a:t> </a:t>
                </a:r>
              </a:p>
            </p:txBody>
          </p:sp>
        </mc:Fallback>
      </mc:AlternateContent>
    </p:spTree>
    <p:extLst>
      <p:ext uri="{BB962C8B-B14F-4D97-AF65-F5344CB8AC3E}">
        <p14:creationId xmlns:p14="http://schemas.microsoft.com/office/powerpoint/2010/main" val="281114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 calcmode="lin" valueType="num">
                                      <p:cBhvr additive="base">
                                        <p:cTn id="2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 calcmode="lin" valueType="num">
                                      <p:cBhvr additive="base">
                                        <p:cTn id="2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anim calcmode="lin" valueType="num">
                                      <p:cBhvr additive="base">
                                        <p:cTn id="35"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xEl>
                                              <p:pRg st="3" end="3"/>
                                            </p:txEl>
                                          </p:spTgt>
                                        </p:tgtEl>
                                        <p:attrNameLst>
                                          <p:attrName>style.visibility</p:attrName>
                                        </p:attrNameLst>
                                      </p:cBhvr>
                                      <p:to>
                                        <p:strVal val="visible"/>
                                      </p:to>
                                    </p:set>
                                    <p:anim calcmode="lin" valueType="num">
                                      <p:cBhvr additive="base">
                                        <p:cTn id="41"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20" grpId="0"/>
      <p:bldP spid="21" grpId="0"/>
      <p:bldP spid="32" grpId="0" animBg="1"/>
      <p:bldP spid="33" grpId="0" animBg="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descr="n14 zalo Nguyen Doan Thao Trang">
            <a:extLst>
              <a:ext uri="{FF2B5EF4-FFF2-40B4-BE49-F238E27FC236}">
                <a16:creationId xmlns:a16="http://schemas.microsoft.com/office/drawing/2014/main" xmlns="" id="{A754D35F-792A-F84F-A3F5-CEBD8AEF8102}"/>
              </a:ext>
            </a:extLst>
          </p:cNvPr>
          <p:cNvSpPr/>
          <p:nvPr/>
        </p:nvSpPr>
        <p:spPr>
          <a:xfrm>
            <a:off x="815340" y="1096569"/>
            <a:ext cx="7642860" cy="3681525"/>
          </a:xfrm>
          <a:prstGeom prst="roundRect">
            <a:avLst>
              <a:gd name="adj" fmla="val 11668"/>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 Box 24" descr="n14 zalo Nguyen Doan Thao Trang">
            <a:extLst>
              <a:ext uri="{FF2B5EF4-FFF2-40B4-BE49-F238E27FC236}">
                <a16:creationId xmlns:a16="http://schemas.microsoft.com/office/drawing/2014/main" xmlns="" id="{3140B3D8-3A8F-4B8A-609E-DFEC580063A7}"/>
              </a:ext>
            </a:extLst>
          </p:cNvPr>
          <p:cNvSpPr txBox="1">
            <a:spLocks noChangeArrowheads="1"/>
          </p:cNvSpPr>
          <p:nvPr/>
        </p:nvSpPr>
        <p:spPr bwMode="auto">
          <a:xfrm>
            <a:off x="1756385" y="2495422"/>
            <a:ext cx="200728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00" dirty="0" err="1">
                <a:latin typeface="Open Sans" panose="020B0606030504020204" pitchFamily="34" charset="0"/>
                <a:ea typeface="Open Sans" panose="020B0606030504020204" pitchFamily="34" charset="0"/>
                <a:cs typeface="Open Sans" panose="020B0606030504020204" pitchFamily="34" charset="0"/>
              </a:rPr>
              <a:t>Vị</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trí</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vân</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1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20" name="Text Box 28" descr="n14 zalo Nguyen Doan Thao Trang">
                <a:extLst>
                  <a:ext uri="{FF2B5EF4-FFF2-40B4-BE49-F238E27FC236}">
                    <a16:creationId xmlns:a16="http://schemas.microsoft.com/office/drawing/2014/main" xmlns="" id="{DE627468-56C9-935B-EAFA-2AB47B86E036}"/>
                  </a:ext>
                </a:extLst>
              </p:cNvPr>
              <p:cNvSpPr txBox="1">
                <a:spLocks noChangeArrowheads="1"/>
              </p:cNvSpPr>
              <p:nvPr/>
            </p:nvSpPr>
            <p:spPr bwMode="auto">
              <a:xfrm>
                <a:off x="3237103" y="4039430"/>
                <a:ext cx="2694969" cy="7386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en-US" sz="2100" dirty="0">
                    <a:latin typeface="Open Sans" panose="020B0606030504020204" pitchFamily="34" charset="0"/>
                    <a:ea typeface="Open Sans" panose="020B0606030504020204" pitchFamily="34" charset="0"/>
                    <a:cs typeface="Open Sans" panose="020B0606030504020204" pitchFamily="34" charset="0"/>
                  </a:rPr>
                  <a:t>k: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là</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một</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số</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nguyên</a:t>
                </a:r>
                <a:r>
                  <a:rPr lang="en-US" altLang="en-US" sz="2100" dirty="0">
                    <a:latin typeface="Open Sans" panose="020B0606030504020204" pitchFamily="34" charset="0"/>
                    <a:ea typeface="Open Sans" panose="020B0606030504020204" pitchFamily="34" charset="0"/>
                    <a:cs typeface="Open Sans" panose="020B0606030504020204" pitchFamily="34" charset="0"/>
                  </a:rPr>
                  <a:t>.</a:t>
                </a:r>
              </a:p>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r>
                        <a:rPr lang="en-US" sz="2100" i="1">
                          <a:latin typeface="Cambria Math" panose="02040503050406030204" pitchFamily="18" charset="0"/>
                        </a:rPr>
                        <m:t>𝑘</m:t>
                      </m:r>
                      <m:r>
                        <a:rPr lang="en-US" sz="2100" i="1">
                          <a:latin typeface="Cambria Math" panose="02040503050406030204" pitchFamily="18" charset="0"/>
                        </a:rPr>
                        <m:t>=</m:t>
                      </m:r>
                      <m:r>
                        <a:rPr lang="en-US" sz="2100" i="1">
                          <a:latin typeface="Cambria Math" panose="02040503050406030204" pitchFamily="18" charset="0"/>
                        </a:rPr>
                        <m:t>0</m:t>
                      </m:r>
                      <m:r>
                        <a:rPr lang="en-US" sz="2100" i="1">
                          <a:latin typeface="Cambria Math" panose="02040503050406030204" pitchFamily="18" charset="0"/>
                        </a:rPr>
                        <m:t>,±</m:t>
                      </m:r>
                      <m:r>
                        <a:rPr lang="en-US" sz="2100" i="1">
                          <a:latin typeface="Cambria Math" panose="02040503050406030204" pitchFamily="18" charset="0"/>
                        </a:rPr>
                        <m:t>1</m:t>
                      </m:r>
                      <m:r>
                        <a:rPr lang="en-US" sz="2100" i="1">
                          <a:latin typeface="Cambria Math" panose="02040503050406030204" pitchFamily="18" charset="0"/>
                        </a:rPr>
                        <m:t>,±</m:t>
                      </m:r>
                      <m:r>
                        <a:rPr lang="en-US" sz="2100" i="1">
                          <a:latin typeface="Cambria Math" panose="02040503050406030204" pitchFamily="18" charset="0"/>
                        </a:rPr>
                        <m:t>2</m:t>
                      </m:r>
                      <m:r>
                        <a:rPr lang="en-US" sz="2100" i="1">
                          <a:latin typeface="Cambria Math" panose="02040503050406030204" pitchFamily="18" charset="0"/>
                        </a:rPr>
                        <m:t>,...)</m:t>
                      </m:r>
                    </m:oMath>
                  </m:oMathPara>
                </a14:m>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0" name="Text Box 28" descr="n14 zalo Nguyen Doan Thao Trang">
                <a:extLst>
                  <a:ext uri="{FF2B5EF4-FFF2-40B4-BE49-F238E27FC236}">
                    <a16:creationId xmlns:a16="http://schemas.microsoft.com/office/drawing/2014/main" id="{DE627468-56C9-935B-EAFA-2AB47B86E036}"/>
                  </a:ext>
                </a:extLst>
              </p:cNvPr>
              <p:cNvSpPr txBox="1">
                <a:spLocks noRot="1" noChangeAspect="1" noMove="1" noResize="1" noEditPoints="1" noAdjustHandles="1" noChangeArrowheads="1" noChangeShapeType="1" noTextEdit="1"/>
              </p:cNvSpPr>
              <p:nvPr/>
            </p:nvSpPr>
            <p:spPr bwMode="auto">
              <a:xfrm>
                <a:off x="3237103" y="4039430"/>
                <a:ext cx="2694969" cy="738664"/>
              </a:xfrm>
              <a:prstGeom prst="rect">
                <a:avLst/>
              </a:prstGeom>
              <a:blipFill>
                <a:blip r:embed="rId2"/>
                <a:stretch>
                  <a:fillRect l="-2715" t="-6612" r="-2036" b="-90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1" name="Rectangle 29" descr="n14 zalo Nguyen Doan Thao Trang">
            <a:extLst>
              <a:ext uri="{FF2B5EF4-FFF2-40B4-BE49-F238E27FC236}">
                <a16:creationId xmlns:a16="http://schemas.microsoft.com/office/drawing/2014/main" xmlns="" id="{0FCBE806-B3DA-1DC7-20C1-4481E78B1B14}"/>
              </a:ext>
            </a:extLst>
          </p:cNvPr>
          <p:cNvSpPr>
            <a:spLocks noChangeArrowheads="1"/>
          </p:cNvSpPr>
          <p:nvPr/>
        </p:nvSpPr>
        <p:spPr bwMode="auto">
          <a:xfrm>
            <a:off x="1453452" y="1223025"/>
            <a:ext cx="29441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100" dirty="0" err="1">
                <a:latin typeface="Open Sans" panose="020B0606030504020204" pitchFamily="34" charset="0"/>
                <a:ea typeface="Open Sans" panose="020B0606030504020204" pitchFamily="34" charset="0"/>
                <a:cs typeface="Open Sans" panose="020B0606030504020204" pitchFamily="34" charset="0"/>
              </a:rPr>
              <a:t>Vân</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sáng</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thỏa</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mãn</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p>
        </p:txBody>
      </p:sp>
      <p:grpSp>
        <p:nvGrpSpPr>
          <p:cNvPr id="22" name="Group 21" descr="n14 zalo Nguyen Doan Thao Trang">
            <a:extLst>
              <a:ext uri="{FF2B5EF4-FFF2-40B4-BE49-F238E27FC236}">
                <a16:creationId xmlns:a16="http://schemas.microsoft.com/office/drawing/2014/main" xmlns="" id="{E4F58C30-69E1-99B8-F9E7-F787A48897CD}"/>
              </a:ext>
            </a:extLst>
          </p:cNvPr>
          <p:cNvGrpSpPr/>
          <p:nvPr/>
        </p:nvGrpSpPr>
        <p:grpSpPr>
          <a:xfrm>
            <a:off x="1398254" y="2913307"/>
            <a:ext cx="2663447" cy="1175194"/>
            <a:chOff x="3343917" y="3505407"/>
            <a:chExt cx="2324676" cy="1175194"/>
          </a:xfrm>
        </p:grpSpPr>
        <p:pic>
          <p:nvPicPr>
            <p:cNvPr id="23" name="Picture 22" descr="empty-red-rectangle">
              <a:extLst>
                <a:ext uri="{FF2B5EF4-FFF2-40B4-BE49-F238E27FC236}">
                  <a16:creationId xmlns:a16="http://schemas.microsoft.com/office/drawing/2014/main" xmlns="" id="{F1A2D790-E141-9FC2-720E-4FC24A559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917" y="3505407"/>
              <a:ext cx="2324676"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25">
                  <a:extLst>
                    <a:ext uri="{FF2B5EF4-FFF2-40B4-BE49-F238E27FC236}">
                      <a16:creationId xmlns:a16="http://schemas.microsoft.com/office/drawing/2014/main" xmlns="" id="{B380FFE7-7A6E-40ED-1136-893BDD82D1EC}"/>
                    </a:ext>
                  </a:extLst>
                </p:cNvPr>
                <p:cNvSpPr txBox="1"/>
                <p:nvPr/>
              </p:nvSpPr>
              <p:spPr bwMode="auto">
                <a:xfrm>
                  <a:off x="3760555" y="3594751"/>
                  <a:ext cx="1857375" cy="1085850"/>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100" i="1" smtClean="0">
                                <a:solidFill>
                                  <a:srgbClr val="000000"/>
                                </a:solidFill>
                                <a:latin typeface="Cambria Math" panose="02040503050406030204" pitchFamily="18" charset="0"/>
                              </a:rPr>
                            </m:ctrlPr>
                          </m:sSubPr>
                          <m:e>
                            <m:r>
                              <a:rPr lang="en-US" sz="2100" i="1">
                                <a:solidFill>
                                  <a:srgbClr val="000000"/>
                                </a:solidFill>
                                <a:latin typeface="Cambria Math" panose="02040503050406030204" pitchFamily="18" charset="0"/>
                              </a:rPr>
                              <m:t>𝑥</m:t>
                            </m:r>
                          </m:e>
                          <m:sub>
                            <m:r>
                              <a:rPr lang="en-US" sz="2100" b="0" i="1" smtClean="0">
                                <a:solidFill>
                                  <a:srgbClr val="000000"/>
                                </a:solidFill>
                                <a:latin typeface="Cambria Math" panose="02040503050406030204" pitchFamily="18" charset="0"/>
                              </a:rPr>
                              <m:t>𝑠</m:t>
                            </m:r>
                          </m:sub>
                        </m:sSub>
                        <m:r>
                          <a:rPr lang="en-US" sz="2100" i="1">
                            <a:solidFill>
                              <a:srgbClr val="000000"/>
                            </a:solidFill>
                            <a:latin typeface="Cambria Math" panose="02040503050406030204" pitchFamily="18" charset="0"/>
                          </a:rPr>
                          <m:t>=</m:t>
                        </m:r>
                        <m:r>
                          <a:rPr lang="en-US" sz="2100" i="1">
                            <a:solidFill>
                              <a:srgbClr val="000000"/>
                            </a:solidFill>
                            <a:latin typeface="Cambria Math" panose="02040503050406030204" pitchFamily="18" charset="0"/>
                          </a:rPr>
                          <m:t>𝑘</m:t>
                        </m:r>
                        <m:f>
                          <m:fPr>
                            <m:ctrlPr>
                              <a:rPr lang="en-US" sz="2100" i="1">
                                <a:solidFill>
                                  <a:srgbClr val="000000"/>
                                </a:solidFill>
                                <a:latin typeface="Cambria Math" panose="02040503050406030204" pitchFamily="18" charset="0"/>
                              </a:rPr>
                            </m:ctrlPr>
                          </m:fPr>
                          <m:num>
                            <m:r>
                              <a:rPr lang="en-US" sz="2100" i="1">
                                <a:solidFill>
                                  <a:srgbClr val="000000"/>
                                </a:solidFill>
                                <a:latin typeface="Cambria Math" panose="02040503050406030204" pitchFamily="18" charset="0"/>
                              </a:rPr>
                              <m:t>𝜆</m:t>
                            </m:r>
                            <m:r>
                              <a:rPr lang="en-US" sz="2100" i="1">
                                <a:solidFill>
                                  <a:srgbClr val="000000"/>
                                </a:solidFill>
                                <a:latin typeface="Cambria Math" panose="02040503050406030204" pitchFamily="18" charset="0"/>
                              </a:rPr>
                              <m:t>𝐷</m:t>
                            </m:r>
                          </m:num>
                          <m:den>
                            <m:r>
                              <a:rPr lang="en-US" sz="2100" i="1">
                                <a:solidFill>
                                  <a:srgbClr val="000000"/>
                                </a:solidFill>
                                <a:latin typeface="Cambria Math" panose="02040503050406030204" pitchFamily="18" charset="0"/>
                              </a:rPr>
                              <m:t>𝑎</m:t>
                            </m:r>
                          </m:den>
                        </m:f>
                      </m:oMath>
                    </m:oMathPara>
                  </a14:m>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4" name="Object 25">
                  <a:extLst>
                    <a:ext uri="{FF2B5EF4-FFF2-40B4-BE49-F238E27FC236}">
                      <a16:creationId xmlns:a16="http://schemas.microsoft.com/office/drawing/2014/main" id="{CB7F1EA1-F6E1-C6D9-FD61-7B00C3CDED7A}"/>
                    </a:ext>
                  </a:extLst>
                </p:cNvPr>
                <p:cNvSpPr txBox="1">
                  <a:spLocks noRot="1" noChangeAspect="1" noMove="1" noResize="1" noEditPoints="1" noAdjustHandles="1" noChangeArrowheads="1" noChangeShapeType="1" noTextEdit="1"/>
                </p:cNvSpPr>
                <p:nvPr/>
              </p:nvSpPr>
              <p:spPr bwMode="auto">
                <a:xfrm>
                  <a:off x="3760555" y="3594751"/>
                  <a:ext cx="1857375" cy="1085850"/>
                </a:xfrm>
                <a:prstGeom prst="rect">
                  <a:avLst/>
                </a:prstGeom>
                <a:blipFill>
                  <a:blip r:embed="rId6"/>
                  <a:stretch>
                    <a:fillRect/>
                  </a:stretch>
                </a:blipFill>
                <a:ln w="9525">
                  <a:noFill/>
                  <a:miter lim="800000"/>
                  <a:headEnd/>
                  <a:tailEnd/>
                </a:ln>
                <a:effectLst/>
              </p:spPr>
              <p:txBody>
                <a:bodyPr/>
                <a:lstStyle/>
                <a:p>
                  <a:r>
                    <a:rPr lang="en-US">
                      <a:noFill/>
                    </a:rPr>
                    <a:t> </a:t>
                  </a:r>
                </a:p>
              </p:txBody>
            </p:sp>
          </mc:Fallback>
        </mc:AlternateContent>
      </p:grpSp>
      <p:grpSp>
        <p:nvGrpSpPr>
          <p:cNvPr id="25" name="Group 24" descr="n14 zalo Nguyen Doan Thao Trang">
            <a:extLst>
              <a:ext uri="{FF2B5EF4-FFF2-40B4-BE49-F238E27FC236}">
                <a16:creationId xmlns:a16="http://schemas.microsoft.com/office/drawing/2014/main" xmlns="" id="{C18F980E-C596-3F8D-E14B-A34BC3B41804}"/>
              </a:ext>
            </a:extLst>
          </p:cNvPr>
          <p:cNvGrpSpPr/>
          <p:nvPr/>
        </p:nvGrpSpPr>
        <p:grpSpPr>
          <a:xfrm>
            <a:off x="1478023" y="1636713"/>
            <a:ext cx="2663447" cy="825340"/>
            <a:chOff x="3838124" y="2685716"/>
            <a:chExt cx="2663447" cy="825340"/>
          </a:xfrm>
        </p:grpSpPr>
        <p:pic>
          <p:nvPicPr>
            <p:cNvPr id="26" name="Picture 5" descr="empty-blue-rectangle">
              <a:extLst>
                <a:ext uri="{FF2B5EF4-FFF2-40B4-BE49-F238E27FC236}">
                  <a16:creationId xmlns:a16="http://schemas.microsoft.com/office/drawing/2014/main" xmlns="" id="{47783DBE-6685-55DE-0BFD-5D625506B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8124" y="2685716"/>
              <a:ext cx="2663447" cy="76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15">
                  <a:extLst>
                    <a:ext uri="{FF2B5EF4-FFF2-40B4-BE49-F238E27FC236}">
                      <a16:creationId xmlns:a16="http://schemas.microsoft.com/office/drawing/2014/main" xmlns="" id="{D171F3DB-8237-4F15-8AD0-0719FC6E9E5C}"/>
                    </a:ext>
                  </a:extLst>
                </p:cNvPr>
                <p:cNvSpPr txBox="1"/>
                <p:nvPr/>
              </p:nvSpPr>
              <p:spPr bwMode="auto">
                <a:xfrm>
                  <a:off x="4189537" y="2850656"/>
                  <a:ext cx="2079625" cy="6604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2100" i="1">
                                <a:solidFill>
                                  <a:srgbClr val="000000"/>
                                </a:solidFill>
                                <a:latin typeface="Cambria Math" panose="02040503050406030204" pitchFamily="18" charset="0"/>
                              </a:rPr>
                            </m:ctrlPr>
                          </m:sSubPr>
                          <m:e>
                            <m:r>
                              <a:rPr lang="en-US" sz="2100" i="1">
                                <a:solidFill>
                                  <a:srgbClr val="000000"/>
                                </a:solidFill>
                                <a:latin typeface="Cambria Math" panose="02040503050406030204" pitchFamily="18" charset="0"/>
                              </a:rPr>
                              <m:t>𝑑</m:t>
                            </m:r>
                          </m:e>
                          <m:sub>
                            <m:r>
                              <a:rPr lang="en-US" sz="2100" i="1">
                                <a:solidFill>
                                  <a:srgbClr val="000000"/>
                                </a:solidFill>
                                <a:latin typeface="Cambria Math" panose="02040503050406030204" pitchFamily="18" charset="0"/>
                              </a:rPr>
                              <m:t>2</m:t>
                            </m:r>
                          </m:sub>
                        </m:sSub>
                        <m:r>
                          <a:rPr lang="en-US" sz="2100" i="1">
                            <a:solidFill>
                              <a:srgbClr val="000000"/>
                            </a:solidFill>
                            <a:latin typeface="Cambria Math" panose="02040503050406030204" pitchFamily="18" charset="0"/>
                          </a:rPr>
                          <m:t>−</m:t>
                        </m:r>
                        <m:sSub>
                          <m:sSubPr>
                            <m:ctrlPr>
                              <a:rPr lang="en-US" sz="2100" i="1">
                                <a:solidFill>
                                  <a:srgbClr val="000000"/>
                                </a:solidFill>
                                <a:latin typeface="Cambria Math" panose="02040503050406030204" pitchFamily="18" charset="0"/>
                              </a:rPr>
                            </m:ctrlPr>
                          </m:sSubPr>
                          <m:e>
                            <m:r>
                              <a:rPr lang="en-US" sz="2100" i="1">
                                <a:solidFill>
                                  <a:srgbClr val="000000"/>
                                </a:solidFill>
                                <a:latin typeface="Cambria Math" panose="02040503050406030204" pitchFamily="18" charset="0"/>
                              </a:rPr>
                              <m:t>𝑑</m:t>
                            </m:r>
                          </m:e>
                          <m:sub>
                            <m:r>
                              <a:rPr lang="en-US" sz="2100" i="1">
                                <a:solidFill>
                                  <a:srgbClr val="000000"/>
                                </a:solidFill>
                                <a:latin typeface="Cambria Math" panose="02040503050406030204" pitchFamily="18" charset="0"/>
                              </a:rPr>
                              <m:t>1</m:t>
                            </m:r>
                          </m:sub>
                        </m:sSub>
                        <m:r>
                          <a:rPr lang="en-US" sz="2100" i="1">
                            <a:solidFill>
                              <a:srgbClr val="000000"/>
                            </a:solidFill>
                            <a:latin typeface="Cambria Math" panose="02040503050406030204" pitchFamily="18" charset="0"/>
                          </a:rPr>
                          <m:t>=</m:t>
                        </m:r>
                        <m:r>
                          <a:rPr lang="en-US" sz="2100" i="1">
                            <a:solidFill>
                              <a:srgbClr val="000000"/>
                            </a:solidFill>
                            <a:latin typeface="Cambria Math" panose="02040503050406030204" pitchFamily="18" charset="0"/>
                          </a:rPr>
                          <m:t>𝑘</m:t>
                        </m:r>
                        <m:r>
                          <a:rPr lang="en-US" sz="2100" i="1">
                            <a:solidFill>
                              <a:srgbClr val="000000"/>
                            </a:solidFill>
                            <a:latin typeface="Cambria Math" panose="02040503050406030204" pitchFamily="18" charset="0"/>
                          </a:rPr>
                          <m:t>𝜆</m:t>
                        </m:r>
                      </m:oMath>
                    </m:oMathPara>
                  </a14:m>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7" name="Object 15">
                  <a:extLst>
                    <a:ext uri="{FF2B5EF4-FFF2-40B4-BE49-F238E27FC236}">
                      <a16:creationId xmlns:a16="http://schemas.microsoft.com/office/drawing/2014/main" id="{7BAFFACD-5AF5-856E-0738-1F0644A9C069}"/>
                    </a:ext>
                  </a:extLst>
                </p:cNvPr>
                <p:cNvSpPr txBox="1">
                  <a:spLocks noRot="1" noChangeAspect="1" noMove="1" noResize="1" noEditPoints="1" noAdjustHandles="1" noChangeArrowheads="1" noChangeShapeType="1" noTextEdit="1"/>
                </p:cNvSpPr>
                <p:nvPr/>
              </p:nvSpPr>
              <p:spPr bwMode="auto">
                <a:xfrm>
                  <a:off x="4189537" y="2850656"/>
                  <a:ext cx="2079625" cy="660400"/>
                </a:xfrm>
                <a:prstGeom prst="rect">
                  <a:avLst/>
                </a:prstGeom>
                <a:blipFill>
                  <a:blip r:embed="rId8"/>
                  <a:stretch>
                    <a:fillRect l="-293"/>
                  </a:stretch>
                </a:blipFill>
              </p:spPr>
              <p:txBody>
                <a:bodyPr/>
                <a:lstStyle/>
                <a:p>
                  <a:r>
                    <a:rPr lang="en-US">
                      <a:noFill/>
                    </a:rPr>
                    <a:t> </a:t>
                  </a:r>
                </a:p>
              </p:txBody>
            </p:sp>
          </mc:Fallback>
        </mc:AlternateContent>
      </p:grpSp>
      <p:sp>
        <p:nvSpPr>
          <p:cNvPr id="28" name="Text Box 33" descr="n14 zalo Nguyen Doan Thao Trang">
            <a:extLst>
              <a:ext uri="{FF2B5EF4-FFF2-40B4-BE49-F238E27FC236}">
                <a16:creationId xmlns:a16="http://schemas.microsoft.com/office/drawing/2014/main" xmlns="" id="{15B8C8DC-459E-6429-2E57-C828F05218F1}"/>
              </a:ext>
            </a:extLst>
          </p:cNvPr>
          <p:cNvSpPr txBox="1">
            <a:spLocks noChangeArrowheads="1"/>
          </p:cNvSpPr>
          <p:nvPr/>
        </p:nvSpPr>
        <p:spPr bwMode="auto">
          <a:xfrm>
            <a:off x="5143792" y="1249611"/>
            <a:ext cx="279059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100" dirty="0" err="1">
                <a:latin typeface="Open Sans" panose="020B0606030504020204" pitchFamily="34" charset="0"/>
                <a:ea typeface="Open Sans" panose="020B0606030504020204" pitchFamily="34" charset="0"/>
                <a:cs typeface="Open Sans" panose="020B0606030504020204" pitchFamily="34" charset="0"/>
              </a:rPr>
              <a:t>Vân</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tối</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thỏa</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mãn</a:t>
            </a:r>
            <a:r>
              <a:rPr lang="en-US" altLang="en-US" sz="2100" dirty="0">
                <a:latin typeface="Open Sans" panose="020B0606030504020204" pitchFamily="34" charset="0"/>
                <a:ea typeface="Open Sans" panose="020B0606030504020204" pitchFamily="34" charset="0"/>
                <a:cs typeface="Open Sans" panose="020B0606030504020204" pitchFamily="34" charset="0"/>
              </a:rPr>
              <a:t>:</a:t>
            </a:r>
          </a:p>
        </p:txBody>
      </p:sp>
      <p:sp>
        <p:nvSpPr>
          <p:cNvPr id="29" name="Text Box 35" descr="n14 zalo Nguyen Doan Thao Trang">
            <a:extLst>
              <a:ext uri="{FF2B5EF4-FFF2-40B4-BE49-F238E27FC236}">
                <a16:creationId xmlns:a16="http://schemas.microsoft.com/office/drawing/2014/main" xmlns="" id="{6B7A891C-CA4A-F73F-BC2E-2235D55B5B7F}"/>
              </a:ext>
            </a:extLst>
          </p:cNvPr>
          <p:cNvSpPr txBox="1">
            <a:spLocks noChangeArrowheads="1"/>
          </p:cNvSpPr>
          <p:nvPr/>
        </p:nvSpPr>
        <p:spPr bwMode="auto">
          <a:xfrm>
            <a:off x="5488151" y="2495421"/>
            <a:ext cx="174118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00" dirty="0" err="1">
                <a:latin typeface="Open Sans" panose="020B0606030504020204" pitchFamily="34" charset="0"/>
                <a:ea typeface="Open Sans" panose="020B0606030504020204" pitchFamily="34" charset="0"/>
                <a:cs typeface="Open Sans" panose="020B0606030504020204" pitchFamily="34" charset="0"/>
              </a:rPr>
              <a:t>Vị</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trí</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vân</a:t>
            </a:r>
            <a:r>
              <a:rPr lang="en-US" altLang="en-US" sz="2100" dirty="0">
                <a:latin typeface="Open Sans" panose="020B0606030504020204" pitchFamily="34" charset="0"/>
                <a:ea typeface="Open Sans" panose="020B0606030504020204" pitchFamily="34" charset="0"/>
                <a:cs typeface="Open Sans" panose="020B0606030504020204" pitchFamily="34" charset="0"/>
              </a:rPr>
              <a:t> </a:t>
            </a:r>
            <a:r>
              <a:rPr lang="en-US" altLang="en-US" sz="2100" dirty="0" err="1">
                <a:latin typeface="Open Sans" panose="020B0606030504020204" pitchFamily="34" charset="0"/>
                <a:ea typeface="Open Sans" panose="020B0606030504020204" pitchFamily="34" charset="0"/>
                <a:cs typeface="Open Sans" panose="020B0606030504020204" pitchFamily="34" charset="0"/>
              </a:rPr>
              <a:t>tối</a:t>
            </a:r>
            <a:r>
              <a:rPr lang="en-US" altLang="en-US" sz="21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30" name="Group 29" descr="n14 zalo Nguyen Doan Thao Trang">
            <a:extLst>
              <a:ext uri="{FF2B5EF4-FFF2-40B4-BE49-F238E27FC236}">
                <a16:creationId xmlns:a16="http://schemas.microsoft.com/office/drawing/2014/main" xmlns="" id="{95ADB80C-5C81-936B-FA88-1EEA23BD1AAD}"/>
              </a:ext>
            </a:extLst>
          </p:cNvPr>
          <p:cNvGrpSpPr/>
          <p:nvPr/>
        </p:nvGrpSpPr>
        <p:grpSpPr>
          <a:xfrm>
            <a:off x="5143792" y="2880404"/>
            <a:ext cx="2833062" cy="1085850"/>
            <a:chOff x="3225865" y="5322871"/>
            <a:chExt cx="2415148" cy="1085850"/>
          </a:xfrm>
        </p:grpSpPr>
        <p:pic>
          <p:nvPicPr>
            <p:cNvPr id="31" name="Picture 12" descr="empty-red-rectangle">
              <a:extLst>
                <a:ext uri="{FF2B5EF4-FFF2-40B4-BE49-F238E27FC236}">
                  <a16:creationId xmlns:a16="http://schemas.microsoft.com/office/drawing/2014/main" xmlns="" id="{0C1951DD-AD34-D272-3D53-121E99405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65" y="5322871"/>
              <a:ext cx="2217029"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2" name="Object 36">
                  <a:extLst>
                    <a:ext uri="{FF2B5EF4-FFF2-40B4-BE49-F238E27FC236}">
                      <a16:creationId xmlns:a16="http://schemas.microsoft.com/office/drawing/2014/main" xmlns="" id="{DD64F090-B106-1CE9-B01B-29DABC6CDB39}"/>
                    </a:ext>
                  </a:extLst>
                </p:cNvPr>
                <p:cNvSpPr txBox="1"/>
                <p:nvPr/>
              </p:nvSpPr>
              <p:spPr bwMode="auto">
                <a:xfrm>
                  <a:off x="3262938" y="5425918"/>
                  <a:ext cx="2378075" cy="868468"/>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2100" i="1" smtClean="0">
                                <a:solidFill>
                                  <a:srgbClr val="000000"/>
                                </a:solidFill>
                                <a:latin typeface="Cambria Math" panose="02040503050406030204" pitchFamily="18" charset="0"/>
                              </a:rPr>
                            </m:ctrlPr>
                          </m:sSubPr>
                          <m:e>
                            <m:r>
                              <a:rPr lang="en-US" sz="2100" i="1">
                                <a:solidFill>
                                  <a:srgbClr val="000000"/>
                                </a:solidFill>
                                <a:latin typeface="Cambria Math" panose="02040503050406030204" pitchFamily="18" charset="0"/>
                              </a:rPr>
                              <m:t>𝑥</m:t>
                            </m:r>
                          </m:e>
                          <m:sub>
                            <m:r>
                              <a:rPr lang="en-US" sz="2100" b="0" i="1" smtClean="0">
                                <a:solidFill>
                                  <a:srgbClr val="000000"/>
                                </a:solidFill>
                                <a:latin typeface="Cambria Math" panose="02040503050406030204" pitchFamily="18" charset="0"/>
                              </a:rPr>
                              <m:t>𝑡</m:t>
                            </m:r>
                          </m:sub>
                        </m:sSub>
                        <m:r>
                          <a:rPr lang="en-US" sz="2100" i="1">
                            <a:solidFill>
                              <a:srgbClr val="000000"/>
                            </a:solidFill>
                            <a:latin typeface="Cambria Math" panose="02040503050406030204" pitchFamily="18" charset="0"/>
                          </a:rPr>
                          <m:t>=</m:t>
                        </m:r>
                        <m:d>
                          <m:dPr>
                            <m:ctrlPr>
                              <a:rPr lang="en-US" sz="2100" i="1">
                                <a:solidFill>
                                  <a:srgbClr val="000000"/>
                                </a:solidFill>
                                <a:latin typeface="Cambria Math" panose="02040503050406030204" pitchFamily="18" charset="0"/>
                              </a:rPr>
                            </m:ctrlPr>
                          </m:dPr>
                          <m:e>
                            <m:r>
                              <a:rPr lang="en-US" sz="2100" b="0" i="1" smtClean="0">
                                <a:solidFill>
                                  <a:srgbClr val="000000"/>
                                </a:solidFill>
                                <a:latin typeface="Cambria Math" panose="02040503050406030204" pitchFamily="18" charset="0"/>
                              </a:rPr>
                              <m:t>𝑘</m:t>
                            </m:r>
                            <m:r>
                              <a:rPr lang="en-US" sz="2100" i="1">
                                <a:solidFill>
                                  <a:srgbClr val="000000"/>
                                </a:solidFill>
                                <a:latin typeface="Cambria Math" panose="02040503050406030204" pitchFamily="18" charset="0"/>
                              </a:rPr>
                              <m:t>+</m:t>
                            </m:r>
                            <m:f>
                              <m:fPr>
                                <m:ctrlPr>
                                  <a:rPr lang="en-US" sz="2100" i="1">
                                    <a:solidFill>
                                      <a:srgbClr val="000000"/>
                                    </a:solidFill>
                                    <a:latin typeface="Cambria Math" panose="02040503050406030204" pitchFamily="18" charset="0"/>
                                  </a:rPr>
                                </m:ctrlPr>
                              </m:fPr>
                              <m:num>
                                <m:r>
                                  <a:rPr lang="en-US" sz="2100" i="1">
                                    <a:solidFill>
                                      <a:srgbClr val="000000"/>
                                    </a:solidFill>
                                    <a:latin typeface="Cambria Math" panose="02040503050406030204" pitchFamily="18" charset="0"/>
                                  </a:rPr>
                                  <m:t>1</m:t>
                                </m:r>
                              </m:num>
                              <m:den>
                                <m:r>
                                  <a:rPr lang="en-US" sz="2100" i="1">
                                    <a:solidFill>
                                      <a:srgbClr val="000000"/>
                                    </a:solidFill>
                                    <a:latin typeface="Cambria Math" panose="02040503050406030204" pitchFamily="18" charset="0"/>
                                  </a:rPr>
                                  <m:t>2</m:t>
                                </m:r>
                              </m:den>
                            </m:f>
                          </m:e>
                        </m:d>
                        <m:f>
                          <m:fPr>
                            <m:ctrlPr>
                              <a:rPr lang="en-US" sz="2100" i="1">
                                <a:solidFill>
                                  <a:srgbClr val="000000"/>
                                </a:solidFill>
                                <a:latin typeface="Cambria Math" panose="02040503050406030204" pitchFamily="18" charset="0"/>
                              </a:rPr>
                            </m:ctrlPr>
                          </m:fPr>
                          <m:num>
                            <m:r>
                              <a:rPr lang="en-US" sz="2100" i="1">
                                <a:solidFill>
                                  <a:srgbClr val="000000"/>
                                </a:solidFill>
                                <a:latin typeface="Cambria Math" panose="02040503050406030204" pitchFamily="18" charset="0"/>
                              </a:rPr>
                              <m:t>𝜆</m:t>
                            </m:r>
                            <m:r>
                              <a:rPr lang="en-US" sz="2100" i="1">
                                <a:solidFill>
                                  <a:srgbClr val="000000"/>
                                </a:solidFill>
                                <a:latin typeface="Cambria Math" panose="02040503050406030204" pitchFamily="18" charset="0"/>
                              </a:rPr>
                              <m:t>𝐷</m:t>
                            </m:r>
                          </m:num>
                          <m:den>
                            <m:r>
                              <a:rPr lang="en-US" sz="2100" i="1">
                                <a:solidFill>
                                  <a:srgbClr val="000000"/>
                                </a:solidFill>
                                <a:latin typeface="Cambria Math" panose="02040503050406030204" pitchFamily="18" charset="0"/>
                              </a:rPr>
                              <m:t>𝑎</m:t>
                            </m:r>
                          </m:den>
                        </m:f>
                      </m:oMath>
                    </m:oMathPara>
                  </a14:m>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2" name="Object 36">
                  <a:extLst>
                    <a:ext uri="{FF2B5EF4-FFF2-40B4-BE49-F238E27FC236}">
                      <a16:creationId xmlns:a16="http://schemas.microsoft.com/office/drawing/2014/main" id="{42D71C4E-6C58-DF24-C75D-D544BEDA3476}"/>
                    </a:ext>
                  </a:extLst>
                </p:cNvPr>
                <p:cNvSpPr txBox="1">
                  <a:spLocks noRot="1" noChangeAspect="1" noMove="1" noResize="1" noEditPoints="1" noAdjustHandles="1" noChangeArrowheads="1" noChangeShapeType="1" noTextEdit="1"/>
                </p:cNvSpPr>
                <p:nvPr/>
              </p:nvSpPr>
              <p:spPr bwMode="auto">
                <a:xfrm>
                  <a:off x="3262938" y="5425918"/>
                  <a:ext cx="2378075" cy="868468"/>
                </a:xfrm>
                <a:prstGeom prst="rect">
                  <a:avLst/>
                </a:prstGeom>
                <a:blipFill>
                  <a:blip r:embed="rId9"/>
                  <a:stretch>
                    <a:fillRect/>
                  </a:stretch>
                </a:blipFill>
                <a:ln w="9525">
                  <a:noFill/>
                  <a:miter lim="800000"/>
                  <a:headEnd/>
                  <a:tailEnd/>
                </a:ln>
                <a:effectLst/>
              </p:spPr>
              <p:txBody>
                <a:bodyPr/>
                <a:lstStyle/>
                <a:p>
                  <a:r>
                    <a:rPr lang="en-US">
                      <a:noFill/>
                    </a:rPr>
                    <a:t> </a:t>
                  </a:r>
                </a:p>
              </p:txBody>
            </p:sp>
          </mc:Fallback>
        </mc:AlternateContent>
      </p:grpSp>
      <p:grpSp>
        <p:nvGrpSpPr>
          <p:cNvPr id="33" name="Group 32" descr="n14 zalo Nguyen Doan Thao Trang">
            <a:extLst>
              <a:ext uri="{FF2B5EF4-FFF2-40B4-BE49-F238E27FC236}">
                <a16:creationId xmlns:a16="http://schemas.microsoft.com/office/drawing/2014/main" xmlns="" id="{8C1242EE-04B7-A4CA-12A3-61683AB14AFA}"/>
              </a:ext>
            </a:extLst>
          </p:cNvPr>
          <p:cNvGrpSpPr/>
          <p:nvPr/>
        </p:nvGrpSpPr>
        <p:grpSpPr>
          <a:xfrm>
            <a:off x="5120231" y="1636713"/>
            <a:ext cx="2765298" cy="1011237"/>
            <a:chOff x="3718553" y="4474710"/>
            <a:chExt cx="2765298" cy="1011237"/>
          </a:xfrm>
        </p:grpSpPr>
        <p:pic>
          <p:nvPicPr>
            <p:cNvPr id="34" name="Picture 5" descr="empty-blue-rectangle">
              <a:extLst>
                <a:ext uri="{FF2B5EF4-FFF2-40B4-BE49-F238E27FC236}">
                  <a16:creationId xmlns:a16="http://schemas.microsoft.com/office/drawing/2014/main" xmlns="" id="{4013C234-85F0-C8B7-CC28-5B0DC4E7C7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8553" y="4491016"/>
              <a:ext cx="2557173" cy="78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5" name="Object 34">
                  <a:extLst>
                    <a:ext uri="{FF2B5EF4-FFF2-40B4-BE49-F238E27FC236}">
                      <a16:creationId xmlns:a16="http://schemas.microsoft.com/office/drawing/2014/main" xmlns="" id="{948504F5-0366-9465-515E-44B3BF4F0115}"/>
                    </a:ext>
                  </a:extLst>
                </p:cNvPr>
                <p:cNvSpPr txBox="1"/>
                <p:nvPr/>
              </p:nvSpPr>
              <p:spPr bwMode="auto">
                <a:xfrm>
                  <a:off x="3750097" y="4474710"/>
                  <a:ext cx="2733754" cy="101123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100" i="1" smtClean="0">
                                <a:solidFill>
                                  <a:srgbClr val="000000"/>
                                </a:solidFill>
                                <a:latin typeface="Cambria Math" panose="02040503050406030204" pitchFamily="18" charset="0"/>
                              </a:rPr>
                            </m:ctrlPr>
                          </m:sSubPr>
                          <m:e>
                            <m:r>
                              <a:rPr lang="en-US" sz="2100" i="1">
                                <a:solidFill>
                                  <a:srgbClr val="000000"/>
                                </a:solidFill>
                                <a:latin typeface="Cambria Math" panose="02040503050406030204" pitchFamily="18" charset="0"/>
                              </a:rPr>
                              <m:t>𝑑</m:t>
                            </m:r>
                          </m:e>
                          <m:sub>
                            <m:r>
                              <a:rPr lang="en-US" sz="2100" i="1">
                                <a:solidFill>
                                  <a:srgbClr val="000000"/>
                                </a:solidFill>
                                <a:latin typeface="Cambria Math" panose="02040503050406030204" pitchFamily="18" charset="0"/>
                              </a:rPr>
                              <m:t>2</m:t>
                            </m:r>
                          </m:sub>
                        </m:sSub>
                        <m:r>
                          <a:rPr lang="en-US" sz="2100" i="1">
                            <a:solidFill>
                              <a:srgbClr val="000000"/>
                            </a:solidFill>
                            <a:latin typeface="Cambria Math" panose="02040503050406030204" pitchFamily="18" charset="0"/>
                          </a:rPr>
                          <m:t>−</m:t>
                        </m:r>
                        <m:sSub>
                          <m:sSubPr>
                            <m:ctrlPr>
                              <a:rPr lang="en-US" sz="2100" i="1">
                                <a:solidFill>
                                  <a:srgbClr val="000000"/>
                                </a:solidFill>
                                <a:latin typeface="Cambria Math" panose="02040503050406030204" pitchFamily="18" charset="0"/>
                              </a:rPr>
                            </m:ctrlPr>
                          </m:sSubPr>
                          <m:e>
                            <m:r>
                              <a:rPr lang="en-US" sz="2100" i="1">
                                <a:solidFill>
                                  <a:srgbClr val="000000"/>
                                </a:solidFill>
                                <a:latin typeface="Cambria Math" panose="02040503050406030204" pitchFamily="18" charset="0"/>
                              </a:rPr>
                              <m:t>𝑑</m:t>
                            </m:r>
                          </m:e>
                          <m:sub>
                            <m:r>
                              <a:rPr lang="en-US" sz="2100" i="1">
                                <a:solidFill>
                                  <a:srgbClr val="000000"/>
                                </a:solidFill>
                                <a:latin typeface="Cambria Math" panose="02040503050406030204" pitchFamily="18" charset="0"/>
                              </a:rPr>
                              <m:t>1</m:t>
                            </m:r>
                          </m:sub>
                        </m:sSub>
                        <m:r>
                          <a:rPr lang="en-US" sz="2100" i="1">
                            <a:solidFill>
                              <a:srgbClr val="000000"/>
                            </a:solidFill>
                            <a:latin typeface="Cambria Math" panose="02040503050406030204" pitchFamily="18" charset="0"/>
                          </a:rPr>
                          <m:t>=(</m:t>
                        </m:r>
                        <m:r>
                          <a:rPr lang="en-US" sz="2100" b="0" i="1" smtClean="0">
                            <a:solidFill>
                              <a:srgbClr val="000000"/>
                            </a:solidFill>
                            <a:latin typeface="Cambria Math" panose="02040503050406030204" pitchFamily="18" charset="0"/>
                          </a:rPr>
                          <m:t>𝑘</m:t>
                        </m:r>
                        <m:r>
                          <a:rPr lang="en-US" sz="2100" i="1">
                            <a:solidFill>
                              <a:srgbClr val="000000"/>
                            </a:solidFill>
                            <a:latin typeface="Cambria Math" panose="02040503050406030204" pitchFamily="18" charset="0"/>
                          </a:rPr>
                          <m:t>+</m:t>
                        </m:r>
                        <m:f>
                          <m:fPr>
                            <m:ctrlPr>
                              <a:rPr lang="en-US" sz="2100" i="1">
                                <a:solidFill>
                                  <a:srgbClr val="000000"/>
                                </a:solidFill>
                                <a:latin typeface="Cambria Math" panose="02040503050406030204" pitchFamily="18" charset="0"/>
                              </a:rPr>
                            </m:ctrlPr>
                          </m:fPr>
                          <m:num>
                            <m:r>
                              <a:rPr lang="en-US" sz="2100" i="1">
                                <a:solidFill>
                                  <a:srgbClr val="000000"/>
                                </a:solidFill>
                                <a:latin typeface="Cambria Math" panose="02040503050406030204" pitchFamily="18" charset="0"/>
                              </a:rPr>
                              <m:t>1</m:t>
                            </m:r>
                          </m:num>
                          <m:den>
                            <m:r>
                              <a:rPr lang="en-US" sz="2100" i="1">
                                <a:solidFill>
                                  <a:srgbClr val="000000"/>
                                </a:solidFill>
                                <a:latin typeface="Cambria Math" panose="02040503050406030204" pitchFamily="18" charset="0"/>
                              </a:rPr>
                              <m:t>2</m:t>
                            </m:r>
                          </m:den>
                        </m:f>
                        <m:r>
                          <a:rPr lang="en-US" sz="2100" i="1">
                            <a:solidFill>
                              <a:srgbClr val="000000"/>
                            </a:solidFill>
                            <a:latin typeface="Cambria Math" panose="02040503050406030204" pitchFamily="18" charset="0"/>
                          </a:rPr>
                          <m:t>)</m:t>
                        </m:r>
                        <m:r>
                          <a:rPr lang="en-US" sz="2100" i="1">
                            <a:solidFill>
                              <a:srgbClr val="000000"/>
                            </a:solidFill>
                            <a:latin typeface="Cambria Math" panose="02040503050406030204" pitchFamily="18" charset="0"/>
                          </a:rPr>
                          <m:t>𝜆</m:t>
                        </m:r>
                      </m:oMath>
                    </m:oMathPara>
                  </a14:m>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5" name="Object 34">
                  <a:extLst>
                    <a:ext uri="{FF2B5EF4-FFF2-40B4-BE49-F238E27FC236}">
                      <a16:creationId xmlns:a16="http://schemas.microsoft.com/office/drawing/2014/main" id="{D131F4FE-8272-E164-14CC-97DA14BD9C25}"/>
                    </a:ext>
                  </a:extLst>
                </p:cNvPr>
                <p:cNvSpPr txBox="1">
                  <a:spLocks noRot="1" noChangeAspect="1" noMove="1" noResize="1" noEditPoints="1" noAdjustHandles="1" noChangeArrowheads="1" noChangeShapeType="1" noTextEdit="1"/>
                </p:cNvSpPr>
                <p:nvPr/>
              </p:nvSpPr>
              <p:spPr bwMode="auto">
                <a:xfrm>
                  <a:off x="3750097" y="4474710"/>
                  <a:ext cx="2733754" cy="1011237"/>
                </a:xfrm>
                <a:prstGeom prst="rect">
                  <a:avLst/>
                </a:prstGeom>
                <a:blipFill>
                  <a:blip r:embed="rId10"/>
                  <a:stretch>
                    <a:fillRect/>
                  </a:stretch>
                </a:blipFill>
                <a:ln>
                  <a:noFill/>
                </a:ln>
                <a:effectLst/>
              </p:spPr>
              <p:txBody>
                <a:bodyPr/>
                <a:lstStyle/>
                <a:p>
                  <a:r>
                    <a:rPr lang="en-US">
                      <a:noFill/>
                    </a:rPr>
                    <a:t> </a:t>
                  </a:r>
                </a:p>
              </p:txBody>
            </p:sp>
          </mc:Fallback>
        </mc:AlternateContent>
      </p:grpSp>
      <p:cxnSp>
        <p:nvCxnSpPr>
          <p:cNvPr id="36" name="Straight Connector 35" descr="n14 zalo Nguyen Doan Thao Trang">
            <a:extLst>
              <a:ext uri="{FF2B5EF4-FFF2-40B4-BE49-F238E27FC236}">
                <a16:creationId xmlns:a16="http://schemas.microsoft.com/office/drawing/2014/main" xmlns="" id="{EEA6CB59-89E9-D7E0-DCEB-8F79161EFB9E}"/>
              </a:ext>
            </a:extLst>
          </p:cNvPr>
          <p:cNvCxnSpPr>
            <a:cxnSpLocks/>
          </p:cNvCxnSpPr>
          <p:nvPr/>
        </p:nvCxnSpPr>
        <p:spPr>
          <a:xfrm>
            <a:off x="4656723" y="1249611"/>
            <a:ext cx="0" cy="27874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Google Shape;1050;p76" descr="n14 zalo Nguyen Doan Thao Trang">
            <a:extLst>
              <a:ext uri="{FF2B5EF4-FFF2-40B4-BE49-F238E27FC236}">
                <a16:creationId xmlns:a16="http://schemas.microsoft.com/office/drawing/2014/main" xmlns="" id="{86B83E65-E6BB-9F6C-08D6-F53CF3498918}"/>
              </a:ext>
            </a:extLst>
          </p:cNvPr>
          <p:cNvSpPr txBox="1">
            <a:spLocks/>
          </p:cNvSpPr>
          <p:nvPr/>
        </p:nvSpPr>
        <p:spPr>
          <a:xfrm>
            <a:off x="1860980" y="297256"/>
            <a:ext cx="5608953"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Vị</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trí</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vân</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sáng</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giao</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thoa</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trên</a:t>
            </a:r>
            <a:r>
              <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màn</a:t>
            </a:r>
            <a:endParaRPr lang="en-US" sz="24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4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0" grpId="0"/>
      <p:bldP spid="21" grpId="0"/>
      <p:bldP spid="28" grpId="0"/>
      <p:bldP spid="29"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descr="n14 zalo Nguyen Doan Thao Trang">
            <a:extLst>
              <a:ext uri="{FF2B5EF4-FFF2-40B4-BE49-F238E27FC236}">
                <a16:creationId xmlns:a16="http://schemas.microsoft.com/office/drawing/2014/main" xmlns="" id="{7584E24B-AE56-FC4E-2C04-32B2078896EF}"/>
              </a:ext>
            </a:extLst>
          </p:cNvPr>
          <p:cNvSpPr/>
          <p:nvPr/>
        </p:nvSpPr>
        <p:spPr>
          <a:xfrm>
            <a:off x="611231" y="2657691"/>
            <a:ext cx="8278585" cy="1959363"/>
          </a:xfrm>
          <a:prstGeom prst="roundRect">
            <a:avLst>
              <a:gd name="adj" fmla="val 11668"/>
            </a:avLst>
          </a:prstGeom>
          <a:solidFill>
            <a:srgbClr val="92D050"/>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descr="n14 zalo Nguyen Doan Thao Trang">
            <a:extLst>
              <a:ext uri="{FF2B5EF4-FFF2-40B4-BE49-F238E27FC236}">
                <a16:creationId xmlns:a16="http://schemas.microsoft.com/office/drawing/2014/main" xmlns="" id="{6717ECF3-F4D8-319D-4F44-E1037B11DC15}"/>
              </a:ext>
            </a:extLst>
          </p:cNvPr>
          <p:cNvSpPr/>
          <p:nvPr/>
        </p:nvSpPr>
        <p:spPr>
          <a:xfrm>
            <a:off x="578575" y="632497"/>
            <a:ext cx="8278585" cy="1685644"/>
          </a:xfrm>
          <a:prstGeom prst="roundRect">
            <a:avLst>
              <a:gd name="adj" fmla="val 11668"/>
            </a:avLst>
          </a:prstGeom>
          <a:solidFill>
            <a:srgbClr val="FFFFCC"/>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descr="n14 zalo Nguyen Doan Thao Trang">
                <a:extLst>
                  <a:ext uri="{FF2B5EF4-FFF2-40B4-BE49-F238E27FC236}">
                    <a16:creationId xmlns:a16="http://schemas.microsoft.com/office/drawing/2014/main" xmlns="" id="{0E10F61C-EDDE-F6F2-AD08-BCB5CE8182CE}"/>
                  </a:ext>
                </a:extLst>
              </p:cNvPr>
              <p:cNvSpPr txBox="1"/>
              <p:nvPr/>
            </p:nvSpPr>
            <p:spPr>
              <a:xfrm>
                <a:off x="718457" y="860621"/>
                <a:ext cx="8278585" cy="1625188"/>
              </a:xfrm>
              <a:prstGeom prst="rect">
                <a:avLst/>
              </a:prstGeom>
              <a:noFill/>
            </p:spPr>
            <p:txBody>
              <a:bodyPr wrap="square">
                <a:spAutoFit/>
              </a:bodyPr>
              <a:lstStyle/>
              <a:p>
                <a:pPr fontAlgn="base">
                  <a:lnSpc>
                    <a:spcPct val="115000"/>
                  </a:lnSpc>
                </a:pP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Điều</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kiện</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để</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tại</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tối</a:t>
                </a:r>
                <a:r>
                  <a:rPr lang="en-US" sz="2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2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a:p>
                <a:pPr fontAlgn="base">
                  <a:lnSpc>
                    <a:spcPct val="115000"/>
                  </a:lnSpc>
                </a:pP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Tại</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tối</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sSub>
                      <m:sSubPr>
                        <m:ctrlP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oMath>
                </a14:m>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 k = 0, </a:t>
                </a:r>
                <a14:m>
                  <m:oMath xmlns:m="http://schemas.openxmlformats.org/officeDocument/2006/math">
                    <m:r>
                      <a:rPr lang="vi-VN"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1,±2…</m:t>
                    </m:r>
                  </m:oMath>
                </a14:m>
                <a:endParaRPr lang="en-US" sz="22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a:p>
                <a:pPr fontAlgn="base">
                  <a:lnSpc>
                    <a:spcPct val="115000"/>
                  </a:lnSpc>
                </a:pP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Tại</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a:t>
                </a:r>
                <a:r>
                  <a:rPr lang="en-US"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a:t>
                </a:r>
                <a:r>
                  <a:rPr lang="vi-VN" sz="2200" baseline="-25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r>
                  <a:rPr lang="vi-VN"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 d</a:t>
                </a:r>
                <a:r>
                  <a:rPr lang="vi-VN" sz="2200" baseline="-25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r>
                  <a:rPr lang="vi-VN" sz="2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 (k + 1/2 )λ với k = 0, </a:t>
                </a:r>
                <a14:m>
                  <m:oMath xmlns:m="http://schemas.openxmlformats.org/officeDocument/2006/math">
                    <m:r>
                      <a:rPr lang="vi-VN"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1,±2…</m:t>
                    </m:r>
                  </m:oMath>
                </a14:m>
                <a:endParaRPr lang="en-US" sz="22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a:p>
                <a:pPr fontAlgn="base">
                  <a:lnSpc>
                    <a:spcPct val="115000"/>
                  </a:lnSpc>
                </a:pPr>
                <a:endParaRPr lang="en-US" sz="22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8" name="TextBox 17" descr="n14 zalo Nguyen Doan Thao Trang">
                <a:extLst>
                  <a:ext uri="{FF2B5EF4-FFF2-40B4-BE49-F238E27FC236}">
                    <a16:creationId xmlns:a16="http://schemas.microsoft.com/office/drawing/2014/main" id="{0E10F61C-EDDE-F6F2-AD08-BCB5CE8182CE}"/>
                  </a:ext>
                </a:extLst>
              </p:cNvPr>
              <p:cNvSpPr txBox="1">
                <a:spLocks noRot="1" noChangeAspect="1" noMove="1" noResize="1" noEditPoints="1" noAdjustHandles="1" noChangeArrowheads="1" noChangeShapeType="1" noTextEdit="1"/>
              </p:cNvSpPr>
              <p:nvPr/>
            </p:nvSpPr>
            <p:spPr>
              <a:xfrm>
                <a:off x="718457" y="860621"/>
                <a:ext cx="8278585" cy="1625188"/>
              </a:xfrm>
              <a:prstGeom prst="rect">
                <a:avLst/>
              </a:prstGeom>
              <a:blipFill>
                <a:blip r:embed="rId2"/>
                <a:stretch>
                  <a:fillRect l="-957" t="-11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descr="n14 zalo Nguyen Doan Thao Trang">
                <a:extLst>
                  <a:ext uri="{FF2B5EF4-FFF2-40B4-BE49-F238E27FC236}">
                    <a16:creationId xmlns:a16="http://schemas.microsoft.com/office/drawing/2014/main" xmlns="" id="{FFBEA615-0298-5CF2-5655-56B45BD497F5}"/>
                  </a:ext>
                </a:extLst>
              </p:cNvPr>
              <p:cNvSpPr txBox="1"/>
              <p:nvPr/>
            </p:nvSpPr>
            <p:spPr>
              <a:xfrm>
                <a:off x="653144" y="2669246"/>
                <a:ext cx="8204016" cy="1776833"/>
              </a:xfrm>
              <a:prstGeom prst="rect">
                <a:avLst/>
              </a:prstGeom>
              <a:noFill/>
            </p:spPr>
            <p:txBody>
              <a:bodyPr wrap="square">
                <a:spAutoFit/>
              </a:bodyPr>
              <a:lstStyle/>
              <a:p>
                <a:pPr fontAlgn="base">
                  <a:lnSpc>
                    <a:spcPct val="115000"/>
                  </a:lnSpc>
                </a:pP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trí</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tối</a:t>
                </a:r>
                <a:r>
                  <a:rPr lang="en-US" sz="2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a:p>
                <a:pPr fontAlgn="base">
                  <a:lnSpc>
                    <a:spcPct val="115000"/>
                  </a:lnSpc>
                </a:pP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trí</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24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f>
                      <m:f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 k = 0, </a:t>
                </a:r>
                <a14:m>
                  <m:oMath xmlns:m="http://schemas.openxmlformats.org/officeDocument/2006/math">
                    <m:r>
                      <a:rPr lang="vi-VN"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1,±2…</m:t>
                    </m:r>
                  </m:oMath>
                </a14:m>
                <a:endParaRPr lang="en-US" sz="24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a:p>
                <a:pPr fontAlgn="base">
                  <a:lnSpc>
                    <a:spcPct val="115000"/>
                  </a:lnSpc>
                </a:pP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trí</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vân</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sáng</a:t>
                </a:r>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24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e>
                    </m:d>
                    <m:f>
                      <m:f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en-US"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 k = 0, </a:t>
                </a:r>
                <a14:m>
                  <m:oMath xmlns:m="http://schemas.openxmlformats.org/officeDocument/2006/math">
                    <m:r>
                      <a:rPr lang="vi-VN"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1,±2…</m:t>
                    </m:r>
                  </m:oMath>
                </a14:m>
                <a:endParaRPr lang="en-US" sz="2400" dirty="0">
                  <a:solidFill>
                    <a:srgbClr val="003300"/>
                  </a:solidFill>
                  <a:effectLst/>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1" name="TextBox 20" descr="n14 zalo Nguyen Doan Thao Trang">
                <a:extLst>
                  <a:ext uri="{FF2B5EF4-FFF2-40B4-BE49-F238E27FC236}">
                    <a16:creationId xmlns:a16="http://schemas.microsoft.com/office/drawing/2014/main" id="{FFBEA615-0298-5CF2-5655-56B45BD497F5}"/>
                  </a:ext>
                </a:extLst>
              </p:cNvPr>
              <p:cNvSpPr txBox="1">
                <a:spLocks noRot="1" noChangeAspect="1" noMove="1" noResize="1" noEditPoints="1" noAdjustHandles="1" noChangeArrowheads="1" noChangeShapeType="1" noTextEdit="1"/>
              </p:cNvSpPr>
              <p:nvPr/>
            </p:nvSpPr>
            <p:spPr>
              <a:xfrm>
                <a:off x="653144" y="2669246"/>
                <a:ext cx="8204016" cy="1776833"/>
              </a:xfrm>
              <a:prstGeom prst="rect">
                <a:avLst/>
              </a:prstGeom>
              <a:blipFill>
                <a:blip r:embed="rId3"/>
                <a:stretch>
                  <a:fillRect l="-1114" t="-1031" b="-2405"/>
                </a:stretch>
              </a:blipFill>
            </p:spPr>
            <p:txBody>
              <a:bodyPr/>
              <a:lstStyle/>
              <a:p>
                <a:r>
                  <a:rPr lang="en-US">
                    <a:noFill/>
                  </a:rPr>
                  <a:t> </a:t>
                </a:r>
              </a:p>
            </p:txBody>
          </p:sp>
        </mc:Fallback>
      </mc:AlternateContent>
    </p:spTree>
    <p:extLst>
      <p:ext uri="{BB962C8B-B14F-4D97-AF65-F5344CB8AC3E}">
        <p14:creationId xmlns:p14="http://schemas.microsoft.com/office/powerpoint/2010/main" val="32628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18"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descr="n14 zalo Nguyen Doan Thao Trang">
            <a:extLst>
              <a:ext uri="{FF2B5EF4-FFF2-40B4-BE49-F238E27FC236}">
                <a16:creationId xmlns:a16="http://schemas.microsoft.com/office/drawing/2014/main" xmlns="" id="{67D5E98D-5247-1736-5DC9-8D8EE6A158AB}"/>
              </a:ext>
            </a:extLst>
          </p:cNvPr>
          <p:cNvSpPr/>
          <p:nvPr/>
        </p:nvSpPr>
        <p:spPr>
          <a:xfrm>
            <a:off x="947057" y="1161462"/>
            <a:ext cx="3788229" cy="2056924"/>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descr="n14 zalo Nguyen Doan Thao Trang">
            <a:extLst>
              <a:ext uri="{FF2B5EF4-FFF2-40B4-BE49-F238E27FC236}">
                <a16:creationId xmlns:a16="http://schemas.microsoft.com/office/drawing/2014/main" xmlns="" id="{EF0226B4-ECDE-3BA4-81B4-A0A6E06FBCF5}"/>
              </a:ext>
            </a:extLst>
          </p:cNvPr>
          <p:cNvSpPr/>
          <p:nvPr/>
        </p:nvSpPr>
        <p:spPr>
          <a:xfrm>
            <a:off x="947057" y="3462902"/>
            <a:ext cx="7390572" cy="111726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65360" y="380981"/>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PHIẾU HỌC TẬP SỐ 3</a:t>
            </a:r>
            <a:endParaRPr lang="vi-VN" sz="2400" b="1" dirty="0"/>
          </a:p>
        </p:txBody>
      </p:sp>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5178051" y="1161462"/>
            <a:ext cx="3159578" cy="2056924"/>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2" descr="n14 zalo Nguyen Doan Thao Trang">
            <a:extLst>
              <a:ext uri="{FF2B5EF4-FFF2-40B4-BE49-F238E27FC236}">
                <a16:creationId xmlns:a16="http://schemas.microsoft.com/office/drawing/2014/main" xmlns="" id="{5EB641EB-F36D-762E-5F22-71D10500AFA7}"/>
              </a:ext>
            </a:extLst>
          </p:cNvPr>
          <p:cNvSpPr>
            <a:spLocks noChangeArrowheads="1"/>
          </p:cNvSpPr>
          <p:nvPr/>
        </p:nvSpPr>
        <p:spPr bwMode="auto">
          <a:xfrm>
            <a:off x="1064126" y="1138379"/>
            <a:ext cx="3532368"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buClrTx/>
            </a:pPr>
            <a:r>
              <a:rPr kumimoji="0" lang="en-US" altLang="en-US" sz="1800" b="1"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Câu</a:t>
            </a:r>
            <a:r>
              <a:rPr kumimoji="0" lang="en-US" altLang="en-US" sz="1800" b="1" i="0" u="none" strike="noStrike" cap="none" normalizeH="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1. </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Trong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thí</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nghiệm</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ở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Hình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12.1,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tốc</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độ</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truyền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sóng</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trên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mặt</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nước</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là</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20 cm/s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cần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rung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có</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tần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số</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40 Hz.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Tính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khoảng</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cách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giữa</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hai</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điểm</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cực</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đại</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giao</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thoa</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cạnh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nhau</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trên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đoạn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thẳng</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lang="en-US" altLang="en-US" sz="1800" dirty="0">
                <a:solidFill>
                  <a:srgbClr val="333333"/>
                </a:solidFill>
                <a:latin typeface="Open Sans" panose="020B0606030504020204" pitchFamily="34" charset="0"/>
                <a:ea typeface="Open Sans" panose="020B0606030504020204" pitchFamily="34" charset="0"/>
                <a:cs typeface="Open Sans" panose="020B0606030504020204" pitchFamily="34" charset="0"/>
              </a:rPr>
              <a:t> S</a:t>
            </a:r>
            <a:r>
              <a:rPr lang="en-US" altLang="en-US" sz="1800" baseline="-30000" dirty="0">
                <a:solidFill>
                  <a:srgbClr val="333333"/>
                </a:solidFill>
                <a:latin typeface="Open Sans" panose="020B0606030504020204" pitchFamily="34" charset="0"/>
                <a:ea typeface="Open Sans" panose="020B0606030504020204" pitchFamily="34" charset="0"/>
                <a:cs typeface="Open Sans" panose="020B0606030504020204" pitchFamily="34" charset="0"/>
              </a:rPr>
              <a:t>1</a:t>
            </a:r>
            <a:r>
              <a:rPr lang="en-US" altLang="en-US" sz="1800" dirty="0">
                <a:solidFill>
                  <a:srgbClr val="333333"/>
                </a:solidFill>
                <a:latin typeface="Open Sans" panose="020B0606030504020204" pitchFamily="34" charset="0"/>
                <a:ea typeface="Open Sans" panose="020B0606030504020204" pitchFamily="34" charset="0"/>
                <a:cs typeface="Open Sans" panose="020B0606030504020204" pitchFamily="34" charset="0"/>
              </a:rPr>
              <a:t>S</a:t>
            </a:r>
            <a:r>
              <a:rPr lang="en-US" altLang="en-US" sz="1800" baseline="-30000" dirty="0">
                <a:solidFill>
                  <a:srgbClr val="333333"/>
                </a:solidFill>
                <a:latin typeface="Open Sans" panose="020B0606030504020204" pitchFamily="34" charset="0"/>
                <a:ea typeface="Open Sans" panose="020B0606030504020204" pitchFamily="34" charset="0"/>
                <a:cs typeface="Open Sans" panose="020B0606030504020204" pitchFamily="34" charset="0"/>
              </a:rPr>
              <a:t>2</a:t>
            </a:r>
            <a:r>
              <a:rPr kumimoji="0" lang="en-US" altLang="en-US"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7" name="Rectangle 3" descr="n14 zalo Nguyen Doan Thao Trang">
            <a:extLst>
              <a:ext uri="{FF2B5EF4-FFF2-40B4-BE49-F238E27FC236}">
                <a16:creationId xmlns:a16="http://schemas.microsoft.com/office/drawing/2014/main" xmlns="" id="{7839A877-D285-5A79-F483-D075F51C0799}"/>
              </a:ext>
            </a:extLst>
          </p:cNvPr>
          <p:cNvSpPr>
            <a:spLocks noChangeArrowheads="1"/>
          </p:cNvSpPr>
          <p:nvPr/>
        </p:nvSpPr>
        <p:spPr bwMode="auto">
          <a:xfrm>
            <a:off x="5284187" y="1171343"/>
            <a:ext cx="289832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Câu</a:t>
            </a:r>
            <a:r>
              <a:rPr kumimoji="0" lang="en-US" altLang="en-US" sz="1800" b="1" i="0" u="none" strike="noStrike" cap="none" normalizeH="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2. </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Trong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một</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thí</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nghiệm</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Young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về</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giao</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thoa</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ánh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sáng</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với</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 = 0,2 mm, D = 1,2m,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người</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ta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đo</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được</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0,36 mm.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Tính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bước</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sóng</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λ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và</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tần</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số</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f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của</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bức</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xạ</a:t>
            </a:r>
            <a:r>
              <a:rPr kumimoji="0" lang="en-US" altLang="en-US"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0" name="TextBox 9" descr="n14 zalo Nguyen Doan Thao Trang">
            <a:extLst>
              <a:ext uri="{FF2B5EF4-FFF2-40B4-BE49-F238E27FC236}">
                <a16:creationId xmlns:a16="http://schemas.microsoft.com/office/drawing/2014/main" xmlns="" id="{6B0B551B-187E-1D00-065B-D9BA843498BE}"/>
              </a:ext>
            </a:extLst>
          </p:cNvPr>
          <p:cNvSpPr txBox="1"/>
          <p:nvPr/>
        </p:nvSpPr>
        <p:spPr>
          <a:xfrm>
            <a:off x="1037303" y="3559867"/>
            <a:ext cx="7118381" cy="923330"/>
          </a:xfrm>
          <a:prstGeom prst="rect">
            <a:avLst/>
          </a:prstGeom>
          <a:noFill/>
        </p:spPr>
        <p:txBody>
          <a:bodyPr wrap="square">
            <a:spAutoFit/>
          </a:bodyPr>
          <a:lstStyle/>
          <a:p>
            <a:pPr algn="just"/>
            <a:r>
              <a:rPr lang="en-US" sz="1800" b="1"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Câu</a:t>
            </a:r>
            <a:r>
              <a:rPr lang="en-US" sz="1800" b="1"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3. </a:t>
            </a:r>
            <a:r>
              <a:rPr lang="vi-VN"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Trong</a:t>
            </a:r>
            <a:r>
              <a:rPr lang="en-US"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lang="vi-VN"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thí nghiệm Young, biết a = 0,15 mm, D = 1,20 m, khoảng cách giữa 12 vân sáng liên tiếp là 52 mm. Tính bước sóng ánh sáng.</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270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additive="base">
                                        <p:cTn id="3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descr="n14 zalo Nguyen Doan Thao Trang">
            <a:extLst>
              <a:ext uri="{FF2B5EF4-FFF2-40B4-BE49-F238E27FC236}">
                <a16:creationId xmlns:a16="http://schemas.microsoft.com/office/drawing/2014/main" xmlns="" id="{67D5E98D-5247-1736-5DC9-8D8EE6A158AB}"/>
              </a:ext>
            </a:extLst>
          </p:cNvPr>
          <p:cNvSpPr/>
          <p:nvPr/>
        </p:nvSpPr>
        <p:spPr>
          <a:xfrm>
            <a:off x="620486" y="1452598"/>
            <a:ext cx="2797067" cy="970188"/>
          </a:xfrm>
          <a:prstGeom prst="roundRect">
            <a:avLst/>
          </a:prstGeom>
          <a:solidFill>
            <a:schemeClr val="tx2">
              <a:lumMod val="20000"/>
              <a:lumOff val="80000"/>
            </a:schemeClr>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65360" y="380981"/>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3</a:t>
            </a:r>
            <a:endParaRPr lang="vi-VN" sz="2400" b="1" dirty="0"/>
          </a:p>
        </p:txBody>
      </p:sp>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3607668" y="1452598"/>
            <a:ext cx="4802494" cy="3094909"/>
          </a:xfrm>
          <a:prstGeom prst="roundRect">
            <a:avLst/>
          </a:prstGeom>
          <a:solidFill>
            <a:srgbClr val="FFFFCC"/>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2" descr="n14 zalo Nguyen Doan Thao Trang">
            <a:extLst>
              <a:ext uri="{FF2B5EF4-FFF2-40B4-BE49-F238E27FC236}">
                <a16:creationId xmlns:a16="http://schemas.microsoft.com/office/drawing/2014/main" xmlns="" id="{5EB641EB-F36D-762E-5F22-71D10500AFA7}"/>
              </a:ext>
            </a:extLst>
          </p:cNvPr>
          <p:cNvSpPr>
            <a:spLocks noChangeArrowheads="1"/>
          </p:cNvSpPr>
          <p:nvPr/>
        </p:nvSpPr>
        <p:spPr bwMode="auto">
          <a:xfrm>
            <a:off x="708399" y="1499456"/>
            <a:ext cx="270915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dirty="0">
                <a:solidFill>
                  <a:srgbClr val="333333"/>
                </a:solidFill>
                <a:latin typeface="Open Sans" panose="020B0606030504020204" pitchFamily="34" charset="0"/>
                <a:ea typeface="Open Sans" panose="020B0606030504020204" pitchFamily="34" charset="0"/>
                <a:cs typeface="Open Sans" panose="020B0606030504020204" pitchFamily="34" charset="0"/>
              </a:rPr>
              <a:t>v</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 20 cm/s = </a:t>
            </a:r>
            <a:r>
              <a:rPr lang="en-US"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0,2 m/s</a:t>
            </a:r>
            <a:endPar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dirty="0">
                <a:solidFill>
                  <a:srgbClr val="333333"/>
                </a:solidFill>
                <a:latin typeface="Open Sans" panose="020B0606030504020204" pitchFamily="34" charset="0"/>
                <a:ea typeface="Open Sans" panose="020B0606030504020204" pitchFamily="34" charset="0"/>
                <a:cs typeface="Open Sans" panose="020B0606030504020204" pitchFamily="34" charset="0"/>
              </a:rPr>
              <a:t>f</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 40 Hz</a:t>
            </a:r>
          </a:p>
          <a:p>
            <a:pPr marR="0" lvl="0" algn="just"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Tính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a:t>
            </a:r>
            <a:endParaRPr kumimoji="0" lang="en-US" altLang="en-US"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descr="n14 zalo Nguyen Doan Thao Trang">
            <a:extLst>
              <a:ext uri="{FF2B5EF4-FFF2-40B4-BE49-F238E27FC236}">
                <a16:creationId xmlns:a16="http://schemas.microsoft.com/office/drawing/2014/main" xmlns="" id="{B3B87509-AAB5-785E-71E2-7BD328B881B6}"/>
              </a:ext>
            </a:extLst>
          </p:cNvPr>
          <p:cNvSpPr txBox="1"/>
          <p:nvPr/>
        </p:nvSpPr>
        <p:spPr>
          <a:xfrm>
            <a:off x="806371" y="1018686"/>
            <a:ext cx="1812471"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Câu</a:t>
            </a:r>
            <a:r>
              <a:rPr kumimoji="0" lang="en-US" altLang="en-US" sz="24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1</a:t>
            </a:r>
          </a:p>
        </p:txBody>
      </p:sp>
      <p:pic>
        <p:nvPicPr>
          <p:cNvPr id="11" name="Picture 10" descr="n14 zalo Nguyen Doan Thao Trang">
            <a:extLst>
              <a:ext uri="{FF2B5EF4-FFF2-40B4-BE49-F238E27FC236}">
                <a16:creationId xmlns:a16="http://schemas.microsoft.com/office/drawing/2014/main" xmlns="" id="{D8E044F3-3B27-D972-B7FA-965211645F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620486" y="2469644"/>
            <a:ext cx="2797067" cy="2020713"/>
          </a:xfrm>
          <a:prstGeom prst="rect">
            <a:avLst/>
          </a:prstGeom>
        </p:spPr>
      </p:pic>
      <mc:AlternateContent xmlns:mc="http://schemas.openxmlformats.org/markup-compatibility/2006" xmlns:a14="http://schemas.microsoft.com/office/drawing/2010/main">
        <mc:Choice Requires="a14">
          <p:sp>
            <p:nvSpPr>
              <p:cNvPr id="2" name="Rectangle 1" descr="n14 zalo Nguyen Doan Thao Trang">
                <a:extLst>
                  <a:ext uri="{FF2B5EF4-FFF2-40B4-BE49-F238E27FC236}">
                    <a16:creationId xmlns:a16="http://schemas.microsoft.com/office/drawing/2014/main" xmlns="" id="{A4D7E4B0-9525-AABF-EEF0-8374AF505FCD}"/>
                  </a:ext>
                </a:extLst>
              </p:cNvPr>
              <p:cNvSpPr>
                <a:spLocks noChangeArrowheads="1"/>
              </p:cNvSpPr>
              <p:nvPr/>
            </p:nvSpPr>
            <p:spPr bwMode="auto">
              <a:xfrm>
                <a:off x="3751739" y="1480351"/>
                <a:ext cx="4587239" cy="386375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ts val="600"/>
                  </a:spcBef>
                  <a:spcAft>
                    <a:spcPts val="600"/>
                  </a:spcAft>
                  <a:buClrTx/>
                </a:pP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Bước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sóng</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là</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m:rPr>
                        <m:sty m:val="p"/>
                      </m:rPr>
                      <a:rPr lang="en-US" sz="2100" i="0">
                        <a:latin typeface="Cambria Math" panose="02040503050406030204" pitchFamily="18" charset="0"/>
                      </a:rPr>
                      <m:t>λ</m:t>
                    </m:r>
                    <m:r>
                      <a:rPr lang="en-US" sz="2100" i="0">
                        <a:latin typeface="Cambria Math" panose="02040503050406030204" pitchFamily="18" charset="0"/>
                      </a:rPr>
                      <m:t>=</m:t>
                    </m:r>
                    <m:f>
                      <m:fPr>
                        <m:ctrlPr>
                          <a:rPr lang="en-US" sz="2100" i="1">
                            <a:latin typeface="Cambria Math" panose="02040503050406030204" pitchFamily="18" charset="0"/>
                          </a:rPr>
                        </m:ctrlPr>
                      </m:fPr>
                      <m:num>
                        <m:r>
                          <a:rPr lang="en-US" sz="2100" i="0">
                            <a:latin typeface="Cambria Math" panose="02040503050406030204" pitchFamily="18" charset="0"/>
                          </a:rPr>
                          <m:t>0,2</m:t>
                        </m:r>
                      </m:num>
                      <m:den>
                        <m:r>
                          <a:rPr lang="en-US" sz="2100" i="0">
                            <a:latin typeface="Cambria Math" panose="02040503050406030204" pitchFamily="18" charset="0"/>
                          </a:rPr>
                          <m:t>40</m:t>
                        </m:r>
                      </m:den>
                    </m:f>
                    <m:r>
                      <a:rPr lang="en-US" sz="2100" i="0">
                        <a:latin typeface="Cambria Math" panose="02040503050406030204" pitchFamily="18" charset="0"/>
                      </a:rPr>
                      <m:t>=0,005 </m:t>
                    </m:r>
                    <m:r>
                      <m:rPr>
                        <m:sty m:val="p"/>
                      </m:rPr>
                      <a:rPr lang="en-US" sz="2100" i="0">
                        <a:latin typeface="Cambria Math" panose="02040503050406030204" pitchFamily="18" charset="0"/>
                      </a:rPr>
                      <m:t>m</m:t>
                    </m:r>
                    <m:r>
                      <a:rPr lang="en-US" sz="2100" b="0" i="0" smtClean="0">
                        <a:latin typeface="Cambria Math" panose="02040503050406030204" pitchFamily="18" charset="0"/>
                      </a:rPr>
                      <m:t> </m:t>
                    </m:r>
                  </m:oMath>
                </a14:m>
                <a:endPar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Do: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khoảng</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cách</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giữa</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2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cực</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đại</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giao</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thoa</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cạnh</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nhau</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trên</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đoạn</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S</a:t>
                </a:r>
                <a:r>
                  <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1</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a:t>
                </a:r>
                <a:r>
                  <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khoảng</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cách</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giữa</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2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cực</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tiểu</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giao</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thoa</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cạnh</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nhau</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trên</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100" b="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đoạn</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S</a:t>
                </a:r>
                <a:r>
                  <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1</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a:t>
                </a:r>
                <a:r>
                  <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a:t>
                </a:r>
                <a:r>
                  <a:rPr kumimoji="0" lang="en-US" altLang="en-US" sz="2100" b="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 λ</a:t>
                </a:r>
                <a:r>
                  <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a:t>
                </a:r>
              </a:p>
              <a:p>
                <a:pPr algn="just" eaLnBrk="0" fontAlgn="base" hangingPunct="0">
                  <a:spcBef>
                    <a:spcPts val="600"/>
                  </a:spcBef>
                  <a:spcAft>
                    <a:spcPts val="600"/>
                  </a:spcAft>
                  <a:buClrTx/>
                </a:pPr>
                <a14:m>
                  <m:oMathPara xmlns:m="http://schemas.openxmlformats.org/officeDocument/2006/math">
                    <m:oMathParaPr>
                      <m:jc m:val="centerGroup"/>
                    </m:oMathParaPr>
                    <m:oMath xmlns:m="http://schemas.openxmlformats.org/officeDocument/2006/math">
                      <m:r>
                        <m:rPr>
                          <m:sty m:val="p"/>
                        </m:rPr>
                        <a:rPr lang="en-US" sz="2100" i="0" smtClean="0">
                          <a:latin typeface="Cambria Math" panose="02040503050406030204" pitchFamily="18" charset="0"/>
                        </a:rPr>
                        <m:t>d</m:t>
                      </m:r>
                      <m:r>
                        <a:rPr lang="en-US" sz="2100" i="0">
                          <a:latin typeface="Cambria Math" panose="02040503050406030204" pitchFamily="18" charset="0"/>
                        </a:rPr>
                        <m:t>=</m:t>
                      </m:r>
                      <m:f>
                        <m:fPr>
                          <m:ctrlPr>
                            <a:rPr lang="en-US" sz="2100" i="1">
                              <a:latin typeface="Cambria Math" panose="02040503050406030204" pitchFamily="18" charset="0"/>
                            </a:rPr>
                          </m:ctrlPr>
                        </m:fPr>
                        <m:num>
                          <m:r>
                            <m:rPr>
                              <m:sty m:val="p"/>
                            </m:rPr>
                            <a:rPr lang="en-US" sz="2100" i="0">
                              <a:latin typeface="Cambria Math" panose="02040503050406030204" pitchFamily="18" charset="0"/>
                            </a:rPr>
                            <m:t>λ</m:t>
                          </m:r>
                        </m:num>
                        <m:den>
                          <m:r>
                            <a:rPr lang="en-US" sz="2100" b="0" i="0" smtClean="0">
                              <a:latin typeface="Cambria Math" panose="02040503050406030204" pitchFamily="18" charset="0"/>
                            </a:rPr>
                            <m:t>2</m:t>
                          </m:r>
                        </m:den>
                      </m:f>
                      <m:r>
                        <a:rPr lang="en-US" sz="2100" i="0">
                          <a:latin typeface="Cambria Math" panose="02040503050406030204" pitchFamily="18" charset="0"/>
                        </a:rPr>
                        <m:t>=</m:t>
                      </m:r>
                      <m:f>
                        <m:fPr>
                          <m:ctrlPr>
                            <a:rPr lang="en-US" sz="2100" i="1">
                              <a:latin typeface="Cambria Math" panose="02040503050406030204" pitchFamily="18" charset="0"/>
                            </a:rPr>
                          </m:ctrlPr>
                        </m:fPr>
                        <m:num>
                          <m:r>
                            <a:rPr lang="en-US" sz="2100" i="0">
                              <a:latin typeface="Cambria Math" panose="02040503050406030204" pitchFamily="18" charset="0"/>
                            </a:rPr>
                            <m:t>0,</m:t>
                          </m:r>
                          <m:r>
                            <a:rPr lang="en-US" sz="2100" b="0" i="0" smtClean="0">
                              <a:latin typeface="Cambria Math" panose="02040503050406030204" pitchFamily="18" charset="0"/>
                            </a:rPr>
                            <m:t>005</m:t>
                          </m:r>
                        </m:num>
                        <m:den>
                          <m:r>
                            <a:rPr lang="en-US" sz="2100" i="0">
                              <a:latin typeface="Cambria Math" panose="02040503050406030204" pitchFamily="18" charset="0"/>
                            </a:rPr>
                            <m:t>2</m:t>
                          </m:r>
                        </m:den>
                      </m:f>
                      <m:r>
                        <a:rPr lang="en-US" sz="2100" i="0">
                          <a:latin typeface="Cambria Math" panose="02040503050406030204" pitchFamily="18" charset="0"/>
                        </a:rPr>
                        <m:t>=0,0025 </m:t>
                      </m:r>
                      <m:r>
                        <m:rPr>
                          <m:sty m:val="p"/>
                        </m:rPr>
                        <a:rPr lang="en-US" sz="2100" i="0">
                          <a:latin typeface="Cambria Math" panose="02040503050406030204" pitchFamily="18" charset="0"/>
                        </a:rPr>
                        <m:t>m</m:t>
                      </m:r>
                    </m:oMath>
                  </m:oMathPara>
                </a14:m>
                <a:endPar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ts val="600"/>
                  </a:spcBef>
                  <a:spcAft>
                    <a:spcPts val="600"/>
                  </a:spcAft>
                  <a:buClrTx/>
                  <a:buSzTx/>
                  <a:buFontTx/>
                  <a:buNone/>
                  <a:tabLst/>
                </a:pPr>
                <a:endParaRPr lang="en-US" altLang="en-US" sz="2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ts val="600"/>
                  </a:spcBef>
                  <a:spcAft>
                    <a:spcPts val="600"/>
                  </a:spcAft>
                  <a:buClrTx/>
                  <a:buSzTx/>
                  <a:buFontTx/>
                  <a:buNone/>
                  <a:tabLst/>
                </a:pPr>
                <a:endParaRPr kumimoji="0" lang="en-US" altLang="en-US" sz="2100" b="0" u="none" strike="noStrike" cap="none" normalizeH="0" baseline="-3000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 name="Rectangle 1" descr="n14 zalo Nguyen Doan Thao Trang">
                <a:extLst>
                  <a:ext uri="{FF2B5EF4-FFF2-40B4-BE49-F238E27FC236}">
                    <a16:creationId xmlns:a16="http://schemas.microsoft.com/office/drawing/2014/main" id="{A4D7E4B0-9525-AABF-EEF0-8374AF505FCD}"/>
                  </a:ext>
                </a:extLst>
              </p:cNvPr>
              <p:cNvSpPr>
                <a:spLocks noRot="1" noChangeAspect="1" noMove="1" noResize="1" noEditPoints="1" noAdjustHandles="1" noChangeArrowheads="1" noChangeShapeType="1" noTextEdit="1"/>
              </p:cNvSpPr>
              <p:nvPr/>
            </p:nvSpPr>
            <p:spPr bwMode="auto">
              <a:xfrm>
                <a:off x="3751739" y="1480351"/>
                <a:ext cx="4587239" cy="3863750"/>
              </a:xfrm>
              <a:prstGeom prst="rect">
                <a:avLst/>
              </a:prstGeom>
              <a:blipFill>
                <a:blip r:embed="rId5"/>
                <a:stretch>
                  <a:fillRect l="-1594" r="-2922"/>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37427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additive="base">
                                        <p:cTn id="4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 calcmode="lin" valueType="num">
                                      <p:cBhvr additive="base">
                                        <p:cTn id="4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2" end="2"/>
                                            </p:txEl>
                                          </p:spTgt>
                                        </p:tgtEl>
                                        <p:attrNameLst>
                                          <p:attrName>style.visibility</p:attrName>
                                        </p:attrNameLst>
                                      </p:cBhvr>
                                      <p:to>
                                        <p:strVal val="visible"/>
                                      </p:to>
                                    </p:set>
                                    <p:anim calcmode="lin" valueType="num">
                                      <p:cBhvr additive="base">
                                        <p:cTn id="5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descr="n14 zalo Nguyen Doan Thao Trang">
            <a:extLst>
              <a:ext uri="{FF2B5EF4-FFF2-40B4-BE49-F238E27FC236}">
                <a16:creationId xmlns:a16="http://schemas.microsoft.com/office/drawing/2014/main" xmlns="" id="{67D5E98D-5247-1736-5DC9-8D8EE6A158AB}"/>
              </a:ext>
            </a:extLst>
          </p:cNvPr>
          <p:cNvSpPr/>
          <p:nvPr/>
        </p:nvSpPr>
        <p:spPr>
          <a:xfrm>
            <a:off x="620487" y="1452598"/>
            <a:ext cx="2514600" cy="1766690"/>
          </a:xfrm>
          <a:prstGeom prst="roundRect">
            <a:avLst/>
          </a:prstGeom>
          <a:solidFill>
            <a:schemeClr val="tx2">
              <a:lumMod val="20000"/>
              <a:lumOff val="80000"/>
            </a:schemeClr>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65360" y="380981"/>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3</a:t>
            </a:r>
            <a:endParaRPr lang="vi-VN" sz="2400" b="1" dirty="0"/>
          </a:p>
        </p:txBody>
      </p:sp>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3607668" y="1452598"/>
            <a:ext cx="4802494" cy="3094909"/>
          </a:xfrm>
          <a:prstGeom prst="roundRect">
            <a:avLst/>
          </a:prstGeom>
          <a:solidFill>
            <a:srgbClr val="FFFFCC"/>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2" descr="n14 zalo Nguyen Doan Thao Trang">
            <a:extLst>
              <a:ext uri="{FF2B5EF4-FFF2-40B4-BE49-F238E27FC236}">
                <a16:creationId xmlns:a16="http://schemas.microsoft.com/office/drawing/2014/main" xmlns="" id="{5EB641EB-F36D-762E-5F22-71D10500AFA7}"/>
              </a:ext>
            </a:extLst>
          </p:cNvPr>
          <p:cNvSpPr>
            <a:spLocks noChangeArrowheads="1"/>
          </p:cNvSpPr>
          <p:nvPr/>
        </p:nvSpPr>
        <p:spPr bwMode="auto">
          <a:xfrm>
            <a:off x="708400" y="1741960"/>
            <a:ext cx="23695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 = 0,2 mm</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 = 1,2m</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0,36 mm </a:t>
            </a:r>
          </a:p>
          <a:p>
            <a:pPr marR="0" lvl="0" algn="just"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Tính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λ, f</a:t>
            </a:r>
            <a:endParaRPr kumimoji="0" lang="en-US" altLang="en-US"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descr="n14 zalo Nguyen Doan Thao Trang">
            <a:extLst>
              <a:ext uri="{FF2B5EF4-FFF2-40B4-BE49-F238E27FC236}">
                <a16:creationId xmlns:a16="http://schemas.microsoft.com/office/drawing/2014/main" xmlns="" id="{B3B87509-AAB5-785E-71E2-7BD328B881B6}"/>
              </a:ext>
            </a:extLst>
          </p:cNvPr>
          <p:cNvSpPr txBox="1"/>
          <p:nvPr/>
        </p:nvSpPr>
        <p:spPr>
          <a:xfrm>
            <a:off x="806371" y="1018686"/>
            <a:ext cx="1812471"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Câu</a:t>
            </a:r>
            <a:r>
              <a:rPr kumimoji="0" lang="en-US" altLang="en-US" sz="24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lang="en-US" altLang="en-US" sz="2400" b="1" baseline="0" dirty="0">
                <a:solidFill>
                  <a:srgbClr val="333333"/>
                </a:solidFill>
                <a:latin typeface="Open Sans" panose="020B0606030504020204" pitchFamily="34" charset="0"/>
                <a:ea typeface="Open Sans" panose="020B0606030504020204" pitchFamily="34" charset="0"/>
                <a:cs typeface="Open Sans" panose="020B0606030504020204" pitchFamily="34" charset="0"/>
              </a:rPr>
              <a:t>2</a:t>
            </a:r>
            <a:endParaRPr kumimoji="0" lang="en-US" altLang="en-US" sz="2400" b="1" i="0" u="none" strike="noStrike" cap="none" normalizeH="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Rectangle 1" descr="n14 zalo Nguyen Doan Thao Trang">
                <a:extLst>
                  <a:ext uri="{FF2B5EF4-FFF2-40B4-BE49-F238E27FC236}">
                    <a16:creationId xmlns:a16="http://schemas.microsoft.com/office/drawing/2014/main" xmlns="" id="{07471D69-EC6B-7780-6F7D-180C05414386}"/>
                  </a:ext>
                </a:extLst>
              </p:cNvPr>
              <p:cNvSpPr>
                <a:spLocks noChangeArrowheads="1"/>
              </p:cNvSpPr>
              <p:nvPr/>
            </p:nvSpPr>
            <p:spPr bwMode="auto">
              <a:xfrm>
                <a:off x="3890135" y="1781811"/>
                <a:ext cx="4405056" cy="232095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ts val="600"/>
                  </a:spcBef>
                  <a:spcAft>
                    <a:spcPts val="600"/>
                  </a:spcAft>
                  <a:buClrTx/>
                </a:pPr>
                <a:r>
                  <a:rPr lang="vi-VN" altLang="en-US"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Bước sóng là:</a:t>
                </a:r>
                <a:endParaRPr lang="en-US" altLang="en-US" sz="20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lvl="0" algn="just" eaLnBrk="0" fontAlgn="base" hangingPunct="0">
                  <a:spcBef>
                    <a:spcPts val="600"/>
                  </a:spcBef>
                  <a:spcAft>
                    <a:spcPts val="600"/>
                  </a:spcAft>
                  <a:buClrTx/>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λ</m:t>
                      </m:r>
                      <m:r>
                        <a:rPr lang="en-US" sz="2000">
                          <a:latin typeface="Cambria Math" panose="02040503050406030204" pitchFamily="18" charset="0"/>
                        </a:rPr>
                        <m:t>=</m:t>
                      </m:r>
                      <m:f>
                        <m:fPr>
                          <m:ctrlPr>
                            <a:rPr lang="en-US" sz="2000" i="1">
                              <a:latin typeface="Cambria Math" panose="02040503050406030204" pitchFamily="18" charset="0"/>
                            </a:rPr>
                          </m:ctrlPr>
                        </m:fPr>
                        <m:num>
                          <m:r>
                            <m:rPr>
                              <m:sty m:val="p"/>
                            </m:rPr>
                            <a:rPr lang="en-US" sz="2000">
                              <a:latin typeface="Cambria Math" panose="02040503050406030204" pitchFamily="18" charset="0"/>
                            </a:rPr>
                            <m:t>ai</m:t>
                          </m:r>
                        </m:num>
                        <m:den>
                          <m:r>
                            <m:rPr>
                              <m:sty m:val="p"/>
                            </m:rPr>
                            <a:rPr lang="en-US" sz="2000">
                              <a:latin typeface="Cambria Math" panose="02040503050406030204" pitchFamily="18" charset="0"/>
                            </a:rPr>
                            <m:t>D</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a:latin typeface="Cambria Math" panose="02040503050406030204" pitchFamily="18" charset="0"/>
                            </a:rPr>
                            <m:t>0</m:t>
                          </m:r>
                          <m:r>
                            <a:rPr lang="en-US" sz="2000">
                              <a:latin typeface="Cambria Math" panose="02040503050406030204" pitchFamily="18" charset="0"/>
                            </a:rPr>
                            <m:t>,</m:t>
                          </m:r>
                          <m:r>
                            <a:rPr lang="en-US" sz="2000">
                              <a:latin typeface="Cambria Math" panose="02040503050406030204" pitchFamily="18" charset="0"/>
                            </a:rPr>
                            <m:t>2</m:t>
                          </m:r>
                          <m:r>
                            <a:rPr lang="en-US" sz="2000">
                              <a:latin typeface="Cambria Math" panose="02040503050406030204" pitchFamily="18" charset="0"/>
                            </a:rPr>
                            <m:t>.</m:t>
                          </m:r>
                          <m:r>
                            <a:rPr lang="en-US" sz="2000">
                              <a:latin typeface="Cambria Math" panose="02040503050406030204" pitchFamily="18" charset="0"/>
                            </a:rPr>
                            <m:t>0</m:t>
                          </m:r>
                          <m:r>
                            <a:rPr lang="en-US" sz="2000">
                              <a:latin typeface="Cambria Math" panose="02040503050406030204" pitchFamily="18" charset="0"/>
                            </a:rPr>
                            <m:t>,</m:t>
                          </m:r>
                          <m:r>
                            <a:rPr lang="en-US" sz="2000">
                              <a:latin typeface="Cambria Math" panose="02040503050406030204" pitchFamily="18" charset="0"/>
                            </a:rPr>
                            <m:t>36</m:t>
                          </m:r>
                        </m:num>
                        <m:den>
                          <m:r>
                            <a:rPr lang="en-US" sz="2000">
                              <a:latin typeface="Cambria Math" panose="02040503050406030204" pitchFamily="18" charset="0"/>
                            </a:rPr>
                            <m:t>1</m:t>
                          </m:r>
                          <m:r>
                            <a:rPr lang="en-US" sz="2000">
                              <a:latin typeface="Cambria Math" panose="02040503050406030204" pitchFamily="18" charset="0"/>
                            </a:rPr>
                            <m:t>,</m:t>
                          </m:r>
                          <m:r>
                            <a:rPr lang="en-US" sz="2000">
                              <a:latin typeface="Cambria Math" panose="02040503050406030204" pitchFamily="18" charset="0"/>
                            </a:rPr>
                            <m:t>2</m:t>
                          </m:r>
                        </m:den>
                      </m:f>
                      <m:r>
                        <a:rPr lang="en-US" sz="2000">
                          <a:latin typeface="Cambria Math" panose="02040503050406030204" pitchFamily="18" charset="0"/>
                        </a:rPr>
                        <m:t>=</m:t>
                      </m:r>
                      <m:r>
                        <a:rPr lang="en-US" sz="2000">
                          <a:latin typeface="Cambria Math" panose="02040503050406030204" pitchFamily="18" charset="0"/>
                        </a:rPr>
                        <m:t>0</m:t>
                      </m:r>
                      <m:r>
                        <a:rPr lang="en-US" sz="2000">
                          <a:latin typeface="Cambria Math" panose="02040503050406030204" pitchFamily="18" charset="0"/>
                        </a:rPr>
                        <m:t>,</m:t>
                      </m:r>
                      <m:r>
                        <a:rPr lang="en-US" sz="2000">
                          <a:latin typeface="Cambria Math" panose="02040503050406030204" pitchFamily="18" charset="0"/>
                        </a:rPr>
                        <m:t>06</m:t>
                      </m:r>
                      <m:r>
                        <a:rPr lang="en-US" sz="2000">
                          <a:latin typeface="Cambria Math" panose="02040503050406030204" pitchFamily="18" charset="0"/>
                        </a:rPr>
                        <m:t> </m:t>
                      </m:r>
                      <m:r>
                        <m:rPr>
                          <m:sty m:val="p"/>
                        </m:rPr>
                        <a:rPr lang="en-US" sz="2000">
                          <a:latin typeface="Cambria Math" panose="02040503050406030204" pitchFamily="18" charset="0"/>
                        </a:rPr>
                        <m:t>μm</m:t>
                      </m:r>
                    </m:oMath>
                  </m:oMathPara>
                </a14:m>
                <a:endPar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lvl="0" algn="just" eaLnBrk="0" fontAlgn="base" hangingPunct="0">
                  <a:spcBef>
                    <a:spcPts val="600"/>
                  </a:spcBef>
                  <a:spcAft>
                    <a:spcPts val="600"/>
                  </a:spcAft>
                  <a:buClrTx/>
                </a:pPr>
                <a:r>
                  <a:rPr lang="en-US" sz="2000" dirty="0" err="1">
                    <a:latin typeface="Open Sans" panose="020B0606030504020204" pitchFamily="34" charset="0"/>
                    <a:ea typeface="Open Sans" panose="020B0606030504020204" pitchFamily="34" charset="0"/>
                    <a:cs typeface="Open Sans" panose="020B0606030504020204" pitchFamily="34" charset="0"/>
                  </a:rPr>
                  <a:t>Tần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số</a:t>
                </a:r>
                <a:r>
                  <a:rPr lang="en-US" sz="2000" dirty="0">
                    <a:latin typeface="Open Sans" panose="020B0606030504020204" pitchFamily="34" charset="0"/>
                    <a:ea typeface="Open Sans" panose="020B0606030504020204" pitchFamily="34" charset="0"/>
                    <a:cs typeface="Open Sans" panose="020B0606030504020204" pitchFamily="34" charset="0"/>
                  </a:rPr>
                  <a:t> f </a:t>
                </a:r>
                <a:r>
                  <a:rPr lang="en-US" sz="2000" dirty="0" err="1">
                    <a:latin typeface="Open Sans" panose="020B0606030504020204" pitchFamily="34" charset="0"/>
                    <a:ea typeface="Open Sans" panose="020B0606030504020204" pitchFamily="34" charset="0"/>
                    <a:cs typeface="Open Sans" panose="020B0606030504020204" pitchFamily="34" charset="0"/>
                  </a:rPr>
                  <a:t>của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bức</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xạ</a:t>
                </a:r>
                <a:r>
                  <a:rPr lang="en-US" sz="2000" dirty="0">
                    <a:effectLst/>
                    <a:latin typeface="Open Sans" panose="020B0606030504020204" pitchFamily="34" charset="0"/>
                    <a:ea typeface="Open Sans" panose="020B0606030504020204" pitchFamily="34" charset="0"/>
                    <a:cs typeface="Open Sans" panose="020B0606030504020204" pitchFamily="34" charset="0"/>
                  </a:rPr>
                  <a:t>:</a:t>
                </a:r>
              </a:p>
              <a:p>
                <a:pPr lvl="0" algn="just" eaLnBrk="0" fontAlgn="base" hangingPunct="0">
                  <a:spcBef>
                    <a:spcPts val="600"/>
                  </a:spcBef>
                  <a:spcAft>
                    <a:spcPts val="600"/>
                  </a:spcAft>
                  <a:buClrTx/>
                </a:pPr>
                <a14:m>
                  <m:oMathPara xmlns:m="http://schemas.openxmlformats.org/officeDocument/2006/math">
                    <m:oMathParaPr>
                      <m:jc m:val="centerGroup"/>
                    </m:oMathParaPr>
                    <m:oMath xmlns:m="http://schemas.openxmlformats.org/officeDocument/2006/math">
                      <m:r>
                        <m:rPr>
                          <m:sty m:val="p"/>
                        </m:rPr>
                        <a:rPr lang="en-US" sz="2000" i="0">
                          <a:latin typeface="Cambria Math" panose="02040503050406030204" pitchFamily="18" charset="0"/>
                        </a:rPr>
                        <m:t>f</m:t>
                      </m:r>
                      <m:r>
                        <a:rPr lang="en-US" sz="2000" i="0">
                          <a:latin typeface="Cambria Math" panose="02040503050406030204" pitchFamily="18" charset="0"/>
                        </a:rPr>
                        <m:t>=</m:t>
                      </m:r>
                      <m:f>
                        <m:fPr>
                          <m:ctrlPr>
                            <a:rPr lang="en-US" sz="2000" i="1">
                              <a:latin typeface="Cambria Math" panose="02040503050406030204" pitchFamily="18" charset="0"/>
                            </a:rPr>
                          </m:ctrlPr>
                        </m:fPr>
                        <m:num>
                          <m:r>
                            <m:rPr>
                              <m:sty m:val="p"/>
                            </m:rPr>
                            <a:rPr lang="en-US" sz="2000" i="0">
                              <a:latin typeface="Cambria Math" panose="02040503050406030204" pitchFamily="18" charset="0"/>
                            </a:rPr>
                            <m:t>c</m:t>
                          </m:r>
                        </m:num>
                        <m:den>
                          <m:r>
                            <m:rPr>
                              <m:sty m:val="p"/>
                            </m:rPr>
                            <a:rPr lang="en-US" sz="2000" i="0">
                              <a:latin typeface="Cambria Math" panose="02040503050406030204" pitchFamily="18" charset="0"/>
                            </a:rPr>
                            <m:t>λ</m:t>
                          </m:r>
                        </m:den>
                      </m:f>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0">
                                  <a:latin typeface="Cambria Math" panose="02040503050406030204" pitchFamily="18" charset="0"/>
                                </a:rPr>
                                <m:t>3</m:t>
                              </m:r>
                              <m:r>
                                <a:rPr lang="en-US" sz="2000" i="0">
                                  <a:latin typeface="Cambria Math" panose="02040503050406030204" pitchFamily="18" charset="0"/>
                                </a:rPr>
                                <m:t>.</m:t>
                              </m:r>
                              <m:r>
                                <a:rPr lang="en-US" sz="2000" i="0">
                                  <a:latin typeface="Cambria Math" panose="02040503050406030204" pitchFamily="18" charset="0"/>
                                </a:rPr>
                                <m:t>10</m:t>
                              </m:r>
                            </m:e>
                            <m:sup>
                              <m:r>
                                <a:rPr lang="en-US" sz="2000" i="0">
                                  <a:latin typeface="Cambria Math" panose="02040503050406030204" pitchFamily="18" charset="0"/>
                                </a:rPr>
                                <m:t>6</m:t>
                              </m:r>
                            </m:sup>
                          </m:sSup>
                        </m:num>
                        <m:den>
                          <m:sSup>
                            <m:sSupPr>
                              <m:ctrlPr>
                                <a:rPr lang="en-US" sz="2000" i="1">
                                  <a:latin typeface="Cambria Math" panose="02040503050406030204" pitchFamily="18" charset="0"/>
                                </a:rPr>
                              </m:ctrlPr>
                            </m:sSupPr>
                            <m:e>
                              <m:r>
                                <a:rPr lang="en-US" sz="2000" i="0">
                                  <a:latin typeface="Cambria Math" panose="02040503050406030204" pitchFamily="18" charset="0"/>
                                </a:rPr>
                                <m:t>6</m:t>
                              </m:r>
                              <m:r>
                                <a:rPr lang="en-US" sz="2000" i="0">
                                  <a:latin typeface="Cambria Math" panose="02040503050406030204" pitchFamily="18" charset="0"/>
                                </a:rPr>
                                <m:t>.</m:t>
                              </m:r>
                              <m:r>
                                <a:rPr lang="en-US" sz="2000" i="0">
                                  <a:latin typeface="Cambria Math" panose="02040503050406030204" pitchFamily="18" charset="0"/>
                                </a:rPr>
                                <m:t>10</m:t>
                              </m:r>
                            </m:e>
                            <m:sup>
                              <m:r>
                                <a:rPr lang="en-US" sz="2000" i="0">
                                  <a:latin typeface="Cambria Math" panose="02040503050406030204" pitchFamily="18" charset="0"/>
                                </a:rPr>
                                <m:t>−</m:t>
                              </m:r>
                              <m:r>
                                <a:rPr lang="en-US" sz="2000" i="0">
                                  <a:latin typeface="Cambria Math" panose="02040503050406030204" pitchFamily="18" charset="0"/>
                                </a:rPr>
                                <m:t>8</m:t>
                              </m:r>
                            </m:sup>
                          </m:sSup>
                        </m:den>
                      </m:f>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0">
                              <a:latin typeface="Cambria Math" panose="02040503050406030204" pitchFamily="18" charset="0"/>
                            </a:rPr>
                            <m:t>5</m:t>
                          </m:r>
                          <m:r>
                            <a:rPr lang="en-US" sz="2000" i="0">
                              <a:latin typeface="Cambria Math" panose="02040503050406030204" pitchFamily="18" charset="0"/>
                            </a:rPr>
                            <m:t>.</m:t>
                          </m:r>
                          <m:r>
                            <a:rPr lang="en-US" sz="2000" i="0">
                              <a:latin typeface="Cambria Math" panose="02040503050406030204" pitchFamily="18" charset="0"/>
                            </a:rPr>
                            <m:t>10</m:t>
                          </m:r>
                        </m:e>
                        <m:sup>
                          <m:r>
                            <a:rPr lang="en-US" sz="2000" i="0">
                              <a:latin typeface="Cambria Math" panose="02040503050406030204" pitchFamily="18" charset="0"/>
                            </a:rPr>
                            <m:t>15</m:t>
                          </m:r>
                        </m:sup>
                      </m:sSup>
                      <m:r>
                        <m:rPr>
                          <m:sty m:val="p"/>
                        </m:rPr>
                        <a:rPr lang="en-US" sz="2000" i="0">
                          <a:latin typeface="Cambria Math" panose="02040503050406030204" pitchFamily="18" charset="0"/>
                        </a:rPr>
                        <m:t>Hz</m:t>
                      </m:r>
                    </m:oMath>
                  </m:oMathPara>
                </a14:m>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1" descr="n14 zalo Nguyen Doan Thao Trang">
                <a:extLst>
                  <a:ext uri="{FF2B5EF4-FFF2-40B4-BE49-F238E27FC236}">
                    <a16:creationId xmlns:a16="http://schemas.microsoft.com/office/drawing/2014/main" id="{07471D69-EC6B-7780-6F7D-180C05414386}"/>
                  </a:ext>
                </a:extLst>
              </p:cNvPr>
              <p:cNvSpPr>
                <a:spLocks noRot="1" noChangeAspect="1" noMove="1" noResize="1" noEditPoints="1" noAdjustHandles="1" noChangeArrowheads="1" noChangeShapeType="1" noTextEdit="1"/>
              </p:cNvSpPr>
              <p:nvPr/>
            </p:nvSpPr>
            <p:spPr bwMode="auto">
              <a:xfrm>
                <a:off x="3890135" y="1781811"/>
                <a:ext cx="4405056" cy="2320956"/>
              </a:xfrm>
              <a:prstGeom prst="rect">
                <a:avLst/>
              </a:prstGeom>
              <a:blipFill>
                <a:blip r:embed="rId2"/>
                <a:stretch>
                  <a:fillRect l="-1383" t="-787"/>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86095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additive="base">
                                        <p:cTn id="2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additive="base">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descr="n14 zalo Nguyen Doan Thao Trang">
            <a:extLst>
              <a:ext uri="{FF2B5EF4-FFF2-40B4-BE49-F238E27FC236}">
                <a16:creationId xmlns:a16="http://schemas.microsoft.com/office/drawing/2014/main" xmlns="" id="{67D5E98D-5247-1736-5DC9-8D8EE6A158AB}"/>
              </a:ext>
            </a:extLst>
          </p:cNvPr>
          <p:cNvSpPr/>
          <p:nvPr/>
        </p:nvSpPr>
        <p:spPr>
          <a:xfrm>
            <a:off x="620487" y="1452598"/>
            <a:ext cx="2514600" cy="1766690"/>
          </a:xfrm>
          <a:prstGeom prst="roundRect">
            <a:avLst/>
          </a:prstGeom>
          <a:solidFill>
            <a:schemeClr val="tx2">
              <a:lumMod val="20000"/>
              <a:lumOff val="80000"/>
            </a:schemeClr>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Google Shape;1050;p76" descr="n14 zalo Nguyen Doan Thao Trang">
            <a:extLst>
              <a:ext uri="{FF2B5EF4-FFF2-40B4-BE49-F238E27FC236}">
                <a16:creationId xmlns:a16="http://schemas.microsoft.com/office/drawing/2014/main" xmlns="" id="{53CC17F5-C85F-645E-FD96-14D5A8AA781A}"/>
              </a:ext>
            </a:extLst>
          </p:cNvPr>
          <p:cNvSpPr txBox="1">
            <a:spLocks/>
          </p:cNvSpPr>
          <p:nvPr/>
        </p:nvSpPr>
        <p:spPr>
          <a:xfrm>
            <a:off x="2265360" y="380981"/>
            <a:ext cx="4876202" cy="61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US" sz="2400" b="1" dirty="0"/>
              <a:t>KẾT QUẢ PHIẾU HỌC TẬP SỐ 3</a:t>
            </a:r>
            <a:endParaRPr lang="vi-VN" sz="2400" b="1" dirty="0"/>
          </a:p>
        </p:txBody>
      </p:sp>
      <p:sp>
        <p:nvSpPr>
          <p:cNvPr id="18" name="Rectangle: Rounded Corners 17" descr="n14 zalo Nguyen Doan Thao Trang">
            <a:extLst>
              <a:ext uri="{FF2B5EF4-FFF2-40B4-BE49-F238E27FC236}">
                <a16:creationId xmlns:a16="http://schemas.microsoft.com/office/drawing/2014/main" xmlns="" id="{2AF1DE19-FAAB-6871-7F4D-1DA8408B92AC}"/>
              </a:ext>
            </a:extLst>
          </p:cNvPr>
          <p:cNvSpPr/>
          <p:nvPr/>
        </p:nvSpPr>
        <p:spPr>
          <a:xfrm>
            <a:off x="3607668" y="1452598"/>
            <a:ext cx="4802494" cy="3094909"/>
          </a:xfrm>
          <a:prstGeom prst="roundRect">
            <a:avLst/>
          </a:prstGeom>
          <a:solidFill>
            <a:srgbClr val="FFFFCC"/>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2" descr="n14 zalo Nguyen Doan Thao Trang">
            <a:extLst>
              <a:ext uri="{FF2B5EF4-FFF2-40B4-BE49-F238E27FC236}">
                <a16:creationId xmlns:a16="http://schemas.microsoft.com/office/drawing/2014/main" xmlns="" id="{5EB641EB-F36D-762E-5F22-71D10500AFA7}"/>
              </a:ext>
            </a:extLst>
          </p:cNvPr>
          <p:cNvSpPr>
            <a:spLocks noChangeArrowheads="1"/>
          </p:cNvSpPr>
          <p:nvPr/>
        </p:nvSpPr>
        <p:spPr bwMode="auto">
          <a:xfrm>
            <a:off x="708400" y="1464962"/>
            <a:ext cx="236953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vi-VN"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 = 0,15 mm</a:t>
            </a:r>
            <a:endParaRPr lang="en-US"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vi-VN"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 = 1,20 m</a:t>
            </a:r>
            <a:endParaRPr lang="en-US"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a:solidFill>
                  <a:srgbClr val="333333"/>
                </a:solidFill>
                <a:latin typeface="Open Sans" panose="020B0606030504020204" pitchFamily="34" charset="0"/>
                <a:ea typeface="Open Sans" panose="020B0606030504020204" pitchFamily="34" charset="0"/>
                <a:cs typeface="Open Sans" panose="020B0606030504020204" pitchFamily="34" charset="0"/>
              </a:rPr>
              <a:t>K</a:t>
            </a:r>
            <a:r>
              <a:rPr lang="vi-VN" sz="18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hoảng cách giữa 12 vân sáng liên tiếp là 52 mm</a:t>
            </a:r>
            <a:endParaRPr lang="en-US" sz="18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Tính</a:t>
            </a:r>
            <a:r>
              <a:rPr kumimoji="0" lang="en-US" altLang="en-US" sz="18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λ =?</a:t>
            </a:r>
            <a:endParaRPr kumimoji="0" lang="en-US" altLang="en-US"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descr="n14 zalo Nguyen Doan Thao Trang">
            <a:extLst>
              <a:ext uri="{FF2B5EF4-FFF2-40B4-BE49-F238E27FC236}">
                <a16:creationId xmlns:a16="http://schemas.microsoft.com/office/drawing/2014/main" xmlns="" id="{B3B87509-AAB5-785E-71E2-7BD328B881B6}"/>
              </a:ext>
            </a:extLst>
          </p:cNvPr>
          <p:cNvSpPr txBox="1"/>
          <p:nvPr/>
        </p:nvSpPr>
        <p:spPr>
          <a:xfrm>
            <a:off x="806371" y="1018686"/>
            <a:ext cx="1812471"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Câu</a:t>
            </a:r>
            <a:r>
              <a:rPr kumimoji="0" lang="en-US" altLang="en-US" sz="24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3</a:t>
            </a:r>
          </a:p>
        </p:txBody>
      </p:sp>
      <mc:AlternateContent xmlns:mc="http://schemas.openxmlformats.org/markup-compatibility/2006" xmlns:a14="http://schemas.microsoft.com/office/drawing/2010/main">
        <mc:Choice Requires="a14">
          <p:sp>
            <p:nvSpPr>
              <p:cNvPr id="5" name="Rectangle 1" descr="n14 zalo Nguyen Doan Thao Trang">
                <a:extLst>
                  <a:ext uri="{FF2B5EF4-FFF2-40B4-BE49-F238E27FC236}">
                    <a16:creationId xmlns:a16="http://schemas.microsoft.com/office/drawing/2014/main" xmlns="" id="{07471D69-EC6B-7780-6F7D-180C05414386}"/>
                  </a:ext>
                </a:extLst>
              </p:cNvPr>
              <p:cNvSpPr>
                <a:spLocks noChangeArrowheads="1"/>
              </p:cNvSpPr>
              <p:nvPr/>
            </p:nvSpPr>
            <p:spPr bwMode="auto">
              <a:xfrm>
                <a:off x="3898299" y="1739466"/>
                <a:ext cx="4405056" cy="273344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Vì</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khoảng</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cách</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giữa</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12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vân</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sáng</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liên</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tiếp</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là</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52 mm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nên</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11i = 52 </a:t>
                </a:r>
                <a:endParaRPr kumimoji="0" lang="en-US" altLang="en-US"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lvl="0" algn="just" eaLnBrk="0" fontAlgn="base" hangingPunct="0">
                  <a:spcBef>
                    <a:spcPts val="600"/>
                  </a:spcBef>
                  <a:spcAft>
                    <a:spcPts val="600"/>
                  </a:spcAft>
                  <a:buClrTx/>
                </a:pP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t>
                </a:r>
                <a:r>
                  <a:rPr kumimoji="0" lang="en-US" altLang="en-US"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m:rPr>
                        <m:sty m:val="p"/>
                      </m:rPr>
                      <a:rPr lang="en-US" sz="2000">
                        <a:latin typeface="Cambria Math" panose="02040503050406030204" pitchFamily="18" charset="0"/>
                      </a:rPr>
                      <m:t>i</m:t>
                    </m:r>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a:latin typeface="Cambria Math" panose="02040503050406030204" pitchFamily="18" charset="0"/>
                          </a:rPr>
                          <m:t>52</m:t>
                        </m:r>
                      </m:num>
                      <m:den>
                        <m:r>
                          <a:rPr lang="en-US" sz="2000">
                            <a:latin typeface="Cambria Math" panose="02040503050406030204" pitchFamily="18" charset="0"/>
                          </a:rPr>
                          <m:t>11</m:t>
                        </m:r>
                      </m:den>
                    </m:f>
                  </m:oMath>
                </a14:m>
                <a:endPar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Bước</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sóng</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là</a:t>
                </a:r>
                <a:r>
                  <a:rPr kumimoji="0" lang="en-US" altLang="en-US" sz="2000" b="0"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t>
                </a:r>
              </a:p>
              <a:p>
                <a:pPr lvl="0" algn="just" eaLnBrk="0" fontAlgn="base" hangingPunct="0">
                  <a:spcBef>
                    <a:spcPts val="600"/>
                  </a:spcBef>
                  <a:spcAft>
                    <a:spcPts val="600"/>
                  </a:spcAft>
                  <a:buClrTx/>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λ</m:t>
                      </m:r>
                      <m:r>
                        <a:rPr lang="en-US" sz="2000">
                          <a:latin typeface="Cambria Math" panose="02040503050406030204" pitchFamily="18" charset="0"/>
                        </a:rPr>
                        <m:t>=</m:t>
                      </m:r>
                      <m:f>
                        <m:fPr>
                          <m:ctrlPr>
                            <a:rPr lang="en-US" sz="2000" i="1">
                              <a:latin typeface="Cambria Math" panose="02040503050406030204" pitchFamily="18" charset="0"/>
                            </a:rPr>
                          </m:ctrlPr>
                        </m:fPr>
                        <m:num>
                          <m:r>
                            <m:rPr>
                              <m:sty m:val="p"/>
                            </m:rPr>
                            <a:rPr lang="en-US" sz="2000">
                              <a:latin typeface="Cambria Math" panose="02040503050406030204" pitchFamily="18" charset="0"/>
                            </a:rPr>
                            <m:t>ai</m:t>
                          </m:r>
                        </m:num>
                        <m:den>
                          <m:r>
                            <m:rPr>
                              <m:sty m:val="p"/>
                            </m:rPr>
                            <a:rPr lang="en-US" sz="2000">
                              <a:latin typeface="Cambria Math" panose="02040503050406030204" pitchFamily="18" charset="0"/>
                            </a:rPr>
                            <m:t>D</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a:latin typeface="Cambria Math" panose="02040503050406030204" pitchFamily="18" charset="0"/>
                            </a:rPr>
                            <m:t>0</m:t>
                          </m:r>
                          <m:r>
                            <a:rPr lang="en-US" sz="2000">
                              <a:latin typeface="Cambria Math" panose="02040503050406030204" pitchFamily="18" charset="0"/>
                            </a:rPr>
                            <m:t>,</m:t>
                          </m:r>
                          <m:r>
                            <a:rPr lang="en-US" sz="2000">
                              <a:latin typeface="Cambria Math" panose="02040503050406030204" pitchFamily="18" charset="0"/>
                            </a:rPr>
                            <m:t>15</m:t>
                          </m:r>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a:latin typeface="Cambria Math" panose="02040503050406030204" pitchFamily="18" charset="0"/>
                                </a:rPr>
                                <m:t>52</m:t>
                              </m:r>
                            </m:num>
                            <m:den>
                              <m:r>
                                <a:rPr lang="en-US" sz="2000">
                                  <a:latin typeface="Cambria Math" panose="02040503050406030204" pitchFamily="18" charset="0"/>
                                </a:rPr>
                                <m:t>11</m:t>
                              </m:r>
                            </m:den>
                          </m:f>
                        </m:num>
                        <m:den>
                          <m:r>
                            <a:rPr lang="en-US" sz="2000">
                              <a:latin typeface="Cambria Math" panose="02040503050406030204" pitchFamily="18" charset="0"/>
                            </a:rPr>
                            <m:t>1</m:t>
                          </m:r>
                          <m:r>
                            <a:rPr lang="en-US" sz="2000">
                              <a:latin typeface="Cambria Math" panose="02040503050406030204" pitchFamily="18" charset="0"/>
                            </a:rPr>
                            <m:t>,</m:t>
                          </m:r>
                          <m:r>
                            <a:rPr lang="en-US" sz="2000">
                              <a:latin typeface="Cambria Math" panose="02040503050406030204" pitchFamily="18" charset="0"/>
                            </a:rPr>
                            <m:t>2</m:t>
                          </m:r>
                        </m:den>
                      </m:f>
                      <m:r>
                        <a:rPr lang="en-US" sz="2000">
                          <a:latin typeface="Cambria Math" panose="02040503050406030204" pitchFamily="18" charset="0"/>
                        </a:rPr>
                        <m:t>≈</m:t>
                      </m:r>
                      <m:r>
                        <a:rPr lang="en-US" sz="2000">
                          <a:latin typeface="Cambria Math" panose="02040503050406030204" pitchFamily="18" charset="0"/>
                        </a:rPr>
                        <m:t>0</m:t>
                      </m:r>
                      <m:r>
                        <a:rPr lang="en-US" sz="2000">
                          <a:latin typeface="Cambria Math" panose="02040503050406030204" pitchFamily="18" charset="0"/>
                        </a:rPr>
                        <m:t>,</m:t>
                      </m:r>
                      <m:r>
                        <a:rPr lang="en-US" sz="2000">
                          <a:latin typeface="Cambria Math" panose="02040503050406030204" pitchFamily="18" charset="0"/>
                        </a:rPr>
                        <m:t>6</m:t>
                      </m:r>
                      <m:r>
                        <a:rPr lang="en-US" sz="2000">
                          <a:latin typeface="Cambria Math" panose="02040503050406030204" pitchFamily="18" charset="0"/>
                        </a:rPr>
                        <m:t> </m:t>
                      </m:r>
                      <m:r>
                        <m:rPr>
                          <m:sty m:val="p"/>
                        </m:rPr>
                        <a:rPr lang="en-US" sz="2000">
                          <a:latin typeface="Cambria Math" panose="02040503050406030204" pitchFamily="18" charset="0"/>
                        </a:rPr>
                        <m:t>μm</m:t>
                      </m:r>
                    </m:oMath>
                  </m:oMathPara>
                </a14:m>
                <a:endParaRPr kumimoji="0" lang="en-US" altLang="en-US"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1" descr="n14 zalo Nguyen Doan Thao Trang">
                <a:extLst>
                  <a:ext uri="{FF2B5EF4-FFF2-40B4-BE49-F238E27FC236}">
                    <a16:creationId xmlns:a16="http://schemas.microsoft.com/office/drawing/2014/main" id="{07471D69-EC6B-7780-6F7D-180C05414386}"/>
                  </a:ext>
                </a:extLst>
              </p:cNvPr>
              <p:cNvSpPr>
                <a:spLocks noRot="1" noChangeAspect="1" noMove="1" noResize="1" noEditPoints="1" noAdjustHandles="1" noChangeArrowheads="1" noChangeShapeType="1" noTextEdit="1"/>
              </p:cNvSpPr>
              <p:nvPr/>
            </p:nvSpPr>
            <p:spPr bwMode="auto">
              <a:xfrm>
                <a:off x="3898299" y="1739466"/>
                <a:ext cx="4405056" cy="2733441"/>
              </a:xfrm>
              <a:prstGeom prst="rect">
                <a:avLst/>
              </a:prstGeom>
              <a:blipFill>
                <a:blip r:embed="rId2"/>
                <a:stretch>
                  <a:fillRect l="-1383" t="-668" r="-1383"/>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23841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 calcmode="lin" valueType="num">
                                      <p:cBhvr additive="base">
                                        <p:cTn id="3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additive="base">
                                        <p:cTn id="3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additive="base">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114" descr="n14 zalo Nguyen Doan Thao Trang"/>
          <p:cNvSpPr txBox="1">
            <a:spLocks noGrp="1"/>
          </p:cNvSpPr>
          <p:nvPr>
            <p:ph type="title"/>
          </p:nvPr>
        </p:nvSpPr>
        <p:spPr>
          <a:xfrm flipH="1">
            <a:off x="959002" y="2019725"/>
            <a:ext cx="3931200" cy="65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dirty="0"/>
              <a:t>LUYỆN TẬP</a:t>
            </a:r>
            <a:endParaRPr sz="5000" dirty="0"/>
          </a:p>
        </p:txBody>
      </p:sp>
      <p:grpSp>
        <p:nvGrpSpPr>
          <p:cNvPr id="1723" name="Google Shape;1723;p114" descr="n14 zalo Nguyen Doan Thao Trang"/>
          <p:cNvGrpSpPr/>
          <p:nvPr/>
        </p:nvGrpSpPr>
        <p:grpSpPr>
          <a:xfrm flipH="1">
            <a:off x="4993112" y="853514"/>
            <a:ext cx="3711172" cy="3117426"/>
            <a:chOff x="649150" y="238125"/>
            <a:chExt cx="6249546" cy="5201775"/>
          </a:xfrm>
        </p:grpSpPr>
        <p:sp>
          <p:nvSpPr>
            <p:cNvPr id="1724" name="Google Shape;1724;p114"/>
            <p:cNvSpPr/>
            <p:nvPr/>
          </p:nvSpPr>
          <p:spPr>
            <a:xfrm>
              <a:off x="2850275" y="4488975"/>
              <a:ext cx="1849000" cy="810050"/>
            </a:xfrm>
            <a:custGeom>
              <a:avLst/>
              <a:gdLst/>
              <a:ahLst/>
              <a:cxnLst/>
              <a:rect l="l" t="t" r="r" b="b"/>
              <a:pathLst>
                <a:path w="73960" h="32402" extrusionOk="0">
                  <a:moveTo>
                    <a:pt x="7960" y="1"/>
                  </a:moveTo>
                  <a:cubicBezTo>
                    <a:pt x="5284" y="10848"/>
                    <a:pt x="2607" y="21625"/>
                    <a:pt x="1" y="32402"/>
                  </a:cubicBezTo>
                  <a:lnTo>
                    <a:pt x="73960" y="32402"/>
                  </a:lnTo>
                  <a:lnTo>
                    <a:pt x="660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4"/>
            <p:cNvSpPr/>
            <p:nvPr/>
          </p:nvSpPr>
          <p:spPr>
            <a:xfrm>
              <a:off x="2638975" y="5284925"/>
              <a:ext cx="2269850" cy="154975"/>
            </a:xfrm>
            <a:custGeom>
              <a:avLst/>
              <a:gdLst/>
              <a:ahLst/>
              <a:cxnLst/>
              <a:rect l="l" t="t" r="r" b="b"/>
              <a:pathLst>
                <a:path w="90794" h="6199" extrusionOk="0">
                  <a:moveTo>
                    <a:pt x="3875" y="0"/>
                  </a:moveTo>
                  <a:cubicBezTo>
                    <a:pt x="1761" y="0"/>
                    <a:pt x="1" y="2043"/>
                    <a:pt x="1" y="4508"/>
                  </a:cubicBezTo>
                  <a:lnTo>
                    <a:pt x="1" y="6199"/>
                  </a:lnTo>
                  <a:lnTo>
                    <a:pt x="90794" y="6199"/>
                  </a:lnTo>
                  <a:lnTo>
                    <a:pt x="90794" y="4508"/>
                  </a:lnTo>
                  <a:cubicBezTo>
                    <a:pt x="90794" y="2043"/>
                    <a:pt x="89103" y="0"/>
                    <a:pt x="869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4"/>
            <p:cNvSpPr/>
            <p:nvPr/>
          </p:nvSpPr>
          <p:spPr>
            <a:xfrm>
              <a:off x="649171" y="3870411"/>
              <a:ext cx="6249525" cy="905641"/>
            </a:xfrm>
            <a:custGeom>
              <a:avLst/>
              <a:gdLst/>
              <a:ahLst/>
              <a:cxnLst/>
              <a:rect l="l" t="t" r="r" b="b"/>
              <a:pathLst>
                <a:path w="249981" h="24091" extrusionOk="0">
                  <a:moveTo>
                    <a:pt x="0" y="1"/>
                  </a:moveTo>
                  <a:lnTo>
                    <a:pt x="0" y="17892"/>
                  </a:lnTo>
                  <a:cubicBezTo>
                    <a:pt x="0" y="21343"/>
                    <a:pt x="2817" y="24090"/>
                    <a:pt x="6198" y="24090"/>
                  </a:cubicBezTo>
                  <a:lnTo>
                    <a:pt x="243782" y="24090"/>
                  </a:lnTo>
                  <a:cubicBezTo>
                    <a:pt x="247233" y="24090"/>
                    <a:pt x="249980" y="21343"/>
                    <a:pt x="249980" y="17892"/>
                  </a:cubicBezTo>
                  <a:lnTo>
                    <a:pt x="2499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14"/>
            <p:cNvSpPr/>
            <p:nvPr/>
          </p:nvSpPr>
          <p:spPr>
            <a:xfrm>
              <a:off x="649150" y="238125"/>
              <a:ext cx="6249525" cy="3935675"/>
            </a:xfrm>
            <a:custGeom>
              <a:avLst/>
              <a:gdLst/>
              <a:ahLst/>
              <a:cxnLst/>
              <a:rect l="l" t="t" r="r" b="b"/>
              <a:pathLst>
                <a:path w="249981" h="157427" extrusionOk="0">
                  <a:moveTo>
                    <a:pt x="6198" y="0"/>
                  </a:moveTo>
                  <a:cubicBezTo>
                    <a:pt x="2817" y="0"/>
                    <a:pt x="0" y="2817"/>
                    <a:pt x="0" y="6198"/>
                  </a:cubicBezTo>
                  <a:lnTo>
                    <a:pt x="0" y="157427"/>
                  </a:lnTo>
                  <a:lnTo>
                    <a:pt x="249980" y="157427"/>
                  </a:lnTo>
                  <a:lnTo>
                    <a:pt x="249980" y="6198"/>
                  </a:lnTo>
                  <a:cubicBezTo>
                    <a:pt x="249980" y="2817"/>
                    <a:pt x="247233" y="0"/>
                    <a:pt x="243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4"/>
            <p:cNvSpPr/>
            <p:nvPr/>
          </p:nvSpPr>
          <p:spPr>
            <a:xfrm>
              <a:off x="904475" y="481125"/>
              <a:ext cx="5738850" cy="3435575"/>
            </a:xfrm>
            <a:custGeom>
              <a:avLst/>
              <a:gdLst/>
              <a:ahLst/>
              <a:cxnLst/>
              <a:rect l="l" t="t" r="r" b="b"/>
              <a:pathLst>
                <a:path w="229554" h="137423" extrusionOk="0">
                  <a:moveTo>
                    <a:pt x="0" y="0"/>
                  </a:moveTo>
                  <a:lnTo>
                    <a:pt x="0" y="137423"/>
                  </a:lnTo>
                  <a:lnTo>
                    <a:pt x="229554" y="137423"/>
                  </a:lnTo>
                  <a:lnTo>
                    <a:pt x="2295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n14 zalo Nguyen Doan Thao Trang">
            <a:extLst>
              <a:ext uri="{FF2B5EF4-FFF2-40B4-BE49-F238E27FC236}">
                <a16:creationId xmlns:a16="http://schemas.microsoft.com/office/drawing/2014/main" xmlns="" id="{CEC9E49A-68B3-3E58-65CC-BFD7DC9F5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842" y="933775"/>
            <a:ext cx="3466314" cy="2550702"/>
          </a:xfrm>
          <a:prstGeom prst="roundRect">
            <a:avLst>
              <a:gd name="adj" fmla="val 6745"/>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21"/>
                                        </p:tgtEl>
                                        <p:attrNameLst>
                                          <p:attrName>style.visibility</p:attrName>
                                        </p:attrNameLst>
                                      </p:cBhvr>
                                      <p:to>
                                        <p:strVal val="visible"/>
                                      </p:to>
                                    </p:set>
                                    <p:anim calcmode="lin" valueType="num">
                                      <p:cBhvr additive="base">
                                        <p:cTn id="7" dur="1000"/>
                                        <p:tgtEl>
                                          <p:spTgt spid="17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descr="n14 zalo Nguyen Doan Thao Trang"/>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9" name="TextBox 28" descr="n14 zalo Nguyen Doan Thao Trang"/>
          <p:cNvSpPr txBox="1"/>
          <p:nvPr/>
        </p:nvSpPr>
        <p:spPr>
          <a:xfrm>
            <a:off x="1365356" y="395369"/>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1</a:t>
            </a:r>
          </a:p>
        </p:txBody>
      </p:sp>
      <p:sp>
        <p:nvSpPr>
          <p:cNvPr id="48" name="Isosceles Triangle 47" descr="n14 zalo Nguyen Doan Thao Trang"/>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51" name="5-Point Star 50" descr="n14 zalo Nguyen Doan Thao Trang">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52" name="TextBox 51" descr="n14 zalo Nguyen Doan Thao Trang"/>
          <p:cNvSpPr txBox="1"/>
          <p:nvPr/>
        </p:nvSpPr>
        <p:spPr>
          <a:xfrm>
            <a:off x="2649997" y="1039725"/>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2</a:t>
            </a:r>
          </a:p>
        </p:txBody>
      </p:sp>
      <p:sp>
        <p:nvSpPr>
          <p:cNvPr id="53" name="5-Point Star 52" descr="n14 zalo Nguyen Doan Thao Trang">
            <a:hlinkClick r:id="rId3" action="ppaction://hlinksldjump"/>
          </p:cNvPr>
          <p:cNvSpPr/>
          <p:nvPr/>
        </p:nvSpPr>
        <p:spPr>
          <a:xfrm>
            <a:off x="2475216" y="1365432"/>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54" name="TextBox 53" descr="n14 zalo Nguyen Doan Thao Trang"/>
          <p:cNvSpPr txBox="1"/>
          <p:nvPr/>
        </p:nvSpPr>
        <p:spPr>
          <a:xfrm>
            <a:off x="4759564" y="391839"/>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5</a:t>
            </a:r>
          </a:p>
        </p:txBody>
      </p:sp>
      <p:sp>
        <p:nvSpPr>
          <p:cNvPr id="55" name="5-Point Star 54" descr="n14 zalo Nguyen Doan Thao Trang">
            <a:hlinkClick r:id="rId4" action="ppaction://hlinksldjump"/>
          </p:cNvPr>
          <p:cNvSpPr/>
          <p:nvPr/>
        </p:nvSpPr>
        <p:spPr>
          <a:xfrm>
            <a:off x="4584783" y="71754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56" name="TextBox 55" descr="n14 zalo Nguyen Doan Thao Trang"/>
          <p:cNvSpPr txBox="1"/>
          <p:nvPr/>
        </p:nvSpPr>
        <p:spPr>
          <a:xfrm>
            <a:off x="6869131" y="1361902"/>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6</a:t>
            </a:r>
          </a:p>
        </p:txBody>
      </p:sp>
      <p:sp>
        <p:nvSpPr>
          <p:cNvPr id="57" name="5-Point Star 56" descr="n14 zalo Nguyen Doan Thao Trang">
            <a:hlinkClick r:id="rId5" action="ppaction://hlinksldjump"/>
          </p:cNvPr>
          <p:cNvSpPr/>
          <p:nvPr/>
        </p:nvSpPr>
        <p:spPr>
          <a:xfrm>
            <a:off x="6694350" y="1687610"/>
            <a:ext cx="644356"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58" name="TextBox 57" descr="n14 zalo Nguyen Doan Thao Trang"/>
          <p:cNvSpPr txBox="1"/>
          <p:nvPr/>
        </p:nvSpPr>
        <p:spPr>
          <a:xfrm>
            <a:off x="5316529" y="2097878"/>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4</a:t>
            </a:r>
          </a:p>
        </p:txBody>
      </p:sp>
      <p:sp>
        <p:nvSpPr>
          <p:cNvPr id="59" name="5-Point Star 58" descr="n14 zalo Nguyen Doan Thao Trang">
            <a:hlinkClick r:id="rId6"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60" name="TextBox 59" descr="n14 zalo Nguyen Doan Thao Trang"/>
          <p:cNvSpPr txBox="1"/>
          <p:nvPr/>
        </p:nvSpPr>
        <p:spPr>
          <a:xfrm>
            <a:off x="7744204" y="182534"/>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7</a:t>
            </a:r>
          </a:p>
        </p:txBody>
      </p:sp>
      <p:sp>
        <p:nvSpPr>
          <p:cNvPr id="61" name="5-Point Star 60" descr="n14 zalo Nguyen Doan Thao Trang">
            <a:hlinkClick r:id="rId7" action="ppaction://hlinksldjump"/>
          </p:cNvPr>
          <p:cNvSpPr/>
          <p:nvPr/>
        </p:nvSpPr>
        <p:spPr>
          <a:xfrm>
            <a:off x="7569422" y="508242"/>
            <a:ext cx="644356" cy="644356"/>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62" name="TextBox 61" descr="n14 zalo Nguyen Doan Thao Trang"/>
          <p:cNvSpPr txBox="1"/>
          <p:nvPr/>
        </p:nvSpPr>
        <p:spPr>
          <a:xfrm>
            <a:off x="563215" y="1361901"/>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3</a:t>
            </a:r>
          </a:p>
        </p:txBody>
      </p:sp>
      <p:sp>
        <p:nvSpPr>
          <p:cNvPr id="63" name="5-Point Star 62" descr="n14 zalo Nguyen Doan Thao Trang">
            <a:hlinkClick r:id="rId8"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64" name="TextBox 63" descr="n14 zalo Nguyen Doan Thao Trang"/>
          <p:cNvSpPr txBox="1"/>
          <p:nvPr/>
        </p:nvSpPr>
        <p:spPr>
          <a:xfrm>
            <a:off x="3426148" y="0"/>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8</a:t>
            </a:r>
          </a:p>
        </p:txBody>
      </p:sp>
      <p:sp>
        <p:nvSpPr>
          <p:cNvPr id="65" name="5-Point Star 64" descr="n14 zalo Nguyen Doan Thao Trang">
            <a:hlinkClick r:id="rId9" action="ppaction://hlinksldjump"/>
          </p:cNvPr>
          <p:cNvSpPr/>
          <p:nvPr/>
        </p:nvSpPr>
        <p:spPr>
          <a:xfrm>
            <a:off x="3377626" y="325708"/>
            <a:ext cx="391838" cy="39183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66" name="TextBox 65" descr="n14 zalo Nguyen Doan Thao Trang"/>
          <p:cNvSpPr txBox="1"/>
          <p:nvPr/>
        </p:nvSpPr>
        <p:spPr>
          <a:xfrm>
            <a:off x="6077244" y="295407"/>
            <a:ext cx="340158"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9</a:t>
            </a:r>
          </a:p>
        </p:txBody>
      </p:sp>
      <p:sp>
        <p:nvSpPr>
          <p:cNvPr id="67" name="5-Point Star 66" descr="n14 zalo Nguyen Doan Thao Trang">
            <a:hlinkClick r:id="rId10" action="ppaction://hlinksldjump"/>
          </p:cNvPr>
          <p:cNvSpPr/>
          <p:nvPr/>
        </p:nvSpPr>
        <p:spPr>
          <a:xfrm>
            <a:off x="6015335" y="621115"/>
            <a:ext cx="418610" cy="418610"/>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68" name="TextBox 67" descr="n14 zalo Nguyen Doan Thao Trang"/>
          <p:cNvSpPr txBox="1"/>
          <p:nvPr/>
        </p:nvSpPr>
        <p:spPr>
          <a:xfrm>
            <a:off x="3867385" y="1509154"/>
            <a:ext cx="495649" cy="461665"/>
          </a:xfrm>
          <a:prstGeom prst="rect">
            <a:avLst/>
          </a:prstGeom>
          <a:noFill/>
        </p:spPr>
        <p:txBody>
          <a:bodyPr wrap="none" rtlCol="0">
            <a:spAutoFit/>
          </a:bodyPr>
          <a:lstStyle/>
          <a:p>
            <a:pPr defTabSz="685800">
              <a:buClrTx/>
            </a:pPr>
            <a:r>
              <a:rPr lang="en-US" sz="2400" b="1" kern="1200">
                <a:solidFill>
                  <a:prstClr val="white">
                    <a:lumMod val="50000"/>
                  </a:prstClr>
                </a:solidFill>
                <a:latin typeface="Calibri"/>
                <a:ea typeface="+mn-ea"/>
                <a:cs typeface="+mn-cs"/>
              </a:rPr>
              <a:t>10</a:t>
            </a:r>
          </a:p>
        </p:txBody>
      </p:sp>
      <p:sp>
        <p:nvSpPr>
          <p:cNvPr id="69" name="5-Point Star 68" descr="n14 zalo Nguyen Doan Thao Trang">
            <a:hlinkClick r:id="rId11" action="ppaction://hlinksldjump"/>
          </p:cNvPr>
          <p:cNvSpPr/>
          <p:nvPr/>
        </p:nvSpPr>
        <p:spPr>
          <a:xfrm>
            <a:off x="3770750" y="1834862"/>
            <a:ext cx="644356" cy="644356"/>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70" name="Pentagon 69" descr="n14 zalo Nguyen Doan Thao Trang">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Calibri"/>
              </a:rPr>
              <a:t>pipi</a:t>
            </a:r>
          </a:p>
        </p:txBody>
      </p:sp>
      <p:sp>
        <p:nvSpPr>
          <p:cNvPr id="71" name="Rectangle 70" descr="n14 zalo Nguyen Doan Thao Trang"/>
          <p:cNvSpPr/>
          <p:nvPr/>
        </p:nvSpPr>
        <p:spPr>
          <a:xfrm>
            <a:off x="213825" y="3636020"/>
            <a:ext cx="4302203" cy="1084912"/>
          </a:xfrm>
          <a:prstGeom prst="rect">
            <a:avLst/>
          </a:prstGeom>
          <a:noFill/>
        </p:spPr>
        <p:txBody>
          <a:bodyPr wrap="none" lIns="68580" tIns="34290" rIns="68580" bIns="34290">
            <a:spAutoFit/>
          </a:bodyPr>
          <a:lstStyle/>
          <a:p>
            <a:pPr algn="ctr" defTabSz="685800">
              <a:buClrTx/>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a:ea typeface="+mn-ea"/>
                <a:cs typeface="+mn-cs"/>
              </a:rPr>
              <a:t>LUCKY STAR</a:t>
            </a:r>
          </a:p>
        </p:txBody>
      </p:sp>
      <p:pic>
        <p:nvPicPr>
          <p:cNvPr id="73" name="Picture 72" descr="n14 zalo Nguyen Doan Thao Tra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descr="n14 zalo Nguyen Doan Thao Tra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descr="n14 zalo Nguyen Doan Thao Tra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descr="n14 zalo Nguyen Doan Thao Tra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1729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23" presetClass="exit" presetSubtype="544" fill="hold" grpId="0" nodeType="clickEffect">
                                  <p:stCondLst>
                                    <p:cond delay="0"/>
                                  </p:stCondLst>
                                  <p:childTnLst>
                                    <p:anim calcmode="lin" valueType="num">
                                      <p:cBhvr>
                                        <p:cTn id="35" dur="500"/>
                                        <p:tgtEl>
                                          <p:spTgt spid="51"/>
                                        </p:tgtEl>
                                        <p:attrNameLst>
                                          <p:attrName>ppt_w</p:attrName>
                                        </p:attrNameLst>
                                      </p:cBhvr>
                                      <p:tavLst>
                                        <p:tav tm="0">
                                          <p:val>
                                            <p:strVal val="ppt_w"/>
                                          </p:val>
                                        </p:tav>
                                        <p:tav tm="100000">
                                          <p:val>
                                            <p:fltVal val="0"/>
                                          </p:val>
                                        </p:tav>
                                      </p:tavLst>
                                    </p:anim>
                                    <p:anim calcmode="lin" valueType="num">
                                      <p:cBhvr>
                                        <p:cTn id="36" dur="500"/>
                                        <p:tgtEl>
                                          <p:spTgt spid="51"/>
                                        </p:tgtEl>
                                        <p:attrNameLst>
                                          <p:attrName>ppt_h</p:attrName>
                                        </p:attrNameLst>
                                      </p:cBhvr>
                                      <p:tavLst>
                                        <p:tav tm="0">
                                          <p:val>
                                            <p:strVal val="ppt_h"/>
                                          </p:val>
                                        </p:tav>
                                        <p:tav tm="100000">
                                          <p:val>
                                            <p:fltVal val="0"/>
                                          </p:val>
                                        </p:tav>
                                      </p:tavLst>
                                    </p:anim>
                                    <p:anim calcmode="lin" valueType="num">
                                      <p:cBhvr>
                                        <p:cTn id="37" dur="500"/>
                                        <p:tgtEl>
                                          <p:spTgt spid="51"/>
                                        </p:tgtEl>
                                        <p:attrNameLst>
                                          <p:attrName>ppt_x</p:attrName>
                                        </p:attrNameLst>
                                      </p:cBhvr>
                                      <p:tavLst>
                                        <p:tav tm="0">
                                          <p:val>
                                            <p:strVal val="ppt_x"/>
                                          </p:val>
                                        </p:tav>
                                        <p:tav tm="100000">
                                          <p:val>
                                            <p:fltVal val="0.5"/>
                                          </p:val>
                                        </p:tav>
                                      </p:tavLst>
                                    </p:anim>
                                    <p:anim calcmode="lin" valueType="num">
                                      <p:cBhvr>
                                        <p:cTn id="38" dur="500"/>
                                        <p:tgtEl>
                                          <p:spTgt spid="51"/>
                                        </p:tgtEl>
                                        <p:attrNameLst>
                                          <p:attrName>ppt_y</p:attrName>
                                        </p:attrNameLst>
                                      </p:cBhvr>
                                      <p:tavLst>
                                        <p:tav tm="0">
                                          <p:val>
                                            <p:strVal val="ppt_y"/>
                                          </p:val>
                                        </p:tav>
                                        <p:tav tm="100000">
                                          <p:val>
                                            <p:fltVal val="0.5"/>
                                          </p:val>
                                        </p:tav>
                                      </p:tavLst>
                                    </p:anim>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
                                        <p:tgtEl>
                                          <p:spTgt spid="29"/>
                                        </p:tgtEl>
                                      </p:cBhvr>
                                    </p:animEffect>
                                    <p:set>
                                      <p:cBhvr>
                                        <p:cTn id="4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3" presetClass="exit" presetSubtype="544" fill="hold" grpId="0"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 calcmode="lin" valueType="num">
                                      <p:cBhvr>
                                        <p:cTn id="49" dur="500"/>
                                        <p:tgtEl>
                                          <p:spTgt spid="53"/>
                                        </p:tgtEl>
                                        <p:attrNameLst>
                                          <p:attrName>ppt_x</p:attrName>
                                        </p:attrNameLst>
                                      </p:cBhvr>
                                      <p:tavLst>
                                        <p:tav tm="0">
                                          <p:val>
                                            <p:strVal val="ppt_x"/>
                                          </p:val>
                                        </p:tav>
                                        <p:tav tm="100000">
                                          <p:val>
                                            <p:fltVal val="0.5"/>
                                          </p:val>
                                        </p:tav>
                                      </p:tavLst>
                                    </p:anim>
                                    <p:anim calcmode="lin" valueType="num">
                                      <p:cBhvr>
                                        <p:cTn id="50" dur="500"/>
                                        <p:tgtEl>
                                          <p:spTgt spid="53"/>
                                        </p:tgtEl>
                                        <p:attrNameLst>
                                          <p:attrName>ppt_y</p:attrName>
                                        </p:attrNameLst>
                                      </p:cBhvr>
                                      <p:tavLst>
                                        <p:tav tm="0">
                                          <p:val>
                                            <p:strVal val="ppt_y"/>
                                          </p:val>
                                        </p:tav>
                                        <p:tav tm="100000">
                                          <p:val>
                                            <p:fltVal val="0.5"/>
                                          </p:val>
                                        </p:tav>
                                      </p:tavLst>
                                    </p:anim>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
                                        <p:tgtEl>
                                          <p:spTgt spid="52"/>
                                        </p:tgtEl>
                                      </p:cBhvr>
                                    </p:animEffect>
                                    <p:set>
                                      <p:cBhvr>
                                        <p:cTn id="5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23" presetClass="exit" presetSubtype="544" fill="hold" grpId="0" nodeType="clickEffect">
                                  <p:stCondLst>
                                    <p:cond delay="0"/>
                                  </p:stCondLst>
                                  <p:childTnLst>
                                    <p:anim calcmode="lin" valueType="num">
                                      <p:cBhvr>
                                        <p:cTn id="59" dur="500"/>
                                        <p:tgtEl>
                                          <p:spTgt spid="55"/>
                                        </p:tgtEl>
                                        <p:attrNameLst>
                                          <p:attrName>ppt_w</p:attrName>
                                        </p:attrNameLst>
                                      </p:cBhvr>
                                      <p:tavLst>
                                        <p:tav tm="0">
                                          <p:val>
                                            <p:strVal val="ppt_w"/>
                                          </p:val>
                                        </p:tav>
                                        <p:tav tm="100000">
                                          <p:val>
                                            <p:fltVal val="0"/>
                                          </p:val>
                                        </p:tav>
                                      </p:tavLst>
                                    </p:anim>
                                    <p:anim calcmode="lin" valueType="num">
                                      <p:cBhvr>
                                        <p:cTn id="60" dur="500"/>
                                        <p:tgtEl>
                                          <p:spTgt spid="55"/>
                                        </p:tgtEl>
                                        <p:attrNameLst>
                                          <p:attrName>ppt_h</p:attrName>
                                        </p:attrNameLst>
                                      </p:cBhvr>
                                      <p:tavLst>
                                        <p:tav tm="0">
                                          <p:val>
                                            <p:strVal val="ppt_h"/>
                                          </p:val>
                                        </p:tav>
                                        <p:tav tm="100000">
                                          <p:val>
                                            <p:fltVal val="0"/>
                                          </p:val>
                                        </p:tav>
                                      </p:tavLst>
                                    </p:anim>
                                    <p:anim calcmode="lin" valueType="num">
                                      <p:cBhvr>
                                        <p:cTn id="61" dur="500"/>
                                        <p:tgtEl>
                                          <p:spTgt spid="55"/>
                                        </p:tgtEl>
                                        <p:attrNameLst>
                                          <p:attrName>ppt_x</p:attrName>
                                        </p:attrNameLst>
                                      </p:cBhvr>
                                      <p:tavLst>
                                        <p:tav tm="0">
                                          <p:val>
                                            <p:strVal val="ppt_x"/>
                                          </p:val>
                                        </p:tav>
                                        <p:tav tm="100000">
                                          <p:val>
                                            <p:fltVal val="0.5"/>
                                          </p:val>
                                        </p:tav>
                                      </p:tavLst>
                                    </p:anim>
                                    <p:anim calcmode="lin" valueType="num">
                                      <p:cBhvr>
                                        <p:cTn id="62" dur="500"/>
                                        <p:tgtEl>
                                          <p:spTgt spid="55"/>
                                        </p:tgtEl>
                                        <p:attrNameLst>
                                          <p:attrName>ppt_y</p:attrName>
                                        </p:attrNameLst>
                                      </p:cBhvr>
                                      <p:tavLst>
                                        <p:tav tm="0">
                                          <p:val>
                                            <p:strVal val="ppt_y"/>
                                          </p:val>
                                        </p:tav>
                                        <p:tav tm="100000">
                                          <p:val>
                                            <p:fltVal val="0.5"/>
                                          </p:val>
                                        </p:tav>
                                      </p:tavLst>
                                    </p:anim>
                                    <p:set>
                                      <p:cBhvr>
                                        <p:cTn id="63" dur="1" fill="hold">
                                          <p:stCondLst>
                                            <p:cond delay="499"/>
                                          </p:stCondLst>
                                        </p:cTn>
                                        <p:tgtEl>
                                          <p:spTgt spid="5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54"/>
                                        </p:tgtEl>
                                      </p:cBhvr>
                                    </p:animEffect>
                                    <p:set>
                                      <p:cBhvr>
                                        <p:cTn id="6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3" presetClass="exit" presetSubtype="544" fill="hold" grpId="0" nodeType="clickEffect">
                                  <p:stCondLst>
                                    <p:cond delay="0"/>
                                  </p:stCondLst>
                                  <p:childTnLst>
                                    <p:anim calcmode="lin" valueType="num">
                                      <p:cBhvr>
                                        <p:cTn id="71" dur="500"/>
                                        <p:tgtEl>
                                          <p:spTgt spid="57"/>
                                        </p:tgtEl>
                                        <p:attrNameLst>
                                          <p:attrName>ppt_w</p:attrName>
                                        </p:attrNameLst>
                                      </p:cBhvr>
                                      <p:tavLst>
                                        <p:tav tm="0">
                                          <p:val>
                                            <p:strVal val="ppt_w"/>
                                          </p:val>
                                        </p:tav>
                                        <p:tav tm="100000">
                                          <p:val>
                                            <p:fltVal val="0"/>
                                          </p:val>
                                        </p:tav>
                                      </p:tavLst>
                                    </p:anim>
                                    <p:anim calcmode="lin" valueType="num">
                                      <p:cBhvr>
                                        <p:cTn id="72" dur="500"/>
                                        <p:tgtEl>
                                          <p:spTgt spid="57"/>
                                        </p:tgtEl>
                                        <p:attrNameLst>
                                          <p:attrName>ppt_h</p:attrName>
                                        </p:attrNameLst>
                                      </p:cBhvr>
                                      <p:tavLst>
                                        <p:tav tm="0">
                                          <p:val>
                                            <p:strVal val="ppt_h"/>
                                          </p:val>
                                        </p:tav>
                                        <p:tav tm="100000">
                                          <p:val>
                                            <p:fltVal val="0"/>
                                          </p:val>
                                        </p:tav>
                                      </p:tavLst>
                                    </p:anim>
                                    <p:anim calcmode="lin" valueType="num">
                                      <p:cBhvr>
                                        <p:cTn id="73" dur="500"/>
                                        <p:tgtEl>
                                          <p:spTgt spid="57"/>
                                        </p:tgtEl>
                                        <p:attrNameLst>
                                          <p:attrName>ppt_x</p:attrName>
                                        </p:attrNameLst>
                                      </p:cBhvr>
                                      <p:tavLst>
                                        <p:tav tm="0">
                                          <p:val>
                                            <p:strVal val="ppt_x"/>
                                          </p:val>
                                        </p:tav>
                                        <p:tav tm="100000">
                                          <p:val>
                                            <p:fltVal val="0.5"/>
                                          </p:val>
                                        </p:tav>
                                      </p:tavLst>
                                    </p:anim>
                                    <p:anim calcmode="lin" valueType="num">
                                      <p:cBhvr>
                                        <p:cTn id="74" dur="500"/>
                                        <p:tgtEl>
                                          <p:spTgt spid="57"/>
                                        </p:tgtEl>
                                        <p:attrNameLst>
                                          <p:attrName>ppt_y</p:attrName>
                                        </p:attrNameLst>
                                      </p:cBhvr>
                                      <p:tavLst>
                                        <p:tav tm="0">
                                          <p:val>
                                            <p:strVal val="ppt_y"/>
                                          </p:val>
                                        </p:tav>
                                        <p:tav tm="100000">
                                          <p:val>
                                            <p:fltVal val="0.5"/>
                                          </p:val>
                                        </p:tav>
                                      </p:tavLst>
                                    </p:anim>
                                    <p:set>
                                      <p:cBhvr>
                                        <p:cTn id="75" dur="1" fill="hold">
                                          <p:stCondLst>
                                            <p:cond delay="499"/>
                                          </p:stCondLst>
                                        </p:cTn>
                                        <p:tgtEl>
                                          <p:spTgt spid="5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
                                        <p:tgtEl>
                                          <p:spTgt spid="56"/>
                                        </p:tgtEl>
                                      </p:cBhvr>
                                    </p:animEffect>
                                    <p:set>
                                      <p:cBhvr>
                                        <p:cTn id="78"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9" restart="whenNotActive" fill="hold" evtFilter="cancelBubble" nodeType="interactiveSeq">
                <p:stCondLst>
                  <p:cond evt="onClick" delay="0">
                    <p:tgtEl>
                      <p:spTgt spid="59"/>
                    </p:tgtEl>
                  </p:cond>
                </p:stCondLst>
                <p:endSync evt="end" delay="0">
                  <p:rtn val="all"/>
                </p:endSync>
                <p:childTnLst>
                  <p:par>
                    <p:cTn id="80" fill="hold">
                      <p:stCondLst>
                        <p:cond delay="0"/>
                      </p:stCondLst>
                      <p:childTnLst>
                        <p:par>
                          <p:cTn id="81" fill="hold">
                            <p:stCondLst>
                              <p:cond delay="0"/>
                            </p:stCondLst>
                            <p:childTnLst>
                              <p:par>
                                <p:cTn id="82" presetID="23" presetClass="exit" presetSubtype="544" fill="hold" grpId="0" nodeType="clickEffect">
                                  <p:stCondLst>
                                    <p:cond delay="0"/>
                                  </p:stCondLst>
                                  <p:childTnLst>
                                    <p:anim calcmode="lin" valueType="num">
                                      <p:cBhvr>
                                        <p:cTn id="83" dur="500"/>
                                        <p:tgtEl>
                                          <p:spTgt spid="59"/>
                                        </p:tgtEl>
                                        <p:attrNameLst>
                                          <p:attrName>ppt_w</p:attrName>
                                        </p:attrNameLst>
                                      </p:cBhvr>
                                      <p:tavLst>
                                        <p:tav tm="0">
                                          <p:val>
                                            <p:strVal val="ppt_w"/>
                                          </p:val>
                                        </p:tav>
                                        <p:tav tm="100000">
                                          <p:val>
                                            <p:fltVal val="0"/>
                                          </p:val>
                                        </p:tav>
                                      </p:tavLst>
                                    </p:anim>
                                    <p:anim calcmode="lin" valueType="num">
                                      <p:cBhvr>
                                        <p:cTn id="84" dur="500"/>
                                        <p:tgtEl>
                                          <p:spTgt spid="59"/>
                                        </p:tgtEl>
                                        <p:attrNameLst>
                                          <p:attrName>ppt_h</p:attrName>
                                        </p:attrNameLst>
                                      </p:cBhvr>
                                      <p:tavLst>
                                        <p:tav tm="0">
                                          <p:val>
                                            <p:strVal val="ppt_h"/>
                                          </p:val>
                                        </p:tav>
                                        <p:tav tm="100000">
                                          <p:val>
                                            <p:fltVal val="0"/>
                                          </p:val>
                                        </p:tav>
                                      </p:tavLst>
                                    </p:anim>
                                    <p:anim calcmode="lin" valueType="num">
                                      <p:cBhvr>
                                        <p:cTn id="85" dur="500"/>
                                        <p:tgtEl>
                                          <p:spTgt spid="59"/>
                                        </p:tgtEl>
                                        <p:attrNameLst>
                                          <p:attrName>ppt_x</p:attrName>
                                        </p:attrNameLst>
                                      </p:cBhvr>
                                      <p:tavLst>
                                        <p:tav tm="0">
                                          <p:val>
                                            <p:strVal val="ppt_x"/>
                                          </p:val>
                                        </p:tav>
                                        <p:tav tm="100000">
                                          <p:val>
                                            <p:fltVal val="0.5"/>
                                          </p:val>
                                        </p:tav>
                                      </p:tavLst>
                                    </p:anim>
                                    <p:anim calcmode="lin" valueType="num">
                                      <p:cBhvr>
                                        <p:cTn id="86" dur="500"/>
                                        <p:tgtEl>
                                          <p:spTgt spid="59"/>
                                        </p:tgtEl>
                                        <p:attrNameLst>
                                          <p:attrName>ppt_y</p:attrName>
                                        </p:attrNameLst>
                                      </p:cBhvr>
                                      <p:tavLst>
                                        <p:tav tm="0">
                                          <p:val>
                                            <p:strVal val="ppt_y"/>
                                          </p:val>
                                        </p:tav>
                                        <p:tav tm="100000">
                                          <p:val>
                                            <p:fltVal val="0.5"/>
                                          </p:val>
                                        </p:tav>
                                      </p:tavLst>
                                    </p:anim>
                                    <p:set>
                                      <p:cBhvr>
                                        <p:cTn id="87" dur="1" fill="hold">
                                          <p:stCondLst>
                                            <p:cond delay="499"/>
                                          </p:stCondLst>
                                        </p:cTn>
                                        <p:tgtEl>
                                          <p:spTgt spid="59"/>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
                                        <p:tgtEl>
                                          <p:spTgt spid="58"/>
                                        </p:tgtEl>
                                      </p:cBhvr>
                                    </p:animEffect>
                                    <p:set>
                                      <p:cBhvr>
                                        <p:cTn id="90"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3" presetClass="exit" presetSubtype="544" fill="hold" grpId="0" nodeType="clickEffect">
                                  <p:stCondLst>
                                    <p:cond delay="0"/>
                                  </p:stCondLst>
                                  <p:childTnLst>
                                    <p:anim calcmode="lin" valueType="num">
                                      <p:cBhvr>
                                        <p:cTn id="95" dur="500"/>
                                        <p:tgtEl>
                                          <p:spTgt spid="61"/>
                                        </p:tgtEl>
                                        <p:attrNameLst>
                                          <p:attrName>ppt_w</p:attrName>
                                        </p:attrNameLst>
                                      </p:cBhvr>
                                      <p:tavLst>
                                        <p:tav tm="0">
                                          <p:val>
                                            <p:strVal val="ppt_w"/>
                                          </p:val>
                                        </p:tav>
                                        <p:tav tm="100000">
                                          <p:val>
                                            <p:fltVal val="0"/>
                                          </p:val>
                                        </p:tav>
                                      </p:tavLst>
                                    </p:anim>
                                    <p:anim calcmode="lin" valueType="num">
                                      <p:cBhvr>
                                        <p:cTn id="96" dur="500"/>
                                        <p:tgtEl>
                                          <p:spTgt spid="61"/>
                                        </p:tgtEl>
                                        <p:attrNameLst>
                                          <p:attrName>ppt_h</p:attrName>
                                        </p:attrNameLst>
                                      </p:cBhvr>
                                      <p:tavLst>
                                        <p:tav tm="0">
                                          <p:val>
                                            <p:strVal val="ppt_h"/>
                                          </p:val>
                                        </p:tav>
                                        <p:tav tm="100000">
                                          <p:val>
                                            <p:fltVal val="0"/>
                                          </p:val>
                                        </p:tav>
                                      </p:tavLst>
                                    </p:anim>
                                    <p:anim calcmode="lin" valueType="num">
                                      <p:cBhvr>
                                        <p:cTn id="97" dur="500"/>
                                        <p:tgtEl>
                                          <p:spTgt spid="61"/>
                                        </p:tgtEl>
                                        <p:attrNameLst>
                                          <p:attrName>ppt_x</p:attrName>
                                        </p:attrNameLst>
                                      </p:cBhvr>
                                      <p:tavLst>
                                        <p:tav tm="0">
                                          <p:val>
                                            <p:strVal val="ppt_x"/>
                                          </p:val>
                                        </p:tav>
                                        <p:tav tm="100000">
                                          <p:val>
                                            <p:fltVal val="0.5"/>
                                          </p:val>
                                        </p:tav>
                                      </p:tavLst>
                                    </p:anim>
                                    <p:anim calcmode="lin" valueType="num">
                                      <p:cBhvr>
                                        <p:cTn id="98" dur="500"/>
                                        <p:tgtEl>
                                          <p:spTgt spid="61"/>
                                        </p:tgtEl>
                                        <p:attrNameLst>
                                          <p:attrName>ppt_y</p:attrName>
                                        </p:attrNameLst>
                                      </p:cBhvr>
                                      <p:tavLst>
                                        <p:tav tm="0">
                                          <p:val>
                                            <p:strVal val="ppt_y"/>
                                          </p:val>
                                        </p:tav>
                                        <p:tav tm="100000">
                                          <p:val>
                                            <p:fltVal val="0.5"/>
                                          </p:val>
                                        </p:tav>
                                      </p:tavLst>
                                    </p:anim>
                                    <p:set>
                                      <p:cBhvr>
                                        <p:cTn id="99" dur="1" fill="hold">
                                          <p:stCondLst>
                                            <p:cond delay="499"/>
                                          </p:stCondLst>
                                        </p:cTn>
                                        <p:tgtEl>
                                          <p:spTgt spid="61"/>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60"/>
                                        </p:tgtEl>
                                      </p:cBhvr>
                                    </p:animEffect>
                                    <p:set>
                                      <p:cBhvr>
                                        <p:cTn id="102"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3" restart="whenNotActive" fill="hold" evtFilter="cancelBubble" nodeType="interactiveSeq">
                <p:stCondLst>
                  <p:cond evt="onClick" delay="0">
                    <p:tgtEl>
                      <p:spTgt spid="63"/>
                    </p:tgtEl>
                  </p:cond>
                </p:stCondLst>
                <p:endSync evt="end" delay="0">
                  <p:rtn val="all"/>
                </p:endSync>
                <p:childTnLst>
                  <p:par>
                    <p:cTn id="104" fill="hold">
                      <p:stCondLst>
                        <p:cond delay="0"/>
                      </p:stCondLst>
                      <p:childTnLst>
                        <p:par>
                          <p:cTn id="105" fill="hold">
                            <p:stCondLst>
                              <p:cond delay="0"/>
                            </p:stCondLst>
                            <p:childTnLst>
                              <p:par>
                                <p:cTn id="106" presetID="23" presetClass="exit" presetSubtype="544" fill="hold" grpId="0" nodeType="clickEffect">
                                  <p:stCondLst>
                                    <p:cond delay="0"/>
                                  </p:stCondLst>
                                  <p:childTnLst>
                                    <p:anim calcmode="lin" valueType="num">
                                      <p:cBhvr>
                                        <p:cTn id="107" dur="500"/>
                                        <p:tgtEl>
                                          <p:spTgt spid="63"/>
                                        </p:tgtEl>
                                        <p:attrNameLst>
                                          <p:attrName>ppt_w</p:attrName>
                                        </p:attrNameLst>
                                      </p:cBhvr>
                                      <p:tavLst>
                                        <p:tav tm="0">
                                          <p:val>
                                            <p:strVal val="ppt_w"/>
                                          </p:val>
                                        </p:tav>
                                        <p:tav tm="100000">
                                          <p:val>
                                            <p:fltVal val="0"/>
                                          </p:val>
                                        </p:tav>
                                      </p:tavLst>
                                    </p:anim>
                                    <p:anim calcmode="lin" valueType="num">
                                      <p:cBhvr>
                                        <p:cTn id="108" dur="500"/>
                                        <p:tgtEl>
                                          <p:spTgt spid="63"/>
                                        </p:tgtEl>
                                        <p:attrNameLst>
                                          <p:attrName>ppt_h</p:attrName>
                                        </p:attrNameLst>
                                      </p:cBhvr>
                                      <p:tavLst>
                                        <p:tav tm="0">
                                          <p:val>
                                            <p:strVal val="ppt_h"/>
                                          </p:val>
                                        </p:tav>
                                        <p:tav tm="100000">
                                          <p:val>
                                            <p:fltVal val="0"/>
                                          </p:val>
                                        </p:tav>
                                      </p:tavLst>
                                    </p:anim>
                                    <p:anim calcmode="lin" valueType="num">
                                      <p:cBhvr>
                                        <p:cTn id="109" dur="500"/>
                                        <p:tgtEl>
                                          <p:spTgt spid="63"/>
                                        </p:tgtEl>
                                        <p:attrNameLst>
                                          <p:attrName>ppt_x</p:attrName>
                                        </p:attrNameLst>
                                      </p:cBhvr>
                                      <p:tavLst>
                                        <p:tav tm="0">
                                          <p:val>
                                            <p:strVal val="ppt_x"/>
                                          </p:val>
                                        </p:tav>
                                        <p:tav tm="100000">
                                          <p:val>
                                            <p:fltVal val="0.5"/>
                                          </p:val>
                                        </p:tav>
                                      </p:tavLst>
                                    </p:anim>
                                    <p:anim calcmode="lin" valueType="num">
                                      <p:cBhvr>
                                        <p:cTn id="110" dur="500"/>
                                        <p:tgtEl>
                                          <p:spTgt spid="63"/>
                                        </p:tgtEl>
                                        <p:attrNameLst>
                                          <p:attrName>ppt_y</p:attrName>
                                        </p:attrNameLst>
                                      </p:cBhvr>
                                      <p:tavLst>
                                        <p:tav tm="0">
                                          <p:val>
                                            <p:strVal val="ppt_y"/>
                                          </p:val>
                                        </p:tav>
                                        <p:tav tm="100000">
                                          <p:val>
                                            <p:fltVal val="0.5"/>
                                          </p:val>
                                        </p:tav>
                                      </p:tavLst>
                                    </p:anim>
                                    <p:set>
                                      <p:cBhvr>
                                        <p:cTn id="111" dur="1" fill="hold">
                                          <p:stCondLst>
                                            <p:cond delay="499"/>
                                          </p:stCondLst>
                                        </p:cTn>
                                        <p:tgtEl>
                                          <p:spTgt spid="63"/>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
                                        <p:tgtEl>
                                          <p:spTgt spid="62"/>
                                        </p:tgtEl>
                                      </p:cBhvr>
                                    </p:animEffect>
                                    <p:set>
                                      <p:cBhvr>
                                        <p:cTn id="11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5" restart="whenNotActive" fill="hold" evtFilter="cancelBubble" nodeType="interactiveSeq">
                <p:stCondLst>
                  <p:cond evt="onClick" delay="0">
                    <p:tgtEl>
                      <p:spTgt spid="65"/>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65"/>
                                        </p:tgtEl>
                                        <p:attrNameLst>
                                          <p:attrName>ppt_w</p:attrName>
                                        </p:attrNameLst>
                                      </p:cBhvr>
                                      <p:tavLst>
                                        <p:tav tm="0">
                                          <p:val>
                                            <p:strVal val="ppt_w"/>
                                          </p:val>
                                        </p:tav>
                                        <p:tav tm="100000">
                                          <p:val>
                                            <p:fltVal val="0"/>
                                          </p:val>
                                        </p:tav>
                                      </p:tavLst>
                                    </p:anim>
                                    <p:anim calcmode="lin" valueType="num">
                                      <p:cBhvr>
                                        <p:cTn id="120" dur="500"/>
                                        <p:tgtEl>
                                          <p:spTgt spid="65"/>
                                        </p:tgtEl>
                                        <p:attrNameLst>
                                          <p:attrName>ppt_h</p:attrName>
                                        </p:attrNameLst>
                                      </p:cBhvr>
                                      <p:tavLst>
                                        <p:tav tm="0">
                                          <p:val>
                                            <p:strVal val="ppt_h"/>
                                          </p:val>
                                        </p:tav>
                                        <p:tav tm="100000">
                                          <p:val>
                                            <p:fltVal val="0"/>
                                          </p:val>
                                        </p:tav>
                                      </p:tavLst>
                                    </p:anim>
                                    <p:anim calcmode="lin" valueType="num">
                                      <p:cBhvr>
                                        <p:cTn id="121" dur="500"/>
                                        <p:tgtEl>
                                          <p:spTgt spid="65"/>
                                        </p:tgtEl>
                                        <p:attrNameLst>
                                          <p:attrName>ppt_x</p:attrName>
                                        </p:attrNameLst>
                                      </p:cBhvr>
                                      <p:tavLst>
                                        <p:tav tm="0">
                                          <p:val>
                                            <p:strVal val="ppt_x"/>
                                          </p:val>
                                        </p:tav>
                                        <p:tav tm="100000">
                                          <p:val>
                                            <p:fltVal val="0.5"/>
                                          </p:val>
                                        </p:tav>
                                      </p:tavLst>
                                    </p:anim>
                                    <p:anim calcmode="lin" valueType="num">
                                      <p:cBhvr>
                                        <p:cTn id="122" dur="500"/>
                                        <p:tgtEl>
                                          <p:spTgt spid="65"/>
                                        </p:tgtEl>
                                        <p:attrNameLst>
                                          <p:attrName>ppt_y</p:attrName>
                                        </p:attrNameLst>
                                      </p:cBhvr>
                                      <p:tavLst>
                                        <p:tav tm="0">
                                          <p:val>
                                            <p:strVal val="ppt_y"/>
                                          </p:val>
                                        </p:tav>
                                        <p:tav tm="100000">
                                          <p:val>
                                            <p:fltVal val="0.5"/>
                                          </p:val>
                                        </p:tav>
                                      </p:tavLst>
                                    </p:anim>
                                    <p:set>
                                      <p:cBhvr>
                                        <p:cTn id="123" dur="1" fill="hold">
                                          <p:stCondLst>
                                            <p:cond delay="499"/>
                                          </p:stCondLst>
                                        </p:cTn>
                                        <p:tgtEl>
                                          <p:spTgt spid="65"/>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64"/>
                                        </p:tgtEl>
                                      </p:cBhvr>
                                    </p:animEffect>
                                    <p:set>
                                      <p:cBhvr>
                                        <p:cTn id="126"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7" restart="whenNotActive" fill="hold" evtFilter="cancelBubble" nodeType="interactiveSeq">
                <p:stCondLst>
                  <p:cond evt="onClick" delay="0">
                    <p:tgtEl>
                      <p:spTgt spid="67"/>
                    </p:tgtEl>
                  </p:cond>
                </p:stCondLst>
                <p:endSync evt="end" delay="0">
                  <p:rtn val="all"/>
                </p:endSync>
                <p:childTnLst>
                  <p:par>
                    <p:cTn id="128" fill="hold">
                      <p:stCondLst>
                        <p:cond delay="0"/>
                      </p:stCondLst>
                      <p:childTnLst>
                        <p:par>
                          <p:cTn id="129" fill="hold">
                            <p:stCondLst>
                              <p:cond delay="0"/>
                            </p:stCondLst>
                            <p:childTnLst>
                              <p:par>
                                <p:cTn id="130" presetID="23" presetClass="exit" presetSubtype="544" fill="hold" grpId="0" nodeType="click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 calcmode="lin" valueType="num">
                                      <p:cBhvr>
                                        <p:cTn id="133" dur="500"/>
                                        <p:tgtEl>
                                          <p:spTgt spid="67"/>
                                        </p:tgtEl>
                                        <p:attrNameLst>
                                          <p:attrName>ppt_x</p:attrName>
                                        </p:attrNameLst>
                                      </p:cBhvr>
                                      <p:tavLst>
                                        <p:tav tm="0">
                                          <p:val>
                                            <p:strVal val="ppt_x"/>
                                          </p:val>
                                        </p:tav>
                                        <p:tav tm="100000">
                                          <p:val>
                                            <p:fltVal val="0.5"/>
                                          </p:val>
                                        </p:tav>
                                      </p:tavLst>
                                    </p:anim>
                                    <p:anim calcmode="lin" valueType="num">
                                      <p:cBhvr>
                                        <p:cTn id="134" dur="500"/>
                                        <p:tgtEl>
                                          <p:spTgt spid="67"/>
                                        </p:tgtEl>
                                        <p:attrNameLst>
                                          <p:attrName>ppt_y</p:attrName>
                                        </p:attrNameLst>
                                      </p:cBhvr>
                                      <p:tavLst>
                                        <p:tav tm="0">
                                          <p:val>
                                            <p:strVal val="ppt_y"/>
                                          </p:val>
                                        </p:tav>
                                        <p:tav tm="100000">
                                          <p:val>
                                            <p:fltVal val="0.5"/>
                                          </p:val>
                                        </p:tav>
                                      </p:tavLst>
                                    </p:anim>
                                    <p:set>
                                      <p:cBhvr>
                                        <p:cTn id="135" dur="1" fill="hold">
                                          <p:stCondLst>
                                            <p:cond delay="499"/>
                                          </p:stCondLst>
                                        </p:cTn>
                                        <p:tgtEl>
                                          <p:spTgt spid="67"/>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
                                        <p:tgtEl>
                                          <p:spTgt spid="66"/>
                                        </p:tgtEl>
                                      </p:cBhvr>
                                    </p:animEffect>
                                    <p:set>
                                      <p:cBhvr>
                                        <p:cTn id="138"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9"/>
                    </p:tgtEl>
                  </p:cond>
                </p:stCondLst>
                <p:endSync evt="end" delay="0">
                  <p:rtn val="all"/>
                </p:endSync>
                <p:childTnLst>
                  <p:par>
                    <p:cTn id="140" fill="hold">
                      <p:stCondLst>
                        <p:cond delay="0"/>
                      </p:stCondLst>
                      <p:childTnLst>
                        <p:par>
                          <p:cTn id="141" fill="hold">
                            <p:stCondLst>
                              <p:cond delay="0"/>
                            </p:stCondLst>
                            <p:childTnLst>
                              <p:par>
                                <p:cTn id="142" presetID="23" presetClass="exit" presetSubtype="544" fill="hold" grpId="0" nodeType="clickEffect">
                                  <p:stCondLst>
                                    <p:cond delay="0"/>
                                  </p:stCondLst>
                                  <p:childTnLst>
                                    <p:anim calcmode="lin" valueType="num">
                                      <p:cBhvr>
                                        <p:cTn id="143" dur="500"/>
                                        <p:tgtEl>
                                          <p:spTgt spid="69"/>
                                        </p:tgtEl>
                                        <p:attrNameLst>
                                          <p:attrName>ppt_w</p:attrName>
                                        </p:attrNameLst>
                                      </p:cBhvr>
                                      <p:tavLst>
                                        <p:tav tm="0">
                                          <p:val>
                                            <p:strVal val="ppt_w"/>
                                          </p:val>
                                        </p:tav>
                                        <p:tav tm="100000">
                                          <p:val>
                                            <p:fltVal val="0"/>
                                          </p:val>
                                        </p:tav>
                                      </p:tavLst>
                                    </p:anim>
                                    <p:anim calcmode="lin" valueType="num">
                                      <p:cBhvr>
                                        <p:cTn id="144" dur="500"/>
                                        <p:tgtEl>
                                          <p:spTgt spid="69"/>
                                        </p:tgtEl>
                                        <p:attrNameLst>
                                          <p:attrName>ppt_h</p:attrName>
                                        </p:attrNameLst>
                                      </p:cBhvr>
                                      <p:tavLst>
                                        <p:tav tm="0">
                                          <p:val>
                                            <p:strVal val="ppt_h"/>
                                          </p:val>
                                        </p:tav>
                                        <p:tav tm="100000">
                                          <p:val>
                                            <p:fltVal val="0"/>
                                          </p:val>
                                        </p:tav>
                                      </p:tavLst>
                                    </p:anim>
                                    <p:anim calcmode="lin" valueType="num">
                                      <p:cBhvr>
                                        <p:cTn id="145" dur="500"/>
                                        <p:tgtEl>
                                          <p:spTgt spid="69"/>
                                        </p:tgtEl>
                                        <p:attrNameLst>
                                          <p:attrName>ppt_x</p:attrName>
                                        </p:attrNameLst>
                                      </p:cBhvr>
                                      <p:tavLst>
                                        <p:tav tm="0">
                                          <p:val>
                                            <p:strVal val="ppt_x"/>
                                          </p:val>
                                        </p:tav>
                                        <p:tav tm="100000">
                                          <p:val>
                                            <p:fltVal val="0.5"/>
                                          </p:val>
                                        </p:tav>
                                      </p:tavLst>
                                    </p:anim>
                                    <p:anim calcmode="lin" valueType="num">
                                      <p:cBhvr>
                                        <p:cTn id="146" dur="500"/>
                                        <p:tgtEl>
                                          <p:spTgt spid="69"/>
                                        </p:tgtEl>
                                        <p:attrNameLst>
                                          <p:attrName>ppt_y</p:attrName>
                                        </p:attrNameLst>
                                      </p:cBhvr>
                                      <p:tavLst>
                                        <p:tav tm="0">
                                          <p:val>
                                            <p:strVal val="ppt_y"/>
                                          </p:val>
                                        </p:tav>
                                        <p:tav tm="100000">
                                          <p:val>
                                            <p:fltVal val="0.5"/>
                                          </p:val>
                                        </p:tav>
                                      </p:tavLst>
                                    </p:anim>
                                    <p:set>
                                      <p:cBhvr>
                                        <p:cTn id="147" dur="1" fill="hold">
                                          <p:stCondLst>
                                            <p:cond delay="499"/>
                                          </p:stCondLst>
                                        </p:cTn>
                                        <p:tgtEl>
                                          <p:spTgt spid="69"/>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10"/>
                                        <p:tgtEl>
                                          <p:spTgt spid="68"/>
                                        </p:tgtEl>
                                      </p:cBhvr>
                                    </p:animEffect>
                                    <p:set>
                                      <p:cBhvr>
                                        <p:cTn id="150"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68" grpId="0"/>
      <p:bldP spid="69" grpId="0" animBg="1"/>
      <p:bldP spid="69" grpId="1" animBg="1"/>
      <p:bldP spid="7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Calibri"/>
              </a:rPr>
              <a:t>GO HOME</a:t>
            </a:r>
          </a:p>
        </p:txBody>
      </p:sp>
      <p:sp>
        <p:nvSpPr>
          <p:cNvPr id="12" name="Snip Diagonal Corner Rectangle 11" descr="n14 zalo Nguyen Doan Thao Trang"/>
          <p:cNvSpPr/>
          <p:nvPr/>
        </p:nvSpPr>
        <p:spPr>
          <a:xfrm>
            <a:off x="518432" y="253660"/>
            <a:ext cx="8107135" cy="2970882"/>
          </a:xfrm>
          <a:prstGeom prst="snip2DiagRect">
            <a:avLst>
              <a:gd name="adj1" fmla="val 0"/>
              <a:gd name="adj2" fmla="val 17901"/>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Aft>
                <a:spcPts val="600"/>
              </a:spcAft>
              <a:buClrTx/>
            </a:pP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Câu 1: Chọn câu phát biểu sai: Khi nói về thí nghiệm giao thoa ánh sáng với khe Young</a:t>
            </a:r>
          </a:p>
          <a:p>
            <a:pPr marL="457200" indent="-457200" algn="just" defTabSz="685800">
              <a:buClrTx/>
              <a:buFont typeface="+mj-lt"/>
              <a:buAutoNum type="alphaUcPeriod"/>
            </a:pP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Khoảng cách a giữa 2 nguồn phải rất nhỏ so với khoảng cách D từ 2 nguồn đến màn</a:t>
            </a:r>
          </a:p>
          <a:p>
            <a:pPr marL="457200" indent="-457200" algn="just" defTabSz="685800">
              <a:buClrTx/>
              <a:buFont typeface="+mj-lt"/>
              <a:buAutoNum type="alphaUcPeriod"/>
            </a:pP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Hai nguồn sáng đơn sắc phải là 2 nguồn kết hợp</a:t>
            </a:r>
          </a:p>
          <a:p>
            <a:pPr marL="457200" indent="-457200" algn="just" defTabSz="685800">
              <a:buClrTx/>
              <a:buFont typeface="+mj-lt"/>
              <a:buAutoNum type="alphaUcPeriod"/>
            </a:pP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Vân trung tâm quan sát được là vân sáng</a:t>
            </a:r>
          </a:p>
          <a:p>
            <a:pPr marL="457200" indent="-457200" algn="just" defTabSz="685800">
              <a:buClrTx/>
              <a:buFont typeface="+mj-lt"/>
              <a:buAutoNum type="alphaUcPeriod"/>
            </a:pP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Nếu 1 nguồn phát ra bức xạ </a:t>
            </a:r>
            <a:r>
              <a:rPr lang="vi-VN"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a:t>
            </a:r>
            <a:r>
              <a:rPr lang="vi-VN" sz="2000" b="1"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và 1 nguồn phát ra bức xạ </a:t>
            </a:r>
            <a:r>
              <a:rPr lang="vi-VN"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a:t>
            </a:r>
            <a:r>
              <a:rPr lang="en-US" sz="2000" b="1" baseline="-25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2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thì ta được hai hệ thống vân giao thoa trên màn </a:t>
            </a:r>
          </a:p>
        </p:txBody>
      </p:sp>
      <p:sp>
        <p:nvSpPr>
          <p:cNvPr id="5" name="Rectangle 4" descr="n14 zalo Nguyen Doan Thao Trang"/>
          <p:cNvSpPr/>
          <p:nvPr/>
        </p:nvSpPr>
        <p:spPr>
          <a:xfrm>
            <a:off x="1588770" y="3359911"/>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srgbClr val="002060"/>
                </a:solidFill>
                <a:latin typeface="Calibri"/>
              </a:rPr>
              <a:t>D</a:t>
            </a:r>
          </a:p>
        </p:txBody>
      </p:sp>
      <p:sp>
        <p:nvSpPr>
          <p:cNvPr id="2" name="Rectangle 1" descr="n14 zalo Nguyen Doan Thao Trang">
            <a:extLst>
              <a:ext uri="{FF2B5EF4-FFF2-40B4-BE49-F238E27FC236}">
                <a16:creationId xmlns:a16="http://schemas.microsoft.com/office/drawing/2014/main" xmlns="" id="{9FF87F39-9145-26A9-FB3E-641CCF07F5EF}"/>
              </a:ext>
            </a:extLst>
          </p:cNvPr>
          <p:cNvSpPr/>
          <p:nvPr/>
        </p:nvSpPr>
        <p:spPr>
          <a:xfrm>
            <a:off x="2442096" y="2260127"/>
            <a:ext cx="4259820"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1 </a:t>
            </a:r>
            <a:r>
              <a:rPr lang="en-US" sz="3600" b="1" kern="1200" dirty="0" err="1">
                <a:solidFill>
                  <a:srgbClr val="FF0000"/>
                </a:solidFill>
                <a:latin typeface="Calibri" panose="020F0502020204030204"/>
                <a:ea typeface="+mn-ea"/>
                <a:cs typeface="+mn-cs"/>
              </a:rPr>
              <a:t>tích</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3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strVal val="4*#ppt_w"/>
                                          </p:val>
                                        </p:tav>
                                        <p:tav tm="100000">
                                          <p:val>
                                            <p:strVal val="#ppt_w"/>
                                          </p:val>
                                        </p:tav>
                                      </p:tavLst>
                                    </p:anim>
                                    <p:anim calcmode="lin" valueType="num">
                                      <p:cBhvr>
                                        <p:cTn id="21" dur="500" fill="hold"/>
                                        <p:tgtEl>
                                          <p:spTgt spid="2"/>
                                        </p:tgtEl>
                                        <p:attrNameLst>
                                          <p:attrName>ppt_h</p:attrName>
                                        </p:attrNameLst>
                                      </p:cBhvr>
                                      <p:tavLst>
                                        <p:tav tm="0">
                                          <p:val>
                                            <p:strVal val="4*#ppt_h"/>
                                          </p:val>
                                        </p:tav>
                                        <p:tav tm="100000">
                                          <p:val>
                                            <p:strVal val="#ppt_h"/>
                                          </p:val>
                                        </p:tav>
                                      </p:tavLst>
                                    </p:anim>
                                  </p:childTnLst>
                                </p:cTn>
                              </p:par>
                              <p:par>
                                <p:cTn id="22" presetID="21" presetClass="emph" presetSubtype="0" repeatCount="indefinite" fill="hold" grpId="1" nodeType="withEffect">
                                  <p:stCondLst>
                                    <p:cond delay="0"/>
                                  </p:stCondLst>
                                  <p:childTnLst>
                                    <p:animClr clrSpc="hsl" dir="cw">
                                      <p:cBhvr override="childStyle">
                                        <p:cTn id="23" dur="500" fill="hold"/>
                                        <p:tgtEl>
                                          <p:spTgt spid="2"/>
                                        </p:tgtEl>
                                        <p:attrNameLst>
                                          <p:attrName>style.color</p:attrName>
                                        </p:attrNameLst>
                                      </p:cBhvr>
                                      <p:by>
                                        <p:hsl h="7200000" s="0" l="0"/>
                                      </p:by>
                                    </p:animClr>
                                    <p:animClr clrSpc="hsl" dir="cw">
                                      <p:cBhvr>
                                        <p:cTn id="24" dur="500" fill="hold"/>
                                        <p:tgtEl>
                                          <p:spTgt spid="2"/>
                                        </p:tgtEl>
                                        <p:attrNameLst>
                                          <p:attrName>fillcolor</p:attrName>
                                        </p:attrNameLst>
                                      </p:cBhvr>
                                      <p:by>
                                        <p:hsl h="7200000" s="0" l="0"/>
                                      </p:by>
                                    </p:animClr>
                                    <p:animClr clrSpc="hsl" dir="cw">
                                      <p:cBhvr>
                                        <p:cTn id="25" dur="500" fill="hold"/>
                                        <p:tgtEl>
                                          <p:spTgt spid="2"/>
                                        </p:tgtEl>
                                        <p:attrNameLst>
                                          <p:attrName>stroke.color</p:attrName>
                                        </p:attrNameLst>
                                      </p:cBhvr>
                                      <p:by>
                                        <p:hsl h="7200000" s="0" l="0"/>
                                      </p:by>
                                    </p:animClr>
                                    <p:set>
                                      <p:cBhvr>
                                        <p:cTn id="26" dur="500" fill="hold"/>
                                        <p:tgtEl>
                                          <p:spTgt spid="2"/>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Shape 646"/>
        <p:cNvGrpSpPr/>
        <p:nvPr/>
      </p:nvGrpSpPr>
      <p:grpSpPr>
        <a:xfrm>
          <a:off x="0" y="0"/>
          <a:ext cx="0" cy="0"/>
          <a:chOff x="0" y="0"/>
          <a:chExt cx="0" cy="0"/>
        </a:xfrm>
      </p:grpSpPr>
      <p:sp>
        <p:nvSpPr>
          <p:cNvPr id="7" name="Rectangle 2" descr="n14 zalo Nguyen Doan Thao Trang">
            <a:extLst>
              <a:ext uri="{FF2B5EF4-FFF2-40B4-BE49-F238E27FC236}">
                <a16:creationId xmlns:a16="http://schemas.microsoft.com/office/drawing/2014/main" xmlns="" id="{D0F00DA7-B7A6-4C6A-B13C-C4D1449F196A}"/>
              </a:ext>
            </a:extLst>
          </p:cNvPr>
          <p:cNvSpPr>
            <a:spLocks noChangeArrowheads="1"/>
          </p:cNvSpPr>
          <p:nvPr/>
        </p:nvSpPr>
        <p:spPr bwMode="auto">
          <a:xfrm>
            <a:off x="1" y="-21197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CBFC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4" name="Rounded Rectangle 4" descr="n14 zalo Nguyen Doan Thao Trang">
                <a:extLst>
                  <a:ext uri="{FF2B5EF4-FFF2-40B4-BE49-F238E27FC236}">
                    <a16:creationId xmlns:a16="http://schemas.microsoft.com/office/drawing/2014/main" xmlns="" id="{08662F7D-F169-41FA-A601-41DB93E79938}"/>
                  </a:ext>
                </a:extLst>
              </p:cNvPr>
              <p:cNvSpPr/>
              <p:nvPr/>
            </p:nvSpPr>
            <p:spPr>
              <a:xfrm>
                <a:off x="878555" y="860607"/>
                <a:ext cx="7223603" cy="1132226"/>
              </a:xfrm>
              <a:prstGeom prst="roundRect">
                <a:avLst/>
              </a:prstGeom>
              <a:solidFill>
                <a:schemeClr val="accent6">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a:buClrTx/>
                </a:pP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Câu 3: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Nêu</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biểu</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thể</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mối</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quan</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hệ</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giữa</a:t>
                </a:r>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v, T (f), </a:t>
                </a:r>
                <a14:m>
                  <m:oMath xmlns:m="http://schemas.openxmlformats.org/officeDocument/2006/math">
                    <m:r>
                      <a:rPr lang="en-US" sz="2800" b="1" i="1" smtClean="0">
                        <a:solidFill>
                          <a:schemeClr val="tx2"/>
                        </a:solidFill>
                        <a:latin typeface="Cambria Math" panose="02040503050406030204" pitchFamily="18" charset="0"/>
                      </a:rPr>
                      <m:t>𝝀</m:t>
                    </m:r>
                  </m:oMath>
                </a14:m>
                <a:r>
                  <a:rPr kumimoji="0" lang="en-US" sz="2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30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 name="Rounded Rectangle 4" descr="n14 zalo Nguyen Doan Thao Trang">
                <a:extLst>
                  <a:ext uri="{FF2B5EF4-FFF2-40B4-BE49-F238E27FC236}">
                    <a16:creationId xmlns:a16="http://schemas.microsoft.com/office/drawing/2014/main" id="{08662F7D-F169-41FA-A601-41DB93E79938}"/>
                  </a:ext>
                </a:extLst>
              </p:cNvPr>
              <p:cNvSpPr>
                <a:spLocks noRot="1" noChangeAspect="1" noMove="1" noResize="1" noEditPoints="1" noAdjustHandles="1" noChangeArrowheads="1" noChangeShapeType="1" noTextEdit="1"/>
              </p:cNvSpPr>
              <p:nvPr/>
            </p:nvSpPr>
            <p:spPr>
              <a:xfrm>
                <a:off x="878555" y="860607"/>
                <a:ext cx="7223603" cy="1132226"/>
              </a:xfrm>
              <a:prstGeom prst="roundRect">
                <a:avLst/>
              </a:prstGeom>
              <a:blipFill>
                <a:blip r:embed="rId4"/>
                <a:stretch>
                  <a:fillRect/>
                </a:stretch>
              </a:blipFill>
              <a:ln w="25400" cap="flat" cmpd="sng" algn="ctr">
                <a:noFill/>
                <a:prstDash val="solid"/>
              </a:ln>
              <a:effectLst>
                <a:outerShdw blurRad="44450" dist="27940" dir="5400000" algn="ctr">
                  <a:srgbClr val="000000">
                    <a:alpha val="32000"/>
                  </a:srgbClr>
                </a:outerShdw>
              </a:effectLst>
            </p:spPr>
            <p:txBody>
              <a:bodyPr/>
              <a:lstStyle/>
              <a:p>
                <a:r>
                  <a:rPr lang="en-US">
                    <a:noFill/>
                  </a:rPr>
                  <a:t> </a:t>
                </a:r>
              </a:p>
            </p:txBody>
          </p:sp>
        </mc:Fallback>
      </mc:AlternateContent>
      <p:pic>
        <p:nvPicPr>
          <p:cNvPr id="11" name="Picture 10" descr="n14 zalo Nguyen Doan Thao Trang">
            <a:hlinkClick r:id="rId5" action="ppaction://hlinksldjump"/>
            <a:extLst>
              <a:ext uri="{FF2B5EF4-FFF2-40B4-BE49-F238E27FC236}">
                <a16:creationId xmlns:a16="http://schemas.microsoft.com/office/drawing/2014/main" xmlns="" id="{1057F7B4-8C2C-4FEC-AF3E-5D9E51C785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4179094"/>
            <a:ext cx="964406" cy="964406"/>
          </a:xfrm>
          <a:prstGeom prst="rect">
            <a:avLst/>
          </a:prstGeom>
        </p:spPr>
      </p:pic>
      <mc:AlternateContent xmlns:mc="http://schemas.openxmlformats.org/markup-compatibility/2006" xmlns:a14="http://schemas.microsoft.com/office/drawing/2010/main">
        <mc:Choice Requires="a14">
          <p:sp>
            <p:nvSpPr>
              <p:cNvPr id="9" name="TextBox 8" descr="n14 zalo Nguyen Doan Thao Trang">
                <a:extLst>
                  <a:ext uri="{FF2B5EF4-FFF2-40B4-BE49-F238E27FC236}">
                    <a16:creationId xmlns:a16="http://schemas.microsoft.com/office/drawing/2014/main" xmlns="" id="{31624A98-5B53-4E3B-897C-746D758ED31F}"/>
                  </a:ext>
                </a:extLst>
              </p:cNvPr>
              <p:cNvSpPr txBox="1"/>
              <p:nvPr/>
            </p:nvSpPr>
            <p:spPr>
              <a:xfrm>
                <a:off x="1927482" y="2421461"/>
                <a:ext cx="5693569" cy="1327739"/>
              </a:xfrm>
              <a:prstGeom prst="roundRect">
                <a:avLst/>
              </a:prstGeom>
              <a:solidFill>
                <a:srgbClr val="5CBFC2">
                  <a:lumMod val="50000"/>
                </a:srgbClr>
              </a:solidFill>
              <a:ln>
                <a:solidFill>
                  <a:srgbClr val="578CCF"/>
                </a:solidFill>
              </a:ln>
              <a:effectLst>
                <a:glow rad="101600">
                  <a:srgbClr val="C0B1BC">
                    <a:satMod val="175000"/>
                    <a:alpha val="40000"/>
                  </a:srgbClr>
                </a:glow>
              </a:effectLst>
            </p:spPr>
            <p:txBody>
              <a:bodyPr wrap="square">
                <a:spAutoFit/>
              </a:bodyPr>
              <a:lstStyle/>
              <a:p>
                <a:pPr algn="ctr">
                  <a:lnSpc>
                    <a:spcPct val="150000"/>
                  </a:lnSpc>
                  <a:buClrTx/>
                  <a:defRPr/>
                </a:pPr>
                <a14:m>
                  <m:oMathPara xmlns:m="http://schemas.openxmlformats.org/officeDocument/2006/math">
                    <m:oMathParaPr>
                      <m:jc m:val="centerGroup"/>
                    </m:oMathParaPr>
                    <m:oMath xmlns:m="http://schemas.openxmlformats.org/officeDocument/2006/math">
                      <m:r>
                        <a:rPr lang="en-US" sz="2800" b="1" i="0" smtClean="0">
                          <a:solidFill>
                            <a:schemeClr val="bg1"/>
                          </a:solidFill>
                          <a:latin typeface="Cambria Math" panose="02040503050406030204" pitchFamily="18" charset="0"/>
                        </a:rPr>
                        <m:t>𝛌</m:t>
                      </m:r>
                      <m:r>
                        <a:rPr lang="en-US" sz="2800" b="1" i="0" smtClean="0">
                          <a:solidFill>
                            <a:schemeClr val="bg1"/>
                          </a:solidFill>
                          <a:latin typeface="Cambria Math" panose="02040503050406030204" pitchFamily="18" charset="0"/>
                        </a:rPr>
                        <m:t>=</m:t>
                      </m:r>
                      <m:r>
                        <a:rPr lang="en-US" sz="2800" b="1" i="0" smtClean="0">
                          <a:solidFill>
                            <a:schemeClr val="bg1"/>
                          </a:solidFill>
                          <a:latin typeface="Cambria Math" panose="02040503050406030204" pitchFamily="18" charset="0"/>
                        </a:rPr>
                        <m:t>𝐯</m:t>
                      </m:r>
                      <m:r>
                        <a:rPr lang="en-US" sz="2800" b="1" i="0" smtClean="0">
                          <a:solidFill>
                            <a:schemeClr val="bg1"/>
                          </a:solidFill>
                          <a:latin typeface="Cambria Math" panose="02040503050406030204" pitchFamily="18" charset="0"/>
                        </a:rPr>
                        <m:t>.</m:t>
                      </m:r>
                      <m:r>
                        <a:rPr lang="en-US" sz="2800" b="1" i="0" smtClean="0">
                          <a:solidFill>
                            <a:schemeClr val="bg1"/>
                          </a:solidFill>
                          <a:latin typeface="Cambria Math" panose="02040503050406030204" pitchFamily="18" charset="0"/>
                        </a:rPr>
                        <m:t>𝐓</m:t>
                      </m:r>
                      <m:r>
                        <a:rPr lang="en-US" sz="2800" b="1" i="0" smtClean="0">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0" smtClean="0">
                              <a:solidFill>
                                <a:schemeClr val="bg1"/>
                              </a:solidFill>
                              <a:latin typeface="Cambria Math" panose="02040503050406030204" pitchFamily="18" charset="0"/>
                            </a:rPr>
                            <m:t>𝐯</m:t>
                          </m:r>
                        </m:num>
                        <m:den>
                          <m:r>
                            <a:rPr lang="en-US" sz="2800" b="1" i="0" smtClean="0">
                              <a:solidFill>
                                <a:schemeClr val="bg1"/>
                              </a:solidFill>
                              <a:latin typeface="Cambria Math" panose="02040503050406030204" pitchFamily="18" charset="0"/>
                            </a:rPr>
                            <m:t>𝐟</m:t>
                          </m:r>
                        </m:den>
                      </m:f>
                    </m:oMath>
                  </m:oMathPara>
                </a14:m>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9" name="TextBox 8" descr="n14 zalo Nguyen Doan Thao Trang">
                <a:extLst>
                  <a:ext uri="{FF2B5EF4-FFF2-40B4-BE49-F238E27FC236}">
                    <a16:creationId xmlns:a16="http://schemas.microsoft.com/office/drawing/2014/main" id="{31624A98-5B53-4E3B-897C-746D758ED31F}"/>
                  </a:ext>
                </a:extLst>
              </p:cNvPr>
              <p:cNvSpPr txBox="1">
                <a:spLocks noRot="1" noChangeAspect="1" noMove="1" noResize="1" noEditPoints="1" noAdjustHandles="1" noChangeArrowheads="1" noChangeShapeType="1" noTextEdit="1"/>
              </p:cNvSpPr>
              <p:nvPr/>
            </p:nvSpPr>
            <p:spPr>
              <a:xfrm>
                <a:off x="1927482" y="2421461"/>
                <a:ext cx="5693569" cy="1327739"/>
              </a:xfrm>
              <a:prstGeom prst="roundRect">
                <a:avLst/>
              </a:prstGeom>
              <a:blipFill>
                <a:blip r:embed="rId7"/>
                <a:stretch>
                  <a:fillRect/>
                </a:stretch>
              </a:blipFill>
              <a:ln>
                <a:solidFill>
                  <a:srgbClr val="578CCF"/>
                </a:solidFill>
              </a:ln>
              <a:effectLst>
                <a:glow rad="101600">
                  <a:srgbClr val="C0B1BC">
                    <a:satMod val="175000"/>
                    <a:alpha val="40000"/>
                  </a:srgbClr>
                </a:glow>
              </a:effectLst>
            </p:spPr>
            <p:txBody>
              <a:bodyPr/>
              <a:lstStyle/>
              <a:p>
                <a:r>
                  <a:rPr lang="en-US">
                    <a:noFill/>
                  </a:rPr>
                  <a:t> </a:t>
                </a:r>
              </a:p>
            </p:txBody>
          </p:sp>
        </mc:Fallback>
      </mc:AlternateContent>
    </p:spTree>
    <p:extLst>
      <p:ext uri="{BB962C8B-B14F-4D97-AF65-F5344CB8AC3E}">
        <p14:creationId xmlns:p14="http://schemas.microsoft.com/office/powerpoint/2010/main" val="3424615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824593" y="595993"/>
            <a:ext cx="7649936" cy="251288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2: Hai </a:t>
            </a:r>
            <a:r>
              <a:rPr lang="en-US" sz="2000" b="1" dirty="0" err="1">
                <a:latin typeface="Open Sans" panose="020B0606030504020204" pitchFamily="34" charset="0"/>
                <a:ea typeface="Open Sans" panose="020B0606030504020204" pitchFamily="34" charset="0"/>
                <a:cs typeface="Open Sans" panose="020B0606030504020204" pitchFamily="34" charset="0"/>
              </a:rPr>
              <a:t>sóng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kết</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hợp</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là</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A. hai sóng chuyển động cùng chiều với cùng tốc độ.</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B. hai sóng luôn đi kèm với nhau.</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C. hai sóng có cùng tần số và có độ lệch pha không đổi theo thời gian.</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D. hai sóng có cùng bước song và có độ lệch pha biến thiên tuần hoàn.</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descr="n14 zalo Nguyen Doan Thao Trang"/>
          <p:cNvSpPr/>
          <p:nvPr/>
        </p:nvSpPr>
        <p:spPr>
          <a:xfrm>
            <a:off x="1600023" y="3359911"/>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a:rPr>
              <a:t>C</a:t>
            </a:r>
          </a:p>
        </p:txBody>
      </p:sp>
      <p:sp>
        <p:nvSpPr>
          <p:cNvPr id="15" name="Rectangle 14" descr="n14 zalo Nguyen Doan Thao Trang"/>
          <p:cNvSpPr/>
          <p:nvPr/>
        </p:nvSpPr>
        <p:spPr>
          <a:xfrm>
            <a:off x="1577536" y="2260127"/>
            <a:ext cx="5988947"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tràng</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pháo</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tay</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681717" y="652636"/>
            <a:ext cx="7780565" cy="1999406"/>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de-DE" sz="2000" b="1" dirty="0">
                <a:latin typeface="Open Sans" panose="020B0606030504020204" pitchFamily="34" charset="0"/>
                <a:ea typeface="Open Sans" panose="020B0606030504020204" pitchFamily="34" charset="0"/>
                <a:cs typeface="Open Sans" panose="020B0606030504020204" pitchFamily="34" charset="0"/>
              </a:rPr>
              <a:t>Câu 3: Hiện tượng giao thoa ánh sáng chỉ quan sát được khi hai nguồn ánh sáng là hai nguồn </a:t>
            </a:r>
          </a:p>
          <a:p>
            <a:pPr lvl="0" fontAlgn="base"/>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A. đơn sắc			B. cùng màu sắc		</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C. kết hợp			D. cùng cường độ sang.</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descr="n14 zalo Nguyen Doan Thao Trang"/>
          <p:cNvSpPr/>
          <p:nvPr/>
        </p:nvSpPr>
        <p:spPr>
          <a:xfrm>
            <a:off x="1714500" y="3027888"/>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panose="020F0502020204030204"/>
              </a:rPr>
              <a:t>C</a:t>
            </a:r>
          </a:p>
        </p:txBody>
      </p:sp>
      <p:sp>
        <p:nvSpPr>
          <p:cNvPr id="15" name="Rectangle 14" descr="n14 zalo Nguyen Doan Thao Trang"/>
          <p:cNvSpPr/>
          <p:nvPr/>
        </p:nvSpPr>
        <p:spPr>
          <a:xfrm>
            <a:off x="2442096" y="2260127"/>
            <a:ext cx="4259820"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2 </a:t>
            </a:r>
            <a:r>
              <a:rPr lang="en-US" sz="3600" b="1" kern="1200" dirty="0" err="1">
                <a:solidFill>
                  <a:srgbClr val="FF0000"/>
                </a:solidFill>
                <a:latin typeface="Calibri" panose="020F0502020204030204"/>
                <a:ea typeface="+mn-ea"/>
                <a:cs typeface="+mn-cs"/>
              </a:rPr>
              <a:t>tích</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608238" y="714484"/>
            <a:ext cx="7927521" cy="217816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r>
              <a:rPr lang="de-DE" sz="2000" b="1" dirty="0">
                <a:latin typeface="Open Sans" panose="020B0606030504020204" pitchFamily="34" charset="0"/>
                <a:ea typeface="Open Sans" panose="020B0606030504020204" pitchFamily="34" charset="0"/>
                <a:cs typeface="Open Sans" panose="020B0606030504020204" pitchFamily="34" charset="0"/>
              </a:rPr>
              <a:t>Câu 4: Trong thí nghiệm giao thoa với ánh sáng trắng của Y-âng, khoảng cách giữa vân sáng và vân tối liên tiếp bằng</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A. một khoảng vân		</a:t>
            </a:r>
          </a:p>
          <a:p>
            <a:r>
              <a:rPr lang="de-DE" sz="2000" b="1" dirty="0">
                <a:latin typeface="Open Sans" panose="020B0606030504020204" pitchFamily="34" charset="0"/>
                <a:ea typeface="Open Sans" panose="020B0606030504020204" pitchFamily="34" charset="0"/>
                <a:cs typeface="Open Sans" panose="020B0606030504020204" pitchFamily="34" charset="0"/>
              </a:rPr>
              <a:t>B. một nửa khoảng vân.</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de-DE" sz="2000" b="1" dirty="0">
                <a:latin typeface="Open Sans" panose="020B0606030504020204" pitchFamily="34" charset="0"/>
                <a:ea typeface="Open Sans" panose="020B0606030504020204" pitchFamily="34" charset="0"/>
                <a:cs typeface="Open Sans" panose="020B0606030504020204" pitchFamily="34" charset="0"/>
              </a:rPr>
              <a:t>C. một phần tư khoảng vân		</a:t>
            </a:r>
          </a:p>
          <a:p>
            <a:r>
              <a:rPr lang="de-DE" sz="2000" b="1" dirty="0">
                <a:latin typeface="Open Sans" panose="020B0606030504020204" pitchFamily="34" charset="0"/>
                <a:ea typeface="Open Sans" panose="020B0606030504020204" pitchFamily="34" charset="0"/>
                <a:cs typeface="Open Sans" panose="020B0606030504020204" pitchFamily="34" charset="0"/>
              </a:rPr>
              <a:t>D. hai lần khoảng vân.</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descr="n14 zalo Nguyen Doan Thao Trang"/>
          <p:cNvSpPr/>
          <p:nvPr/>
        </p:nvSpPr>
        <p:spPr>
          <a:xfrm>
            <a:off x="1693687" y="30998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a:rPr>
              <a:t>B</a:t>
            </a:r>
          </a:p>
        </p:txBody>
      </p:sp>
      <p:sp>
        <p:nvSpPr>
          <p:cNvPr id="15" name="Rectangle 14" descr="n14 zalo Nguyen Doan Thao Trang"/>
          <p:cNvSpPr/>
          <p:nvPr/>
        </p:nvSpPr>
        <p:spPr>
          <a:xfrm>
            <a:off x="2191228" y="2260127"/>
            <a:ext cx="4761560"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10 </a:t>
            </a:r>
            <a:r>
              <a:rPr lang="en-US" sz="3600" b="1" kern="1200" dirty="0" err="1">
                <a:solidFill>
                  <a:srgbClr val="FF0000"/>
                </a:solidFill>
                <a:latin typeface="Calibri" panose="020F0502020204030204"/>
                <a:ea typeface="+mn-ea"/>
                <a:cs typeface="+mn-cs"/>
              </a:rPr>
              <a:t>điểm</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1120165" y="846703"/>
            <a:ext cx="7031864" cy="203667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de-DE" sz="2000" b="1" dirty="0">
                <a:latin typeface="Open Sans" panose="020B0606030504020204" pitchFamily="34" charset="0"/>
                <a:ea typeface="Open Sans" panose="020B0606030504020204" pitchFamily="34" charset="0"/>
                <a:cs typeface="Open Sans" panose="020B0606030504020204" pitchFamily="34" charset="0"/>
              </a:rPr>
              <a:t>Câu 5: Trong thí nghiệm giao thoa khe I-âng có khoảng vân là i. Khoảng cách từ vân sáng bậc 3 đến vân sáng bậc 7ở cùng một bên vân trung tâm là</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A. x = 3i. 		B. x = 4i. 	</a:t>
            </a:r>
          </a:p>
          <a:p>
            <a:r>
              <a:rPr lang="en-US" sz="2000" b="1" dirty="0">
                <a:latin typeface="Open Sans" panose="020B0606030504020204" pitchFamily="34" charset="0"/>
                <a:ea typeface="Open Sans" panose="020B0606030504020204" pitchFamily="34" charset="0"/>
                <a:cs typeface="Open Sans" panose="020B0606030504020204" pitchFamily="34" charset="0"/>
              </a:rPr>
              <a:t>C. x = 5i. 		D. x =10i.</a:t>
            </a:r>
          </a:p>
        </p:txBody>
      </p:sp>
      <p:sp>
        <p:nvSpPr>
          <p:cNvPr id="5" name="Rectangle 4" descr="n14 zalo Nguyen Doan Thao Trang"/>
          <p:cNvSpPr/>
          <p:nvPr/>
        </p:nvSpPr>
        <p:spPr>
          <a:xfrm>
            <a:off x="1588770" y="3215686"/>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a:rPr>
              <a:t>B</a:t>
            </a:r>
          </a:p>
        </p:txBody>
      </p:sp>
      <p:sp>
        <p:nvSpPr>
          <p:cNvPr id="15" name="Rectangle 14" descr="n14 zalo Nguyen Doan Thao Trang"/>
          <p:cNvSpPr/>
          <p:nvPr/>
        </p:nvSpPr>
        <p:spPr>
          <a:xfrm>
            <a:off x="2308249" y="2260127"/>
            <a:ext cx="4527521"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9 </a:t>
            </a:r>
            <a:r>
              <a:rPr lang="en-US" sz="3600" b="1" kern="1200" dirty="0" err="1">
                <a:solidFill>
                  <a:srgbClr val="FF0000"/>
                </a:solidFill>
                <a:latin typeface="Calibri" panose="020F0502020204030204"/>
                <a:ea typeface="+mn-ea"/>
                <a:cs typeface="+mn-cs"/>
              </a:rPr>
              <a:t>điểm</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576190" y="652636"/>
            <a:ext cx="7991618" cy="1999406"/>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6: Trong </a:t>
            </a:r>
            <a:r>
              <a:rPr lang="en-US" sz="2000" b="1" dirty="0" err="1">
                <a:latin typeface="Open Sans" panose="020B0606030504020204" pitchFamily="34" charset="0"/>
                <a:ea typeface="Open Sans" panose="020B0606030504020204" pitchFamily="34" charset="0"/>
                <a:cs typeface="Open Sans" panose="020B0606030504020204" pitchFamily="34" charset="0"/>
              </a:rPr>
              <a:t>thí</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nghiệm</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giao</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thoa</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khe</a:t>
            </a:r>
            <a:r>
              <a:rPr lang="en-US" sz="2000" b="1" dirty="0">
                <a:latin typeface="Open Sans" panose="020B0606030504020204" pitchFamily="34" charset="0"/>
                <a:ea typeface="Open Sans" panose="020B0606030504020204" pitchFamily="34" charset="0"/>
                <a:cs typeface="Open Sans" panose="020B0606030504020204" pitchFamily="34" charset="0"/>
              </a:rPr>
              <a:t> I-</a:t>
            </a:r>
            <a:r>
              <a:rPr lang="en-US" sz="2000" b="1" dirty="0" err="1">
                <a:latin typeface="Open Sans" panose="020B0606030504020204" pitchFamily="34" charset="0"/>
                <a:ea typeface="Open Sans" panose="020B0606030504020204" pitchFamily="34" charset="0"/>
                <a:cs typeface="Open Sans" panose="020B0606030504020204" pitchFamily="34" charset="0"/>
              </a:rPr>
              <a:t>âng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có</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khoảng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là</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i</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Khoảng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cách</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từ</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sáng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bậc</a:t>
            </a:r>
            <a:r>
              <a:rPr lang="en-US" sz="2000" b="1" dirty="0">
                <a:latin typeface="Open Sans" panose="020B0606030504020204" pitchFamily="34" charset="0"/>
                <a:ea typeface="Open Sans" panose="020B0606030504020204" pitchFamily="34" charset="0"/>
                <a:cs typeface="Open Sans" panose="020B0606030504020204" pitchFamily="34" charset="0"/>
              </a:rPr>
              <a:t> 4 </a:t>
            </a:r>
            <a:r>
              <a:rPr lang="en-US" sz="2000" b="1" dirty="0" err="1">
                <a:latin typeface="Open Sans" panose="020B0606030504020204" pitchFamily="34" charset="0"/>
                <a:ea typeface="Open Sans" panose="020B0606030504020204" pitchFamily="34" charset="0"/>
                <a:cs typeface="Open Sans" panose="020B0606030504020204" pitchFamily="34" charset="0"/>
              </a:rPr>
              <a:t>bên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này</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trungtâm</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đến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sáng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bậc</a:t>
            </a:r>
            <a:r>
              <a:rPr lang="en-US" sz="2000" b="1" dirty="0">
                <a:latin typeface="Open Sans" panose="020B0606030504020204" pitchFamily="34" charset="0"/>
                <a:ea typeface="Open Sans" panose="020B0606030504020204" pitchFamily="34" charset="0"/>
                <a:cs typeface="Open Sans" panose="020B0606030504020204" pitchFamily="34" charset="0"/>
              </a:rPr>
              <a:t> 3 </a:t>
            </a:r>
            <a:r>
              <a:rPr lang="en-US" sz="2000" b="1" dirty="0" err="1">
                <a:latin typeface="Open Sans" panose="020B0606030504020204" pitchFamily="34" charset="0"/>
                <a:ea typeface="Open Sans" panose="020B0606030504020204" pitchFamily="34" charset="0"/>
                <a:cs typeface="Open Sans" panose="020B0606030504020204" pitchFamily="34" charset="0"/>
              </a:rPr>
              <a:t>bên</a:t>
            </a:r>
            <a:r>
              <a:rPr lang="en-US" sz="2000" b="1" dirty="0">
                <a:latin typeface="Open Sans" panose="020B0606030504020204" pitchFamily="34" charset="0"/>
                <a:ea typeface="Open Sans" panose="020B0606030504020204" pitchFamily="34" charset="0"/>
                <a:cs typeface="Open Sans" panose="020B0606030504020204" pitchFamily="34" charset="0"/>
              </a:rPr>
              <a:t> kia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trung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tâm</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là</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en-US" sz="2000" b="1" dirty="0">
                <a:latin typeface="Open Sans" panose="020B0606030504020204" pitchFamily="34" charset="0"/>
                <a:ea typeface="Open Sans" panose="020B0606030504020204" pitchFamily="34" charset="0"/>
                <a:cs typeface="Open Sans" panose="020B0606030504020204" pitchFamily="34" charset="0"/>
              </a:rPr>
              <a:t>A. 6i. 	</a:t>
            </a:r>
            <a:r>
              <a:rPr lang="vi-VN"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a:latin typeface="Open Sans" panose="020B0606030504020204" pitchFamily="34" charset="0"/>
                <a:ea typeface="Open Sans" panose="020B0606030504020204" pitchFamily="34" charset="0"/>
                <a:cs typeface="Open Sans" panose="020B0606030504020204" pitchFamily="34" charset="0"/>
              </a:rPr>
              <a:t>	B. </a:t>
            </a:r>
            <a:r>
              <a:rPr lang="en-US" sz="2000" b="1" dirty="0" err="1">
                <a:latin typeface="Open Sans" panose="020B0606030504020204" pitchFamily="34" charset="0"/>
                <a:ea typeface="Open Sans" panose="020B0606030504020204" pitchFamily="34" charset="0"/>
                <a:cs typeface="Open Sans" panose="020B0606030504020204" pitchFamily="34" charset="0"/>
              </a:rPr>
              <a:t>i</a:t>
            </a:r>
            <a:r>
              <a:rPr lang="en-US" sz="2000" b="1" dirty="0">
                <a:latin typeface="Open Sans" panose="020B0606030504020204" pitchFamily="34" charset="0"/>
                <a:ea typeface="Open Sans" panose="020B0606030504020204" pitchFamily="34" charset="0"/>
                <a:cs typeface="Open Sans" panose="020B0606030504020204" pitchFamily="34" charset="0"/>
              </a:rPr>
              <a:t>. 		C. 7i. 		D. 12i.</a:t>
            </a:r>
          </a:p>
        </p:txBody>
      </p:sp>
      <p:sp>
        <p:nvSpPr>
          <p:cNvPr id="5" name="Rectangle 4" descr="n14 zalo Nguyen Doan Thao Trang"/>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a:rPr>
              <a:t>C</a:t>
            </a:r>
          </a:p>
        </p:txBody>
      </p:sp>
      <p:sp>
        <p:nvSpPr>
          <p:cNvPr id="15" name="Rectangle 14" descr="n14 zalo Nguyen Doan Thao Trang"/>
          <p:cNvSpPr/>
          <p:nvPr/>
        </p:nvSpPr>
        <p:spPr>
          <a:xfrm>
            <a:off x="2306644" y="2260127"/>
            <a:ext cx="4530727"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bó</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hoa</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522515" y="422679"/>
            <a:ext cx="8001000" cy="2318089"/>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r>
              <a:rPr lang="en-US" sz="2000" b="1" dirty="0" err="1">
                <a:latin typeface="Open Sans" panose="020B0606030504020204" pitchFamily="34" charset="0"/>
                <a:ea typeface="Open Sans" panose="020B0606030504020204" pitchFamily="34" charset="0"/>
                <a:cs typeface="Open Sans" panose="020B0606030504020204" pitchFamily="34" charset="0"/>
              </a:rPr>
              <a:t>Câu</a:t>
            </a:r>
            <a:r>
              <a:rPr lang="en-US" sz="2000" b="1" dirty="0">
                <a:latin typeface="Open Sans" panose="020B0606030504020204" pitchFamily="34" charset="0"/>
                <a:ea typeface="Open Sans" panose="020B0606030504020204" pitchFamily="34" charset="0"/>
                <a:cs typeface="Open Sans" panose="020B0606030504020204" pitchFamily="34" charset="0"/>
              </a:rPr>
              <a:t> 7: Trong </a:t>
            </a:r>
            <a:r>
              <a:rPr lang="en-US" sz="2000" b="1" dirty="0" err="1">
                <a:latin typeface="Open Sans" panose="020B0606030504020204" pitchFamily="34" charset="0"/>
                <a:ea typeface="Open Sans" panose="020B0606030504020204" pitchFamily="34" charset="0"/>
                <a:cs typeface="Open Sans" panose="020B0606030504020204" pitchFamily="34" charset="0"/>
              </a:rPr>
              <a:t>thí</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nghiệm</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giao</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thoa</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ánh</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sáng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dùng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hai</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khe</a:t>
            </a:r>
            <a:r>
              <a:rPr lang="en-US" sz="2000" b="1" dirty="0">
                <a:latin typeface="Open Sans" panose="020B0606030504020204" pitchFamily="34" charset="0"/>
                <a:ea typeface="Open Sans" panose="020B0606030504020204" pitchFamily="34" charset="0"/>
                <a:cs typeface="Open Sans" panose="020B0606030504020204" pitchFamily="34" charset="0"/>
              </a:rPr>
              <a:t> I-</a:t>
            </a:r>
            <a:r>
              <a:rPr lang="en-US" sz="2000" b="1" dirty="0" err="1">
                <a:latin typeface="Open Sans" panose="020B0606030504020204" pitchFamily="34" charset="0"/>
                <a:ea typeface="Open Sans" panose="020B0606030504020204" pitchFamily="34" charset="0"/>
                <a:cs typeface="Open Sans" panose="020B0606030504020204" pitchFamily="34" charset="0"/>
              </a:rPr>
              <a:t>âng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biết</a:t>
            </a:r>
            <a:r>
              <a:rPr lang="en-US" sz="2000" b="1" dirty="0">
                <a:latin typeface="Open Sans" panose="020B0606030504020204" pitchFamily="34" charset="0"/>
                <a:ea typeface="Open Sans" panose="020B0606030504020204" pitchFamily="34" charset="0"/>
                <a:cs typeface="Open Sans" panose="020B0606030504020204" pitchFamily="34" charset="0"/>
              </a:rPr>
              <a:t> D = 1 m, a = 1 mm. </a:t>
            </a:r>
            <a:r>
              <a:rPr lang="en-US" sz="2000" b="1" dirty="0" err="1">
                <a:latin typeface="Open Sans" panose="020B0606030504020204" pitchFamily="34" charset="0"/>
                <a:ea typeface="Open Sans" panose="020B0606030504020204" pitchFamily="34" charset="0"/>
                <a:cs typeface="Open Sans" panose="020B0606030504020204" pitchFamily="34" charset="0"/>
              </a:rPr>
              <a:t>Khoảng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cách</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từ</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sáng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thứ</a:t>
            </a:r>
            <a:r>
              <a:rPr lang="en-US" sz="2000" b="1" dirty="0">
                <a:latin typeface="Open Sans" panose="020B0606030504020204" pitchFamily="34" charset="0"/>
                <a:ea typeface="Open Sans" panose="020B0606030504020204" pitchFamily="34" charset="0"/>
                <a:cs typeface="Open Sans" panose="020B0606030504020204" pitchFamily="34" charset="0"/>
              </a:rPr>
              <a:t> 4 </a:t>
            </a:r>
            <a:r>
              <a:rPr lang="en-US" sz="2000" b="1" dirty="0" err="1">
                <a:latin typeface="Open Sans" panose="020B0606030504020204" pitchFamily="34" charset="0"/>
                <a:ea typeface="Open Sans" panose="020B0606030504020204" pitchFamily="34" charset="0"/>
                <a:cs typeface="Open Sans" panose="020B0606030504020204" pitchFamily="34" charset="0"/>
              </a:rPr>
              <a:t>đến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sáng</a:t>
            </a:r>
            <a:r>
              <a:rPr lang="en-US" sz="2000" b="1" dirty="0">
                <a:latin typeface="Open Sans" panose="020B0606030504020204" pitchFamily="34" charset="0"/>
                <a:ea typeface="Open Sans" panose="020B0606030504020204" pitchFamily="34" charset="0"/>
                <a:cs typeface="Open Sans" panose="020B0606030504020204" pitchFamily="34" charset="0"/>
              </a:rPr>
              <a:t> thứ10 ở </a:t>
            </a:r>
            <a:r>
              <a:rPr lang="en-US" sz="2000" b="1" dirty="0" err="1">
                <a:latin typeface="Open Sans" panose="020B0606030504020204" pitchFamily="34" charset="0"/>
                <a:ea typeface="Open Sans" panose="020B0606030504020204" pitchFamily="34" charset="0"/>
                <a:cs typeface="Open Sans" panose="020B0606030504020204" pitchFamily="34" charset="0"/>
              </a:rPr>
              <a:t>cùng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bên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với</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vân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trung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tâm</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là</a:t>
            </a:r>
            <a:r>
              <a:rPr lang="en-US" sz="2000" b="1" dirty="0">
                <a:latin typeface="Open Sans" panose="020B0606030504020204" pitchFamily="34" charset="0"/>
                <a:ea typeface="Open Sans" panose="020B0606030504020204" pitchFamily="34" charset="0"/>
                <a:cs typeface="Open Sans" panose="020B0606030504020204" pitchFamily="34" charset="0"/>
              </a:rPr>
              <a:t> 3,6 mm. </a:t>
            </a:r>
            <a:r>
              <a:rPr lang="en-US" sz="2000" b="1" dirty="0" err="1">
                <a:latin typeface="Open Sans" panose="020B0606030504020204" pitchFamily="34" charset="0"/>
                <a:ea typeface="Open Sans" panose="020B0606030504020204" pitchFamily="34" charset="0"/>
                <a:cs typeface="Open Sans" panose="020B0606030504020204" pitchFamily="34" charset="0"/>
              </a:rPr>
              <a:t>Tính</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bước</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sóng</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ánh</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sáng</a:t>
            </a:r>
            <a:r>
              <a:rPr lang="en-US" sz="2000" b="1"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000" b="1" dirty="0">
                <a:latin typeface="Open Sans" panose="020B0606030504020204" pitchFamily="34" charset="0"/>
                <a:ea typeface="Open Sans" panose="020B0606030504020204" pitchFamily="34" charset="0"/>
                <a:cs typeface="Open Sans" panose="020B0606030504020204" pitchFamily="34" charset="0"/>
              </a:rPr>
              <a:t>A. 0,44 </a:t>
            </a:r>
            <a:r>
              <a:rPr lang="en-US" sz="2000" b="1" dirty="0" err="1">
                <a:latin typeface="Open Sans" panose="020B0606030504020204" pitchFamily="34" charset="0"/>
                <a:ea typeface="Open Sans" panose="020B0606030504020204" pitchFamily="34" charset="0"/>
                <a:cs typeface="Open Sans" panose="020B0606030504020204" pitchFamily="34" charset="0"/>
              </a:rPr>
              <a:t>μm</a:t>
            </a:r>
            <a:r>
              <a:rPr lang="en-US" sz="2000" b="1" dirty="0">
                <a:latin typeface="Open Sans" panose="020B0606030504020204" pitchFamily="34" charset="0"/>
                <a:ea typeface="Open Sans" panose="020B0606030504020204" pitchFamily="34" charset="0"/>
                <a:cs typeface="Open Sans" panose="020B0606030504020204" pitchFamily="34" charset="0"/>
              </a:rPr>
              <a:t> 		B. 0,52 </a:t>
            </a:r>
            <a:r>
              <a:rPr lang="en-US" sz="2000" b="1" dirty="0" err="1">
                <a:latin typeface="Open Sans" panose="020B0606030504020204" pitchFamily="34" charset="0"/>
                <a:ea typeface="Open Sans" panose="020B0606030504020204" pitchFamily="34" charset="0"/>
                <a:cs typeface="Open Sans" panose="020B0606030504020204" pitchFamily="34" charset="0"/>
              </a:rPr>
              <a:t>μm</a:t>
            </a:r>
            <a:r>
              <a:rPr lang="en-US" sz="2000" b="1" dirty="0">
                <a:latin typeface="Open Sans" panose="020B0606030504020204" pitchFamily="34" charset="0"/>
                <a:ea typeface="Open Sans" panose="020B0606030504020204" pitchFamily="34" charset="0"/>
                <a:cs typeface="Open Sans" panose="020B0606030504020204" pitchFamily="34" charset="0"/>
              </a:rPr>
              <a:t> 	</a:t>
            </a:r>
          </a:p>
          <a:p>
            <a:pPr algn="just" fontAlgn="base"/>
            <a:r>
              <a:rPr lang="en-US" sz="2000" b="1" u="sng" dirty="0">
                <a:latin typeface="Open Sans" panose="020B0606030504020204" pitchFamily="34" charset="0"/>
                <a:ea typeface="Open Sans" panose="020B0606030504020204" pitchFamily="34" charset="0"/>
                <a:cs typeface="Open Sans" panose="020B0606030504020204" pitchFamily="34" charset="0"/>
              </a:rPr>
              <a:t>C.</a:t>
            </a:r>
            <a:r>
              <a:rPr lang="en-US" sz="2000" b="1" dirty="0">
                <a:latin typeface="Open Sans" panose="020B0606030504020204" pitchFamily="34" charset="0"/>
                <a:ea typeface="Open Sans" panose="020B0606030504020204" pitchFamily="34" charset="0"/>
                <a:cs typeface="Open Sans" panose="020B0606030504020204" pitchFamily="34" charset="0"/>
              </a:rPr>
              <a:t> 0,60 </a:t>
            </a:r>
            <a:r>
              <a:rPr lang="en-US" sz="2000" b="1" dirty="0" err="1">
                <a:latin typeface="Open Sans" panose="020B0606030504020204" pitchFamily="34" charset="0"/>
                <a:ea typeface="Open Sans" panose="020B0606030504020204" pitchFamily="34" charset="0"/>
                <a:cs typeface="Open Sans" panose="020B0606030504020204" pitchFamily="34" charset="0"/>
              </a:rPr>
              <a:t>μm</a:t>
            </a:r>
            <a:r>
              <a:rPr lang="en-US" sz="2000" b="1" dirty="0">
                <a:latin typeface="Open Sans" panose="020B0606030504020204" pitchFamily="34" charset="0"/>
                <a:ea typeface="Open Sans" panose="020B0606030504020204" pitchFamily="34" charset="0"/>
                <a:cs typeface="Open Sans" panose="020B0606030504020204" pitchFamily="34" charset="0"/>
              </a:rPr>
              <a:t> 		D. 0,58 </a:t>
            </a:r>
            <a:r>
              <a:rPr lang="en-US" sz="2000" b="1" dirty="0" err="1">
                <a:latin typeface="Open Sans" panose="020B0606030504020204" pitchFamily="34" charset="0"/>
                <a:ea typeface="Open Sans" panose="020B0606030504020204" pitchFamily="34" charset="0"/>
                <a:cs typeface="Open Sans" panose="020B0606030504020204" pitchFamily="34" charset="0"/>
              </a:rPr>
              <a:t>μm</a:t>
            </a:r>
            <a:r>
              <a:rPr lang="en-US" sz="2000" b="1"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Rectangle 4" descr="n14 zalo Nguyen Doan Thao Trang"/>
          <p:cNvSpPr/>
          <p:nvPr/>
        </p:nvSpPr>
        <p:spPr>
          <a:xfrm>
            <a:off x="1588769" y="3315020"/>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800" b="1" kern="1200" dirty="0">
                <a:solidFill>
                  <a:srgbClr val="002060"/>
                </a:solidFill>
                <a:latin typeface="Calibri"/>
              </a:rPr>
              <a:t>C</a:t>
            </a:r>
          </a:p>
        </p:txBody>
      </p:sp>
      <p:sp>
        <p:nvSpPr>
          <p:cNvPr id="15" name="Rectangle 14" descr="n14 zalo Nguyen Doan Thao Trang"/>
          <p:cNvSpPr/>
          <p:nvPr/>
        </p:nvSpPr>
        <p:spPr>
          <a:xfrm>
            <a:off x="1955747" y="2260127"/>
            <a:ext cx="5232523"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Chúc</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may </a:t>
            </a:r>
            <a:r>
              <a:rPr lang="en-US" sz="3600" b="1" kern="1200" dirty="0" err="1">
                <a:solidFill>
                  <a:srgbClr val="FF0000"/>
                </a:solidFill>
                <a:latin typeface="Calibri" panose="020F0502020204030204"/>
                <a:ea typeface="+mn-ea"/>
                <a:cs typeface="+mn-cs"/>
              </a:rPr>
              <a:t>mắn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lần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sau</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5723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587827" y="566760"/>
            <a:ext cx="7968343" cy="2563584"/>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000" b="1" dirty="0">
                <a:latin typeface="Open Sans" panose="020B0606030504020204" pitchFamily="34" charset="0"/>
                <a:ea typeface="Open Sans" panose="020B0606030504020204" pitchFamily="34" charset="0"/>
                <a:cs typeface="Open Sans" panose="020B0606030504020204" pitchFamily="34" charset="0"/>
              </a:rPr>
              <a:t>Câu 8: Khi xảy ra hiện tượng giao thoa sóng nước với hai nguồn kết hợp cùng pha A, B. Những điểm trên mặt nước nằm trên đường trung trực của AB sẽ</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A. dao động với biên độ lớn nhất. </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B. dao động với biên độ bé nhất.</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C. đứng yên không dao động. 	</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D. dao động với biên độ có giá trị trung bình.</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descr="n14 zalo Nguyen Doan Thao Trang"/>
          <p:cNvSpPr/>
          <p:nvPr/>
        </p:nvSpPr>
        <p:spPr>
          <a:xfrm>
            <a:off x="1588769" y="337731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a:rPr>
              <a:t>A</a:t>
            </a:r>
          </a:p>
        </p:txBody>
      </p:sp>
      <p:sp>
        <p:nvSpPr>
          <p:cNvPr id="15" name="Rectangle 14" descr="n14 zalo Nguyen Doan Thao Trang"/>
          <p:cNvSpPr/>
          <p:nvPr/>
        </p:nvSpPr>
        <p:spPr>
          <a:xfrm>
            <a:off x="2442096" y="2260127"/>
            <a:ext cx="4259820"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1 </a:t>
            </a:r>
            <a:r>
              <a:rPr lang="en-US" sz="3600" b="1" kern="1200" dirty="0" err="1">
                <a:solidFill>
                  <a:srgbClr val="FF0000"/>
                </a:solidFill>
                <a:latin typeface="Calibri" panose="020F0502020204030204"/>
                <a:ea typeface="+mn-ea"/>
                <a:cs typeface="+mn-cs"/>
              </a:rPr>
              <a:t>tích</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37616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descr="n14 zalo Nguyen Doan Thao Trang">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Calibri" panose="020F0502020204030204"/>
              </a:rPr>
              <a:t>GO HOME</a:t>
            </a:r>
          </a:p>
        </p:txBody>
      </p:sp>
      <p:sp>
        <p:nvSpPr>
          <p:cNvPr id="12" name="Snip Diagonal Corner Rectangle 11" descr="n14 zalo Nguyen Doan Thao Trang"/>
          <p:cNvSpPr/>
          <p:nvPr/>
        </p:nvSpPr>
        <p:spPr>
          <a:xfrm>
            <a:off x="608238" y="472870"/>
            <a:ext cx="7927521" cy="267788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000" b="1" dirty="0">
                <a:latin typeface="Open Sans" panose="020B0606030504020204" pitchFamily="34" charset="0"/>
                <a:ea typeface="Open Sans" panose="020B0606030504020204" pitchFamily="34" charset="0"/>
                <a:cs typeface="Open Sans" panose="020B0606030504020204" pitchFamily="34" charset="0"/>
              </a:rPr>
              <a:t>Câu 9: Hai sóng như thế nào có thể giao thoa với nhau?</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A. Hai sóng cùng biên độ, cùng tần số, hiệu số pha không đổi theo thời gian.</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B. Hai sóng cùng tần số, hiệu lộ trình không đổi theo thời gian.</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C. Hai sóng cùng chu kỳ và biên độ.</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D. Hai sóng cùng bước sóng, biên độ.</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descr="n14 zalo Nguyen Doan Thao Trang"/>
          <p:cNvSpPr/>
          <p:nvPr/>
        </p:nvSpPr>
        <p:spPr>
          <a:xfrm>
            <a:off x="1588769" y="3418136"/>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a:rPr>
              <a:t>A</a:t>
            </a:r>
          </a:p>
        </p:txBody>
      </p:sp>
      <p:sp>
        <p:nvSpPr>
          <p:cNvPr id="15" name="Rectangle 14" descr="n14 zalo Nguyen Doan Thao Trang"/>
          <p:cNvSpPr/>
          <p:nvPr/>
        </p:nvSpPr>
        <p:spPr>
          <a:xfrm>
            <a:off x="1955747" y="2260127"/>
            <a:ext cx="5232523"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Chúc</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may </a:t>
            </a:r>
            <a:r>
              <a:rPr lang="en-US" sz="3600" b="1" kern="1200" dirty="0" err="1">
                <a:solidFill>
                  <a:srgbClr val="FF0000"/>
                </a:solidFill>
                <a:latin typeface="Calibri" panose="020F0502020204030204"/>
                <a:ea typeface="+mn-ea"/>
                <a:cs typeface="+mn-cs"/>
              </a:rPr>
              <a:t>mắn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lần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sau</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778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descr="n14 zalo Nguyen Doan Thao Tra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descr="n14 zalo Nguyen Doan Thao Tra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descr="n14 zalo Nguyen Doan Thao Trang"/>
          <p:cNvSpPr/>
          <p:nvPr/>
        </p:nvSpPr>
        <p:spPr>
          <a:xfrm>
            <a:off x="579665" y="627610"/>
            <a:ext cx="8147957" cy="24968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000" b="1" dirty="0">
                <a:latin typeface="Open Sans" panose="020B0606030504020204" pitchFamily="34" charset="0"/>
                <a:ea typeface="Open Sans" panose="020B0606030504020204" pitchFamily="34" charset="0"/>
                <a:cs typeface="Open Sans" panose="020B0606030504020204" pitchFamily="34" charset="0"/>
              </a:rPr>
              <a:t>Câu 10: Trong hiện tượng giao thoa sóng trên mặt nước, khoảng cách giữa hai cực đại liên tiếp nằm trên đường nối tâm hai sóng có độ dài là</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A. hai lần bước sóng. 		B. một bước sóng.	</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just"/>
            <a:r>
              <a:rPr lang="pt-BR" sz="2000" b="1" dirty="0">
                <a:latin typeface="Open Sans" panose="020B0606030504020204" pitchFamily="34" charset="0"/>
                <a:ea typeface="Open Sans" panose="020B0606030504020204" pitchFamily="34" charset="0"/>
                <a:cs typeface="Open Sans" panose="020B0606030504020204" pitchFamily="34" charset="0"/>
              </a:rPr>
              <a:t>C. một nửa bước sóng.</a:t>
            </a:r>
            <a:r>
              <a:rPr lang="pt-BR" sz="2000" b="1">
                <a:latin typeface="Open Sans" panose="020B0606030504020204" pitchFamily="34" charset="0"/>
                <a:ea typeface="Open Sans" panose="020B0606030504020204" pitchFamily="34" charset="0"/>
                <a:cs typeface="Open Sans" panose="020B0606030504020204" pitchFamily="34" charset="0"/>
              </a:rPr>
              <a:t>	D</a:t>
            </a:r>
            <a:r>
              <a:rPr lang="pt-BR" sz="2000" b="1" dirty="0">
                <a:latin typeface="Open Sans" panose="020B0606030504020204" pitchFamily="34" charset="0"/>
                <a:ea typeface="Open Sans" panose="020B0606030504020204" pitchFamily="34" charset="0"/>
                <a:cs typeface="Open Sans" panose="020B0606030504020204" pitchFamily="34" charset="0"/>
              </a:rPr>
              <a:t>. một phần tư bước sóng.</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descr="n14 zalo Nguyen Doan Thao Trang"/>
          <p:cNvSpPr/>
          <p:nvPr/>
        </p:nvSpPr>
        <p:spPr>
          <a:xfrm>
            <a:off x="1530403" y="3323445"/>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002060"/>
                </a:solidFill>
                <a:latin typeface="Calibri"/>
              </a:rPr>
              <a:t>C</a:t>
            </a:r>
          </a:p>
        </p:txBody>
      </p:sp>
      <p:sp>
        <p:nvSpPr>
          <p:cNvPr id="15" name="Rectangle 14" descr="n14 zalo Nguyen Doan Thao Trang"/>
          <p:cNvSpPr/>
          <p:nvPr/>
        </p:nvSpPr>
        <p:spPr>
          <a:xfrm>
            <a:off x="2308249" y="2260127"/>
            <a:ext cx="4527521"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Calibri" panose="020F0502020204030204"/>
                <a:ea typeface="+mn-ea"/>
                <a:cs typeface="+mn-cs"/>
              </a:rPr>
              <a:t>Bạn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nhận</a:t>
            </a:r>
            <a:r>
              <a:rPr lang="en-US" sz="3600" b="1" kern="1200" dirty="0">
                <a:solidFill>
                  <a:srgbClr val="FF0000"/>
                </a:solidFill>
                <a:latin typeface="Calibri" panose="020F0502020204030204"/>
                <a:ea typeface="+mn-ea"/>
                <a:cs typeface="+mn-cs"/>
              </a:rPr>
              <a:t> </a:t>
            </a:r>
            <a:r>
              <a:rPr lang="en-US" sz="3600" b="1" kern="1200" dirty="0" err="1">
                <a:solidFill>
                  <a:srgbClr val="FF0000"/>
                </a:solidFill>
                <a:latin typeface="Calibri" panose="020F0502020204030204"/>
                <a:ea typeface="+mn-ea"/>
                <a:cs typeface="+mn-cs"/>
              </a:rPr>
              <a:t>được</a:t>
            </a:r>
            <a:r>
              <a:rPr lang="en-US" sz="3600" b="1" kern="1200" dirty="0">
                <a:solidFill>
                  <a:srgbClr val="FF0000"/>
                </a:solidFill>
                <a:latin typeface="Calibri" panose="020F0502020204030204"/>
                <a:ea typeface="+mn-ea"/>
                <a:cs typeface="+mn-cs"/>
              </a:rPr>
              <a:t> 9 </a:t>
            </a:r>
            <a:r>
              <a:rPr lang="en-US" sz="3600" b="1" kern="1200" dirty="0" err="1">
                <a:solidFill>
                  <a:srgbClr val="FF0000"/>
                </a:solidFill>
                <a:latin typeface="Calibri" panose="020F0502020204030204"/>
                <a:ea typeface="+mn-ea"/>
                <a:cs typeface="+mn-cs"/>
              </a:rPr>
              <a:t>điểm</a:t>
            </a:r>
            <a:endParaRPr lang="en-US" sz="3600" b="1"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10019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8" name="Google Shape;1314;p96" descr="n14 zalo Nguyen Doan Thao Trang">
            <a:extLst>
              <a:ext uri="{FF2B5EF4-FFF2-40B4-BE49-F238E27FC236}">
                <a16:creationId xmlns:a16="http://schemas.microsoft.com/office/drawing/2014/main" xmlns="" id="{EF9F4E97-BC29-5BA3-4BB6-BB4AF5857629}"/>
              </a:ext>
            </a:extLst>
          </p:cNvPr>
          <p:cNvSpPr/>
          <p:nvPr/>
        </p:nvSpPr>
        <p:spPr>
          <a:xfrm>
            <a:off x="3492086" y="904881"/>
            <a:ext cx="2113631" cy="3538640"/>
          </a:xfrm>
          <a:prstGeom prst="ellipse">
            <a:avLst/>
          </a:pr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14;p96" descr="n14 zalo Nguyen Doan Thao Trang">
            <a:extLst>
              <a:ext uri="{FF2B5EF4-FFF2-40B4-BE49-F238E27FC236}">
                <a16:creationId xmlns:a16="http://schemas.microsoft.com/office/drawing/2014/main" xmlns="" id="{A283C507-EA68-5BFE-9239-8E3C43DDB377}"/>
              </a:ext>
            </a:extLst>
          </p:cNvPr>
          <p:cNvSpPr/>
          <p:nvPr/>
        </p:nvSpPr>
        <p:spPr>
          <a:xfrm>
            <a:off x="5951997" y="1563275"/>
            <a:ext cx="2113631" cy="3043902"/>
          </a:xfrm>
          <a:prstGeom prst="ellipse">
            <a:avLst/>
          </a:pr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6" descr="n14 zalo Nguyen Doan Thao Trang"/>
          <p:cNvSpPr txBox="1">
            <a:spLocks noGrp="1"/>
          </p:cNvSpPr>
          <p:nvPr>
            <p:ph type="title"/>
          </p:nvPr>
        </p:nvSpPr>
        <p:spPr>
          <a:xfrm>
            <a:off x="2106001" y="193190"/>
            <a:ext cx="4885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GIAO THOA SÓNG</a:t>
            </a:r>
            <a:endParaRPr dirty="0"/>
          </a:p>
        </p:txBody>
      </p:sp>
      <p:grpSp>
        <p:nvGrpSpPr>
          <p:cNvPr id="10" name="Group 9" descr="n14 zalo Nguyen Doan Thao Trang">
            <a:extLst>
              <a:ext uri="{FF2B5EF4-FFF2-40B4-BE49-F238E27FC236}">
                <a16:creationId xmlns:a16="http://schemas.microsoft.com/office/drawing/2014/main" xmlns="" id="{9CDAB23B-213E-F225-DA00-73F7096544F1}"/>
              </a:ext>
            </a:extLst>
          </p:cNvPr>
          <p:cNvGrpSpPr/>
          <p:nvPr/>
        </p:nvGrpSpPr>
        <p:grpSpPr>
          <a:xfrm>
            <a:off x="762199" y="1217688"/>
            <a:ext cx="7582579" cy="3574776"/>
            <a:chOff x="843842" y="825804"/>
            <a:chExt cx="7582579" cy="3574776"/>
          </a:xfrm>
        </p:grpSpPr>
        <p:sp>
          <p:nvSpPr>
            <p:cNvPr id="1311" name="Google Shape;1311;p96"/>
            <p:cNvSpPr/>
            <p:nvPr/>
          </p:nvSpPr>
          <p:spPr>
            <a:xfrm>
              <a:off x="5754492" y="825804"/>
              <a:ext cx="2671929" cy="1786766"/>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2" name="Google Shape;1312;p96"/>
            <p:cNvSpPr/>
            <p:nvPr/>
          </p:nvSpPr>
          <p:spPr>
            <a:xfrm>
              <a:off x="843842" y="856832"/>
              <a:ext cx="2674634" cy="1792644"/>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6"/>
            <p:cNvSpPr/>
            <p:nvPr/>
          </p:nvSpPr>
          <p:spPr>
            <a:xfrm>
              <a:off x="3299599" y="2613814"/>
              <a:ext cx="2672605" cy="1786766"/>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4" name="Google Shape;1314;p96" descr="n14 zalo Nguyen Doan Thao Trang"/>
          <p:cNvSpPr/>
          <p:nvPr/>
        </p:nvSpPr>
        <p:spPr>
          <a:xfrm>
            <a:off x="1042700" y="1603897"/>
            <a:ext cx="2113631" cy="3043902"/>
          </a:xfrm>
          <a:prstGeom prst="ellipse">
            <a:avLst/>
          </a:pr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descr="n14 zalo Nguyen Doan Thao Trang">
            <a:extLst>
              <a:ext uri="{FF2B5EF4-FFF2-40B4-BE49-F238E27FC236}">
                <a16:creationId xmlns:a16="http://schemas.microsoft.com/office/drawing/2014/main" xmlns="" id="{D57E50B6-B342-8E13-A75B-88954DEEEF11}"/>
              </a:ext>
            </a:extLst>
          </p:cNvPr>
          <p:cNvSpPr txBox="1"/>
          <p:nvPr/>
        </p:nvSpPr>
        <p:spPr>
          <a:xfrm>
            <a:off x="1325327" y="1806410"/>
            <a:ext cx="1534107" cy="2800767"/>
          </a:xfrm>
          <a:prstGeom prst="rect">
            <a:avLst/>
          </a:prstGeom>
          <a:noFill/>
        </p:spPr>
        <p:txBody>
          <a:bodyPr wrap="square">
            <a:spAutoFit/>
          </a:bodyPr>
          <a:lstStyle/>
          <a:p>
            <a:pPr algn="ctr"/>
            <a:r>
              <a:rPr lang="en-US" sz="1600" dirty="0">
                <a:solidFill>
                  <a:srgbClr val="FFFF00"/>
                </a:solidFill>
              </a:rPr>
              <a:t>Hai </a:t>
            </a:r>
            <a:r>
              <a:rPr lang="en-US" sz="1600" dirty="0" err="1">
                <a:solidFill>
                  <a:srgbClr val="FFFF00"/>
                </a:solidFill>
              </a:rPr>
              <a:t>nguồn</a:t>
            </a:r>
            <a:r>
              <a:rPr lang="en-US" sz="1600" dirty="0">
                <a:solidFill>
                  <a:srgbClr val="FFFF00"/>
                </a:solidFill>
              </a:rPr>
              <a:t> </a:t>
            </a:r>
            <a:r>
              <a:rPr lang="en-US" sz="1600" dirty="0" err="1">
                <a:solidFill>
                  <a:srgbClr val="FFFF00"/>
                </a:solidFill>
              </a:rPr>
              <a:t>sóng</a:t>
            </a:r>
            <a:r>
              <a:rPr lang="en-US" sz="1600" dirty="0">
                <a:solidFill>
                  <a:srgbClr val="FFFF00"/>
                </a:solidFill>
              </a:rPr>
              <a:t> </a:t>
            </a:r>
            <a:r>
              <a:rPr lang="en-US" sz="1600" dirty="0" err="1">
                <a:solidFill>
                  <a:srgbClr val="FFFF00"/>
                </a:solidFill>
              </a:rPr>
              <a:t>kết</a:t>
            </a:r>
            <a:r>
              <a:rPr lang="en-US" sz="1600" dirty="0">
                <a:solidFill>
                  <a:srgbClr val="FFFF00"/>
                </a:solidFill>
              </a:rPr>
              <a:t> </a:t>
            </a:r>
            <a:r>
              <a:rPr lang="en-US" sz="1600" dirty="0" err="1">
                <a:solidFill>
                  <a:srgbClr val="FFFF00"/>
                </a:solidFill>
              </a:rPr>
              <a:t>hợp</a:t>
            </a:r>
            <a:r>
              <a:rPr lang="en-US" sz="1600" dirty="0">
                <a:solidFill>
                  <a:srgbClr val="FFFF00"/>
                </a:solidFill>
              </a:rPr>
              <a:t> </a:t>
            </a:r>
            <a:r>
              <a:rPr lang="en-US" sz="1600" dirty="0" err="1">
                <a:solidFill>
                  <a:srgbClr val="FFFF00"/>
                </a:solidFill>
              </a:rPr>
              <a:t>có</a:t>
            </a:r>
            <a:r>
              <a:rPr lang="en-US" sz="1600" dirty="0">
                <a:solidFill>
                  <a:srgbClr val="FFFF00"/>
                </a:solidFill>
              </a:rPr>
              <a:t> </a:t>
            </a:r>
            <a:r>
              <a:rPr lang="en-US" sz="1600" dirty="0" err="1">
                <a:solidFill>
                  <a:srgbClr val="FFFF00"/>
                </a:solidFill>
              </a:rPr>
              <a:t>cùng</a:t>
            </a:r>
            <a:r>
              <a:rPr lang="en-US" sz="1600" dirty="0">
                <a:solidFill>
                  <a:srgbClr val="FFFF00"/>
                </a:solidFill>
              </a:rPr>
              <a:t> </a:t>
            </a:r>
            <a:r>
              <a:rPr lang="en-US" sz="1600" dirty="0" err="1">
                <a:solidFill>
                  <a:srgbClr val="FFFF00"/>
                </a:solidFill>
              </a:rPr>
              <a:t>tần</a:t>
            </a:r>
            <a:r>
              <a:rPr lang="en-US" sz="1600" dirty="0">
                <a:solidFill>
                  <a:srgbClr val="FFFF00"/>
                </a:solidFill>
              </a:rPr>
              <a:t> </a:t>
            </a:r>
            <a:r>
              <a:rPr lang="en-US" sz="1600" dirty="0" err="1">
                <a:solidFill>
                  <a:srgbClr val="FFFF00"/>
                </a:solidFill>
              </a:rPr>
              <a:t>số</a:t>
            </a:r>
            <a:r>
              <a:rPr lang="en-US" sz="1600" dirty="0">
                <a:solidFill>
                  <a:srgbClr val="FFFF00"/>
                </a:solidFill>
              </a:rPr>
              <a:t> </a:t>
            </a:r>
            <a:r>
              <a:rPr lang="en-US" sz="1600" dirty="0" err="1">
                <a:solidFill>
                  <a:srgbClr val="FFFF00"/>
                </a:solidFill>
              </a:rPr>
              <a:t>và</a:t>
            </a:r>
            <a:r>
              <a:rPr lang="en-US" sz="1600" dirty="0">
                <a:solidFill>
                  <a:srgbClr val="FFFF00"/>
                </a:solidFill>
              </a:rPr>
              <a:t> </a:t>
            </a:r>
            <a:r>
              <a:rPr lang="en-US" sz="1600" dirty="0" err="1">
                <a:solidFill>
                  <a:srgbClr val="FFFF00"/>
                </a:solidFill>
              </a:rPr>
              <a:t>có</a:t>
            </a:r>
            <a:r>
              <a:rPr lang="en-US" sz="1600" dirty="0">
                <a:solidFill>
                  <a:srgbClr val="FFFF00"/>
                </a:solidFill>
              </a:rPr>
              <a:t> </a:t>
            </a:r>
            <a:r>
              <a:rPr lang="en-US" sz="1600" dirty="0" err="1">
                <a:solidFill>
                  <a:srgbClr val="FFFF00"/>
                </a:solidFill>
              </a:rPr>
              <a:t>độ</a:t>
            </a:r>
            <a:r>
              <a:rPr lang="en-US" sz="1600" dirty="0">
                <a:solidFill>
                  <a:srgbClr val="FFFF00"/>
                </a:solidFill>
              </a:rPr>
              <a:t> </a:t>
            </a:r>
            <a:r>
              <a:rPr lang="en-US" sz="1600" dirty="0" err="1">
                <a:solidFill>
                  <a:srgbClr val="FFFF00"/>
                </a:solidFill>
              </a:rPr>
              <a:t>lệch</a:t>
            </a:r>
            <a:r>
              <a:rPr lang="en-US" sz="1600" dirty="0">
                <a:solidFill>
                  <a:srgbClr val="FFFF00"/>
                </a:solidFill>
              </a:rPr>
              <a:t> </a:t>
            </a:r>
            <a:r>
              <a:rPr lang="en-US" sz="1600" dirty="0" err="1">
                <a:solidFill>
                  <a:srgbClr val="FFFF00"/>
                </a:solidFill>
              </a:rPr>
              <a:t>pha</a:t>
            </a:r>
            <a:r>
              <a:rPr lang="en-US" sz="1600" dirty="0">
                <a:solidFill>
                  <a:srgbClr val="FFFF00"/>
                </a:solidFill>
              </a:rPr>
              <a:t> </a:t>
            </a:r>
            <a:r>
              <a:rPr lang="en-US" sz="1600" dirty="0" err="1">
                <a:solidFill>
                  <a:srgbClr val="FFFF00"/>
                </a:solidFill>
              </a:rPr>
              <a:t>không</a:t>
            </a:r>
            <a:r>
              <a:rPr lang="en-US" sz="1600" dirty="0">
                <a:solidFill>
                  <a:srgbClr val="FFFF00"/>
                </a:solidFill>
              </a:rPr>
              <a:t> </a:t>
            </a:r>
            <a:r>
              <a:rPr lang="en-US" sz="1600" dirty="0" err="1">
                <a:solidFill>
                  <a:srgbClr val="FFFF00"/>
                </a:solidFill>
              </a:rPr>
              <a:t>đổi</a:t>
            </a:r>
            <a:r>
              <a:rPr lang="en-US" sz="1600" dirty="0">
                <a:solidFill>
                  <a:srgbClr val="FFFF00"/>
                </a:solidFill>
              </a:rPr>
              <a:t> </a:t>
            </a:r>
            <a:r>
              <a:rPr lang="en-US" sz="1600" dirty="0" err="1">
                <a:solidFill>
                  <a:srgbClr val="FFFF00"/>
                </a:solidFill>
              </a:rPr>
              <a:t>theo</a:t>
            </a:r>
            <a:r>
              <a:rPr lang="en-US" sz="1600" dirty="0">
                <a:solidFill>
                  <a:srgbClr val="FFFF00"/>
                </a:solidFill>
              </a:rPr>
              <a:t> </a:t>
            </a:r>
            <a:r>
              <a:rPr lang="en-US" sz="1600" dirty="0" err="1">
                <a:solidFill>
                  <a:srgbClr val="FFFF00"/>
                </a:solidFill>
              </a:rPr>
              <a:t>thời</a:t>
            </a:r>
            <a:r>
              <a:rPr lang="en-US" sz="1600" dirty="0">
                <a:solidFill>
                  <a:srgbClr val="FFFF00"/>
                </a:solidFill>
              </a:rPr>
              <a:t> </a:t>
            </a:r>
            <a:r>
              <a:rPr lang="en-US" sz="1600" dirty="0" err="1">
                <a:solidFill>
                  <a:srgbClr val="FFFF00"/>
                </a:solidFill>
              </a:rPr>
              <a:t>gian</a:t>
            </a:r>
            <a:r>
              <a:rPr lang="en-US" sz="1600" dirty="0">
                <a:solidFill>
                  <a:srgbClr val="FFFF00"/>
                </a:solidFill>
              </a:rPr>
              <a:t>. Hai </a:t>
            </a:r>
            <a:r>
              <a:rPr lang="en-US" sz="1600" dirty="0" err="1">
                <a:solidFill>
                  <a:srgbClr val="FFFF00"/>
                </a:solidFill>
              </a:rPr>
              <a:t>sóng</a:t>
            </a:r>
            <a:r>
              <a:rPr lang="en-US" sz="1600" dirty="0">
                <a:solidFill>
                  <a:srgbClr val="FFFF00"/>
                </a:solidFill>
              </a:rPr>
              <a:t> do </a:t>
            </a:r>
            <a:r>
              <a:rPr lang="en-US" sz="1600" dirty="0" err="1">
                <a:solidFill>
                  <a:srgbClr val="FFFF00"/>
                </a:solidFill>
              </a:rPr>
              <a:t>hai</a:t>
            </a:r>
            <a:r>
              <a:rPr lang="en-US" sz="1600" dirty="0">
                <a:solidFill>
                  <a:srgbClr val="FFFF00"/>
                </a:solidFill>
              </a:rPr>
              <a:t> </a:t>
            </a:r>
            <a:r>
              <a:rPr lang="en-US" sz="1600" dirty="0" err="1">
                <a:solidFill>
                  <a:srgbClr val="FFFF00"/>
                </a:solidFill>
              </a:rPr>
              <a:t>nguồn</a:t>
            </a:r>
            <a:r>
              <a:rPr lang="en-US" sz="1600" dirty="0">
                <a:solidFill>
                  <a:srgbClr val="FFFF00"/>
                </a:solidFill>
              </a:rPr>
              <a:t> </a:t>
            </a:r>
            <a:r>
              <a:rPr lang="en-US" sz="1600" dirty="0" err="1">
                <a:solidFill>
                  <a:srgbClr val="FFFF00"/>
                </a:solidFill>
              </a:rPr>
              <a:t>kết</a:t>
            </a:r>
            <a:r>
              <a:rPr lang="en-US" sz="1600" dirty="0">
                <a:solidFill>
                  <a:srgbClr val="FFFF00"/>
                </a:solidFill>
              </a:rPr>
              <a:t> </a:t>
            </a:r>
            <a:r>
              <a:rPr lang="en-US" sz="1600" dirty="0" err="1">
                <a:solidFill>
                  <a:srgbClr val="FFFF00"/>
                </a:solidFill>
              </a:rPr>
              <a:t>hợp</a:t>
            </a:r>
            <a:r>
              <a:rPr lang="en-US" sz="1600" dirty="0">
                <a:solidFill>
                  <a:srgbClr val="FFFF00"/>
                </a:solidFill>
              </a:rPr>
              <a:t> </a:t>
            </a:r>
            <a:r>
              <a:rPr lang="en-US" sz="1600" dirty="0" err="1">
                <a:solidFill>
                  <a:srgbClr val="FFFF00"/>
                </a:solidFill>
              </a:rPr>
              <a:t>phát</a:t>
            </a:r>
            <a:r>
              <a:rPr lang="en-US" sz="1600" dirty="0">
                <a:solidFill>
                  <a:srgbClr val="FFFF00"/>
                </a:solidFill>
              </a:rPr>
              <a:t> </a:t>
            </a:r>
            <a:r>
              <a:rPr lang="en-US" sz="1600" dirty="0" err="1">
                <a:solidFill>
                  <a:srgbClr val="FFFF00"/>
                </a:solidFill>
              </a:rPr>
              <a:t>ra</a:t>
            </a:r>
            <a:r>
              <a:rPr lang="en-US" sz="1600" dirty="0">
                <a:solidFill>
                  <a:srgbClr val="FFFF00"/>
                </a:solidFill>
              </a:rPr>
              <a:t> </a:t>
            </a:r>
            <a:r>
              <a:rPr lang="en-US" sz="1600" dirty="0" err="1">
                <a:solidFill>
                  <a:srgbClr val="FFFF00"/>
                </a:solidFill>
              </a:rPr>
              <a:t>là</a:t>
            </a:r>
            <a:r>
              <a:rPr lang="en-US" sz="1600" dirty="0">
                <a:solidFill>
                  <a:srgbClr val="FFFF00"/>
                </a:solidFill>
              </a:rPr>
              <a:t> </a:t>
            </a:r>
            <a:r>
              <a:rPr lang="en-US" sz="1600" dirty="0" err="1">
                <a:solidFill>
                  <a:srgbClr val="FFFF00"/>
                </a:solidFill>
              </a:rPr>
              <a:t>hai</a:t>
            </a:r>
            <a:r>
              <a:rPr lang="en-US" sz="1600" dirty="0">
                <a:solidFill>
                  <a:srgbClr val="FFFF00"/>
                </a:solidFill>
              </a:rPr>
              <a:t> </a:t>
            </a:r>
            <a:r>
              <a:rPr lang="en-US" sz="1600" dirty="0" err="1">
                <a:solidFill>
                  <a:srgbClr val="FFFF00"/>
                </a:solidFill>
              </a:rPr>
              <a:t>sóng</a:t>
            </a:r>
            <a:r>
              <a:rPr lang="en-US" sz="1600" dirty="0">
                <a:solidFill>
                  <a:srgbClr val="FFFF00"/>
                </a:solidFill>
              </a:rPr>
              <a:t> </a:t>
            </a:r>
            <a:r>
              <a:rPr lang="en-US" sz="1600" dirty="0" err="1">
                <a:solidFill>
                  <a:srgbClr val="FFFF00"/>
                </a:solidFill>
              </a:rPr>
              <a:t>kết</a:t>
            </a:r>
            <a:r>
              <a:rPr lang="en-US" sz="1600" dirty="0">
                <a:solidFill>
                  <a:srgbClr val="FFFF00"/>
                </a:solidFill>
              </a:rPr>
              <a:t> </a:t>
            </a:r>
            <a:r>
              <a:rPr lang="en-US" sz="1600" dirty="0" err="1">
                <a:solidFill>
                  <a:srgbClr val="FFFF00"/>
                </a:solidFill>
              </a:rPr>
              <a:t>hợp</a:t>
            </a:r>
            <a:endParaRPr lang="en-US" sz="1600" dirty="0">
              <a:solidFill>
                <a:srgbClr val="FFFF00"/>
              </a:solidFill>
            </a:endParaRPr>
          </a:p>
        </p:txBody>
      </p:sp>
      <p:sp>
        <p:nvSpPr>
          <p:cNvPr id="5" name="TextBox 4" descr="n14 zalo Nguyen Doan Thao Trang">
            <a:extLst>
              <a:ext uri="{FF2B5EF4-FFF2-40B4-BE49-F238E27FC236}">
                <a16:creationId xmlns:a16="http://schemas.microsoft.com/office/drawing/2014/main" xmlns="" id="{062BC7F9-9ADD-EBCC-A31D-E392EAD24535}"/>
              </a:ext>
            </a:extLst>
          </p:cNvPr>
          <p:cNvSpPr txBox="1"/>
          <p:nvPr/>
        </p:nvSpPr>
        <p:spPr>
          <a:xfrm>
            <a:off x="3802153" y="1063960"/>
            <a:ext cx="1548630" cy="3293209"/>
          </a:xfrm>
          <a:prstGeom prst="rect">
            <a:avLst/>
          </a:prstGeom>
          <a:noFill/>
        </p:spPr>
        <p:txBody>
          <a:bodyPr wrap="square">
            <a:spAutoFit/>
          </a:bodyPr>
          <a:lstStyle/>
          <a:p>
            <a:pPr algn="ctr"/>
            <a:r>
              <a:rPr lang="en-US" sz="1600" dirty="0" err="1">
                <a:solidFill>
                  <a:srgbClr val="FFFF00"/>
                </a:solidFill>
              </a:rPr>
              <a:t>Hiện</a:t>
            </a:r>
            <a:r>
              <a:rPr lang="en-US" sz="1600" dirty="0">
                <a:solidFill>
                  <a:srgbClr val="FFFF00"/>
                </a:solidFill>
              </a:rPr>
              <a:t> </a:t>
            </a:r>
            <a:r>
              <a:rPr lang="en-US" sz="1600" dirty="0" err="1">
                <a:solidFill>
                  <a:srgbClr val="FFFF00"/>
                </a:solidFill>
              </a:rPr>
              <a:t>tượng</a:t>
            </a:r>
            <a:r>
              <a:rPr lang="en-US" sz="1600" dirty="0">
                <a:solidFill>
                  <a:srgbClr val="FFFF00"/>
                </a:solidFill>
              </a:rPr>
              <a:t> </a:t>
            </a:r>
            <a:r>
              <a:rPr lang="en-US" sz="1600" dirty="0" err="1">
                <a:solidFill>
                  <a:srgbClr val="FFFF00"/>
                </a:solidFill>
              </a:rPr>
              <a:t>giao</a:t>
            </a:r>
            <a:r>
              <a:rPr lang="en-US" sz="1600" dirty="0">
                <a:solidFill>
                  <a:srgbClr val="FFFF00"/>
                </a:solidFill>
              </a:rPr>
              <a:t> </a:t>
            </a:r>
            <a:r>
              <a:rPr lang="en-US" sz="1600" dirty="0" err="1">
                <a:solidFill>
                  <a:srgbClr val="FFFF00"/>
                </a:solidFill>
              </a:rPr>
              <a:t>thoa</a:t>
            </a:r>
            <a:r>
              <a:rPr lang="en-US" sz="1600" dirty="0">
                <a:solidFill>
                  <a:srgbClr val="FFFF00"/>
                </a:solidFill>
              </a:rPr>
              <a:t>: </a:t>
            </a:r>
            <a:r>
              <a:rPr lang="en-US" sz="1600" dirty="0" err="1">
                <a:solidFill>
                  <a:srgbClr val="FFFF00"/>
                </a:solidFill>
              </a:rPr>
              <a:t>khi</a:t>
            </a:r>
            <a:r>
              <a:rPr lang="en-US" sz="1600" dirty="0">
                <a:solidFill>
                  <a:srgbClr val="FFFF00"/>
                </a:solidFill>
              </a:rPr>
              <a:t> </a:t>
            </a:r>
            <a:r>
              <a:rPr lang="en-US" sz="1600" dirty="0" err="1">
                <a:solidFill>
                  <a:srgbClr val="FFFF00"/>
                </a:solidFill>
              </a:rPr>
              <a:t>hai</a:t>
            </a:r>
            <a:r>
              <a:rPr lang="en-US" sz="1600" dirty="0">
                <a:solidFill>
                  <a:srgbClr val="FFFF00"/>
                </a:solidFill>
              </a:rPr>
              <a:t> </a:t>
            </a:r>
            <a:r>
              <a:rPr lang="en-US" sz="1600" dirty="0" err="1">
                <a:solidFill>
                  <a:srgbClr val="FFFF00"/>
                </a:solidFill>
              </a:rPr>
              <a:t>sóng</a:t>
            </a:r>
            <a:r>
              <a:rPr lang="en-US" sz="1600" dirty="0">
                <a:solidFill>
                  <a:srgbClr val="FFFF00"/>
                </a:solidFill>
              </a:rPr>
              <a:t> </a:t>
            </a:r>
            <a:r>
              <a:rPr lang="en-US" sz="1600" dirty="0" err="1">
                <a:solidFill>
                  <a:srgbClr val="FFFF00"/>
                </a:solidFill>
              </a:rPr>
              <a:t>kết</a:t>
            </a:r>
            <a:r>
              <a:rPr lang="en-US" sz="1600" dirty="0">
                <a:solidFill>
                  <a:srgbClr val="FFFF00"/>
                </a:solidFill>
              </a:rPr>
              <a:t> </a:t>
            </a:r>
            <a:r>
              <a:rPr lang="en-US" sz="1600" dirty="0" err="1">
                <a:solidFill>
                  <a:srgbClr val="FFFF00"/>
                </a:solidFill>
              </a:rPr>
              <a:t>hợp</a:t>
            </a:r>
            <a:r>
              <a:rPr lang="en-US" sz="1600" dirty="0">
                <a:solidFill>
                  <a:srgbClr val="FFFF00"/>
                </a:solidFill>
              </a:rPr>
              <a:t> </a:t>
            </a:r>
            <a:r>
              <a:rPr lang="en-US" sz="1600" dirty="0" err="1">
                <a:solidFill>
                  <a:srgbClr val="FFFF00"/>
                </a:solidFill>
              </a:rPr>
              <a:t>gặp</a:t>
            </a:r>
            <a:r>
              <a:rPr lang="en-US" sz="1600" dirty="0">
                <a:solidFill>
                  <a:srgbClr val="FFFF00"/>
                </a:solidFill>
              </a:rPr>
              <a:t> </a:t>
            </a:r>
            <a:r>
              <a:rPr lang="en-US" sz="1600" dirty="0" err="1">
                <a:solidFill>
                  <a:srgbClr val="FFFF00"/>
                </a:solidFill>
              </a:rPr>
              <a:t>nhau</a:t>
            </a:r>
            <a:r>
              <a:rPr lang="en-US" sz="1600" dirty="0">
                <a:solidFill>
                  <a:srgbClr val="FFFF00"/>
                </a:solidFill>
              </a:rPr>
              <a:t> </a:t>
            </a:r>
            <a:r>
              <a:rPr lang="en-US" sz="1600" dirty="0" err="1">
                <a:solidFill>
                  <a:srgbClr val="FFFF00"/>
                </a:solidFill>
              </a:rPr>
              <a:t>có</a:t>
            </a:r>
            <a:r>
              <a:rPr lang="en-US" sz="1600" dirty="0">
                <a:solidFill>
                  <a:srgbClr val="FFFF00"/>
                </a:solidFill>
              </a:rPr>
              <a:t> </a:t>
            </a:r>
            <a:r>
              <a:rPr lang="en-US" sz="1600" dirty="0" err="1">
                <a:solidFill>
                  <a:srgbClr val="FFFF00"/>
                </a:solidFill>
              </a:rPr>
              <a:t>những</a:t>
            </a:r>
            <a:r>
              <a:rPr lang="en-US" sz="1600" dirty="0">
                <a:solidFill>
                  <a:srgbClr val="FFFF00"/>
                </a:solidFill>
              </a:rPr>
              <a:t> </a:t>
            </a:r>
            <a:r>
              <a:rPr lang="en-US" sz="1600" dirty="0" err="1">
                <a:solidFill>
                  <a:srgbClr val="FFFF00"/>
                </a:solidFill>
              </a:rPr>
              <a:t>điểm</a:t>
            </a:r>
            <a:r>
              <a:rPr lang="en-US" sz="1600" dirty="0">
                <a:solidFill>
                  <a:srgbClr val="FFFF00"/>
                </a:solidFill>
              </a:rPr>
              <a:t> </a:t>
            </a:r>
            <a:r>
              <a:rPr lang="en-US" sz="1600" dirty="0" err="1">
                <a:solidFill>
                  <a:srgbClr val="FFFF00"/>
                </a:solidFill>
              </a:rPr>
              <a:t>hai</a:t>
            </a:r>
            <a:r>
              <a:rPr lang="en-US" sz="1600" dirty="0">
                <a:solidFill>
                  <a:srgbClr val="FFFF00"/>
                </a:solidFill>
              </a:rPr>
              <a:t> </a:t>
            </a:r>
            <a:r>
              <a:rPr lang="en-US" sz="1600" dirty="0" err="1">
                <a:solidFill>
                  <a:srgbClr val="FFFF00"/>
                </a:solidFill>
              </a:rPr>
              <a:t>sóng</a:t>
            </a:r>
            <a:r>
              <a:rPr lang="en-US" sz="1600" dirty="0">
                <a:solidFill>
                  <a:srgbClr val="FFFF00"/>
                </a:solidFill>
              </a:rPr>
              <a:t> </a:t>
            </a:r>
            <a:r>
              <a:rPr lang="en-US" sz="1600" dirty="0" err="1">
                <a:solidFill>
                  <a:srgbClr val="FFFF00"/>
                </a:solidFill>
              </a:rPr>
              <a:t>luôn</a:t>
            </a:r>
            <a:r>
              <a:rPr lang="en-US" sz="1600" dirty="0">
                <a:solidFill>
                  <a:srgbClr val="FFFF00"/>
                </a:solidFill>
              </a:rPr>
              <a:t> </a:t>
            </a:r>
            <a:r>
              <a:rPr lang="en-US" sz="1600" dirty="0" err="1">
                <a:solidFill>
                  <a:srgbClr val="FFFF00"/>
                </a:solidFill>
              </a:rPr>
              <a:t>đồng</a:t>
            </a:r>
            <a:r>
              <a:rPr lang="en-US" sz="1600" dirty="0">
                <a:solidFill>
                  <a:srgbClr val="FFFF00"/>
                </a:solidFill>
              </a:rPr>
              <a:t> </a:t>
            </a:r>
            <a:r>
              <a:rPr lang="en-US" sz="1600" dirty="0" err="1">
                <a:solidFill>
                  <a:srgbClr val="FFFF00"/>
                </a:solidFill>
              </a:rPr>
              <a:t>pha</a:t>
            </a:r>
            <a:r>
              <a:rPr lang="en-US" sz="1600" dirty="0">
                <a:solidFill>
                  <a:srgbClr val="FFFF00"/>
                </a:solidFill>
              </a:rPr>
              <a:t> </a:t>
            </a:r>
            <a:r>
              <a:rPr lang="en-US" sz="1600" dirty="0" err="1">
                <a:solidFill>
                  <a:srgbClr val="FFFF00"/>
                </a:solidFill>
              </a:rPr>
              <a:t>thì</a:t>
            </a:r>
            <a:r>
              <a:rPr lang="en-US" sz="1600" dirty="0">
                <a:solidFill>
                  <a:srgbClr val="FFFF00"/>
                </a:solidFill>
              </a:rPr>
              <a:t> </a:t>
            </a:r>
            <a:r>
              <a:rPr lang="en-US" sz="1600" dirty="0" err="1">
                <a:solidFill>
                  <a:srgbClr val="FFFF00"/>
                </a:solidFill>
              </a:rPr>
              <a:t>dao</a:t>
            </a:r>
            <a:r>
              <a:rPr lang="en-US" sz="1600" dirty="0">
                <a:solidFill>
                  <a:srgbClr val="FFFF00"/>
                </a:solidFill>
              </a:rPr>
              <a:t> </a:t>
            </a:r>
            <a:r>
              <a:rPr lang="en-US" sz="1600" dirty="0" err="1">
                <a:solidFill>
                  <a:srgbClr val="FFFF00"/>
                </a:solidFill>
              </a:rPr>
              <a:t>động</a:t>
            </a:r>
            <a:r>
              <a:rPr lang="en-US" sz="1600" dirty="0">
                <a:solidFill>
                  <a:srgbClr val="FFFF00"/>
                </a:solidFill>
              </a:rPr>
              <a:t> </a:t>
            </a:r>
            <a:r>
              <a:rPr lang="en-US" sz="1600" dirty="0" err="1">
                <a:solidFill>
                  <a:srgbClr val="FFFF00"/>
                </a:solidFill>
              </a:rPr>
              <a:t>mạnh</a:t>
            </a:r>
            <a:r>
              <a:rPr lang="en-US" sz="1600" dirty="0">
                <a:solidFill>
                  <a:srgbClr val="FFFF00"/>
                </a:solidFill>
              </a:rPr>
              <a:t>; </a:t>
            </a:r>
            <a:r>
              <a:rPr lang="en-US" sz="1600" dirty="0" err="1">
                <a:solidFill>
                  <a:srgbClr val="FFFF00"/>
                </a:solidFill>
              </a:rPr>
              <a:t>có</a:t>
            </a:r>
            <a:r>
              <a:rPr lang="en-US" sz="1600" dirty="0">
                <a:solidFill>
                  <a:srgbClr val="FFFF00"/>
                </a:solidFill>
              </a:rPr>
              <a:t> </a:t>
            </a:r>
            <a:r>
              <a:rPr lang="en-US" sz="1600" dirty="0" err="1">
                <a:solidFill>
                  <a:srgbClr val="FFFF00"/>
                </a:solidFill>
              </a:rPr>
              <a:t>những</a:t>
            </a:r>
            <a:r>
              <a:rPr lang="en-US" sz="1600" dirty="0">
                <a:solidFill>
                  <a:srgbClr val="FFFF00"/>
                </a:solidFill>
              </a:rPr>
              <a:t> </a:t>
            </a:r>
            <a:r>
              <a:rPr lang="en-US" sz="1600" dirty="0" err="1">
                <a:solidFill>
                  <a:srgbClr val="FFFF00"/>
                </a:solidFill>
              </a:rPr>
              <a:t>điểm</a:t>
            </a:r>
            <a:r>
              <a:rPr lang="en-US" sz="1600" dirty="0">
                <a:solidFill>
                  <a:srgbClr val="FFFF00"/>
                </a:solidFill>
              </a:rPr>
              <a:t> </a:t>
            </a:r>
            <a:r>
              <a:rPr lang="en-US" sz="1600" dirty="0" err="1">
                <a:solidFill>
                  <a:srgbClr val="FFFF00"/>
                </a:solidFill>
              </a:rPr>
              <a:t>hai</a:t>
            </a:r>
            <a:r>
              <a:rPr lang="en-US" sz="1600" dirty="0">
                <a:solidFill>
                  <a:srgbClr val="FFFF00"/>
                </a:solidFill>
              </a:rPr>
              <a:t> </a:t>
            </a:r>
            <a:r>
              <a:rPr lang="en-US" sz="1600" dirty="0" err="1">
                <a:solidFill>
                  <a:srgbClr val="FFFF00"/>
                </a:solidFill>
              </a:rPr>
              <a:t>sóng</a:t>
            </a:r>
            <a:r>
              <a:rPr lang="en-US" sz="1600" dirty="0">
                <a:solidFill>
                  <a:srgbClr val="FFFF00"/>
                </a:solidFill>
              </a:rPr>
              <a:t> </a:t>
            </a:r>
            <a:r>
              <a:rPr lang="en-US" sz="1600" dirty="0" err="1">
                <a:solidFill>
                  <a:srgbClr val="FFFF00"/>
                </a:solidFill>
              </a:rPr>
              <a:t>luôn</a:t>
            </a:r>
            <a:r>
              <a:rPr lang="en-US" sz="1600" dirty="0">
                <a:solidFill>
                  <a:srgbClr val="FFFF00"/>
                </a:solidFill>
              </a:rPr>
              <a:t> </a:t>
            </a:r>
            <a:r>
              <a:rPr lang="en-US" sz="1600" dirty="0" err="1">
                <a:solidFill>
                  <a:srgbClr val="FFFF00"/>
                </a:solidFill>
              </a:rPr>
              <a:t>ngược</a:t>
            </a:r>
            <a:r>
              <a:rPr lang="en-US" sz="1600" dirty="0">
                <a:solidFill>
                  <a:srgbClr val="FFFF00"/>
                </a:solidFill>
              </a:rPr>
              <a:t> </a:t>
            </a:r>
            <a:r>
              <a:rPr lang="en-US" sz="1600" dirty="0" err="1">
                <a:solidFill>
                  <a:srgbClr val="FFFF00"/>
                </a:solidFill>
              </a:rPr>
              <a:t>pha</a:t>
            </a:r>
            <a:r>
              <a:rPr lang="en-US" sz="1600" dirty="0">
                <a:solidFill>
                  <a:srgbClr val="FFFF00"/>
                </a:solidFill>
              </a:rPr>
              <a:t> </a:t>
            </a:r>
            <a:r>
              <a:rPr lang="en-US" sz="1600" dirty="0" err="1">
                <a:solidFill>
                  <a:srgbClr val="FFFF00"/>
                </a:solidFill>
              </a:rPr>
              <a:t>thì</a:t>
            </a:r>
            <a:r>
              <a:rPr lang="en-US" sz="1600" dirty="0">
                <a:solidFill>
                  <a:srgbClr val="FFFF00"/>
                </a:solidFill>
              </a:rPr>
              <a:t> </a:t>
            </a:r>
            <a:r>
              <a:rPr lang="en-US" sz="1600" dirty="0" err="1">
                <a:solidFill>
                  <a:srgbClr val="FFFF00"/>
                </a:solidFill>
              </a:rPr>
              <a:t>đứng</a:t>
            </a:r>
            <a:r>
              <a:rPr lang="en-US" sz="1600" dirty="0">
                <a:solidFill>
                  <a:srgbClr val="FFFF00"/>
                </a:solidFill>
              </a:rPr>
              <a:t> </a:t>
            </a:r>
            <a:r>
              <a:rPr lang="en-US" sz="1600" dirty="0" err="1">
                <a:solidFill>
                  <a:srgbClr val="FFFF00"/>
                </a:solidFill>
              </a:rPr>
              <a:t>yên</a:t>
            </a:r>
            <a:endParaRPr lang="en-US" sz="1600" dirty="0">
              <a:solidFill>
                <a:srgbClr val="FFFF00"/>
              </a:solidFill>
            </a:endParaRPr>
          </a:p>
        </p:txBody>
      </p:sp>
      <mc:AlternateContent xmlns:mc="http://schemas.openxmlformats.org/markup-compatibility/2006" xmlns:a14="http://schemas.microsoft.com/office/drawing/2010/main">
        <mc:Choice Requires="a14">
          <p:sp>
            <p:nvSpPr>
              <p:cNvPr id="7" name="TextBox 6" descr="n14 zalo Nguyen Doan Thao Trang">
                <a:extLst>
                  <a:ext uri="{FF2B5EF4-FFF2-40B4-BE49-F238E27FC236}">
                    <a16:creationId xmlns:a16="http://schemas.microsoft.com/office/drawing/2014/main" xmlns="" id="{BC0B6BBB-1CF6-00D9-0D5E-255C71BB6F1A}"/>
                  </a:ext>
                </a:extLst>
              </p:cNvPr>
              <p:cNvSpPr txBox="1"/>
              <p:nvPr/>
            </p:nvSpPr>
            <p:spPr>
              <a:xfrm>
                <a:off x="6200628" y="2318542"/>
                <a:ext cx="1629262" cy="1526315"/>
              </a:xfrm>
              <a:prstGeom prst="rect">
                <a:avLst/>
              </a:prstGeom>
              <a:noFill/>
            </p:spPr>
            <p:txBody>
              <a:bodyPr wrap="square">
                <a:spAutoFit/>
              </a:bodyPr>
              <a:lstStyle/>
              <a:p>
                <a:pPr algn="just">
                  <a:spcBef>
                    <a:spcPts val="600"/>
                  </a:spcBef>
                </a:pP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Xác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định</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bước</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sóng</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US" sz="1600" i="1" smtClean="0">
                        <a:solidFill>
                          <a:srgbClr val="FFFF00"/>
                        </a:solidFill>
                        <a:latin typeface="Cambria Math" panose="02040503050406030204" pitchFamily="18" charset="0"/>
                      </a:rPr>
                      <m:t>𝜆</m:t>
                    </m:r>
                  </m:oMath>
                </a14:m>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theo</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hệ</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thức</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rgbClr val="FFFF00"/>
                    </a:solidFill>
                    <a:latin typeface="Open Sans" panose="020B0606030504020204" pitchFamily="34" charset="0"/>
                    <a:ea typeface="Open Sans" panose="020B0606030504020204" pitchFamily="34" charset="0"/>
                    <a:cs typeface="Open Sans" panose="020B0606030504020204" pitchFamily="34" charset="0"/>
                  </a:rPr>
                  <a:t>sau</a:t>
                </a:r>
                <a:r>
                  <a:rPr lang="en-US" sz="1600" dirty="0">
                    <a:solidFill>
                      <a:srgbClr val="FFFF00"/>
                    </a:solidFill>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pPr>
                <a14:m>
                  <m:oMathPara xmlns:m="http://schemas.openxmlformats.org/officeDocument/2006/math">
                    <m:oMathParaPr>
                      <m:jc m:val="centerGroup"/>
                    </m:oMathParaPr>
                    <m:oMath xmlns:m="http://schemas.openxmlformats.org/officeDocument/2006/math">
                      <m:r>
                        <a:rPr lang="en-US" sz="2400" b="1">
                          <a:solidFill>
                            <a:srgbClr val="FFFF00"/>
                          </a:solidFill>
                          <a:latin typeface="Cambria Math" panose="02040503050406030204" pitchFamily="18" charset="0"/>
                        </a:rPr>
                        <m:t>𝛌</m:t>
                      </m:r>
                      <m:r>
                        <a:rPr lang="en-US" sz="2400" b="1" i="0" smtClean="0">
                          <a:solidFill>
                            <a:srgbClr val="FFFF00"/>
                          </a:solidFill>
                          <a:latin typeface="Cambria Math" panose="02040503050406030204" pitchFamily="18" charset="0"/>
                        </a:rPr>
                        <m:t>=</m:t>
                      </m:r>
                      <m:f>
                        <m:fPr>
                          <m:ctrlPr>
                            <a:rPr lang="en-US" sz="2400" b="1" i="1" smtClean="0">
                              <a:solidFill>
                                <a:srgbClr val="FFFF00"/>
                              </a:solidFill>
                              <a:latin typeface="Cambria Math" panose="02040503050406030204" pitchFamily="18" charset="0"/>
                            </a:rPr>
                          </m:ctrlPr>
                        </m:fPr>
                        <m:num>
                          <m:r>
                            <a:rPr lang="en-US" sz="2400" b="1" i="0" smtClean="0">
                              <a:solidFill>
                                <a:srgbClr val="FFFF00"/>
                              </a:solidFill>
                              <a:latin typeface="Cambria Math" panose="02040503050406030204" pitchFamily="18" charset="0"/>
                            </a:rPr>
                            <m:t>𝐚𝐢</m:t>
                          </m:r>
                        </m:num>
                        <m:den>
                          <m:r>
                            <a:rPr lang="en-US" sz="2400" b="1" i="1" smtClean="0">
                              <a:solidFill>
                                <a:srgbClr val="FFFF00"/>
                              </a:solidFill>
                              <a:latin typeface="Cambria Math" panose="02040503050406030204" pitchFamily="18" charset="0"/>
                            </a:rPr>
                            <m:t>𝑫</m:t>
                          </m:r>
                        </m:den>
                      </m:f>
                    </m:oMath>
                  </m:oMathPara>
                </a14:m>
                <a:endParaRPr lang="en-US" sz="2400" dirty="0">
                  <a:solidFill>
                    <a:srgbClr val="FFFF00"/>
                  </a:solidFill>
                </a:endParaRPr>
              </a:p>
            </p:txBody>
          </p:sp>
        </mc:Choice>
        <mc:Fallback xmlns="">
          <p:sp>
            <p:nvSpPr>
              <p:cNvPr id="7" name="TextBox 6" descr="n14 zalo Nguyen Doan Thao Trang">
                <a:extLst>
                  <a:ext uri="{FF2B5EF4-FFF2-40B4-BE49-F238E27FC236}">
                    <a16:creationId xmlns:a16="http://schemas.microsoft.com/office/drawing/2014/main" id="{BC0B6BBB-1CF6-00D9-0D5E-255C71BB6F1A}"/>
                  </a:ext>
                </a:extLst>
              </p:cNvPr>
              <p:cNvSpPr txBox="1">
                <a:spLocks noRot="1" noChangeAspect="1" noMove="1" noResize="1" noEditPoints="1" noAdjustHandles="1" noChangeArrowheads="1" noChangeShapeType="1" noTextEdit="1"/>
              </p:cNvSpPr>
              <p:nvPr/>
            </p:nvSpPr>
            <p:spPr>
              <a:xfrm>
                <a:off x="6200628" y="2318542"/>
                <a:ext cx="1629262" cy="1526315"/>
              </a:xfrm>
              <a:prstGeom prst="rect">
                <a:avLst/>
              </a:prstGeom>
              <a:blipFill>
                <a:blip r:embed="rId3"/>
                <a:stretch>
                  <a:fillRect l="-1873" t="-1195" r="-224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14"/>
                                        </p:tgtEl>
                                        <p:attrNameLst>
                                          <p:attrName>style.visibility</p:attrName>
                                        </p:attrNameLst>
                                      </p:cBhvr>
                                      <p:to>
                                        <p:strVal val="visible"/>
                                      </p:to>
                                    </p:set>
                                    <p:animEffect transition="in" filter="wipe(left)">
                                      <p:cBhvr>
                                        <p:cTn id="12" dur="500"/>
                                        <p:tgtEl>
                                          <p:spTgt spid="13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14" grpId="0" animBg="1"/>
      <p:bldP spid="3"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Shape 646"/>
        <p:cNvGrpSpPr/>
        <p:nvPr/>
      </p:nvGrpSpPr>
      <p:grpSpPr>
        <a:xfrm>
          <a:off x="0" y="0"/>
          <a:ext cx="0" cy="0"/>
          <a:chOff x="0" y="0"/>
          <a:chExt cx="0" cy="0"/>
        </a:xfrm>
      </p:grpSpPr>
      <p:sp>
        <p:nvSpPr>
          <p:cNvPr id="7" name="Rectangle 2" descr="n14 zalo Nguyen Doan Thao Trang">
            <a:extLst>
              <a:ext uri="{FF2B5EF4-FFF2-40B4-BE49-F238E27FC236}">
                <a16:creationId xmlns:a16="http://schemas.microsoft.com/office/drawing/2014/main" xmlns="" id="{D0F00DA7-B7A6-4C6A-B13C-C4D1449F196A}"/>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CBFC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ounded Rectangle 4" descr="n14 zalo Nguyen Doan Thao Trang">
            <a:extLst>
              <a:ext uri="{FF2B5EF4-FFF2-40B4-BE49-F238E27FC236}">
                <a16:creationId xmlns:a16="http://schemas.microsoft.com/office/drawing/2014/main" xmlns="" id="{36107938-184F-41F4-A528-EB14FDFAD536}"/>
              </a:ext>
            </a:extLst>
          </p:cNvPr>
          <p:cNvSpPr/>
          <p:nvPr/>
        </p:nvSpPr>
        <p:spPr>
          <a:xfrm>
            <a:off x="751114" y="672142"/>
            <a:ext cx="7428480" cy="1287287"/>
          </a:xfrm>
          <a:prstGeom prst="roundRect">
            <a:avLst/>
          </a:prstGeom>
          <a:solidFill>
            <a:schemeClr val="accent6">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Câu </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4</a:t>
            </a:r>
            <a:r>
              <a:rPr kumimoji="0" lang="vi-VN"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7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Sự</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lệch</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pha</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giữa</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phần</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tử</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phương</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truyền</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sóng</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tạo</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700" b="1"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nên</a:t>
            </a:r>
            <a:r>
              <a:rPr kumimoji="0" lang="en-US"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27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n14 zalo Nguyen Doan Thao Trang">
            <a:hlinkClick r:id="rId4" action="ppaction://hlinksldjump"/>
            <a:extLst>
              <a:ext uri="{FF2B5EF4-FFF2-40B4-BE49-F238E27FC236}">
                <a16:creationId xmlns:a16="http://schemas.microsoft.com/office/drawing/2014/main" xmlns="" id="{0E837683-AF00-4CD4-989D-01CABC52AF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4179094"/>
            <a:ext cx="964406" cy="964406"/>
          </a:xfrm>
          <a:prstGeom prst="rect">
            <a:avLst/>
          </a:prstGeom>
        </p:spPr>
      </p:pic>
      <p:sp>
        <p:nvSpPr>
          <p:cNvPr id="12" name="TextBox 11" descr="n14 zalo Nguyen Doan Thao Trang">
            <a:extLst>
              <a:ext uri="{FF2B5EF4-FFF2-40B4-BE49-F238E27FC236}">
                <a16:creationId xmlns:a16="http://schemas.microsoft.com/office/drawing/2014/main" xmlns="" id="{6D38F7F8-D494-48B7-980C-AC5289D0AB19}"/>
              </a:ext>
            </a:extLst>
          </p:cNvPr>
          <p:cNvSpPr txBox="1"/>
          <p:nvPr/>
        </p:nvSpPr>
        <p:spPr>
          <a:xfrm>
            <a:off x="1311730" y="2683634"/>
            <a:ext cx="2688771" cy="1191816"/>
          </a:xfrm>
          <a:prstGeom prst="roundRect">
            <a:avLst/>
          </a:prstGeom>
          <a:solidFill>
            <a:srgbClr val="5CBFC2">
              <a:lumMod val="50000"/>
            </a:srgbClr>
          </a:solidFill>
          <a:ln>
            <a:solidFill>
              <a:srgbClr val="578CCF"/>
            </a:solidFill>
          </a:ln>
          <a:effectLst>
            <a:glow rad="101600">
              <a:srgbClr val="C0B1BC">
                <a:satMod val="175000"/>
                <a:alpha val="40000"/>
              </a:srgb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ảnh</a:t>
            </a:r>
            <a:r>
              <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3200" b="1" i="0" u="none" strike="noStrike" kern="1200" cap="none" spc="0" normalizeH="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sóng</a:t>
            </a:r>
            <a:endParaRPr kumimoji="0" 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descr="n14 zalo Nguyen Doan Thao Trang">
            <a:extLst>
              <a:ext uri="{FF2B5EF4-FFF2-40B4-BE49-F238E27FC236}">
                <a16:creationId xmlns:a16="http://schemas.microsoft.com/office/drawing/2014/main" xmlns="" id="{BFE25CA2-9013-4DAB-053A-4BC1A2EC3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225" y="2235597"/>
            <a:ext cx="3519068" cy="2087890"/>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6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ounded Rectangular Callout 28" descr="n14 zalo Nguyen Doan Thao Trang">
            <a:extLst>
              <a:ext uri="{FF2B5EF4-FFF2-40B4-BE49-F238E27FC236}">
                <a16:creationId xmlns:a16="http://schemas.microsoft.com/office/drawing/2014/main" xmlns="" id="{C2224C46-32B1-4948-B331-78BCA8F7DA3D}"/>
              </a:ext>
            </a:extLst>
          </p:cNvPr>
          <p:cNvSpPr/>
          <p:nvPr/>
        </p:nvSpPr>
        <p:spPr>
          <a:xfrm>
            <a:off x="226189" y="292894"/>
            <a:ext cx="8787182" cy="1519577"/>
          </a:xfrm>
          <a:prstGeom prst="wedgeRoundRectCallout">
            <a:avLst>
              <a:gd name="adj1" fmla="val -21120"/>
              <a:gd name="adj2" fmla="val 51011"/>
              <a:gd name="adj3" fmla="val 16667"/>
            </a:avLst>
          </a:prstGeom>
          <a:solidFill>
            <a:schemeClr val="bg1"/>
          </a:solidFill>
          <a:ln w="50800" cap="flat" cmpd="sng" algn="ctr">
            <a:solidFill>
              <a:srgbClr val="FF0000"/>
            </a:solidFill>
            <a:prstDash val="sys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TẠI SAO?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Màng</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xà</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phòng</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có</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nhiều</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màu</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sắc</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lung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linh</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giống</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màu</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Cầu</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vồng</a:t>
            </a:r>
            <a:r>
              <a:rPr kumimoji="0" lang="en-US"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24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n14 zalo Nguyen Doan Thao Trang">
            <a:extLst>
              <a:ext uri="{FF2B5EF4-FFF2-40B4-BE49-F238E27FC236}">
                <a16:creationId xmlns:a16="http://schemas.microsoft.com/office/drawing/2014/main" xmlns="" id="{A5120E28-A24E-7A67-8B8F-0BA4E43B9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4" y="2038350"/>
            <a:ext cx="3702350" cy="2971800"/>
          </a:xfrm>
          <a:prstGeom prst="roundRect">
            <a:avLst/>
          </a:prstGeom>
          <a:noFill/>
          <a:extLst>
            <a:ext uri="{909E8E84-426E-40DD-AFC4-6F175D3DCCD1}">
              <a14:hiddenFill xmlns:a14="http://schemas.microsoft.com/office/drawing/2010/main">
                <a:solidFill>
                  <a:srgbClr val="FFFFFF"/>
                </a:solidFill>
              </a14:hiddenFill>
            </a:ext>
          </a:extLst>
        </p:spPr>
      </p:pic>
      <p:pic>
        <p:nvPicPr>
          <p:cNvPr id="16386" name="Picture 2" descr="n14 zalo Nguyen Doan Thao Trang">
            <a:extLst>
              <a:ext uri="{FF2B5EF4-FFF2-40B4-BE49-F238E27FC236}">
                <a16:creationId xmlns:a16="http://schemas.microsoft.com/office/drawing/2014/main" xmlns="" id="{D53FBB95-B077-0B94-F3E1-021BDBE1A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337" y="2038350"/>
            <a:ext cx="3962400" cy="29718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4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78" descr="n14 zalo Nguyen Doan Thao Trang"/>
          <p:cNvSpPr txBox="1">
            <a:spLocks noGrp="1"/>
          </p:cNvSpPr>
          <p:nvPr>
            <p:ph type="title"/>
          </p:nvPr>
        </p:nvSpPr>
        <p:spPr>
          <a:xfrm>
            <a:off x="707550" y="1922950"/>
            <a:ext cx="4860000" cy="8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Bài 12</a:t>
            </a:r>
            <a:br>
              <a:rPr lang="en" dirty="0"/>
            </a:br>
            <a:r>
              <a:rPr lang="en" dirty="0"/>
              <a:t>GIAO THOA SÓNG</a:t>
            </a:r>
            <a:endParaRPr dirty="0"/>
          </a:p>
        </p:txBody>
      </p:sp>
      <p:pic>
        <p:nvPicPr>
          <p:cNvPr id="1026" name="Picture 2" descr="n14 zalo Nguyen Doan Thao Trang">
            <a:extLst>
              <a:ext uri="{FF2B5EF4-FFF2-40B4-BE49-F238E27FC236}">
                <a16:creationId xmlns:a16="http://schemas.microsoft.com/office/drawing/2014/main" xmlns="" id="{95E0546D-26F4-EDF5-7378-457532980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78"/>
          <a:stretch/>
        </p:blipFill>
        <p:spPr bwMode="auto">
          <a:xfrm>
            <a:off x="5739494" y="667159"/>
            <a:ext cx="4063314" cy="399464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83"/>
                                        </p:tgtEl>
                                        <p:attrNameLst>
                                          <p:attrName>ppt_x</p:attrName>
                                          <p:attrName>ppt_y</p:attrName>
                                        </p:attrNameLst>
                                      </p:cBhvr>
                                    </p:animMotion>
                                    <p:animRot by="1500000">
                                      <p:cBhvr>
                                        <p:cTn id="7" dur="125" fill="hold">
                                          <p:stCondLst>
                                            <p:cond delay="0"/>
                                          </p:stCondLst>
                                        </p:cTn>
                                        <p:tgtEl>
                                          <p:spTgt spid="1083"/>
                                        </p:tgtEl>
                                        <p:attrNameLst>
                                          <p:attrName>r</p:attrName>
                                        </p:attrNameLst>
                                      </p:cBhvr>
                                    </p:animRot>
                                    <p:animRot by="-1500000">
                                      <p:cBhvr>
                                        <p:cTn id="8" dur="125" fill="hold">
                                          <p:stCondLst>
                                            <p:cond delay="125"/>
                                          </p:stCondLst>
                                        </p:cTn>
                                        <p:tgtEl>
                                          <p:spTgt spid="1083"/>
                                        </p:tgtEl>
                                        <p:attrNameLst>
                                          <p:attrName>r</p:attrName>
                                        </p:attrNameLst>
                                      </p:cBhvr>
                                    </p:animRot>
                                    <p:animRot by="-1500000">
                                      <p:cBhvr>
                                        <p:cTn id="9" dur="125" fill="hold">
                                          <p:stCondLst>
                                            <p:cond delay="250"/>
                                          </p:stCondLst>
                                        </p:cTn>
                                        <p:tgtEl>
                                          <p:spTgt spid="1083"/>
                                        </p:tgtEl>
                                        <p:attrNameLst>
                                          <p:attrName>r</p:attrName>
                                        </p:attrNameLst>
                                      </p:cBhvr>
                                    </p:animRot>
                                    <p:animRot by="1500000">
                                      <p:cBhvr>
                                        <p:cTn id="10" dur="125" fill="hold">
                                          <p:stCondLst>
                                            <p:cond delay="375"/>
                                          </p:stCondLst>
                                        </p:cTn>
                                        <p:tgtEl>
                                          <p:spTgt spid="10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76" descr="n14 zalo Nguyen Doan Thao Trang"/>
          <p:cNvSpPr txBox="1">
            <a:spLocks noGrp="1"/>
          </p:cNvSpPr>
          <p:nvPr>
            <p:ph type="title"/>
          </p:nvPr>
        </p:nvSpPr>
        <p:spPr>
          <a:xfrm>
            <a:off x="1883909" y="653373"/>
            <a:ext cx="57148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NỘI DUNG CHÍNH</a:t>
            </a:r>
            <a:endParaRPr sz="4500" dirty="0"/>
          </a:p>
        </p:txBody>
      </p:sp>
      <p:sp>
        <p:nvSpPr>
          <p:cNvPr id="1047" name="Google Shape;1047;p76" descr="n14 zalo Nguyen Doan Thao Trang"/>
          <p:cNvSpPr txBox="1">
            <a:spLocks noGrp="1"/>
          </p:cNvSpPr>
          <p:nvPr>
            <p:ph type="subTitle" idx="3"/>
          </p:nvPr>
        </p:nvSpPr>
        <p:spPr>
          <a:xfrm>
            <a:off x="108941" y="2757871"/>
            <a:ext cx="36900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Tìm hiểu</a:t>
            </a:r>
            <a:endParaRPr dirty="0"/>
          </a:p>
        </p:txBody>
      </p:sp>
      <p:sp>
        <p:nvSpPr>
          <p:cNvPr id="1048" name="Google Shape;1048;p76" descr="n14 zalo Nguyen Doan Thao Trang"/>
          <p:cNvSpPr txBox="1">
            <a:spLocks noGrp="1"/>
          </p:cNvSpPr>
          <p:nvPr>
            <p:ph type="subTitle" idx="1"/>
          </p:nvPr>
        </p:nvSpPr>
        <p:spPr>
          <a:xfrm>
            <a:off x="2609545" y="2738362"/>
            <a:ext cx="38301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Tìm hiểu</a:t>
            </a:r>
            <a:endParaRPr dirty="0"/>
          </a:p>
        </p:txBody>
      </p:sp>
      <p:sp>
        <p:nvSpPr>
          <p:cNvPr id="1049" name="Google Shape;1049;p76" descr="n14 zalo Nguyen Doan Thao Trang"/>
          <p:cNvSpPr txBox="1">
            <a:spLocks noGrp="1"/>
          </p:cNvSpPr>
          <p:nvPr>
            <p:ph type="subTitle" idx="2"/>
          </p:nvPr>
        </p:nvSpPr>
        <p:spPr>
          <a:xfrm>
            <a:off x="3281483" y="3057475"/>
            <a:ext cx="24861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2060"/>
                </a:solidFill>
              </a:rPr>
              <a:t>Thí nghiệm young về giao thoa ánh sáng</a:t>
            </a:r>
            <a:endParaRPr dirty="0">
              <a:solidFill>
                <a:srgbClr val="002060"/>
              </a:solidFill>
            </a:endParaRPr>
          </a:p>
        </p:txBody>
      </p:sp>
      <p:sp>
        <p:nvSpPr>
          <p:cNvPr id="1050" name="Google Shape;1050;p76" descr="n14 zalo Nguyen Doan Thao Trang"/>
          <p:cNvSpPr txBox="1">
            <a:spLocks noGrp="1"/>
          </p:cNvSpPr>
          <p:nvPr>
            <p:ph type="subTitle" idx="4"/>
          </p:nvPr>
        </p:nvSpPr>
        <p:spPr>
          <a:xfrm>
            <a:off x="710891" y="3076984"/>
            <a:ext cx="24861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2060"/>
                </a:solidFill>
              </a:rPr>
              <a:t>Hiện tượng giao thoa của hai sóng mặt nước</a:t>
            </a:r>
            <a:endParaRPr dirty="0">
              <a:solidFill>
                <a:srgbClr val="002060"/>
              </a:solidFill>
            </a:endParaRPr>
          </a:p>
        </p:txBody>
      </p:sp>
      <p:sp>
        <p:nvSpPr>
          <p:cNvPr id="1053" name="Google Shape;1053;p76" descr="n14 zalo Nguyen Doan Thao Trang"/>
          <p:cNvSpPr txBox="1">
            <a:spLocks noGrp="1"/>
          </p:cNvSpPr>
          <p:nvPr>
            <p:ph type="subTitle" idx="7"/>
          </p:nvPr>
        </p:nvSpPr>
        <p:spPr>
          <a:xfrm>
            <a:off x="5454000" y="2795746"/>
            <a:ext cx="36900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Củng cố</a:t>
            </a:r>
            <a:endParaRPr dirty="0"/>
          </a:p>
        </p:txBody>
      </p:sp>
      <p:sp>
        <p:nvSpPr>
          <p:cNvPr id="1054" name="Google Shape;1054;p76" descr="n14 zalo Nguyen Doan Thao Trang"/>
          <p:cNvSpPr txBox="1">
            <a:spLocks noGrp="1"/>
          </p:cNvSpPr>
          <p:nvPr>
            <p:ph type="subTitle" idx="8"/>
          </p:nvPr>
        </p:nvSpPr>
        <p:spPr>
          <a:xfrm>
            <a:off x="6055950" y="3114871"/>
            <a:ext cx="24861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2060"/>
                </a:solidFill>
              </a:rPr>
              <a:t>Luyện tập, vận dụng</a:t>
            </a:r>
            <a:endParaRPr dirty="0">
              <a:solidFill>
                <a:srgbClr val="002060"/>
              </a:solidFill>
            </a:endParaRPr>
          </a:p>
        </p:txBody>
      </p:sp>
      <p:sp>
        <p:nvSpPr>
          <p:cNvPr id="1055" name="Google Shape;1055;p76" descr="n14 zalo Nguyen Doan Thao Trang"/>
          <p:cNvSpPr txBox="1">
            <a:spLocks noGrp="1"/>
          </p:cNvSpPr>
          <p:nvPr>
            <p:ph type="title" idx="9"/>
          </p:nvPr>
        </p:nvSpPr>
        <p:spPr>
          <a:xfrm>
            <a:off x="1434341" y="2060009"/>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lumMod val="60000"/>
                    <a:lumOff val="40000"/>
                  </a:schemeClr>
                </a:solidFill>
              </a:rPr>
              <a:t>01</a:t>
            </a:r>
            <a:endParaRPr dirty="0">
              <a:solidFill>
                <a:schemeClr val="accent6">
                  <a:lumMod val="60000"/>
                  <a:lumOff val="40000"/>
                </a:schemeClr>
              </a:solidFill>
            </a:endParaRPr>
          </a:p>
        </p:txBody>
      </p:sp>
      <p:sp>
        <p:nvSpPr>
          <p:cNvPr id="1056" name="Google Shape;1056;p76" descr="n14 zalo Nguyen Doan Thao Trang"/>
          <p:cNvSpPr txBox="1">
            <a:spLocks noGrp="1"/>
          </p:cNvSpPr>
          <p:nvPr>
            <p:ph type="title" idx="13"/>
          </p:nvPr>
        </p:nvSpPr>
        <p:spPr>
          <a:xfrm>
            <a:off x="4004958" y="2040500"/>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lumMod val="60000"/>
                    <a:lumOff val="40000"/>
                  </a:schemeClr>
                </a:solidFill>
              </a:rPr>
              <a:t>02</a:t>
            </a:r>
            <a:endParaRPr dirty="0">
              <a:solidFill>
                <a:schemeClr val="accent6">
                  <a:lumMod val="60000"/>
                  <a:lumOff val="40000"/>
                </a:schemeClr>
              </a:solidFill>
            </a:endParaRPr>
          </a:p>
        </p:txBody>
      </p:sp>
      <p:sp>
        <p:nvSpPr>
          <p:cNvPr id="1057" name="Google Shape;1057;p76" descr="n14 zalo Nguyen Doan Thao Trang"/>
          <p:cNvSpPr txBox="1">
            <a:spLocks noGrp="1"/>
          </p:cNvSpPr>
          <p:nvPr>
            <p:ph type="title" idx="14"/>
          </p:nvPr>
        </p:nvSpPr>
        <p:spPr>
          <a:xfrm>
            <a:off x="6779400" y="2096021"/>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60000"/>
                    <a:lumOff val="40000"/>
                  </a:schemeClr>
                </a:solidFill>
              </a:rPr>
              <a:t>03</a:t>
            </a:r>
            <a:endParaRPr>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1000"/>
                                        <p:tgtEl>
                                          <p:spTgt spid="10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55"/>
                                        </p:tgtEl>
                                        <p:attrNameLst>
                                          <p:attrName>style.visibility</p:attrName>
                                        </p:attrNameLst>
                                      </p:cBhvr>
                                      <p:to>
                                        <p:strVal val="visible"/>
                                      </p:to>
                                    </p:set>
                                    <p:anim calcmode="lin" valueType="num">
                                      <p:cBhvr additive="base">
                                        <p:cTn id="12" dur="500" fill="hold"/>
                                        <p:tgtEl>
                                          <p:spTgt spid="1055"/>
                                        </p:tgtEl>
                                        <p:attrNameLst>
                                          <p:attrName>ppt_x</p:attrName>
                                        </p:attrNameLst>
                                      </p:cBhvr>
                                      <p:tavLst>
                                        <p:tav tm="0">
                                          <p:val>
                                            <p:strVal val="#ppt_x"/>
                                          </p:val>
                                        </p:tav>
                                        <p:tav tm="100000">
                                          <p:val>
                                            <p:strVal val="#ppt_x"/>
                                          </p:val>
                                        </p:tav>
                                      </p:tavLst>
                                    </p:anim>
                                    <p:anim calcmode="lin" valueType="num">
                                      <p:cBhvr additive="base">
                                        <p:cTn id="13" dur="500" fill="hold"/>
                                        <p:tgtEl>
                                          <p:spTgt spid="105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56"/>
                                        </p:tgtEl>
                                        <p:attrNameLst>
                                          <p:attrName>style.visibility</p:attrName>
                                        </p:attrNameLst>
                                      </p:cBhvr>
                                      <p:to>
                                        <p:strVal val="visible"/>
                                      </p:to>
                                    </p:set>
                                    <p:anim calcmode="lin" valueType="num">
                                      <p:cBhvr additive="base">
                                        <p:cTn id="16" dur="500" fill="hold"/>
                                        <p:tgtEl>
                                          <p:spTgt spid="1056"/>
                                        </p:tgtEl>
                                        <p:attrNameLst>
                                          <p:attrName>ppt_x</p:attrName>
                                        </p:attrNameLst>
                                      </p:cBhvr>
                                      <p:tavLst>
                                        <p:tav tm="0">
                                          <p:val>
                                            <p:strVal val="#ppt_x"/>
                                          </p:val>
                                        </p:tav>
                                        <p:tav tm="100000">
                                          <p:val>
                                            <p:strVal val="#ppt_x"/>
                                          </p:val>
                                        </p:tav>
                                      </p:tavLst>
                                    </p:anim>
                                    <p:anim calcmode="lin" valueType="num">
                                      <p:cBhvr additive="base">
                                        <p:cTn id="17" dur="500" fill="hold"/>
                                        <p:tgtEl>
                                          <p:spTgt spid="105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57"/>
                                        </p:tgtEl>
                                        <p:attrNameLst>
                                          <p:attrName>style.visibility</p:attrName>
                                        </p:attrNameLst>
                                      </p:cBhvr>
                                      <p:to>
                                        <p:strVal val="visible"/>
                                      </p:to>
                                    </p:set>
                                    <p:anim calcmode="lin" valueType="num">
                                      <p:cBhvr additive="base">
                                        <p:cTn id="20" dur="500" fill="hold"/>
                                        <p:tgtEl>
                                          <p:spTgt spid="1057"/>
                                        </p:tgtEl>
                                        <p:attrNameLst>
                                          <p:attrName>ppt_x</p:attrName>
                                        </p:attrNameLst>
                                      </p:cBhvr>
                                      <p:tavLst>
                                        <p:tav tm="0">
                                          <p:val>
                                            <p:strVal val="#ppt_x"/>
                                          </p:val>
                                        </p:tav>
                                        <p:tav tm="100000">
                                          <p:val>
                                            <p:strVal val="#ppt_x"/>
                                          </p:val>
                                        </p:tav>
                                      </p:tavLst>
                                    </p:anim>
                                    <p:anim calcmode="lin" valueType="num">
                                      <p:cBhvr additive="base">
                                        <p:cTn id="21" dur="500" fill="hold"/>
                                        <p:tgtEl>
                                          <p:spTgt spid="105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47">
                                            <p:txEl>
                                              <p:pRg st="0" end="0"/>
                                            </p:txEl>
                                          </p:spTgt>
                                        </p:tgtEl>
                                        <p:attrNameLst>
                                          <p:attrName>style.visibility</p:attrName>
                                        </p:attrNameLst>
                                      </p:cBhvr>
                                      <p:to>
                                        <p:strVal val="visible"/>
                                      </p:to>
                                    </p:set>
                                    <p:anim calcmode="lin" valueType="num">
                                      <p:cBhvr additive="base">
                                        <p:cTn id="26" dur="500" fill="hold"/>
                                        <p:tgtEl>
                                          <p:spTgt spid="104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47">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50">
                                            <p:txEl>
                                              <p:pRg st="0" end="0"/>
                                            </p:txEl>
                                          </p:spTgt>
                                        </p:tgtEl>
                                        <p:attrNameLst>
                                          <p:attrName>style.visibility</p:attrName>
                                        </p:attrNameLst>
                                      </p:cBhvr>
                                      <p:to>
                                        <p:strVal val="visible"/>
                                      </p:to>
                                    </p:set>
                                    <p:anim calcmode="lin" valueType="num">
                                      <p:cBhvr additive="base">
                                        <p:cTn id="30" dur="500" fill="hold"/>
                                        <p:tgtEl>
                                          <p:spTgt spid="105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48">
                                            <p:txEl>
                                              <p:pRg st="0" end="0"/>
                                            </p:txEl>
                                          </p:spTgt>
                                        </p:tgtEl>
                                        <p:attrNameLst>
                                          <p:attrName>style.visibility</p:attrName>
                                        </p:attrNameLst>
                                      </p:cBhvr>
                                      <p:to>
                                        <p:strVal val="visible"/>
                                      </p:to>
                                    </p:set>
                                    <p:anim calcmode="lin" valueType="num">
                                      <p:cBhvr additive="base">
                                        <p:cTn id="36" dur="500" fill="hold"/>
                                        <p:tgtEl>
                                          <p:spTgt spid="1048">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48">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49">
                                            <p:txEl>
                                              <p:pRg st="0" end="0"/>
                                            </p:txEl>
                                          </p:spTgt>
                                        </p:tgtEl>
                                        <p:attrNameLst>
                                          <p:attrName>style.visibility</p:attrName>
                                        </p:attrNameLst>
                                      </p:cBhvr>
                                      <p:to>
                                        <p:strVal val="visible"/>
                                      </p:to>
                                    </p:set>
                                    <p:anim calcmode="lin" valueType="num">
                                      <p:cBhvr additive="base">
                                        <p:cTn id="40" dur="500" fill="hold"/>
                                        <p:tgtEl>
                                          <p:spTgt spid="1049">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0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53">
                                            <p:txEl>
                                              <p:pRg st="0" end="0"/>
                                            </p:txEl>
                                          </p:spTgt>
                                        </p:tgtEl>
                                        <p:attrNameLst>
                                          <p:attrName>style.visibility</p:attrName>
                                        </p:attrNameLst>
                                      </p:cBhvr>
                                      <p:to>
                                        <p:strVal val="visible"/>
                                      </p:to>
                                    </p:set>
                                    <p:anim calcmode="lin" valueType="num">
                                      <p:cBhvr additive="base">
                                        <p:cTn id="46" dur="500" fill="hold"/>
                                        <p:tgtEl>
                                          <p:spTgt spid="105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53">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54">
                                            <p:txEl>
                                              <p:pRg st="0" end="0"/>
                                            </p:txEl>
                                          </p:spTgt>
                                        </p:tgtEl>
                                        <p:attrNameLst>
                                          <p:attrName>style.visibility</p:attrName>
                                        </p:attrNameLst>
                                      </p:cBhvr>
                                      <p:to>
                                        <p:strVal val="visible"/>
                                      </p:to>
                                    </p:set>
                                    <p:anim calcmode="lin" valueType="num">
                                      <p:cBhvr additive="base">
                                        <p:cTn id="50" dur="500" fill="hold"/>
                                        <p:tgtEl>
                                          <p:spTgt spid="1054">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5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 grpId="0" build="p"/>
      <p:bldP spid="1048" grpId="0" build="p"/>
      <p:bldP spid="1049" grpId="0" build="p"/>
      <p:bldP spid="1050" grpId="0" build="p"/>
      <p:bldP spid="1053" grpId="0" build="p"/>
      <p:bldP spid="1054" grpId="0" build="p"/>
      <p:bldP spid="1055" grpId="0"/>
      <p:bldP spid="1056" grpId="0"/>
      <p:bldP spid="10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81" descr="n14 zalo Nguyen Doan Thao Trang"/>
          <p:cNvSpPr txBox="1">
            <a:spLocks noGrp="1"/>
          </p:cNvSpPr>
          <p:nvPr>
            <p:ph type="title"/>
          </p:nvPr>
        </p:nvSpPr>
        <p:spPr>
          <a:xfrm>
            <a:off x="897779" y="2212352"/>
            <a:ext cx="6311286" cy="822300"/>
          </a:xfrm>
          <a:prstGeom prst="rect">
            <a:avLst/>
          </a:prstGeom>
        </p:spPr>
        <p:txBody>
          <a:bodyPr spcFirstLastPara="1" wrap="square" lIns="91425" tIns="91425" rIns="91425" bIns="91425" anchor="ctr" anchorCtr="0">
            <a:noAutofit/>
          </a:bodyPr>
          <a:lstStyle/>
          <a:p>
            <a:pPr lvl="0"/>
            <a:r>
              <a:rPr lang="vi-VN" sz="4000" dirty="0"/>
              <a:t>Hiện tượng giao thoa của hai sóng mặt nước</a:t>
            </a:r>
          </a:p>
        </p:txBody>
      </p:sp>
      <p:sp>
        <p:nvSpPr>
          <p:cNvPr id="1104" name="Google Shape;1104;p81" descr="n14 zalo Nguyen Doan Thao Trang"/>
          <p:cNvSpPr txBox="1">
            <a:spLocks noGrp="1"/>
          </p:cNvSpPr>
          <p:nvPr>
            <p:ph type="title" idx="2"/>
          </p:nvPr>
        </p:nvSpPr>
        <p:spPr>
          <a:xfrm>
            <a:off x="897779" y="1025882"/>
            <a:ext cx="2932800" cy="97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03"/>
                                        </p:tgtEl>
                                        <p:attrNameLst>
                                          <p:attrName>style.visibility</p:attrName>
                                        </p:attrNameLst>
                                      </p:cBhvr>
                                      <p:to>
                                        <p:strVal val="visible"/>
                                      </p:to>
                                    </p:set>
                                    <p:anim calcmode="lin" valueType="num">
                                      <p:cBhvr additive="base">
                                        <p:cTn id="7" dur="1000"/>
                                        <p:tgtEl>
                                          <p:spTgt spid="110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04"/>
                                        </p:tgtEl>
                                        <p:attrNameLst>
                                          <p:attrName>style.visibility</p:attrName>
                                        </p:attrNameLst>
                                      </p:cBhvr>
                                      <p:to>
                                        <p:strVal val="visible"/>
                                      </p:to>
                                    </p:set>
                                    <p:anim calcmode="lin" valueType="num">
                                      <p:cBhvr additive="base">
                                        <p:cTn id="10" dur="1000"/>
                                        <p:tgtEl>
                                          <p:spTgt spid="11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tic and Physical Therapy Center XL by Slidesgo">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TotalTime>
  <Words>2193</Words>
  <Application>Microsoft Office PowerPoint</Application>
  <PresentationFormat>Trình chiếu Trên màn hình (16:9)</PresentationFormat>
  <Paragraphs>254</Paragraphs>
  <Slides>49</Slides>
  <Notes>12</Notes>
  <HiddenSlides>0</HiddenSlides>
  <MMClips>1</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49</vt:i4>
      </vt:variant>
    </vt:vector>
  </HeadingPairs>
  <TitlesOfParts>
    <vt:vector size="63" baseType="lpstr">
      <vt:lpstr>Open Sans Semibold</vt:lpstr>
      <vt:lpstr>#9Slide03 Arima Madurai Black</vt:lpstr>
      <vt:lpstr>Arial</vt:lpstr>
      <vt:lpstr>Cambria Math</vt:lpstr>
      <vt:lpstr>Calibri</vt:lpstr>
      <vt:lpstr>Open Sans</vt:lpstr>
      <vt:lpstr>Josefin Sans</vt:lpstr>
      <vt:lpstr>Times New Roman</vt:lpstr>
      <vt:lpstr>Calibri Light</vt:lpstr>
      <vt:lpstr>Wingdings</vt:lpstr>
      <vt:lpstr>Symbol</vt:lpstr>
      <vt:lpstr>Aquatic and Physical Therapy Center XL by Slidesgo</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Bài 12 GIAO THOA SÓNG</vt:lpstr>
      <vt:lpstr>NỘI DUNG CHÍNH</vt:lpstr>
      <vt:lpstr>Hiện tượng giao thoa của hai sóng mặt nước</vt:lpstr>
      <vt:lpstr>1. Thí nghiệm</vt:lpstr>
      <vt:lpstr>1. Thí nghiệm</vt:lpstr>
      <vt:lpstr>Bản trình bày PowerPoint</vt:lpstr>
      <vt:lpstr>2. Giải thích</vt:lpstr>
      <vt:lpstr>Bản trình bày PowerPoint</vt:lpstr>
      <vt:lpstr>Bản trình bày PowerPoint</vt:lpstr>
      <vt:lpstr>Bản trình bày PowerPoint</vt:lpstr>
      <vt:lpstr>3. Điều kiện để xảy ra giao thoa</vt:lpstr>
      <vt:lpstr>Bản trình bày PowerPoint</vt:lpstr>
      <vt:lpstr>Cuộc tranh luận thế kỉ</vt:lpstr>
      <vt:lpstr>YOUNG</vt:lpstr>
      <vt:lpstr>Thí nghiệm của Young về giao thoa ánh sáng</vt:lpstr>
      <vt:lpstr>1. Thí nghiệm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Công thức xác định bước sóng của ánh sáng</vt:lpstr>
      <vt:lpstr>Bản trình bày PowerPoint</vt:lpstr>
      <vt:lpstr>Bản trình bày PowerPoint</vt:lpstr>
      <vt:lpstr>Bản trình bày PowerPoint</vt:lpstr>
      <vt:lpstr>Bản trình bày PowerPoint</vt:lpstr>
      <vt:lpstr>Bản trình bày PowerPoint</vt:lpstr>
      <vt:lpstr>Bản trình bày PowerPoint</vt:lpstr>
      <vt:lpstr>LUYỆN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GIAO THOA SÓNG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 and Physical Therapy Center</dc:title>
  <dc:creator>Admin</dc:creator>
  <cp:lastModifiedBy>FPTSHOP</cp:lastModifiedBy>
  <cp:revision>21</cp:revision>
  <dcterms:modified xsi:type="dcterms:W3CDTF">2024-12-30T15:20:33Z</dcterms:modified>
</cp:coreProperties>
</file>