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8" r:id="rId5"/>
    <p:sldId id="259" r:id="rId6"/>
    <p:sldId id="261" r:id="rId7"/>
    <p:sldId id="262" r:id="rId8"/>
    <p:sldId id="270" r:id="rId9"/>
    <p:sldId id="271" r:id="rId10"/>
    <p:sldId id="272" r:id="rId11"/>
    <p:sldId id="273" r:id="rId12"/>
    <p:sldId id="274" r:id="rId13"/>
    <p:sldId id="275" r:id="rId14"/>
    <p:sldId id="282" r:id="rId15"/>
    <p:sldId id="283" r:id="rId16"/>
    <p:sldId id="292" r:id="rId17"/>
    <p:sldId id="269" r:id="rId18"/>
    <p:sldId id="284" r:id="rId19"/>
    <p:sldId id="285" r:id="rId20"/>
    <p:sldId id="286" r:id="rId21"/>
    <p:sldId id="276" r:id="rId22"/>
    <p:sldId id="277" r:id="rId23"/>
    <p:sldId id="278" r:id="rId24"/>
    <p:sldId id="279" r:id="rId25"/>
    <p:sldId id="280" r:id="rId26"/>
    <p:sldId id="287" r:id="rId27"/>
    <p:sldId id="288" r:id="rId28"/>
    <p:sldId id="281" r:id="rId29"/>
    <p:sldId id="289" r:id="rId30"/>
    <p:sldId id="290" r:id="rId31"/>
    <p:sldId id="291" r:id="rId32"/>
    <p:sldId id="264" r:id="rId33"/>
    <p:sldId id="265" r:id="rId34"/>
    <p:sldId id="266" r:id="rId35"/>
    <p:sldId id="267" r:id="rId36"/>
    <p:sldId id="268" r:id="rId37"/>
  </p:sldIdLst>
  <p:sldSz cx="18288000" cy="10287000"/>
  <p:notesSz cx="6858000" cy="9144000"/>
  <p:embeddedFontLst>
    <p:embeddedFont>
      <p:font typeface="Arial" panose="020B0604020202020204" pitchFamily="34"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22" autoAdjust="0"/>
  </p:normalViewPr>
  <p:slideViewPr>
    <p:cSldViewPr>
      <p:cViewPr varScale="1">
        <p:scale>
          <a:sx n="47" d="100"/>
          <a:sy n="47" d="100"/>
        </p:scale>
        <p:origin x="69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rot="2573192" flipV="1">
            <a:off x="-2174890" y="7199243"/>
            <a:ext cx="7315200" cy="3243072"/>
          </a:xfrm>
          <a:custGeom>
            <a:avLst/>
            <a:gdLst/>
            <a:ahLst/>
            <a:cxnLst/>
            <a:rect l="l" t="t" r="r" b="b"/>
            <a:pathLst>
              <a:path w="7315200" h="3243072">
                <a:moveTo>
                  <a:pt x="0" y="3243072"/>
                </a:moveTo>
                <a:lnTo>
                  <a:pt x="7315200" y="3243072"/>
                </a:lnTo>
                <a:lnTo>
                  <a:pt x="7315200" y="0"/>
                </a:lnTo>
                <a:lnTo>
                  <a:pt x="0" y="0"/>
                </a:lnTo>
                <a:lnTo>
                  <a:pt x="0" y="3243072"/>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767855" flipV="1">
            <a:off x="13854392" y="-1521269"/>
            <a:ext cx="5208608" cy="4114800"/>
          </a:xfrm>
          <a:custGeom>
            <a:avLst/>
            <a:gdLst/>
            <a:ahLst/>
            <a:cxnLst/>
            <a:rect l="l" t="t" r="r" b="b"/>
            <a:pathLst>
              <a:path w="5208608" h="4114800">
                <a:moveTo>
                  <a:pt x="0" y="4114800"/>
                </a:moveTo>
                <a:lnTo>
                  <a:pt x="5208608" y="4114800"/>
                </a:lnTo>
                <a:lnTo>
                  <a:pt x="5208608" y="0"/>
                </a:lnTo>
                <a:lnTo>
                  <a:pt x="0" y="0"/>
                </a:lnTo>
                <a:lnTo>
                  <a:pt x="0" y="411480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TextBox 8"/>
          <p:cNvSpPr txBox="1"/>
          <p:nvPr/>
        </p:nvSpPr>
        <p:spPr>
          <a:xfrm>
            <a:off x="2988536" y="2250315"/>
            <a:ext cx="12310927" cy="6232475"/>
          </a:xfrm>
          <a:prstGeom prst="rect">
            <a:avLst/>
          </a:prstGeom>
        </p:spPr>
        <p:txBody>
          <a:bodyPr wrap="square" lIns="0" tIns="0" rIns="0" bIns="0" rtlCol="0" anchor="t">
            <a:spAutoFit/>
          </a:bodyPr>
          <a:lstStyle/>
          <a:p>
            <a:pPr algn="ctr">
              <a:lnSpc>
                <a:spcPct val="150000"/>
              </a:lnSpc>
            </a:pPr>
            <a:r>
              <a:rPr lang="vi-VN" sz="9000" b="1" dirty="0" smtClean="0">
                <a:solidFill>
                  <a:srgbClr val="44312B"/>
                </a:solidFill>
                <a:latin typeface="Arial" panose="020B0604020202020204" pitchFamily="34" charset="0"/>
                <a:cs typeface="Arial" panose="020B0604020202020204" pitchFamily="34" charset="0"/>
              </a:rPr>
              <a:t>CH</a:t>
            </a:r>
            <a:r>
              <a:rPr lang="en-US" sz="9000" b="1" dirty="0" smtClean="0">
                <a:solidFill>
                  <a:srgbClr val="44312B"/>
                </a:solidFill>
                <a:latin typeface="Arial" panose="020B0604020202020204" pitchFamily="34" charset="0"/>
                <a:cs typeface="Arial" panose="020B0604020202020204" pitchFamily="34" charset="0"/>
              </a:rPr>
              <a:t>ÀO CẢ LỚP! </a:t>
            </a:r>
            <a:endParaRPr lang="vi-VN" sz="9000" b="1" dirty="0" smtClean="0">
              <a:solidFill>
                <a:srgbClr val="44312B"/>
              </a:solidFill>
              <a:latin typeface="Arial" panose="020B0604020202020204" pitchFamily="34" charset="0"/>
              <a:cs typeface="Arial" panose="020B0604020202020204" pitchFamily="34" charset="0"/>
            </a:endParaRPr>
          </a:p>
          <a:p>
            <a:pPr algn="ctr">
              <a:lnSpc>
                <a:spcPct val="150000"/>
              </a:lnSpc>
            </a:pPr>
            <a:r>
              <a:rPr lang="en-US" sz="9000" b="1" dirty="0" smtClean="0">
                <a:solidFill>
                  <a:srgbClr val="44312B"/>
                </a:solidFill>
                <a:latin typeface="Arial" panose="020B0604020202020204" pitchFamily="34" charset="0"/>
                <a:cs typeface="Arial" panose="020B0604020202020204" pitchFamily="34" charset="0"/>
              </a:rPr>
              <a:t>CHÀO MỪNG CÁC EM TỚI BUỔI HỌC NÀY</a:t>
            </a:r>
            <a:r>
              <a:rPr lang="vi-VN" sz="9000" b="1" dirty="0" smtClean="0">
                <a:solidFill>
                  <a:srgbClr val="44312B"/>
                </a:solidFill>
                <a:latin typeface="Arial" panose="020B0604020202020204" pitchFamily="34" charset="0"/>
                <a:cs typeface="Arial" panose="020B0604020202020204" pitchFamily="34" charset="0"/>
              </a:rPr>
              <a:t>!</a:t>
            </a:r>
            <a:endParaRPr lang="en-US" sz="9000" b="1" dirty="0">
              <a:solidFill>
                <a:srgbClr val="44312B"/>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TextBox 2"/>
          <p:cNvSpPr txBox="1"/>
          <p:nvPr/>
        </p:nvSpPr>
        <p:spPr>
          <a:xfrm>
            <a:off x="1981200" y="1003595"/>
            <a:ext cx="14498324" cy="1002710"/>
          </a:xfrm>
          <a:prstGeom prst="rect">
            <a:avLst/>
          </a:prstGeom>
          <a:noFill/>
        </p:spPr>
        <p:txBody>
          <a:bodyPr wrap="square" rtlCol="0">
            <a:spAutoFit/>
          </a:bodyPr>
          <a:lstStyle/>
          <a:p>
            <a:pPr algn="ctr">
              <a:lnSpc>
                <a:spcPct val="150000"/>
              </a:lnSpc>
            </a:pPr>
            <a:r>
              <a:rPr lang="vi-VN" sz="4500" b="1" dirty="0" smtClean="0">
                <a:latin typeface="Arial" panose="020B0604020202020204" pitchFamily="34" charset="0"/>
                <a:cs typeface="Arial" panose="020B0604020202020204" pitchFamily="34" charset="0"/>
              </a:rPr>
              <a:t>b</a:t>
            </a:r>
            <a:r>
              <a:rPr lang="en-US" sz="4500" b="1" dirty="0" smtClean="0">
                <a:latin typeface="Arial" panose="020B0604020202020204" pitchFamily="34" charset="0"/>
                <a:cs typeface="Arial" panose="020B0604020202020204" pitchFamily="34" charset="0"/>
              </a:rPr>
              <a:t>. </a:t>
            </a:r>
            <a:r>
              <a:rPr lang="en-US" sz="4500" b="1" dirty="0">
                <a:latin typeface="Arial" panose="020B0604020202020204" pitchFamily="34" charset="0"/>
                <a:cs typeface="Arial" panose="020B0604020202020204" pitchFamily="34" charset="0"/>
              </a:rPr>
              <a:t>Đặc điểm của văn bản thuyết minh tổng hợp</a:t>
            </a:r>
          </a:p>
        </p:txBody>
      </p:sp>
      <p:sp>
        <p:nvSpPr>
          <p:cNvPr id="4" name="Rounded Rectangle 3"/>
          <p:cNvSpPr/>
          <p:nvPr/>
        </p:nvSpPr>
        <p:spPr>
          <a:xfrm>
            <a:off x="5486400" y="3009901"/>
            <a:ext cx="11937756" cy="266700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Là </a:t>
            </a:r>
            <a:r>
              <a:rPr lang="vi-VN" sz="4000" dirty="0">
                <a:solidFill>
                  <a:schemeClr val="tx1"/>
                </a:solidFill>
                <a:cs typeface="Arial" panose="020B0604020202020204" pitchFamily="34" charset="0"/>
              </a:rPr>
              <a:t>một loại văn bản mô tả và giải thích một chủ đề hoặc vấn đề cụ thể một cách chi tiết và đầy đủ</a:t>
            </a:r>
            <a:endParaRPr lang="en-US" sz="4000" dirty="0" smtClean="0">
              <a:solidFill>
                <a:schemeClr val="tx1"/>
              </a:solidFill>
              <a:latin typeface="Arial" panose="020B0604020202020204" pitchFamily="34" charset="0"/>
              <a:cs typeface="Arial" panose="020B0604020202020204" pitchFamily="34" charset="0"/>
            </a:endParaRPr>
          </a:p>
        </p:txBody>
      </p:sp>
      <p:sp>
        <p:nvSpPr>
          <p:cNvPr id="5" name="Down Arrow 4"/>
          <p:cNvSpPr/>
          <p:nvPr/>
        </p:nvSpPr>
        <p:spPr>
          <a:xfrm rot="16200000">
            <a:off x="4438880" y="4023955"/>
            <a:ext cx="967029" cy="834104"/>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457200" y="3009901"/>
            <a:ext cx="3830071" cy="266700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Văn bản thuyết minh tổng hợp</a:t>
            </a:r>
            <a:endParaRPr lang="en-US" sz="4000" dirty="0" smtClean="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5430520" y="6270539"/>
            <a:ext cx="11958076" cy="2823438"/>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Cung </a:t>
            </a:r>
            <a:r>
              <a:rPr lang="vi-VN" sz="4000" dirty="0">
                <a:solidFill>
                  <a:schemeClr val="tx1"/>
                </a:solidFill>
                <a:cs typeface="Arial" panose="020B0604020202020204" pitchFamily="34" charset="0"/>
              </a:rPr>
              <a:t>cấp một cái nhìn tổng quan và đầy đủ về một chủ đề, bao gồm những thông tin, dữ liệu, và ý kiến từ nhiều nguồn khác nhau</a:t>
            </a:r>
            <a:endParaRPr lang="en-US" sz="4000" dirty="0" smtClean="0">
              <a:solidFill>
                <a:schemeClr val="tx1"/>
              </a:solidFill>
              <a:latin typeface="Arial" panose="020B0604020202020204" pitchFamily="34" charset="0"/>
              <a:cs typeface="Arial" panose="020B0604020202020204" pitchFamily="34" charset="0"/>
            </a:endParaRPr>
          </a:p>
        </p:txBody>
      </p:sp>
      <p:sp>
        <p:nvSpPr>
          <p:cNvPr id="8" name="Down Arrow 7"/>
          <p:cNvSpPr/>
          <p:nvPr/>
        </p:nvSpPr>
        <p:spPr>
          <a:xfrm rot="16200000">
            <a:off x="4347797" y="7265206"/>
            <a:ext cx="1078076" cy="834104"/>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421640" y="6270539"/>
            <a:ext cx="3809751" cy="2823438"/>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Mục đích</a:t>
            </a:r>
            <a:endParaRPr lang="en-US" sz="4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8631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4800600" y="1257300"/>
            <a:ext cx="11506200" cy="213360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Viết </a:t>
            </a:r>
            <a:r>
              <a:rPr lang="vi-VN" sz="4000" dirty="0">
                <a:solidFill>
                  <a:schemeClr val="tx1"/>
                </a:solidFill>
                <a:cs typeface="Arial" panose="020B0604020202020204" pitchFamily="34" charset="0"/>
              </a:rPr>
              <a:t>về nhiều đề tài khác nhau, phụ thuộc vào lĩnh vực và mục đích cụ thể của việc thuyết minh</a:t>
            </a:r>
            <a:endParaRPr lang="en-US" sz="4000" dirty="0" smtClean="0">
              <a:solidFill>
                <a:schemeClr val="tx1"/>
              </a:solidFill>
              <a:latin typeface="Arial" panose="020B0604020202020204" pitchFamily="34" charset="0"/>
              <a:cs typeface="Arial" panose="020B0604020202020204" pitchFamily="34" charset="0"/>
            </a:endParaRPr>
          </a:p>
        </p:txBody>
      </p:sp>
      <p:sp>
        <p:nvSpPr>
          <p:cNvPr id="4" name="Down Arrow 3"/>
          <p:cNvSpPr/>
          <p:nvPr/>
        </p:nvSpPr>
        <p:spPr>
          <a:xfrm rot="16200000">
            <a:off x="3518057" y="1907047"/>
            <a:ext cx="1078076" cy="834104"/>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637665" y="1257299"/>
            <a:ext cx="2687071" cy="2133601"/>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Đề tài</a:t>
            </a:r>
            <a:endParaRPr lang="en-US" sz="4000" dirty="0" smtClean="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4145378" y="4991100"/>
            <a:ext cx="2484168" cy="419608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Kiến thức chuyên môn</a:t>
            </a:r>
            <a:endParaRPr lang="en-US" sz="4000" dirty="0" smtClean="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6934347" y="4991100"/>
            <a:ext cx="2484168" cy="419608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Xu hướng và thống kê</a:t>
            </a:r>
            <a:endParaRPr lang="en-US" sz="4000" dirty="0" smtClean="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9723316" y="4991100"/>
            <a:ext cx="2484168" cy="419608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Lịch sử sự kiện</a:t>
            </a:r>
            <a:endParaRPr lang="en-US" sz="4000" dirty="0" smtClean="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2512285" y="4991100"/>
            <a:ext cx="2484168" cy="419608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Phân tích và đánh giá</a:t>
            </a:r>
            <a:endParaRPr lang="en-US" sz="4000" dirty="0" smtClean="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5301254" y="4991100"/>
            <a:ext cx="2484168" cy="419608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Nguyên tắc và hướng dẫn</a:t>
            </a:r>
            <a:endParaRPr lang="en-US" sz="4000" dirty="0" smtClean="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356409" y="4991100"/>
            <a:ext cx="2484168" cy="419608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Nghiên cứu khoa học</a:t>
            </a:r>
            <a:endParaRPr lang="en-US" sz="4000" dirty="0" smtClean="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a:stCxn id="3" idx="2"/>
            <a:endCxn id="11" idx="0"/>
          </p:cNvCxnSpPr>
          <p:nvPr/>
        </p:nvCxnSpPr>
        <p:spPr>
          <a:xfrm flipH="1">
            <a:off x="2598493" y="3390900"/>
            <a:ext cx="7955207" cy="1600200"/>
          </a:xfrm>
          <a:prstGeom prst="straightConnector1">
            <a:avLst/>
          </a:prstGeom>
          <a:ln w="44450">
            <a:solidFill>
              <a:srgbClr val="44312B"/>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6" idx="0"/>
          </p:cNvCxnSpPr>
          <p:nvPr/>
        </p:nvCxnSpPr>
        <p:spPr>
          <a:xfrm flipH="1">
            <a:off x="5387462" y="3390900"/>
            <a:ext cx="5166238" cy="1600200"/>
          </a:xfrm>
          <a:prstGeom prst="straightConnector1">
            <a:avLst/>
          </a:prstGeom>
          <a:ln w="44450">
            <a:solidFill>
              <a:srgbClr val="44312B"/>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a:endCxn id="7" idx="0"/>
          </p:cNvCxnSpPr>
          <p:nvPr/>
        </p:nvCxnSpPr>
        <p:spPr>
          <a:xfrm flipH="1">
            <a:off x="8176431" y="3390900"/>
            <a:ext cx="2377269" cy="1600200"/>
          </a:xfrm>
          <a:prstGeom prst="straightConnector1">
            <a:avLst/>
          </a:prstGeom>
          <a:ln w="44450">
            <a:solidFill>
              <a:srgbClr val="44312B"/>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2"/>
            <a:endCxn id="8" idx="0"/>
          </p:cNvCxnSpPr>
          <p:nvPr/>
        </p:nvCxnSpPr>
        <p:spPr>
          <a:xfrm>
            <a:off x="10553700" y="3390900"/>
            <a:ext cx="411700" cy="1600200"/>
          </a:xfrm>
          <a:prstGeom prst="straightConnector1">
            <a:avLst/>
          </a:prstGeom>
          <a:ln w="44450">
            <a:solidFill>
              <a:srgbClr val="44312B"/>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2"/>
            <a:endCxn id="9" idx="0"/>
          </p:cNvCxnSpPr>
          <p:nvPr/>
        </p:nvCxnSpPr>
        <p:spPr>
          <a:xfrm>
            <a:off x="10553700" y="3390900"/>
            <a:ext cx="3200669" cy="1600200"/>
          </a:xfrm>
          <a:prstGeom prst="straightConnector1">
            <a:avLst/>
          </a:prstGeom>
          <a:ln w="44450">
            <a:solidFill>
              <a:srgbClr val="44312B"/>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2"/>
            <a:endCxn id="10" idx="0"/>
          </p:cNvCxnSpPr>
          <p:nvPr/>
        </p:nvCxnSpPr>
        <p:spPr>
          <a:xfrm>
            <a:off x="10553700" y="3390900"/>
            <a:ext cx="5989638" cy="1600200"/>
          </a:xfrm>
          <a:prstGeom prst="straightConnector1">
            <a:avLst/>
          </a:prstGeom>
          <a:ln w="44450">
            <a:solidFill>
              <a:srgbClr val="44312B"/>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888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4038600" y="1638300"/>
            <a:ext cx="10210800" cy="1591948"/>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Có sự kết hợp giữa các yếu tố</a:t>
            </a:r>
            <a:endParaRPr lang="en-US" sz="4000"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14611198" y="4929375"/>
            <a:ext cx="2681717" cy="3945835"/>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Biểu cảm</a:t>
            </a:r>
            <a:endParaRPr lang="en-US" sz="40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11062169" y="4942787"/>
            <a:ext cx="2714411" cy="3961813"/>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Thuyết minh</a:t>
            </a:r>
            <a:endParaRPr lang="en-US"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7748156" y="4962667"/>
            <a:ext cx="2791688" cy="3961813"/>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Nghị luận</a:t>
            </a:r>
            <a:endParaRPr lang="en-US"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4402534" y="4981079"/>
            <a:ext cx="2540299" cy="3945834"/>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Miêu tả</a:t>
            </a:r>
            <a:endParaRPr lang="en-US"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197633" y="4954919"/>
            <a:ext cx="2536831" cy="3937550"/>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Tự sự</a:t>
            </a:r>
            <a:endParaRPr lang="en-US" sz="4000" dirty="0">
              <a:solidFill>
                <a:schemeClr val="tx1"/>
              </a:solidFill>
              <a:latin typeface="Arial" panose="020B0604020202020204" pitchFamily="34" charset="0"/>
              <a:cs typeface="Arial" panose="020B0604020202020204" pitchFamily="34" charset="0"/>
            </a:endParaRPr>
          </a:p>
        </p:txBody>
      </p:sp>
      <p:grpSp>
        <p:nvGrpSpPr>
          <p:cNvPr id="9" name="Group 8"/>
          <p:cNvGrpSpPr/>
          <p:nvPr/>
        </p:nvGrpSpPr>
        <p:grpSpPr>
          <a:xfrm>
            <a:off x="2466049" y="3218591"/>
            <a:ext cx="13486008" cy="1736328"/>
            <a:chOff x="7092265" y="4333970"/>
            <a:chExt cx="9939651" cy="1287384"/>
          </a:xfrm>
        </p:grpSpPr>
        <p:grpSp>
          <p:nvGrpSpPr>
            <p:cNvPr id="10" name="Group 9"/>
            <p:cNvGrpSpPr/>
            <p:nvPr/>
          </p:nvGrpSpPr>
          <p:grpSpPr>
            <a:xfrm flipV="1">
              <a:off x="7092265" y="4333970"/>
              <a:ext cx="9939651" cy="1261223"/>
              <a:chOff x="0" y="8931768"/>
              <a:chExt cx="18023145" cy="2064631"/>
            </a:xfrm>
          </p:grpSpPr>
          <p:cxnSp>
            <p:nvCxnSpPr>
              <p:cNvPr id="14" name="Straight Connector 13"/>
              <p:cNvCxnSpPr/>
              <p:nvPr/>
            </p:nvCxnSpPr>
            <p:spPr>
              <a:xfrm>
                <a:off x="0" y="10287000"/>
                <a:ext cx="18023145" cy="0"/>
              </a:xfrm>
              <a:prstGeom prst="line">
                <a:avLst/>
              </a:prstGeom>
              <a:ln w="57150">
                <a:solidFill>
                  <a:srgbClr val="44312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0" y="8931768"/>
                <a:ext cx="0" cy="1355232"/>
              </a:xfrm>
              <a:prstGeom prst="line">
                <a:avLst/>
              </a:prstGeom>
              <a:ln w="5715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924634" y="10244176"/>
                <a:ext cx="0" cy="752223"/>
              </a:xfrm>
              <a:prstGeom prst="line">
                <a:avLst/>
              </a:prstGeom>
              <a:ln w="57150">
                <a:solidFill>
                  <a:srgbClr val="44312B"/>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023145" y="8931768"/>
                <a:ext cx="0" cy="1355232"/>
              </a:xfrm>
              <a:prstGeom prst="line">
                <a:avLst/>
              </a:prstGeom>
              <a:ln w="57150">
                <a:solidFill>
                  <a:srgbClr val="44312B"/>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9455665" y="4793482"/>
              <a:ext cx="0" cy="827872"/>
            </a:xfrm>
            <a:prstGeom prst="line">
              <a:avLst/>
            </a:prstGeom>
            <a:ln w="5715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014144" y="4765131"/>
              <a:ext cx="0" cy="827872"/>
            </a:xfrm>
            <a:prstGeom prst="line">
              <a:avLst/>
            </a:prstGeom>
            <a:ln w="5715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28208" y="4765131"/>
              <a:ext cx="0" cy="827872"/>
            </a:xfrm>
            <a:prstGeom prst="line">
              <a:avLst/>
            </a:prstGeom>
            <a:ln w="57150">
              <a:solidFill>
                <a:srgbClr val="44312B"/>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70705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5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5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5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TextBox 2"/>
          <p:cNvSpPr txBox="1"/>
          <p:nvPr/>
        </p:nvSpPr>
        <p:spPr>
          <a:xfrm>
            <a:off x="2128519" y="342900"/>
            <a:ext cx="14030962" cy="1246495"/>
          </a:xfrm>
          <a:prstGeom prst="rect">
            <a:avLst/>
          </a:prstGeom>
          <a:noFill/>
        </p:spPr>
        <p:txBody>
          <a:bodyPr wrap="square" rtlCol="0">
            <a:spAutoFit/>
          </a:bodyPr>
          <a:lstStyle/>
          <a:p>
            <a:pPr algn="ctr">
              <a:lnSpc>
                <a:spcPct val="150000"/>
              </a:lnSpc>
            </a:pPr>
            <a:r>
              <a:rPr lang="vi-VN" sz="5000" b="1" dirty="0" smtClean="0">
                <a:solidFill>
                  <a:srgbClr val="44312B"/>
                </a:solidFill>
                <a:latin typeface="Arial" panose="020B0604020202020204" pitchFamily="34" charset="0"/>
                <a:cs typeface="Arial" panose="020B0604020202020204" pitchFamily="34" charset="0"/>
              </a:rPr>
              <a:t>2</a:t>
            </a:r>
            <a:r>
              <a:rPr lang="en-US" sz="5000" b="1" dirty="0" smtClean="0">
                <a:solidFill>
                  <a:srgbClr val="44312B"/>
                </a:solidFill>
                <a:latin typeface="Arial" panose="020B0604020202020204" pitchFamily="34" charset="0"/>
                <a:cs typeface="Arial" panose="020B0604020202020204" pitchFamily="34" charset="0"/>
              </a:rPr>
              <a:t>. </a:t>
            </a:r>
            <a:r>
              <a:rPr lang="en-US" sz="5000" b="1" dirty="0">
                <a:solidFill>
                  <a:srgbClr val="44312B"/>
                </a:solidFill>
                <a:latin typeface="Arial" panose="020B0604020202020204" pitchFamily="34" charset="0"/>
                <a:cs typeface="Arial" panose="020B0604020202020204" pitchFamily="34" charset="0"/>
              </a:rPr>
              <a:t>Cách viết văn bản thuyết minh tổng hợp</a:t>
            </a:r>
          </a:p>
        </p:txBody>
      </p:sp>
      <p:sp>
        <p:nvSpPr>
          <p:cNvPr id="4" name="TextBox 3"/>
          <p:cNvSpPr txBox="1"/>
          <p:nvPr/>
        </p:nvSpPr>
        <p:spPr>
          <a:xfrm>
            <a:off x="5990589" y="1589395"/>
            <a:ext cx="6306822" cy="1131079"/>
          </a:xfrm>
          <a:prstGeom prst="rect">
            <a:avLst/>
          </a:prstGeom>
          <a:noFill/>
        </p:spPr>
        <p:txBody>
          <a:bodyPr wrap="square" rtlCol="0">
            <a:spAutoFit/>
          </a:bodyPr>
          <a:lstStyle/>
          <a:p>
            <a:pPr algn="ctr">
              <a:lnSpc>
                <a:spcPct val="150000"/>
              </a:lnSpc>
            </a:pPr>
            <a:r>
              <a:rPr lang="vi-VN" sz="4500" b="1" dirty="0">
                <a:latin typeface="Arial" panose="020B0604020202020204" pitchFamily="34" charset="0"/>
                <a:cs typeface="Arial" panose="020B0604020202020204" pitchFamily="34" charset="0"/>
              </a:rPr>
              <a:t>a</a:t>
            </a:r>
            <a:r>
              <a:rPr lang="en-US" sz="4500" b="1" dirty="0" smtClean="0">
                <a:latin typeface="Arial" panose="020B0604020202020204" pitchFamily="34" charset="0"/>
                <a:cs typeface="Arial" panose="020B0604020202020204" pitchFamily="34" charset="0"/>
              </a:rPr>
              <a:t>. </a:t>
            </a:r>
            <a:r>
              <a:rPr lang="vi-VN" sz="4500" b="1" dirty="0">
                <a:cs typeface="Arial" panose="020B0604020202020204" pitchFamily="34" charset="0"/>
              </a:rPr>
              <a:t>Xác định đề tài </a:t>
            </a:r>
            <a:endParaRPr lang="en-US" sz="4500" b="1" i="1" dirty="0">
              <a:latin typeface="Arial" panose="020B0604020202020204" pitchFamily="34" charset="0"/>
              <a:cs typeface="Arial" panose="020B0604020202020204" pitchFamily="34" charset="0"/>
            </a:endParaRPr>
          </a:p>
        </p:txBody>
      </p:sp>
      <p:sp>
        <p:nvSpPr>
          <p:cNvPr id="5" name="Rounded Rectangle 4"/>
          <p:cNvSpPr/>
          <p:nvPr/>
        </p:nvSpPr>
        <p:spPr>
          <a:xfrm>
            <a:off x="2128519" y="3241005"/>
            <a:ext cx="14401800" cy="1331581"/>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Đặt câu hỏi để xác định mục tiêu và mục đích của văn bản</a:t>
            </a:r>
            <a:endParaRPr lang="en-US"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2123438" y="8399328"/>
            <a:ext cx="14406881" cy="1331581"/>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Xác định đối đối tượng công chúng muốn truyền đạt thông tin</a:t>
            </a:r>
            <a:endParaRPr lang="en-US"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2123438" y="6679887"/>
            <a:ext cx="14406881" cy="1331581"/>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Xác định phạm vi, khía cạnh của vấn đề</a:t>
            </a:r>
            <a:endParaRPr lang="en-US"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2123438" y="4960446"/>
            <a:ext cx="14406881" cy="1331581"/>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Thu thập thông tin liên quan đến chủ đề</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427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4" name="TextBox 3"/>
          <p:cNvSpPr txBox="1"/>
          <p:nvPr/>
        </p:nvSpPr>
        <p:spPr>
          <a:xfrm>
            <a:off x="2859055" y="1405146"/>
            <a:ext cx="12830811" cy="1131079"/>
          </a:xfrm>
          <a:prstGeom prst="rect">
            <a:avLst/>
          </a:prstGeom>
          <a:noFill/>
        </p:spPr>
        <p:txBody>
          <a:bodyPr wrap="square" rtlCol="0">
            <a:spAutoFit/>
          </a:bodyPr>
          <a:lstStyle/>
          <a:p>
            <a:pPr algn="ctr">
              <a:lnSpc>
                <a:spcPct val="150000"/>
              </a:lnSpc>
            </a:pPr>
            <a:r>
              <a:rPr lang="vi-VN" sz="4500" b="1" dirty="0" smtClean="0">
                <a:latin typeface="Arial" panose="020B0604020202020204" pitchFamily="34" charset="0"/>
                <a:cs typeface="Arial" panose="020B0604020202020204" pitchFamily="34" charset="0"/>
              </a:rPr>
              <a:t>b</a:t>
            </a:r>
            <a:r>
              <a:rPr lang="en-US" sz="4500" b="1" dirty="0" smtClean="0">
                <a:latin typeface="Arial" panose="020B0604020202020204" pitchFamily="34" charset="0"/>
                <a:cs typeface="Arial" panose="020B0604020202020204" pitchFamily="34" charset="0"/>
              </a:rPr>
              <a:t>. </a:t>
            </a:r>
            <a:r>
              <a:rPr lang="vi-VN" sz="4500" b="1" dirty="0">
                <a:cs typeface="Arial" panose="020B0604020202020204" pitchFamily="34" charset="0"/>
              </a:rPr>
              <a:t>Cách thức triển khai và trình bày nội dung</a:t>
            </a:r>
            <a:endParaRPr lang="en-US" sz="4500" b="1" i="1" dirty="0">
              <a:latin typeface="Arial" panose="020B0604020202020204" pitchFamily="34" charset="0"/>
              <a:cs typeface="Arial" panose="020B0604020202020204" pitchFamily="34" charset="0"/>
            </a:endParaRPr>
          </a:p>
        </p:txBody>
      </p:sp>
      <p:sp>
        <p:nvSpPr>
          <p:cNvPr id="6" name="Rounded Rectangle 5"/>
          <p:cNvSpPr/>
          <p:nvPr/>
        </p:nvSpPr>
        <p:spPr>
          <a:xfrm>
            <a:off x="13951296" y="3291314"/>
            <a:ext cx="3962400" cy="5675432"/>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Kiểm tra và đánh giá lại văn bản để đảm bảo tính logic, sự thuyết phục và rõ ràng</a:t>
            </a:r>
            <a:endParaRPr lang="en-US"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10591800" y="3290940"/>
            <a:ext cx="3229305" cy="5683427"/>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Trình bày các gợi ý và giải pháp một cách rõ ràng và thuyết phục</a:t>
            </a:r>
            <a:endParaRPr lang="en-US"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5203822" y="3297820"/>
            <a:ext cx="2535611" cy="5668926"/>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Phân tích các thông tin và dữ liệu đưa ra</a:t>
            </a:r>
            <a:endParaRPr lang="en-US"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7869624" y="3294415"/>
            <a:ext cx="2591985" cy="5675432"/>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Trình bày quan điểm của bản thân về chủ đề</a:t>
            </a:r>
            <a:endParaRPr lang="en-US"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2823495" y="3291314"/>
            <a:ext cx="2250136" cy="5675432"/>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Cung cấp thông tin cơ bản về chủ đề</a:t>
            </a:r>
            <a:endParaRPr lang="en-US"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326773" y="3294415"/>
            <a:ext cx="2366531" cy="5675432"/>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Giới thiệu, đặt vấn đề giới thiệu chủ đề</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210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500"/>
                                        <p:tgtEl>
                                          <p:spTgt spid="11"/>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500"/>
                                        <p:tgtEl>
                                          <p:spTgt spid="10"/>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childTnLst>
                          </p:cTn>
                        </p:par>
                        <p:par>
                          <p:cTn id="29" fill="hold">
                            <p:stCondLst>
                              <p:cond delay="2500"/>
                            </p:stCondLst>
                            <p:childTnLst>
                              <p:par>
                                <p:cTn id="30" presetID="6"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5" name="Rounded Rectangle 4"/>
          <p:cNvSpPr/>
          <p:nvPr/>
        </p:nvSpPr>
        <p:spPr>
          <a:xfrm>
            <a:off x="651347" y="814881"/>
            <a:ext cx="17301588" cy="1245281"/>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b="1" dirty="0">
                <a:solidFill>
                  <a:schemeClr val="tx1"/>
                </a:solidFill>
                <a:latin typeface="Arial" panose="020B0604020202020204" pitchFamily="34" charset="0"/>
                <a:cs typeface="Arial" panose="020B0604020202020204" pitchFamily="34" charset="0"/>
              </a:rPr>
              <a:t>c. Cách kết hợp các yếu tố</a:t>
            </a:r>
          </a:p>
        </p:txBody>
      </p:sp>
      <p:sp>
        <p:nvSpPr>
          <p:cNvPr id="6" name="Rounded Rectangle 5"/>
          <p:cNvSpPr/>
          <p:nvPr/>
        </p:nvSpPr>
        <p:spPr>
          <a:xfrm>
            <a:off x="3074772" y="3317266"/>
            <a:ext cx="4251924" cy="650511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Sử dụng các từ </a:t>
            </a:r>
            <a:r>
              <a:rPr lang="vi-VN" sz="4000" dirty="0" smtClean="0">
                <a:solidFill>
                  <a:schemeClr val="tx1"/>
                </a:solidFill>
                <a:cs typeface="Arial" panose="020B0604020202020204" pitchFamily="34" charset="0"/>
              </a:rPr>
              <a:t>nối:  </a:t>
            </a:r>
            <a:r>
              <a:rPr lang="vi-VN" sz="4000" i="1" dirty="0" smtClean="0">
                <a:solidFill>
                  <a:schemeClr val="tx1"/>
                </a:solidFill>
                <a:cs typeface="Arial" panose="020B0604020202020204" pitchFamily="34" charset="0"/>
              </a:rPr>
              <a:t>đầu tiên, thứ hai, cuối cùng, tương tự, tuy nhiên... </a:t>
            </a:r>
            <a:r>
              <a:rPr lang="vi-VN" sz="4000" dirty="0" smtClean="0">
                <a:solidFill>
                  <a:schemeClr val="tx1"/>
                </a:solidFill>
                <a:cs typeface="Arial" panose="020B0604020202020204" pitchFamily="34" charset="0"/>
              </a:rPr>
              <a:t>để </a:t>
            </a:r>
            <a:r>
              <a:rPr lang="vi-VN" sz="4000" dirty="0">
                <a:solidFill>
                  <a:schemeClr val="tx1"/>
                </a:solidFill>
                <a:cs typeface="Arial" panose="020B0604020202020204" pitchFamily="34" charset="0"/>
              </a:rPr>
              <a:t>kết nối các ý và câu với nhau</a:t>
            </a:r>
            <a:endParaRPr lang="en-US" sz="4000" dirty="0" smtClean="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541124" y="3317267"/>
            <a:ext cx="2525340" cy="650511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Sử dụng đoạn văn, mỗi đoạn trình bày một ý chính</a:t>
            </a:r>
            <a:endParaRPr lang="en-US" sz="4000" dirty="0" smtClean="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2762411" y="3362523"/>
            <a:ext cx="2369744" cy="6505109"/>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Sử dụng hình ảnh và biểu đồ</a:t>
            </a:r>
            <a:endParaRPr lang="en-US" sz="4000" dirty="0" smtClean="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0280892" y="3317266"/>
            <a:ext cx="2265641" cy="650511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Sử dụng tiêu đề để giới thiệu nội dung từng đoạn</a:t>
            </a:r>
            <a:endParaRPr lang="en-US" sz="4000" dirty="0" smtClean="0">
              <a:solidFill>
                <a:schemeClr val="tx1"/>
              </a:solidFill>
              <a:latin typeface="Arial" panose="020B0604020202020204" pitchFamily="34" charset="0"/>
              <a:cs typeface="Arial" panose="020B0604020202020204" pitchFamily="34" charset="0"/>
            </a:endParaRPr>
          </a:p>
        </p:txBody>
      </p:sp>
      <p:sp>
        <p:nvSpPr>
          <p:cNvPr id="10" name="Down Arrow 9"/>
          <p:cNvSpPr/>
          <p:nvPr/>
        </p:nvSpPr>
        <p:spPr>
          <a:xfrm>
            <a:off x="4529449" y="2287085"/>
            <a:ext cx="1371600" cy="81009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1" name="Down Arrow 10"/>
          <p:cNvSpPr/>
          <p:nvPr/>
        </p:nvSpPr>
        <p:spPr>
          <a:xfrm>
            <a:off x="8017589" y="2319809"/>
            <a:ext cx="1371600" cy="81009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2" name="Down Arrow 11"/>
          <p:cNvSpPr/>
          <p:nvPr/>
        </p:nvSpPr>
        <p:spPr>
          <a:xfrm>
            <a:off x="10653399" y="2318338"/>
            <a:ext cx="1371600" cy="778838"/>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76747" y="3317266"/>
            <a:ext cx="2183597" cy="650511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Sắp xếp theo cấu trúc logic</a:t>
            </a:r>
            <a:endParaRPr lang="en-US" sz="4000" dirty="0" smtClean="0">
              <a:solidFill>
                <a:schemeClr val="tx1"/>
              </a:solidFill>
              <a:latin typeface="Arial" panose="020B0604020202020204" pitchFamily="34" charset="0"/>
              <a:cs typeface="Arial" panose="020B0604020202020204" pitchFamily="34" charset="0"/>
            </a:endParaRPr>
          </a:p>
        </p:txBody>
      </p:sp>
      <p:sp>
        <p:nvSpPr>
          <p:cNvPr id="15" name="Down Arrow 14"/>
          <p:cNvSpPr/>
          <p:nvPr/>
        </p:nvSpPr>
        <p:spPr>
          <a:xfrm>
            <a:off x="1147702" y="2319809"/>
            <a:ext cx="1371600" cy="81009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15351418" y="3399309"/>
            <a:ext cx="2338934" cy="6482774"/>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Sử dụng ví dụ và trích dẫn</a:t>
            </a:r>
            <a:endParaRPr lang="en-US" sz="4000" dirty="0" smtClean="0">
              <a:solidFill>
                <a:schemeClr val="tx1"/>
              </a:solidFill>
              <a:latin typeface="Arial" panose="020B0604020202020204" pitchFamily="34" charset="0"/>
              <a:cs typeface="Arial" panose="020B0604020202020204" pitchFamily="34" charset="0"/>
            </a:endParaRPr>
          </a:p>
        </p:txBody>
      </p:sp>
      <p:sp>
        <p:nvSpPr>
          <p:cNvPr id="17" name="Down Arrow 16"/>
          <p:cNvSpPr/>
          <p:nvPr/>
        </p:nvSpPr>
        <p:spPr>
          <a:xfrm>
            <a:off x="15849600" y="2308328"/>
            <a:ext cx="1371600" cy="81009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8" name="Down Arrow 17"/>
          <p:cNvSpPr/>
          <p:nvPr/>
        </p:nvSpPr>
        <p:spPr>
          <a:xfrm>
            <a:off x="13305816" y="2308328"/>
            <a:ext cx="1371600" cy="81009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4971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80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4" name="TextBox 3"/>
          <p:cNvSpPr txBox="1"/>
          <p:nvPr/>
        </p:nvSpPr>
        <p:spPr>
          <a:xfrm>
            <a:off x="342900" y="329306"/>
            <a:ext cx="17602200" cy="1131079"/>
          </a:xfrm>
          <a:prstGeom prst="rect">
            <a:avLst/>
          </a:prstGeom>
          <a:noFill/>
        </p:spPr>
        <p:txBody>
          <a:bodyPr wrap="square" rtlCol="0">
            <a:spAutoFit/>
          </a:bodyPr>
          <a:lstStyle/>
          <a:p>
            <a:pPr algn="ctr">
              <a:lnSpc>
                <a:spcPct val="150000"/>
              </a:lnSpc>
            </a:pPr>
            <a:r>
              <a:rPr lang="en-US" sz="4500" b="1" dirty="0" smtClean="0">
                <a:latin typeface="Arial" panose="020B0604020202020204" pitchFamily="34" charset="0"/>
                <a:cs typeface="Arial" panose="020B0604020202020204" pitchFamily="34" charset="0"/>
              </a:rPr>
              <a:t>d. </a:t>
            </a:r>
            <a:r>
              <a:rPr lang="en-US" sz="4500" b="1" dirty="0" err="1" smtClean="0">
                <a:latin typeface="Arial" panose="020B0604020202020204" pitchFamily="34" charset="0"/>
                <a:cs typeface="Arial" panose="020B0604020202020204" pitchFamily="34" charset="0"/>
              </a:rPr>
              <a:t>Tìm</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hiểu</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nội</a:t>
            </a:r>
            <a:r>
              <a:rPr lang="en-US" sz="4500" b="1" dirty="0" smtClean="0">
                <a:latin typeface="Arial" panose="020B0604020202020204" pitchFamily="34" charset="0"/>
                <a:cs typeface="Arial" panose="020B0604020202020204" pitchFamily="34" charset="0"/>
              </a:rPr>
              <a:t> dung </a:t>
            </a:r>
            <a:r>
              <a:rPr lang="en-US" sz="4500" b="1" dirty="0" err="1" smtClean="0">
                <a:latin typeface="Arial" panose="020B0604020202020204" pitchFamily="34" charset="0"/>
                <a:cs typeface="Arial" panose="020B0604020202020204" pitchFamily="34" charset="0"/>
              </a:rPr>
              <a:t>các</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yêu</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cầu</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thực</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hành</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viết</a:t>
            </a:r>
            <a:r>
              <a:rPr lang="en-US" sz="4500" b="1" dirty="0" smtClean="0">
                <a:latin typeface="Arial" panose="020B0604020202020204" pitchFamily="34" charset="0"/>
                <a:cs typeface="Arial" panose="020B0604020202020204" pitchFamily="34" charset="0"/>
              </a:rPr>
              <a:t> qua 4 </a:t>
            </a:r>
            <a:r>
              <a:rPr lang="en-US" sz="4500" b="1" dirty="0" err="1" smtClean="0">
                <a:latin typeface="Arial" panose="020B0604020202020204" pitchFamily="34" charset="0"/>
                <a:cs typeface="Arial" panose="020B0604020202020204" pitchFamily="34" charset="0"/>
              </a:rPr>
              <a:t>bước</a:t>
            </a:r>
            <a:endParaRPr lang="en-US" sz="4500" b="1" i="1" dirty="0">
              <a:latin typeface="Arial" panose="020B0604020202020204" pitchFamily="34" charset="0"/>
              <a:cs typeface="Arial" panose="020B0604020202020204" pitchFamily="34" charset="0"/>
            </a:endParaRPr>
          </a:p>
        </p:txBody>
      </p:sp>
      <p:sp>
        <p:nvSpPr>
          <p:cNvPr id="5" name="Rounded Rectangle 4"/>
          <p:cNvSpPr/>
          <p:nvPr/>
        </p:nvSpPr>
        <p:spPr>
          <a:xfrm>
            <a:off x="2128519" y="2062569"/>
            <a:ext cx="14401800" cy="1331581"/>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cs typeface="Arial" panose="020B0604020202020204" pitchFamily="34" charset="0"/>
              </a:rPr>
              <a:t>B1: </a:t>
            </a:r>
            <a:r>
              <a:rPr lang="en-US" sz="4000" dirty="0" err="1" smtClean="0">
                <a:solidFill>
                  <a:schemeClr val="tx1"/>
                </a:solidFill>
                <a:cs typeface="Arial" panose="020B0604020202020204" pitchFamily="34" charset="0"/>
              </a:rPr>
              <a:t>Chuẩn</a:t>
            </a:r>
            <a:r>
              <a:rPr lang="en-US" sz="4000" dirty="0" smtClean="0">
                <a:solidFill>
                  <a:schemeClr val="tx1"/>
                </a:solidFill>
                <a:cs typeface="Arial" panose="020B0604020202020204" pitchFamily="34" charset="0"/>
              </a:rPr>
              <a:t> </a:t>
            </a:r>
            <a:r>
              <a:rPr lang="en-US" sz="4000" dirty="0" err="1" smtClean="0">
                <a:solidFill>
                  <a:schemeClr val="tx1"/>
                </a:solidFill>
                <a:cs typeface="Arial" panose="020B0604020202020204" pitchFamily="34" charset="0"/>
              </a:rPr>
              <a:t>bị</a:t>
            </a:r>
            <a:endParaRPr lang="en-US"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2118357" y="7863864"/>
            <a:ext cx="14406881" cy="1331581"/>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cs typeface="Arial" panose="020B0604020202020204" pitchFamily="34" charset="0"/>
              </a:rPr>
              <a:t>B4: </a:t>
            </a:r>
            <a:r>
              <a:rPr lang="en-US" sz="4000" dirty="0" err="1" smtClean="0">
                <a:solidFill>
                  <a:schemeClr val="tx1"/>
                </a:solidFill>
                <a:cs typeface="Arial" panose="020B0604020202020204" pitchFamily="34" charset="0"/>
              </a:rPr>
              <a:t>Kiểm</a:t>
            </a:r>
            <a:r>
              <a:rPr lang="en-US" sz="4000" dirty="0" smtClean="0">
                <a:solidFill>
                  <a:schemeClr val="tx1"/>
                </a:solidFill>
                <a:cs typeface="Arial" panose="020B0604020202020204" pitchFamily="34" charset="0"/>
              </a:rPr>
              <a:t> </a:t>
            </a:r>
            <a:r>
              <a:rPr lang="en-US" sz="4000" dirty="0" err="1" smtClean="0">
                <a:solidFill>
                  <a:schemeClr val="tx1"/>
                </a:solidFill>
                <a:cs typeface="Arial" panose="020B0604020202020204" pitchFamily="34" charset="0"/>
              </a:rPr>
              <a:t>tra</a:t>
            </a:r>
            <a:r>
              <a:rPr lang="en-US" sz="4000" dirty="0" smtClean="0">
                <a:solidFill>
                  <a:schemeClr val="tx1"/>
                </a:solidFill>
                <a:cs typeface="Arial" panose="020B0604020202020204" pitchFamily="34" charset="0"/>
              </a:rPr>
              <a:t> </a:t>
            </a:r>
            <a:r>
              <a:rPr lang="en-US" sz="4000" dirty="0" err="1" smtClean="0">
                <a:solidFill>
                  <a:schemeClr val="tx1"/>
                </a:solidFill>
                <a:cs typeface="Arial" panose="020B0604020202020204" pitchFamily="34" charset="0"/>
              </a:rPr>
              <a:t>và</a:t>
            </a:r>
            <a:r>
              <a:rPr lang="en-US" sz="4000" dirty="0" smtClean="0">
                <a:solidFill>
                  <a:schemeClr val="tx1"/>
                </a:solidFill>
                <a:cs typeface="Arial" panose="020B0604020202020204" pitchFamily="34" charset="0"/>
              </a:rPr>
              <a:t> </a:t>
            </a:r>
            <a:r>
              <a:rPr lang="en-US" sz="4000" dirty="0" err="1" smtClean="0">
                <a:solidFill>
                  <a:schemeClr val="tx1"/>
                </a:solidFill>
                <a:cs typeface="Arial" panose="020B0604020202020204" pitchFamily="34" charset="0"/>
              </a:rPr>
              <a:t>chỉnh</a:t>
            </a:r>
            <a:r>
              <a:rPr lang="en-US" sz="4000" dirty="0" smtClean="0">
                <a:solidFill>
                  <a:schemeClr val="tx1"/>
                </a:solidFill>
                <a:cs typeface="Arial" panose="020B0604020202020204" pitchFamily="34" charset="0"/>
              </a:rPr>
              <a:t> </a:t>
            </a:r>
            <a:r>
              <a:rPr lang="en-US" sz="4000" dirty="0" err="1" smtClean="0">
                <a:solidFill>
                  <a:schemeClr val="tx1"/>
                </a:solidFill>
                <a:cs typeface="Arial" panose="020B0604020202020204" pitchFamily="34" charset="0"/>
              </a:rPr>
              <a:t>sửa</a:t>
            </a:r>
            <a:endParaRPr lang="en-US"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2123437" y="5924706"/>
            <a:ext cx="14406881" cy="1331581"/>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cs typeface="Arial" panose="020B0604020202020204" pitchFamily="34" charset="0"/>
              </a:rPr>
              <a:t>B3: </a:t>
            </a:r>
            <a:r>
              <a:rPr lang="en-US" sz="4000" dirty="0" err="1" smtClean="0">
                <a:solidFill>
                  <a:schemeClr val="tx1"/>
                </a:solidFill>
                <a:cs typeface="Arial" panose="020B0604020202020204" pitchFamily="34" charset="0"/>
              </a:rPr>
              <a:t>Viết</a:t>
            </a:r>
            <a:endParaRPr lang="en-US"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2123437" y="3996334"/>
            <a:ext cx="14406881" cy="1331581"/>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cs typeface="Arial" panose="020B0604020202020204" pitchFamily="34" charset="0"/>
              </a:rPr>
              <a:t>B2: </a:t>
            </a:r>
            <a:r>
              <a:rPr lang="en-US" sz="4000" dirty="0" err="1" smtClean="0">
                <a:solidFill>
                  <a:schemeClr val="tx1"/>
                </a:solidFill>
                <a:cs typeface="Arial" panose="020B0604020202020204" pitchFamily="34" charset="0"/>
              </a:rPr>
              <a:t>Tìm</a:t>
            </a:r>
            <a:r>
              <a:rPr lang="en-US" sz="4000" dirty="0" smtClean="0">
                <a:solidFill>
                  <a:schemeClr val="tx1"/>
                </a:solidFill>
                <a:cs typeface="Arial" panose="020B0604020202020204" pitchFamily="34" charset="0"/>
              </a:rPr>
              <a:t> ý </a:t>
            </a:r>
            <a:r>
              <a:rPr lang="en-US" sz="4000" dirty="0" err="1" smtClean="0">
                <a:solidFill>
                  <a:schemeClr val="tx1"/>
                </a:solidFill>
                <a:cs typeface="Arial" panose="020B0604020202020204" pitchFamily="34" charset="0"/>
              </a:rPr>
              <a:t>và</a:t>
            </a:r>
            <a:r>
              <a:rPr lang="en-US" sz="4000" dirty="0" smtClean="0">
                <a:solidFill>
                  <a:schemeClr val="tx1"/>
                </a:solidFill>
                <a:cs typeface="Arial" panose="020B0604020202020204" pitchFamily="34" charset="0"/>
              </a:rPr>
              <a:t> </a:t>
            </a:r>
            <a:r>
              <a:rPr lang="en-US" sz="4000" dirty="0" err="1" smtClean="0">
                <a:solidFill>
                  <a:schemeClr val="tx1"/>
                </a:solidFill>
                <a:cs typeface="Arial" panose="020B0604020202020204" pitchFamily="34" charset="0"/>
              </a:rPr>
              <a:t>lập</a:t>
            </a:r>
            <a:r>
              <a:rPr lang="en-US" sz="4000" dirty="0" smtClean="0">
                <a:solidFill>
                  <a:schemeClr val="tx1"/>
                </a:solidFill>
                <a:cs typeface="Arial" panose="020B0604020202020204" pitchFamily="34" charset="0"/>
              </a:rPr>
              <a:t> </a:t>
            </a:r>
            <a:r>
              <a:rPr lang="en-US" sz="4000" dirty="0" err="1" smtClean="0">
                <a:solidFill>
                  <a:schemeClr val="tx1"/>
                </a:solidFill>
                <a:cs typeface="Arial" panose="020B0604020202020204" pitchFamily="34" charset="0"/>
              </a:rPr>
              <a:t>dàn</a:t>
            </a:r>
            <a:r>
              <a:rPr lang="en-US" sz="4000" dirty="0" smtClean="0">
                <a:solidFill>
                  <a:schemeClr val="tx1"/>
                </a:solidFill>
                <a:cs typeface="Arial" panose="020B0604020202020204" pitchFamily="34" charset="0"/>
              </a:rPr>
              <a:t> ý</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151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3581400" y="3932509"/>
            <a:ext cx="11125200" cy="2421982"/>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rgbClr val="44312B"/>
                </a:solidFill>
                <a:latin typeface="Arial" panose="020B0604020202020204" pitchFamily="34" charset="0"/>
                <a:cs typeface="Arial" panose="020B0604020202020204" pitchFamily="34" charset="0"/>
              </a:rPr>
              <a:t>I</a:t>
            </a:r>
            <a:r>
              <a:rPr lang="vi-VN" sz="7000" b="1" dirty="0" smtClean="0">
                <a:solidFill>
                  <a:srgbClr val="44312B"/>
                </a:solidFill>
                <a:latin typeface="Arial" panose="020B0604020202020204" pitchFamily="34" charset="0"/>
                <a:cs typeface="Arial" panose="020B0604020202020204" pitchFamily="34" charset="0"/>
              </a:rPr>
              <a:t>I</a:t>
            </a:r>
            <a:r>
              <a:rPr lang="en-US" sz="7000" b="1" dirty="0" smtClean="0">
                <a:solidFill>
                  <a:srgbClr val="44312B"/>
                </a:solidFill>
                <a:latin typeface="Arial" panose="020B0604020202020204" pitchFamily="34" charset="0"/>
                <a:cs typeface="Arial" panose="020B0604020202020204" pitchFamily="34" charset="0"/>
              </a:rPr>
              <a:t>. </a:t>
            </a:r>
            <a:r>
              <a:rPr lang="vi-VN" sz="7000" b="1" dirty="0" smtClean="0">
                <a:solidFill>
                  <a:srgbClr val="44312B"/>
                </a:solidFill>
                <a:latin typeface="Arial" panose="020B0604020202020204" pitchFamily="34" charset="0"/>
                <a:cs typeface="Arial" panose="020B0604020202020204" pitchFamily="34" charset="0"/>
              </a:rPr>
              <a:t>THỰC HÀNH</a:t>
            </a:r>
            <a:endParaRPr lang="en-US" sz="7000" b="1" dirty="0">
              <a:solidFill>
                <a:srgbClr val="4431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8532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2743199" y="3200400"/>
            <a:ext cx="12801602" cy="3886200"/>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500" b="1" u="sng" dirty="0" smtClean="0">
                <a:solidFill>
                  <a:srgbClr val="C00000"/>
                </a:solidFill>
                <a:latin typeface="Arial" panose="020B0604020202020204" pitchFamily="34" charset="0"/>
                <a:cs typeface="Arial" panose="020B0604020202020204" pitchFamily="34" charset="0"/>
              </a:rPr>
              <a:t>Đề bài</a:t>
            </a:r>
          </a:p>
          <a:p>
            <a:pPr algn="ctr">
              <a:lnSpc>
                <a:spcPct val="150000"/>
              </a:lnSpc>
            </a:pPr>
            <a:r>
              <a:rPr lang="vi-VN" sz="5000" dirty="0">
                <a:solidFill>
                  <a:schemeClr val="tx1"/>
                </a:solidFill>
                <a:cs typeface="Arial" panose="020B0604020202020204" pitchFamily="34" charset="0"/>
              </a:rPr>
              <a:t>Em hãy viết bài thuyết minh giới thiệu phẩm chất tiêu biểu của người Việt Nam</a:t>
            </a:r>
            <a:endParaRPr lang="en-US" sz="50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rot="10449559">
            <a:off x="14640958" y="5840978"/>
            <a:ext cx="3014416" cy="3356477"/>
          </a:xfrm>
          <a:prstGeom prst="rect">
            <a:avLst/>
          </a:prstGeom>
        </p:spPr>
      </p:pic>
      <p:pic>
        <p:nvPicPr>
          <p:cNvPr id="5" name="Picture 4"/>
          <p:cNvPicPr>
            <a:picLocks noChangeAspect="1"/>
          </p:cNvPicPr>
          <p:nvPr/>
        </p:nvPicPr>
        <p:blipFill>
          <a:blip r:embed="rId3"/>
          <a:stretch>
            <a:fillRect/>
          </a:stretch>
        </p:blipFill>
        <p:spPr>
          <a:xfrm>
            <a:off x="762000" y="952500"/>
            <a:ext cx="3124200" cy="3478718"/>
          </a:xfrm>
          <a:prstGeom prst="rect">
            <a:avLst/>
          </a:prstGeom>
        </p:spPr>
      </p:pic>
    </p:spTree>
    <p:extLst>
      <p:ext uri="{BB962C8B-B14F-4D97-AF65-F5344CB8AC3E}">
        <p14:creationId xmlns:p14="http://schemas.microsoft.com/office/powerpoint/2010/main" val="133432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90"/>
                                          </p:val>
                                        </p:tav>
                                        <p:tav tm="100000">
                                          <p:val>
                                            <p:fltVal val="0"/>
                                          </p:val>
                                        </p:tav>
                                      </p:tavLst>
                                    </p:anim>
                                    <p:animEffect transition="in" filter="fade">
                                      <p:cBhvr>
                                        <p:cTn id="16" dur="5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6292217" y="800100"/>
            <a:ext cx="5703566" cy="128016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44312B"/>
                </a:solidFill>
                <a:latin typeface="Arial" panose="020B0604020202020204" pitchFamily="34" charset="0"/>
                <a:cs typeface="Arial" panose="020B0604020202020204" pitchFamily="34" charset="0"/>
              </a:rPr>
              <a:t>1. Chuẩn bị</a:t>
            </a:r>
            <a:endParaRPr lang="en-US" sz="5000" b="1" dirty="0">
              <a:solidFill>
                <a:srgbClr val="44312B"/>
              </a:solidFill>
              <a:latin typeface="Arial" panose="020B0604020202020204" pitchFamily="34" charset="0"/>
              <a:cs typeface="Arial" panose="020B0604020202020204" pitchFamily="34" charset="0"/>
            </a:endParaRPr>
          </a:p>
        </p:txBody>
      </p:sp>
      <p:sp>
        <p:nvSpPr>
          <p:cNvPr id="4" name="Rounded Rectangle 3"/>
          <p:cNvSpPr/>
          <p:nvPr/>
        </p:nvSpPr>
        <p:spPr>
          <a:xfrm>
            <a:off x="838200" y="4773930"/>
            <a:ext cx="9944100" cy="2819400"/>
          </a:xfrm>
          <a:prstGeom prst="roundRect">
            <a:avLst>
              <a:gd name="adj" fmla="val 16530"/>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u="sng" dirty="0">
                <a:solidFill>
                  <a:srgbClr val="C00000"/>
                </a:solidFill>
                <a:cs typeface="Arial" panose="020B0604020202020204" pitchFamily="34" charset="0"/>
              </a:rPr>
              <a:t>Em hãy trả lời câu hỏi sau:</a:t>
            </a:r>
          </a:p>
          <a:p>
            <a:pPr algn="just">
              <a:lnSpc>
                <a:spcPct val="150000"/>
              </a:lnSpc>
            </a:pPr>
            <a:r>
              <a:rPr lang="vi-VN" sz="4000" dirty="0" smtClean="0">
                <a:solidFill>
                  <a:schemeClr val="tx1"/>
                </a:solidFill>
                <a:cs typeface="Arial" panose="020B0604020202020204" pitchFamily="34" charset="0"/>
              </a:rPr>
              <a:t>Hãy trình </a:t>
            </a:r>
            <a:r>
              <a:rPr lang="vi-VN" sz="4000" dirty="0">
                <a:solidFill>
                  <a:schemeClr val="tx1"/>
                </a:solidFill>
                <a:cs typeface="Arial" panose="020B0604020202020204" pitchFamily="34" charset="0"/>
              </a:rPr>
              <a:t>bày phần chuẩn bị ở nhà theo nội dung ý </a:t>
            </a:r>
            <a:r>
              <a:rPr lang="vi-VN" sz="4000" dirty="0" smtClean="0">
                <a:solidFill>
                  <a:schemeClr val="tx1"/>
                </a:solidFill>
                <a:cs typeface="Arial" panose="020B0604020202020204" pitchFamily="34" charset="0"/>
              </a:rPr>
              <a:t>a. Chuẩn bị (SGK tr.119)</a:t>
            </a:r>
            <a:endParaRPr lang="vi-VN" sz="4000" dirty="0">
              <a:solidFill>
                <a:schemeClr val="tx1"/>
              </a:solidFill>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1125200" y="817880"/>
            <a:ext cx="5949317" cy="9024246"/>
          </a:xfrm>
          <a:prstGeom prst="rect">
            <a:avLst/>
          </a:prstGeom>
        </p:spPr>
      </p:pic>
    </p:spTree>
    <p:extLst>
      <p:ext uri="{BB962C8B-B14F-4D97-AF65-F5344CB8AC3E}">
        <p14:creationId xmlns:p14="http://schemas.microsoft.com/office/powerpoint/2010/main" val="39552736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5" name="Rounded Rectangle 4"/>
          <p:cNvSpPr/>
          <p:nvPr/>
        </p:nvSpPr>
        <p:spPr>
          <a:xfrm>
            <a:off x="3581400" y="647700"/>
            <a:ext cx="11125200" cy="1450212"/>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rgbClr val="44312B"/>
                </a:solidFill>
                <a:latin typeface="Arial" panose="020B0604020202020204" pitchFamily="34" charset="0"/>
                <a:cs typeface="Arial" panose="020B0604020202020204" pitchFamily="34" charset="0"/>
              </a:rPr>
              <a:t>KHỞI ĐỘNG</a:t>
            </a:r>
            <a:endParaRPr lang="en-US" sz="6600" b="1" dirty="0">
              <a:solidFill>
                <a:srgbClr val="44312B"/>
              </a:solidFill>
              <a:latin typeface="Arial" panose="020B0604020202020204" pitchFamily="34" charset="0"/>
              <a:cs typeface="Arial" panose="020B0604020202020204" pitchFamily="34" charset="0"/>
            </a:endParaRPr>
          </a:p>
        </p:txBody>
      </p:sp>
      <p:sp>
        <p:nvSpPr>
          <p:cNvPr id="6" name="Rounded Rectangle 5"/>
          <p:cNvSpPr/>
          <p:nvPr/>
        </p:nvSpPr>
        <p:spPr>
          <a:xfrm>
            <a:off x="1946910" y="3498834"/>
            <a:ext cx="8039100" cy="5105400"/>
          </a:xfrm>
          <a:prstGeom prst="roundRect">
            <a:avLst>
              <a:gd name="adj" fmla="val 8760"/>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trả lời câu hỏi sau:</a:t>
            </a:r>
            <a:endParaRPr lang="en-US" sz="4000" b="1" dirty="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Ở chương trình THCS em đã từng học về văn bản thuyết minh. </a:t>
            </a:r>
            <a:r>
              <a:rPr lang="en-US" sz="4000" b="1" dirty="0" smtClean="0">
                <a:solidFill>
                  <a:schemeClr val="tx1"/>
                </a:solidFill>
                <a:latin typeface="Arial" panose="020B0604020202020204" pitchFamily="34" charset="0"/>
                <a:cs typeface="Arial" panose="020B0604020202020204" pitchFamily="34" charset="0"/>
              </a:rPr>
              <a:t>Theo em, khi nào cần viết bài văn thuyết minh? </a:t>
            </a:r>
          </a:p>
        </p:txBody>
      </p:sp>
      <p:pic>
        <p:nvPicPr>
          <p:cNvPr id="3" name="Picture 2"/>
          <p:cNvPicPr>
            <a:picLocks noChangeAspect="1"/>
          </p:cNvPicPr>
          <p:nvPr/>
        </p:nvPicPr>
        <p:blipFill>
          <a:blip r:embed="rId3"/>
          <a:stretch>
            <a:fillRect/>
          </a:stretch>
        </p:blipFill>
        <p:spPr>
          <a:xfrm>
            <a:off x="11963400" y="2130932"/>
            <a:ext cx="5105400" cy="784120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18" name="Rounded Rectangle 17"/>
          <p:cNvSpPr/>
          <p:nvPr/>
        </p:nvSpPr>
        <p:spPr>
          <a:xfrm>
            <a:off x="468917" y="2178050"/>
            <a:ext cx="7377422" cy="1822450"/>
          </a:xfrm>
          <a:prstGeom prst="roundRect">
            <a:avLst>
              <a:gd name="adj" fmla="val 9200"/>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Tìm hiểu đề văn để biết các thông tin chính trước khi viết.</a:t>
            </a:r>
            <a:endParaRPr lang="en-US" sz="40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8676644" y="3588385"/>
            <a:ext cx="3903263" cy="6555740"/>
          </a:xfrm>
          <a:prstGeom prst="roundRect">
            <a:avLst>
              <a:gd name="adj" fmla="val 7987"/>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Xem lại phần </a:t>
            </a:r>
            <a:r>
              <a:rPr lang="vi-VN" sz="4000" i="1" dirty="0">
                <a:solidFill>
                  <a:schemeClr val="tx1"/>
                </a:solidFill>
                <a:cs typeface="Arial" panose="020B0604020202020204" pitchFamily="34" charset="0"/>
              </a:rPr>
              <a:t>Kiến thức ngữ văn </a:t>
            </a:r>
            <a:r>
              <a:rPr lang="vi-VN" sz="4000" dirty="0">
                <a:solidFill>
                  <a:schemeClr val="tx1"/>
                </a:solidFill>
                <a:cs typeface="Arial" panose="020B0604020202020204" pitchFamily="34" charset="0"/>
              </a:rPr>
              <a:t>và phần </a:t>
            </a:r>
            <a:r>
              <a:rPr lang="vi-VN" sz="4000" i="1" dirty="0">
                <a:solidFill>
                  <a:schemeClr val="tx1"/>
                </a:solidFill>
                <a:cs typeface="Arial" panose="020B0604020202020204" pitchFamily="34" charset="0"/>
              </a:rPr>
              <a:t>Đọc hiểu </a:t>
            </a:r>
            <a:r>
              <a:rPr lang="vi-VN" sz="4000" dirty="0">
                <a:solidFill>
                  <a:schemeClr val="tx1"/>
                </a:solidFill>
                <a:cs typeface="Arial" panose="020B0604020202020204" pitchFamily="34" charset="0"/>
              </a:rPr>
              <a:t>các văn bản thông tin tổng hợp trong Bài 4</a:t>
            </a:r>
            <a:endParaRPr lang="en-US" sz="40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12826995" y="3613785"/>
            <a:ext cx="2595323" cy="6530340"/>
          </a:xfrm>
          <a:prstGeom prst="roundRect">
            <a:avLst>
              <a:gd name="adj" fmla="val 7473"/>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Đọc kĩ các nội dung nêu ở mục 1. Định hướng</a:t>
            </a:r>
            <a:endParaRPr lang="en-US" sz="40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15685769" y="3639185"/>
            <a:ext cx="2362200" cy="6504940"/>
          </a:xfrm>
          <a:prstGeom prst="roundRect">
            <a:avLst>
              <a:gd name="adj" fmla="val 8721"/>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Tìm các tư liệu liên quan đến đề tài đã xác định </a:t>
            </a:r>
            <a:endParaRPr lang="en-US" sz="40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211376" y="4772025"/>
            <a:ext cx="2740662" cy="5372100"/>
          </a:xfrm>
          <a:prstGeom prst="roundRect">
            <a:avLst>
              <a:gd name="adj" fmla="val 0"/>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Trọng tâm: </a:t>
            </a:r>
            <a:r>
              <a:rPr lang="vi-VN" sz="4000" dirty="0">
                <a:solidFill>
                  <a:schemeClr val="tx1"/>
                </a:solidFill>
                <a:cs typeface="Arial" panose="020B0604020202020204" pitchFamily="34" charset="0"/>
              </a:rPr>
              <a:t>giới thiệu </a:t>
            </a:r>
            <a:r>
              <a:rPr lang="vi-VN" sz="4000" dirty="0" smtClean="0">
                <a:solidFill>
                  <a:schemeClr val="tx1"/>
                </a:solidFill>
                <a:cs typeface="Arial" panose="020B0604020202020204" pitchFamily="34" charset="0"/>
              </a:rPr>
              <a:t>phẩm </a:t>
            </a:r>
            <a:r>
              <a:rPr lang="vi-VN" sz="4000" dirty="0">
                <a:solidFill>
                  <a:schemeClr val="tx1"/>
                </a:solidFill>
                <a:cs typeface="Arial" panose="020B0604020202020204" pitchFamily="34" charset="0"/>
              </a:rPr>
              <a:t>chất tiêu biểu của </a:t>
            </a:r>
            <a:r>
              <a:rPr lang="vi-VN" sz="4000" dirty="0" smtClean="0">
                <a:solidFill>
                  <a:schemeClr val="tx1"/>
                </a:solidFill>
                <a:cs typeface="Arial" panose="020B0604020202020204" pitchFamily="34" charset="0"/>
              </a:rPr>
              <a:t>người </a:t>
            </a:r>
            <a:r>
              <a:rPr lang="vi-VN" sz="4000" dirty="0">
                <a:solidFill>
                  <a:schemeClr val="tx1"/>
                </a:solidFill>
                <a:cs typeface="Arial" panose="020B0604020202020204" pitchFamily="34" charset="0"/>
              </a:rPr>
              <a:t>Việt Nam</a:t>
            </a:r>
            <a:endParaRPr lang="en-US" sz="40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3049761" y="4789170"/>
            <a:ext cx="2448710" cy="5372100"/>
          </a:xfrm>
          <a:prstGeom prst="roundRect">
            <a:avLst>
              <a:gd name="adj" fmla="val 2211"/>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Kiểu văn bản: </a:t>
            </a:r>
            <a:r>
              <a:rPr lang="en-US" sz="4000" dirty="0">
                <a:solidFill>
                  <a:schemeClr val="tx1"/>
                </a:solidFill>
                <a:latin typeface="Arial" panose="020B0604020202020204" pitchFamily="34" charset="0"/>
                <a:cs typeface="Arial" panose="020B0604020202020204" pitchFamily="34" charset="0"/>
              </a:rPr>
              <a:t>thuyết minh tổng hợp</a:t>
            </a:r>
          </a:p>
        </p:txBody>
      </p:sp>
      <p:sp>
        <p:nvSpPr>
          <p:cNvPr id="24" name="Rounded Rectangle 23"/>
          <p:cNvSpPr/>
          <p:nvPr/>
        </p:nvSpPr>
        <p:spPr>
          <a:xfrm>
            <a:off x="5615937" y="4806315"/>
            <a:ext cx="2820676" cy="5354955"/>
          </a:xfrm>
          <a:prstGeom prst="roundRect">
            <a:avLst>
              <a:gd name="adj" fmla="val 261"/>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Phạm vi </a:t>
            </a:r>
            <a:r>
              <a:rPr lang="vi-VN" sz="4000" dirty="0" smtClean="0">
                <a:solidFill>
                  <a:schemeClr val="tx1"/>
                </a:solidFill>
                <a:latin typeface="Arial" panose="020B0604020202020204" pitchFamily="34" charset="0"/>
                <a:cs typeface="Arial" panose="020B0604020202020204" pitchFamily="34" charset="0"/>
              </a:rPr>
              <a:t>dẫn chứng</a:t>
            </a:r>
            <a:r>
              <a:rPr lang="en-US" sz="4000" dirty="0" smtClean="0">
                <a:solidFill>
                  <a:schemeClr val="tx1"/>
                </a:solidFill>
                <a:latin typeface="Arial" panose="020B0604020202020204" pitchFamily="34" charset="0"/>
                <a:cs typeface="Arial" panose="020B0604020202020204" pitchFamily="34" charset="0"/>
              </a:rPr>
              <a:t>: thực tế, lịch sử</a:t>
            </a:r>
            <a:r>
              <a:rPr lang="vi-VN" sz="4000" dirty="0" smtClean="0">
                <a:solidFill>
                  <a:schemeClr val="tx1"/>
                </a:solidFill>
                <a:latin typeface="Arial" panose="020B0604020202020204" pitchFamily="34" charset="0"/>
                <a:cs typeface="Arial" panose="020B0604020202020204" pitchFamily="34" charset="0"/>
              </a:rPr>
              <a:t>, thơ văn liên quan</a:t>
            </a:r>
            <a:endParaRPr lang="en-US" sz="4000" dirty="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6292217" y="419100"/>
            <a:ext cx="5703566" cy="1300480"/>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44312B"/>
                </a:solidFill>
                <a:latin typeface="Arial" panose="020B0604020202020204" pitchFamily="34" charset="0"/>
                <a:cs typeface="Arial" panose="020B0604020202020204" pitchFamily="34" charset="0"/>
              </a:rPr>
              <a:t>1. Chuẩn bị</a:t>
            </a:r>
            <a:endParaRPr lang="en-US" sz="5000" b="1" dirty="0">
              <a:solidFill>
                <a:srgbClr val="44312B"/>
              </a:solidFill>
              <a:latin typeface="Arial" panose="020B0604020202020204" pitchFamily="34" charset="0"/>
              <a:cs typeface="Arial" panose="020B0604020202020204" pitchFamily="34" charset="0"/>
            </a:endParaRPr>
          </a:p>
        </p:txBody>
      </p:sp>
      <p:cxnSp>
        <p:nvCxnSpPr>
          <p:cNvPr id="26" name="Straight Arrow Connector 25"/>
          <p:cNvCxnSpPr>
            <a:stCxn id="25" idx="2"/>
            <a:endCxn id="18" idx="0"/>
          </p:cNvCxnSpPr>
          <p:nvPr/>
        </p:nvCxnSpPr>
        <p:spPr>
          <a:xfrm flipH="1">
            <a:off x="4157628" y="1719580"/>
            <a:ext cx="4986372" cy="458470"/>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5" idx="2"/>
            <a:endCxn id="19" idx="0"/>
          </p:cNvCxnSpPr>
          <p:nvPr/>
        </p:nvCxnSpPr>
        <p:spPr>
          <a:xfrm>
            <a:off x="9144000" y="1719580"/>
            <a:ext cx="1484276" cy="1868805"/>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2"/>
            <a:endCxn id="20" idx="0"/>
          </p:cNvCxnSpPr>
          <p:nvPr/>
        </p:nvCxnSpPr>
        <p:spPr>
          <a:xfrm>
            <a:off x="9144000" y="1719580"/>
            <a:ext cx="4980657" cy="1894205"/>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2"/>
            <a:endCxn id="21" idx="0"/>
          </p:cNvCxnSpPr>
          <p:nvPr/>
        </p:nvCxnSpPr>
        <p:spPr>
          <a:xfrm>
            <a:off x="9144000" y="1719580"/>
            <a:ext cx="7722869" cy="1919605"/>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2"/>
            <a:endCxn id="22" idx="0"/>
          </p:cNvCxnSpPr>
          <p:nvPr/>
        </p:nvCxnSpPr>
        <p:spPr>
          <a:xfrm flipH="1">
            <a:off x="1581707" y="4000500"/>
            <a:ext cx="2575921" cy="771525"/>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2"/>
            <a:endCxn id="23" idx="0"/>
          </p:cNvCxnSpPr>
          <p:nvPr/>
        </p:nvCxnSpPr>
        <p:spPr>
          <a:xfrm>
            <a:off x="4157628" y="4000500"/>
            <a:ext cx="116488" cy="788670"/>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2"/>
            <a:endCxn id="24" idx="0"/>
          </p:cNvCxnSpPr>
          <p:nvPr/>
        </p:nvCxnSpPr>
        <p:spPr>
          <a:xfrm>
            <a:off x="4157628" y="4000500"/>
            <a:ext cx="2868647" cy="805815"/>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7594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4974908" y="293193"/>
            <a:ext cx="8414383" cy="1280160"/>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000" b="1" dirty="0" smtClean="0">
                <a:solidFill>
                  <a:srgbClr val="44312B"/>
                </a:solidFill>
                <a:latin typeface="Arial" panose="020B0604020202020204" pitchFamily="34" charset="0"/>
                <a:cs typeface="Arial" panose="020B0604020202020204" pitchFamily="34" charset="0"/>
              </a:rPr>
              <a:t>2</a:t>
            </a:r>
            <a:r>
              <a:rPr lang="en-US" sz="5000" b="1" dirty="0">
                <a:solidFill>
                  <a:srgbClr val="44312B"/>
                </a:solidFill>
                <a:latin typeface="Arial" panose="020B0604020202020204" pitchFamily="34" charset="0"/>
                <a:cs typeface="Arial" panose="020B0604020202020204" pitchFamily="34" charset="0"/>
              </a:rPr>
              <a:t>. Tìm ý và lập dàn ý</a:t>
            </a:r>
          </a:p>
        </p:txBody>
      </p:sp>
      <p:sp>
        <p:nvSpPr>
          <p:cNvPr id="4" name="Rounded Rectangle 3"/>
          <p:cNvSpPr/>
          <p:nvPr/>
        </p:nvSpPr>
        <p:spPr>
          <a:xfrm>
            <a:off x="5333999" y="1610137"/>
            <a:ext cx="7696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smtClean="0">
                <a:solidFill>
                  <a:srgbClr val="C00000"/>
                </a:solidFill>
                <a:latin typeface="Arial" panose="020B0604020202020204" pitchFamily="34" charset="0"/>
                <a:cs typeface="Arial" panose="020B0604020202020204" pitchFamily="34" charset="0"/>
              </a:rPr>
              <a:t>HOẠT ĐỘNG NHÓM</a:t>
            </a:r>
            <a:endParaRPr lang="en-US" sz="45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931920" y="2794282"/>
            <a:ext cx="10424160" cy="1015663"/>
          </a:xfrm>
          <a:prstGeom prst="rect">
            <a:avLst/>
          </a:prstGeom>
          <a:noFill/>
          <a:ln>
            <a:noFill/>
          </a:ln>
        </p:spPr>
        <p:txBody>
          <a:bodyPr wrap="square" rtlCol="0">
            <a:spAutoFit/>
          </a:bodyPr>
          <a:lstStyle/>
          <a:p>
            <a:pPr algn="ctr">
              <a:lnSpc>
                <a:spcPct val="150000"/>
              </a:lnSpc>
            </a:pPr>
            <a:r>
              <a:rPr lang="en-US" sz="4000" b="1" u="sng" dirty="0">
                <a:solidFill>
                  <a:srgbClr val="492D44"/>
                </a:solidFill>
                <a:latin typeface="Arial" panose="020B0604020202020204" pitchFamily="34" charset="0"/>
                <a:cs typeface="Arial" panose="020B0604020202020204" pitchFamily="34" charset="0"/>
              </a:rPr>
              <a:t>Em hãy trả lời các câu hỏi sau</a:t>
            </a:r>
            <a:r>
              <a:rPr lang="en-US" sz="4000" b="1" u="sng" dirty="0" smtClean="0">
                <a:solidFill>
                  <a:srgbClr val="492D44"/>
                </a:solidFill>
                <a:latin typeface="Arial" panose="020B0604020202020204" pitchFamily="34" charset="0"/>
                <a:cs typeface="Arial" panose="020B0604020202020204" pitchFamily="34" charset="0"/>
              </a:rPr>
              <a:t>:</a:t>
            </a:r>
            <a:endParaRPr lang="en-US" sz="4000" b="1" u="sng" dirty="0">
              <a:solidFill>
                <a:srgbClr val="492D44"/>
              </a:solidFill>
              <a:latin typeface="Arial" panose="020B0604020202020204" pitchFamily="34" charset="0"/>
              <a:cs typeface="Arial" panose="020B0604020202020204" pitchFamily="34" charset="0"/>
            </a:endParaRPr>
          </a:p>
        </p:txBody>
      </p:sp>
      <p:sp>
        <p:nvSpPr>
          <p:cNvPr id="6" name="Rounded Rectangle 5"/>
          <p:cNvSpPr/>
          <p:nvPr/>
        </p:nvSpPr>
        <p:spPr>
          <a:xfrm>
            <a:off x="1162049" y="4099183"/>
            <a:ext cx="16040100" cy="5689472"/>
          </a:xfrm>
          <a:prstGeom prst="roundRect">
            <a:avLst>
              <a:gd name="adj" fmla="val 12324"/>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Người </a:t>
            </a:r>
            <a:r>
              <a:rPr lang="vi-VN" sz="4000" dirty="0">
                <a:solidFill>
                  <a:schemeClr val="tx1"/>
                </a:solidFill>
                <a:latin typeface="Arial" panose="020B0604020202020204" pitchFamily="34" charset="0"/>
                <a:cs typeface="Arial" panose="020B0604020202020204" pitchFamily="34" charset="0"/>
              </a:rPr>
              <a:t>Việt Nam có những phẩm chất tiêu biểu nào</a:t>
            </a:r>
            <a:r>
              <a:rPr lang="vi-VN" sz="4000" dirty="0" smtClean="0">
                <a:solidFill>
                  <a:schemeClr val="tx1"/>
                </a:solidFill>
                <a:latin typeface="Arial" panose="020B0604020202020204" pitchFamily="34" charset="0"/>
                <a:cs typeface="Arial" panose="020B0604020202020204" pitchFamily="34" charset="0"/>
              </a:rPr>
              <a:t>?</a:t>
            </a:r>
          </a:p>
          <a:p>
            <a:pPr marL="914400" indent="-571500" algn="just">
              <a:lnSpc>
                <a:spcPct val="150000"/>
              </a:lnSpc>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Phẩm chất truyền thống và những phẩm chất mới là gì</a:t>
            </a:r>
            <a:r>
              <a:rPr lang="en-US" sz="4000" dirty="0" smtClean="0">
                <a:solidFill>
                  <a:schemeClr val="tx1"/>
                </a:solidFill>
                <a:latin typeface="Arial" panose="020B0604020202020204" pitchFamily="34" charset="0"/>
                <a:cs typeface="Arial" panose="020B0604020202020204" pitchFamily="34" charset="0"/>
              </a:rPr>
              <a:t>?</a:t>
            </a:r>
            <a:endParaRPr lang="vi-VN" sz="4000" dirty="0" smtClean="0">
              <a:solidFill>
                <a:schemeClr val="tx1"/>
              </a:solidFill>
              <a:latin typeface="Arial" panose="020B0604020202020204" pitchFamily="34" charset="0"/>
              <a:cs typeface="Arial" panose="020B0604020202020204" pitchFamily="34" charset="0"/>
            </a:endParaRPr>
          </a:p>
          <a:p>
            <a:pPr marL="914400" indent="-571500" algn="just">
              <a:lnSpc>
                <a:spcPct val="150000"/>
              </a:lnSpc>
              <a:buFont typeface="Arial" panose="020B0604020202020204" pitchFamily="34" charset="0"/>
              <a:buChar char="•"/>
            </a:pPr>
            <a:r>
              <a:rPr lang="vi-VN" sz="4000" dirty="0">
                <a:solidFill>
                  <a:schemeClr val="tx1"/>
                </a:solidFill>
                <a:latin typeface="Arial" panose="020B0604020202020204" pitchFamily="34" charset="0"/>
                <a:cs typeface="Arial" panose="020B0604020202020204" pitchFamily="34" charset="0"/>
              </a:rPr>
              <a:t>Những biểu hiện cụ thể về phẩm chất của con người Việt Nam?</a:t>
            </a:r>
          </a:p>
          <a:p>
            <a:pPr marL="9144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Nguồn </a:t>
            </a:r>
            <a:r>
              <a:rPr lang="vi-VN" sz="4000" dirty="0">
                <a:solidFill>
                  <a:schemeClr val="tx1"/>
                </a:solidFill>
                <a:latin typeface="Arial" panose="020B0604020202020204" pitchFamily="34" charset="0"/>
                <a:cs typeface="Arial" panose="020B0604020202020204" pitchFamily="34" charset="0"/>
              </a:rPr>
              <a:t>gốc, vai trò, ý nghĩa của phẩm chất người Việt trong cuộc sống và </a:t>
            </a:r>
            <a:r>
              <a:rPr lang="vi-VN" sz="4000" dirty="0" smtClean="0">
                <a:solidFill>
                  <a:schemeClr val="tx1"/>
                </a:solidFill>
                <a:latin typeface="Arial" panose="020B0604020202020204" pitchFamily="34" charset="0"/>
                <a:cs typeface="Arial" panose="020B0604020202020204" pitchFamily="34" charset="0"/>
              </a:rPr>
              <a:t>lịch sử </a:t>
            </a:r>
            <a:r>
              <a:rPr lang="vi-VN" sz="4000" dirty="0">
                <a:solidFill>
                  <a:schemeClr val="tx1"/>
                </a:solidFill>
                <a:latin typeface="Arial" panose="020B0604020202020204" pitchFamily="34" charset="0"/>
                <a:cs typeface="Arial" panose="020B0604020202020204" pitchFamily="34" charset="0"/>
              </a:rPr>
              <a:t>dân tộc?</a:t>
            </a:r>
          </a:p>
          <a:p>
            <a:pPr marL="9144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Em </a:t>
            </a:r>
            <a:r>
              <a:rPr lang="vi-VN" sz="4000" dirty="0">
                <a:solidFill>
                  <a:schemeClr val="tx1"/>
                </a:solidFill>
                <a:latin typeface="Arial" panose="020B0604020202020204" pitchFamily="34" charset="0"/>
                <a:cs typeface="Arial" panose="020B0604020202020204" pitchFamily="34" charset="0"/>
              </a:rPr>
              <a:t>có những phẩm chất gì của người Việt Nam</a:t>
            </a:r>
            <a:r>
              <a:rPr lang="vi-VN"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991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7746415" y="26960"/>
            <a:ext cx="2795170" cy="167894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smtClean="0">
                <a:solidFill>
                  <a:schemeClr val="tx1"/>
                </a:solidFill>
                <a:latin typeface="Arial" panose="020B0604020202020204" pitchFamily="34" charset="0"/>
                <a:cs typeface="Arial" panose="020B0604020202020204" pitchFamily="34" charset="0"/>
              </a:rPr>
              <a:t>a. Tìm ý</a:t>
            </a:r>
            <a:endParaRPr lang="en-US" sz="4800" b="1"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15011400" y="3963868"/>
            <a:ext cx="2971800" cy="5675432"/>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Sự hòa nhã và lòng nhân ái</a:t>
            </a:r>
            <a:endParaRPr lang="en-US" sz="40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11906301" y="3955873"/>
            <a:ext cx="2841609" cy="5683427"/>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Tinh thần tự lập và sáng tạo</a:t>
            </a:r>
            <a:endParaRPr lang="en-US"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6251725" y="3970374"/>
            <a:ext cx="2535611" cy="5668926"/>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Đoàn kết và đồng tâm</a:t>
            </a:r>
            <a:endParaRPr lang="en-US"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9050826" y="3939046"/>
            <a:ext cx="2591985" cy="5675432"/>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Sự hiếu học và trí tuệ</a:t>
            </a:r>
            <a:endParaRPr lang="en-US"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2972420" y="3955873"/>
            <a:ext cx="3012616" cy="5675432"/>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Kiên nhẫn và kiên định</a:t>
            </a:r>
            <a:endParaRPr lang="en-US"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39200" y="3939046"/>
            <a:ext cx="2366531" cy="5675432"/>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Tôn trọng và hiếu thảo</a:t>
            </a:r>
            <a:endParaRPr lang="en-US"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447363" y="1866900"/>
            <a:ext cx="17301588" cy="182880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lnSpc>
                <a:spcPct val="150000"/>
              </a:lnSpc>
              <a:buFont typeface="Arial" panose="020B0604020202020204" pitchFamily="34" charset="0"/>
              <a:buChar char="•"/>
            </a:pPr>
            <a:r>
              <a:rPr lang="vi-VN" sz="4000" dirty="0">
                <a:solidFill>
                  <a:schemeClr val="tx1"/>
                </a:solidFill>
                <a:cs typeface="Arial" panose="020B0604020202020204" pitchFamily="34" charset="0"/>
              </a:rPr>
              <a:t>Người Việt Nam có nhiều phẩm chất tiêu biểu được đánh giá cao và đặc biệt </a:t>
            </a:r>
            <a:r>
              <a:rPr lang="vi-VN" sz="4000" dirty="0" smtClean="0">
                <a:solidFill>
                  <a:schemeClr val="tx1"/>
                </a:solidFill>
                <a:cs typeface="Arial" panose="020B0604020202020204" pitchFamily="34" charset="0"/>
              </a:rPr>
              <a:t>như:</a:t>
            </a:r>
            <a:endParaRPr lang="vi-VN"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9754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5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500"/>
                                        <p:tgtEl>
                                          <p:spTgt spid="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500"/>
                                        <p:tgtEl>
                                          <p:spTgt spid="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5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500"/>
                                        <p:tgtEl>
                                          <p:spTgt spid="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4" name="Rounded Rectangle 3"/>
          <p:cNvSpPr/>
          <p:nvPr/>
        </p:nvSpPr>
        <p:spPr>
          <a:xfrm>
            <a:off x="493206" y="495300"/>
            <a:ext cx="17301588" cy="114300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lnSpc>
                <a:spcPct val="150000"/>
              </a:lnSpc>
              <a:buFont typeface="Arial" panose="020B0604020202020204" pitchFamily="34" charset="0"/>
              <a:buChar char="•"/>
            </a:pPr>
            <a:r>
              <a:rPr lang="vi-VN" sz="4000" dirty="0" smtClean="0">
                <a:solidFill>
                  <a:schemeClr val="tx1"/>
                </a:solidFill>
                <a:cs typeface="Arial" panose="020B0604020202020204" pitchFamily="34" charset="0"/>
              </a:rPr>
              <a:t>Phẩm chất truyền thống và những phẩm chất mới:</a:t>
            </a:r>
            <a:endParaRPr lang="vi-VN" sz="40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40887730"/>
              </p:ext>
            </p:extLst>
          </p:nvPr>
        </p:nvGraphicFramePr>
        <p:xfrm>
          <a:off x="493206" y="2111056"/>
          <a:ext cx="17301588" cy="7703187"/>
        </p:xfrm>
        <a:graphic>
          <a:graphicData uri="http://schemas.openxmlformats.org/drawingml/2006/table">
            <a:tbl>
              <a:tblPr firstRow="1" bandRow="1">
                <a:tableStyleId>{7DF18680-E054-41AD-8BC1-D1AEF772440D}</a:tableStyleId>
              </a:tblPr>
              <a:tblGrid>
                <a:gridCol w="8650794">
                  <a:extLst>
                    <a:ext uri="{9D8B030D-6E8A-4147-A177-3AD203B41FA5}">
                      <a16:colId xmlns:a16="http://schemas.microsoft.com/office/drawing/2014/main" val="2286910358"/>
                    </a:ext>
                  </a:extLst>
                </a:gridCol>
                <a:gridCol w="8650794">
                  <a:extLst>
                    <a:ext uri="{9D8B030D-6E8A-4147-A177-3AD203B41FA5}">
                      <a16:colId xmlns:a16="http://schemas.microsoft.com/office/drawing/2014/main" val="3095429544"/>
                    </a:ext>
                  </a:extLst>
                </a:gridCol>
              </a:tblGrid>
              <a:tr h="1142999">
                <a:tc>
                  <a:txBody>
                    <a:bodyPr/>
                    <a:lstStyle/>
                    <a:p>
                      <a:pPr algn="ctr">
                        <a:lnSpc>
                          <a:spcPct val="150000"/>
                        </a:lnSpc>
                      </a:pPr>
                      <a:r>
                        <a:rPr lang="vi-VN" sz="3500" dirty="0" smtClean="0">
                          <a:latin typeface="Arial" panose="020B0604020202020204" pitchFamily="34" charset="0"/>
                          <a:cs typeface="Arial" panose="020B0604020202020204" pitchFamily="34" charset="0"/>
                        </a:rPr>
                        <a:t>Phẩm</a:t>
                      </a:r>
                      <a:r>
                        <a:rPr lang="vi-VN" sz="3500" baseline="0" dirty="0" smtClean="0">
                          <a:latin typeface="Arial" panose="020B0604020202020204" pitchFamily="34" charset="0"/>
                          <a:cs typeface="Arial" panose="020B0604020202020204" pitchFamily="34" charset="0"/>
                        </a:rPr>
                        <a:t> chất truyền thống</a:t>
                      </a:r>
                      <a:endParaRPr lang="en-US" sz="35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vi-VN" sz="3500" dirty="0" smtClean="0">
                          <a:latin typeface="Arial" panose="020B0604020202020204" pitchFamily="34" charset="0"/>
                          <a:cs typeface="Arial" panose="020B0604020202020204" pitchFamily="34" charset="0"/>
                        </a:rPr>
                        <a:t>Phẩm</a:t>
                      </a:r>
                      <a:r>
                        <a:rPr lang="vi-VN" sz="3500" baseline="0" dirty="0" smtClean="0">
                          <a:latin typeface="Arial" panose="020B0604020202020204" pitchFamily="34" charset="0"/>
                          <a:cs typeface="Arial" panose="020B0604020202020204" pitchFamily="34" charset="0"/>
                        </a:rPr>
                        <a:t> chất mới</a:t>
                      </a:r>
                      <a:endParaRPr lang="en-US" sz="35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02947064"/>
                  </a:ext>
                </a:extLst>
              </a:tr>
              <a:tr h="4118955">
                <a:tc>
                  <a:txBody>
                    <a:bodyPr/>
                    <a:lstStyle/>
                    <a:p>
                      <a:pPr marL="457200" indent="-457200" algn="just">
                        <a:lnSpc>
                          <a:spcPct val="150000"/>
                        </a:lnSpc>
                        <a:buFont typeface="Arial" panose="020B0604020202020204" pitchFamily="34" charset="0"/>
                        <a:buChar char="•"/>
                      </a:pPr>
                      <a:r>
                        <a:rPr lang="vi-VN" sz="3500" dirty="0" smtClean="0">
                          <a:latin typeface="+mn-lt"/>
                          <a:cs typeface="Arial" panose="020B0604020202020204" pitchFamily="34" charset="0"/>
                        </a:rPr>
                        <a:t>Là những phẩm chất và giá trị đã tồn tại và được truyền từ đời này sang đời khác của một dân tộc hay quốc gia</a:t>
                      </a:r>
                    </a:p>
                    <a:p>
                      <a:pPr marL="457200" indent="-457200" algn="just">
                        <a:lnSpc>
                          <a:spcPct val="150000"/>
                        </a:lnSpc>
                        <a:buFont typeface="Arial" panose="020B0604020202020204" pitchFamily="34" charset="0"/>
                        <a:buChar char="•"/>
                      </a:pPr>
                      <a:r>
                        <a:rPr lang="vi-VN" sz="3500" dirty="0" smtClean="0">
                          <a:latin typeface="+mn-lt"/>
                          <a:cs typeface="Arial" panose="020B0604020202020204" pitchFamily="34" charset="0"/>
                        </a:rPr>
                        <a:t>Là đại diện cho bản sắc,</a:t>
                      </a:r>
                      <a:r>
                        <a:rPr lang="vi-VN" sz="3500" baseline="0" dirty="0" smtClean="0">
                          <a:latin typeface="+mn-lt"/>
                          <a:cs typeface="Arial" panose="020B0604020202020204" pitchFamily="34" charset="0"/>
                        </a:rPr>
                        <a:t> </a:t>
                      </a:r>
                      <a:r>
                        <a:rPr lang="vi-VN" sz="3500" dirty="0" smtClean="0">
                          <a:latin typeface="+mn-lt"/>
                          <a:cs typeface="Arial" panose="020B0604020202020204" pitchFamily="34" charset="0"/>
                        </a:rPr>
                        <a:t>tính cách của người dân trong một cộng đồng</a:t>
                      </a:r>
                      <a:endParaRPr lang="en-US" sz="3500" dirty="0">
                        <a:latin typeface="Arial" panose="020B0604020202020204" pitchFamily="34" charset="0"/>
                        <a:cs typeface="Arial" panose="020B0604020202020204" pitchFamily="34" charset="0"/>
                      </a:endParaRPr>
                    </a:p>
                  </a:txBody>
                  <a:tcPr anchor="ctr"/>
                </a:tc>
                <a:tc>
                  <a:txBody>
                    <a:bodyPr/>
                    <a:lstStyle/>
                    <a:p>
                      <a:pPr marL="457200" indent="-457200" algn="just">
                        <a:lnSpc>
                          <a:spcPct val="150000"/>
                        </a:lnSpc>
                        <a:buFont typeface="Arial" panose="020B0604020202020204" pitchFamily="34" charset="0"/>
                        <a:buChar char="•"/>
                      </a:pPr>
                      <a:r>
                        <a:rPr lang="vi-VN" sz="3500" dirty="0" smtClean="0">
                          <a:latin typeface="+mn-lt"/>
                          <a:cs typeface="Arial" panose="020B0604020202020204" pitchFamily="34" charset="0"/>
                        </a:rPr>
                        <a:t>Thường phản ánh các giá trị và xu hướng</a:t>
                      </a:r>
                      <a:r>
                        <a:rPr lang="vi-VN" sz="3500" baseline="0" dirty="0" smtClean="0">
                          <a:latin typeface="+mn-lt"/>
                          <a:cs typeface="Arial" panose="020B0604020202020204" pitchFamily="34" charset="0"/>
                        </a:rPr>
                        <a:t> </a:t>
                      </a:r>
                      <a:r>
                        <a:rPr lang="vi-VN" sz="3500" dirty="0" smtClean="0">
                          <a:latin typeface="+mn-lt"/>
                          <a:cs typeface="Arial" panose="020B0604020202020204" pitchFamily="34" charset="0"/>
                        </a:rPr>
                        <a:t>mới mọc lên trong xã hội </a:t>
                      </a:r>
                    </a:p>
                    <a:p>
                      <a:pPr marL="457200" indent="-457200" algn="just">
                        <a:lnSpc>
                          <a:spcPct val="150000"/>
                        </a:lnSpc>
                        <a:buFont typeface="Arial" panose="020B0604020202020204" pitchFamily="34" charset="0"/>
                        <a:buChar char="•"/>
                      </a:pPr>
                      <a:r>
                        <a:rPr lang="vi-VN" sz="3500" dirty="0" smtClean="0">
                          <a:latin typeface="+mn-lt"/>
                          <a:cs typeface="Arial" panose="020B0604020202020204" pitchFamily="34" charset="0"/>
                        </a:rPr>
                        <a:t>Phản ánh những giá trị tiên tiến, đáp ứng yêu cầu mới của xã hội và thế giới đương đại</a:t>
                      </a:r>
                      <a:endParaRPr lang="en-US" sz="35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70605417"/>
                  </a:ext>
                </a:extLst>
              </a:tr>
              <a:tr h="2441233">
                <a:tc>
                  <a:txBody>
                    <a:bodyPr/>
                    <a:lstStyle/>
                    <a:p>
                      <a:pPr algn="just">
                        <a:lnSpc>
                          <a:spcPct val="150000"/>
                        </a:lnSpc>
                      </a:pPr>
                      <a:r>
                        <a:rPr lang="vi-VN" sz="3500" b="1" dirty="0" smtClean="0">
                          <a:latin typeface="Arial" panose="020B0604020202020204" pitchFamily="34" charset="0"/>
                          <a:cs typeface="Arial" panose="020B0604020202020204" pitchFamily="34" charset="0"/>
                        </a:rPr>
                        <a:t>Ví</a:t>
                      </a:r>
                      <a:r>
                        <a:rPr lang="vi-VN" sz="3500" b="1" baseline="0" dirty="0" smtClean="0">
                          <a:latin typeface="Arial" panose="020B0604020202020204" pitchFamily="34" charset="0"/>
                          <a:cs typeface="Arial" panose="020B0604020202020204" pitchFamily="34" charset="0"/>
                        </a:rPr>
                        <a:t> dụ: </a:t>
                      </a:r>
                      <a:r>
                        <a:rPr lang="en-US" sz="3500" dirty="0" smtClean="0">
                          <a:latin typeface="Arial" panose="020B0604020202020204" pitchFamily="34" charset="0"/>
                          <a:cs typeface="Arial" panose="020B0604020202020204" pitchFamily="34" charset="0"/>
                        </a:rPr>
                        <a:t>Tôn trọng và hiếu thảo</a:t>
                      </a:r>
                      <a:r>
                        <a:rPr lang="vi-VN" sz="3500" dirty="0" smtClean="0">
                          <a:latin typeface="+mn-lt"/>
                          <a:cs typeface="Arial" panose="020B0604020202020204" pitchFamily="34" charset="0"/>
                        </a:rPr>
                        <a:t>, Kiên nhẫn và kiên định, Đoàn kết và đồng tâm...</a:t>
                      </a:r>
                      <a:endParaRPr lang="en-US" sz="3500"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500" b="1" dirty="0" smtClean="0">
                          <a:latin typeface="Arial" panose="020B0604020202020204" pitchFamily="34" charset="0"/>
                          <a:cs typeface="Arial" panose="020B0604020202020204" pitchFamily="34" charset="0"/>
                        </a:rPr>
                        <a:t>Ví</a:t>
                      </a:r>
                      <a:r>
                        <a:rPr lang="vi-VN" sz="3500" b="1" baseline="0" dirty="0" smtClean="0">
                          <a:latin typeface="+mn-lt"/>
                          <a:cs typeface="Arial" panose="020B0604020202020204" pitchFamily="34" charset="0"/>
                        </a:rPr>
                        <a:t> dụ: </a:t>
                      </a:r>
                      <a:r>
                        <a:rPr lang="vi-VN" sz="3500" baseline="0" dirty="0" smtClean="0">
                          <a:latin typeface="+mn-lt"/>
                          <a:cs typeface="Arial" panose="020B0604020202020204" pitchFamily="34" charset="0"/>
                        </a:rPr>
                        <a:t>Sự sáng tạo và đổi mới, Đề cao sự đa dạng và bình đẳng...</a:t>
                      </a:r>
                      <a:endParaRPr lang="en-US" sz="35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12617253"/>
                  </a:ext>
                </a:extLst>
              </a:tr>
            </a:tbl>
          </a:graphicData>
        </a:graphic>
      </p:graphicFrame>
    </p:spTree>
    <p:extLst>
      <p:ext uri="{BB962C8B-B14F-4D97-AF65-F5344CB8AC3E}">
        <p14:creationId xmlns:p14="http://schemas.microsoft.com/office/powerpoint/2010/main" val="5211965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246603" y="647700"/>
            <a:ext cx="17794794" cy="2057400"/>
          </a:xfrm>
          <a:prstGeom prst="roundRect">
            <a:avLst>
              <a:gd name="adj" fmla="val 789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lnSpc>
                <a:spcPct val="150000"/>
              </a:lnSpc>
              <a:buFont typeface="Arial" panose="020B0604020202020204" pitchFamily="34" charset="0"/>
              <a:buChar char="•"/>
            </a:pPr>
            <a:r>
              <a:rPr lang="vi-VN" sz="4000" dirty="0" smtClean="0">
                <a:solidFill>
                  <a:schemeClr val="tx1"/>
                </a:solidFill>
                <a:cs typeface="Arial" panose="020B0604020202020204" pitchFamily="34" charset="0"/>
              </a:rPr>
              <a:t>Những </a:t>
            </a:r>
            <a:r>
              <a:rPr lang="vi-VN" sz="4000" dirty="0">
                <a:solidFill>
                  <a:schemeClr val="tx1"/>
                </a:solidFill>
                <a:cs typeface="Arial" panose="020B0604020202020204" pitchFamily="34" charset="0"/>
              </a:rPr>
              <a:t>biểu hiện cụ thể về phẩm chất của con người Việt Nam, phản ánh tinh thần và tính cách đặc trưng trong văn hóa và truyền thống của dân tộc</a:t>
            </a:r>
            <a:endParaRPr lang="vi-VN" sz="4000"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246603" y="5118100"/>
            <a:ext cx="2366531" cy="3724628"/>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Tôn trọng và hiếu thảo</a:t>
            </a:r>
            <a:endParaRPr lang="en-US" sz="40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290683" y="4000500"/>
            <a:ext cx="5213237" cy="2748051"/>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Người Việt tôn trọng và biết ơn đối với người lớn tuổi</a:t>
            </a:r>
            <a:endParaRPr lang="en-US"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3290682" y="6908114"/>
            <a:ext cx="5213237" cy="2938286"/>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Quý </a:t>
            </a:r>
            <a:r>
              <a:rPr lang="vi-VN" sz="4000" dirty="0">
                <a:solidFill>
                  <a:schemeClr val="tx1"/>
                </a:solidFill>
                <a:cs typeface="Arial" panose="020B0604020202020204" pitchFamily="34" charset="0"/>
              </a:rPr>
              <a:t>trọng gia đình</a:t>
            </a:r>
            <a:r>
              <a:rPr lang="vi-VN" sz="4000" dirty="0" smtClean="0">
                <a:solidFill>
                  <a:schemeClr val="tx1"/>
                </a:solidFill>
                <a:cs typeface="Arial" panose="020B0604020202020204" pitchFamily="34" charset="0"/>
              </a:rPr>
              <a:t>, </a:t>
            </a:r>
            <a:r>
              <a:rPr lang="vi-VN" sz="4000" dirty="0">
                <a:solidFill>
                  <a:schemeClr val="tx1"/>
                </a:solidFill>
                <a:cs typeface="Arial" panose="020B0604020202020204" pitchFamily="34" charset="0"/>
              </a:rPr>
              <a:t>chăm sóc đặc biệt cho cha mẹ khi về già</a:t>
            </a:r>
            <a:endParaRPr lang="en-US" sz="4000" dirty="0">
              <a:solidFill>
                <a:schemeClr val="tx1"/>
              </a:solidFill>
              <a:latin typeface="Arial" panose="020B0604020202020204" pitchFamily="34" charset="0"/>
              <a:cs typeface="Arial" panose="020B0604020202020204" pitchFamily="34" charset="0"/>
            </a:endParaRPr>
          </a:p>
        </p:txBody>
      </p:sp>
      <p:cxnSp>
        <p:nvCxnSpPr>
          <p:cNvPr id="7" name="Straight Arrow Connector 6"/>
          <p:cNvCxnSpPr>
            <a:stCxn id="4" idx="3"/>
            <a:endCxn id="5" idx="1"/>
          </p:cNvCxnSpPr>
          <p:nvPr/>
        </p:nvCxnSpPr>
        <p:spPr>
          <a:xfrm flipV="1">
            <a:off x="2613134" y="5374526"/>
            <a:ext cx="677549" cy="1605888"/>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6" idx="1"/>
          </p:cNvCxnSpPr>
          <p:nvPr/>
        </p:nvCxnSpPr>
        <p:spPr>
          <a:xfrm>
            <a:off x="2613134" y="6980414"/>
            <a:ext cx="677548" cy="1396843"/>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9282540" y="5118100"/>
            <a:ext cx="2366531" cy="3724628"/>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Đoàn kết và đồng tâm</a:t>
            </a:r>
            <a:endParaRPr lang="en-US" sz="40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12326620" y="4000500"/>
            <a:ext cx="5473700" cy="2748051"/>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Tinh thần đoàn kết và </a:t>
            </a:r>
            <a:r>
              <a:rPr lang="vi-VN" sz="4000" dirty="0" smtClean="0">
                <a:solidFill>
                  <a:schemeClr val="tx1"/>
                </a:solidFill>
                <a:cs typeface="Arial" panose="020B0604020202020204" pitchFamily="34" charset="0"/>
              </a:rPr>
              <a:t>đồng </a:t>
            </a:r>
            <a:r>
              <a:rPr lang="vi-VN" sz="4000" dirty="0">
                <a:solidFill>
                  <a:schemeClr val="tx1"/>
                </a:solidFill>
                <a:cs typeface="Arial" panose="020B0604020202020204" pitchFamily="34" charset="0"/>
              </a:rPr>
              <a:t>lòng với gia đình, bạn bè và cộng đồng</a:t>
            </a:r>
            <a:endParaRPr lang="en-US" sz="40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2326619" y="6908114"/>
            <a:ext cx="5213237" cy="2938286"/>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Sẵn </a:t>
            </a:r>
            <a:r>
              <a:rPr lang="vi-VN" sz="4000" dirty="0">
                <a:solidFill>
                  <a:schemeClr val="tx1"/>
                </a:solidFill>
                <a:cs typeface="Arial" panose="020B0604020202020204" pitchFamily="34" charset="0"/>
              </a:rPr>
              <a:t>lòng giúp đỡ nhau trong những lúc khó khăn</a:t>
            </a:r>
            <a:endParaRPr lang="en-US" sz="4000"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a:stCxn id="21" idx="3"/>
            <a:endCxn id="22" idx="1"/>
          </p:cNvCxnSpPr>
          <p:nvPr/>
        </p:nvCxnSpPr>
        <p:spPr>
          <a:xfrm flipV="1">
            <a:off x="11649071" y="5374526"/>
            <a:ext cx="677549" cy="1605888"/>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3"/>
            <a:endCxn id="23" idx="1"/>
          </p:cNvCxnSpPr>
          <p:nvPr/>
        </p:nvCxnSpPr>
        <p:spPr>
          <a:xfrm>
            <a:off x="11649071" y="6980414"/>
            <a:ext cx="677548" cy="1396843"/>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46603" y="2960885"/>
            <a:ext cx="2366531" cy="1014258"/>
          </a:xfrm>
          <a:prstGeom prst="roundRect">
            <a:avLst>
              <a:gd name="adj" fmla="val 6668"/>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u="sng" dirty="0" smtClean="0">
                <a:solidFill>
                  <a:srgbClr val="C00000"/>
                </a:solidFill>
                <a:cs typeface="Arial" panose="020B0604020202020204" pitchFamily="34" charset="0"/>
              </a:rPr>
              <a:t>Ví dụ:</a:t>
            </a:r>
            <a:endParaRPr lang="en-US" sz="40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289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5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500"/>
                                        <p:tgtEl>
                                          <p:spTgt spid="2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500"/>
                                        <p:tgtEl>
                                          <p:spTgt spid="2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500"/>
                                        <p:tgtEl>
                                          <p:spTgt spid="23"/>
                                        </p:tgtEl>
                                      </p:cBhvr>
                                    </p:animEffect>
                                  </p:childTnLst>
                                </p:cTn>
                              </p:par>
                              <p:par>
                                <p:cTn id="41" presetID="2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2" presetClass="entr" presetSubtype="4"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21" grpId="0" animBg="1"/>
      <p:bldP spid="22" grpId="0" animBg="1"/>
      <p:bldP spid="23"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232520" y="3441700"/>
            <a:ext cx="2366531" cy="3724628"/>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Tình cảm và lòng nhân ái</a:t>
            </a:r>
            <a:endParaRPr lang="en-US" sz="4000"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3276600" y="1562100"/>
            <a:ext cx="5213237" cy="3510051"/>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Tình người và lòng nhân ái là phẩm chất đẹp trong văn hóa Việt Nam</a:t>
            </a:r>
            <a:endParaRPr lang="en-US" sz="40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276599" y="5231714"/>
            <a:ext cx="5213237" cy="3797986"/>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Sẵn </a:t>
            </a:r>
            <a:r>
              <a:rPr lang="vi-VN" sz="4000" dirty="0">
                <a:solidFill>
                  <a:schemeClr val="tx1"/>
                </a:solidFill>
                <a:cs typeface="Arial" panose="020B0604020202020204" pitchFamily="34" charset="0"/>
              </a:rPr>
              <a:t>lòng giúp đỡ những người gặp khó khăn và hoàn cảnh khó khăn</a:t>
            </a:r>
            <a:endParaRPr lang="en-US" sz="4000" dirty="0">
              <a:solidFill>
                <a:schemeClr val="tx1"/>
              </a:solidFill>
              <a:latin typeface="Arial" panose="020B0604020202020204" pitchFamily="34" charset="0"/>
              <a:cs typeface="Arial" panose="020B0604020202020204" pitchFamily="34" charset="0"/>
            </a:endParaRPr>
          </a:p>
        </p:txBody>
      </p:sp>
      <p:cxnSp>
        <p:nvCxnSpPr>
          <p:cNvPr id="6" name="Straight Arrow Connector 5"/>
          <p:cNvCxnSpPr>
            <a:stCxn id="3" idx="3"/>
            <a:endCxn id="4" idx="1"/>
          </p:cNvCxnSpPr>
          <p:nvPr/>
        </p:nvCxnSpPr>
        <p:spPr>
          <a:xfrm flipV="1">
            <a:off x="2599051" y="3317126"/>
            <a:ext cx="677549" cy="1986888"/>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3"/>
            <a:endCxn id="5" idx="1"/>
          </p:cNvCxnSpPr>
          <p:nvPr/>
        </p:nvCxnSpPr>
        <p:spPr>
          <a:xfrm>
            <a:off x="2599051" y="5304014"/>
            <a:ext cx="677548" cy="1826693"/>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268457" y="3317126"/>
            <a:ext cx="2366531" cy="3813581"/>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Ý thức về truyền thống và văn hóa</a:t>
            </a:r>
            <a:endParaRPr lang="en-US"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2312537" y="1562100"/>
            <a:ext cx="5442063" cy="3510051"/>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Người Việt có ý thức cao về bảo tồn và phát huy truyền </a:t>
            </a:r>
            <a:r>
              <a:rPr lang="vi-VN" sz="4000" dirty="0" smtClean="0">
                <a:solidFill>
                  <a:schemeClr val="tx1"/>
                </a:solidFill>
                <a:cs typeface="Arial" panose="020B0604020202020204" pitchFamily="34" charset="0"/>
              </a:rPr>
              <a:t>thống, văn </a:t>
            </a:r>
            <a:r>
              <a:rPr lang="vi-VN" sz="4000" dirty="0">
                <a:solidFill>
                  <a:schemeClr val="tx1"/>
                </a:solidFill>
                <a:cs typeface="Arial" panose="020B0604020202020204" pitchFamily="34" charset="0"/>
              </a:rPr>
              <a:t>hóa dân tộc</a:t>
            </a:r>
            <a:endParaRPr lang="en-US"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2312536" y="5231714"/>
            <a:ext cx="5442064" cy="3797986"/>
          </a:xfrm>
          <a:prstGeom prst="roundRect">
            <a:avLst>
              <a:gd name="adj" fmla="val 6668"/>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Tự </a:t>
            </a:r>
            <a:r>
              <a:rPr lang="vi-VN" sz="4000" dirty="0">
                <a:solidFill>
                  <a:schemeClr val="tx1"/>
                </a:solidFill>
                <a:cs typeface="Arial" panose="020B0604020202020204" pitchFamily="34" charset="0"/>
              </a:rPr>
              <a:t>hào về lịch sử và văn hoá của đất nước và tôn kính các giá trị truyền thống</a:t>
            </a:r>
            <a:endParaRPr lang="en-US" sz="400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8" idx="3"/>
            <a:endCxn id="9" idx="1"/>
          </p:cNvCxnSpPr>
          <p:nvPr/>
        </p:nvCxnSpPr>
        <p:spPr>
          <a:xfrm flipV="1">
            <a:off x="11634988" y="3317126"/>
            <a:ext cx="677549" cy="1906791"/>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10" idx="1"/>
          </p:cNvCxnSpPr>
          <p:nvPr/>
        </p:nvCxnSpPr>
        <p:spPr>
          <a:xfrm>
            <a:off x="11634988" y="5223917"/>
            <a:ext cx="677548" cy="1906790"/>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32520" y="706592"/>
            <a:ext cx="2366531" cy="1014258"/>
          </a:xfrm>
          <a:prstGeom prst="roundRect">
            <a:avLst>
              <a:gd name="adj" fmla="val 6668"/>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u="sng" dirty="0" smtClean="0">
                <a:solidFill>
                  <a:srgbClr val="C00000"/>
                </a:solidFill>
                <a:cs typeface="Arial" panose="020B0604020202020204" pitchFamily="34" charset="0"/>
              </a:rPr>
              <a:t>Ví dụ:</a:t>
            </a:r>
            <a:endParaRPr lang="en-US" sz="40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72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500"/>
                                        <p:tgtEl>
                                          <p:spTgt spid="9"/>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647700" y="848187"/>
            <a:ext cx="16992600" cy="1902460"/>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Những phẩm chất này bắt nguồn từ văn hóa và truyền thống dân tộc, đã </a:t>
            </a:r>
            <a:r>
              <a:rPr lang="vi-VN" sz="4000" dirty="0" smtClean="0">
                <a:solidFill>
                  <a:schemeClr val="tx1"/>
                </a:solidFill>
                <a:cs typeface="Arial" panose="020B0604020202020204" pitchFamily="34" charset="0"/>
              </a:rPr>
              <a:t>thấm sâu trong </a:t>
            </a:r>
            <a:r>
              <a:rPr lang="vi-VN" sz="4000" dirty="0">
                <a:solidFill>
                  <a:schemeClr val="tx1"/>
                </a:solidFill>
                <a:cs typeface="Arial" panose="020B0604020202020204" pitchFamily="34" charset="0"/>
              </a:rPr>
              <a:t>cuộc sống hàng ngày và lịch sử dân tộc Việt </a:t>
            </a:r>
            <a:r>
              <a:rPr lang="vi-VN" sz="4000" dirty="0" smtClean="0">
                <a:solidFill>
                  <a:schemeClr val="tx1"/>
                </a:solidFill>
                <a:cs typeface="Arial" panose="020B0604020202020204" pitchFamily="34" charset="0"/>
              </a:rPr>
              <a:t>Nam.</a:t>
            </a:r>
            <a:endParaRPr lang="vi-VN" sz="40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1066800" y="3733712"/>
            <a:ext cx="4724400" cy="2683315"/>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Đã </a:t>
            </a:r>
            <a:r>
              <a:rPr lang="vi-VN" sz="4000" dirty="0">
                <a:solidFill>
                  <a:schemeClr val="tx1"/>
                </a:solidFill>
                <a:latin typeface="Arial" panose="020B0604020202020204" pitchFamily="34" charset="0"/>
                <a:cs typeface="Arial" panose="020B0604020202020204" pitchFamily="34" charset="0"/>
              </a:rPr>
              <a:t>tạo nên sự đoàn kết trong gia đình và cộng </a:t>
            </a:r>
            <a:r>
              <a:rPr lang="vi-VN" sz="4000" dirty="0" smtClean="0">
                <a:solidFill>
                  <a:schemeClr val="tx1"/>
                </a:solidFill>
                <a:latin typeface="Arial" panose="020B0604020202020204" pitchFamily="34" charset="0"/>
                <a:cs typeface="Arial" panose="020B0604020202020204" pitchFamily="34" charset="0"/>
              </a:rPr>
              <a:t>đồng</a:t>
            </a:r>
            <a:r>
              <a:rPr lang="en-US" sz="4000" dirty="0" smtClean="0">
                <a:solidFill>
                  <a:schemeClr val="tx1"/>
                </a:solidFill>
                <a:latin typeface="Arial" panose="020B0604020202020204" pitchFamily="34" charset="0"/>
                <a:cs typeface="Arial" panose="020B0604020202020204" pitchFamily="34" charset="0"/>
              </a:rPr>
              <a:t>.</a:t>
            </a:r>
          </a:p>
        </p:txBody>
      </p:sp>
      <p:sp>
        <p:nvSpPr>
          <p:cNvPr id="7" name="Rounded Rectangle 6"/>
          <p:cNvSpPr/>
          <p:nvPr/>
        </p:nvSpPr>
        <p:spPr>
          <a:xfrm>
            <a:off x="2590800" y="7692999"/>
            <a:ext cx="13563600" cy="171821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rgbClr val="C00000"/>
                </a:solidFill>
                <a:cs typeface="Arial" panose="020B0604020202020204" pitchFamily="34" charset="0"/>
              </a:rPr>
              <a:t>Những phẩm chất này là bản sắc và đặc trưng của người Việt trong quá trình phát triển quốc gia</a:t>
            </a:r>
            <a:endParaRPr lang="vi-VN" sz="4000" b="1" dirty="0">
              <a:solidFill>
                <a:srgbClr val="C00000"/>
              </a:solidFill>
              <a:latin typeface="Arial" panose="020B0604020202020204" pitchFamily="34" charset="0"/>
              <a:cs typeface="Arial" panose="020B0604020202020204" pitchFamily="34" charset="0"/>
            </a:endParaRPr>
          </a:p>
        </p:txBody>
      </p:sp>
      <p:sp>
        <p:nvSpPr>
          <p:cNvPr id="8" name="Rounded Rectangle 7"/>
          <p:cNvSpPr/>
          <p:nvPr/>
        </p:nvSpPr>
        <p:spPr>
          <a:xfrm>
            <a:off x="6858000" y="3733712"/>
            <a:ext cx="4572000" cy="2683315"/>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Giúp </a:t>
            </a:r>
            <a:r>
              <a:rPr lang="vi-VN" sz="4000" dirty="0">
                <a:solidFill>
                  <a:schemeClr val="tx1"/>
                </a:solidFill>
                <a:latin typeface="Arial" panose="020B0604020202020204" pitchFamily="34" charset="0"/>
                <a:cs typeface="Arial" panose="020B0604020202020204" pitchFamily="34" charset="0"/>
              </a:rPr>
              <a:t>vượt qua khó khăn và bảo vệ đất </a:t>
            </a:r>
            <a:r>
              <a:rPr lang="vi-VN" sz="4000" dirty="0" smtClean="0">
                <a:solidFill>
                  <a:schemeClr val="tx1"/>
                </a:solidFill>
                <a:latin typeface="Arial" panose="020B0604020202020204" pitchFamily="34" charset="0"/>
                <a:cs typeface="Arial" panose="020B0604020202020204" pitchFamily="34" charset="0"/>
              </a:rPr>
              <a:t>nước</a:t>
            </a:r>
            <a:r>
              <a:rPr lang="en-US" sz="4000" dirty="0" smtClean="0">
                <a:solidFill>
                  <a:schemeClr val="tx1"/>
                </a:solidFill>
                <a:latin typeface="Arial" panose="020B0604020202020204" pitchFamily="34" charset="0"/>
                <a:cs typeface="Arial" panose="020B0604020202020204" pitchFamily="34" charset="0"/>
              </a:rPr>
              <a:t>.</a:t>
            </a:r>
          </a:p>
        </p:txBody>
      </p:sp>
      <p:sp>
        <p:nvSpPr>
          <p:cNvPr id="9" name="Rounded Rectangle 8"/>
          <p:cNvSpPr/>
          <p:nvPr/>
        </p:nvSpPr>
        <p:spPr>
          <a:xfrm>
            <a:off x="12496800" y="3733712"/>
            <a:ext cx="5181600" cy="2683315"/>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Duy </a:t>
            </a:r>
            <a:r>
              <a:rPr lang="vi-VN" sz="4000" dirty="0">
                <a:solidFill>
                  <a:schemeClr val="tx1"/>
                </a:solidFill>
                <a:latin typeface="Arial" panose="020B0604020202020204" pitchFamily="34" charset="0"/>
                <a:cs typeface="Arial" panose="020B0604020202020204" pitchFamily="34" charset="0"/>
              </a:rPr>
              <a:t>trì mối quan hệ tốt đẹp với các quốc gia và dân tộc </a:t>
            </a:r>
            <a:r>
              <a:rPr lang="vi-VN" sz="4000" dirty="0" smtClean="0">
                <a:solidFill>
                  <a:schemeClr val="tx1"/>
                </a:solidFill>
                <a:latin typeface="Arial" panose="020B0604020202020204" pitchFamily="34" charset="0"/>
                <a:cs typeface="Arial" panose="020B0604020202020204" pitchFamily="34" charset="0"/>
              </a:rPr>
              <a:t>khác</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3" idx="2"/>
            <a:endCxn id="5" idx="0"/>
          </p:cNvCxnSpPr>
          <p:nvPr/>
        </p:nvCxnSpPr>
        <p:spPr>
          <a:xfrm flipH="1">
            <a:off x="3429000" y="2750647"/>
            <a:ext cx="5715000" cy="983065"/>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8" idx="0"/>
          </p:cNvCxnSpPr>
          <p:nvPr/>
        </p:nvCxnSpPr>
        <p:spPr>
          <a:xfrm>
            <a:off x="9144000" y="2750647"/>
            <a:ext cx="0" cy="983065"/>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9" idx="0"/>
          </p:cNvCxnSpPr>
          <p:nvPr/>
        </p:nvCxnSpPr>
        <p:spPr>
          <a:xfrm>
            <a:off x="9144000" y="2750647"/>
            <a:ext cx="5943600" cy="983065"/>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rot="5400000">
            <a:off x="8672241" y="-1652329"/>
            <a:ext cx="1023907" cy="17301588"/>
          </a:xfrm>
          <a:prstGeom prst="rightBrace">
            <a:avLst>
              <a:gd name="adj1" fmla="val 40086"/>
              <a:gd name="adj2" fmla="val 49883"/>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4436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10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8" grpId="0" animBg="1"/>
      <p:bldP spid="9"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4724400" y="1703360"/>
            <a:ext cx="13182600" cy="2057400"/>
          </a:xfrm>
          <a:prstGeom prst="roundRect">
            <a:avLst>
              <a:gd name="adj" fmla="val 7892"/>
            </a:avLst>
          </a:prstGeom>
          <a:solidFill>
            <a:schemeClr val="accent1">
              <a:lumMod val="20000"/>
              <a:lumOff val="80000"/>
            </a:schemeClr>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Nêu khái quát vấn đề: giới thiệu một số phẩm chất cao đẹp của con người Việt Nam.</a:t>
            </a:r>
            <a:endParaRPr lang="en-US" sz="4000" dirty="0" smtClean="0">
              <a:solidFill>
                <a:schemeClr val="tx1"/>
              </a:solidFill>
              <a:latin typeface="Arial" panose="020B0604020202020204" pitchFamily="34" charset="0"/>
              <a:cs typeface="Arial" panose="020B0604020202020204" pitchFamily="34" charset="0"/>
            </a:endParaRPr>
          </a:p>
        </p:txBody>
      </p:sp>
      <p:sp>
        <p:nvSpPr>
          <p:cNvPr id="4" name="Down Arrow 3"/>
          <p:cNvSpPr/>
          <p:nvPr/>
        </p:nvSpPr>
        <p:spPr>
          <a:xfrm rot="16200000">
            <a:off x="3189995" y="2272138"/>
            <a:ext cx="1386967" cy="919844"/>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545513" y="1703360"/>
            <a:ext cx="2514600" cy="2057400"/>
          </a:xfrm>
          <a:prstGeom prst="roundRect">
            <a:avLst>
              <a:gd name="adj" fmla="val 7892"/>
            </a:avLst>
          </a:prstGeom>
          <a:solidFill>
            <a:schemeClr val="accent1">
              <a:lumMod val="20000"/>
              <a:lumOff val="80000"/>
            </a:schemeClr>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Mở bài</a:t>
            </a:r>
            <a:endParaRPr lang="en-US" sz="4000" dirty="0" smtClean="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7315200" y="208285"/>
            <a:ext cx="4597985" cy="123034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800" b="1" dirty="0" smtClean="0">
                <a:solidFill>
                  <a:schemeClr val="tx1"/>
                </a:solidFill>
                <a:latin typeface="Arial" panose="020B0604020202020204" pitchFamily="34" charset="0"/>
                <a:cs typeface="Arial" panose="020B0604020202020204" pitchFamily="34" charset="0"/>
              </a:rPr>
              <a:t>b</a:t>
            </a:r>
            <a:r>
              <a:rPr lang="en-US" sz="4800" b="1" dirty="0" smtClean="0">
                <a:solidFill>
                  <a:schemeClr val="tx1"/>
                </a:solidFill>
                <a:latin typeface="Arial" panose="020B0604020202020204" pitchFamily="34" charset="0"/>
                <a:cs typeface="Arial" panose="020B0604020202020204" pitchFamily="34" charset="0"/>
              </a:rPr>
              <a:t>. </a:t>
            </a:r>
            <a:r>
              <a:rPr lang="vi-VN" sz="4800" b="1" dirty="0" smtClean="0">
                <a:solidFill>
                  <a:schemeClr val="tx1"/>
                </a:solidFill>
                <a:latin typeface="Arial" panose="020B0604020202020204" pitchFamily="34" charset="0"/>
                <a:cs typeface="Arial" panose="020B0604020202020204" pitchFamily="34" charset="0"/>
              </a:rPr>
              <a:t>Lập dàn ý</a:t>
            </a:r>
            <a:endParaRPr lang="en-US" sz="4800" b="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4724400" y="4005175"/>
            <a:ext cx="13182600" cy="6062810"/>
          </a:xfrm>
          <a:prstGeom prst="roundRect">
            <a:avLst>
              <a:gd name="adj" fmla="val 7892"/>
            </a:avLst>
          </a:prstGeom>
          <a:solidFill>
            <a:schemeClr val="accent6">
              <a:lumMod val="20000"/>
              <a:lumOff val="80000"/>
            </a:schemeClr>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Nêu một số phẩm chất tiêu biểu của con người Việt Nam: giàu lòng nhân ái; dũng cảm, bất khuất; cần cù, sáng tạo; lạc quan, yêu đời...</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Phân tích các phẩm chất ấy qua các ví dụ cụ thể (con người, sự việc, suy nghĩ, hành động...) trong chiến đấu, lao động, học tập và nghiên cứu khoa học...</a:t>
            </a:r>
            <a:endParaRPr lang="en-US" sz="4000" dirty="0" smtClean="0">
              <a:solidFill>
                <a:schemeClr val="tx1"/>
              </a:solidFill>
              <a:latin typeface="Arial" panose="020B0604020202020204" pitchFamily="34" charset="0"/>
              <a:cs typeface="Arial" panose="020B0604020202020204" pitchFamily="34" charset="0"/>
            </a:endParaRPr>
          </a:p>
        </p:txBody>
      </p:sp>
      <p:sp>
        <p:nvSpPr>
          <p:cNvPr id="8" name="Down Arrow 7"/>
          <p:cNvSpPr/>
          <p:nvPr/>
        </p:nvSpPr>
        <p:spPr>
          <a:xfrm rot="16200000">
            <a:off x="3189994" y="6576656"/>
            <a:ext cx="1386967" cy="919845"/>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663497" y="6007879"/>
            <a:ext cx="2514600" cy="2057400"/>
          </a:xfrm>
          <a:prstGeom prst="roundRect">
            <a:avLst>
              <a:gd name="adj" fmla="val 7892"/>
            </a:avLst>
          </a:prstGeom>
          <a:solidFill>
            <a:schemeClr val="accent6">
              <a:lumMod val="20000"/>
              <a:lumOff val="80000"/>
            </a:schemeClr>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Thân bài</a:t>
            </a:r>
            <a:endParaRPr lang="en-US" sz="4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785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4724400" y="6412836"/>
            <a:ext cx="12649200" cy="2938375"/>
          </a:xfrm>
          <a:prstGeom prst="roundRect">
            <a:avLst>
              <a:gd name="adj" fmla="val 7892"/>
            </a:avLst>
          </a:prstGeom>
          <a:solidFill>
            <a:schemeClr val="accent3">
              <a:lumMod val="40000"/>
              <a:lumOff val="60000"/>
            </a:schemeClr>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Nêu khái quát về vai trò, ý nghĩa các phẩm chất của con người Việt Nam trong cuộc sống ngày nay và trong lịch sử dựng nước, giữ nước của dân tộc.</a:t>
            </a:r>
            <a:endParaRPr lang="en-US" sz="4000" dirty="0" smtClean="0">
              <a:solidFill>
                <a:schemeClr val="tx1"/>
              </a:solidFill>
              <a:latin typeface="Arial" panose="020B0604020202020204" pitchFamily="34" charset="0"/>
              <a:cs typeface="Arial" panose="020B0604020202020204" pitchFamily="34" charset="0"/>
            </a:endParaRPr>
          </a:p>
        </p:txBody>
      </p:sp>
      <p:sp>
        <p:nvSpPr>
          <p:cNvPr id="4" name="Down Arrow 3"/>
          <p:cNvSpPr/>
          <p:nvPr/>
        </p:nvSpPr>
        <p:spPr>
          <a:xfrm rot="16200000">
            <a:off x="3084474" y="7422102"/>
            <a:ext cx="1386967" cy="919844"/>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16913" y="6853325"/>
            <a:ext cx="2514600" cy="2057400"/>
          </a:xfrm>
          <a:prstGeom prst="roundRect">
            <a:avLst>
              <a:gd name="adj" fmla="val 7892"/>
            </a:avLst>
          </a:prstGeom>
          <a:solidFill>
            <a:schemeClr val="accent3">
              <a:lumMod val="40000"/>
              <a:lumOff val="60000"/>
            </a:schemeClr>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Kết bài</a:t>
            </a:r>
            <a:endParaRPr lang="en-US" sz="4000" dirty="0" smtClean="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4724400" y="912062"/>
            <a:ext cx="12649200" cy="5029200"/>
          </a:xfrm>
          <a:prstGeom prst="roundRect">
            <a:avLst>
              <a:gd name="adj" fmla="val 7892"/>
            </a:avLst>
          </a:prstGeom>
          <a:solidFill>
            <a:schemeClr val="accent6">
              <a:lumMod val="20000"/>
              <a:lumOff val="80000"/>
            </a:schemeClr>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Phân tích và lí giải nguồn gốc của các phẩm chất cao đẹp, chỉ ra sự kế thừa và phát triển về phẩm chất của người Việt ngày nay.</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Phát biểu những suy nghĩ của em về phẩm chất của người Việt Nam.</a:t>
            </a:r>
            <a:endParaRPr lang="en-US" sz="4000" dirty="0" smtClean="0">
              <a:solidFill>
                <a:schemeClr val="tx1"/>
              </a:solidFill>
              <a:latin typeface="Arial" panose="020B0604020202020204" pitchFamily="34" charset="0"/>
              <a:cs typeface="Arial" panose="020B0604020202020204" pitchFamily="34" charset="0"/>
            </a:endParaRPr>
          </a:p>
        </p:txBody>
      </p:sp>
      <p:sp>
        <p:nvSpPr>
          <p:cNvPr id="7" name="Down Arrow 6"/>
          <p:cNvSpPr/>
          <p:nvPr/>
        </p:nvSpPr>
        <p:spPr>
          <a:xfrm rot="16200000">
            <a:off x="3084473" y="2966739"/>
            <a:ext cx="1386967" cy="919845"/>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316912" y="2397961"/>
            <a:ext cx="2514600" cy="2057400"/>
          </a:xfrm>
          <a:prstGeom prst="roundRect">
            <a:avLst>
              <a:gd name="adj" fmla="val 7892"/>
            </a:avLst>
          </a:prstGeom>
          <a:solidFill>
            <a:schemeClr val="accent6">
              <a:lumMod val="20000"/>
              <a:lumOff val="80000"/>
            </a:schemeClr>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cs typeface="Arial" panose="020B0604020202020204" pitchFamily="34" charset="0"/>
              </a:rPr>
              <a:t>Thân bài</a:t>
            </a:r>
            <a:endParaRPr lang="en-US" sz="4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8746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4936808" y="984603"/>
            <a:ext cx="8414383" cy="1280160"/>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000" b="1" dirty="0" smtClean="0">
                <a:solidFill>
                  <a:srgbClr val="44312B"/>
                </a:solidFill>
                <a:latin typeface="Arial" panose="020B0604020202020204" pitchFamily="34" charset="0"/>
                <a:cs typeface="Arial" panose="020B0604020202020204" pitchFamily="34" charset="0"/>
              </a:rPr>
              <a:t>3</a:t>
            </a:r>
            <a:r>
              <a:rPr lang="en-US" sz="5000" b="1" dirty="0" smtClean="0">
                <a:solidFill>
                  <a:srgbClr val="44312B"/>
                </a:solidFill>
                <a:latin typeface="Arial" panose="020B0604020202020204" pitchFamily="34" charset="0"/>
                <a:cs typeface="Arial" panose="020B0604020202020204" pitchFamily="34" charset="0"/>
              </a:rPr>
              <a:t>. </a:t>
            </a:r>
            <a:r>
              <a:rPr lang="vi-VN" sz="5000" b="1" dirty="0" smtClean="0">
                <a:solidFill>
                  <a:srgbClr val="44312B"/>
                </a:solidFill>
                <a:latin typeface="Arial" panose="020B0604020202020204" pitchFamily="34" charset="0"/>
                <a:cs typeface="Arial" panose="020B0604020202020204" pitchFamily="34" charset="0"/>
              </a:rPr>
              <a:t>Viết</a:t>
            </a:r>
            <a:endParaRPr lang="en-US" sz="5000" b="1" dirty="0">
              <a:solidFill>
                <a:srgbClr val="44312B"/>
              </a:solidFill>
              <a:latin typeface="Arial" panose="020B0604020202020204" pitchFamily="34" charset="0"/>
              <a:cs typeface="Arial" panose="020B0604020202020204" pitchFamily="34" charset="0"/>
            </a:endParaRPr>
          </a:p>
        </p:txBody>
      </p:sp>
      <p:sp>
        <p:nvSpPr>
          <p:cNvPr id="4" name="Rounded Rectangle 3"/>
          <p:cNvSpPr/>
          <p:nvPr/>
        </p:nvSpPr>
        <p:spPr>
          <a:xfrm>
            <a:off x="4114763" y="2552700"/>
            <a:ext cx="10134672" cy="2400045"/>
          </a:xfrm>
          <a:prstGeom prst="roundRect">
            <a:avLst>
              <a:gd name="adj" fmla="val 734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b="1" dirty="0">
                <a:solidFill>
                  <a:srgbClr val="C00000"/>
                </a:solidFill>
                <a:latin typeface="Arial" panose="020B0604020202020204" pitchFamily="34" charset="0"/>
                <a:cs typeface="Arial" panose="020B0604020202020204" pitchFamily="34" charset="0"/>
              </a:rPr>
              <a:t>Các em hãy </a:t>
            </a:r>
            <a:r>
              <a:rPr lang="en-US" sz="4500" b="1" dirty="0" smtClean="0">
                <a:solidFill>
                  <a:srgbClr val="C00000"/>
                </a:solidFill>
                <a:latin typeface="Arial" panose="020B0604020202020204" pitchFamily="34" charset="0"/>
                <a:cs typeface="Arial" panose="020B0604020202020204" pitchFamily="34" charset="0"/>
              </a:rPr>
              <a:t>chọn một phần trong dàn ý trên để viết thành bài!</a:t>
            </a:r>
            <a:endParaRPr lang="vi-VN" sz="4500" b="1" dirty="0">
              <a:solidFill>
                <a:srgbClr val="C00000"/>
              </a:solidFill>
              <a:latin typeface="Arial" panose="020B0604020202020204" pitchFamily="34" charset="0"/>
              <a:cs typeface="Arial" panose="020B0604020202020204" pitchFamily="34" charset="0"/>
            </a:endParaRPr>
          </a:p>
        </p:txBody>
      </p:sp>
      <p:grpSp>
        <p:nvGrpSpPr>
          <p:cNvPr id="11" name="Group 10"/>
          <p:cNvGrpSpPr/>
          <p:nvPr/>
        </p:nvGrpSpPr>
        <p:grpSpPr>
          <a:xfrm>
            <a:off x="762000" y="5528620"/>
            <a:ext cx="5924550" cy="4523064"/>
            <a:chOff x="762000" y="5528620"/>
            <a:chExt cx="5924550" cy="4523064"/>
          </a:xfrm>
        </p:grpSpPr>
        <p:pic>
          <p:nvPicPr>
            <p:cNvPr id="5" name="Picture 4"/>
            <p:cNvPicPr>
              <a:picLocks noChangeAspect="1"/>
            </p:cNvPicPr>
            <p:nvPr/>
          </p:nvPicPr>
          <p:blipFill>
            <a:blip r:embed="rId3"/>
            <a:stretch>
              <a:fillRect/>
            </a:stretch>
          </p:blipFill>
          <p:spPr>
            <a:xfrm>
              <a:off x="762000" y="5528620"/>
              <a:ext cx="5924550" cy="395365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938575" y="9151398"/>
              <a:ext cx="5509112" cy="900286"/>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rgbClr val="44312B"/>
                  </a:solidFill>
                  <a:latin typeface="Arial" panose="020B0604020202020204" pitchFamily="34" charset="0"/>
                  <a:cs typeface="Arial" panose="020B0604020202020204" pitchFamily="34" charset="0"/>
                </a:rPr>
                <a:t>Lòng nhân ái</a:t>
              </a:r>
              <a:endParaRPr lang="en-US" sz="4000" dirty="0">
                <a:solidFill>
                  <a:srgbClr val="44312B"/>
                </a:solidFill>
                <a:latin typeface="Arial" panose="020B0604020202020204" pitchFamily="34" charset="0"/>
                <a:cs typeface="Arial" panose="020B0604020202020204" pitchFamily="34" charset="0"/>
              </a:endParaRPr>
            </a:p>
          </p:txBody>
        </p:sp>
      </p:grpSp>
      <p:grpSp>
        <p:nvGrpSpPr>
          <p:cNvPr id="13" name="Group 12"/>
          <p:cNvGrpSpPr/>
          <p:nvPr/>
        </p:nvGrpSpPr>
        <p:grpSpPr>
          <a:xfrm>
            <a:off x="6891012" y="5528620"/>
            <a:ext cx="4681536" cy="4529525"/>
            <a:chOff x="6891012" y="5528620"/>
            <a:chExt cx="4681536" cy="4529525"/>
          </a:xfrm>
        </p:grpSpPr>
        <p:pic>
          <p:nvPicPr>
            <p:cNvPr id="6" name="Picture 5"/>
            <p:cNvPicPr>
              <a:picLocks noChangeAspect="1"/>
            </p:cNvPicPr>
            <p:nvPr/>
          </p:nvPicPr>
          <p:blipFill>
            <a:blip r:embed="rId4"/>
            <a:stretch>
              <a:fillRect/>
            </a:stretch>
          </p:blipFill>
          <p:spPr>
            <a:xfrm>
              <a:off x="7153312" y="5528620"/>
              <a:ext cx="4317980" cy="395365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91012" y="9157859"/>
              <a:ext cx="4681536" cy="900286"/>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rgbClr val="44312B"/>
                  </a:solidFill>
                  <a:latin typeface="Arial" panose="020B0604020202020204" pitchFamily="34" charset="0"/>
                  <a:cs typeface="Arial" panose="020B0604020202020204" pitchFamily="34" charset="0"/>
                </a:rPr>
                <a:t>Tinh thần vượt khó</a:t>
              </a:r>
              <a:endParaRPr lang="en-US" sz="4000" dirty="0">
                <a:solidFill>
                  <a:srgbClr val="44312B"/>
                </a:solidFill>
                <a:latin typeface="Arial" panose="020B0604020202020204" pitchFamily="34" charset="0"/>
                <a:cs typeface="Arial" panose="020B0604020202020204" pitchFamily="34" charset="0"/>
              </a:endParaRPr>
            </a:p>
          </p:txBody>
        </p:sp>
      </p:grpSp>
      <p:grpSp>
        <p:nvGrpSpPr>
          <p:cNvPr id="12" name="Group 11"/>
          <p:cNvGrpSpPr/>
          <p:nvPr/>
        </p:nvGrpSpPr>
        <p:grpSpPr>
          <a:xfrm>
            <a:off x="11834867" y="5528620"/>
            <a:ext cx="5934937" cy="4529525"/>
            <a:chOff x="11834867" y="5528620"/>
            <a:chExt cx="5934937" cy="4529525"/>
          </a:xfrm>
        </p:grpSpPr>
        <p:pic>
          <p:nvPicPr>
            <p:cNvPr id="7" name="Picture 6"/>
            <p:cNvPicPr>
              <a:picLocks noChangeAspect="1"/>
            </p:cNvPicPr>
            <p:nvPr/>
          </p:nvPicPr>
          <p:blipFill>
            <a:blip r:embed="rId5"/>
            <a:stretch>
              <a:fillRect/>
            </a:stretch>
          </p:blipFill>
          <p:spPr>
            <a:xfrm>
              <a:off x="11834867" y="5528620"/>
              <a:ext cx="5934937" cy="3953650"/>
            </a:xfrm>
            <a:prstGeom prst="rect">
              <a:avLst/>
            </a:prstGeom>
            <a:ln>
              <a:noFill/>
            </a:ln>
            <a:effectLst>
              <a:outerShdw blurRad="292100" dist="139700" dir="2700000" algn="tl" rotWithShape="0">
                <a:srgbClr val="333333">
                  <a:alpha val="65000"/>
                </a:srgbClr>
              </a:outerShdw>
            </a:effectLst>
          </p:spPr>
        </p:pic>
        <p:sp>
          <p:nvSpPr>
            <p:cNvPr id="10" name="Rounded Rectangle 9"/>
            <p:cNvSpPr/>
            <p:nvPr/>
          </p:nvSpPr>
          <p:spPr>
            <a:xfrm>
              <a:off x="12039310" y="9157859"/>
              <a:ext cx="5543065" cy="900286"/>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rgbClr val="44312B"/>
                  </a:solidFill>
                  <a:latin typeface="Arial" panose="020B0604020202020204" pitchFamily="34" charset="0"/>
                  <a:cs typeface="Arial" panose="020B0604020202020204" pitchFamily="34" charset="0"/>
                </a:rPr>
                <a:t>Sự sáng tạo</a:t>
              </a:r>
              <a:endParaRPr lang="en-US" sz="4000" dirty="0">
                <a:solidFill>
                  <a:srgbClr val="44312B"/>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599791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 y="7919963"/>
            <a:ext cx="18288000" cy="2367037"/>
          </a:xfrm>
          <a:custGeom>
            <a:avLst/>
            <a:gdLst/>
            <a:ahLst/>
            <a:cxnLst/>
            <a:rect l="l" t="t" r="r" b="b"/>
            <a:pathLst>
              <a:path w="20361607" h="2367037">
                <a:moveTo>
                  <a:pt x="0" y="0"/>
                </a:moveTo>
                <a:lnTo>
                  <a:pt x="20361607" y="0"/>
                </a:lnTo>
                <a:lnTo>
                  <a:pt x="20361607" y="2367037"/>
                </a:lnTo>
                <a:lnTo>
                  <a:pt x="0" y="236703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TextBox 3"/>
          <p:cNvSpPr txBox="1"/>
          <p:nvPr/>
        </p:nvSpPr>
        <p:spPr>
          <a:xfrm>
            <a:off x="3830204" y="323840"/>
            <a:ext cx="10627589" cy="1708160"/>
          </a:xfrm>
          <a:prstGeom prst="rect">
            <a:avLst/>
          </a:prstGeom>
          <a:noFill/>
        </p:spPr>
        <p:txBody>
          <a:bodyPr wrap="square" rtlCol="0">
            <a:spAutoFit/>
          </a:bodyPr>
          <a:lstStyle/>
          <a:p>
            <a:pPr algn="just">
              <a:lnSpc>
                <a:spcPct val="150000"/>
              </a:lnSpc>
            </a:pPr>
            <a:r>
              <a:rPr lang="en-US" sz="7000" b="1" dirty="0">
                <a:solidFill>
                  <a:srgbClr val="C00000"/>
                </a:solidFill>
                <a:latin typeface="Arial" panose="020B0604020202020204" pitchFamily="34" charset="0"/>
                <a:cs typeface="Arial" panose="020B0604020202020204" pitchFamily="34" charset="0"/>
              </a:rPr>
              <a:t>Bài </a:t>
            </a:r>
            <a:r>
              <a:rPr lang="en-US" sz="7000" b="1" dirty="0" smtClean="0">
                <a:solidFill>
                  <a:srgbClr val="C00000"/>
                </a:solidFill>
                <a:latin typeface="Arial" panose="020B0604020202020204" pitchFamily="34" charset="0"/>
                <a:cs typeface="Arial" panose="020B0604020202020204" pitchFamily="34" charset="0"/>
              </a:rPr>
              <a:t>4: Văn bản thông tin </a:t>
            </a:r>
            <a:endParaRPr lang="en-US" sz="70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 y="2019300"/>
            <a:ext cx="18288002" cy="7940635"/>
          </a:xfrm>
          <a:prstGeom prst="rect">
            <a:avLst/>
          </a:prstGeom>
          <a:noFill/>
        </p:spPr>
        <p:txBody>
          <a:bodyPr wrap="square" rtlCol="0">
            <a:spAutoFit/>
          </a:bodyPr>
          <a:lstStyle/>
          <a:p>
            <a:pPr algn="ctr">
              <a:lnSpc>
                <a:spcPct val="150000"/>
              </a:lnSpc>
            </a:pPr>
            <a:r>
              <a:rPr lang="en-US" sz="8000" b="1" dirty="0" smtClean="0">
                <a:solidFill>
                  <a:srgbClr val="84C5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a:t>
            </a:r>
            <a:endParaRPr lang="en-US" sz="8000" b="1" dirty="0">
              <a:solidFill>
                <a:srgbClr val="84C5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12500" b="1" dirty="0">
                <a:solidFill>
                  <a:srgbClr val="4431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 BÀI </a:t>
            </a:r>
            <a:r>
              <a:rPr lang="en-US" sz="12500" b="1" dirty="0" smtClean="0">
                <a:solidFill>
                  <a:srgbClr val="4431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THUYẾT MINH TỔNG HỢP</a:t>
            </a:r>
            <a:endParaRPr lang="en-US" sz="12500" b="1" dirty="0">
              <a:solidFill>
                <a:srgbClr val="4431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4936808" y="342900"/>
            <a:ext cx="8414383" cy="97536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44312B"/>
                </a:solidFill>
                <a:latin typeface="Arial" panose="020B0604020202020204" pitchFamily="34" charset="0"/>
                <a:cs typeface="Arial" panose="020B0604020202020204" pitchFamily="34" charset="0"/>
              </a:rPr>
              <a:t>4. Kiểm tra và chỉnh sửa</a:t>
            </a:r>
            <a:endParaRPr lang="en-US" sz="5000" b="1" dirty="0">
              <a:solidFill>
                <a:srgbClr val="44312B"/>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99919422"/>
              </p:ext>
            </p:extLst>
          </p:nvPr>
        </p:nvGraphicFramePr>
        <p:xfrm>
          <a:off x="380999" y="1710690"/>
          <a:ext cx="17526000" cy="8183880"/>
        </p:xfrm>
        <a:graphic>
          <a:graphicData uri="http://schemas.openxmlformats.org/drawingml/2006/table">
            <a:tbl>
              <a:tblPr firstRow="1" bandRow="1">
                <a:tableStyleId>{7DF18680-E054-41AD-8BC1-D1AEF772440D}</a:tableStyleId>
              </a:tblPr>
              <a:tblGrid>
                <a:gridCol w="4438404">
                  <a:extLst>
                    <a:ext uri="{9D8B030D-6E8A-4147-A177-3AD203B41FA5}">
                      <a16:colId xmlns:a16="http://schemas.microsoft.com/office/drawing/2014/main" val="824489689"/>
                    </a:ext>
                  </a:extLst>
                </a:gridCol>
                <a:gridCol w="13087596">
                  <a:extLst>
                    <a:ext uri="{9D8B030D-6E8A-4147-A177-3AD203B41FA5}">
                      <a16:colId xmlns:a16="http://schemas.microsoft.com/office/drawing/2014/main" val="3089111623"/>
                    </a:ext>
                  </a:extLst>
                </a:gridCol>
              </a:tblGrid>
              <a:tr h="1348740">
                <a:tc>
                  <a:txBody>
                    <a:bodyPr/>
                    <a:lstStyle/>
                    <a:p>
                      <a:pPr algn="ctr">
                        <a:lnSpc>
                          <a:spcPct val="150000"/>
                        </a:lnSpc>
                      </a:pPr>
                      <a:r>
                        <a:rPr lang="en-US" sz="3500" dirty="0" smtClean="0">
                          <a:latin typeface="Arial" panose="020B0604020202020204" pitchFamily="34" charset="0"/>
                          <a:cs typeface="Arial" panose="020B0604020202020204" pitchFamily="34" charset="0"/>
                        </a:rPr>
                        <a:t>Phương</a:t>
                      </a:r>
                      <a:r>
                        <a:rPr lang="en-US" sz="3500" baseline="0" dirty="0" smtClean="0">
                          <a:latin typeface="Arial" panose="020B0604020202020204" pitchFamily="34" charset="0"/>
                          <a:cs typeface="Arial" panose="020B0604020202020204" pitchFamily="34" charset="0"/>
                        </a:rPr>
                        <a:t> tiện kiểm tra, đánh giá </a:t>
                      </a:r>
                      <a:endParaRPr lang="en-US" sz="35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3500" dirty="0" smtClean="0">
                          <a:latin typeface="Arial" panose="020B0604020202020204" pitchFamily="34" charset="0"/>
                          <a:cs typeface="Arial" panose="020B0604020202020204" pitchFamily="34" charset="0"/>
                        </a:rPr>
                        <a:t>Câu</a:t>
                      </a:r>
                      <a:r>
                        <a:rPr lang="en-US" sz="3500" baseline="0" dirty="0" smtClean="0">
                          <a:latin typeface="Arial" panose="020B0604020202020204" pitchFamily="34" charset="0"/>
                          <a:cs typeface="Arial" panose="020B0604020202020204" pitchFamily="34" charset="0"/>
                        </a:rPr>
                        <a:t> hỏi kiểm tra</a:t>
                      </a:r>
                      <a:endParaRPr lang="en-US" sz="35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23189490"/>
                  </a:ext>
                </a:extLst>
              </a:tr>
              <a:tr h="370840">
                <a:tc>
                  <a:txBody>
                    <a:bodyPr/>
                    <a:lstStyle/>
                    <a:p>
                      <a:pPr algn="ctr">
                        <a:lnSpc>
                          <a:spcPct val="150000"/>
                        </a:lnSpc>
                      </a:pPr>
                      <a:r>
                        <a:rPr lang="en-US" sz="3500" dirty="0" smtClean="0">
                          <a:latin typeface="Arial" panose="020B0604020202020204" pitchFamily="34" charset="0"/>
                          <a:cs typeface="Arial" panose="020B0604020202020204" pitchFamily="34" charset="0"/>
                        </a:rPr>
                        <a:t>Nội</a:t>
                      </a:r>
                      <a:r>
                        <a:rPr lang="en-US" sz="3500" baseline="0" dirty="0" smtClean="0">
                          <a:latin typeface="Arial" panose="020B0604020202020204" pitchFamily="34" charset="0"/>
                          <a:cs typeface="Arial" panose="020B0604020202020204" pitchFamily="34" charset="0"/>
                        </a:rPr>
                        <a:t> dung</a:t>
                      </a:r>
                      <a:endParaRPr lang="en-US" sz="3500" dirty="0">
                        <a:latin typeface="Arial" panose="020B0604020202020204" pitchFamily="34" charset="0"/>
                        <a:cs typeface="Arial" panose="020B0604020202020204" pitchFamily="34" charset="0"/>
                      </a:endParaRPr>
                    </a:p>
                  </a:txBody>
                  <a:tcPr anchor="ctr"/>
                </a:tc>
                <a:tc>
                  <a:txBody>
                    <a:bodyPr/>
                    <a:lstStyle/>
                    <a:p>
                      <a:pPr marL="571500" indent="-571500">
                        <a:lnSpc>
                          <a:spcPct val="150000"/>
                        </a:lnSpc>
                        <a:buFont typeface="Arial" panose="020B0604020202020204" pitchFamily="34" charset="0"/>
                        <a:buChar char="•"/>
                      </a:pPr>
                      <a:r>
                        <a:rPr lang="en-US" sz="3500" dirty="0" smtClean="0">
                          <a:latin typeface="Arial" panose="020B0604020202020204" pitchFamily="34" charset="0"/>
                          <a:cs typeface="Arial" panose="020B0604020202020204" pitchFamily="34" charset="0"/>
                        </a:rPr>
                        <a:t>Mở</a:t>
                      </a:r>
                      <a:r>
                        <a:rPr lang="en-US" sz="3500" baseline="0" dirty="0" smtClean="0">
                          <a:latin typeface="Arial" panose="020B0604020202020204" pitchFamily="34" charset="0"/>
                          <a:cs typeface="Arial" panose="020B0604020202020204" pitchFamily="34" charset="0"/>
                        </a:rPr>
                        <a:t> bài: Có giới thiệu được khái quát nội dung bài viết không?</a:t>
                      </a:r>
                    </a:p>
                    <a:p>
                      <a:pPr marL="571500" indent="-571500">
                        <a:lnSpc>
                          <a:spcPct val="150000"/>
                        </a:lnSpc>
                        <a:buFont typeface="Arial" panose="020B0604020202020204" pitchFamily="34" charset="0"/>
                        <a:buChar char="•"/>
                      </a:pPr>
                      <a:r>
                        <a:rPr lang="en-US" sz="3500" baseline="0" dirty="0" smtClean="0">
                          <a:latin typeface="Arial" panose="020B0604020202020204" pitchFamily="34" charset="0"/>
                          <a:cs typeface="Arial" panose="020B0604020202020204" pitchFamily="34" charset="0"/>
                        </a:rPr>
                        <a:t>Thân bài:</a:t>
                      </a:r>
                    </a:p>
                    <a:p>
                      <a:pPr marL="571500" indent="-571500">
                        <a:lnSpc>
                          <a:spcPct val="150000"/>
                        </a:lnSpc>
                        <a:buFont typeface="Courier New" panose="02070309020205020404" pitchFamily="49" charset="0"/>
                        <a:buChar char="o"/>
                      </a:pPr>
                      <a:r>
                        <a:rPr lang="en-US" sz="3500" baseline="0" dirty="0" smtClean="0">
                          <a:latin typeface="Arial" panose="020B0604020202020204" pitchFamily="34" charset="0"/>
                          <a:cs typeface="Arial" panose="020B0604020202020204" pitchFamily="34" charset="0"/>
                        </a:rPr>
                        <a:t>Đã nêu được các nội dung cụ thể làm rõ cho nội dung khái quát đã nêu ở mở bài chưa?</a:t>
                      </a:r>
                    </a:p>
                    <a:p>
                      <a:pPr marL="571500" indent="-571500">
                        <a:lnSpc>
                          <a:spcPct val="150000"/>
                        </a:lnSpc>
                        <a:buFont typeface="Courier New" panose="02070309020205020404" pitchFamily="49" charset="0"/>
                        <a:buChar char="o"/>
                      </a:pPr>
                      <a:r>
                        <a:rPr lang="en-US" sz="3500" baseline="0" dirty="0" smtClean="0">
                          <a:latin typeface="Arial" panose="020B0604020202020204" pitchFamily="34" charset="0"/>
                          <a:cs typeface="Arial" panose="020B0604020202020204" pitchFamily="34" charset="0"/>
                        </a:rPr>
                        <a:t>Bài viết đã đủ ý chưa? Các ý có phù hợp với vấn đề nghị luận và luận điểm không?</a:t>
                      </a:r>
                    </a:p>
                    <a:p>
                      <a:pPr marL="571500" indent="-571500">
                        <a:lnSpc>
                          <a:spcPct val="150000"/>
                        </a:lnSpc>
                        <a:buFont typeface="Courier New" panose="02070309020205020404" pitchFamily="49" charset="0"/>
                        <a:buChar char="o"/>
                      </a:pPr>
                      <a:r>
                        <a:rPr lang="en-US" sz="3500" baseline="0" dirty="0" smtClean="0">
                          <a:latin typeface="Arial" panose="020B0604020202020204" pitchFamily="34" charset="0"/>
                          <a:cs typeface="Arial" panose="020B0604020202020204" pitchFamily="34" charset="0"/>
                        </a:rPr>
                        <a:t>Nội dung cụ thể: Lí lẽ và bằng chứng có sinh động, đặc sắc, giàu sức thuyết phục không?</a:t>
                      </a:r>
                    </a:p>
                  </a:txBody>
                  <a:tcPr anchor="ctr"/>
                </a:tc>
                <a:extLst>
                  <a:ext uri="{0D108BD9-81ED-4DB2-BD59-A6C34878D82A}">
                    <a16:rowId xmlns:a16="http://schemas.microsoft.com/office/drawing/2014/main" val="4132891929"/>
                  </a:ext>
                </a:extLst>
              </a:tr>
            </a:tbl>
          </a:graphicData>
        </a:graphic>
      </p:graphicFrame>
    </p:spTree>
    <p:extLst>
      <p:ext uri="{BB962C8B-B14F-4D97-AF65-F5344CB8AC3E}">
        <p14:creationId xmlns:p14="http://schemas.microsoft.com/office/powerpoint/2010/main" val="1820971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aphicFrame>
        <p:nvGraphicFramePr>
          <p:cNvPr id="3" name="Table 2"/>
          <p:cNvGraphicFramePr>
            <a:graphicFrameLocks noGrp="1"/>
          </p:cNvGraphicFramePr>
          <p:nvPr>
            <p:extLst>
              <p:ext uri="{D42A27DB-BD31-4B8C-83A1-F6EECF244321}">
                <p14:modId xmlns:p14="http://schemas.microsoft.com/office/powerpoint/2010/main" val="908401502"/>
              </p:ext>
            </p:extLst>
          </p:nvPr>
        </p:nvGraphicFramePr>
        <p:xfrm>
          <a:off x="152400" y="419100"/>
          <a:ext cx="17983199" cy="9448800"/>
        </p:xfrm>
        <a:graphic>
          <a:graphicData uri="http://schemas.openxmlformats.org/drawingml/2006/table">
            <a:tbl>
              <a:tblPr firstRow="1" bandRow="1">
                <a:tableStyleId>{7DF18680-E054-41AD-8BC1-D1AEF772440D}</a:tableStyleId>
              </a:tblPr>
              <a:tblGrid>
                <a:gridCol w="4267199">
                  <a:extLst>
                    <a:ext uri="{9D8B030D-6E8A-4147-A177-3AD203B41FA5}">
                      <a16:colId xmlns:a16="http://schemas.microsoft.com/office/drawing/2014/main" val="824489689"/>
                    </a:ext>
                  </a:extLst>
                </a:gridCol>
                <a:gridCol w="13716000">
                  <a:extLst>
                    <a:ext uri="{9D8B030D-6E8A-4147-A177-3AD203B41FA5}">
                      <a16:colId xmlns:a16="http://schemas.microsoft.com/office/drawing/2014/main" val="3089111623"/>
                    </a:ext>
                  </a:extLst>
                </a:gridCol>
              </a:tblGrid>
              <a:tr h="1801974">
                <a:tc>
                  <a:txBody>
                    <a:bodyPr/>
                    <a:lstStyle/>
                    <a:p>
                      <a:pPr algn="ctr">
                        <a:lnSpc>
                          <a:spcPct val="150000"/>
                        </a:lnSpc>
                      </a:pPr>
                      <a:r>
                        <a:rPr lang="en-US" sz="3500" dirty="0" smtClean="0">
                          <a:latin typeface="Arial" panose="020B0604020202020204" pitchFamily="34" charset="0"/>
                          <a:cs typeface="Arial" panose="020B0604020202020204" pitchFamily="34" charset="0"/>
                        </a:rPr>
                        <a:t>Phương</a:t>
                      </a:r>
                      <a:r>
                        <a:rPr lang="en-US" sz="3500" baseline="0" dirty="0" smtClean="0">
                          <a:latin typeface="Arial" panose="020B0604020202020204" pitchFamily="34" charset="0"/>
                          <a:cs typeface="Arial" panose="020B0604020202020204" pitchFamily="34" charset="0"/>
                        </a:rPr>
                        <a:t> tiện kiểm tra, đánh giá </a:t>
                      </a:r>
                      <a:endParaRPr lang="en-US" sz="35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3500" dirty="0" smtClean="0">
                          <a:latin typeface="Arial" panose="020B0604020202020204" pitchFamily="34" charset="0"/>
                          <a:cs typeface="Arial" panose="020B0604020202020204" pitchFamily="34" charset="0"/>
                        </a:rPr>
                        <a:t>Câu</a:t>
                      </a:r>
                      <a:r>
                        <a:rPr lang="en-US" sz="3500" baseline="0" dirty="0" smtClean="0">
                          <a:latin typeface="Arial" panose="020B0604020202020204" pitchFamily="34" charset="0"/>
                          <a:cs typeface="Arial" panose="020B0604020202020204" pitchFamily="34" charset="0"/>
                        </a:rPr>
                        <a:t> hỏi kiểm tra</a:t>
                      </a:r>
                      <a:endParaRPr lang="en-US" sz="35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23189490"/>
                  </a:ext>
                </a:extLst>
              </a:tr>
              <a:tr h="1696657">
                <a:tc>
                  <a:txBody>
                    <a:bodyPr/>
                    <a:lstStyle/>
                    <a:p>
                      <a:pPr algn="ctr">
                        <a:lnSpc>
                          <a:spcPct val="150000"/>
                        </a:lnSpc>
                      </a:pPr>
                      <a:r>
                        <a:rPr lang="en-US" sz="3500" dirty="0" smtClean="0">
                          <a:latin typeface="Arial" panose="020B0604020202020204" pitchFamily="34" charset="0"/>
                          <a:cs typeface="Arial" panose="020B0604020202020204" pitchFamily="34" charset="0"/>
                        </a:rPr>
                        <a:t>Nội</a:t>
                      </a:r>
                      <a:r>
                        <a:rPr lang="en-US" sz="3500" baseline="0" dirty="0" smtClean="0">
                          <a:latin typeface="Arial" panose="020B0604020202020204" pitchFamily="34" charset="0"/>
                          <a:cs typeface="Arial" panose="020B0604020202020204" pitchFamily="34" charset="0"/>
                        </a:rPr>
                        <a:t> dung</a:t>
                      </a:r>
                      <a:endParaRPr lang="en-US" sz="3500" dirty="0">
                        <a:latin typeface="Arial" panose="020B0604020202020204" pitchFamily="34" charset="0"/>
                        <a:cs typeface="Arial" panose="020B0604020202020204" pitchFamily="34" charset="0"/>
                      </a:endParaRPr>
                    </a:p>
                  </a:txBody>
                  <a:tcPr anchor="ctr"/>
                </a:tc>
                <a:tc>
                  <a:txBody>
                    <a:bodyPr/>
                    <a:lstStyle/>
                    <a:p>
                      <a:pPr marL="571500" indent="-571500" algn="just">
                        <a:lnSpc>
                          <a:spcPct val="150000"/>
                        </a:lnSpc>
                        <a:buFont typeface="Courier New" panose="02070309020205020404" pitchFamily="49" charset="0"/>
                        <a:buChar char="o"/>
                      </a:pPr>
                      <a:r>
                        <a:rPr lang="en-US" sz="3500" baseline="0" dirty="0" smtClean="0">
                          <a:latin typeface="Arial" panose="020B0604020202020204" pitchFamily="34" charset="0"/>
                          <a:cs typeface="Arial" panose="020B0604020202020204" pitchFamily="34" charset="0"/>
                        </a:rPr>
                        <a:t>Có phát biểu được những suy nghĩ và cảm xúc cá nhân sâu sắc?</a:t>
                      </a:r>
                    </a:p>
                    <a:p>
                      <a:pPr marL="457200" indent="-457200" algn="just">
                        <a:lnSpc>
                          <a:spcPct val="150000"/>
                        </a:lnSpc>
                        <a:buFont typeface="Arial" panose="020B0604020202020204" pitchFamily="34" charset="0"/>
                        <a:buChar char="•"/>
                      </a:pPr>
                      <a:r>
                        <a:rPr lang="en-US" sz="3500" baseline="0" dirty="0" smtClean="0">
                          <a:latin typeface="Arial" panose="020B0604020202020204" pitchFamily="34" charset="0"/>
                          <a:cs typeface="Arial" panose="020B0604020202020204" pitchFamily="34" charset="0"/>
                        </a:rPr>
                        <a:t>Kết bài: Đã tổng hợp và gợi mở được vấn đề cần bàn luận chưa?</a:t>
                      </a:r>
                    </a:p>
                  </a:txBody>
                  <a:tcPr anchor="ctr"/>
                </a:tc>
                <a:extLst>
                  <a:ext uri="{0D108BD9-81ED-4DB2-BD59-A6C34878D82A}">
                    <a16:rowId xmlns:a16="http://schemas.microsoft.com/office/drawing/2014/main" val="4132891929"/>
                  </a:ext>
                </a:extLst>
              </a:tr>
              <a:tr h="3401227">
                <a:tc>
                  <a:txBody>
                    <a:bodyPr/>
                    <a:lstStyle/>
                    <a:p>
                      <a:pPr algn="ctr">
                        <a:lnSpc>
                          <a:spcPct val="150000"/>
                        </a:lnSpc>
                      </a:pPr>
                      <a:r>
                        <a:rPr lang="en-US" sz="3500" dirty="0" smtClean="0">
                          <a:latin typeface="Arial" panose="020B0604020202020204" pitchFamily="34" charset="0"/>
                          <a:cs typeface="Arial" panose="020B0604020202020204" pitchFamily="34" charset="0"/>
                        </a:rPr>
                        <a:t>Hình</a:t>
                      </a:r>
                      <a:r>
                        <a:rPr lang="en-US" sz="3500" baseline="0" dirty="0" smtClean="0">
                          <a:latin typeface="Arial" panose="020B0604020202020204" pitchFamily="34" charset="0"/>
                          <a:cs typeface="Arial" panose="020B0604020202020204" pitchFamily="34" charset="0"/>
                        </a:rPr>
                        <a:t> thức</a:t>
                      </a:r>
                      <a:endParaRPr lang="en-US" sz="3500" dirty="0">
                        <a:latin typeface="Arial" panose="020B0604020202020204" pitchFamily="34" charset="0"/>
                        <a:cs typeface="Arial" panose="020B0604020202020204" pitchFamily="34" charset="0"/>
                      </a:endParaRPr>
                    </a:p>
                  </a:txBody>
                  <a:tcPr anchor="ctr"/>
                </a:tc>
                <a:tc>
                  <a:txBody>
                    <a:bodyPr/>
                    <a:lstStyle/>
                    <a:p>
                      <a:pPr marL="457200" indent="-457200" algn="just">
                        <a:lnSpc>
                          <a:spcPct val="150000"/>
                        </a:lnSpc>
                        <a:buFont typeface="Arial" panose="020B0604020202020204" pitchFamily="34" charset="0"/>
                        <a:buChar char="•"/>
                      </a:pPr>
                      <a:r>
                        <a:rPr lang="en-US" sz="3500" baseline="0" dirty="0" smtClean="0">
                          <a:latin typeface="Arial" panose="020B0604020202020204" pitchFamily="34" charset="0"/>
                          <a:cs typeface="Arial" panose="020B0604020202020204" pitchFamily="34" charset="0"/>
                        </a:rPr>
                        <a:t>Bài viết có đủ ba phần và nội dung các phần có cân đối không?</a:t>
                      </a:r>
                    </a:p>
                    <a:p>
                      <a:pPr marL="457200" indent="-457200" algn="just">
                        <a:lnSpc>
                          <a:spcPct val="150000"/>
                        </a:lnSpc>
                        <a:buFont typeface="Arial" panose="020B0604020202020204" pitchFamily="34" charset="0"/>
                        <a:buChar char="•"/>
                      </a:pPr>
                      <a:r>
                        <a:rPr lang="en-US" sz="3500" baseline="0" dirty="0" smtClean="0">
                          <a:latin typeface="Arial" panose="020B0604020202020204" pitchFamily="34" charset="0"/>
                          <a:cs typeface="Arial" panose="020B0604020202020204" pitchFamily="34" charset="0"/>
                        </a:rPr>
                        <a:t>Đã kết hợp được các phương thức biểu đạt và thao tác nghị luận trong khi viết chưa?</a:t>
                      </a:r>
                    </a:p>
                    <a:p>
                      <a:pPr marL="457200" indent="-457200" algn="just">
                        <a:lnSpc>
                          <a:spcPct val="150000"/>
                        </a:lnSpc>
                        <a:buFont typeface="Arial" panose="020B0604020202020204" pitchFamily="34" charset="0"/>
                        <a:buChar char="•"/>
                      </a:pPr>
                      <a:r>
                        <a:rPr lang="en-US" sz="3500" baseline="0" dirty="0" smtClean="0">
                          <a:latin typeface="Arial" panose="020B0604020202020204" pitchFamily="34" charset="0"/>
                          <a:cs typeface="Arial" panose="020B0604020202020204" pitchFamily="34" charset="0"/>
                        </a:rPr>
                        <a:t>Bài viết còn mắc những lỗi nào? (dùng từ, chính tả, đặt câu…)</a:t>
                      </a:r>
                    </a:p>
                  </a:txBody>
                  <a:tcPr anchor="ctr"/>
                </a:tc>
                <a:extLst>
                  <a:ext uri="{0D108BD9-81ED-4DB2-BD59-A6C34878D82A}">
                    <a16:rowId xmlns:a16="http://schemas.microsoft.com/office/drawing/2014/main" val="2769897462"/>
                  </a:ext>
                </a:extLst>
              </a:tr>
              <a:tr h="2548942">
                <a:tc>
                  <a:txBody>
                    <a:bodyPr/>
                    <a:lstStyle/>
                    <a:p>
                      <a:pPr algn="ctr">
                        <a:lnSpc>
                          <a:spcPct val="150000"/>
                        </a:lnSpc>
                      </a:pPr>
                      <a:r>
                        <a:rPr lang="en-US" sz="3500" dirty="0" smtClean="0">
                          <a:latin typeface="Arial" panose="020B0604020202020204" pitchFamily="34" charset="0"/>
                          <a:cs typeface="Arial" panose="020B0604020202020204" pitchFamily="34" charset="0"/>
                        </a:rPr>
                        <a:t>Tự</a:t>
                      </a:r>
                      <a:r>
                        <a:rPr lang="en-US" sz="3500" baseline="0" dirty="0" smtClean="0">
                          <a:latin typeface="Arial" panose="020B0604020202020204" pitchFamily="34" charset="0"/>
                          <a:cs typeface="Arial" panose="020B0604020202020204" pitchFamily="34" charset="0"/>
                        </a:rPr>
                        <a:t> đánh giá</a:t>
                      </a:r>
                      <a:endParaRPr lang="en-US" sz="3500" dirty="0">
                        <a:latin typeface="Arial" panose="020B0604020202020204" pitchFamily="34" charset="0"/>
                        <a:cs typeface="Arial" panose="020B0604020202020204" pitchFamily="34" charset="0"/>
                      </a:endParaRPr>
                    </a:p>
                  </a:txBody>
                  <a:tcPr anchor="ctr"/>
                </a:tc>
                <a:tc>
                  <a:txBody>
                    <a:bodyPr/>
                    <a:lstStyle/>
                    <a:p>
                      <a:pPr marL="457200" indent="-457200" algn="just">
                        <a:lnSpc>
                          <a:spcPct val="150000"/>
                        </a:lnSpc>
                        <a:buFont typeface="Arial" panose="020B0604020202020204" pitchFamily="34" charset="0"/>
                        <a:buChar char="•"/>
                      </a:pPr>
                      <a:r>
                        <a:rPr lang="en-US" sz="3500" baseline="0" dirty="0" smtClean="0">
                          <a:latin typeface="Arial" panose="020B0604020202020204" pitchFamily="34" charset="0"/>
                          <a:cs typeface="Arial" panose="020B0604020202020204" pitchFamily="34" charset="0"/>
                        </a:rPr>
                        <a:t>Mức độ đáp ứng yêu cầu mà bài viết đạt được?</a:t>
                      </a:r>
                    </a:p>
                    <a:p>
                      <a:pPr marL="457200" indent="-457200" algn="just">
                        <a:lnSpc>
                          <a:spcPct val="150000"/>
                        </a:lnSpc>
                        <a:buFont typeface="Arial" panose="020B0604020202020204" pitchFamily="34" charset="0"/>
                        <a:buChar char="•"/>
                      </a:pPr>
                      <a:r>
                        <a:rPr lang="en-US" sz="3500" baseline="0" dirty="0" smtClean="0">
                          <a:latin typeface="Arial" panose="020B0604020202020204" pitchFamily="34" charset="0"/>
                          <a:cs typeface="Arial" panose="020B0604020202020204" pitchFamily="34" charset="0"/>
                        </a:rPr>
                        <a:t>Em thấy hứng thú hoặc khó khăn nhất khi thực hiện phần nào trong tiến trình thực hành viết?</a:t>
                      </a:r>
                    </a:p>
                  </a:txBody>
                  <a:tcPr anchor="ctr"/>
                </a:tc>
                <a:extLst>
                  <a:ext uri="{0D108BD9-81ED-4DB2-BD59-A6C34878D82A}">
                    <a16:rowId xmlns:a16="http://schemas.microsoft.com/office/drawing/2014/main" val="3890811519"/>
                  </a:ext>
                </a:extLst>
              </a:tr>
            </a:tbl>
          </a:graphicData>
        </a:graphic>
      </p:graphicFrame>
    </p:spTree>
    <p:extLst>
      <p:ext uri="{BB962C8B-B14F-4D97-AF65-F5344CB8AC3E}">
        <p14:creationId xmlns:p14="http://schemas.microsoft.com/office/powerpoint/2010/main" val="29862459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3584460" y="923500"/>
            <a:ext cx="11125200" cy="1400600"/>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rgbClr val="44312B"/>
                </a:solidFill>
                <a:latin typeface="Arial" panose="020B0604020202020204" pitchFamily="34" charset="0"/>
                <a:cs typeface="Arial" panose="020B0604020202020204" pitchFamily="34" charset="0"/>
              </a:rPr>
              <a:t>LUYỆN TẬP</a:t>
            </a:r>
            <a:endParaRPr lang="en-US" sz="6600" b="1" dirty="0">
              <a:solidFill>
                <a:srgbClr val="44312B"/>
              </a:solidFill>
              <a:latin typeface="Arial" panose="020B0604020202020204" pitchFamily="34" charset="0"/>
              <a:cs typeface="Arial" panose="020B0604020202020204" pitchFamily="34" charset="0"/>
            </a:endParaRPr>
          </a:p>
        </p:txBody>
      </p:sp>
      <p:sp>
        <p:nvSpPr>
          <p:cNvPr id="4" name="TextBox 3"/>
          <p:cNvSpPr txBox="1"/>
          <p:nvPr/>
        </p:nvSpPr>
        <p:spPr>
          <a:xfrm>
            <a:off x="533400" y="3260300"/>
            <a:ext cx="11125200" cy="2077492"/>
          </a:xfrm>
          <a:prstGeom prst="rect">
            <a:avLst/>
          </a:prstGeom>
          <a:noFill/>
        </p:spPr>
        <p:txBody>
          <a:bodyPr wrap="square" rtlCol="0">
            <a:spAutoFit/>
          </a:bodyPr>
          <a:lstStyle/>
          <a:p>
            <a:pPr algn="ctr">
              <a:lnSpc>
                <a:spcPct val="150000"/>
              </a:lnSpc>
            </a:pPr>
            <a:r>
              <a:rPr lang="en-US" sz="4300" dirty="0">
                <a:solidFill>
                  <a:srgbClr val="44312B"/>
                </a:solidFill>
                <a:latin typeface="Arial" panose="020B0604020202020204" pitchFamily="34" charset="0"/>
                <a:cs typeface="Arial" panose="020B0604020202020204" pitchFamily="34" charset="0"/>
              </a:rPr>
              <a:t>Hãy </a:t>
            </a:r>
            <a:r>
              <a:rPr lang="vi-VN" sz="4300" dirty="0">
                <a:solidFill>
                  <a:srgbClr val="44312B"/>
                </a:solidFill>
                <a:latin typeface="Arial" panose="020B0604020202020204" pitchFamily="34" charset="0"/>
                <a:cs typeface="Arial" panose="020B0604020202020204" pitchFamily="34" charset="0"/>
              </a:rPr>
              <a:t>viết đoạn văn </a:t>
            </a:r>
            <a:r>
              <a:rPr lang="vi-VN" sz="4300" dirty="0" smtClean="0">
                <a:solidFill>
                  <a:srgbClr val="44312B"/>
                </a:solidFill>
                <a:latin typeface="Arial" panose="020B0604020202020204" pitchFamily="34" charset="0"/>
                <a:cs typeface="Arial" panose="020B0604020202020204" pitchFamily="34" charset="0"/>
              </a:rPr>
              <a:t>bằng </a:t>
            </a:r>
            <a:r>
              <a:rPr lang="vi-VN" sz="4300" dirty="0">
                <a:solidFill>
                  <a:srgbClr val="44312B"/>
                </a:solidFill>
                <a:latin typeface="Arial" panose="020B0604020202020204" pitchFamily="34" charset="0"/>
                <a:cs typeface="Arial" panose="020B0604020202020204" pitchFamily="34" charset="0"/>
              </a:rPr>
              <a:t>một trong ba kiểu diễn dịch, quy nạp, phối </a:t>
            </a:r>
            <a:r>
              <a:rPr lang="vi-VN" sz="4300" dirty="0" smtClean="0">
                <a:solidFill>
                  <a:srgbClr val="44312B"/>
                </a:solidFill>
                <a:latin typeface="Arial" panose="020B0604020202020204" pitchFamily="34" charset="0"/>
                <a:cs typeface="Arial" panose="020B0604020202020204" pitchFamily="34" charset="0"/>
              </a:rPr>
              <a:t>hợp</a:t>
            </a:r>
            <a:r>
              <a:rPr lang="en-US" sz="4300" dirty="0" smtClean="0">
                <a:solidFill>
                  <a:srgbClr val="44312B"/>
                </a:solidFill>
                <a:latin typeface="Arial" panose="020B0604020202020204" pitchFamily="34" charset="0"/>
                <a:cs typeface="Arial" panose="020B0604020202020204" pitchFamily="34" charset="0"/>
              </a:rPr>
              <a:t> với ý khái quát: </a:t>
            </a:r>
            <a:endParaRPr lang="en-US" sz="4300" dirty="0">
              <a:solidFill>
                <a:srgbClr val="44312B"/>
              </a:solidFill>
              <a:latin typeface="Arial" panose="020B0604020202020204" pitchFamily="34" charset="0"/>
              <a:cs typeface="Arial" panose="020B0604020202020204" pitchFamily="34" charset="0"/>
            </a:endParaRPr>
          </a:p>
        </p:txBody>
      </p:sp>
      <p:sp>
        <p:nvSpPr>
          <p:cNvPr id="7" name="Rounded Rectangle 6"/>
          <p:cNvSpPr/>
          <p:nvPr/>
        </p:nvSpPr>
        <p:spPr>
          <a:xfrm>
            <a:off x="1475582" y="5877954"/>
            <a:ext cx="9240836" cy="2308492"/>
          </a:xfrm>
          <a:prstGeom prst="roundRect">
            <a:avLst>
              <a:gd name="adj" fmla="val 8065"/>
            </a:avLst>
          </a:prstGeom>
          <a:solidFill>
            <a:schemeClr val="accent2">
              <a:lumMod val="20000"/>
              <a:lumOff val="80000"/>
            </a:schemeClr>
          </a:solidFill>
          <a:ln w="38100">
            <a:solidFill>
              <a:srgbClr val="764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rgbClr val="C00000"/>
                </a:solidFill>
                <a:cs typeface="Arial" panose="020B0604020202020204" pitchFamily="34" charset="0"/>
              </a:rPr>
              <a:t>Con người Việt Nam là những người giàu lòng nhân ái</a:t>
            </a:r>
            <a:endParaRPr lang="en-US" sz="4000" b="1" dirty="0">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2804660" y="2095500"/>
            <a:ext cx="3810000" cy="781594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3584460" y="923500"/>
            <a:ext cx="11125200" cy="1629200"/>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rgbClr val="44312B"/>
                </a:solidFill>
                <a:latin typeface="Arial" panose="020B0604020202020204" pitchFamily="34" charset="0"/>
                <a:cs typeface="Arial" panose="020B0604020202020204" pitchFamily="34" charset="0"/>
              </a:rPr>
              <a:t>VẬN DỤNG</a:t>
            </a:r>
            <a:endParaRPr lang="en-US" sz="6600" b="1" dirty="0">
              <a:solidFill>
                <a:srgbClr val="44312B"/>
              </a:solidFill>
              <a:latin typeface="Arial" panose="020B0604020202020204" pitchFamily="34" charset="0"/>
              <a:cs typeface="Arial" panose="020B0604020202020204" pitchFamily="34" charset="0"/>
            </a:endParaRPr>
          </a:p>
        </p:txBody>
      </p:sp>
      <p:sp>
        <p:nvSpPr>
          <p:cNvPr id="4" name="TextBox 3"/>
          <p:cNvSpPr txBox="1"/>
          <p:nvPr/>
        </p:nvSpPr>
        <p:spPr>
          <a:xfrm>
            <a:off x="7578327" y="3476200"/>
            <a:ext cx="9019381" cy="1002710"/>
          </a:xfrm>
          <a:prstGeom prst="rect">
            <a:avLst/>
          </a:prstGeom>
          <a:noFill/>
        </p:spPr>
        <p:txBody>
          <a:bodyPr wrap="square" rtlCol="0">
            <a:spAutoFit/>
          </a:bodyP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Hãy viết </a:t>
            </a:r>
            <a:r>
              <a:rPr lang="en-US" sz="4500" b="1" dirty="0" smtClean="0">
                <a:solidFill>
                  <a:srgbClr val="C00000"/>
                </a:solidFill>
                <a:latin typeface="Arial" panose="020B0604020202020204" pitchFamily="34" charset="0"/>
                <a:cs typeface="Arial" panose="020B0604020202020204" pitchFamily="34" charset="0"/>
              </a:rPr>
              <a:t>bài </a:t>
            </a:r>
            <a:r>
              <a:rPr lang="en-US" sz="4500" b="1" dirty="0">
                <a:solidFill>
                  <a:srgbClr val="C00000"/>
                </a:solidFill>
                <a:latin typeface="Arial" panose="020B0604020202020204" pitchFamily="34" charset="0"/>
                <a:cs typeface="Arial" panose="020B0604020202020204" pitchFamily="34" charset="0"/>
              </a:rPr>
              <a:t>văn thuyết minh về: </a:t>
            </a:r>
          </a:p>
        </p:txBody>
      </p:sp>
      <p:sp>
        <p:nvSpPr>
          <p:cNvPr id="5" name="Rounded Rectangle 4"/>
          <p:cNvSpPr/>
          <p:nvPr/>
        </p:nvSpPr>
        <p:spPr>
          <a:xfrm>
            <a:off x="7467599" y="4847800"/>
            <a:ext cx="9240836" cy="2362200"/>
          </a:xfrm>
          <a:prstGeom prst="roundRect">
            <a:avLst/>
          </a:prstGeom>
          <a:solidFill>
            <a:schemeClr val="bg1"/>
          </a:solidFill>
          <a:ln w="38100">
            <a:solidFill>
              <a:srgbClr val="764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300" dirty="0">
                <a:solidFill>
                  <a:schemeClr val="tx1"/>
                </a:solidFill>
                <a:latin typeface="Arial" panose="020B0604020202020204" pitchFamily="34" charset="0"/>
                <a:cs typeface="Arial" panose="020B0604020202020204" pitchFamily="34" charset="0"/>
              </a:rPr>
              <a:t>Tác động tích cực của công nghệ tới cuộc sống</a:t>
            </a:r>
          </a:p>
        </p:txBody>
      </p:sp>
      <p:pic>
        <p:nvPicPr>
          <p:cNvPr id="6" name="Picture 5"/>
          <p:cNvPicPr>
            <a:picLocks noChangeAspect="1"/>
          </p:cNvPicPr>
          <p:nvPr/>
        </p:nvPicPr>
        <p:blipFill>
          <a:blip r:embed="rId3"/>
          <a:stretch>
            <a:fillRect/>
          </a:stretch>
        </p:blipFill>
        <p:spPr>
          <a:xfrm>
            <a:off x="827524" y="2753596"/>
            <a:ext cx="5943600" cy="7337588"/>
          </a:xfrm>
          <a:prstGeom prst="rect">
            <a:avLst/>
          </a:prstGeom>
        </p:spPr>
      </p:pic>
      <p:pic>
        <p:nvPicPr>
          <p:cNvPr id="7" name="Picture 6"/>
          <p:cNvPicPr>
            <a:picLocks noChangeAspect="1"/>
          </p:cNvPicPr>
          <p:nvPr/>
        </p:nvPicPr>
        <p:blipFill>
          <a:blip r:embed="rId4"/>
          <a:stretch>
            <a:fillRect/>
          </a:stretch>
        </p:blipFill>
        <p:spPr>
          <a:xfrm>
            <a:off x="10429761" y="7811082"/>
            <a:ext cx="3316511" cy="228010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3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90"/>
                                          </p:val>
                                        </p:tav>
                                        <p:tav tm="100000">
                                          <p:val>
                                            <p:fltVal val="0"/>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5867400" y="1405925"/>
            <a:ext cx="10776021" cy="1745497"/>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ysClr val="windowText" lastClr="000000"/>
                </a:solidFill>
                <a:latin typeface="Arial" panose="020B0604020202020204" pitchFamily="34" charset="0"/>
                <a:cs typeface="Arial" panose="020B0604020202020204" pitchFamily="34" charset="0"/>
              </a:rPr>
              <a:t>Khái quát sự </a:t>
            </a:r>
            <a:r>
              <a:rPr lang="en-US" sz="4000" dirty="0">
                <a:solidFill>
                  <a:sysClr val="windowText" lastClr="000000"/>
                </a:solidFill>
                <a:latin typeface="Arial" panose="020B0604020202020204" pitchFamily="34" charset="0"/>
                <a:cs typeface="Arial" panose="020B0604020202020204" pitchFamily="34" charset="0"/>
              </a:rPr>
              <a:t>phát triển </a:t>
            </a:r>
            <a:r>
              <a:rPr lang="en-US" sz="4000" dirty="0" smtClean="0">
                <a:solidFill>
                  <a:sysClr val="windowText" lastClr="000000"/>
                </a:solidFill>
                <a:latin typeface="Arial" panose="020B0604020202020204" pitchFamily="34" charset="0"/>
                <a:cs typeface="Arial" panose="020B0604020202020204" pitchFamily="34" charset="0"/>
              </a:rPr>
              <a:t>và tầm quan trọng của </a:t>
            </a:r>
            <a:r>
              <a:rPr lang="en-US" sz="4000" dirty="0">
                <a:solidFill>
                  <a:sysClr val="windowText" lastClr="000000"/>
                </a:solidFill>
                <a:latin typeface="Arial" panose="020B0604020202020204" pitchFamily="34" charset="0"/>
                <a:cs typeface="Arial" panose="020B0604020202020204" pitchFamily="34" charset="0"/>
              </a:rPr>
              <a:t>công nghệ trong thời đại hiện </a:t>
            </a:r>
            <a:r>
              <a:rPr lang="en-US" sz="4000" dirty="0" smtClean="0">
                <a:solidFill>
                  <a:sysClr val="windowText" lastClr="000000"/>
                </a:solidFill>
                <a:latin typeface="Arial" panose="020B0604020202020204" pitchFamily="34" charset="0"/>
                <a:cs typeface="Arial" panose="020B0604020202020204" pitchFamily="34" charset="0"/>
              </a:rPr>
              <a:t>đại</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4" name="Rounded Rectangle 3"/>
          <p:cNvSpPr/>
          <p:nvPr/>
        </p:nvSpPr>
        <p:spPr>
          <a:xfrm>
            <a:off x="5899224" y="3495813"/>
            <a:ext cx="10744197" cy="1347332"/>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cs typeface="Arial" panose="020B0604020202020204" pitchFamily="34" charset="0"/>
              </a:rPr>
              <a:t>Tác động trong lĩnh vực giao tiếp và kết nối</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5" name="Rounded Rectangle 4"/>
          <p:cNvSpPr/>
          <p:nvPr/>
        </p:nvSpPr>
        <p:spPr>
          <a:xfrm>
            <a:off x="5900445" y="5058662"/>
            <a:ext cx="10742976" cy="1300625"/>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cs typeface="Arial" panose="020B0604020202020204" pitchFamily="34" charset="0"/>
              </a:rPr>
              <a:t>Tác động trong lĩnh vực giáo dục và học tập</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6" name="Rounded Rectangle 5"/>
          <p:cNvSpPr/>
          <p:nvPr/>
        </p:nvSpPr>
        <p:spPr>
          <a:xfrm>
            <a:off x="1163113" y="1765729"/>
            <a:ext cx="3137948" cy="1025888"/>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Mở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7" name="Rounded Rectangle 6"/>
          <p:cNvSpPr/>
          <p:nvPr/>
        </p:nvSpPr>
        <p:spPr>
          <a:xfrm>
            <a:off x="1152953" y="5130411"/>
            <a:ext cx="3137948" cy="1123470"/>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Thân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8" name="Rounded Rectangle 7"/>
          <p:cNvSpPr/>
          <p:nvPr/>
        </p:nvSpPr>
        <p:spPr>
          <a:xfrm>
            <a:off x="1163115" y="8634856"/>
            <a:ext cx="3137946" cy="1123470"/>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Kết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9" name="Rounded Rectangle 8"/>
          <p:cNvSpPr/>
          <p:nvPr/>
        </p:nvSpPr>
        <p:spPr>
          <a:xfrm>
            <a:off x="5899222" y="6625987"/>
            <a:ext cx="10744199" cy="1335797"/>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Những thách thức và biện pháp đối mặt</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0" name="Rounded Rectangle 9"/>
          <p:cNvSpPr/>
          <p:nvPr/>
        </p:nvSpPr>
        <p:spPr>
          <a:xfrm>
            <a:off x="5899222" y="8315578"/>
            <a:ext cx="10744199" cy="1762026"/>
          </a:xfrm>
          <a:prstGeom prst="roundRect">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Khẳng định </a:t>
            </a:r>
            <a:r>
              <a:rPr lang="en-US" sz="4000" dirty="0" smtClean="0">
                <a:solidFill>
                  <a:sysClr val="windowText" lastClr="000000"/>
                </a:solidFill>
                <a:latin typeface="Arial" panose="020B0604020202020204" pitchFamily="34" charset="0"/>
                <a:cs typeface="Arial" panose="020B0604020202020204" pitchFamily="34" charset="0"/>
              </a:rPr>
              <a:t>lại tác động của công nghệ đối với đời sống</a:t>
            </a:r>
            <a:endParaRPr lang="vi-VN" sz="4000" dirty="0">
              <a:solidFill>
                <a:sysClr val="windowText" lastClr="000000"/>
              </a:solidFill>
              <a:latin typeface="Arial" panose="020B0604020202020204" pitchFamily="34" charset="0"/>
              <a:cs typeface="Arial" panose="020B0604020202020204" pitchFamily="34" charset="0"/>
            </a:endParaRPr>
          </a:p>
        </p:txBody>
      </p:sp>
      <p:cxnSp>
        <p:nvCxnSpPr>
          <p:cNvPr id="11" name="Straight Arrow Connector 10"/>
          <p:cNvCxnSpPr>
            <a:stCxn id="6" idx="3"/>
            <a:endCxn id="3" idx="1"/>
          </p:cNvCxnSpPr>
          <p:nvPr/>
        </p:nvCxnSpPr>
        <p:spPr>
          <a:xfrm>
            <a:off x="4301061" y="2278673"/>
            <a:ext cx="1566339" cy="1"/>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4" idx="1"/>
          </p:cNvCxnSpPr>
          <p:nvPr/>
        </p:nvCxnSpPr>
        <p:spPr>
          <a:xfrm flipV="1">
            <a:off x="4290901" y="4169479"/>
            <a:ext cx="1608323" cy="1522667"/>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5" idx="1"/>
          </p:cNvCxnSpPr>
          <p:nvPr/>
        </p:nvCxnSpPr>
        <p:spPr>
          <a:xfrm>
            <a:off x="4290901" y="5692146"/>
            <a:ext cx="1609544" cy="16829"/>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9" idx="1"/>
          </p:cNvCxnSpPr>
          <p:nvPr/>
        </p:nvCxnSpPr>
        <p:spPr>
          <a:xfrm>
            <a:off x="4290901" y="5692146"/>
            <a:ext cx="1608321" cy="1601740"/>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0" idx="1"/>
          </p:cNvCxnSpPr>
          <p:nvPr/>
        </p:nvCxnSpPr>
        <p:spPr>
          <a:xfrm>
            <a:off x="4301061" y="9196591"/>
            <a:ext cx="1598161" cy="0"/>
          </a:xfrm>
          <a:prstGeom prst="straightConnector1">
            <a:avLst/>
          </a:prstGeom>
          <a:ln w="38100">
            <a:solidFill>
              <a:srgbClr val="44312B"/>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410200" y="84352"/>
            <a:ext cx="8097181" cy="1157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smtClean="0">
                <a:solidFill>
                  <a:srgbClr val="C00000"/>
                </a:solidFill>
                <a:latin typeface="Arial" panose="020B0604020202020204" pitchFamily="34" charset="0"/>
                <a:cs typeface="Arial" panose="020B0604020202020204" pitchFamily="34" charset="0"/>
              </a:rPr>
              <a:t>Dàn bài gợi ý</a:t>
            </a:r>
            <a:endParaRPr lang="en-US" sz="45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anim calcmode="lin" valueType="num">
                                      <p:cBhvr>
                                        <p:cTn id="57" dur="500" fill="hold"/>
                                        <p:tgtEl>
                                          <p:spTgt spid="8"/>
                                        </p:tgtEl>
                                        <p:attrNameLst>
                                          <p:attrName>ppt_x</p:attrName>
                                        </p:attrNameLst>
                                      </p:cBhvr>
                                      <p:tavLst>
                                        <p:tav tm="0">
                                          <p:val>
                                            <p:strVal val="#ppt_x"/>
                                          </p:val>
                                        </p:tav>
                                        <p:tav tm="100000">
                                          <p:val>
                                            <p:strVal val="#ppt_x"/>
                                          </p:val>
                                        </p:tav>
                                      </p:tavLst>
                                    </p:anim>
                                    <p:anim calcmode="lin" valueType="num">
                                      <p:cBhvr>
                                        <p:cTn id="58" dur="500" fill="hold"/>
                                        <p:tgtEl>
                                          <p:spTgt spid="8"/>
                                        </p:tgtEl>
                                        <p:attrNameLst>
                                          <p:attrName>ppt_y</p:attrName>
                                        </p:attrNameLst>
                                      </p:cBhvr>
                                      <p:tavLst>
                                        <p:tav tm="0">
                                          <p:val>
                                            <p:strVal val="#ppt_y+.1"/>
                                          </p:val>
                                        </p:tav>
                                        <p:tav tm="100000">
                                          <p:val>
                                            <p:strVal val="#ppt_y"/>
                                          </p:val>
                                        </p:tav>
                                      </p:tavLst>
                                    </p:anim>
                                  </p:childTnLst>
                                </p:cTn>
                              </p:par>
                              <p:par>
                                <p:cTn id="59" presetID="16" presetClass="entr" presetSubtype="21"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randombar(horizontal)">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3584460" y="923500"/>
            <a:ext cx="11125200" cy="1953630"/>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rgbClr val="44312B"/>
                </a:solidFill>
                <a:latin typeface="Arial" panose="020B0604020202020204" pitchFamily="34" charset="0"/>
                <a:cs typeface="Arial" panose="020B0604020202020204" pitchFamily="34" charset="0"/>
              </a:rPr>
              <a:t>HƯỚNG DẪN VỀ NHÀ</a:t>
            </a:r>
            <a:endParaRPr lang="en-US" sz="6600" b="1" dirty="0">
              <a:solidFill>
                <a:srgbClr val="44312B"/>
              </a:solidFill>
              <a:latin typeface="Arial" panose="020B0604020202020204" pitchFamily="34" charset="0"/>
              <a:cs typeface="Arial" panose="020B0604020202020204" pitchFamily="34" charset="0"/>
            </a:endParaRPr>
          </a:p>
        </p:txBody>
      </p:sp>
      <p:sp>
        <p:nvSpPr>
          <p:cNvPr id="4" name="Rounded Rectangle 3"/>
          <p:cNvSpPr/>
          <p:nvPr/>
        </p:nvSpPr>
        <p:spPr>
          <a:xfrm>
            <a:off x="1600200" y="3616430"/>
            <a:ext cx="7315200" cy="3977640"/>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Ôn tập Viết</a:t>
            </a: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Viết </a:t>
            </a:r>
            <a:r>
              <a:rPr lang="en-US" sz="4000" dirty="0">
                <a:solidFill>
                  <a:schemeClr val="tx1"/>
                </a:solidFill>
                <a:latin typeface="Arial" panose="020B0604020202020204" pitchFamily="34" charset="0"/>
                <a:cs typeface="Arial" panose="020B0604020202020204" pitchFamily="34" charset="0"/>
              </a:rPr>
              <a:t>bài thuyết minh tổng hợp</a:t>
            </a:r>
          </a:p>
        </p:txBody>
      </p:sp>
      <p:sp>
        <p:nvSpPr>
          <p:cNvPr id="5" name="Rounded Rectangle 4"/>
          <p:cNvSpPr/>
          <p:nvPr/>
        </p:nvSpPr>
        <p:spPr>
          <a:xfrm>
            <a:off x="9372600" y="3616430"/>
            <a:ext cx="7543800" cy="3977640"/>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Soạn Nói và nghe</a:t>
            </a: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Nghe bài thuyết minh tổng hợp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rot="2573192" flipV="1">
            <a:off x="-2174890" y="7199243"/>
            <a:ext cx="7315200" cy="3243072"/>
          </a:xfrm>
          <a:custGeom>
            <a:avLst/>
            <a:gdLst/>
            <a:ahLst/>
            <a:cxnLst/>
            <a:rect l="l" t="t" r="r" b="b"/>
            <a:pathLst>
              <a:path w="7315200" h="3243072">
                <a:moveTo>
                  <a:pt x="0" y="3243072"/>
                </a:moveTo>
                <a:lnTo>
                  <a:pt x="7315200" y="3243072"/>
                </a:lnTo>
                <a:lnTo>
                  <a:pt x="7315200" y="0"/>
                </a:lnTo>
                <a:lnTo>
                  <a:pt x="0" y="0"/>
                </a:lnTo>
                <a:lnTo>
                  <a:pt x="0" y="3243072"/>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767855" flipV="1">
            <a:off x="13854392" y="-1521269"/>
            <a:ext cx="5208608" cy="4114800"/>
          </a:xfrm>
          <a:custGeom>
            <a:avLst/>
            <a:gdLst/>
            <a:ahLst/>
            <a:cxnLst/>
            <a:rect l="l" t="t" r="r" b="b"/>
            <a:pathLst>
              <a:path w="5208608" h="4114800">
                <a:moveTo>
                  <a:pt x="0" y="4114800"/>
                </a:moveTo>
                <a:lnTo>
                  <a:pt x="5208608" y="4114800"/>
                </a:lnTo>
                <a:lnTo>
                  <a:pt x="5208608" y="0"/>
                </a:lnTo>
                <a:lnTo>
                  <a:pt x="0" y="0"/>
                </a:lnTo>
                <a:lnTo>
                  <a:pt x="0" y="411480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5"/>
          <p:cNvSpPr txBox="1"/>
          <p:nvPr/>
        </p:nvSpPr>
        <p:spPr>
          <a:xfrm>
            <a:off x="2857500" y="2327344"/>
            <a:ext cx="12573000" cy="5632311"/>
          </a:xfrm>
          <a:prstGeom prst="rect">
            <a:avLst/>
          </a:prstGeom>
          <a:noFill/>
        </p:spPr>
        <p:txBody>
          <a:bodyPr wrap="square" rtlCol="0">
            <a:spAutoFit/>
          </a:bodyPr>
          <a:lstStyle/>
          <a:p>
            <a:pPr algn="ctr">
              <a:lnSpc>
                <a:spcPct val="150000"/>
              </a:lnSpc>
            </a:pPr>
            <a:r>
              <a:rPr lang="vi-VN" sz="8000" b="1" dirty="0">
                <a:solidFill>
                  <a:srgbClr val="44312B"/>
                </a:solidFill>
                <a:cs typeface="Arial" panose="020B0604020202020204" pitchFamily="34" charset="0"/>
              </a:rPr>
              <a:t>BÀI HỌC KẾT THÚC, CẢM ƠN CÁC EM ĐÃ LẮNG NGHE!</a:t>
            </a:r>
          </a:p>
        </p:txBody>
      </p:sp>
    </p:spTree>
    <p:extLst>
      <p:ext uri="{BB962C8B-B14F-4D97-AF65-F5344CB8AC3E}">
        <p14:creationId xmlns:p14="http://schemas.microsoft.com/office/powerpoint/2010/main" val="2588870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rot="6557695">
            <a:off x="13376764" y="1660944"/>
            <a:ext cx="7315200" cy="3243072"/>
          </a:xfrm>
          <a:custGeom>
            <a:avLst/>
            <a:gdLst/>
            <a:ahLst/>
            <a:cxnLst/>
            <a:rect l="l" t="t" r="r" b="b"/>
            <a:pathLst>
              <a:path w="7315200" h="3243072">
                <a:moveTo>
                  <a:pt x="0" y="0"/>
                </a:moveTo>
                <a:lnTo>
                  <a:pt x="7315200" y="0"/>
                </a:lnTo>
                <a:lnTo>
                  <a:pt x="7315200" y="3243072"/>
                </a:lnTo>
                <a:lnTo>
                  <a:pt x="0" y="32430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Rounded Rectangle 3"/>
          <p:cNvSpPr/>
          <p:nvPr/>
        </p:nvSpPr>
        <p:spPr>
          <a:xfrm>
            <a:off x="3816611" y="800099"/>
            <a:ext cx="10654775" cy="1676401"/>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NỘI DUNG BÀI HỌC</a:t>
            </a:r>
            <a:endParaRPr lang="en-US" sz="6600" b="1" dirty="0">
              <a:solidFill>
                <a:schemeClr val="tx1"/>
              </a:solidFill>
              <a:latin typeface="Arial" panose="020B0604020202020204" pitchFamily="34" charset="0"/>
              <a:cs typeface="Arial" panose="020B0604020202020204" pitchFamily="34" charset="0"/>
            </a:endParaRPr>
          </a:p>
        </p:txBody>
      </p:sp>
      <p:sp>
        <p:nvSpPr>
          <p:cNvPr id="5" name="TextBox 7"/>
          <p:cNvSpPr txBox="1"/>
          <p:nvPr/>
        </p:nvSpPr>
        <p:spPr>
          <a:xfrm>
            <a:off x="2628900" y="3334884"/>
            <a:ext cx="5410200" cy="1228157"/>
          </a:xfrm>
          <a:prstGeom prst="rect">
            <a:avLst/>
          </a:prstGeom>
        </p:spPr>
        <p:txBody>
          <a:bodyPr wrap="square" lIns="0" tIns="0" rIns="0" bIns="0" rtlCol="0" anchor="t">
            <a:spAutoFit/>
          </a:bodyPr>
          <a:lstStyle/>
          <a:p>
            <a:pPr algn="ctr">
              <a:lnSpc>
                <a:spcPts val="11100"/>
              </a:lnSpc>
            </a:pPr>
            <a:r>
              <a:rPr lang="en-US" sz="5500" b="1" spc="299" dirty="0" smtClean="0">
                <a:solidFill>
                  <a:srgbClr val="44312B"/>
                </a:solidFill>
                <a:latin typeface="Arial" panose="020B0604020202020204" pitchFamily="34" charset="0"/>
                <a:cs typeface="Arial" panose="020B0604020202020204" pitchFamily="34" charset="0"/>
              </a:rPr>
              <a:t>I. Định hướng</a:t>
            </a:r>
            <a:endParaRPr lang="en-US" sz="5500" b="1" spc="299" dirty="0">
              <a:solidFill>
                <a:srgbClr val="44312B"/>
              </a:solidFill>
              <a:latin typeface="Arial" panose="020B0604020202020204" pitchFamily="34" charset="0"/>
              <a:cs typeface="Arial" panose="020B0604020202020204" pitchFamily="34" charset="0"/>
            </a:endParaRPr>
          </a:p>
        </p:txBody>
      </p:sp>
      <p:sp>
        <p:nvSpPr>
          <p:cNvPr id="6" name="TextBox 5"/>
          <p:cNvSpPr txBox="1"/>
          <p:nvPr/>
        </p:nvSpPr>
        <p:spPr>
          <a:xfrm>
            <a:off x="1790700" y="4615141"/>
            <a:ext cx="6667500" cy="4247317"/>
          </a:xfrm>
          <a:prstGeom prst="rect">
            <a:avLst/>
          </a:prstGeom>
          <a:noFill/>
        </p:spPr>
        <p:txBody>
          <a:bodyPr wrap="square" rtlCol="0">
            <a:spAutoFit/>
          </a:bodyPr>
          <a:lstStyle/>
          <a:p>
            <a:pPr marL="342900" indent="-342900" algn="just">
              <a:lnSpc>
                <a:spcPct val="150000"/>
              </a:lnSpc>
              <a:buAutoNum type="arabicPeriod"/>
            </a:pPr>
            <a:r>
              <a:rPr lang="en-US" sz="4500" dirty="0" smtClean="0">
                <a:latin typeface="Arial" panose="020B0604020202020204" pitchFamily="34" charset="0"/>
                <a:cs typeface="Arial" panose="020B0604020202020204" pitchFamily="34" charset="0"/>
              </a:rPr>
              <a:t> Đặc điểm của văn bản thuyết minh tổng hợp</a:t>
            </a:r>
          </a:p>
          <a:p>
            <a:pPr marL="342900" indent="-342900" algn="just">
              <a:lnSpc>
                <a:spcPct val="150000"/>
              </a:lnSpc>
              <a:buAutoNum type="arabicPeriod"/>
            </a:pPr>
            <a:r>
              <a:rPr lang="en-US" sz="4500" dirty="0">
                <a:latin typeface="Arial" panose="020B0604020202020204" pitchFamily="34" charset="0"/>
                <a:cs typeface="Arial" panose="020B0604020202020204" pitchFamily="34" charset="0"/>
              </a:rPr>
              <a:t> Cách viết văn bản thuyết minh tổng hợp</a:t>
            </a:r>
          </a:p>
        </p:txBody>
      </p:sp>
      <p:sp>
        <p:nvSpPr>
          <p:cNvPr id="7" name="TextBox 7"/>
          <p:cNvSpPr txBox="1"/>
          <p:nvPr/>
        </p:nvSpPr>
        <p:spPr>
          <a:xfrm>
            <a:off x="11315699" y="3337384"/>
            <a:ext cx="5410200" cy="1228157"/>
          </a:xfrm>
          <a:prstGeom prst="rect">
            <a:avLst/>
          </a:prstGeom>
        </p:spPr>
        <p:txBody>
          <a:bodyPr wrap="square" lIns="0" tIns="0" rIns="0" bIns="0" rtlCol="0" anchor="t">
            <a:spAutoFit/>
          </a:bodyPr>
          <a:lstStyle/>
          <a:p>
            <a:pPr algn="ctr">
              <a:lnSpc>
                <a:spcPts val="11100"/>
              </a:lnSpc>
            </a:pPr>
            <a:r>
              <a:rPr lang="en-US" sz="5500" b="1" spc="299" dirty="0" smtClean="0">
                <a:solidFill>
                  <a:srgbClr val="44312B"/>
                </a:solidFill>
                <a:latin typeface="Arial" panose="020B0604020202020204" pitchFamily="34" charset="0"/>
                <a:cs typeface="Arial" panose="020B0604020202020204" pitchFamily="34" charset="0"/>
              </a:rPr>
              <a:t>II. Thực hành</a:t>
            </a:r>
            <a:endParaRPr lang="en-US" sz="5500" b="1" spc="299" dirty="0">
              <a:solidFill>
                <a:srgbClr val="44312B"/>
              </a:solidFill>
              <a:latin typeface="Arial" panose="020B0604020202020204" pitchFamily="34" charset="0"/>
              <a:cs typeface="Arial" panose="020B0604020202020204" pitchFamily="34" charset="0"/>
            </a:endParaRPr>
          </a:p>
        </p:txBody>
      </p:sp>
      <p:sp>
        <p:nvSpPr>
          <p:cNvPr id="8" name="TextBox 7"/>
          <p:cNvSpPr txBox="1"/>
          <p:nvPr/>
        </p:nvSpPr>
        <p:spPr>
          <a:xfrm>
            <a:off x="10668000" y="4615141"/>
            <a:ext cx="6705599" cy="4247317"/>
          </a:xfrm>
          <a:prstGeom prst="rect">
            <a:avLst/>
          </a:prstGeom>
          <a:noFill/>
        </p:spPr>
        <p:txBody>
          <a:bodyPr wrap="square" rtlCol="0">
            <a:spAutoFit/>
          </a:bodyPr>
          <a:lstStyle/>
          <a:p>
            <a:pPr marL="342900" indent="-342900" algn="just">
              <a:lnSpc>
                <a:spcPct val="150000"/>
              </a:lnSpc>
              <a:buAutoNum type="arabicPeriod"/>
            </a:pPr>
            <a:r>
              <a:rPr lang="en-US" sz="4500" dirty="0" smtClean="0">
                <a:latin typeface="Arial" panose="020B0604020202020204" pitchFamily="34" charset="0"/>
                <a:cs typeface="Arial" panose="020B0604020202020204" pitchFamily="34" charset="0"/>
              </a:rPr>
              <a:t> Chuẩn bị</a:t>
            </a:r>
          </a:p>
          <a:p>
            <a:pPr marL="342900" indent="-342900" algn="just">
              <a:lnSpc>
                <a:spcPct val="150000"/>
              </a:lnSpc>
              <a:buAutoNum type="arabicPeriod"/>
            </a:pPr>
            <a:r>
              <a:rPr lang="en-US" sz="4500" dirty="0" smtClean="0">
                <a:latin typeface="Arial" panose="020B0604020202020204" pitchFamily="34" charset="0"/>
                <a:cs typeface="Arial" panose="020B0604020202020204" pitchFamily="34" charset="0"/>
              </a:rPr>
              <a:t> Tìm ý và lập dàn ý</a:t>
            </a:r>
          </a:p>
          <a:p>
            <a:pPr marL="342900" indent="-342900" algn="just">
              <a:lnSpc>
                <a:spcPct val="150000"/>
              </a:lnSpc>
              <a:buAutoNum type="arabicPeriod"/>
            </a:pPr>
            <a:r>
              <a:rPr lang="en-US" sz="4500" dirty="0" smtClean="0">
                <a:latin typeface="Arial" panose="020B0604020202020204" pitchFamily="34" charset="0"/>
                <a:cs typeface="Arial" panose="020B0604020202020204" pitchFamily="34" charset="0"/>
              </a:rPr>
              <a:t> Viết</a:t>
            </a:r>
          </a:p>
          <a:p>
            <a:pPr marL="342900" indent="-342900" algn="just">
              <a:lnSpc>
                <a:spcPct val="150000"/>
              </a:lnSpc>
              <a:buAutoNum type="arabicPeriod"/>
            </a:pPr>
            <a:r>
              <a:rPr lang="en-US" sz="4500" dirty="0" smtClean="0">
                <a:latin typeface="Arial" panose="020B0604020202020204" pitchFamily="34" charset="0"/>
                <a:cs typeface="Arial" panose="020B0604020202020204" pitchFamily="34" charset="0"/>
              </a:rPr>
              <a:t> Kiểm tra và chỉnh sửa</a:t>
            </a:r>
            <a:endParaRPr lang="en-US" sz="45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3581400" y="3932509"/>
            <a:ext cx="11125200" cy="2421982"/>
          </a:xfrm>
          <a:prstGeom prst="roundRect">
            <a:avLst/>
          </a:prstGeom>
          <a:solidFill>
            <a:schemeClr val="bg1"/>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rgbClr val="44312B"/>
                </a:solidFill>
                <a:latin typeface="Arial" panose="020B0604020202020204" pitchFamily="34" charset="0"/>
                <a:cs typeface="Arial" panose="020B0604020202020204" pitchFamily="34" charset="0"/>
              </a:rPr>
              <a:t>I. ĐỊNH HƯỚNG</a:t>
            </a:r>
            <a:endParaRPr lang="en-US" sz="7000" b="1" dirty="0">
              <a:solidFill>
                <a:srgbClr val="44312B"/>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4" name="TextBox 3"/>
          <p:cNvSpPr txBox="1"/>
          <p:nvPr/>
        </p:nvSpPr>
        <p:spPr>
          <a:xfrm>
            <a:off x="2209800" y="686304"/>
            <a:ext cx="14498324" cy="1103892"/>
          </a:xfrm>
          <a:prstGeom prst="rect">
            <a:avLst/>
          </a:prstGeom>
          <a:noFill/>
        </p:spPr>
        <p:txBody>
          <a:bodyPr wrap="square" rtlCol="0">
            <a:spAutoFit/>
          </a:bodyPr>
          <a:lstStyle/>
          <a:p>
            <a:pPr algn="ctr">
              <a:lnSpc>
                <a:spcPct val="150000"/>
              </a:lnSpc>
            </a:pPr>
            <a:r>
              <a:rPr lang="en-US" sz="5000" b="1" dirty="0" smtClean="0">
                <a:solidFill>
                  <a:srgbClr val="44312B"/>
                </a:solidFill>
                <a:latin typeface="Arial" panose="020B0604020202020204" pitchFamily="34" charset="0"/>
                <a:cs typeface="Arial" panose="020B0604020202020204" pitchFamily="34" charset="0"/>
              </a:rPr>
              <a:t>1. </a:t>
            </a:r>
            <a:r>
              <a:rPr lang="en-US" sz="5000" b="1" dirty="0">
                <a:solidFill>
                  <a:srgbClr val="44312B"/>
                </a:solidFill>
                <a:latin typeface="Arial" panose="020B0604020202020204" pitchFamily="34" charset="0"/>
                <a:cs typeface="Arial" panose="020B0604020202020204" pitchFamily="34" charset="0"/>
              </a:rPr>
              <a:t>Đặc điểm của văn bản thuyết minh tổng hợp</a:t>
            </a:r>
          </a:p>
        </p:txBody>
      </p:sp>
      <p:sp>
        <p:nvSpPr>
          <p:cNvPr id="5" name="Rounded Rectangle 4"/>
          <p:cNvSpPr/>
          <p:nvPr/>
        </p:nvSpPr>
        <p:spPr>
          <a:xfrm>
            <a:off x="1381754" y="4546600"/>
            <a:ext cx="12039606" cy="3887374"/>
          </a:xfrm>
          <a:prstGeom prst="roundRect">
            <a:avLst>
              <a:gd name="adj" fmla="val 10510"/>
            </a:avLst>
          </a:prstGeom>
          <a:solidFill>
            <a:schemeClr val="bg1"/>
          </a:solidFill>
          <a:ln w="38100">
            <a:solidFill>
              <a:srgbClr val="764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u="sng" dirty="0" smtClean="0">
                <a:solidFill>
                  <a:srgbClr val="44312B"/>
                </a:solidFill>
                <a:latin typeface="Arial" panose="020B0604020202020204" pitchFamily="34" charset="0"/>
                <a:cs typeface="Arial" panose="020B0604020202020204" pitchFamily="34" charset="0"/>
              </a:rPr>
              <a:t>Em hãy trả lời câu hỏi sau:</a:t>
            </a:r>
          </a:p>
          <a:p>
            <a:pPr marL="571500" indent="-571500" algn="just">
              <a:lnSpc>
                <a:spcPct val="150000"/>
              </a:lnSpc>
              <a:buFont typeface="Arial" panose="020B0604020202020204" pitchFamily="34" charset="0"/>
              <a:buChar char="•"/>
            </a:pPr>
            <a:r>
              <a:rPr lang="en-US" sz="4000" dirty="0" smtClean="0">
                <a:solidFill>
                  <a:schemeClr val="tx1"/>
                </a:solidFill>
                <a:latin typeface="Arial" panose="020B0604020202020204" pitchFamily="34" charset="0"/>
                <a:cs typeface="Arial" panose="020B0604020202020204" pitchFamily="34" charset="0"/>
              </a:rPr>
              <a:t>Từ </a:t>
            </a:r>
            <a:r>
              <a:rPr lang="en-US" sz="4000" dirty="0">
                <a:solidFill>
                  <a:schemeClr val="tx1"/>
                </a:solidFill>
                <a:latin typeface="Arial" panose="020B0604020202020204" pitchFamily="34" charset="0"/>
                <a:cs typeface="Arial" panose="020B0604020202020204" pitchFamily="34" charset="0"/>
              </a:rPr>
              <a:t>các văn bản đọc hiểu trong SGK để nêu lên các đặc điểm của văn bản thuyết minh tổng </a:t>
            </a:r>
            <a:r>
              <a:rPr lang="en-US" sz="4000" dirty="0" smtClean="0">
                <a:solidFill>
                  <a:schemeClr val="tx1"/>
                </a:solidFill>
                <a:latin typeface="Arial" panose="020B0604020202020204" pitchFamily="34" charset="0"/>
                <a:cs typeface="Arial" panose="020B0604020202020204" pitchFamily="34" charset="0"/>
              </a:rPr>
              <a:t>hợp</a:t>
            </a:r>
            <a:endParaRPr lang="en-US" sz="4000" dirty="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smtClean="0">
                <a:solidFill>
                  <a:schemeClr val="tx1"/>
                </a:solidFill>
                <a:latin typeface="Arial" panose="020B0604020202020204" pitchFamily="34" charset="0"/>
                <a:cs typeface="Arial" panose="020B0604020202020204" pitchFamily="34" charset="0"/>
              </a:rPr>
              <a:t>Từ </a:t>
            </a:r>
            <a:r>
              <a:rPr lang="en-US" sz="4000" dirty="0">
                <a:solidFill>
                  <a:schemeClr val="tx1"/>
                </a:solidFill>
                <a:latin typeface="Arial" panose="020B0604020202020204" pitchFamily="34" charset="0"/>
                <a:cs typeface="Arial" panose="020B0604020202020204" pitchFamily="34" charset="0"/>
              </a:rPr>
              <a:t>đó rút ra cách hiểu về văn bản </a:t>
            </a:r>
            <a:r>
              <a:rPr lang="en-US" sz="4000" dirty="0" err="1">
                <a:solidFill>
                  <a:schemeClr val="tx1"/>
                </a:solidFill>
                <a:latin typeface="Arial" panose="020B0604020202020204" pitchFamily="34" charset="0"/>
                <a:cs typeface="Arial" panose="020B0604020202020204" pitchFamily="34" charset="0"/>
              </a:rPr>
              <a:t>thuyết</a:t>
            </a:r>
            <a:r>
              <a:rPr lang="en-US" sz="4000" dirty="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Arial" panose="020B0604020202020204" pitchFamily="34" charset="0"/>
                <a:cs typeface="Arial" panose="020B0604020202020204" pitchFamily="34" charset="0"/>
              </a:rPr>
              <a:t>minh</a:t>
            </a:r>
            <a:endParaRPr lang="en-US"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1600200" y="2201528"/>
            <a:ext cx="9708716"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smtClean="0">
                <a:solidFill>
                  <a:srgbClr val="C00000"/>
                </a:solidFill>
                <a:latin typeface="Arial" panose="020B0604020202020204" pitchFamily="34" charset="0"/>
                <a:cs typeface="Arial" panose="020B0604020202020204" pitchFamily="34" charset="0"/>
              </a:rPr>
              <a:t>HOẠT ĐỘNG THEO CẶP ĐÔI</a:t>
            </a:r>
            <a:endParaRPr lang="en-US" sz="4500" b="1" dirty="0">
              <a:solidFill>
                <a:srgbClr val="C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3411200" y="2599655"/>
            <a:ext cx="4260419" cy="589781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5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4" name="TextBox 3"/>
          <p:cNvSpPr txBox="1"/>
          <p:nvPr/>
        </p:nvSpPr>
        <p:spPr>
          <a:xfrm>
            <a:off x="1541778" y="1484892"/>
            <a:ext cx="15184124" cy="1002710"/>
          </a:xfrm>
          <a:prstGeom prst="rect">
            <a:avLst/>
          </a:prstGeom>
          <a:noFill/>
        </p:spPr>
        <p:txBody>
          <a:bodyPr wrap="square" rtlCol="0">
            <a:spAutoFit/>
          </a:bodyPr>
          <a:lstStyle/>
          <a:p>
            <a:pPr algn="ctr">
              <a:lnSpc>
                <a:spcPct val="150000"/>
              </a:lnSpc>
            </a:pPr>
            <a:r>
              <a:rPr lang="vi-VN" sz="4500" b="1" dirty="0">
                <a:latin typeface="Arial" panose="020B0604020202020204" pitchFamily="34" charset="0"/>
                <a:cs typeface="Arial" panose="020B0604020202020204" pitchFamily="34" charset="0"/>
              </a:rPr>
              <a:t>a</a:t>
            </a:r>
            <a:r>
              <a:rPr lang="en-US" sz="4500" b="1" dirty="0" smtClean="0">
                <a:latin typeface="Arial" panose="020B0604020202020204" pitchFamily="34" charset="0"/>
                <a:cs typeface="Arial" panose="020B0604020202020204" pitchFamily="34" charset="0"/>
              </a:rPr>
              <a:t>. </a:t>
            </a:r>
            <a:r>
              <a:rPr lang="vi-VN" sz="4500" b="1" dirty="0">
                <a:latin typeface="Arial" panose="020B0604020202020204" pitchFamily="34" charset="0"/>
                <a:cs typeface="Arial" panose="020B0604020202020204" pitchFamily="34" charset="0"/>
              </a:rPr>
              <a:t>Xét ngữ liệu: </a:t>
            </a:r>
            <a:r>
              <a:rPr lang="vi-VN" sz="4500" b="1" i="1" dirty="0">
                <a:latin typeface="Arial" panose="020B0604020202020204" pitchFamily="34" charset="0"/>
                <a:cs typeface="Arial" panose="020B0604020202020204" pitchFamily="34" charset="0"/>
              </a:rPr>
              <a:t>Phải coi luật pháp như khí trời để thở</a:t>
            </a:r>
            <a:endParaRPr lang="en-US" sz="4500" b="1" i="1" dirty="0">
              <a:latin typeface="Arial" panose="020B0604020202020204" pitchFamily="34" charset="0"/>
              <a:cs typeface="Arial" panose="020B0604020202020204" pitchFamily="34" charset="0"/>
            </a:endParaRPr>
          </a:p>
        </p:txBody>
      </p:sp>
      <p:sp>
        <p:nvSpPr>
          <p:cNvPr id="5" name="TextBox 4"/>
          <p:cNvSpPr txBox="1"/>
          <p:nvPr/>
        </p:nvSpPr>
        <p:spPr>
          <a:xfrm>
            <a:off x="1894838" y="190500"/>
            <a:ext cx="14498324" cy="1103892"/>
          </a:xfrm>
          <a:prstGeom prst="rect">
            <a:avLst/>
          </a:prstGeom>
          <a:noFill/>
        </p:spPr>
        <p:txBody>
          <a:bodyPr wrap="square" rtlCol="0">
            <a:spAutoFit/>
          </a:bodyPr>
          <a:lstStyle/>
          <a:p>
            <a:pPr algn="ctr">
              <a:lnSpc>
                <a:spcPct val="150000"/>
              </a:lnSpc>
            </a:pPr>
            <a:r>
              <a:rPr lang="en-US" sz="5000" b="1" dirty="0" smtClean="0">
                <a:solidFill>
                  <a:srgbClr val="44312B"/>
                </a:solidFill>
                <a:latin typeface="Arial" panose="020B0604020202020204" pitchFamily="34" charset="0"/>
                <a:cs typeface="Arial" panose="020B0604020202020204" pitchFamily="34" charset="0"/>
              </a:rPr>
              <a:t>1. </a:t>
            </a:r>
            <a:r>
              <a:rPr lang="en-US" sz="5000" b="1" dirty="0">
                <a:solidFill>
                  <a:srgbClr val="44312B"/>
                </a:solidFill>
                <a:latin typeface="Arial" panose="020B0604020202020204" pitchFamily="34" charset="0"/>
                <a:cs typeface="Arial" panose="020B0604020202020204" pitchFamily="34" charset="0"/>
              </a:rPr>
              <a:t>Đặc điểm của văn bản thuyết minh tổng hợp</a:t>
            </a:r>
          </a:p>
        </p:txBody>
      </p:sp>
      <p:sp>
        <p:nvSpPr>
          <p:cNvPr id="6" name="Rounded Rectangle 5"/>
          <p:cNvSpPr/>
          <p:nvPr/>
        </p:nvSpPr>
        <p:spPr>
          <a:xfrm>
            <a:off x="4605021" y="3017619"/>
            <a:ext cx="12308502" cy="1733044"/>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Con </a:t>
            </a:r>
            <a:r>
              <a:rPr lang="vi-VN" sz="4000" dirty="0">
                <a:solidFill>
                  <a:schemeClr val="tx1"/>
                </a:solidFill>
                <a:latin typeface="Arial" panose="020B0604020202020204" pitchFamily="34" charset="0"/>
                <a:cs typeface="Arial" panose="020B0604020202020204" pitchFamily="34" charset="0"/>
              </a:rPr>
              <a:t>người phải coi pháp luật như khí trời để thở nếu muốn xã hội văn minh</a:t>
            </a:r>
            <a:endParaRPr lang="en-US" sz="4000" dirty="0" smtClean="0">
              <a:solidFill>
                <a:schemeClr val="tx1"/>
              </a:solidFill>
              <a:latin typeface="Arial" panose="020B0604020202020204" pitchFamily="34" charset="0"/>
              <a:cs typeface="Arial" panose="020B0604020202020204" pitchFamily="34" charset="0"/>
            </a:endParaRPr>
          </a:p>
        </p:txBody>
      </p:sp>
      <p:sp>
        <p:nvSpPr>
          <p:cNvPr id="7" name="Down Arrow 6"/>
          <p:cNvSpPr/>
          <p:nvPr/>
        </p:nvSpPr>
        <p:spPr>
          <a:xfrm rot="16200000">
            <a:off x="3725621" y="3603244"/>
            <a:ext cx="1078076" cy="680723"/>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557018" y="3009128"/>
            <a:ext cx="2367278" cy="1741535"/>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latin typeface="Arial" panose="020B0604020202020204" pitchFamily="34" charset="0"/>
                <a:cs typeface="Arial" panose="020B0604020202020204" pitchFamily="34" charset="0"/>
              </a:rPr>
              <a:t>Đề tài</a:t>
            </a:r>
            <a:endParaRPr lang="en-US" sz="4000" b="1" dirty="0" smtClean="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483046" y="5032737"/>
            <a:ext cx="17301588" cy="875926"/>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latin typeface="Arial" panose="020B0604020202020204" pitchFamily="34" charset="0"/>
                <a:cs typeface="Arial" panose="020B0604020202020204" pitchFamily="34" charset="0"/>
              </a:rPr>
              <a:t>Văn bản có </a:t>
            </a:r>
            <a:r>
              <a:rPr lang="vi-VN" sz="4000" dirty="0" smtClean="0">
                <a:solidFill>
                  <a:schemeClr val="tx1"/>
                </a:solidFill>
                <a:latin typeface="Arial" panose="020B0604020202020204" pitchFamily="34" charset="0"/>
                <a:cs typeface="Arial" panose="020B0604020202020204" pitchFamily="34" charset="0"/>
              </a:rPr>
              <a:t>5 phần</a:t>
            </a:r>
            <a:endParaRPr lang="en-US" sz="4000" i="1" dirty="0" smtClean="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3808740" y="6425168"/>
            <a:ext cx="3169109" cy="3580529"/>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Phần 2: </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Câu </a:t>
            </a:r>
            <a:r>
              <a:rPr lang="vi-VN" sz="4000" dirty="0">
                <a:solidFill>
                  <a:schemeClr val="tx1"/>
                </a:solidFill>
                <a:latin typeface="Arial" panose="020B0604020202020204" pitchFamily="34" charset="0"/>
                <a:cs typeface="Arial" panose="020B0604020202020204" pitchFamily="34" charset="0"/>
              </a:rPr>
              <a:t>chuyện an toàn lao động</a:t>
            </a:r>
            <a:endParaRPr lang="en-US" sz="4000" dirty="0" smtClean="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7130248" y="6429265"/>
            <a:ext cx="3075106" cy="3601966"/>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Phần 3: </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a:solidFill>
                  <a:schemeClr val="tx1"/>
                </a:solidFill>
                <a:latin typeface="Arial" panose="020B0604020202020204" pitchFamily="34" charset="0"/>
                <a:cs typeface="Arial" panose="020B0604020202020204" pitchFamily="34" charset="0"/>
              </a:rPr>
              <a:t>Câu truyện tai nạn giao thông</a:t>
            </a:r>
            <a:endParaRPr lang="en-US" sz="4000" dirty="0" smtClean="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3329552" y="6467653"/>
            <a:ext cx="4455081" cy="3563579"/>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Phần 5: </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a:solidFill>
                  <a:schemeClr val="tx1"/>
                </a:solidFill>
                <a:latin typeface="Arial" panose="020B0604020202020204" pitchFamily="34" charset="0"/>
                <a:cs typeface="Arial" panose="020B0604020202020204" pitchFamily="34" charset="0"/>
              </a:rPr>
              <a:t>Phải coi pháp luật quan trọng như khí trời để thở</a:t>
            </a:r>
            <a:endParaRPr lang="en-US" sz="4000" dirty="0" smtClean="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0357753" y="6454450"/>
            <a:ext cx="2819400" cy="3576781"/>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Phần 4:</a:t>
            </a:r>
            <a:r>
              <a:rPr lang="vi-VN" sz="4000" dirty="0" smtClean="0">
                <a:solidFill>
                  <a:schemeClr val="tx1"/>
                </a:solidFill>
                <a:latin typeface="Arial" panose="020B0604020202020204" pitchFamily="34" charset="0"/>
                <a:cs typeface="Arial" panose="020B0604020202020204" pitchFamily="34" charset="0"/>
              </a:rPr>
              <a:t> </a:t>
            </a:r>
            <a:endParaRPr lang="en-US" sz="4000"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a:solidFill>
                  <a:schemeClr val="tx1"/>
                </a:solidFill>
                <a:latin typeface="Arial" panose="020B0604020202020204" pitchFamily="34" charset="0"/>
                <a:cs typeface="Arial" panose="020B0604020202020204" pitchFamily="34" charset="0"/>
              </a:rPr>
              <a:t>Những trò đùa tai hại</a:t>
            </a:r>
            <a:endParaRPr lang="en-US" sz="4000" dirty="0" smtClean="0">
              <a:solidFill>
                <a:schemeClr val="tx1"/>
              </a:solidFill>
              <a:latin typeface="Arial" panose="020B0604020202020204" pitchFamily="34" charset="0"/>
              <a:cs typeface="Arial" panose="020B0604020202020204" pitchFamily="34" charset="0"/>
            </a:endParaRPr>
          </a:p>
        </p:txBody>
      </p:sp>
      <p:sp>
        <p:nvSpPr>
          <p:cNvPr id="14" name="Down Arrow 13"/>
          <p:cNvSpPr/>
          <p:nvPr/>
        </p:nvSpPr>
        <p:spPr>
          <a:xfrm>
            <a:off x="4711393" y="5913407"/>
            <a:ext cx="1371600" cy="55062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 name="Down Arrow 14"/>
          <p:cNvSpPr/>
          <p:nvPr/>
        </p:nvSpPr>
        <p:spPr>
          <a:xfrm>
            <a:off x="7986189" y="5911562"/>
            <a:ext cx="1371600" cy="55062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 name="Down Arrow 15"/>
          <p:cNvSpPr/>
          <p:nvPr/>
        </p:nvSpPr>
        <p:spPr>
          <a:xfrm>
            <a:off x="11081653" y="5900081"/>
            <a:ext cx="1371600" cy="529378"/>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7" name="Down Arrow 16"/>
          <p:cNvSpPr/>
          <p:nvPr/>
        </p:nvSpPr>
        <p:spPr>
          <a:xfrm>
            <a:off x="14871293" y="5900081"/>
            <a:ext cx="1371600" cy="55062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483045" y="6450701"/>
            <a:ext cx="3173296" cy="3580529"/>
          </a:xfrm>
          <a:prstGeom prst="roundRect">
            <a:avLst>
              <a:gd name="adj" fmla="val 7892"/>
            </a:avLst>
          </a:prstGeom>
          <a:solidFill>
            <a:schemeClr val="bg1"/>
          </a:solidFill>
          <a:ln w="38100">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Phần 1: </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a:solidFill>
                  <a:schemeClr val="tx1"/>
                </a:solidFill>
                <a:latin typeface="Arial" panose="020B0604020202020204" pitchFamily="34" charset="0"/>
                <a:cs typeface="Arial" panose="020B0604020202020204" pitchFamily="34" charset="0"/>
              </a:rPr>
              <a:t>Mở đầu – Sa pô</a:t>
            </a:r>
            <a:endParaRPr lang="en-US" sz="4000" dirty="0" smtClean="0">
              <a:solidFill>
                <a:schemeClr val="tx1"/>
              </a:solidFill>
              <a:latin typeface="Arial" panose="020B0604020202020204" pitchFamily="34" charset="0"/>
              <a:cs typeface="Arial" panose="020B0604020202020204" pitchFamily="34" charset="0"/>
            </a:endParaRPr>
          </a:p>
        </p:txBody>
      </p:sp>
      <p:sp>
        <p:nvSpPr>
          <p:cNvPr id="19" name="Down Arrow 18"/>
          <p:cNvSpPr/>
          <p:nvPr/>
        </p:nvSpPr>
        <p:spPr>
          <a:xfrm>
            <a:off x="1389885" y="5911562"/>
            <a:ext cx="1371600" cy="550621"/>
          </a:xfrm>
          <a:prstGeom prst="downArrow">
            <a:avLst/>
          </a:prstGeom>
          <a:solidFill>
            <a:srgbClr val="44312B"/>
          </a:solidFill>
          <a:ln>
            <a:solidFill>
              <a:srgbClr val="443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Rounded Rectangle 2"/>
          <p:cNvSpPr/>
          <p:nvPr/>
        </p:nvSpPr>
        <p:spPr>
          <a:xfrm>
            <a:off x="5295900" y="342900"/>
            <a:ext cx="7696200" cy="990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Sự kết hợp của các yếu tố</a:t>
            </a:r>
          </a:p>
        </p:txBody>
      </p:sp>
      <p:graphicFrame>
        <p:nvGraphicFramePr>
          <p:cNvPr id="4" name="Table 3"/>
          <p:cNvGraphicFramePr>
            <a:graphicFrameLocks noGrp="1"/>
          </p:cNvGraphicFramePr>
          <p:nvPr>
            <p:extLst>
              <p:ext uri="{D42A27DB-BD31-4B8C-83A1-F6EECF244321}">
                <p14:modId xmlns:p14="http://schemas.microsoft.com/office/powerpoint/2010/main" val="3840380468"/>
              </p:ext>
            </p:extLst>
          </p:nvPr>
        </p:nvGraphicFramePr>
        <p:xfrm>
          <a:off x="266700" y="1714500"/>
          <a:ext cx="17754600" cy="7886700"/>
        </p:xfrm>
        <a:graphic>
          <a:graphicData uri="http://schemas.openxmlformats.org/drawingml/2006/table">
            <a:tbl>
              <a:tblPr firstRow="1" bandRow="1">
                <a:tableStyleId>{FABFCF23-3B69-468F-B69F-88F6DE6A72F2}</a:tableStyleId>
              </a:tblPr>
              <a:tblGrid>
                <a:gridCol w="2743200">
                  <a:extLst>
                    <a:ext uri="{9D8B030D-6E8A-4147-A177-3AD203B41FA5}">
                      <a16:colId xmlns:a16="http://schemas.microsoft.com/office/drawing/2014/main" val="1834335668"/>
                    </a:ext>
                  </a:extLst>
                </a:gridCol>
                <a:gridCol w="15011400">
                  <a:extLst>
                    <a:ext uri="{9D8B030D-6E8A-4147-A177-3AD203B41FA5}">
                      <a16:colId xmlns:a16="http://schemas.microsoft.com/office/drawing/2014/main" val="3852377421"/>
                    </a:ext>
                  </a:extLst>
                </a:gridCol>
              </a:tblGrid>
              <a:tr h="876300">
                <a:tc>
                  <a:txBody>
                    <a:bodyPr/>
                    <a:lstStyle/>
                    <a:p>
                      <a:pPr algn="ctr">
                        <a:lnSpc>
                          <a:spcPct val="150000"/>
                        </a:lnSpc>
                      </a:pPr>
                      <a:r>
                        <a:rPr lang="vi-VN" sz="3700" dirty="0" smtClean="0">
                          <a:latin typeface="Arial" panose="020B0604020202020204" pitchFamily="34" charset="0"/>
                          <a:cs typeface="Arial" panose="020B0604020202020204" pitchFamily="34" charset="0"/>
                        </a:rPr>
                        <a:t>Yếu</a:t>
                      </a:r>
                      <a:r>
                        <a:rPr lang="vi-VN" sz="3700" baseline="0" dirty="0" smtClean="0">
                          <a:latin typeface="Arial" panose="020B0604020202020204" pitchFamily="34" charset="0"/>
                          <a:cs typeface="Arial" panose="020B0604020202020204" pitchFamily="34" charset="0"/>
                        </a:rPr>
                        <a:t> tố</a:t>
                      </a:r>
                      <a:endParaRPr lang="en-US" sz="3700" dirty="0">
                        <a:latin typeface="Arial" panose="020B0604020202020204" pitchFamily="34" charset="0"/>
                        <a:cs typeface="Arial" panose="020B0604020202020204" pitchFamily="34" charset="0"/>
                      </a:endParaRPr>
                    </a:p>
                  </a:txBody>
                  <a:tcPr anchor="ctr">
                    <a:lnR w="12700" cap="flat" cmpd="sng" algn="ctr">
                      <a:solidFill>
                        <a:srgbClr val="0070C0"/>
                      </a:solidFill>
                      <a:prstDash val="solid"/>
                      <a:round/>
                      <a:headEnd type="none" w="med" len="med"/>
                      <a:tailEnd type="none" w="med" len="med"/>
                    </a:lnR>
                  </a:tcPr>
                </a:tc>
                <a:tc>
                  <a:txBody>
                    <a:bodyPr/>
                    <a:lstStyle/>
                    <a:p>
                      <a:pPr algn="ctr">
                        <a:lnSpc>
                          <a:spcPct val="150000"/>
                        </a:lnSpc>
                      </a:pPr>
                      <a:r>
                        <a:rPr lang="vi-VN" sz="3700" dirty="0" smtClean="0">
                          <a:latin typeface="Arial" panose="020B0604020202020204" pitchFamily="34" charset="0"/>
                          <a:cs typeface="Arial" panose="020B0604020202020204" pitchFamily="34" charset="0"/>
                        </a:rPr>
                        <a:t>Ví</a:t>
                      </a:r>
                      <a:r>
                        <a:rPr lang="vi-VN" sz="3700" baseline="0" dirty="0" smtClean="0">
                          <a:latin typeface="Arial" panose="020B0604020202020204" pitchFamily="34" charset="0"/>
                          <a:cs typeface="Arial" panose="020B0604020202020204" pitchFamily="34" charset="0"/>
                        </a:rPr>
                        <a:t> dụ</a:t>
                      </a:r>
                      <a:endParaRPr lang="en-US" sz="3700" dirty="0">
                        <a:latin typeface="Arial" panose="020B0604020202020204" pitchFamily="34" charset="0"/>
                        <a:cs typeface="Arial" panose="020B0604020202020204" pitchFamily="34" charset="0"/>
                      </a:endParaRPr>
                    </a:p>
                  </a:txBody>
                  <a:tcPr anchor="ctr">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08589961"/>
                  </a:ext>
                </a:extLst>
              </a:tr>
              <a:tr h="1390650">
                <a:tc>
                  <a:txBody>
                    <a:bodyPr/>
                    <a:lstStyle/>
                    <a:p>
                      <a:pPr algn="ctr">
                        <a:lnSpc>
                          <a:spcPct val="150000"/>
                        </a:lnSpc>
                      </a:pPr>
                      <a:r>
                        <a:rPr lang="vi-VN" sz="3700" dirty="0" smtClean="0">
                          <a:latin typeface="Arial" panose="020B0604020202020204" pitchFamily="34" charset="0"/>
                          <a:cs typeface="Arial" panose="020B0604020202020204" pitchFamily="34" charset="0"/>
                        </a:rPr>
                        <a:t>Tự</a:t>
                      </a:r>
                      <a:r>
                        <a:rPr lang="vi-VN" sz="3700" baseline="0" dirty="0" smtClean="0">
                          <a:latin typeface="Arial" panose="020B0604020202020204" pitchFamily="34" charset="0"/>
                          <a:cs typeface="Arial" panose="020B0604020202020204" pitchFamily="34" charset="0"/>
                        </a:rPr>
                        <a:t> sự</a:t>
                      </a:r>
                      <a:endParaRPr lang="en-US" sz="3700" dirty="0">
                        <a:latin typeface="Arial" panose="020B0604020202020204" pitchFamily="34" charset="0"/>
                        <a:cs typeface="Arial" panose="020B0604020202020204" pitchFamily="34" charset="0"/>
                      </a:endParaRPr>
                    </a:p>
                  </a:txBody>
                  <a:tcPr anchor="ctr">
                    <a:lnR w="12700" cap="flat" cmpd="sng" algn="ctr">
                      <a:solidFill>
                        <a:srgbClr val="0070C0"/>
                      </a:solidFill>
                      <a:prstDash val="solid"/>
                      <a:round/>
                      <a:headEnd type="none" w="med" len="med"/>
                      <a:tailEnd type="none" w="med" len="med"/>
                    </a:lnR>
                  </a:tcPr>
                </a:tc>
                <a:tc>
                  <a:txBody>
                    <a:bodyPr/>
                    <a:lstStyle/>
                    <a:p>
                      <a:pPr marL="457200" indent="-457200">
                        <a:lnSpc>
                          <a:spcPct val="150000"/>
                        </a:lnSpc>
                        <a:buFont typeface="Arial" panose="020B0604020202020204" pitchFamily="34" charset="0"/>
                        <a:buChar char="•"/>
                      </a:pPr>
                      <a:r>
                        <a:rPr lang="vi-VN" sz="3700" dirty="0" smtClean="0">
                          <a:latin typeface="Arial" panose="020B0604020202020204" pitchFamily="34" charset="0"/>
                          <a:cs typeface="Arial" panose="020B0604020202020204" pitchFamily="34" charset="0"/>
                        </a:rPr>
                        <a:t>“Sáng</a:t>
                      </a:r>
                      <a:r>
                        <a:rPr lang="vi-VN" sz="3700" baseline="0" dirty="0" smtClean="0">
                          <a:latin typeface="Arial" panose="020B0604020202020204" pitchFamily="34" charset="0"/>
                          <a:cs typeface="Arial" panose="020B0604020202020204" pitchFamily="34" charset="0"/>
                        </a:rPr>
                        <a:t> hôm đó, giờ giải lao, một nhóm công nhân vào phòng ở của họ hút thuốc.”</a:t>
                      </a:r>
                    </a:p>
                    <a:p>
                      <a:pPr marL="457200" indent="-457200">
                        <a:lnSpc>
                          <a:spcPct val="150000"/>
                        </a:lnSpc>
                        <a:buFont typeface="Arial" panose="020B0604020202020204" pitchFamily="34" charset="0"/>
                        <a:buChar char="•"/>
                      </a:pPr>
                      <a:r>
                        <a:rPr lang="vi-VN" sz="3700" baseline="0" dirty="0" smtClean="0">
                          <a:latin typeface="Arial" panose="020B0604020202020204" pitchFamily="34" charset="0"/>
                          <a:cs typeface="Arial" panose="020B0604020202020204" pitchFamily="34" charset="0"/>
                        </a:rPr>
                        <a:t>“Năm ngoái có dịp về quê, ghé thăm người bạn cũ, tôi được nghe một chuyện đau lòng.”</a:t>
                      </a:r>
                      <a:endParaRPr lang="en-US" sz="3700" dirty="0">
                        <a:latin typeface="Arial" panose="020B0604020202020204" pitchFamily="34" charset="0"/>
                        <a:cs typeface="Arial" panose="020B0604020202020204" pitchFamily="34" charset="0"/>
                      </a:endParaRPr>
                    </a:p>
                  </a:txBody>
                  <a:tcPr anchor="ctr">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647418885"/>
                  </a:ext>
                </a:extLst>
              </a:tr>
              <a:tr h="1390650">
                <a:tc>
                  <a:txBody>
                    <a:bodyPr/>
                    <a:lstStyle/>
                    <a:p>
                      <a:pPr algn="ctr">
                        <a:lnSpc>
                          <a:spcPct val="150000"/>
                        </a:lnSpc>
                      </a:pPr>
                      <a:r>
                        <a:rPr lang="vi-VN" sz="3700" dirty="0" smtClean="0">
                          <a:latin typeface="Arial" panose="020B0604020202020204" pitchFamily="34" charset="0"/>
                          <a:cs typeface="Arial" panose="020B0604020202020204" pitchFamily="34" charset="0"/>
                        </a:rPr>
                        <a:t>Miêu</a:t>
                      </a:r>
                      <a:r>
                        <a:rPr lang="vi-VN" sz="3700" baseline="0" dirty="0" smtClean="0">
                          <a:latin typeface="Arial" panose="020B0604020202020204" pitchFamily="34" charset="0"/>
                          <a:cs typeface="Arial" panose="020B0604020202020204" pitchFamily="34" charset="0"/>
                        </a:rPr>
                        <a:t> tả</a:t>
                      </a:r>
                      <a:endParaRPr lang="en-US" sz="3700" dirty="0">
                        <a:latin typeface="Arial" panose="020B0604020202020204" pitchFamily="34" charset="0"/>
                        <a:cs typeface="Arial" panose="020B0604020202020204" pitchFamily="34" charset="0"/>
                      </a:endParaRPr>
                    </a:p>
                  </a:txBody>
                  <a:tcPr anchor="ctr">
                    <a:lnR w="12700" cap="flat" cmpd="sng" algn="ctr">
                      <a:solidFill>
                        <a:srgbClr val="0070C0"/>
                      </a:solidFill>
                      <a:prstDash val="solid"/>
                      <a:round/>
                      <a:headEnd type="none" w="med" len="med"/>
                      <a:tailEnd type="none" w="med" len="med"/>
                    </a:lnR>
                  </a:tcPr>
                </a:tc>
                <a:tc>
                  <a:txBody>
                    <a:bodyPr/>
                    <a:lstStyle/>
                    <a:p>
                      <a:pPr marL="457200" indent="-457200">
                        <a:lnSpc>
                          <a:spcPct val="150000"/>
                        </a:lnSpc>
                        <a:buFont typeface="Arial" panose="020B0604020202020204" pitchFamily="34" charset="0"/>
                        <a:buChar char="•"/>
                      </a:pPr>
                      <a:r>
                        <a:rPr lang="vi-VN" sz="3700" dirty="0" smtClean="0">
                          <a:latin typeface="Arial" panose="020B0604020202020204" pitchFamily="34" charset="0"/>
                          <a:cs typeface="Arial" panose="020B0604020202020204" pitchFamily="34" charset="0"/>
                        </a:rPr>
                        <a:t>“Vừa</a:t>
                      </a:r>
                      <a:r>
                        <a:rPr lang="vi-VN" sz="3700" baseline="0" dirty="0" smtClean="0">
                          <a:latin typeface="Arial" panose="020B0604020202020204" pitchFamily="34" charset="0"/>
                          <a:cs typeface="Arial" panose="020B0604020202020204" pitchFamily="34" charset="0"/>
                        </a:rPr>
                        <a:t> mở cửa, khói trong phòng mù mịt, lửa cháy mấy bộ quần áo bảo hộ lao động để dưới sàn nhà và leo lên cả chăn nệm của cái giường tầng dưới.”</a:t>
                      </a:r>
                    </a:p>
                    <a:p>
                      <a:pPr marL="457200" indent="-457200">
                        <a:lnSpc>
                          <a:spcPct val="150000"/>
                        </a:lnSpc>
                        <a:buFont typeface="Arial" panose="020B0604020202020204" pitchFamily="34" charset="0"/>
                        <a:buChar char="•"/>
                      </a:pPr>
                      <a:r>
                        <a:rPr lang="vi-VN" sz="3700" baseline="0" dirty="0" smtClean="0">
                          <a:latin typeface="Arial" panose="020B0604020202020204" pitchFamily="34" charset="0"/>
                          <a:cs typeface="Arial" panose="020B0604020202020204" pitchFamily="34" charset="0"/>
                        </a:rPr>
                        <a:t>“Hai công nhân Việt Nam áo quần ướt sũng, mặt xanh như tàu lá...”</a:t>
                      </a:r>
                      <a:endParaRPr lang="en-US" sz="3700" dirty="0">
                        <a:latin typeface="Arial" panose="020B0604020202020204" pitchFamily="34" charset="0"/>
                        <a:cs typeface="Arial" panose="020B0604020202020204" pitchFamily="34" charset="0"/>
                      </a:endParaRPr>
                    </a:p>
                  </a:txBody>
                  <a:tcPr anchor="ctr">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672531694"/>
                  </a:ext>
                </a:extLst>
              </a:tr>
            </a:tbl>
          </a:graphicData>
        </a:graphic>
      </p:graphicFrame>
    </p:spTree>
    <p:extLst>
      <p:ext uri="{BB962C8B-B14F-4D97-AF65-F5344CB8AC3E}">
        <p14:creationId xmlns:p14="http://schemas.microsoft.com/office/powerpoint/2010/main" val="1198873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aphicFrame>
        <p:nvGraphicFramePr>
          <p:cNvPr id="3" name="Table 2"/>
          <p:cNvGraphicFramePr>
            <a:graphicFrameLocks noGrp="1"/>
          </p:cNvGraphicFramePr>
          <p:nvPr>
            <p:extLst>
              <p:ext uri="{D42A27DB-BD31-4B8C-83A1-F6EECF244321}">
                <p14:modId xmlns:p14="http://schemas.microsoft.com/office/powerpoint/2010/main" val="2484384574"/>
              </p:ext>
            </p:extLst>
          </p:nvPr>
        </p:nvGraphicFramePr>
        <p:xfrm>
          <a:off x="266700" y="571500"/>
          <a:ext cx="17754600" cy="9144000"/>
        </p:xfrm>
        <a:graphic>
          <a:graphicData uri="http://schemas.openxmlformats.org/drawingml/2006/table">
            <a:tbl>
              <a:tblPr firstRow="1" bandRow="1">
                <a:tableStyleId>{FABFCF23-3B69-468F-B69F-88F6DE6A72F2}</a:tableStyleId>
              </a:tblPr>
              <a:tblGrid>
                <a:gridCol w="2743200">
                  <a:extLst>
                    <a:ext uri="{9D8B030D-6E8A-4147-A177-3AD203B41FA5}">
                      <a16:colId xmlns:a16="http://schemas.microsoft.com/office/drawing/2014/main" val="1834335668"/>
                    </a:ext>
                  </a:extLst>
                </a:gridCol>
                <a:gridCol w="15011400">
                  <a:extLst>
                    <a:ext uri="{9D8B030D-6E8A-4147-A177-3AD203B41FA5}">
                      <a16:colId xmlns:a16="http://schemas.microsoft.com/office/drawing/2014/main" val="3852377421"/>
                    </a:ext>
                  </a:extLst>
                </a:gridCol>
              </a:tblGrid>
              <a:tr h="948334">
                <a:tc>
                  <a:txBody>
                    <a:bodyPr/>
                    <a:lstStyle/>
                    <a:p>
                      <a:pPr algn="ctr">
                        <a:lnSpc>
                          <a:spcPct val="150000"/>
                        </a:lnSpc>
                      </a:pPr>
                      <a:r>
                        <a:rPr lang="vi-VN" sz="3700" dirty="0" smtClean="0">
                          <a:latin typeface="Arial" panose="020B0604020202020204" pitchFamily="34" charset="0"/>
                          <a:cs typeface="Arial" panose="020B0604020202020204" pitchFamily="34" charset="0"/>
                        </a:rPr>
                        <a:t>Yếu</a:t>
                      </a:r>
                      <a:r>
                        <a:rPr lang="vi-VN" sz="3700" baseline="0" dirty="0" smtClean="0">
                          <a:latin typeface="Arial" panose="020B0604020202020204" pitchFamily="34" charset="0"/>
                          <a:cs typeface="Arial" panose="020B0604020202020204" pitchFamily="34" charset="0"/>
                        </a:rPr>
                        <a:t> tố</a:t>
                      </a:r>
                      <a:endParaRPr lang="en-US" sz="3700" dirty="0">
                        <a:latin typeface="Arial" panose="020B0604020202020204" pitchFamily="34" charset="0"/>
                        <a:cs typeface="Arial" panose="020B0604020202020204" pitchFamily="34" charset="0"/>
                      </a:endParaRPr>
                    </a:p>
                  </a:txBody>
                  <a:tcPr anchor="ctr">
                    <a:lnR w="12700" cap="flat" cmpd="sng" algn="ctr">
                      <a:solidFill>
                        <a:srgbClr val="0070C0"/>
                      </a:solidFill>
                      <a:prstDash val="solid"/>
                      <a:round/>
                      <a:headEnd type="none" w="med" len="med"/>
                      <a:tailEnd type="none" w="med" len="med"/>
                    </a:lnR>
                  </a:tcPr>
                </a:tc>
                <a:tc>
                  <a:txBody>
                    <a:bodyPr/>
                    <a:lstStyle/>
                    <a:p>
                      <a:pPr algn="ctr">
                        <a:lnSpc>
                          <a:spcPct val="150000"/>
                        </a:lnSpc>
                      </a:pPr>
                      <a:r>
                        <a:rPr lang="vi-VN" sz="3700" dirty="0" smtClean="0">
                          <a:latin typeface="Arial" panose="020B0604020202020204" pitchFamily="34" charset="0"/>
                          <a:cs typeface="Arial" panose="020B0604020202020204" pitchFamily="34" charset="0"/>
                        </a:rPr>
                        <a:t>Ví</a:t>
                      </a:r>
                      <a:r>
                        <a:rPr lang="vi-VN" sz="3700" baseline="0" dirty="0" smtClean="0">
                          <a:latin typeface="Arial" panose="020B0604020202020204" pitchFamily="34" charset="0"/>
                          <a:cs typeface="Arial" panose="020B0604020202020204" pitchFamily="34" charset="0"/>
                        </a:rPr>
                        <a:t> dụ</a:t>
                      </a:r>
                      <a:endParaRPr lang="en-US" sz="3700" dirty="0">
                        <a:latin typeface="Arial" panose="020B0604020202020204" pitchFamily="34" charset="0"/>
                        <a:cs typeface="Arial" panose="020B0604020202020204" pitchFamily="34" charset="0"/>
                      </a:endParaRPr>
                    </a:p>
                  </a:txBody>
                  <a:tcPr anchor="ctr">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08589961"/>
                  </a:ext>
                </a:extLst>
              </a:tr>
              <a:tr h="2731889">
                <a:tc>
                  <a:txBody>
                    <a:bodyPr/>
                    <a:lstStyle/>
                    <a:p>
                      <a:pPr algn="ctr">
                        <a:lnSpc>
                          <a:spcPct val="150000"/>
                        </a:lnSpc>
                      </a:pPr>
                      <a:r>
                        <a:rPr lang="vi-VN" sz="3700" dirty="0" smtClean="0">
                          <a:latin typeface="Arial" panose="020B0604020202020204" pitchFamily="34" charset="0"/>
                          <a:cs typeface="Arial" panose="020B0604020202020204" pitchFamily="34" charset="0"/>
                        </a:rPr>
                        <a:t>Nghị</a:t>
                      </a:r>
                      <a:r>
                        <a:rPr lang="vi-VN" sz="3700" baseline="0" dirty="0" smtClean="0">
                          <a:latin typeface="Arial" panose="020B0604020202020204" pitchFamily="34" charset="0"/>
                          <a:cs typeface="Arial" panose="020B0604020202020204" pitchFamily="34" charset="0"/>
                        </a:rPr>
                        <a:t> luận</a:t>
                      </a:r>
                      <a:endParaRPr lang="en-US" sz="3700" dirty="0">
                        <a:latin typeface="Arial" panose="020B0604020202020204" pitchFamily="34" charset="0"/>
                        <a:cs typeface="Arial" panose="020B0604020202020204" pitchFamily="34" charset="0"/>
                      </a:endParaRPr>
                    </a:p>
                  </a:txBody>
                  <a:tcPr anchor="ctr">
                    <a:lnR w="12700" cap="flat" cmpd="sng" algn="ctr">
                      <a:solidFill>
                        <a:srgbClr val="0070C0"/>
                      </a:solidFill>
                      <a:prstDash val="solid"/>
                      <a:round/>
                      <a:headEnd type="none" w="med" len="med"/>
                      <a:tailEnd type="none" w="med" len="med"/>
                    </a:lnR>
                  </a:tcPr>
                </a:tc>
                <a:tc>
                  <a:txBody>
                    <a:bodyPr/>
                    <a:lstStyle/>
                    <a:p>
                      <a:pPr>
                        <a:lnSpc>
                          <a:spcPct val="150000"/>
                        </a:lnSpc>
                      </a:pPr>
                      <a:r>
                        <a:rPr lang="vi-VN" sz="3700" dirty="0" smtClean="0">
                          <a:latin typeface="Arial" panose="020B0604020202020204" pitchFamily="34" charset="0"/>
                          <a:cs typeface="Arial" panose="020B0604020202020204" pitchFamily="34" charset="0"/>
                        </a:rPr>
                        <a:t>“Thử</a:t>
                      </a:r>
                      <a:r>
                        <a:rPr lang="vi-VN" sz="3700" baseline="0" dirty="0" smtClean="0">
                          <a:latin typeface="Arial" panose="020B0604020202020204" pitchFamily="34" charset="0"/>
                          <a:cs typeface="Arial" panose="020B0604020202020204" pitchFamily="34" charset="0"/>
                        </a:rPr>
                        <a:t> hỏi nếu những hành khách kia thực sự có văn hóa, hiểu biết luật pháp và việc xử phạt của nhà nước nghiêm minh thì có ai dám đùa theo kiểu đó?</a:t>
                      </a:r>
                      <a:endParaRPr lang="en-US" sz="3700" dirty="0">
                        <a:latin typeface="Arial" panose="020B0604020202020204" pitchFamily="34" charset="0"/>
                        <a:cs typeface="Arial" panose="020B0604020202020204" pitchFamily="34" charset="0"/>
                      </a:endParaRPr>
                    </a:p>
                  </a:txBody>
                  <a:tcPr anchor="ctr">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788468321"/>
                  </a:ext>
                </a:extLst>
              </a:tr>
              <a:tr h="3647237">
                <a:tc>
                  <a:txBody>
                    <a:bodyPr/>
                    <a:lstStyle/>
                    <a:p>
                      <a:pPr algn="ctr">
                        <a:lnSpc>
                          <a:spcPct val="150000"/>
                        </a:lnSpc>
                      </a:pPr>
                      <a:r>
                        <a:rPr lang="vi-VN" sz="3700" dirty="0" smtClean="0">
                          <a:latin typeface="Arial" panose="020B0604020202020204" pitchFamily="34" charset="0"/>
                          <a:cs typeface="Arial" panose="020B0604020202020204" pitchFamily="34" charset="0"/>
                        </a:rPr>
                        <a:t>Thuyết</a:t>
                      </a:r>
                      <a:r>
                        <a:rPr lang="vi-VN" sz="3700" baseline="0" dirty="0" smtClean="0">
                          <a:latin typeface="Arial" panose="020B0604020202020204" pitchFamily="34" charset="0"/>
                          <a:cs typeface="Arial" panose="020B0604020202020204" pitchFamily="34" charset="0"/>
                        </a:rPr>
                        <a:t> minh</a:t>
                      </a:r>
                      <a:endParaRPr lang="en-US" sz="3700" dirty="0">
                        <a:latin typeface="Arial" panose="020B0604020202020204" pitchFamily="34" charset="0"/>
                        <a:cs typeface="Arial" panose="020B0604020202020204" pitchFamily="34" charset="0"/>
                      </a:endParaRPr>
                    </a:p>
                  </a:txBody>
                  <a:tcPr anchor="ctr">
                    <a:lnR w="12700" cap="flat" cmpd="sng" algn="ctr">
                      <a:solidFill>
                        <a:srgbClr val="0070C0"/>
                      </a:solidFill>
                      <a:prstDash val="solid"/>
                      <a:round/>
                      <a:headEnd type="none" w="med" len="med"/>
                      <a:tailEnd type="none" w="med" len="med"/>
                    </a:lnR>
                  </a:tcPr>
                </a:tc>
                <a:tc>
                  <a:txBody>
                    <a:bodyPr/>
                    <a:lstStyle/>
                    <a:p>
                      <a:pPr>
                        <a:lnSpc>
                          <a:spcPct val="150000"/>
                        </a:lnSpc>
                      </a:pPr>
                      <a:r>
                        <a:rPr lang="vi-VN" sz="3700" dirty="0" smtClean="0">
                          <a:latin typeface="Arial" panose="020B0604020202020204" pitchFamily="34" charset="0"/>
                          <a:cs typeface="Arial" panose="020B0604020202020204" pitchFamily="34" charset="0"/>
                        </a:rPr>
                        <a:t>“Việt</a:t>
                      </a:r>
                      <a:r>
                        <a:rPr lang="vi-VN" sz="3700" baseline="0" dirty="0" smtClean="0">
                          <a:latin typeface="Arial" panose="020B0604020202020204" pitchFamily="34" charset="0"/>
                          <a:cs typeface="Arial" panose="020B0604020202020204" pitchFamily="34" charset="0"/>
                        </a:rPr>
                        <a:t> Nam là môt trong những nước có số vụ tai nạn giao thông nhiều nhất thế giới. 276 873 vụ tai nạn giao thông làm 113 754 người chết và 296 592 người bị thương tật trong 15 năm gần đây (1990 – 2005). Chỉ tính riêng năm 2005 có tới 12 048 người chết.”</a:t>
                      </a:r>
                      <a:endParaRPr lang="en-US" sz="3700" dirty="0">
                        <a:latin typeface="Arial" panose="020B0604020202020204" pitchFamily="34" charset="0"/>
                        <a:cs typeface="Arial" panose="020B0604020202020204" pitchFamily="34" charset="0"/>
                      </a:endParaRPr>
                    </a:p>
                  </a:txBody>
                  <a:tcPr anchor="ctr">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3173862332"/>
                  </a:ext>
                </a:extLst>
              </a:tr>
              <a:tr h="1816540">
                <a:tc>
                  <a:txBody>
                    <a:bodyPr/>
                    <a:lstStyle/>
                    <a:p>
                      <a:pPr algn="ctr">
                        <a:lnSpc>
                          <a:spcPct val="150000"/>
                        </a:lnSpc>
                      </a:pPr>
                      <a:r>
                        <a:rPr lang="vi-VN" sz="3700" dirty="0" smtClean="0">
                          <a:latin typeface="Arial" panose="020B0604020202020204" pitchFamily="34" charset="0"/>
                          <a:cs typeface="Arial" panose="020B0604020202020204" pitchFamily="34" charset="0"/>
                        </a:rPr>
                        <a:t>Biểu</a:t>
                      </a:r>
                      <a:r>
                        <a:rPr lang="vi-VN" sz="3700" baseline="0" dirty="0" smtClean="0">
                          <a:latin typeface="Arial" panose="020B0604020202020204" pitchFamily="34" charset="0"/>
                          <a:cs typeface="Arial" panose="020B0604020202020204" pitchFamily="34" charset="0"/>
                        </a:rPr>
                        <a:t> cảm</a:t>
                      </a:r>
                      <a:endParaRPr lang="en-US" sz="3700" dirty="0">
                        <a:latin typeface="Arial" panose="020B0604020202020204" pitchFamily="34" charset="0"/>
                        <a:cs typeface="Arial" panose="020B0604020202020204" pitchFamily="34" charset="0"/>
                      </a:endParaRPr>
                    </a:p>
                  </a:txBody>
                  <a:tcPr anchor="ctr">
                    <a:lnR w="12700" cap="flat" cmpd="sng" algn="ctr">
                      <a:solidFill>
                        <a:srgbClr val="0070C0"/>
                      </a:solidFill>
                      <a:prstDash val="solid"/>
                      <a:round/>
                      <a:headEnd type="none" w="med" len="med"/>
                      <a:tailEnd type="none" w="med" len="med"/>
                    </a:lnR>
                  </a:tcPr>
                </a:tc>
                <a:tc>
                  <a:txBody>
                    <a:bodyPr/>
                    <a:lstStyle/>
                    <a:p>
                      <a:pPr>
                        <a:lnSpc>
                          <a:spcPct val="150000"/>
                        </a:lnSpc>
                      </a:pPr>
                      <a:r>
                        <a:rPr lang="vi-VN" sz="3700" dirty="0" smtClean="0">
                          <a:latin typeface="Arial" panose="020B0604020202020204" pitchFamily="34" charset="0"/>
                          <a:cs typeface="Arial" panose="020B0604020202020204" pitchFamily="34" charset="0"/>
                        </a:rPr>
                        <a:t>“Hãy</a:t>
                      </a:r>
                      <a:r>
                        <a:rPr lang="vi-VN" sz="3700" baseline="0" dirty="0" smtClean="0">
                          <a:latin typeface="Arial" panose="020B0604020202020204" pitchFamily="34" charset="0"/>
                          <a:cs typeface="Arial" panose="020B0604020202020204" pitchFamily="34" charset="0"/>
                        </a:rPr>
                        <a:t> thử tưởng tượng, mỗi năm tai nạn giao thông xóa sổ dân số của hai xã cỡ trung bình thì mới thấy nó khủng khiếp biết chừng nào!”</a:t>
                      </a:r>
                      <a:endParaRPr lang="en-US" sz="3700" dirty="0">
                        <a:latin typeface="Arial" panose="020B0604020202020204" pitchFamily="34" charset="0"/>
                        <a:cs typeface="Arial" panose="020B0604020202020204" pitchFamily="34" charset="0"/>
                      </a:endParaRPr>
                    </a:p>
                  </a:txBody>
                  <a:tcPr anchor="ctr">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329530135"/>
                  </a:ext>
                </a:extLst>
              </a:tr>
            </a:tbl>
          </a:graphicData>
        </a:graphic>
      </p:graphicFrame>
    </p:spTree>
    <p:extLst>
      <p:ext uri="{BB962C8B-B14F-4D97-AF65-F5344CB8AC3E}">
        <p14:creationId xmlns:p14="http://schemas.microsoft.com/office/powerpoint/2010/main" val="1277383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2256</Words>
  <Application>Microsoft Office PowerPoint</Application>
  <PresentationFormat>Custom</PresentationFormat>
  <Paragraphs>216</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Courier New</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Giấy nhàu xanh</dc:title>
  <cp:lastModifiedBy>Admin</cp:lastModifiedBy>
  <cp:revision>50</cp:revision>
  <dcterms:created xsi:type="dcterms:W3CDTF">2006-08-16T00:00:00Z</dcterms:created>
  <dcterms:modified xsi:type="dcterms:W3CDTF">2024-12-18T16:51:44Z</dcterms:modified>
  <dc:identifier>DAFrSTuCdK8</dc:identifier>
</cp:coreProperties>
</file>